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1"/>
  </p:notesMasterIdLst>
  <p:sldIdLst>
    <p:sldId id="306" r:id="rId5"/>
    <p:sldId id="308" r:id="rId6"/>
    <p:sldId id="294" r:id="rId7"/>
    <p:sldId id="295"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71056" autoAdjust="0"/>
  </p:normalViewPr>
  <p:slideViewPr>
    <p:cSldViewPr snapToGrid="0">
      <p:cViewPr varScale="1">
        <p:scale>
          <a:sx n="85" d="100"/>
          <a:sy n="85" d="100"/>
        </p:scale>
        <p:origin x="208" y="184"/>
      </p:cViewPr>
      <p:guideLst>
        <p:guide orient="horz" pos="1392"/>
        <p:guide pos="7056"/>
        <p:guide orient="horz" pos="3168"/>
      </p:guideLst>
    </p:cSldViewPr>
  </p:slideViewPr>
  <p:outlineViewPr>
    <p:cViewPr>
      <p:scale>
        <a:sx n="33" d="100"/>
        <a:sy n="33" d="100"/>
      </p:scale>
      <p:origin x="0" y="0"/>
    </p:cViewPr>
  </p:outlineViewPr>
  <p:notesTextViewPr>
    <p:cViewPr>
      <p:scale>
        <a:sx n="105" d="100"/>
        <a:sy n="10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4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Both differential association and differential reinforcement are the foundation of social learning theory because they both discuss how criminal behavior may be learned. Differential Association theory was the first theory though made by Sutherland. </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In differential association theory it focused on what behavior was learned rather that how the behavior was learned</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Differential association theory has been critiqued as a theory that cannot reach empirical validity.</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To try and address the limitations of differential association theory, Jeffery, Burgess, and Akers looked at differential reinforcement which mixed together Sutherland’s differential association theory and Skinner’s operant conditioning. </a:t>
            </a:r>
          </a:p>
          <a:p>
            <a:pPr marL="171450" indent="-171450">
              <a:buFont typeface="Arial" panose="020B0604020202020204" pitchFamily="34" charset="0"/>
              <a:buChar char="•"/>
            </a:pPr>
            <a:endParaRPr lang="en-US" sz="14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Differential Reinforcement is the likelihood of an individual engaging in a behavior and likelihood of them continuing to engage in said behavior based on predicted or experienced rewards/punishments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104792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Bandura derived his ideas from classical and operant conditioning. His theory focused on the importance of observation and modeling in the learning process and the impacts of external reinforcement on behavior. Bandura also focused on more cognitive reinforcements in the learning process.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Aker’s developed a social learning theory as well but incorporated social structures into his theory which made it differ from Bandura’s. Aker’s also focused more on the social reinforcements in the learning process.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Aker’s said that criminal behavior is learned through both social and non-social situations. Social and nonsocial situations or interactions with persons in them, and exposure to their conduct serve as either discriminative or reinforcing triggers for criminal activity.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228750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Differential association refers to the idea that individuals learn attitudes and behaviors through their interactions with others, particularly those who are significant to them, such as family, peers, and role models.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Definitions refer to an individual's beliefs and attitudes about the behavior in question. These can either be favorable or unfavorable to engaging in the behavior.</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Differential reinforcement refers to the rewards and punishments an individual receives for engaging in a behavior. Positive reinforcement makes it more likely that a behavior will be repeated, while negative reinforcement decreases the likelihood of the behavior being repeated.</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Imitation refers to the tendency to model the behavior of others. This process is more likely to occur when individuals identify with the model and perceive the behavior as socially desirable or rewarding.</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61900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144583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Slj4-Sv-YNA?feature=oembed"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wM6exo00T5I?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Social Learning </a:t>
            </a:r>
            <a:r>
              <a:rPr lang="en-US" spc="400" dirty="0" err="1"/>
              <a:t>THeory</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dirty="0"/>
              <a:t>By: Kailee Alvarado</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dirty="0"/>
              <a:t>Background: </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Social Learning </a:t>
            </a:r>
            <a:r>
              <a:rPr lang="en-US" dirty="0" err="1"/>
              <a:t>THeory</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Social Learning Theory was Derived from Differential Association and Differential Reinforcement</a:t>
            </a:r>
          </a:p>
          <a:p>
            <a:pPr marL="342900" indent="-342900">
              <a:buFont typeface="Arial" panose="020B0604020202020204" pitchFamily="34" charset="0"/>
              <a:buChar char="•"/>
            </a:pPr>
            <a:r>
              <a:rPr lang="en-US" dirty="0"/>
              <a:t>Differential Association: how behavior is learned</a:t>
            </a:r>
          </a:p>
          <a:p>
            <a:pPr marL="342900" indent="-342900">
              <a:buFont typeface="Arial" panose="020B0604020202020204" pitchFamily="34" charset="0"/>
              <a:buChar char="•"/>
            </a:pPr>
            <a:r>
              <a:rPr lang="en-US" sz="2000" dirty="0"/>
              <a:t>Differential Reinforcement is the idea that behaviors can be adapted following a series of punishments and reinforcements.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026" name="Picture 2" descr="9.3 Differential Association Theory – Introduction to Criminology">
            <a:extLst>
              <a:ext uri="{FF2B5EF4-FFF2-40B4-BE49-F238E27FC236}">
                <a16:creationId xmlns:a16="http://schemas.microsoft.com/office/drawing/2014/main" id="{E131BDA7-EE5D-5B1A-62E6-6B218A96341F}"/>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811" r="13811"/>
          <a:stretch>
            <a:fillRect/>
          </a:stretch>
        </p:blipFill>
        <p:spPr bwMode="auto">
          <a:xfrm>
            <a:off x="7287842" y="1335024"/>
            <a:ext cx="4266960" cy="426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Social Learning Theory</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3</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62548DFF-CFF6-9D8A-F0A4-67B33A316A9A}"/>
              </a:ext>
            </a:extLst>
          </p:cNvPr>
          <p:cNvSpPr>
            <a:spLocks noGrp="1"/>
          </p:cNvSpPr>
          <p:nvPr>
            <p:ph idx="1"/>
          </p:nvPr>
        </p:nvSpPr>
        <p:spPr>
          <a:xfrm>
            <a:off x="838200" y="1825625"/>
            <a:ext cx="6126804" cy="4351338"/>
          </a:xfrm>
        </p:spPr>
        <p:txBody>
          <a:bodyPr>
            <a:normAutofit/>
          </a:bodyPr>
          <a:lstStyle/>
          <a:p>
            <a:r>
              <a:rPr lang="en-US" sz="1800" dirty="0"/>
              <a:t>First proposed by Albert Bandura in the 1970s</a:t>
            </a:r>
          </a:p>
          <a:p>
            <a:endParaRPr lang="en-US" sz="1800" dirty="0"/>
          </a:p>
          <a:p>
            <a:r>
              <a:rPr lang="en-US" sz="1800" dirty="0"/>
              <a:t>Aker’s built his version of Social Learning Theory off Bandura’s theory </a:t>
            </a:r>
          </a:p>
          <a:p>
            <a:endParaRPr lang="en-US" sz="1800" dirty="0"/>
          </a:p>
          <a:p>
            <a:r>
              <a:rPr lang="en-US" sz="1800" dirty="0"/>
              <a:t>Aker’s Social Learning Theory </a:t>
            </a:r>
          </a:p>
          <a:p>
            <a:pPr lvl="1"/>
            <a:r>
              <a:rPr lang="en-US" sz="1600" dirty="0"/>
              <a:t>Criminal behavior is learned when the advantages of acting criminally outweigh the advantages of not committing a crime.</a:t>
            </a:r>
          </a:p>
        </p:txBody>
      </p:sp>
    </p:spTree>
    <p:extLst>
      <p:ext uri="{BB962C8B-B14F-4D97-AF65-F5344CB8AC3E}">
        <p14:creationId xmlns:p14="http://schemas.microsoft.com/office/powerpoint/2010/main" val="78391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dirty="0"/>
              <a:t>Social Learning Theory</a:t>
            </a:r>
            <a:endParaRPr lang="en-US" sz="5400" dirty="0"/>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DB0C055C-11DE-8667-11CE-25D548088F42}"/>
              </a:ext>
            </a:extLst>
          </p:cNvPr>
          <p:cNvSpPr>
            <a:spLocks noGrp="1"/>
          </p:cNvSpPr>
          <p:nvPr>
            <p:ph idx="1"/>
          </p:nvPr>
        </p:nvSpPr>
        <p:spPr/>
        <p:txBody>
          <a:bodyPr/>
          <a:lstStyle/>
          <a:p>
            <a:pPr marL="457200" lvl="1" indent="0">
              <a:buNone/>
            </a:pPr>
            <a:endParaRPr lang="en-US" dirty="0"/>
          </a:p>
          <a:p>
            <a:pPr marL="285750" lvl="1" indent="-285750">
              <a:spcBef>
                <a:spcPts val="0"/>
              </a:spcBef>
            </a:pPr>
            <a:r>
              <a:rPr lang="en-US" dirty="0"/>
              <a:t>According to Aker’s theory, behavior is learned through four main processes:</a:t>
            </a:r>
          </a:p>
          <a:p>
            <a:pPr marL="742950" lvl="2" indent="-285750">
              <a:spcBef>
                <a:spcPts val="0"/>
              </a:spcBef>
            </a:pPr>
            <a:r>
              <a:rPr lang="en-US" sz="2400" dirty="0"/>
              <a:t>Differential association</a:t>
            </a:r>
          </a:p>
          <a:p>
            <a:pPr marL="742950" lvl="2" indent="-285750">
              <a:spcBef>
                <a:spcPts val="0"/>
              </a:spcBef>
            </a:pPr>
            <a:r>
              <a:rPr lang="en-US" sz="2400" dirty="0"/>
              <a:t>Definitions</a:t>
            </a:r>
          </a:p>
          <a:p>
            <a:pPr marL="742950" lvl="2" indent="-285750">
              <a:spcBef>
                <a:spcPts val="0"/>
              </a:spcBef>
            </a:pPr>
            <a:r>
              <a:rPr lang="en-US" sz="2400" dirty="0"/>
              <a:t>Differential reinforcement</a:t>
            </a:r>
          </a:p>
          <a:p>
            <a:pPr marL="742950" lvl="2" indent="-285750">
              <a:spcBef>
                <a:spcPts val="0"/>
              </a:spcBef>
            </a:pPr>
            <a:r>
              <a:rPr lang="en-US" sz="2400" dirty="0"/>
              <a:t>Imitation</a:t>
            </a:r>
          </a:p>
          <a:p>
            <a:pPr marL="0" indent="0">
              <a:buNone/>
            </a:pPr>
            <a:endParaRPr lang="en-US" dirty="0"/>
          </a:p>
        </p:txBody>
      </p:sp>
    </p:spTree>
    <p:extLst>
      <p:ext uri="{BB962C8B-B14F-4D97-AF65-F5344CB8AC3E}">
        <p14:creationId xmlns:p14="http://schemas.microsoft.com/office/powerpoint/2010/main" val="27782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2A42B84-311C-DD44-5748-B85DE1ED8E35}"/>
              </a:ext>
            </a:extLst>
          </p:cNvPr>
          <p:cNvSpPr>
            <a:spLocks noGrp="1"/>
          </p:cNvSpPr>
          <p:nvPr>
            <p:ph type="ftr" sz="quarter" idx="11"/>
          </p:nvPr>
        </p:nvSpPr>
        <p:spPr>
          <a:xfrm rot="16200000">
            <a:off x="-759309" y="1570038"/>
            <a:ext cx="3346084" cy="365125"/>
          </a:xfrm>
        </p:spPr>
        <p:txBody>
          <a:bodyPr vert="horz" lIns="91440" tIns="45720" rIns="91440" bIns="45720" rtlCol="0" anchor="ctr">
            <a:normAutofit/>
          </a:bodyPr>
          <a:lstStyle/>
          <a:p>
            <a:pPr>
              <a:spcAft>
                <a:spcPts val="600"/>
              </a:spcAft>
            </a:pPr>
            <a:r>
              <a:rPr lang="en-US" b="1" i="0" kern="1200" cap="all" spc="100" baseline="0" dirty="0">
                <a:solidFill>
                  <a:schemeClr val="bg1"/>
                </a:solidFill>
                <a:latin typeface="+mn-lt"/>
                <a:ea typeface="+mn-ea"/>
                <a:cs typeface="+mn-cs"/>
              </a:rPr>
              <a:t>Social Learning Theory</a:t>
            </a:r>
          </a:p>
        </p:txBody>
      </p:sp>
      <p:pic>
        <p:nvPicPr>
          <p:cNvPr id="2050" name="Picture 2" descr="Amazon.com: The Wolf of Wall Street : Leonardo DiCaprio, Jonah Hill, Martin  Scorsese: Movies &amp; TV">
            <a:extLst>
              <a:ext uri="{FF2B5EF4-FFF2-40B4-BE49-F238E27FC236}">
                <a16:creationId xmlns:a16="http://schemas.microsoft.com/office/drawing/2014/main" id="{74096182-4E23-952A-EAFD-62C386C161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3" r="2330"/>
          <a:stretch/>
        </p:blipFill>
        <p:spPr bwMode="auto">
          <a:xfrm>
            <a:off x="7480300" y="10"/>
            <a:ext cx="471170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EA24E2B-26B4-5CCB-F9D6-DE2904D28427}"/>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5</a:t>
            </a:fld>
            <a:endParaRPr lang="en-US">
              <a:solidFill>
                <a:schemeClr val="bg1"/>
              </a:solidFill>
            </a:endParaRPr>
          </a:p>
        </p:txBody>
      </p:sp>
      <p:sp>
        <p:nvSpPr>
          <p:cNvPr id="205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06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6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065" name="Straight Connector 206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CDA754B-BD44-B2F8-41E4-F50D570F06E1}"/>
              </a:ext>
            </a:extLst>
          </p:cNvPr>
          <p:cNvSpPr txBox="1"/>
          <p:nvPr/>
        </p:nvSpPr>
        <p:spPr>
          <a:xfrm>
            <a:off x="1439056" y="764498"/>
            <a:ext cx="4916774" cy="1477328"/>
          </a:xfrm>
          <a:prstGeom prst="rect">
            <a:avLst/>
          </a:prstGeom>
          <a:noFill/>
        </p:spPr>
        <p:txBody>
          <a:bodyPr wrap="square" rtlCol="0">
            <a:spAutoFit/>
          </a:bodyPr>
          <a:lstStyle/>
          <a:p>
            <a:r>
              <a:rPr lang="en-US" b="0" i="0" dirty="0">
                <a:solidFill>
                  <a:srgbClr val="FFFFFF"/>
                </a:solidFill>
                <a:effectLst/>
                <a:latin typeface="Roboto" panose="02000000000000000000" pitchFamily="2" charset="0"/>
              </a:rPr>
              <a:t>Based on the true story of Jordan Belfort, from his rise to a wealthy stock-broker living the high life to his fall involving crime, corruption and the federal government. –IMBD</a:t>
            </a:r>
          </a:p>
          <a:p>
            <a:endParaRPr lang="en-US" dirty="0"/>
          </a:p>
        </p:txBody>
      </p:sp>
      <p:pic>
        <p:nvPicPr>
          <p:cNvPr id="11" name="Online Media 10" descr="The Wolf of Wall Street Official Trailer #2">
            <a:hlinkClick r:id="" action="ppaction://media"/>
            <a:extLst>
              <a:ext uri="{FF2B5EF4-FFF2-40B4-BE49-F238E27FC236}">
                <a16:creationId xmlns:a16="http://schemas.microsoft.com/office/drawing/2014/main" id="{B6207D77-ECE3-E98E-10C9-920CE8CE75FA}"/>
              </a:ext>
            </a:extLst>
          </p:cNvPr>
          <p:cNvPicPr>
            <a:picLocks noRot="1" noChangeAspect="1"/>
          </p:cNvPicPr>
          <p:nvPr>
            <a:videoFile r:link="rId1"/>
          </p:nvPr>
        </p:nvPicPr>
        <p:blipFill>
          <a:blip r:embed="rId5"/>
          <a:stretch>
            <a:fillRect/>
          </a:stretch>
        </p:blipFill>
        <p:spPr>
          <a:xfrm>
            <a:off x="1243299" y="2873496"/>
            <a:ext cx="5709592" cy="3352834"/>
          </a:xfrm>
          <a:prstGeom prst="rect">
            <a:avLst/>
          </a:prstGeom>
        </p:spPr>
      </p:pic>
    </p:spTree>
    <p:extLst>
      <p:ext uri="{BB962C8B-B14F-4D97-AF65-F5344CB8AC3E}">
        <p14:creationId xmlns:p14="http://schemas.microsoft.com/office/powerpoint/2010/main" val="207261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D06161-BA99-3A0A-D315-FCD3225B7556}"/>
              </a:ext>
            </a:extLst>
          </p:cNvPr>
          <p:cNvSpPr>
            <a:spLocks noGrp="1"/>
          </p:cNvSpPr>
          <p:nvPr>
            <p:ph type="ftr" sz="quarter" idx="4294967295"/>
          </p:nvPr>
        </p:nvSpPr>
        <p:spPr>
          <a:xfrm rot="16200000">
            <a:off x="8643938" y="1590675"/>
            <a:ext cx="3548062"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BFD526-56CB-F851-2719-6E0065B648F8}"/>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pPr/>
              <a:t>6</a:t>
            </a:fld>
            <a:endParaRPr lang="en-US" dirty="0"/>
          </a:p>
        </p:txBody>
      </p:sp>
      <p:sp>
        <p:nvSpPr>
          <p:cNvPr id="9" name="TextBox 8">
            <a:extLst>
              <a:ext uri="{FF2B5EF4-FFF2-40B4-BE49-F238E27FC236}">
                <a16:creationId xmlns:a16="http://schemas.microsoft.com/office/drawing/2014/main" id="{533994D7-1F1E-B5C0-1A40-BE6C379ADC60}"/>
              </a:ext>
            </a:extLst>
          </p:cNvPr>
          <p:cNvSpPr txBox="1"/>
          <p:nvPr/>
        </p:nvSpPr>
        <p:spPr>
          <a:xfrm>
            <a:off x="239843" y="239842"/>
            <a:ext cx="5856157" cy="461665"/>
          </a:xfrm>
          <a:prstGeom prst="rect">
            <a:avLst/>
          </a:prstGeom>
          <a:noFill/>
        </p:spPr>
        <p:txBody>
          <a:bodyPr wrap="square" rtlCol="0">
            <a:spAutoFit/>
          </a:bodyPr>
          <a:lstStyle/>
          <a:p>
            <a:r>
              <a:rPr lang="en-US" sz="2400" dirty="0">
                <a:solidFill>
                  <a:schemeClr val="bg1"/>
                </a:solidFill>
              </a:rPr>
              <a:t>Clip 1: Differential Association</a:t>
            </a:r>
          </a:p>
        </p:txBody>
      </p:sp>
      <p:pic>
        <p:nvPicPr>
          <p:cNvPr id="10" name="Online Media 9" descr="Wolf Of Wallstreet Matthew McConaughey [FULL SCENE] [HD]">
            <a:hlinkClick r:id="" action="ppaction://media"/>
            <a:extLst>
              <a:ext uri="{FF2B5EF4-FFF2-40B4-BE49-F238E27FC236}">
                <a16:creationId xmlns:a16="http://schemas.microsoft.com/office/drawing/2014/main" id="{69F60588-E753-4462-A36D-E40C30E9201F}"/>
              </a:ext>
            </a:extLst>
          </p:cNvPr>
          <p:cNvPicPr>
            <a:picLocks noRot="1" noChangeAspect="1"/>
          </p:cNvPicPr>
          <p:nvPr>
            <a:videoFile r:link="rId1"/>
          </p:nvPr>
        </p:nvPicPr>
        <p:blipFill>
          <a:blip r:embed="rId3"/>
          <a:stretch>
            <a:fillRect/>
          </a:stretch>
        </p:blipFill>
        <p:spPr>
          <a:xfrm>
            <a:off x="1008505" y="817803"/>
            <a:ext cx="10448977" cy="5903672"/>
          </a:xfrm>
          <a:prstGeom prst="rect">
            <a:avLst/>
          </a:prstGeom>
        </p:spPr>
      </p:pic>
    </p:spTree>
    <p:extLst>
      <p:ext uri="{BB962C8B-B14F-4D97-AF65-F5344CB8AC3E}">
        <p14:creationId xmlns:p14="http://schemas.microsoft.com/office/powerpoint/2010/main" val="337299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9E8A1-055A-4751-97E9-E6B1F9E21214}">
  <ds:schemaRefs>
    <ds:schemaRef ds:uri="http://schemas.microsoft.com/sharepoint/v3/contenttype/forms"/>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561</Words>
  <Application>Microsoft Macintosh PowerPoint</Application>
  <PresentationFormat>Widescreen</PresentationFormat>
  <Paragraphs>58</Paragraphs>
  <Slides>6</Slides>
  <Notes>4</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Roboto</vt:lpstr>
      <vt:lpstr>Söhne</vt:lpstr>
      <vt:lpstr>Univers</vt:lpstr>
      <vt:lpstr>GradientUnivers</vt:lpstr>
      <vt:lpstr>Social Learning THeory</vt:lpstr>
      <vt:lpstr>Background: </vt:lpstr>
      <vt:lpstr>Social Learning Theory</vt:lpstr>
      <vt:lpstr>Social Learning Theory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2020-09-01T22:58:10Z</dcterms:created>
  <dcterms:modified xsi:type="dcterms:W3CDTF">2023-03-28T05:11:57Z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