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9" r:id="rId6"/>
    <p:sldId id="270" r:id="rId7"/>
    <p:sldId id="260" r:id="rId8"/>
    <p:sldId id="261" r:id="rId9"/>
    <p:sldId id="268" r:id="rId10"/>
    <p:sldId id="262" r:id="rId11"/>
    <p:sldId id="267" r:id="rId12"/>
    <p:sldId id="263" r:id="rId13"/>
    <p:sldId id="264" r:id="rId14"/>
    <p:sldId id="265" r:id="rId15"/>
    <p:sldId id="266" r:id="rId16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-144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3 Título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22" name="21 Subtítulo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28/01/12</a:t>
            </a:fld>
            <a:endParaRPr lang="es-ES"/>
          </a:p>
        </p:txBody>
      </p:sp>
      <p:sp>
        <p:nvSpPr>
          <p:cNvPr id="20" name="19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10" name="9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‹Nr.›</a:t>
            </a:fld>
            <a:endParaRPr lang="es-ES"/>
          </a:p>
        </p:txBody>
      </p:sp>
      <p:sp>
        <p:nvSpPr>
          <p:cNvPr id="8" name="7 Elipse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Elipse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28/01/12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28/01/12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28/01/12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28/01/12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‹Nr.›</a:t>
            </a:fld>
            <a:endParaRPr lang="es-ES"/>
          </a:p>
        </p:txBody>
      </p:sp>
      <p:sp>
        <p:nvSpPr>
          <p:cNvPr id="10" name="9 Rectángulo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7 Elipse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Elipse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28/01/12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28/01/12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28/01/12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28/01/12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‹Nr.›</a:t>
            </a:fld>
            <a:endParaRPr lang="es-ES"/>
          </a:p>
        </p:txBody>
      </p:sp>
      <p:sp>
        <p:nvSpPr>
          <p:cNvPr id="6" name="5 Rectángulo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28/01/12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28/01/12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‹Nr.›</a:t>
            </a:fld>
            <a:endParaRPr lang="es-ES"/>
          </a:p>
        </p:txBody>
      </p:sp>
      <p:sp>
        <p:nvSpPr>
          <p:cNvPr id="8" name="7 Rectángulo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9" name="8 Proceso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9 Proceso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ircular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7 Elipse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10 Anillo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4 Marcador de título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Marcador de texto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24" name="23 Marcador de fecha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7A847CFC-816F-41D0-AAC0-9BF4FEBC753E}" type="datetimeFigureOut">
              <a:rPr lang="es-ES" smtClean="0"/>
              <a:pPr/>
              <a:t>28/01/12</a:t>
            </a:fld>
            <a:endParaRPr lang="es-ES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s-ES"/>
          </a:p>
        </p:txBody>
      </p:sp>
      <p:sp>
        <p:nvSpPr>
          <p:cNvPr id="22" name="21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132FADFE-3B8F-471C-ABF0-DBC7717ECBBC}" type="slidenum">
              <a:rPr lang="es-ES" smtClean="0"/>
              <a:pPr/>
              <a:t>‹Nr.›</a:t>
            </a:fld>
            <a:endParaRPr lang="es-ES"/>
          </a:p>
        </p:txBody>
      </p:sp>
      <p:sp>
        <p:nvSpPr>
          <p:cNvPr id="15" name="14 Rectángulo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3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err="1" smtClean="0"/>
              <a:t>Master</a:t>
            </a:r>
            <a:r>
              <a:rPr lang="es-ES" dirty="0" smtClean="0"/>
              <a:t> INFTEL: Módulo Java EE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Aplicación Web con uso del protocolo </a:t>
            </a:r>
            <a:r>
              <a:rPr lang="es-ES" dirty="0" err="1" smtClean="0"/>
              <a:t>paSOS</a:t>
            </a:r>
            <a:endParaRPr lang="es-ES" dirty="0"/>
          </a:p>
        </p:txBody>
      </p:sp>
      <p:sp>
        <p:nvSpPr>
          <p:cNvPr id="4" name="3 CuadroTexto"/>
          <p:cNvSpPr txBox="1"/>
          <p:nvPr/>
        </p:nvSpPr>
        <p:spPr>
          <a:xfrm>
            <a:off x="1187624" y="5373216"/>
            <a:ext cx="45365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Gonzalo Fernández </a:t>
            </a:r>
          </a:p>
          <a:p>
            <a:r>
              <a:rPr lang="es-ES" dirty="0" smtClean="0"/>
              <a:t>Juan Antonio García González </a:t>
            </a:r>
          </a:p>
          <a:p>
            <a:r>
              <a:rPr lang="es-ES" dirty="0" smtClean="0"/>
              <a:t>Alberto Mateos Checa </a:t>
            </a:r>
          </a:p>
          <a:p>
            <a:r>
              <a:rPr lang="es-ES" dirty="0" smtClean="0"/>
              <a:t>Jesús Ruiz Oliva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CURIOSIDADES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2557264"/>
          </a:xfrm>
        </p:spPr>
        <p:txBody>
          <a:bodyPr>
            <a:normAutofit/>
          </a:bodyPr>
          <a:lstStyle/>
          <a:p>
            <a:r>
              <a:rPr lang="es-ES" dirty="0" smtClean="0"/>
              <a:t>Notificación al servidor</a:t>
            </a:r>
          </a:p>
          <a:p>
            <a:pPr lvl="1"/>
            <a:r>
              <a:rPr lang="es-ES" b="1" dirty="0" err="1" smtClean="0"/>
              <a:t>Comet</a:t>
            </a:r>
            <a:r>
              <a:rPr lang="es-ES" dirty="0" smtClean="0"/>
              <a:t>: técnica que permite al servidor inyectar código en el cliente sin necesidad de que el navegador lo solicite expresamente</a:t>
            </a:r>
          </a:p>
          <a:p>
            <a:pPr lvl="1"/>
            <a:r>
              <a:rPr lang="es-ES" b="1" dirty="0" smtClean="0"/>
              <a:t>Opciones</a:t>
            </a:r>
            <a:r>
              <a:rPr lang="es-ES" dirty="0" smtClean="0"/>
              <a:t>: HTTP </a:t>
            </a:r>
            <a:r>
              <a:rPr lang="es-ES" dirty="0" err="1" smtClean="0"/>
              <a:t>Streaming</a:t>
            </a:r>
            <a:r>
              <a:rPr lang="es-ES" dirty="0" smtClean="0"/>
              <a:t> o Long </a:t>
            </a:r>
            <a:r>
              <a:rPr lang="es-ES" dirty="0" err="1" smtClean="0"/>
              <a:t>Polling</a:t>
            </a:r>
            <a:endParaRPr lang="es-ES" dirty="0" smtClean="0"/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pPr lvl="1"/>
            <a:endParaRPr lang="es-ES" dirty="0"/>
          </a:p>
        </p:txBody>
      </p:sp>
      <p:sp>
        <p:nvSpPr>
          <p:cNvPr id="4" name="CuadroTexto 3"/>
          <p:cNvSpPr txBox="1"/>
          <p:nvPr/>
        </p:nvSpPr>
        <p:spPr>
          <a:xfrm>
            <a:off x="2339752" y="3933056"/>
            <a:ext cx="6192688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CometEngine</a:t>
            </a:r>
            <a:r>
              <a:rPr lang="en-US" dirty="0"/>
              <a:t> </a:t>
            </a:r>
            <a:r>
              <a:rPr lang="en-US" dirty="0" err="1"/>
              <a:t>cometEngine</a:t>
            </a:r>
            <a:r>
              <a:rPr lang="en-US" dirty="0"/>
              <a:t> = </a:t>
            </a:r>
            <a:r>
              <a:rPr lang="en-US" dirty="0" err="1"/>
              <a:t>CometEngine.getEngine</a:t>
            </a:r>
            <a:r>
              <a:rPr lang="en-US" dirty="0"/>
              <a:t>();</a:t>
            </a:r>
          </a:p>
          <a:p>
            <a:r>
              <a:rPr lang="en-US" dirty="0" err="1" smtClean="0"/>
              <a:t>CometContext</a:t>
            </a:r>
            <a:r>
              <a:rPr lang="en-US" dirty="0" smtClean="0"/>
              <a:t> </a:t>
            </a:r>
            <a:r>
              <a:rPr lang="en-US" dirty="0"/>
              <a:t>context = </a:t>
            </a:r>
            <a:r>
              <a:rPr lang="en-US" dirty="0" err="1"/>
              <a:t>cometEngine.register</a:t>
            </a:r>
            <a:r>
              <a:rPr lang="en-US" dirty="0"/>
              <a:t>(</a:t>
            </a:r>
            <a:r>
              <a:rPr lang="en-US" dirty="0" err="1"/>
              <a:t>contextPath</a:t>
            </a:r>
            <a:r>
              <a:rPr lang="en-US" dirty="0"/>
              <a:t>);</a:t>
            </a:r>
          </a:p>
          <a:p>
            <a:r>
              <a:rPr lang="en-US" dirty="0" err="1" smtClean="0"/>
              <a:t>context.setExpirationDelay</a:t>
            </a:r>
            <a:r>
              <a:rPr lang="en-US" dirty="0"/>
              <a:t>(-1);</a:t>
            </a:r>
            <a:endParaRPr lang="es-ES" dirty="0"/>
          </a:p>
        </p:txBody>
      </p:sp>
      <p:sp>
        <p:nvSpPr>
          <p:cNvPr id="5" name="2 Marcador de contenido"/>
          <p:cNvSpPr txBox="1">
            <a:spLocks/>
          </p:cNvSpPr>
          <p:nvPr/>
        </p:nvSpPr>
        <p:spPr>
          <a:xfrm>
            <a:off x="1645920" y="5229200"/>
            <a:ext cx="7498080" cy="1261120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s-ES" dirty="0" smtClean="0"/>
              <a:t>Implementación de </a:t>
            </a:r>
            <a:r>
              <a:rPr lang="da-DK" dirty="0" err="1" smtClean="0"/>
              <a:t>CometHandler</a:t>
            </a:r>
            <a:r>
              <a:rPr lang="da-DK" dirty="0" smtClean="0"/>
              <a:t>: </a:t>
            </a:r>
          </a:p>
          <a:p>
            <a:pPr lvl="1"/>
            <a:r>
              <a:rPr lang="da-DK" dirty="0" err="1" smtClean="0"/>
              <a:t>attach</a:t>
            </a:r>
            <a:r>
              <a:rPr lang="da-DK" dirty="0" smtClean="0"/>
              <a:t>, </a:t>
            </a:r>
            <a:r>
              <a:rPr lang="da-DK" dirty="0" err="1" smtClean="0"/>
              <a:t>onEvent</a:t>
            </a:r>
            <a:r>
              <a:rPr lang="da-DK" dirty="0" smtClean="0"/>
              <a:t>, </a:t>
            </a:r>
            <a:r>
              <a:rPr lang="da-DK" dirty="0" err="1" smtClean="0"/>
              <a:t>onInitialize</a:t>
            </a:r>
            <a:r>
              <a:rPr lang="da-DK" dirty="0" smtClean="0"/>
              <a:t>, </a:t>
            </a:r>
            <a:r>
              <a:rPr lang="da-DK" dirty="0" err="1" smtClean="0"/>
              <a:t>onTerminate</a:t>
            </a:r>
            <a:r>
              <a:rPr lang="da-DK" dirty="0" smtClean="0"/>
              <a:t>, </a:t>
            </a:r>
            <a:r>
              <a:rPr lang="da-DK" dirty="0" err="1" smtClean="0"/>
              <a:t>onInterrupt</a:t>
            </a:r>
            <a:endParaRPr lang="es-E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CURIOSIDADES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2557264"/>
          </a:xfrm>
        </p:spPr>
        <p:txBody>
          <a:bodyPr>
            <a:normAutofit fontScale="92500"/>
          </a:bodyPr>
          <a:lstStyle/>
          <a:p>
            <a:r>
              <a:rPr lang="es-ES" dirty="0" smtClean="0"/>
              <a:t>Notificación al servidor</a:t>
            </a:r>
          </a:p>
          <a:p>
            <a:pPr lvl="1"/>
            <a:r>
              <a:rPr lang="es-ES" dirty="0" smtClean="0"/>
              <a:t>Uso de </a:t>
            </a:r>
            <a:r>
              <a:rPr lang="es-ES" dirty="0" err="1" smtClean="0"/>
              <a:t>iframe</a:t>
            </a:r>
            <a:r>
              <a:rPr lang="es-ES" dirty="0" smtClean="0"/>
              <a:t> en la página web:</a:t>
            </a:r>
          </a:p>
          <a:p>
            <a:pPr lvl="1"/>
            <a:endParaRPr lang="es-ES" dirty="0" smtClean="0"/>
          </a:p>
          <a:p>
            <a:endParaRPr lang="es-ES" dirty="0"/>
          </a:p>
          <a:p>
            <a:pPr lvl="1"/>
            <a:r>
              <a:rPr lang="es-ES" dirty="0" smtClean="0"/>
              <a:t>Inyección de código desde el servidor al </a:t>
            </a:r>
            <a:r>
              <a:rPr lang="es-ES" dirty="0" err="1" smtClean="0"/>
              <a:t>iframe</a:t>
            </a:r>
            <a:r>
              <a:rPr lang="es-ES" dirty="0" smtClean="0"/>
              <a:t>:</a:t>
            </a:r>
          </a:p>
          <a:p>
            <a:pPr lvl="1"/>
            <a:endParaRPr lang="es-ES" dirty="0"/>
          </a:p>
        </p:txBody>
      </p:sp>
      <p:sp>
        <p:nvSpPr>
          <p:cNvPr id="6" name="CuadroTexto 5"/>
          <p:cNvSpPr txBox="1"/>
          <p:nvPr/>
        </p:nvSpPr>
        <p:spPr>
          <a:xfrm>
            <a:off x="2195736" y="2708920"/>
            <a:ext cx="4818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</a:t>
            </a:r>
            <a:r>
              <a:rPr lang="en-US" dirty="0" err="1"/>
              <a:t>iframe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 ="</a:t>
            </a:r>
            <a:r>
              <a:rPr lang="en-US" dirty="0" err="1"/>
              <a:t>comet?action</a:t>
            </a:r>
            <a:r>
              <a:rPr lang="en-US" dirty="0"/>
              <a:t>=</a:t>
            </a:r>
            <a:r>
              <a:rPr lang="en-US" dirty="0" err="1" smtClean="0"/>
              <a:t>suscribe</a:t>
            </a:r>
            <a:r>
              <a:rPr lang="en-US" dirty="0" smtClean="0"/>
              <a:t>”&gt;&lt;/</a:t>
            </a:r>
            <a:r>
              <a:rPr lang="en-US" dirty="0" err="1" smtClean="0"/>
              <a:t>iframe</a:t>
            </a:r>
            <a:r>
              <a:rPr lang="en-US" dirty="0" smtClean="0"/>
              <a:t>&gt;</a:t>
            </a:r>
            <a:endParaRPr lang="es-ES" dirty="0"/>
          </a:p>
        </p:txBody>
      </p:sp>
      <p:sp>
        <p:nvSpPr>
          <p:cNvPr id="7" name="CuadroTexto 6"/>
          <p:cNvSpPr txBox="1"/>
          <p:nvPr/>
        </p:nvSpPr>
        <p:spPr>
          <a:xfrm>
            <a:off x="1907704" y="4221088"/>
            <a:ext cx="6776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  <a:r>
              <a:rPr lang="en-US" dirty="0" err="1"/>
              <a:t>cometContext.notify</a:t>
            </a:r>
            <a:r>
              <a:rPr lang="en-US" dirty="0"/>
              <a:t>(</a:t>
            </a:r>
            <a:r>
              <a:rPr lang="en-US" dirty="0" err="1"/>
              <a:t>codigo,CometEvent.NOTIFY</a:t>
            </a:r>
            <a:r>
              <a:rPr lang="en-US" dirty="0" err="1" smtClean="0"/>
              <a:t>,tCometHandler</a:t>
            </a:r>
            <a:r>
              <a:rPr lang="en-US" dirty="0" smtClean="0"/>
              <a:t>)</a:t>
            </a:r>
            <a:r>
              <a:rPr lang="en-US" dirty="0"/>
              <a:t>;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728492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CURIOSIDADES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Recarga parcial de JSP</a:t>
            </a:r>
            <a:endParaRPr lang="es-ES" dirty="0"/>
          </a:p>
        </p:txBody>
      </p:sp>
      <p:sp>
        <p:nvSpPr>
          <p:cNvPr id="4" name="3 Rectángulo"/>
          <p:cNvSpPr/>
          <p:nvPr/>
        </p:nvSpPr>
        <p:spPr>
          <a:xfrm>
            <a:off x="3059832" y="2276872"/>
            <a:ext cx="4032448" cy="1800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4 Rectángulo"/>
          <p:cNvSpPr/>
          <p:nvPr/>
        </p:nvSpPr>
        <p:spPr>
          <a:xfrm>
            <a:off x="3203848" y="2659068"/>
            <a:ext cx="1152128" cy="127398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6 Rectángulo"/>
          <p:cNvSpPr/>
          <p:nvPr/>
        </p:nvSpPr>
        <p:spPr>
          <a:xfrm>
            <a:off x="4572000" y="2659068"/>
            <a:ext cx="2376264" cy="127398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7 CuadroTexto"/>
          <p:cNvSpPr txBox="1"/>
          <p:nvPr/>
        </p:nvSpPr>
        <p:spPr>
          <a:xfrm>
            <a:off x="4788024" y="2276872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JSP</a:t>
            </a:r>
            <a:endParaRPr lang="es-ES" dirty="0"/>
          </a:p>
        </p:txBody>
      </p:sp>
      <p:sp>
        <p:nvSpPr>
          <p:cNvPr id="9" name="8 CuadroTexto"/>
          <p:cNvSpPr txBox="1"/>
          <p:nvPr/>
        </p:nvSpPr>
        <p:spPr>
          <a:xfrm>
            <a:off x="3131840" y="2852936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&lt;</a:t>
            </a:r>
            <a:r>
              <a:rPr lang="es-ES" dirty="0" err="1" smtClean="0"/>
              <a:t>div</a:t>
            </a:r>
            <a:r>
              <a:rPr lang="es-ES" dirty="0" smtClean="0"/>
              <a:t>&gt;</a:t>
            </a:r>
            <a:r>
              <a:rPr lang="es-ES" dirty="0" err="1" smtClean="0"/>
              <a:t>form</a:t>
            </a:r>
            <a:endParaRPr lang="es-ES" dirty="0"/>
          </a:p>
        </p:txBody>
      </p:sp>
      <p:sp>
        <p:nvSpPr>
          <p:cNvPr id="10" name="9 CuadroTexto"/>
          <p:cNvSpPr txBox="1"/>
          <p:nvPr/>
        </p:nvSpPr>
        <p:spPr>
          <a:xfrm>
            <a:off x="5148064" y="2708920"/>
            <a:ext cx="151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/>
              <a:t>&lt;</a:t>
            </a:r>
            <a:r>
              <a:rPr lang="es-ES" sz="1400" dirty="0" err="1" smtClean="0"/>
              <a:t>div</a:t>
            </a:r>
            <a:r>
              <a:rPr lang="es-ES" sz="1400" dirty="0" smtClean="0"/>
              <a:t>&gt;</a:t>
            </a:r>
            <a:r>
              <a:rPr lang="es-ES" sz="1400" dirty="0" err="1" smtClean="0"/>
              <a:t>content</a:t>
            </a:r>
            <a:endParaRPr lang="es-ES" sz="1400" dirty="0"/>
          </a:p>
        </p:txBody>
      </p:sp>
      <p:sp>
        <p:nvSpPr>
          <p:cNvPr id="11" name="10 Rectángulo"/>
          <p:cNvSpPr/>
          <p:nvPr/>
        </p:nvSpPr>
        <p:spPr>
          <a:xfrm>
            <a:off x="4644008" y="3068960"/>
            <a:ext cx="1008112" cy="5760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11 Rectángulo"/>
          <p:cNvSpPr/>
          <p:nvPr/>
        </p:nvSpPr>
        <p:spPr>
          <a:xfrm>
            <a:off x="5868144" y="3068960"/>
            <a:ext cx="1008112" cy="5760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12 CuadroTexto"/>
          <p:cNvSpPr txBox="1"/>
          <p:nvPr/>
        </p:nvSpPr>
        <p:spPr>
          <a:xfrm>
            <a:off x="4788024" y="3068960"/>
            <a:ext cx="720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 smtClean="0"/>
              <a:t>&lt;</a:t>
            </a:r>
            <a:r>
              <a:rPr lang="es-ES" sz="1400" dirty="0" err="1" smtClean="0"/>
              <a:t>div</a:t>
            </a:r>
            <a:r>
              <a:rPr lang="es-ES" sz="1400" dirty="0" smtClean="0"/>
              <a:t>&gt;</a:t>
            </a:r>
          </a:p>
          <a:p>
            <a:pPr algn="ctr"/>
            <a:r>
              <a:rPr lang="es-ES" sz="1400" dirty="0" err="1" smtClean="0"/>
              <a:t>text</a:t>
            </a:r>
            <a:endParaRPr lang="es-ES" sz="1400" dirty="0"/>
          </a:p>
        </p:txBody>
      </p:sp>
      <p:sp>
        <p:nvSpPr>
          <p:cNvPr id="14" name="13 CuadroTexto"/>
          <p:cNvSpPr txBox="1"/>
          <p:nvPr/>
        </p:nvSpPr>
        <p:spPr>
          <a:xfrm>
            <a:off x="6012160" y="3068960"/>
            <a:ext cx="720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 smtClean="0"/>
              <a:t>&lt;</a:t>
            </a:r>
            <a:r>
              <a:rPr lang="es-ES" sz="1400" dirty="0" err="1" smtClean="0"/>
              <a:t>div</a:t>
            </a:r>
            <a:r>
              <a:rPr lang="es-ES" sz="1400" dirty="0" smtClean="0"/>
              <a:t>&gt;</a:t>
            </a:r>
          </a:p>
          <a:p>
            <a:pPr algn="ctr"/>
            <a:r>
              <a:rPr lang="es-ES" sz="1400" dirty="0" err="1" smtClean="0"/>
              <a:t>image</a:t>
            </a:r>
            <a:endParaRPr lang="es-ES" sz="1400" dirty="0" smtClean="0"/>
          </a:p>
        </p:txBody>
      </p:sp>
      <p:sp>
        <p:nvSpPr>
          <p:cNvPr id="16" name="15 Rectángulo"/>
          <p:cNvSpPr/>
          <p:nvPr/>
        </p:nvSpPr>
        <p:spPr>
          <a:xfrm>
            <a:off x="1475656" y="4437112"/>
            <a:ext cx="1008112" cy="9361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16 CuadroTexto"/>
          <p:cNvSpPr txBox="1"/>
          <p:nvPr/>
        </p:nvSpPr>
        <p:spPr>
          <a:xfrm>
            <a:off x="1547664" y="4653136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err="1" smtClean="0"/>
              <a:t>Servlet</a:t>
            </a:r>
            <a:r>
              <a:rPr lang="es-ES" sz="1400" dirty="0" smtClean="0"/>
              <a:t> 1</a:t>
            </a:r>
            <a:endParaRPr lang="es-ES" sz="1400" dirty="0"/>
          </a:p>
        </p:txBody>
      </p:sp>
      <p:cxnSp>
        <p:nvCxnSpPr>
          <p:cNvPr id="19" name="18 Conector angular"/>
          <p:cNvCxnSpPr>
            <a:stCxn id="5" idx="1"/>
            <a:endCxn id="16" idx="0"/>
          </p:cNvCxnSpPr>
          <p:nvPr/>
        </p:nvCxnSpPr>
        <p:spPr>
          <a:xfrm rot="10800000" flipV="1">
            <a:off x="1979712" y="3296062"/>
            <a:ext cx="1224136" cy="1141050"/>
          </a:xfrm>
          <a:prstGeom prst="bentConnector2">
            <a:avLst/>
          </a:prstGeom>
          <a:ln w="22225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20 Rectángulo"/>
          <p:cNvSpPr/>
          <p:nvPr/>
        </p:nvSpPr>
        <p:spPr>
          <a:xfrm>
            <a:off x="3923928" y="5157192"/>
            <a:ext cx="2376264" cy="127398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21 CuadroTexto"/>
          <p:cNvSpPr txBox="1"/>
          <p:nvPr/>
        </p:nvSpPr>
        <p:spPr>
          <a:xfrm>
            <a:off x="4499992" y="5207044"/>
            <a:ext cx="151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/>
              <a:t>&lt;</a:t>
            </a:r>
            <a:r>
              <a:rPr lang="es-ES" sz="1400" dirty="0" err="1" smtClean="0"/>
              <a:t>div</a:t>
            </a:r>
            <a:r>
              <a:rPr lang="es-ES" sz="1400" dirty="0" smtClean="0"/>
              <a:t>&gt;</a:t>
            </a:r>
            <a:r>
              <a:rPr lang="es-ES" sz="1400" dirty="0" err="1" smtClean="0"/>
              <a:t>content</a:t>
            </a:r>
            <a:endParaRPr lang="es-ES" sz="1400" dirty="0"/>
          </a:p>
        </p:txBody>
      </p:sp>
      <p:sp>
        <p:nvSpPr>
          <p:cNvPr id="23" name="22 Rectángulo"/>
          <p:cNvSpPr/>
          <p:nvPr/>
        </p:nvSpPr>
        <p:spPr>
          <a:xfrm>
            <a:off x="3995936" y="5567084"/>
            <a:ext cx="1008112" cy="5760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23 Rectángulo"/>
          <p:cNvSpPr/>
          <p:nvPr/>
        </p:nvSpPr>
        <p:spPr>
          <a:xfrm>
            <a:off x="5220072" y="5567084"/>
            <a:ext cx="1008112" cy="5760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24 CuadroTexto"/>
          <p:cNvSpPr txBox="1"/>
          <p:nvPr/>
        </p:nvSpPr>
        <p:spPr>
          <a:xfrm>
            <a:off x="4139952" y="5567084"/>
            <a:ext cx="720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 smtClean="0"/>
              <a:t>&lt;</a:t>
            </a:r>
            <a:r>
              <a:rPr lang="es-ES" sz="1400" dirty="0" err="1" smtClean="0"/>
              <a:t>div</a:t>
            </a:r>
            <a:r>
              <a:rPr lang="es-ES" sz="1400" dirty="0" smtClean="0"/>
              <a:t>&gt;</a:t>
            </a:r>
          </a:p>
          <a:p>
            <a:pPr algn="ctr"/>
            <a:r>
              <a:rPr lang="es-ES" sz="1400" dirty="0" err="1" smtClean="0"/>
              <a:t>text</a:t>
            </a:r>
            <a:endParaRPr lang="es-ES" sz="1400" dirty="0"/>
          </a:p>
        </p:txBody>
      </p:sp>
      <p:sp>
        <p:nvSpPr>
          <p:cNvPr id="26" name="25 CuadroTexto"/>
          <p:cNvSpPr txBox="1"/>
          <p:nvPr/>
        </p:nvSpPr>
        <p:spPr>
          <a:xfrm>
            <a:off x="5364088" y="5567084"/>
            <a:ext cx="720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 smtClean="0"/>
              <a:t>&lt;</a:t>
            </a:r>
            <a:r>
              <a:rPr lang="es-ES" sz="1400" dirty="0" err="1" smtClean="0"/>
              <a:t>div</a:t>
            </a:r>
            <a:r>
              <a:rPr lang="es-ES" sz="1400" dirty="0" smtClean="0"/>
              <a:t>&gt;</a:t>
            </a:r>
          </a:p>
          <a:p>
            <a:pPr algn="ctr"/>
            <a:r>
              <a:rPr lang="es-ES" sz="1400" dirty="0" err="1" smtClean="0"/>
              <a:t>image</a:t>
            </a:r>
            <a:endParaRPr lang="es-ES" sz="1400" dirty="0" smtClean="0"/>
          </a:p>
        </p:txBody>
      </p:sp>
      <p:cxnSp>
        <p:nvCxnSpPr>
          <p:cNvPr id="28" name="27 Conector angular"/>
          <p:cNvCxnSpPr>
            <a:stCxn id="16" idx="2"/>
            <a:endCxn id="21" idx="1"/>
          </p:cNvCxnSpPr>
          <p:nvPr/>
        </p:nvCxnSpPr>
        <p:spPr>
          <a:xfrm rot="16200000" flipH="1">
            <a:off x="2741335" y="4611593"/>
            <a:ext cx="420970" cy="1944216"/>
          </a:xfrm>
          <a:prstGeom prst="bentConnector2">
            <a:avLst/>
          </a:prstGeom>
          <a:ln w="22225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30 Rectángulo"/>
          <p:cNvSpPr/>
          <p:nvPr/>
        </p:nvSpPr>
        <p:spPr>
          <a:xfrm>
            <a:off x="7308304" y="4437112"/>
            <a:ext cx="1008112" cy="9361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2" name="31 CuadroTexto"/>
          <p:cNvSpPr txBox="1"/>
          <p:nvPr/>
        </p:nvSpPr>
        <p:spPr>
          <a:xfrm>
            <a:off x="7380312" y="4653136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err="1" smtClean="0"/>
              <a:t>Servlet</a:t>
            </a:r>
            <a:r>
              <a:rPr lang="es-ES" sz="1400" dirty="0" smtClean="0"/>
              <a:t> 2</a:t>
            </a:r>
            <a:endParaRPr lang="es-ES" sz="1400" dirty="0"/>
          </a:p>
        </p:txBody>
      </p:sp>
      <p:cxnSp>
        <p:nvCxnSpPr>
          <p:cNvPr id="40" name="39 Forma"/>
          <p:cNvCxnSpPr>
            <a:stCxn id="24" idx="3"/>
            <a:endCxn id="31" idx="2"/>
          </p:cNvCxnSpPr>
          <p:nvPr/>
        </p:nvCxnSpPr>
        <p:spPr>
          <a:xfrm flipV="1">
            <a:off x="6228184" y="5373216"/>
            <a:ext cx="1584176" cy="481900"/>
          </a:xfrm>
          <a:prstGeom prst="bentConnector2">
            <a:avLst/>
          </a:prstGeom>
          <a:ln w="22225">
            <a:solidFill>
              <a:schemeClr val="accent3"/>
            </a:solidFill>
            <a:headEnd type="arrow" w="med" len="lg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46 Conector angular"/>
          <p:cNvCxnSpPr>
            <a:stCxn id="21" idx="0"/>
            <a:endCxn id="7" idx="2"/>
          </p:cNvCxnSpPr>
          <p:nvPr/>
        </p:nvCxnSpPr>
        <p:spPr>
          <a:xfrm rot="5400000" flipH="1" flipV="1">
            <a:off x="4824028" y="4221088"/>
            <a:ext cx="1224136" cy="648072"/>
          </a:xfrm>
          <a:prstGeom prst="bentConnector3">
            <a:avLst>
              <a:gd name="adj1" fmla="val 50000"/>
            </a:avLst>
          </a:prstGeom>
          <a:ln w="22225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Problemas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Encontrar solución a la recarga parcial.</a:t>
            </a:r>
          </a:p>
          <a:p>
            <a:r>
              <a:rPr lang="es-ES" dirty="0" smtClean="0"/>
              <a:t>Encontrar solución a la notificación selectiva.</a:t>
            </a:r>
          </a:p>
          <a:p>
            <a:r>
              <a:rPr lang="es-ES" dirty="0" smtClean="0"/>
              <a:t>Tratamiento con imágenes.</a:t>
            </a:r>
          </a:p>
          <a:p>
            <a:r>
              <a:rPr lang="es-ES" dirty="0" smtClean="0"/>
              <a:t>Herramientas bastante ineficientes.</a:t>
            </a:r>
          </a:p>
          <a:p>
            <a:pPr>
              <a:buNone/>
            </a:pPr>
            <a:endParaRPr lang="es-E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Conclusiones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Mayor dificultad que Java SE.</a:t>
            </a:r>
          </a:p>
          <a:p>
            <a:r>
              <a:rPr lang="es-ES" dirty="0" smtClean="0"/>
              <a:t>Importancia de la base de datos.</a:t>
            </a:r>
          </a:p>
          <a:p>
            <a:r>
              <a:rPr lang="es-ES" dirty="0" smtClean="0"/>
              <a:t>La organización de los ficheros es importante.</a:t>
            </a:r>
          </a:p>
          <a:p>
            <a:r>
              <a:rPr lang="es-ES" dirty="0" smtClean="0"/>
              <a:t>Imprescindible el uso de buenas herramientas.</a:t>
            </a:r>
            <a:endParaRPr lang="es-E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115616" y="2132856"/>
            <a:ext cx="69127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400" dirty="0" smtClean="0"/>
              <a:t>¡Gracias por su atención!</a:t>
            </a:r>
            <a:endParaRPr lang="es-ES" sz="4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INDICE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 smtClean="0"/>
              <a:t>Objetivos</a:t>
            </a:r>
          </a:p>
          <a:p>
            <a:r>
              <a:rPr lang="es-ES" dirty="0" smtClean="0"/>
              <a:t>Funcionalidades</a:t>
            </a:r>
          </a:p>
          <a:p>
            <a:r>
              <a:rPr lang="es-ES" dirty="0" smtClean="0"/>
              <a:t>Pasos</a:t>
            </a:r>
            <a:endParaRPr lang="es-ES" dirty="0" smtClean="0"/>
          </a:p>
          <a:p>
            <a:r>
              <a:rPr lang="es-ES" dirty="0" smtClean="0"/>
              <a:t>Estructura de la aplicación</a:t>
            </a:r>
          </a:p>
          <a:p>
            <a:r>
              <a:rPr lang="es-ES" dirty="0" smtClean="0"/>
              <a:t>Curiosidades</a:t>
            </a:r>
          </a:p>
          <a:p>
            <a:pPr lvl="1"/>
            <a:r>
              <a:rPr lang="es-ES" dirty="0" smtClean="0"/>
              <a:t>Notificación al servidor</a:t>
            </a:r>
          </a:p>
          <a:p>
            <a:pPr lvl="1"/>
            <a:r>
              <a:rPr lang="es-ES" dirty="0" smtClean="0"/>
              <a:t>Recarga parcial de JSP</a:t>
            </a:r>
          </a:p>
          <a:p>
            <a:r>
              <a:rPr lang="es-ES" dirty="0" smtClean="0"/>
              <a:t>Problemas</a:t>
            </a:r>
          </a:p>
          <a:p>
            <a:r>
              <a:rPr lang="es-ES" dirty="0" smtClean="0"/>
              <a:t>Conclusiones</a:t>
            </a:r>
          </a:p>
          <a:p>
            <a:endParaRPr lang="es-E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OBJETIVOS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Desarrollar una aplicación web usando el protocolo </a:t>
            </a:r>
            <a:r>
              <a:rPr lang="es-ES" dirty="0" err="1" smtClean="0"/>
              <a:t>paSOS</a:t>
            </a:r>
            <a:r>
              <a:rPr lang="es-ES" dirty="0" smtClean="0"/>
              <a:t>.</a:t>
            </a:r>
          </a:p>
          <a:p>
            <a:r>
              <a:rPr lang="es-ES" dirty="0" smtClean="0"/>
              <a:t>Conseguir un diseño estructurado de una aplicación Java EE.</a:t>
            </a:r>
          </a:p>
          <a:p>
            <a:r>
              <a:rPr lang="es-ES" dirty="0" smtClean="0"/>
              <a:t>Usar las tecnología que proporciona Java EE.</a:t>
            </a:r>
          </a:p>
          <a:p>
            <a:pPr>
              <a:buNone/>
            </a:pPr>
            <a:endParaRPr lang="es-E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FUNCIONALIDADES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077544"/>
          </a:xfrm>
        </p:spPr>
        <p:txBody>
          <a:bodyPr/>
          <a:lstStyle/>
          <a:p>
            <a:r>
              <a:rPr lang="es-ES" dirty="0" smtClean="0"/>
              <a:t>Gestión de usuarios y operadores.</a:t>
            </a:r>
          </a:p>
          <a:p>
            <a:r>
              <a:rPr lang="es-ES" dirty="0" smtClean="0"/>
              <a:t>Recepción de alarmas en el servidor.</a:t>
            </a:r>
          </a:p>
          <a:p>
            <a:r>
              <a:rPr lang="es-ES" dirty="0" smtClean="0"/>
              <a:t>Notificación selectiva de alarmas a los navegadores.</a:t>
            </a:r>
          </a:p>
          <a:p>
            <a:r>
              <a:rPr lang="es-ES" dirty="0" smtClean="0"/>
              <a:t>Visualización de los datos generados por la información de la alarma.</a:t>
            </a:r>
          </a:p>
          <a:p>
            <a:r>
              <a:rPr lang="es-ES" dirty="0" smtClean="0"/>
              <a:t>Extracción de estadísticas de los datos de la base de datos.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PASOS: MENSAJES GESTIONADOS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Alarma Usuario (AU)</a:t>
            </a:r>
          </a:p>
          <a:p>
            <a:pPr lvl="1"/>
            <a:r>
              <a:rPr lang="es-ES" dirty="0" err="1" smtClean="0"/>
              <a:t>Tags</a:t>
            </a:r>
            <a:r>
              <a:rPr lang="es-ES" dirty="0" smtClean="0"/>
              <a:t>: </a:t>
            </a:r>
            <a:r>
              <a:rPr lang="es-ES" dirty="0"/>
              <a:t> &amp;LD, &amp;LH, &amp;LN, &amp;</a:t>
            </a:r>
            <a:r>
              <a:rPr lang="es-ES" dirty="0" smtClean="0"/>
              <a:t>LT, &amp;RD(</a:t>
            </a:r>
            <a:r>
              <a:rPr lang="es-ES" dirty="0" err="1" smtClean="0"/>
              <a:t>imei</a:t>
            </a:r>
            <a:r>
              <a:rPr lang="es-ES" dirty="0" smtClean="0"/>
              <a:t>)</a:t>
            </a:r>
          </a:p>
          <a:p>
            <a:r>
              <a:rPr lang="es-ES" dirty="0" err="1" smtClean="0"/>
              <a:t>GeoFencing</a:t>
            </a:r>
            <a:r>
              <a:rPr lang="es-ES" dirty="0" smtClean="0"/>
              <a:t> </a:t>
            </a:r>
            <a:r>
              <a:rPr lang="es-ES" dirty="0" err="1" smtClean="0"/>
              <a:t>Zone</a:t>
            </a:r>
            <a:r>
              <a:rPr lang="es-ES" dirty="0" smtClean="0"/>
              <a:t> </a:t>
            </a:r>
            <a:r>
              <a:rPr lang="es-ES" dirty="0" err="1" smtClean="0"/>
              <a:t>Notification</a:t>
            </a:r>
            <a:r>
              <a:rPr lang="es-ES" dirty="0" smtClean="0"/>
              <a:t> (ZN)</a:t>
            </a:r>
          </a:p>
          <a:p>
            <a:pPr lvl="1"/>
            <a:r>
              <a:rPr lang="es-ES" dirty="0" err="1"/>
              <a:t>Tags</a:t>
            </a:r>
            <a:r>
              <a:rPr lang="es-ES" dirty="0"/>
              <a:t>:  &amp;LD, &amp;LH, &amp;LN, &amp;LT, &amp;RD(</a:t>
            </a:r>
            <a:r>
              <a:rPr lang="es-ES" dirty="0" err="1"/>
              <a:t>imei</a:t>
            </a:r>
            <a:r>
              <a:rPr lang="es-ES" dirty="0"/>
              <a:t>)</a:t>
            </a:r>
          </a:p>
          <a:p>
            <a:r>
              <a:rPr lang="es-ES" dirty="0" smtClean="0"/>
              <a:t>Tracking Response (TE)</a:t>
            </a:r>
          </a:p>
          <a:p>
            <a:pPr lvl="1"/>
            <a:r>
              <a:rPr lang="es-ES" dirty="0" err="1"/>
              <a:t>Tags</a:t>
            </a:r>
            <a:r>
              <a:rPr lang="es-ES" dirty="0"/>
              <a:t>:  &amp;LD, &amp;LH, &amp;LN, &amp;LT, &amp;RD(</a:t>
            </a:r>
            <a:r>
              <a:rPr lang="es-ES" dirty="0" err="1"/>
              <a:t>imei</a:t>
            </a:r>
            <a:r>
              <a:rPr lang="es-ES" dirty="0"/>
              <a:t>)</a:t>
            </a:r>
          </a:p>
          <a:p>
            <a:endParaRPr lang="es-ES" dirty="0" smtClean="0"/>
          </a:p>
          <a:p>
            <a:pPr lvl="1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05559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ES" dirty="0" smtClean="0"/>
              <a:t>PASOS: SEGUIMIENTO CASOS MALTRATO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149552"/>
          </a:xfrm>
        </p:spPr>
        <p:txBody>
          <a:bodyPr>
            <a:normAutofit fontScale="92500"/>
          </a:bodyPr>
          <a:lstStyle/>
          <a:p>
            <a:r>
              <a:rPr lang="es-ES" dirty="0" smtClean="0"/>
              <a:t>Maltratador/a y protegido/a poseen terminales que env</a:t>
            </a:r>
            <a:r>
              <a:rPr lang="es-ES" dirty="0" smtClean="0"/>
              <a:t>ían mensajes </a:t>
            </a:r>
            <a:r>
              <a:rPr lang="es-ES" dirty="0" err="1" smtClean="0"/>
              <a:t>paSOS</a:t>
            </a:r>
            <a:endParaRPr lang="es-ES" dirty="0" smtClean="0"/>
          </a:p>
          <a:p>
            <a:endParaRPr lang="es-ES" dirty="0" smtClean="0"/>
          </a:p>
          <a:p>
            <a:r>
              <a:rPr lang="es-ES" dirty="0" smtClean="0"/>
              <a:t>Se configura zona de exclusión circular en el terminal del protegido/a:</a:t>
            </a:r>
          </a:p>
          <a:p>
            <a:pPr lvl="1"/>
            <a:r>
              <a:rPr lang="es-ES" dirty="0" smtClean="0"/>
              <a:t>Centro: posición del maltratador/a</a:t>
            </a:r>
          </a:p>
          <a:p>
            <a:pPr lvl="1"/>
            <a:r>
              <a:rPr lang="es-ES" dirty="0" smtClean="0"/>
              <a:t>Radio: distancia de alejamiento</a:t>
            </a:r>
          </a:p>
          <a:p>
            <a:pPr lvl="1"/>
            <a:endParaRPr lang="es-ES" dirty="0" smtClean="0"/>
          </a:p>
          <a:p>
            <a:r>
              <a:rPr lang="es-ES" dirty="0" smtClean="0"/>
              <a:t>Si ambos se acercan a una distancia menor de la establecida </a:t>
            </a:r>
            <a:r>
              <a:rPr lang="es-ES" b="1" dirty="0" smtClean="0"/>
              <a:t>se produce alarma ZN</a:t>
            </a:r>
            <a:endParaRPr lang="es-ES" dirty="0" smtClean="0"/>
          </a:p>
          <a:p>
            <a:pPr lvl="1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40658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ESTRUCTURA DE LA APLICACIÓN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Base de datos</a:t>
            </a:r>
            <a:endParaRPr lang="es-ES" dirty="0"/>
          </a:p>
        </p:txBody>
      </p:sp>
      <p:pic>
        <p:nvPicPr>
          <p:cNvPr id="4" name="3 Imagen" descr="b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95736" y="2276872"/>
            <a:ext cx="5256584" cy="422969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ESTRUCTURA DE LA APLICACIÓN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Estructura de directorios</a:t>
            </a:r>
            <a:endParaRPr lang="es-ES" dirty="0"/>
          </a:p>
        </p:txBody>
      </p:sp>
      <p:pic>
        <p:nvPicPr>
          <p:cNvPr id="4" name="3 Imagen" descr="b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35696" y="2060848"/>
            <a:ext cx="2049437" cy="4464496"/>
          </a:xfrm>
          <a:prstGeom prst="rect">
            <a:avLst/>
          </a:prstGeom>
        </p:spPr>
      </p:pic>
      <p:pic>
        <p:nvPicPr>
          <p:cNvPr id="6" name="5 Imagen" descr="estructura_web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76056" y="2492896"/>
            <a:ext cx="2047875" cy="31146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ESTRUCTURA DE LA APLICACIÓN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 err="1" smtClean="0"/>
              <a:t>Servlets</a:t>
            </a:r>
            <a:r>
              <a:rPr lang="es-ES" dirty="0" smtClean="0"/>
              <a:t>:</a:t>
            </a:r>
          </a:p>
          <a:p>
            <a:pPr lvl="1"/>
            <a:r>
              <a:rPr lang="es-ES" dirty="0" err="1" smtClean="0"/>
              <a:t>CometServlet</a:t>
            </a:r>
            <a:endParaRPr lang="es-ES" dirty="0" smtClean="0"/>
          </a:p>
          <a:p>
            <a:pPr lvl="1"/>
            <a:r>
              <a:rPr lang="es-ES" dirty="0" err="1" smtClean="0"/>
              <a:t>CreateUserServlet</a:t>
            </a:r>
            <a:endParaRPr lang="es-ES" dirty="0" smtClean="0"/>
          </a:p>
          <a:p>
            <a:pPr lvl="1"/>
            <a:r>
              <a:rPr lang="es-ES" dirty="0" err="1" smtClean="0"/>
              <a:t>EstadisticasServlet</a:t>
            </a:r>
            <a:endParaRPr lang="es-ES" dirty="0" smtClean="0"/>
          </a:p>
          <a:p>
            <a:pPr lvl="1"/>
            <a:r>
              <a:rPr lang="es-ES" dirty="0" err="1" smtClean="0"/>
              <a:t>FrameHandlerServlet</a:t>
            </a:r>
            <a:endParaRPr lang="es-ES" dirty="0" smtClean="0"/>
          </a:p>
          <a:p>
            <a:pPr lvl="1"/>
            <a:r>
              <a:rPr lang="es-ES" dirty="0" err="1" smtClean="0"/>
              <a:t>GraficoServlet</a:t>
            </a:r>
            <a:endParaRPr lang="es-ES" dirty="0" smtClean="0"/>
          </a:p>
          <a:p>
            <a:pPr lvl="1"/>
            <a:r>
              <a:rPr lang="es-ES" dirty="0" err="1" smtClean="0"/>
              <a:t>ImagenServlet</a:t>
            </a:r>
            <a:endParaRPr lang="es-ES" dirty="0" smtClean="0"/>
          </a:p>
          <a:p>
            <a:pPr lvl="1"/>
            <a:r>
              <a:rPr lang="es-ES" dirty="0" err="1" smtClean="0"/>
              <a:t>LoginServlet</a:t>
            </a:r>
            <a:endParaRPr lang="es-ES" dirty="0" smtClean="0"/>
          </a:p>
          <a:p>
            <a:pPr lvl="1"/>
            <a:r>
              <a:rPr lang="es-ES" dirty="0" err="1" smtClean="0"/>
              <a:t>SearchServlet</a:t>
            </a:r>
            <a:endParaRPr lang="es-ES" dirty="0" smtClean="0"/>
          </a:p>
          <a:p>
            <a:pPr lvl="1"/>
            <a:r>
              <a:rPr lang="es-ES" dirty="0" err="1" smtClean="0"/>
              <a:t>TablasAlarmasServlet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137392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io">
  <a:themeElements>
    <a:clrScheme name="Solsticio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io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i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314</TotalTime>
  <Words>491</Words>
  <Application>Microsoft Macintosh PowerPoint</Application>
  <PresentationFormat>Presentación en pantalla (4:3)</PresentationFormat>
  <Paragraphs>102</Paragraphs>
  <Slides>15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6" baseType="lpstr">
      <vt:lpstr>Solsticio</vt:lpstr>
      <vt:lpstr>Master INFTEL: Módulo Java EE</vt:lpstr>
      <vt:lpstr>INDICE</vt:lpstr>
      <vt:lpstr>OBJETIVOS</vt:lpstr>
      <vt:lpstr>FUNCIONALIDADES</vt:lpstr>
      <vt:lpstr>PASOS: MENSAJES GESTIONADOS</vt:lpstr>
      <vt:lpstr>PASOS: SEGUIMIENTO CASOS MALTRATO</vt:lpstr>
      <vt:lpstr>ESTRUCTURA DE LA APLICACIÓN</vt:lpstr>
      <vt:lpstr>ESTRUCTURA DE LA APLICACIÓN</vt:lpstr>
      <vt:lpstr>ESTRUCTURA DE LA APLICACIÓN</vt:lpstr>
      <vt:lpstr>CURIOSIDADES</vt:lpstr>
      <vt:lpstr>CURIOSIDADES</vt:lpstr>
      <vt:lpstr>CURIOSIDADES</vt:lpstr>
      <vt:lpstr>Problemas</vt:lpstr>
      <vt:lpstr>Conclusiones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Master INFTEL: Módulo Java EE</dc:title>
  <dc:creator>Juan Antonio</dc:creator>
  <cp:lastModifiedBy>Alberto Mateos</cp:lastModifiedBy>
  <cp:revision>27</cp:revision>
  <dcterms:created xsi:type="dcterms:W3CDTF">2012-01-27T19:26:38Z</dcterms:created>
  <dcterms:modified xsi:type="dcterms:W3CDTF">2012-01-28T09:15:27Z</dcterms:modified>
</cp:coreProperties>
</file>