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91" r:id="rId10"/>
    <p:sldId id="264" r:id="rId11"/>
    <p:sldId id="278" r:id="rId12"/>
    <p:sldId id="279" r:id="rId13"/>
    <p:sldId id="280" r:id="rId14"/>
    <p:sldId id="281" r:id="rId15"/>
    <p:sldId id="282" r:id="rId16"/>
    <p:sldId id="283" r:id="rId17"/>
    <p:sldId id="292" r:id="rId18"/>
    <p:sldId id="293" r:id="rId19"/>
    <p:sldId id="294" r:id="rId20"/>
    <p:sldId id="284" r:id="rId21"/>
    <p:sldId id="286" r:id="rId22"/>
    <p:sldId id="287" r:id="rId23"/>
    <p:sldId id="289" r:id="rId24"/>
    <p:sldId id="288" r:id="rId2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2D00C-227B-4E12-9BCC-48CF5128CCDF}" styleName="Table_0">
    <a:wholeTbl>
      <a:tcTxStyle>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3F4"/>
          </a:solidFill>
        </a:fill>
      </a:tcStyle>
    </a:wholeTbl>
    <a:band1H>
      <a:tcStyle>
        <a:tcBdr/>
      </a:tcStyle>
    </a:band1H>
    <a:band2H>
      <a:tcStyle>
        <a:tcBdr/>
        <a:fill>
          <a:solidFill>
            <a:srgbClr val="F3F9FA"/>
          </a:solidFill>
        </a:fill>
      </a:tcStyle>
    </a:band2H>
    <a:band1V>
      <a:tcStyle>
        <a:tcBdr/>
      </a:tcStyle>
    </a:band1V>
    <a:band2V>
      <a:tcStyle>
        <a:tcBdr/>
      </a:tcStyle>
    </a:band2V>
    <a:lastCol>
      <a:tcStyle>
        <a:tcBdr/>
      </a:tcStyle>
    </a:lastCol>
    <a:firstCol>
      <a:tcTxStyle b="on">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Style>
        <a:tcBdr/>
      </a:tcStyle>
    </a:seCell>
    <a:swCell>
      <a:tcStyle>
        <a:tcBdr/>
      </a:tcStyle>
    </a:swCell>
    <a:firstRow>
      <a:tcTxStyle b="on">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5"/>
        <p:guide pos="292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p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122cc41159c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2cc41159c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122cc4115a5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2cc4115a5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122cc41159c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2cc41159c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122cc41159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22cc41159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22cc41159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cc41159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22cc41159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cc41159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22cc41159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cc41159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122cc41159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cc41159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122fa9b324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2fa9b324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4: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193d47f4b7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93d47f4b7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193d47f4b7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93d47f4b7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193d47f4b7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93d47f4b7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1193d47f4b7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93d47f4b7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Default">
  <p:cSld name="TITLE_AND_BODY">
    <p:spTree>
      <p:nvGrpSpPr>
        <p:cNvPr id="12" name="Shape 12"/>
        <p:cNvGrpSpPr/>
        <p:nvPr/>
      </p:nvGrpSpPr>
      <p:grpSpPr>
        <a:xfrm>
          <a:off x="0" y="0"/>
          <a:ext cx="0" cy="0"/>
          <a:chOff x="0" y="0"/>
          <a:chExt cx="0" cy="0"/>
        </a:xfrm>
      </p:grpSpPr>
      <p:sp>
        <p:nvSpPr>
          <p:cNvPr id="13" name="Google Shape;13;p2"/>
          <p:cNvSpPr txBox="1"/>
          <p:nvPr>
            <p:ph type="sldNum" idx="12"/>
          </p:nvPr>
        </p:nvSpPr>
        <p:spPr>
          <a:xfrm>
            <a:off x="8116348" y="285750"/>
            <a:ext cx="8577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r>
              <a:rPr lang="en-GB"/>
              <a:t> of 36</a:t>
            </a:r>
            <a:endParaRPr lang="en-GB"/>
          </a:p>
        </p:txBody>
      </p:sp>
      <p:sp>
        <p:nvSpPr>
          <p:cNvPr id="14" name="Google Shape;14;p2"/>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efault">
  <p:cSld name="Default 9">
    <p:spTree>
      <p:nvGrpSpPr>
        <p:cNvPr id="67" name="Shape 67"/>
        <p:cNvGrpSpPr/>
        <p:nvPr/>
      </p:nvGrpSpPr>
      <p:grpSpPr>
        <a:xfrm>
          <a:off x="0" y="0"/>
          <a:ext cx="0" cy="0"/>
          <a:chOff x="0" y="0"/>
          <a:chExt cx="0" cy="0"/>
        </a:xfrm>
      </p:grpSpPr>
      <p:sp>
        <p:nvSpPr>
          <p:cNvPr id="68" name="Google Shape;68;p11"/>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9" name="Google Shape;69;p11"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70" name="Google Shape;70;p11"/>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11"/>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2" name="Google Shape;72;p11"/>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73" name="Google Shape;73;p11"/>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5" name="Shape 15"/>
        <p:cNvGrpSpPr/>
        <p:nvPr/>
      </p:nvGrpSpPr>
      <p:grpSpPr>
        <a:xfrm>
          <a:off x="0" y="0"/>
          <a:ext cx="0" cy="0"/>
          <a:chOff x="0" y="0"/>
          <a:chExt cx="0" cy="0"/>
        </a:xfrm>
      </p:grpSpPr>
      <p:sp>
        <p:nvSpPr>
          <p:cNvPr id="16" name="Google Shape;16;p3"/>
          <p:cNvSpPr txBox="1"/>
          <p:nvPr>
            <p:ph type="title"/>
          </p:nvPr>
        </p:nvSpPr>
        <p:spPr>
          <a:xfrm>
            <a:off x="1035300" y="0"/>
            <a:ext cx="6858000" cy="606000"/>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3"/>
          <p:cNvSpPr txBox="1"/>
          <p:nvPr>
            <p:ph type="sldNum" idx="12"/>
          </p:nvPr>
        </p:nvSpPr>
        <p:spPr>
          <a:xfrm>
            <a:off x="8087422" y="285750"/>
            <a:ext cx="9117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r>
              <a:rPr lang="en-GB"/>
              <a:t> of 36</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8" name="Shape 18"/>
        <p:cNvGrpSpPr/>
        <p:nvPr/>
      </p:nvGrpSpPr>
      <p:grpSpPr>
        <a:xfrm>
          <a:off x="0" y="0"/>
          <a:ext cx="0" cy="0"/>
          <a:chOff x="0" y="0"/>
          <a:chExt cx="0" cy="0"/>
        </a:xfrm>
      </p:grpSpPr>
      <p:sp>
        <p:nvSpPr>
          <p:cNvPr id="19" name="Google Shape;19;p4"/>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 name="Google Shape;20;p4"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21" name="Google Shape;21;p4"/>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4"/>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3" name="Google Shape;23;p4"/>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24" name="Google Shape;24;p4"/>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25" name="Shape 25"/>
        <p:cNvGrpSpPr/>
        <p:nvPr/>
      </p:nvGrpSpPr>
      <p:grpSpPr>
        <a:xfrm>
          <a:off x="0" y="0"/>
          <a:ext cx="0" cy="0"/>
          <a:chOff x="0" y="0"/>
          <a:chExt cx="0" cy="0"/>
        </a:xfrm>
      </p:grpSpPr>
      <p:sp>
        <p:nvSpPr>
          <p:cNvPr id="26" name="Google Shape;26;p5"/>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 name="Google Shape;27;p5"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28" name="Google Shape;28;p5"/>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5"/>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0" name="Google Shape;30;p5"/>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31" name="Google Shape;31;p5"/>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32" name="Shape 32"/>
        <p:cNvGrpSpPr/>
        <p:nvPr/>
      </p:nvGrpSpPr>
      <p:grpSpPr>
        <a:xfrm>
          <a:off x="0" y="0"/>
          <a:ext cx="0" cy="0"/>
          <a:chOff x="0" y="0"/>
          <a:chExt cx="0" cy="0"/>
        </a:xfrm>
      </p:grpSpPr>
      <p:sp>
        <p:nvSpPr>
          <p:cNvPr id="33" name="Google Shape;33;p6"/>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4" name="Google Shape;34;p6"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35" name="Google Shape;35;p6"/>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6"/>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7" name="Google Shape;37;p6"/>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38" name="Google Shape;38;p6"/>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39" name="Shape 39"/>
        <p:cNvGrpSpPr/>
        <p:nvPr/>
      </p:nvGrpSpPr>
      <p:grpSpPr>
        <a:xfrm>
          <a:off x="0" y="0"/>
          <a:ext cx="0" cy="0"/>
          <a:chOff x="0" y="0"/>
          <a:chExt cx="0" cy="0"/>
        </a:xfrm>
      </p:grpSpPr>
      <p:sp>
        <p:nvSpPr>
          <p:cNvPr id="40" name="Google Shape;40;p7"/>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1" name="Google Shape;41;p7"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42" name="Google Shape;42;p7"/>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7"/>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7"/>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45" name="Google Shape;45;p7"/>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46" name="Shape 46"/>
        <p:cNvGrpSpPr/>
        <p:nvPr/>
      </p:nvGrpSpPr>
      <p:grpSpPr>
        <a:xfrm>
          <a:off x="0" y="0"/>
          <a:ext cx="0" cy="0"/>
          <a:chOff x="0" y="0"/>
          <a:chExt cx="0" cy="0"/>
        </a:xfrm>
      </p:grpSpPr>
      <p:sp>
        <p:nvSpPr>
          <p:cNvPr id="47" name="Google Shape;47;p8"/>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8" name="Google Shape;48;p8"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49" name="Google Shape;49;p8"/>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8"/>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8"/>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52" name="Google Shape;52;p8"/>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53" name="Shape 53"/>
        <p:cNvGrpSpPr/>
        <p:nvPr/>
      </p:nvGrpSpPr>
      <p:grpSpPr>
        <a:xfrm>
          <a:off x="0" y="0"/>
          <a:ext cx="0" cy="0"/>
          <a:chOff x="0" y="0"/>
          <a:chExt cx="0" cy="0"/>
        </a:xfrm>
      </p:grpSpPr>
      <p:sp>
        <p:nvSpPr>
          <p:cNvPr id="54" name="Google Shape;54;p9"/>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5" name="Google Shape;55;p9"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56" name="Google Shape;56;p9"/>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9"/>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8" name="Google Shape;58;p9"/>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59" name="Google Shape;59;p9"/>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60" name="Shape 60"/>
        <p:cNvGrpSpPr/>
        <p:nvPr/>
      </p:nvGrpSpPr>
      <p:grpSpPr>
        <a:xfrm>
          <a:off x="0" y="0"/>
          <a:ext cx="0" cy="0"/>
          <a:chOff x="0" y="0"/>
          <a:chExt cx="0" cy="0"/>
        </a:xfrm>
      </p:grpSpPr>
      <p:sp>
        <p:nvSpPr>
          <p:cNvPr id="61" name="Google Shape;61;p10"/>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2" name="Google Shape;62;p10" descr="collegelogo"/>
          <p:cNvPicPr preferRelativeResize="0"/>
          <p:nvPr/>
        </p:nvPicPr>
        <p:blipFill rotWithShape="1">
          <a:blip r:embed="rId2"/>
          <a:srcRect/>
          <a:stretch>
            <a:fillRect/>
          </a:stretch>
        </p:blipFill>
        <p:spPr>
          <a:xfrm>
            <a:off x="381000" y="57150"/>
            <a:ext cx="594122" cy="685800"/>
          </a:xfrm>
          <a:prstGeom prst="rect">
            <a:avLst/>
          </a:prstGeom>
          <a:noFill/>
          <a:ln>
            <a:noFill/>
          </a:ln>
        </p:spPr>
      </p:pic>
      <p:sp>
        <p:nvSpPr>
          <p:cNvPr id="63" name="Google Shape;63;p10"/>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0"/>
          <p:cNvSpPr txBox="1"/>
          <p:nvPr>
            <p:ph type="title"/>
          </p:nvPr>
        </p:nvSpPr>
        <p:spPr>
          <a:xfrm>
            <a:off x="990600" y="1028700"/>
            <a:ext cx="6858000" cy="6059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5" name="Google Shape;65;p10"/>
          <p:cNvSpPr txBox="1"/>
          <p:nvPr>
            <p:ph type="body" idx="1"/>
          </p:nvPr>
        </p:nvSpPr>
        <p:spPr>
          <a:xfrm>
            <a:off x="914400" y="1771650"/>
            <a:ext cx="7315200" cy="2823075"/>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p:txBody>
      </p:sp>
      <p:sp>
        <p:nvSpPr>
          <p:cNvPr id="66" name="Google Shape;66;p10"/>
          <p:cNvSpPr txBox="1"/>
          <p:nvPr>
            <p:ph type="sldNum" idx="12"/>
          </p:nvPr>
        </p:nvSpPr>
        <p:spPr>
          <a:xfrm>
            <a:off x="8308692" y="285750"/>
            <a:ext cx="301800" cy="307800"/>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p:nvPr/>
        </p:nvSpPr>
        <p:spPr>
          <a:xfrm>
            <a:off x="381000" y="857250"/>
            <a:ext cx="8458200" cy="38862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panose="020B06040202020202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 name="Google Shape;7;p1"/>
          <p:cNvSpPr txBox="1"/>
          <p:nvPr/>
        </p:nvSpPr>
        <p:spPr>
          <a:xfrm>
            <a:off x="1264919" y="228600"/>
            <a:ext cx="6918900" cy="26302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 name="Google Shape;8;p1" descr="image.png"/>
          <p:cNvPicPr preferRelativeResize="0"/>
          <p:nvPr/>
        </p:nvPicPr>
        <p:blipFill rotWithShape="1">
          <a:blip r:embed="rId11"/>
          <a:srcRect/>
          <a:stretch>
            <a:fillRect/>
          </a:stretch>
        </p:blipFill>
        <p:spPr>
          <a:xfrm>
            <a:off x="0" y="28575"/>
            <a:ext cx="828675" cy="828675"/>
          </a:xfrm>
          <a:prstGeom prst="rect">
            <a:avLst/>
          </a:prstGeom>
          <a:noFill/>
          <a:ln>
            <a:noFill/>
          </a:ln>
        </p:spPr>
      </p:pic>
      <p:sp>
        <p:nvSpPr>
          <p:cNvPr id="9" name="Google Shape;9;p1"/>
          <p:cNvSpPr txBox="1"/>
          <p:nvPr>
            <p:ph type="sldNum" idx="12"/>
          </p:nvPr>
        </p:nvSpPr>
        <p:spPr>
          <a:xfrm>
            <a:off x="8308698" y="289013"/>
            <a:ext cx="755400" cy="307800"/>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r>
              <a:rPr lang="en-GB"/>
              <a:t> of 36 </a:t>
            </a:r>
            <a:endParaRPr lang="en-GB"/>
          </a:p>
        </p:txBody>
      </p:sp>
      <p:sp>
        <p:nvSpPr>
          <p:cNvPr id="10" name="Google Shape;10;p1"/>
          <p:cNvSpPr txBox="1"/>
          <p:nvPr>
            <p:ph type="title"/>
          </p:nvPr>
        </p:nvSpPr>
        <p:spPr>
          <a:xfrm>
            <a:off x="-1391100" y="1139556"/>
            <a:ext cx="8229600" cy="11310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457200" y="1200150"/>
            <a:ext cx="8229600" cy="3394575"/>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rgbClr val="000000"/>
              </a:buClr>
              <a:buSzPts val="2000"/>
              <a:buFont typeface="Arial" panose="020B0604020202020204"/>
              <a:buChar char="●"/>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hyperlink" Target="https://hub.docker.com/_/nginx" TargetMode="Externa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hyperlink" Target="https://ieeexplore.ieee.org/abstract/document/7346917/"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s://cisofy.com/documentation/lynis" TargetMode="External"/><Relationship Id="rId7" Type="http://schemas.openxmlformats.org/officeDocument/2006/relationships/hyperlink" Target="https://github.com/inspec/inspec" TargetMode="External"/><Relationship Id="rId6" Type="http://schemas.openxmlformats.org/officeDocument/2006/relationships/hyperlink" Target="https://github.com/aquasecurity/trivy" TargetMode="External"/><Relationship Id="rId5" Type="http://schemas.openxmlformats.org/officeDocument/2006/relationships/hyperlink" Target="https://github.com/quay/clair" TargetMode="External"/><Relationship Id="rId4" Type="http://schemas.openxmlformats.org/officeDocument/2006/relationships/hyperlink" Target="https://docs.chef.io/inspec/install/" TargetMode="External"/><Relationship Id="rId3" Type="http://schemas.openxmlformats.org/officeDocument/2006/relationships/hyperlink" Target="https://github.com/docker/docker-bench-security" TargetMode="External"/><Relationship Id="rId2" Type="http://schemas.openxmlformats.org/officeDocument/2006/relationships/hyperlink" Target="https://ieeexplore.ieee.org/abstract/document/8169747/" TargetMode="External"/><Relationship Id="rId10" Type="http://schemas.openxmlformats.org/officeDocument/2006/relationships/notesSlide" Target="../notesSlides/notesSlide20.xml"/><Relationship Id="rId1" Type="http://schemas.openxmlformats.org/officeDocument/2006/relationships/hyperlink" Target="https://ieeexplore.ieee.org/abstract/document/7346917/"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hyperlink" Target="https://github.com/genuinetools/ban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2"/>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4000"/>
              <a:buFont typeface="Times New Roman" panose="02020603050405020304"/>
              <a:buNone/>
            </a:pPr>
            <a:r>
              <a:rPr lang="en-GB" sz="3100" b="1">
                <a:latin typeface="Times New Roman" panose="02020603050405020304"/>
                <a:ea typeface="Times New Roman" panose="02020603050405020304"/>
                <a:cs typeface="Times New Roman" panose="02020603050405020304"/>
                <a:sym typeface="Times New Roman" panose="02020603050405020304"/>
              </a:rPr>
              <a:t>Securing Containerized Resources</a:t>
            </a:r>
            <a:endParaRPr sz="3100"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79" name="Google Shape;79;p12"/>
          <p:cNvGraphicFramePr/>
          <p:nvPr/>
        </p:nvGraphicFramePr>
        <p:xfrm>
          <a:off x="571500" y="1670733"/>
          <a:ext cx="8000975" cy="3000000"/>
        </p:xfrm>
        <a:graphic>
          <a:graphicData uri="http://schemas.openxmlformats.org/drawingml/2006/table">
            <a:tbl>
              <a:tblPr>
                <a:noFill/>
                <a:tableStyleId>{2282D00C-227B-4E12-9BCC-48CF5128CCDF}</a:tableStyleId>
              </a:tblPr>
              <a:tblGrid>
                <a:gridCol w="771525"/>
                <a:gridCol w="2268525"/>
                <a:gridCol w="3760775"/>
                <a:gridCol w="1200150"/>
              </a:tblGrid>
              <a:tr h="497025">
                <a:tc>
                  <a:txBody>
                    <a:bodyPr/>
                    <a:lstStyle/>
                    <a:p>
                      <a:pPr marL="0" marR="0" lvl="0" indent="0" algn="ctr" rtl="0">
                        <a:lnSpc>
                          <a:spcPct val="100000"/>
                        </a:lnSpc>
                        <a:spcBef>
                          <a:spcPts val="0"/>
                        </a:spcBef>
                        <a:spcAft>
                          <a:spcPts val="0"/>
                        </a:spcAft>
                        <a:buClr>
                          <a:schemeClr val="dk1"/>
                        </a:buClr>
                        <a:buSzPts val="1200"/>
                        <a:buFont typeface="Times New Roman" panose="02020603050405020304"/>
                        <a:buNone/>
                      </a:pPr>
                      <a:r>
                        <a:rPr lang="en-GB" sz="12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100" u="none" strike="noStrike" cap="none"/>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panose="02020603050405020304"/>
                        <a:buNone/>
                      </a:pPr>
                      <a:r>
                        <a:rPr lang="en-GB" sz="1200" b="1" u="none" strike="noStrike" cap="none">
                          <a:latin typeface="Times New Roman" panose="02020603050405020304"/>
                          <a:ea typeface="Times New Roman" panose="02020603050405020304"/>
                          <a:cs typeface="Times New Roman" panose="02020603050405020304"/>
                          <a:sym typeface="Times New Roman" panose="02020603050405020304"/>
                        </a:rPr>
                        <a:t>Reg.No</a:t>
                      </a:r>
                      <a:endParaRPr sz="1100" u="none" strike="noStrike" cap="none"/>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panose="02020603050405020304"/>
                        <a:buNone/>
                      </a:pPr>
                      <a:r>
                        <a:rPr lang="en-GB" sz="1200" b="1" u="none" strike="noStrike" cap="none">
                          <a:latin typeface="Times New Roman" panose="02020603050405020304"/>
                          <a:ea typeface="Times New Roman" panose="02020603050405020304"/>
                          <a:cs typeface="Times New Roman" panose="02020603050405020304"/>
                          <a:sym typeface="Times New Roman" panose="02020603050405020304"/>
                        </a:rPr>
                        <a:t>Name of the Student</a:t>
                      </a:r>
                      <a:endParaRPr sz="1100" u="none" strike="noStrike" cap="none"/>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Times New Roman" panose="02020603050405020304"/>
                        <a:buNone/>
                      </a:pPr>
                      <a:r>
                        <a:rPr lang="en-GB" sz="1200" b="1" u="none" strike="noStrike" cap="none">
                          <a:latin typeface="Times New Roman" panose="02020603050405020304"/>
                          <a:ea typeface="Times New Roman" panose="02020603050405020304"/>
                          <a:cs typeface="Times New Roman" panose="02020603050405020304"/>
                          <a:sym typeface="Times New Roman" panose="02020603050405020304"/>
                        </a:rPr>
                        <a:t>Section</a:t>
                      </a:r>
                      <a:endParaRPr sz="1100" u="none" strike="noStrike" cap="none"/>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9500">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t>1.</a:t>
                      </a:r>
                      <a:endParaRPr sz="11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CB.EN.U4CSE18004</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ANIRUDH B</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CSE A</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9500">
                <a:tc>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t>2.</a:t>
                      </a:r>
                      <a:endParaRPr sz="11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CB.EN.U4CSE18149</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SHASHANK V BARATWAJ</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CSE B</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9500">
                <a:tc>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t>3.</a:t>
                      </a:r>
                      <a:endParaRPr sz="11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CB.EN.U4CSE18230</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KAILAASH B</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CSE C</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9825">
                <a:tc>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t>4.</a:t>
                      </a:r>
                      <a:endParaRPr sz="1100" u="none" strike="noStrike" cap="none"/>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CB.EN.U4CSE18401</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AADHITYA TEJASWIN P S</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Times New Roman" panose="02020603050405020304"/>
                        <a:buNone/>
                      </a:pPr>
                      <a:r>
                        <a:rPr lang="en-GB" sz="1100" u="none" strike="noStrike" cap="none">
                          <a:latin typeface="Times New Roman" panose="02020603050405020304"/>
                          <a:ea typeface="Times New Roman" panose="02020603050405020304"/>
                          <a:cs typeface="Times New Roman" panose="02020603050405020304"/>
                          <a:sym typeface="Times New Roman" panose="02020603050405020304"/>
                        </a:rPr>
                        <a:t>CSE E</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80" name="Google Shape;80;p12"/>
          <p:cNvSpPr txBox="1"/>
          <p:nvPr/>
        </p:nvSpPr>
        <p:spPr>
          <a:xfrm>
            <a:off x="798450" y="1196213"/>
            <a:ext cx="7547100" cy="427355"/>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chemeClr val="dk1"/>
              </a:buClr>
              <a:buSzPts val="2000"/>
              <a:buFont typeface="Arial" panose="020B0604020202020204"/>
              <a:buNone/>
            </a:pPr>
            <a:r>
              <a:rPr lang="en-GB" sz="2000" b="1" i="0" u="none" strike="noStrike" cap="none">
                <a:solidFill>
                  <a:schemeClr val="dk1"/>
                </a:solidFill>
                <a:latin typeface="Arial" panose="020B0604020202020204"/>
                <a:ea typeface="Arial" panose="020B0604020202020204"/>
                <a:cs typeface="Arial" panose="020B0604020202020204"/>
                <a:sym typeface="Arial" panose="020B0604020202020204"/>
              </a:rPr>
              <a:t>Team: 28	 			       Panel Number: P5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12"/>
          <p:cNvSpPr txBox="1"/>
          <p:nvPr/>
        </p:nvSpPr>
        <p:spPr>
          <a:xfrm>
            <a:off x="729825" y="3926525"/>
            <a:ext cx="75471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GB" sz="2200" b="1" i="0" u="sng"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Mentor</a:t>
            </a:r>
            <a:r>
              <a:rPr lang="en-GB"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Dr. Abirami K, Asst. Professor, CSE</a:t>
            </a:r>
            <a:endParaRPr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Control Groups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35"/>
          <p:cNvSpPr txBox="1"/>
          <p:nvPr/>
        </p:nvSpPr>
        <p:spPr>
          <a:xfrm>
            <a:off x="3072000" y="19288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chemeClr val="dk1"/>
              </a:solidFill>
              <a:highlight>
                <a:srgbClr val="36393F"/>
              </a:highlight>
            </a:endParaRPr>
          </a:p>
        </p:txBody>
      </p:sp>
      <p:sp>
        <p:nvSpPr>
          <p:cNvPr id="230" name="Google Shape;230;p35"/>
          <p:cNvSpPr txBox="1"/>
          <p:nvPr/>
        </p:nvSpPr>
        <p:spPr>
          <a:xfrm>
            <a:off x="1200600" y="1374175"/>
            <a:ext cx="67428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A cgroup associates a set of tasks with a set of parameters for one or more subsystems.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Cgroups allow you to allocate resources - such as CPU time, system memory, network bandwidth, or combinations of these resources - among user-defined groups of tasks running on a system.</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By using cgroups, system administrators gain fine-grained control over allocating, prioritizing, denying, managing, and monitoring system resources.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Control Group Subsystems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36"/>
          <p:cNvSpPr txBox="1"/>
          <p:nvPr/>
        </p:nvSpPr>
        <p:spPr>
          <a:xfrm>
            <a:off x="1485900" y="1719875"/>
            <a:ext cx="6172200" cy="1939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CPU → Manage and control access to CPU usage</a:t>
            </a: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CPUSET → CPU cores assignment and management</a:t>
            </a: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MEMORY</a:t>
            </a: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PIDs → Limit number of processes</a:t>
            </a: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BLKIO → I/O operations</a:t>
            </a: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SzPts val="1900"/>
              <a:buFont typeface="Times New Roman" panose="02020603050405020304"/>
              <a:buChar char="●"/>
            </a:pPr>
            <a:r>
              <a:rPr lang="en-GB" sz="1900">
                <a:latin typeface="Times New Roman" panose="02020603050405020304"/>
                <a:ea typeface="Times New Roman" panose="02020603050405020304"/>
                <a:cs typeface="Times New Roman" panose="02020603050405020304"/>
                <a:sym typeface="Times New Roman" panose="02020603050405020304"/>
              </a:rPr>
              <a:t>DEVICES → Control access to devices</a:t>
            </a:r>
            <a:endParaRPr sz="19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Cgroups in Docker</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37"/>
          <p:cNvSpPr txBox="1"/>
          <p:nvPr/>
        </p:nvSpPr>
        <p:spPr>
          <a:xfrm>
            <a:off x="1061850" y="1740600"/>
            <a:ext cx="70203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Docker uses cgroupsfs to manage and maintain cgroups associated with containers.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Systemd can also be used for this purpose.</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Control can be for containers system-wide or container by container basis.</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Implementation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956310" y="1146175"/>
            <a:ext cx="6881495" cy="1129030"/>
          </a:xfrm>
          <a:prstGeom prst="rect">
            <a:avLst/>
          </a:prstGeom>
        </p:spPr>
      </p:pic>
      <p:sp>
        <p:nvSpPr>
          <p:cNvPr id="2" name="Text Box 1"/>
          <p:cNvSpPr txBox="1"/>
          <p:nvPr/>
        </p:nvSpPr>
        <p:spPr>
          <a:xfrm>
            <a:off x="1007745" y="2390775"/>
            <a:ext cx="7101205" cy="1260475"/>
          </a:xfrm>
          <a:prstGeom prst="rect">
            <a:avLst/>
          </a:prstGeom>
          <a:noFill/>
        </p:spPr>
        <p:txBody>
          <a:bodyPr wrap="square" rtlCol="0">
            <a:spAutoFit/>
          </a:bodyPr>
          <a:p>
            <a:r>
              <a:rPr lang="en-US"/>
              <a:t>This command is used to import the official image of </a:t>
            </a:r>
            <a:r>
              <a:rPr lang="en-US" i="1"/>
              <a:t>nginx </a:t>
            </a:r>
            <a:r>
              <a:rPr lang="en-US"/>
              <a:t>from </a:t>
            </a:r>
            <a:r>
              <a:rPr lang="en-US">
                <a:hlinkClick r:id="rId2" action="ppaction://hlinkfile"/>
              </a:rPr>
              <a:t>Docker Hub</a:t>
            </a:r>
            <a:r>
              <a:rPr lang="en-US"/>
              <a:t>. </a:t>
            </a:r>
            <a:endParaRPr lang="en-US"/>
          </a:p>
          <a:p>
            <a:endParaRPr lang="en-US" i="1"/>
          </a:p>
          <a:p>
            <a:endParaRPr lang="en-US" i="1"/>
          </a:p>
          <a:p>
            <a:endParaRPr lang="en-US" i="1"/>
          </a:p>
          <a:p>
            <a:r>
              <a:rPr lang="en-US" sz="2000" b="1"/>
              <a:t>What is nginx?</a:t>
            </a:r>
            <a:endParaRPr lang="en-US" sz="2000" b="1"/>
          </a:p>
        </p:txBody>
      </p:sp>
      <p:pic>
        <p:nvPicPr>
          <p:cNvPr id="4" name="Picture 3"/>
          <p:cNvPicPr>
            <a:picLocks noChangeAspect="1"/>
          </p:cNvPicPr>
          <p:nvPr/>
        </p:nvPicPr>
        <p:blipFill>
          <a:blip r:embed="rId3"/>
          <a:stretch>
            <a:fillRect/>
          </a:stretch>
        </p:blipFill>
        <p:spPr>
          <a:xfrm>
            <a:off x="3411855" y="2796540"/>
            <a:ext cx="3226435" cy="1875155"/>
          </a:xfrm>
          <a:prstGeom prst="rect">
            <a:avLst/>
          </a:prstGeom>
          <a:ln w="1270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Implementation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824865" y="956310"/>
            <a:ext cx="2879725" cy="2922270"/>
          </a:xfrm>
          <a:prstGeom prst="rect">
            <a:avLst/>
          </a:prstGeom>
          <a:ln w="12700">
            <a:solidFill>
              <a:schemeClr val="tx1"/>
            </a:solidFill>
          </a:ln>
        </p:spPr>
      </p:pic>
      <p:sp>
        <p:nvSpPr>
          <p:cNvPr id="5" name="Text Box 4"/>
          <p:cNvSpPr txBox="1"/>
          <p:nvPr/>
        </p:nvSpPr>
        <p:spPr>
          <a:xfrm>
            <a:off x="760730" y="3962400"/>
            <a:ext cx="2867025" cy="737235"/>
          </a:xfrm>
          <a:prstGeom prst="rect">
            <a:avLst/>
          </a:prstGeom>
          <a:noFill/>
        </p:spPr>
        <p:txBody>
          <a:bodyPr wrap="square" rtlCol="0">
            <a:spAutoFit/>
          </a:bodyPr>
          <a:p>
            <a:r>
              <a:rPr lang="en-US"/>
              <a:t>Nginx will run in port 80 in the VM. To access it outside the website, we port forward it to our system</a:t>
            </a:r>
            <a:endParaRPr lang="en-US"/>
          </a:p>
        </p:txBody>
      </p:sp>
      <p:pic>
        <p:nvPicPr>
          <p:cNvPr id="2" name="Picture 1"/>
          <p:cNvPicPr>
            <a:picLocks noChangeAspect="1"/>
          </p:cNvPicPr>
          <p:nvPr/>
        </p:nvPicPr>
        <p:blipFill>
          <a:blip r:embed="rId2"/>
          <a:stretch>
            <a:fillRect/>
          </a:stretch>
        </p:blipFill>
        <p:spPr>
          <a:xfrm>
            <a:off x="4291330" y="1188720"/>
            <a:ext cx="4001770" cy="819785"/>
          </a:xfrm>
          <a:prstGeom prst="rect">
            <a:avLst/>
          </a:prstGeom>
        </p:spPr>
      </p:pic>
      <p:sp>
        <p:nvSpPr>
          <p:cNvPr id="4" name="Text Box 3"/>
          <p:cNvSpPr txBox="1"/>
          <p:nvPr/>
        </p:nvSpPr>
        <p:spPr>
          <a:xfrm>
            <a:off x="4255770" y="2023110"/>
            <a:ext cx="4072890" cy="2676525"/>
          </a:xfrm>
          <a:prstGeom prst="rect">
            <a:avLst/>
          </a:prstGeom>
          <a:noFill/>
        </p:spPr>
        <p:txBody>
          <a:bodyPr wrap="square" rtlCol="0">
            <a:spAutoFit/>
          </a:bodyPr>
          <a:p>
            <a:pPr marL="285750" indent="-285750">
              <a:buFont typeface="Arial" panose="020B0604020202020204" pitchFamily="34" charset="0"/>
              <a:buChar char="•"/>
            </a:pPr>
            <a:r>
              <a:rPr lang="en-US" b="1" i="1"/>
              <a:t>test</a:t>
            </a:r>
            <a:r>
              <a:rPr lang="en-US"/>
              <a:t> is the name of the created container based on the NGINX image.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b="1" i="1"/>
              <a:t>-d</a:t>
            </a:r>
            <a:r>
              <a:rPr lang="en-US"/>
              <a:t> option specifies that the container runs in detached mode: the container continues to run until stopped but does not respond to commands run on the command line.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b="1" i="1"/>
              <a:t>-p</a:t>
            </a:r>
            <a:r>
              <a:rPr lang="en-US"/>
              <a:t> option tells Docker to map the ports exposed in the container by the NGINX image (port 80) to the specified port on the Docker host.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Implementation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1265555" y="949960"/>
            <a:ext cx="6703060" cy="3228975"/>
          </a:xfrm>
          <a:prstGeom prst="rect">
            <a:avLst/>
          </a:prstGeom>
        </p:spPr>
      </p:pic>
      <p:sp>
        <p:nvSpPr>
          <p:cNvPr id="2" name="Text Box 1"/>
          <p:cNvSpPr txBox="1"/>
          <p:nvPr/>
        </p:nvSpPr>
        <p:spPr>
          <a:xfrm>
            <a:off x="1301750" y="4295775"/>
            <a:ext cx="6517005" cy="306705"/>
          </a:xfrm>
          <a:prstGeom prst="rect">
            <a:avLst/>
          </a:prstGeom>
          <a:noFill/>
        </p:spPr>
        <p:txBody>
          <a:bodyPr wrap="square" rtlCol="0">
            <a:spAutoFit/>
          </a:bodyPr>
          <a:p>
            <a:r>
              <a:rPr lang="en-US"/>
              <a:t>With the help of </a:t>
            </a:r>
            <a:r>
              <a:rPr lang="en-US" b="1"/>
              <a:t>PENTMENU </a:t>
            </a:r>
            <a:r>
              <a:rPr lang="en-US"/>
              <a:t>we perform a </a:t>
            </a:r>
            <a:r>
              <a:rPr lang="en-US" b="1"/>
              <a:t>Slowloris</a:t>
            </a:r>
            <a:r>
              <a:rPr lang="en-US"/>
              <a:t> </a:t>
            </a:r>
            <a:r>
              <a:rPr lang="en-US" b="1"/>
              <a:t>DOS</a:t>
            </a:r>
            <a:r>
              <a:rPr lang="en-US"/>
              <a:t> attack on nginx.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Implementation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stretch>
            <a:fillRect/>
          </a:stretch>
        </p:blipFill>
        <p:spPr>
          <a:xfrm>
            <a:off x="636270" y="1040765"/>
            <a:ext cx="4486275" cy="2354580"/>
          </a:xfrm>
          <a:prstGeom prst="rect">
            <a:avLst/>
          </a:prstGeom>
        </p:spPr>
      </p:pic>
      <p:sp>
        <p:nvSpPr>
          <p:cNvPr id="2" name="Text Box 1"/>
          <p:cNvSpPr txBox="1"/>
          <p:nvPr/>
        </p:nvSpPr>
        <p:spPr>
          <a:xfrm>
            <a:off x="652145" y="3526790"/>
            <a:ext cx="4413250" cy="521970"/>
          </a:xfrm>
          <a:prstGeom prst="rect">
            <a:avLst/>
          </a:prstGeom>
          <a:noFill/>
        </p:spPr>
        <p:txBody>
          <a:bodyPr wrap="square" rtlCol="0">
            <a:spAutoFit/>
          </a:bodyPr>
          <a:p>
            <a:r>
              <a:rPr lang="en-US"/>
              <a:t>The nginx web server can be accessed in the localhost (http://127.0.0.1:8080)</a:t>
            </a:r>
            <a:endParaRPr lang="en-US"/>
          </a:p>
        </p:txBody>
      </p:sp>
      <p:pic>
        <p:nvPicPr>
          <p:cNvPr id="3" name="Picture 2"/>
          <p:cNvPicPr>
            <a:picLocks noChangeAspect="1"/>
          </p:cNvPicPr>
          <p:nvPr/>
        </p:nvPicPr>
        <p:blipFill>
          <a:blip r:embed="rId2"/>
          <a:stretch>
            <a:fillRect/>
          </a:stretch>
        </p:blipFill>
        <p:spPr>
          <a:xfrm>
            <a:off x="5182235" y="1164590"/>
            <a:ext cx="3411220" cy="1592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Implementation</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1"/>
          <a:stretch>
            <a:fillRect/>
          </a:stretch>
        </p:blipFill>
        <p:spPr>
          <a:xfrm>
            <a:off x="695325" y="1148080"/>
            <a:ext cx="3488690" cy="1353820"/>
          </a:xfrm>
          <a:prstGeom prst="rect">
            <a:avLst/>
          </a:prstGeom>
        </p:spPr>
      </p:pic>
      <p:sp>
        <p:nvSpPr>
          <p:cNvPr id="6" name="Text Box 5"/>
          <p:cNvSpPr txBox="1"/>
          <p:nvPr/>
        </p:nvSpPr>
        <p:spPr>
          <a:xfrm>
            <a:off x="727075" y="2564130"/>
            <a:ext cx="3456940" cy="521970"/>
          </a:xfrm>
          <a:prstGeom prst="rect">
            <a:avLst/>
          </a:prstGeom>
          <a:noFill/>
        </p:spPr>
        <p:txBody>
          <a:bodyPr wrap="square" rtlCol="0">
            <a:spAutoFit/>
          </a:bodyPr>
          <a:p>
            <a:r>
              <a:rPr lang="en-US"/>
              <a:t>CPU usage spike observed after DOS attack on nginx.</a:t>
            </a:r>
            <a:endParaRPr lang="en-US"/>
          </a:p>
        </p:txBody>
      </p:sp>
      <p:pic>
        <p:nvPicPr>
          <p:cNvPr id="8" name="Picture 7"/>
          <p:cNvPicPr>
            <a:picLocks noChangeAspect="1"/>
          </p:cNvPicPr>
          <p:nvPr/>
        </p:nvPicPr>
        <p:blipFill>
          <a:blip r:embed="rId2"/>
          <a:stretch>
            <a:fillRect/>
          </a:stretch>
        </p:blipFill>
        <p:spPr>
          <a:xfrm>
            <a:off x="4556760" y="2988945"/>
            <a:ext cx="2124075" cy="1666875"/>
          </a:xfrm>
          <a:prstGeom prst="rect">
            <a:avLst/>
          </a:prstGeom>
        </p:spPr>
      </p:pic>
      <p:sp>
        <p:nvSpPr>
          <p:cNvPr id="9" name="Text Box 8"/>
          <p:cNvSpPr txBox="1"/>
          <p:nvPr/>
        </p:nvSpPr>
        <p:spPr>
          <a:xfrm>
            <a:off x="1783080" y="3561715"/>
            <a:ext cx="3204845" cy="521970"/>
          </a:xfrm>
          <a:prstGeom prst="rect">
            <a:avLst/>
          </a:prstGeom>
          <a:noFill/>
        </p:spPr>
        <p:txBody>
          <a:bodyPr wrap="square" rtlCol="0">
            <a:spAutoFit/>
          </a:bodyPr>
          <a:p>
            <a:r>
              <a:rPr lang="en-US"/>
              <a:t>CPU usage spike after restricting resources   =&gt;  </a:t>
            </a:r>
            <a:endParaRPr lang="en-US"/>
          </a:p>
        </p:txBody>
      </p:sp>
      <p:pic>
        <p:nvPicPr>
          <p:cNvPr id="10" name="Picture 9"/>
          <p:cNvPicPr>
            <a:picLocks noChangeAspect="1"/>
          </p:cNvPicPr>
          <p:nvPr/>
        </p:nvPicPr>
        <p:blipFill>
          <a:blip r:embed="rId3"/>
          <a:stretch>
            <a:fillRect/>
          </a:stretch>
        </p:blipFill>
        <p:spPr>
          <a:xfrm>
            <a:off x="4556760" y="1426845"/>
            <a:ext cx="3616325" cy="422275"/>
          </a:xfrm>
          <a:prstGeom prst="rect">
            <a:avLst/>
          </a:prstGeom>
        </p:spPr>
      </p:pic>
      <p:sp>
        <p:nvSpPr>
          <p:cNvPr id="11" name="Text Box 10"/>
          <p:cNvSpPr txBox="1"/>
          <p:nvPr/>
        </p:nvSpPr>
        <p:spPr>
          <a:xfrm>
            <a:off x="4587240" y="1988820"/>
            <a:ext cx="3573780" cy="306705"/>
          </a:xfrm>
          <a:prstGeom prst="rect">
            <a:avLst/>
          </a:prstGeom>
          <a:noFill/>
        </p:spPr>
        <p:txBody>
          <a:bodyPr wrap="square" rtlCol="0">
            <a:spAutoFit/>
          </a:bodyPr>
          <a:p>
            <a:r>
              <a:rPr lang="en-US"/>
              <a:t>Reducing the cpus for the task from 4 to 1</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None/>
            </a:pPr>
            <a:r>
              <a:rPr lang="en-US" b="1"/>
              <a:t>                      Results and Inference</a:t>
            </a:r>
            <a:endParaRPr lang="en-US" b="1"/>
          </a:p>
        </p:txBody>
      </p:sp>
      <p:pic>
        <p:nvPicPr>
          <p:cNvPr id="260" name="Google Shape;260;p40"/>
          <p:cNvPicPr preferRelativeResize="0"/>
          <p:nvPr/>
        </p:nvPicPr>
        <p:blipFill>
          <a:blip r:embed="rId1"/>
          <a:stretch>
            <a:fillRect/>
          </a:stretch>
        </p:blipFill>
        <p:spPr>
          <a:xfrm>
            <a:off x="1377950" y="1233170"/>
            <a:ext cx="6039485" cy="955675"/>
          </a:xfrm>
          <a:prstGeom prst="rect">
            <a:avLst/>
          </a:prstGeom>
          <a:noFill/>
          <a:ln>
            <a:noFill/>
          </a:ln>
        </p:spPr>
      </p:pic>
      <p:sp>
        <p:nvSpPr>
          <p:cNvPr id="2" name="Text Box 1"/>
          <p:cNvSpPr txBox="1"/>
          <p:nvPr/>
        </p:nvSpPr>
        <p:spPr>
          <a:xfrm>
            <a:off x="1343660" y="2415540"/>
            <a:ext cx="6093460" cy="1814830"/>
          </a:xfrm>
          <a:prstGeom prst="rect">
            <a:avLst/>
          </a:prstGeom>
          <a:noFill/>
        </p:spPr>
        <p:txBody>
          <a:bodyPr wrap="square" rtlCol="0">
            <a:spAutoFit/>
          </a:bodyPr>
          <a:p>
            <a:r>
              <a:rPr lang="en-GB">
                <a:sym typeface="+mn-ea"/>
              </a:rPr>
              <a:t>The </a:t>
            </a:r>
            <a:r>
              <a:rPr lang="en-US" altLang="en-GB">
                <a:sym typeface="+mn-ea"/>
              </a:rPr>
              <a:t>width of the </a:t>
            </a:r>
            <a:r>
              <a:rPr lang="en-GB">
                <a:sym typeface="+mn-ea"/>
              </a:rPr>
              <a:t>second peak is </a:t>
            </a:r>
            <a:r>
              <a:rPr lang="en-US" altLang="en-GB">
                <a:sym typeface="+mn-ea"/>
              </a:rPr>
              <a:t>smaller</a:t>
            </a:r>
            <a:r>
              <a:rPr lang="en-GB">
                <a:sym typeface="+mn-ea"/>
              </a:rPr>
              <a:t> than the first peak indicating that we have constrained the resources. Here, it will take extra resources to run the script. In the example, we have only 2000 requests, hence a usage spike can be seen. In case of 10000 to 20000 requests, the whole system will crash. Our ultimate aim here is that even if the docker container crashes, the server running the docker will not crash, because there are other resources that work on the server.</a:t>
            </a:r>
            <a:endParaRPr lang="en-GB"/>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72" name="Google Shape;272;p42"/>
          <p:cNvSpPr txBox="1"/>
          <p:nvPr/>
        </p:nvSpPr>
        <p:spPr>
          <a:xfrm>
            <a:off x="705000" y="1092250"/>
            <a:ext cx="7874100" cy="2335530"/>
          </a:xfrm>
          <a:prstGeom prst="rect">
            <a:avLst/>
          </a:prstGeom>
          <a:noFill/>
          <a:ln>
            <a:noFill/>
          </a:ln>
        </p:spPr>
        <p:txBody>
          <a:bodyPr spcFirstLastPara="1" wrap="square" lIns="91425" tIns="91425" rIns="91425" bIns="91425" anchor="t" anchorCtr="0">
            <a:spAutoFit/>
          </a:bodyPr>
          <a:lstStyle/>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alt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1) 	</a:t>
            </a:r>
            <a:r>
              <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T. Combe, A. Martin and R. Di Pietro, "To Docker or Not to Docker: A</a:t>
            </a:r>
            <a:endPar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alt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Security Perspective," in IEEE Cloud Computing, vol. 3, no. 5, pp. 54-62,</a:t>
            </a:r>
            <a:endPar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alt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Sept.-Oct. 2016, doi: 10.1109/MCC.2016.100.</a:t>
            </a:r>
            <a:r>
              <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hlinkClick r:id="rId1"/>
              </a:rPr>
              <a:t> </a:t>
            </a:r>
            <a:endParaRPr lang="en-GB"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hlinkClick r:id="rId1"/>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endParaRPr sz="1400" b="0" i="0"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 Tomar, D. Jeena, P. Mishra and R. Bisht, "Docker Security: A Threat</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Model, Attack Taxonomy and Real-Time Attack Scenario of DoS," 2020</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10th International Conference on Cloud Computing, Data Science &amp;</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Engineering (Confluence), 2020, pp. 150-155, doi:</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39700" marR="0" lvl="0" indent="0" algn="just" rtl="0">
              <a:lnSpc>
                <a:spcPct val="100000"/>
              </a:lnSpc>
              <a:spcBef>
                <a:spcPts val="0"/>
              </a:spcBef>
              <a:spcAft>
                <a:spcPts val="0"/>
              </a:spcAft>
              <a:buClr>
                <a:srgbClr val="000000"/>
              </a:buClr>
              <a:buSzPts val="1400"/>
              <a:buFont typeface="Times New Roman" panose="02020603050405020304"/>
              <a:buNone/>
            </a:pPr>
            <a:r>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10.1109/Confluence47617.2020.9058115</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Guide Approval Mail</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2458085" y="1036320"/>
            <a:ext cx="3879215" cy="3531870"/>
          </a:xfrm>
          <a:prstGeom prst="rect">
            <a:avLst/>
          </a:prstGeom>
          <a:ln w="12700">
            <a:solidFill>
              <a:schemeClr val="tx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43"/>
          <p:cNvSpPr txBox="1"/>
          <p:nvPr/>
        </p:nvSpPr>
        <p:spPr>
          <a:xfrm>
            <a:off x="1668150" y="1370275"/>
            <a:ext cx="5719500" cy="2397125"/>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https://ieeexplore.ieee.org/abstract/document/7346917/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https://ieeexplore.ieee.org/abstract/document/8169747/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https://github.com/docker/docker-bench-security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4"/>
              </a:rPr>
              <a:t>https://docs.chef.io/inspec/install/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5"/>
              </a:rPr>
              <a:t>https://github.com/quay/clair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6"/>
              </a:rPr>
              <a:t>https://github.com/aquasecurity/trivy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7"/>
              </a:rPr>
              <a:t>https://github.com/inspec/inspec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17500" algn="just" rtl="0">
              <a:lnSpc>
                <a:spcPct val="100000"/>
              </a:lnSpc>
              <a:spcBef>
                <a:spcPts val="0"/>
              </a:spcBef>
              <a:spcAft>
                <a:spcPts val="0"/>
              </a:spcAft>
              <a:buClr>
                <a:srgbClr val="000000"/>
              </a:buClr>
              <a:buSzPts val="14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8"/>
              </a:rPr>
              <a:t>https://cisofy.com/documentation/lynis</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78" name="Google Shape;278;p43"/>
          <p:cNvSpPr txBox="1"/>
          <p:nvPr/>
        </p:nvSpPr>
        <p:spPr>
          <a:xfrm>
            <a:off x="1668150" y="1370275"/>
            <a:ext cx="5719500" cy="2124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https://github.com/genuinetools/bane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https://github.com/moby/moby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https://linux.die.net/man/8/auditd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https://wiki.ubuntu.com/AppArmor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https://docs.docker.com/engine/security/seccomp/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https://docs.docker.com/engine/security/apparmor/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l" rtl="0">
              <a:lnSpc>
                <a:spcPct val="100000"/>
              </a:lnSpc>
              <a:spcBef>
                <a:spcPts val="0"/>
              </a:spcBef>
              <a:spcAft>
                <a:spcPts val="0"/>
              </a:spcAft>
              <a:buClr>
                <a:srgbClr val="000000"/>
              </a:buClr>
              <a:buSzPts val="1800"/>
              <a:buFont typeface="Times New Roman" panose="02020603050405020304"/>
              <a:buChar char="●"/>
            </a:pPr>
            <a:r>
              <a:rPr lang="en-GB" sz="18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https://docs.docker.com/engine/security/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394350" y="1405302"/>
            <a:ext cx="9368400" cy="2727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2800"/>
              <a:buFont typeface="Times New Roman" panose="02020603050405020304"/>
              <a:buNone/>
            </a:pPr>
            <a:r>
              <a:rPr lang="en-GB" sz="5000" b="1">
                <a:latin typeface="Times New Roman" panose="02020603050405020304"/>
                <a:ea typeface="Times New Roman" panose="02020603050405020304"/>
                <a:cs typeface="Times New Roman" panose="02020603050405020304"/>
                <a:sym typeface="Times New Roman" panose="02020603050405020304"/>
              </a:rPr>
              <a:t> THANK YOU</a:t>
            </a:r>
            <a:endParaRPr sz="50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Times New Roman" panose="02020603050405020304"/>
              <a:buNone/>
            </a:pPr>
            <a:r>
              <a:rPr lang="en-GB"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a:t>
            </a:r>
            <a:r>
              <a:rPr lang="en-GB" sz="3200" b="1">
                <a:latin typeface="Times New Roman" panose="02020603050405020304"/>
                <a:ea typeface="Times New Roman" panose="02020603050405020304"/>
                <a:cs typeface="Times New Roman" panose="02020603050405020304"/>
                <a:sym typeface="Times New Roman" panose="02020603050405020304"/>
              </a:rPr>
              <a:t>Statement</a:t>
            </a:r>
            <a:endParaRPr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4"/>
          <p:cNvSpPr/>
          <p:nvPr/>
        </p:nvSpPr>
        <p:spPr>
          <a:xfrm>
            <a:off x="909950" y="1846879"/>
            <a:ext cx="7324128" cy="2283900"/>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noAutofit/>
          </a:bodyPr>
          <a:lstStyle/>
          <a:p>
            <a:pPr marL="0" marR="0" lvl="0" indent="0" algn="just" rtl="0">
              <a:lnSpc>
                <a:spcPct val="100000"/>
              </a:lnSpc>
              <a:spcBef>
                <a:spcPts val="400"/>
              </a:spcBef>
              <a:spcAft>
                <a:spcPts val="0"/>
              </a:spcAft>
              <a:buClr>
                <a:srgbClr val="000000"/>
              </a:buClr>
              <a:buSzPts val="2200"/>
              <a:buFont typeface="Arial" panose="020B0604020202020204"/>
              <a:buNone/>
            </a:pPr>
            <a:r>
              <a:rPr lang="en-GB" sz="2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improve security of containerized environments by following the best practices and, Hardening and Auditing containers</a:t>
            </a:r>
            <a:endParaRPr sz="22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282750" y="-174844"/>
            <a:ext cx="8229600" cy="11310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Times New Roman" panose="02020603050405020304"/>
              <a:buNone/>
            </a:pPr>
            <a:r>
              <a:rPr lang="en-GB" sz="3200" b="1">
                <a:latin typeface="Times New Roman" panose="02020603050405020304"/>
                <a:ea typeface="Times New Roman" panose="02020603050405020304"/>
                <a:cs typeface="Times New Roman" panose="02020603050405020304"/>
                <a:sym typeface="Times New Roman" panose="02020603050405020304"/>
              </a:rPr>
              <a:t>Abstract</a:t>
            </a:r>
            <a:endParaRPr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5"/>
          <p:cNvSpPr/>
          <p:nvPr/>
        </p:nvSpPr>
        <p:spPr>
          <a:xfrm>
            <a:off x="714925" y="943300"/>
            <a:ext cx="7635900" cy="3673800"/>
          </a:xfrm>
          <a:prstGeom prst="rect">
            <a:avLst/>
          </a:prstGeom>
          <a:solidFill>
            <a:srgbClr val="FFFFFF"/>
          </a:solidFill>
          <a:ln>
            <a:noFill/>
          </a:ln>
        </p:spPr>
        <p:txBody>
          <a:bodyPr spcFirstLastPara="1" wrap="square" lIns="45700" tIns="45700" rIns="45700" bIns="45700" anchor="t" anchorCtr="0">
            <a:noAutofit/>
          </a:bodyPr>
          <a:lstStyle/>
          <a:p>
            <a:pPr marL="457200" marR="0" lvl="0" indent="0" algn="just" rtl="0">
              <a:lnSpc>
                <a:spcPct val="115000"/>
              </a:lnSpc>
              <a:spcBef>
                <a:spcPts val="0"/>
              </a:spcBef>
              <a:spcAft>
                <a:spcPts val="0"/>
              </a:spcAft>
              <a:buClr>
                <a:srgbClr val="000000"/>
              </a:buClr>
              <a:buSzPts val="1400"/>
              <a:buFont typeface="Arial" panose="020B0604020202020204"/>
              <a:buNone/>
            </a:pPr>
            <a:r>
              <a:rPr lang="en-GB"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container is a standard unit of software that packages up code and all its dependencies so the application runs quickly and reliably from one computing environment to another. Docker is a set of platform as a service products that use OS-level virtualization to deliver software in packages called containers. Container images become containers at run-time and in the case of Docker containers – images become containers when they run on Docker Engine. Containers are isolated from one another and bundle their own software, libraries and configuration files; they can communicate with each other through well-defined channels. But at the default configuration it exposes lot of vulnerabilities of underlying host and the container , which can be exploited. We propose a hierarchical approach to secure a docker environment. Securing involves various stages such as best security practices for containers, Hardening and Auditing containers to improve the security posture of docker environment and securing containerized infrastructure </a:t>
            </a:r>
            <a:endPara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None/>
            </a:pPr>
            <a:r>
              <a:rPr lang="en-GB"/>
              <a:t> </a:t>
            </a:r>
            <a:endParaRPr lang="en-GB"/>
          </a:p>
        </p:txBody>
      </p:sp>
      <p:pic>
        <p:nvPicPr>
          <p:cNvPr id="105" name="Google Shape;105;p16"/>
          <p:cNvPicPr preferRelativeResize="0"/>
          <p:nvPr/>
        </p:nvPicPr>
        <p:blipFill rotWithShape="1">
          <a:blip r:embed="rId1"/>
          <a:srcRect l="999"/>
          <a:stretch>
            <a:fillRect/>
          </a:stretch>
        </p:blipFill>
        <p:spPr>
          <a:xfrm>
            <a:off x="2621975" y="1046550"/>
            <a:ext cx="3984775" cy="3425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000" b="1">
                <a:latin typeface="Times New Roman" panose="02020603050405020304"/>
                <a:ea typeface="Times New Roman" panose="02020603050405020304"/>
                <a:cs typeface="Times New Roman" panose="02020603050405020304"/>
                <a:sym typeface="Times New Roman" panose="02020603050405020304"/>
              </a:rPr>
              <a:t>Need of a Docker Container</a:t>
            </a:r>
            <a:endParaRPr lang="en-US" sz="30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160145" y="880745"/>
            <a:ext cx="6823710" cy="3838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000" b="1">
                <a:latin typeface="Times New Roman" panose="02020603050405020304"/>
                <a:ea typeface="Times New Roman" panose="02020603050405020304"/>
                <a:cs typeface="Times New Roman" panose="02020603050405020304"/>
                <a:sym typeface="Times New Roman" panose="02020603050405020304"/>
              </a:rPr>
              <a:t>Need of a Docker Container</a:t>
            </a:r>
            <a:endParaRPr lang="en-US" sz="30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167130" y="899160"/>
            <a:ext cx="6809740" cy="3830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82750" y="-174844"/>
            <a:ext cx="8229600" cy="11310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Approach</a:t>
            </a:r>
            <a:endParaRPr sz="30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31" name="Google Shape;131;p20"/>
          <p:cNvPicPr preferRelativeResize="0"/>
          <p:nvPr/>
        </p:nvPicPr>
        <p:blipFill>
          <a:blip r:embed="rId1"/>
          <a:stretch>
            <a:fillRect/>
          </a:stretch>
        </p:blipFill>
        <p:spPr>
          <a:xfrm>
            <a:off x="2282375" y="1229100"/>
            <a:ext cx="4518949" cy="310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63825" y="-174844"/>
            <a:ext cx="8229600" cy="113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SzPts val="1800"/>
              <a:buNone/>
            </a:pPr>
            <a:r>
              <a:rPr lang="en-GB" b="1">
                <a:latin typeface="Times New Roman" panose="02020603050405020304"/>
                <a:ea typeface="Times New Roman" panose="02020603050405020304"/>
                <a:cs typeface="Times New Roman" panose="02020603050405020304"/>
                <a:sym typeface="Times New Roman" panose="02020603050405020304"/>
              </a:rPr>
              <a:t>DDoS</a:t>
            </a:r>
            <a:r>
              <a:rPr lang="en-US" altLang="en-GB" b="1">
                <a:latin typeface="Times New Roman" panose="02020603050405020304"/>
                <a:ea typeface="Times New Roman" panose="02020603050405020304"/>
                <a:cs typeface="Times New Roman" panose="02020603050405020304"/>
                <a:sym typeface="Times New Roman" panose="02020603050405020304"/>
              </a:rPr>
              <a:t> Attack</a:t>
            </a:r>
            <a:endParaRPr lang="en-US" altLang="en-GB" b="1">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34"/>
          <p:cNvSpPr txBox="1"/>
          <p:nvPr/>
        </p:nvSpPr>
        <p:spPr>
          <a:xfrm>
            <a:off x="1002975" y="1177955"/>
            <a:ext cx="6951300" cy="338201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A distributed denial-of-service (DDoS) attack is a malicious attempt to disrupt the normal traffic of a targeted server by overwhelming the target with a flood of Internet traffic.</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l" rtl="0">
              <a:lnSpc>
                <a:spcPct val="100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DDoS attacks achieve effectiveness by utilizing multiple compromised computer systems as sources of attack traffic</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l" rtl="0">
              <a:lnSpc>
                <a:spcPct val="100000"/>
              </a:lnSpc>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From a high level, a DDoS attack is like an unexpected traffic jam clogging up the highway, preventing regular traffic from arriving at its destination.</a:t>
            </a:r>
            <a:endParaRPr lang="en-GB" sz="1600">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l" rtl="0">
              <a:lnSpc>
                <a:spcPct val="100000"/>
              </a:lnSpc>
              <a:spcBef>
                <a:spcPts val="0"/>
              </a:spcBef>
              <a:spcAft>
                <a:spcPts val="0"/>
              </a:spcAft>
              <a:buSzPts val="1600"/>
              <a:buFont typeface="Times New Roman" panose="02020603050405020304"/>
              <a:buChar char="●"/>
            </a:pPr>
            <a:endParaRPr sz="1600">
              <a:latin typeface="Times New Roman" panose="02020603050405020304"/>
              <a:ea typeface="Times New Roman" panose="02020603050405020304"/>
              <a:cs typeface="Times New Roman" panose="02020603050405020304"/>
              <a:sym typeface="Times New Roman" panose="02020603050405020304"/>
            </a:endParaRPr>
          </a:p>
          <a:p>
            <a:pPr marL="127000" marR="0" lvl="0" indent="0" algn="l" rtl="0">
              <a:lnSpc>
                <a:spcPct val="100000"/>
              </a:lnSpc>
              <a:spcBef>
                <a:spcPts val="0"/>
              </a:spcBef>
              <a:spcAft>
                <a:spcPts val="0"/>
              </a:spcAft>
              <a:buSzPts val="1600"/>
              <a:buFont typeface="Times New Roman" panose="02020603050405020304"/>
              <a:buNone/>
            </a:pPr>
            <a:r>
              <a:rPr lang="en-US" sz="1600" b="1">
                <a:latin typeface="Times New Roman" panose="02020603050405020304"/>
                <a:ea typeface="Times New Roman" panose="02020603050405020304"/>
                <a:cs typeface="Times New Roman" panose="02020603050405020304"/>
                <a:sym typeface="Times New Roman" panose="02020603050405020304"/>
              </a:rPr>
              <a:t>NOTE</a:t>
            </a:r>
            <a:r>
              <a:rPr lang="en-US" sz="1600">
                <a:latin typeface="Times New Roman" panose="02020603050405020304"/>
                <a:ea typeface="Times New Roman" panose="02020603050405020304"/>
                <a:cs typeface="Times New Roman" panose="02020603050405020304"/>
                <a:sym typeface="Times New Roman" panose="02020603050405020304"/>
              </a:rPr>
              <a:t> : Our </a:t>
            </a:r>
            <a:r>
              <a:rPr lang="en-US" sz="1600" b="1">
                <a:latin typeface="Times New Roman" panose="02020603050405020304"/>
                <a:ea typeface="Times New Roman" panose="02020603050405020304"/>
                <a:cs typeface="Times New Roman" panose="02020603050405020304"/>
                <a:sym typeface="Times New Roman" panose="02020603050405020304"/>
              </a:rPr>
              <a:t>ultimate aim </a:t>
            </a:r>
            <a:r>
              <a:rPr lang="en-US" sz="1600">
                <a:latin typeface="Times New Roman" panose="02020603050405020304"/>
                <a:ea typeface="Times New Roman" panose="02020603050405020304"/>
                <a:cs typeface="Times New Roman" panose="02020603050405020304"/>
                <a:sym typeface="Times New Roman" panose="02020603050405020304"/>
              </a:rPr>
              <a:t>here is that, even if the container crashes during a DOS attack, the server running the docker will not crash.</a:t>
            </a:r>
            <a:r>
              <a:rPr lang="en-US" sz="1600" b="1">
                <a:latin typeface="Times New Roman" panose="02020603050405020304"/>
                <a:ea typeface="Times New Roman" panose="02020603050405020304"/>
                <a:cs typeface="Times New Roman" panose="02020603050405020304"/>
                <a:sym typeface="Times New Roman" panose="02020603050405020304"/>
              </a:rPr>
              <a:t> </a:t>
            </a:r>
            <a:r>
              <a:rPr lang="en-US" sz="1600">
                <a:latin typeface="Times New Roman" panose="02020603050405020304"/>
                <a:ea typeface="Times New Roman" panose="02020603050405020304"/>
                <a:cs typeface="Times New Roman" panose="02020603050405020304"/>
                <a:sym typeface="Times New Roman" panose="02020603050405020304"/>
              </a:rPr>
              <a:t>For that purpose we </a:t>
            </a:r>
            <a:r>
              <a:rPr lang="en-US" sz="1600" b="1">
                <a:latin typeface="Times New Roman" panose="02020603050405020304"/>
                <a:ea typeface="Times New Roman" panose="02020603050405020304"/>
                <a:cs typeface="Times New Roman" panose="02020603050405020304"/>
                <a:sym typeface="Times New Roman" panose="02020603050405020304"/>
              </a:rPr>
              <a:t>restrict resource consumption </a:t>
            </a:r>
            <a:r>
              <a:rPr lang="en-US" sz="1600">
                <a:latin typeface="Times New Roman" panose="02020603050405020304"/>
                <a:ea typeface="Times New Roman" panose="02020603050405020304"/>
                <a:cs typeface="Times New Roman" panose="02020603050405020304"/>
                <a:sym typeface="Times New Roman" panose="02020603050405020304"/>
              </a:rPr>
              <a:t>using</a:t>
            </a:r>
            <a:r>
              <a:rPr lang="en-US" sz="1600" b="1">
                <a:latin typeface="Times New Roman" panose="02020603050405020304"/>
                <a:ea typeface="Times New Roman" panose="02020603050405020304"/>
                <a:cs typeface="Times New Roman" panose="02020603050405020304"/>
                <a:sym typeface="Times New Roman" panose="02020603050405020304"/>
              </a:rPr>
              <a:t> cgroups</a:t>
            </a:r>
            <a:endParaRPr lang="en-US" sz="1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5681</Words>
  <Application>WPS Presentation</Application>
  <PresentationFormat/>
  <Paragraphs>174</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Arial</vt:lpstr>
      <vt:lpstr>Times New Roman</vt:lpstr>
      <vt:lpstr>Microsoft YaHei</vt:lpstr>
      <vt:lpstr>Arial Unicode MS</vt:lpstr>
      <vt:lpstr>11_Default Design</vt:lpstr>
      <vt:lpstr>Securing Containerized Resources</vt:lpstr>
      <vt:lpstr>Guide Approval Mail</vt:lpstr>
      <vt:lpstr>Problem Statement</vt:lpstr>
      <vt:lpstr>Abstract</vt:lpstr>
      <vt:lpstr> </vt:lpstr>
      <vt:lpstr>Need of a Docker Container</vt:lpstr>
      <vt:lpstr>Need of a Docker Container</vt:lpstr>
      <vt:lpstr>Approach</vt:lpstr>
      <vt:lpstr>DDoS Attack</vt:lpstr>
      <vt:lpstr>Control Groups</vt:lpstr>
      <vt:lpstr>Control Group Subsystems</vt:lpstr>
      <vt:lpstr>Cgroups in Docker</vt:lpstr>
      <vt:lpstr>Implementation</vt:lpstr>
      <vt:lpstr>Implementation</vt:lpstr>
      <vt:lpstr>Implementation</vt:lpstr>
      <vt:lpstr>Implementation</vt:lpstr>
      <vt:lpstr>Implementation</vt:lpstr>
      <vt:lpstr>                      Results and Inference</vt:lpstr>
      <vt:lpstr>References</vt:lpstr>
      <vt:lpstr>References</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Containerized Resources</dc:title>
  <dc:creator/>
  <cp:lastModifiedBy>Kailaash</cp:lastModifiedBy>
  <cp:revision>9</cp:revision>
  <dcterms:created xsi:type="dcterms:W3CDTF">2022-04-04T16:21:00Z</dcterms:created>
  <dcterms:modified xsi:type="dcterms:W3CDTF">2022-04-07T09:23:04Z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A1D8E76E884B4A14A8D1E158C1F939D0</vt:lpwstr>
  </property>
</Properties>
</file>