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12" autoAdjust="0"/>
    <p:restoredTop sz="94467" autoAdjust="0"/>
  </p:normalViewPr>
  <p:slideViewPr>
    <p:cSldViewPr snapToGrid="0">
      <p:cViewPr varScale="1">
        <p:scale>
          <a:sx n="77" d="100"/>
          <a:sy n="77" d="100"/>
        </p:scale>
        <p:origin x="1280" y="19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8/10/23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8/10/23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l"/>
            <a:r>
              <a:rPr lang="en-US" sz="1800" b="0" i="0" dirty="0">
                <a:solidFill>
                  <a:schemeClr val="bg2">
                    <a:lumMod val="10000"/>
                  </a:schemeClr>
                </a:solidFill>
                <a:effectLst/>
                <a:latin typeface="Söhne"/>
              </a:rPr>
              <a:t>Churn within the SME division is notably elevated, standing at 9.7% among a customer base of 14,606. While the predictive model demonstrates an ability to anticipate churn, it is important to note that customer price sensitivity is not the primary influencing factor. Instead, the most significant drivers are yearly consumption, projected consumption, and net margin.</a:t>
            </a:r>
          </a:p>
          <a:p>
            <a:pPr algn="l"/>
            <a:r>
              <a:rPr lang="en-US" sz="1800" b="0" i="0" dirty="0">
                <a:solidFill>
                  <a:schemeClr val="bg2">
                    <a:lumMod val="10000"/>
                  </a:schemeClr>
                </a:solidFill>
                <a:effectLst/>
                <a:latin typeface="Söhne"/>
              </a:rPr>
              <a:t>The effectiveness of the 20% discount strategy hinges on its precise targeting. It is most impactful when applied to high-value customers who exhibit a considerable likelihood of churning. Therefore, the recommendation is to reserve this discount offer for customers with both high value and a notable probability of churning.</a:t>
            </a:r>
          </a:p>
          <a:p>
            <a:pPr marL="550800" lvl="2" indent="-216000">
              <a:buClr>
                <a:schemeClr val="tx2">
                  <a:lumMod val="100000"/>
                </a:schemeClr>
              </a:buClr>
              <a:buSzPct val="100000"/>
              <a:buFont typeface="Trebuchet MS" panose="020B0703020202090204" pitchFamily="34" charset="0"/>
              <a:buChar char="•"/>
            </a:pPr>
            <a:endParaRPr lang="en-US" sz="1800" dirty="0">
              <a:solidFill>
                <a:schemeClr val="bg2">
                  <a:lumMod val="1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p:txBody>
      </p:sp>
      <p:sp>
        <p:nvSpPr>
          <p:cNvPr id="2" name="TextBox 1">
            <a:extLst>
              <a:ext uri="{FF2B5EF4-FFF2-40B4-BE49-F238E27FC236}">
                <a16:creationId xmlns:a16="http://schemas.microsoft.com/office/drawing/2014/main" id="{81C844C0-7BF0-9007-5C16-523AA8BF0B6F}"/>
              </a:ext>
            </a:extLst>
          </p:cNvPr>
          <p:cNvSpPr txBox="1"/>
          <p:nvPr/>
        </p:nvSpPr>
        <p:spPr>
          <a:xfrm>
            <a:off x="8196349" y="2028305"/>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TotalTime>
  <Words>125</Words>
  <Application>Microsoft Macintosh PowerPoint</Application>
  <PresentationFormat>Widescreen</PresentationFormat>
  <Paragraphs>8</Paragraphs>
  <Slides>1</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7" baseType="lpstr">
      <vt:lpstr>Arial</vt:lpstr>
      <vt:lpstr>Söhne</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Manisha Kaila</cp:lastModifiedBy>
  <cp:revision>448</cp:revision>
  <cp:lastPrinted>2016-04-06T18:59:25Z</cp:lastPrinted>
  <dcterms:created xsi:type="dcterms:W3CDTF">2016-11-04T11:46:04Z</dcterms:created>
  <dcterms:modified xsi:type="dcterms:W3CDTF">2023-08-10T21:25:18Z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