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93ce3a8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93ce3a8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93ce3a8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93ce3a8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93ce3a8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93ce3a8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acontece com a ideia desses modos?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 = O arquivo já deve existir;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w, a = Caso o arquivo já existe, será subsistuído, caso não exista, será criado um novo arquivo;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t, b = devem ser combinados com os demais modos.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93ce3a8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93ce3a8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acontece com a ideia desses modos?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 = O arquivo já deve existir;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w, a = Caso o arquivo já existe, será subsistuído, caso não exista, será criado um novo arquivo;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t, b = devem ser combinados com os demais modos.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93ce3a83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93ce3a83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93ce3a8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93ce3a8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Acontece na leitura que o cursor vai avançando e apontando para o próximo dado e assim ele vai lendo até encontrar ou realizar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Comentar sobre o uso de EOF em Algoritmos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93ce3a8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93ce3a8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93ce3a83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93ce3a8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93ce3a83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93ce3a8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93ce3a83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93ce3a8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421fb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9421fb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ideia ou abstração de arquivos.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93ce3a83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93ce3a83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93ce3a83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93ce3a83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93ce3a8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93ce3a8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93ce3a83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93ce3a83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Cuidado ao usar em arquivos modo texto, devido a conversão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93ce3a83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93ce3a83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93ce3a83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93ce3a83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93ce3a8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93ce3a8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as memórias secundária, dão suporte a uma quantidade maior de armazenamento, provavelmente a forma de acesso delas é mais lenta, com isso, usamos o buffer que é retirar alguns trechos maiores do arquivo e colocar em espaços de memória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93ce3a8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93ce3a8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93ce3a8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93ce3a8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arquivos se tornam mais grandes porque existe conversão de leitura e varia de acordo com a abordagem usada.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93ce3a8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93ce3a8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arquivos são facilmente lidos porque não existe uma conversão de dados para interpretação pela máquina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93ce3a8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93ce3a8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93ce3a8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93ce3a8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93ce3a8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93ce3a8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/>
              <a:t>Monitoria Ip ec2016.2 </a:t>
            </a:r>
            <a:endParaRPr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9900FF"/>
                </a:solidFill>
              </a:rPr>
              <a:t>arquivos</a:t>
            </a:r>
            <a:endParaRPr sz="7200">
              <a:solidFill>
                <a:srgbClr val="9900FF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Made by Dayanne e Lhais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com arquivos I: </a:t>
            </a:r>
            <a:r>
              <a:rPr lang="pt-BR">
                <a:solidFill>
                  <a:srgbClr val="9900FF"/>
                </a:solidFill>
              </a:rPr>
              <a:t>fechamento</a:t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75" y="1493625"/>
            <a:ext cx="2156250" cy="215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2"/>
          <p:cNvCxnSpPr/>
          <p:nvPr/>
        </p:nvCxnSpPr>
        <p:spPr>
          <a:xfrm>
            <a:off x="2867900" y="2503375"/>
            <a:ext cx="15987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200" y="1962150"/>
            <a:ext cx="12192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2"/>
          <p:cNvCxnSpPr/>
          <p:nvPr/>
        </p:nvCxnSpPr>
        <p:spPr>
          <a:xfrm>
            <a:off x="6217900" y="2503375"/>
            <a:ext cx="941400" cy="21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62" name="Google Shape;1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0988" y="1962138"/>
            <a:ext cx="13430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490250" y="526350"/>
            <a:ext cx="8355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manipulação de arquivos estão na biblioteca </a:t>
            </a:r>
            <a:r>
              <a:rPr lang="pt-BR">
                <a:solidFill>
                  <a:srgbClr val="666666"/>
                </a:solidFill>
              </a:rPr>
              <a:t>“stdio.h”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I: </a:t>
            </a:r>
            <a:r>
              <a:rPr lang="pt-BR">
                <a:solidFill>
                  <a:srgbClr val="9900FF"/>
                </a:solidFill>
              </a:rPr>
              <a:t>abertura de arquivos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</a:rPr>
              <a:t>FILE</a:t>
            </a:r>
            <a:r>
              <a:rPr lang="pt-BR"/>
              <a:t> *fopen(</a:t>
            </a:r>
            <a:r>
              <a:rPr lang="pt-BR">
                <a:solidFill>
                  <a:srgbClr val="9900FF"/>
                </a:solidFill>
              </a:rPr>
              <a:t>char</a:t>
            </a:r>
            <a:r>
              <a:rPr lang="pt-BR"/>
              <a:t> *nome, </a:t>
            </a:r>
            <a:r>
              <a:rPr lang="pt-BR">
                <a:solidFill>
                  <a:srgbClr val="9900FF"/>
                </a:solidFill>
              </a:rPr>
              <a:t>char</a:t>
            </a:r>
            <a:r>
              <a:rPr lang="pt-BR"/>
              <a:t> *modo);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OBS:Caminho da pasta!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Quais são os modos? 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</a:rPr>
              <a:t>	r: (read) - leitura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</a:rPr>
              <a:t>	w: (write) - escrita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</a:rPr>
              <a:t>	a: escrita ao final do existente 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</a:rPr>
              <a:t>	t: (text) texto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</a:rPr>
              <a:t>	b: (binary) binário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1298900" y="4344100"/>
            <a:ext cx="67476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Ex.: FILE</a:t>
            </a:r>
            <a:r>
              <a:rPr b="1"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*fp; </a:t>
            </a:r>
            <a:endParaRPr b="1"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fp = fopen (“text.txt”, “rt”);</a:t>
            </a:r>
            <a:endParaRPr b="1"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II: </a:t>
            </a:r>
            <a:r>
              <a:rPr lang="pt-BR">
                <a:solidFill>
                  <a:srgbClr val="9900FF"/>
                </a:solidFill>
              </a:rPr>
              <a:t>fechamento de arquivos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</a:rPr>
              <a:t>int </a:t>
            </a:r>
            <a:r>
              <a:rPr lang="pt-BR">
                <a:solidFill>
                  <a:srgbClr val="666666"/>
                </a:solidFill>
              </a:rPr>
              <a:t>fclose</a:t>
            </a:r>
            <a:r>
              <a:rPr lang="pt-BR"/>
              <a:t>(</a:t>
            </a:r>
            <a:r>
              <a:rPr lang="pt-BR">
                <a:solidFill>
                  <a:srgbClr val="9900FF"/>
                </a:solidFill>
              </a:rPr>
              <a:t>FILE </a:t>
            </a:r>
            <a:r>
              <a:rPr lang="pt-BR">
                <a:solidFill>
                  <a:srgbClr val="666666"/>
                </a:solidFill>
              </a:rPr>
              <a:t>*nome</a:t>
            </a:r>
            <a:r>
              <a:rPr lang="pt-BR"/>
              <a:t>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Se liga nos tipos de retorno!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return 0 = caso o arquivo seja fechado com sucesso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return EOF (End of File) = caso aconteça algum erro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490250" y="526350"/>
            <a:ext cx="8460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 texto </a:t>
            </a:r>
            <a:r>
              <a:rPr lang="pt-BR" sz="4800">
                <a:solidFill>
                  <a:srgbClr val="666666"/>
                </a:solidFill>
              </a:rPr>
              <a:t>x</a:t>
            </a:r>
            <a:r>
              <a:rPr lang="pt-BR"/>
              <a:t> modo binário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III: </a:t>
            </a:r>
            <a:r>
              <a:rPr lang="pt-BR">
                <a:solidFill>
                  <a:srgbClr val="9900FF"/>
                </a:solidFill>
              </a:rPr>
              <a:t>leitura de arquivos (modo texto)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311700" y="1228675"/>
            <a:ext cx="8185200" cy="20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</a:rPr>
              <a:t>int </a:t>
            </a:r>
            <a:r>
              <a:rPr lang="pt-BR">
                <a:solidFill>
                  <a:srgbClr val="666666"/>
                </a:solidFill>
              </a:rPr>
              <a:t>fscanf</a:t>
            </a:r>
            <a:r>
              <a:rPr lang="pt-BR"/>
              <a:t>(</a:t>
            </a:r>
            <a:r>
              <a:rPr lang="pt-BR">
                <a:solidFill>
                  <a:srgbClr val="9900FF"/>
                </a:solidFill>
              </a:rPr>
              <a:t>FILE </a:t>
            </a:r>
            <a:r>
              <a:rPr lang="pt-BR">
                <a:solidFill>
                  <a:srgbClr val="666666"/>
                </a:solidFill>
              </a:rPr>
              <a:t>*nome, </a:t>
            </a:r>
            <a:r>
              <a:rPr lang="pt-BR">
                <a:solidFill>
                  <a:srgbClr val="9900FF"/>
                </a:solidFill>
              </a:rPr>
              <a:t>char</a:t>
            </a:r>
            <a:r>
              <a:rPr lang="pt-BR">
                <a:solidFill>
                  <a:srgbClr val="666666"/>
                </a:solidFill>
              </a:rPr>
              <a:t> *formato, v1, …, vn</a:t>
            </a:r>
            <a:r>
              <a:rPr lang="pt-BR"/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lê do arquivo apontado por nome, os dados indicados em formato (%d, %f, %c…). Retorna o número de dados lidos ou EOF em caso de erro ou fim de arquivo;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v1, …, vn = variáveis onde armazenar os dados lidos;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311700" y="3288475"/>
            <a:ext cx="8068500" cy="16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</a:rPr>
              <a:t>int </a:t>
            </a:r>
            <a:r>
              <a:rPr lang="pt-BR">
                <a:solidFill>
                  <a:srgbClr val="666666"/>
                </a:solidFill>
              </a:rPr>
              <a:t>fgetc</a:t>
            </a:r>
            <a:r>
              <a:rPr lang="pt-BR"/>
              <a:t>(</a:t>
            </a:r>
            <a:r>
              <a:rPr lang="pt-BR">
                <a:solidFill>
                  <a:srgbClr val="9900FF"/>
                </a:solidFill>
              </a:rPr>
              <a:t>FILE </a:t>
            </a:r>
            <a:r>
              <a:rPr lang="pt-BR">
                <a:solidFill>
                  <a:srgbClr val="666666"/>
                </a:solidFill>
              </a:rPr>
              <a:t>*nome</a:t>
            </a:r>
            <a:r>
              <a:rPr lang="pt-BR"/>
              <a:t>);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retorna o caractere atualmente apontado pelo ponteiro nome, se o ponteiro apontar para o fim do arquivo ou houver erro de leitura retorna </a:t>
            </a:r>
            <a:r>
              <a:rPr b="1" lang="pt-BR">
                <a:solidFill>
                  <a:srgbClr val="9900FF"/>
                </a:solidFill>
              </a:rPr>
              <a:t>EOF</a:t>
            </a:r>
            <a:r>
              <a:rPr lang="pt-BR"/>
              <a:t>*;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III: </a:t>
            </a:r>
            <a:r>
              <a:rPr lang="pt-BR">
                <a:solidFill>
                  <a:srgbClr val="9900FF"/>
                </a:solidFill>
              </a:rPr>
              <a:t>leitura de arquivos (modo texto)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1228675"/>
            <a:ext cx="8520600" cy="23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</a:rPr>
              <a:t>char* </a:t>
            </a:r>
            <a:r>
              <a:rPr lang="pt-BR">
                <a:solidFill>
                  <a:srgbClr val="666666"/>
                </a:solidFill>
              </a:rPr>
              <a:t>fgets</a:t>
            </a:r>
            <a:r>
              <a:rPr lang="pt-BR"/>
              <a:t>(</a:t>
            </a:r>
            <a:r>
              <a:rPr lang="pt-BR">
                <a:solidFill>
                  <a:srgbClr val="9900FF"/>
                </a:solidFill>
              </a:rPr>
              <a:t>char </a:t>
            </a:r>
            <a:r>
              <a:rPr lang="pt-BR">
                <a:solidFill>
                  <a:srgbClr val="666666"/>
                </a:solidFill>
              </a:rPr>
              <a:t>*string, </a:t>
            </a:r>
            <a:r>
              <a:rPr lang="pt-BR">
                <a:solidFill>
                  <a:srgbClr val="9900FF"/>
                </a:solidFill>
              </a:rPr>
              <a:t>int</a:t>
            </a:r>
            <a:r>
              <a:rPr lang="pt-BR">
                <a:solidFill>
                  <a:srgbClr val="666666"/>
                </a:solidFill>
              </a:rPr>
              <a:t> num, </a:t>
            </a:r>
            <a:r>
              <a:rPr lang="pt-BR">
                <a:solidFill>
                  <a:srgbClr val="9900FF"/>
                </a:solidFill>
              </a:rPr>
              <a:t>FILE</a:t>
            </a:r>
            <a:r>
              <a:rPr lang="pt-BR">
                <a:solidFill>
                  <a:srgbClr val="666666"/>
                </a:solidFill>
              </a:rPr>
              <a:t> *nome</a:t>
            </a:r>
            <a:r>
              <a:rPr lang="pt-BR"/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lê num-1 caracteres de nome OU até EOF ser encontrado OU até encontrar um \n e guarda os caracteres lidos em string. Retorna o ponteiro para string caso leia algum caractere de nome ou EOF caso contrário.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IV: </a:t>
            </a:r>
            <a:r>
              <a:rPr lang="pt-BR">
                <a:solidFill>
                  <a:srgbClr val="9900FF"/>
                </a:solidFill>
              </a:rPr>
              <a:t>escrita de arquivos (modo texto)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311700" y="1228675"/>
            <a:ext cx="85206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</a:rPr>
              <a:t>int </a:t>
            </a:r>
            <a:r>
              <a:rPr lang="pt-BR">
                <a:solidFill>
                  <a:srgbClr val="666666"/>
                </a:solidFill>
              </a:rPr>
              <a:t>fprintf</a:t>
            </a:r>
            <a:r>
              <a:rPr lang="pt-BR"/>
              <a:t>(</a:t>
            </a:r>
            <a:r>
              <a:rPr lang="pt-BR">
                <a:solidFill>
                  <a:srgbClr val="9900FF"/>
                </a:solidFill>
              </a:rPr>
              <a:t>FILE </a:t>
            </a:r>
            <a:r>
              <a:rPr lang="pt-BR">
                <a:solidFill>
                  <a:srgbClr val="666666"/>
                </a:solidFill>
              </a:rPr>
              <a:t>*nome, </a:t>
            </a:r>
            <a:r>
              <a:rPr lang="pt-BR">
                <a:solidFill>
                  <a:srgbClr val="9900FF"/>
                </a:solidFill>
              </a:rPr>
              <a:t>char</a:t>
            </a:r>
            <a:r>
              <a:rPr lang="pt-BR">
                <a:solidFill>
                  <a:srgbClr val="666666"/>
                </a:solidFill>
              </a:rPr>
              <a:t> *formato, variaveis</a:t>
            </a:r>
            <a:r>
              <a:rPr lang="pt-BR"/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retorna de forma similar ao fechamento de arquivos;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         (É SUCESSO)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os formatos são similares ao printf. “%d” e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variaveis = </a:t>
            </a:r>
            <a:r>
              <a:rPr lang="pt-BR" sz="1400"/>
              <a:t>lida por uma variavel qualquer e subescrita no arquivo;</a:t>
            </a:r>
            <a:endParaRPr sz="1400"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311700" y="3313450"/>
            <a:ext cx="85206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</a:rPr>
              <a:t>int </a:t>
            </a:r>
            <a:r>
              <a:rPr lang="pt-BR">
                <a:solidFill>
                  <a:srgbClr val="666666"/>
                </a:solidFill>
              </a:rPr>
              <a:t>fputc</a:t>
            </a:r>
            <a:r>
              <a:rPr lang="pt-BR"/>
              <a:t>(</a:t>
            </a:r>
            <a:r>
              <a:rPr lang="pt-BR">
                <a:solidFill>
                  <a:srgbClr val="9900FF"/>
                </a:solidFill>
              </a:rPr>
              <a:t>char</a:t>
            </a:r>
            <a:r>
              <a:rPr lang="pt-BR">
                <a:solidFill>
                  <a:srgbClr val="666666"/>
                </a:solidFill>
              </a:rPr>
              <a:t> caracter, </a:t>
            </a:r>
            <a:r>
              <a:rPr lang="pt-BR">
                <a:solidFill>
                  <a:srgbClr val="9900FF"/>
                </a:solidFill>
              </a:rPr>
              <a:t>FILE </a:t>
            </a:r>
            <a:r>
              <a:rPr lang="pt-BR"/>
              <a:t>*nome);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subescreve um caracter em um arquivo;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 sz="1400"/>
              <a:t>retorna </a:t>
            </a:r>
            <a:r>
              <a:rPr b="1" lang="pt-BR" sz="1400">
                <a:solidFill>
                  <a:srgbClr val="9900FF"/>
                </a:solidFill>
              </a:rPr>
              <a:t>EOF</a:t>
            </a:r>
            <a:r>
              <a:rPr lang="pt-BR" sz="1400"/>
              <a:t> enquanto o final do arquivo não for alcançado*;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III: </a:t>
            </a:r>
            <a:r>
              <a:rPr lang="pt-BR">
                <a:solidFill>
                  <a:srgbClr val="9900FF"/>
                </a:solidFill>
              </a:rPr>
              <a:t>leitura de arquivos (modo texto)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311700" y="1228675"/>
            <a:ext cx="85206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</a:rPr>
              <a:t>char* </a:t>
            </a:r>
            <a:r>
              <a:rPr lang="pt-BR">
                <a:solidFill>
                  <a:srgbClr val="666666"/>
                </a:solidFill>
              </a:rPr>
              <a:t>fputs</a:t>
            </a:r>
            <a:r>
              <a:rPr lang="pt-BR"/>
              <a:t>(</a:t>
            </a:r>
            <a:r>
              <a:rPr lang="pt-BR">
                <a:solidFill>
                  <a:srgbClr val="9900FF"/>
                </a:solidFill>
              </a:rPr>
              <a:t>char </a:t>
            </a:r>
            <a:r>
              <a:rPr lang="pt-BR">
                <a:solidFill>
                  <a:srgbClr val="666666"/>
                </a:solidFill>
              </a:rPr>
              <a:t>*string, </a:t>
            </a:r>
            <a:r>
              <a:rPr lang="pt-BR">
                <a:solidFill>
                  <a:srgbClr val="9900FF"/>
                </a:solidFill>
              </a:rPr>
              <a:t>FILE</a:t>
            </a:r>
            <a:r>
              <a:rPr lang="pt-BR">
                <a:solidFill>
                  <a:srgbClr val="666666"/>
                </a:solidFill>
              </a:rPr>
              <a:t> *nome</a:t>
            </a:r>
            <a:r>
              <a:rPr lang="pt-BR"/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subescreve uma string no arquivo.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490250" y="526350"/>
            <a:ext cx="8460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 binário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275" y="1352594"/>
            <a:ext cx="2719850" cy="24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III: </a:t>
            </a:r>
            <a:r>
              <a:rPr lang="pt-BR">
                <a:solidFill>
                  <a:srgbClr val="9900FF"/>
                </a:solidFill>
              </a:rPr>
              <a:t>leitura de arquivos (modo binário)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311700" y="1228675"/>
            <a:ext cx="8520600" cy="30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</a:rPr>
              <a:t>int </a:t>
            </a:r>
            <a:r>
              <a:rPr lang="pt-BR">
                <a:solidFill>
                  <a:srgbClr val="666666"/>
                </a:solidFill>
              </a:rPr>
              <a:t>fread</a:t>
            </a:r>
            <a:r>
              <a:rPr lang="pt-BR"/>
              <a:t>(</a:t>
            </a:r>
            <a:r>
              <a:rPr lang="pt-BR">
                <a:solidFill>
                  <a:srgbClr val="9900FF"/>
                </a:solidFill>
              </a:rPr>
              <a:t>void </a:t>
            </a:r>
            <a:r>
              <a:rPr lang="pt-BR">
                <a:solidFill>
                  <a:srgbClr val="666666"/>
                </a:solidFill>
              </a:rPr>
              <a:t>*ponteiro, </a:t>
            </a:r>
            <a:r>
              <a:rPr lang="pt-BR">
                <a:solidFill>
                  <a:srgbClr val="9900FF"/>
                </a:solidFill>
              </a:rPr>
              <a:t>int</a:t>
            </a:r>
            <a:r>
              <a:rPr lang="pt-BR">
                <a:solidFill>
                  <a:srgbClr val="666666"/>
                </a:solidFill>
              </a:rPr>
              <a:t> tam, </a:t>
            </a:r>
            <a:r>
              <a:rPr lang="pt-BR">
                <a:solidFill>
                  <a:srgbClr val="9900FF"/>
                </a:solidFill>
              </a:rPr>
              <a:t>int</a:t>
            </a:r>
            <a:r>
              <a:rPr lang="pt-BR"/>
              <a:t> num,</a:t>
            </a:r>
            <a:r>
              <a:rPr lang="pt-BR">
                <a:solidFill>
                  <a:srgbClr val="666666"/>
                </a:solidFill>
              </a:rPr>
              <a:t> </a:t>
            </a:r>
            <a:r>
              <a:rPr lang="pt-BR">
                <a:solidFill>
                  <a:srgbClr val="9900FF"/>
                </a:solidFill>
              </a:rPr>
              <a:t>FILE</a:t>
            </a:r>
            <a:r>
              <a:rPr lang="pt-BR">
                <a:solidFill>
                  <a:srgbClr val="666666"/>
                </a:solidFill>
              </a:rPr>
              <a:t> *nome</a:t>
            </a:r>
            <a:r>
              <a:rPr lang="pt-BR"/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b="1" lang="pt-BR"/>
              <a:t>Obs: Podemos pegar múltiplas entradas de uma vez (struct)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>
                <a:solidFill>
                  <a:srgbClr val="9900FF"/>
                </a:solidFill>
              </a:rPr>
              <a:t>tam</a:t>
            </a:r>
            <a:r>
              <a:rPr lang="pt-BR"/>
              <a:t> é o tamanho em bytes do elemento que será lido.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</a:t>
            </a:r>
            <a:r>
              <a:rPr lang="pt-BR">
                <a:solidFill>
                  <a:srgbClr val="9900FF"/>
                </a:solidFill>
              </a:rPr>
              <a:t>sizeof();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>
                <a:solidFill>
                  <a:srgbClr val="9900FF"/>
                </a:solidFill>
              </a:rPr>
              <a:t>num </a:t>
            </a:r>
            <a:r>
              <a:rPr lang="pt-BR"/>
              <a:t>é a quantidade de vezes que tam será lido;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retorno é a quantidade de bytes lidos com sucesso(</a:t>
            </a:r>
            <a:r>
              <a:rPr lang="pt-BR">
                <a:solidFill>
                  <a:srgbClr val="9900FF"/>
                </a:solidFill>
              </a:rPr>
              <a:t>tam*num</a:t>
            </a:r>
            <a:r>
              <a:rPr lang="pt-BR"/>
              <a:t>);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III: </a:t>
            </a:r>
            <a:r>
              <a:rPr lang="pt-BR">
                <a:solidFill>
                  <a:srgbClr val="9900FF"/>
                </a:solidFill>
              </a:rPr>
              <a:t>leitura de arquivos (modo binário)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228675"/>
            <a:ext cx="85206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</a:rPr>
              <a:t>int </a:t>
            </a:r>
            <a:r>
              <a:rPr lang="pt-BR">
                <a:solidFill>
                  <a:srgbClr val="666666"/>
                </a:solidFill>
              </a:rPr>
              <a:t>fwrite</a:t>
            </a:r>
            <a:r>
              <a:rPr lang="pt-BR"/>
              <a:t>(</a:t>
            </a:r>
            <a:r>
              <a:rPr lang="pt-BR">
                <a:solidFill>
                  <a:srgbClr val="9900FF"/>
                </a:solidFill>
              </a:rPr>
              <a:t>void </a:t>
            </a:r>
            <a:r>
              <a:rPr lang="pt-BR">
                <a:solidFill>
                  <a:srgbClr val="666666"/>
                </a:solidFill>
              </a:rPr>
              <a:t>*ponteiro, </a:t>
            </a:r>
            <a:r>
              <a:rPr lang="pt-BR">
                <a:solidFill>
                  <a:srgbClr val="9900FF"/>
                </a:solidFill>
              </a:rPr>
              <a:t>int</a:t>
            </a:r>
            <a:r>
              <a:rPr lang="pt-BR">
                <a:solidFill>
                  <a:srgbClr val="666666"/>
                </a:solidFill>
              </a:rPr>
              <a:t> tam, </a:t>
            </a:r>
            <a:r>
              <a:rPr lang="pt-BR">
                <a:solidFill>
                  <a:srgbClr val="9900FF"/>
                </a:solidFill>
              </a:rPr>
              <a:t>int</a:t>
            </a:r>
            <a:r>
              <a:rPr lang="pt-BR"/>
              <a:t> num,</a:t>
            </a:r>
            <a:r>
              <a:rPr lang="pt-BR">
                <a:solidFill>
                  <a:srgbClr val="666666"/>
                </a:solidFill>
              </a:rPr>
              <a:t> </a:t>
            </a:r>
            <a:r>
              <a:rPr lang="pt-BR">
                <a:solidFill>
                  <a:srgbClr val="9900FF"/>
                </a:solidFill>
              </a:rPr>
              <a:t>FILE</a:t>
            </a:r>
            <a:r>
              <a:rPr lang="pt-BR">
                <a:solidFill>
                  <a:srgbClr val="666666"/>
                </a:solidFill>
              </a:rPr>
              <a:t> *nome</a:t>
            </a:r>
            <a:r>
              <a:rPr lang="pt-BR"/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como funciona?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o retorno é a quantidade de bytes escritos com sucesso(</a:t>
            </a:r>
            <a:r>
              <a:rPr lang="pt-BR">
                <a:solidFill>
                  <a:srgbClr val="9900FF"/>
                </a:solidFill>
              </a:rPr>
              <a:t>tam*num</a:t>
            </a:r>
            <a:r>
              <a:rPr lang="pt-BR"/>
              <a:t>); (É SUCESSO)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>
                <a:solidFill>
                  <a:srgbClr val="9900FF"/>
                </a:solidFill>
              </a:rPr>
              <a:t>tam</a:t>
            </a:r>
            <a:r>
              <a:rPr lang="pt-BR"/>
              <a:t> é o tamanho em bytes do elemento que será escrito.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</a:t>
            </a:r>
            <a:r>
              <a:rPr lang="pt-BR">
                <a:solidFill>
                  <a:srgbClr val="9900FF"/>
                </a:solidFill>
              </a:rPr>
              <a:t>bizu: sizeof();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>
                <a:solidFill>
                  <a:srgbClr val="9900FF"/>
                </a:solidFill>
              </a:rPr>
              <a:t>num </a:t>
            </a:r>
            <a:r>
              <a:rPr lang="pt-BR"/>
              <a:t>é a quantidade de vezes que tam será escrito;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542875" y="526350"/>
            <a:ext cx="8460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auxiliares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adicionais...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11700" y="1228675"/>
            <a:ext cx="85206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</a:rPr>
              <a:t>long </a:t>
            </a:r>
            <a:r>
              <a:rPr lang="pt-BR">
                <a:solidFill>
                  <a:srgbClr val="666666"/>
                </a:solidFill>
              </a:rPr>
              <a:t>ftell</a:t>
            </a:r>
            <a:r>
              <a:rPr lang="pt-BR"/>
              <a:t>(</a:t>
            </a:r>
            <a:r>
              <a:rPr lang="pt-BR">
                <a:solidFill>
                  <a:srgbClr val="9900FF"/>
                </a:solidFill>
              </a:rPr>
              <a:t>FILE</a:t>
            </a:r>
            <a:r>
              <a:rPr lang="pt-BR">
                <a:solidFill>
                  <a:srgbClr val="666666"/>
                </a:solidFill>
              </a:rPr>
              <a:t> *nome</a:t>
            </a:r>
            <a:r>
              <a:rPr lang="pt-BR"/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como funciona?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retorno a posição do cursor no arquivo (ou a distância em bytes do começo do arquivo);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adicionais...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228675"/>
            <a:ext cx="85206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</a:rPr>
              <a:t>long </a:t>
            </a:r>
            <a:r>
              <a:rPr lang="pt-BR">
                <a:solidFill>
                  <a:srgbClr val="666666"/>
                </a:solidFill>
              </a:rPr>
              <a:t>fseek</a:t>
            </a:r>
            <a:r>
              <a:rPr lang="pt-BR"/>
              <a:t>(</a:t>
            </a:r>
            <a:r>
              <a:rPr lang="pt-BR">
                <a:solidFill>
                  <a:srgbClr val="9900FF"/>
                </a:solidFill>
              </a:rPr>
              <a:t>FILE</a:t>
            </a:r>
            <a:r>
              <a:rPr lang="pt-BR">
                <a:solidFill>
                  <a:srgbClr val="666666"/>
                </a:solidFill>
              </a:rPr>
              <a:t> *nome, </a:t>
            </a:r>
            <a:r>
              <a:rPr lang="pt-BR">
                <a:solidFill>
                  <a:srgbClr val="9900FF"/>
                </a:solidFill>
              </a:rPr>
              <a:t>long</a:t>
            </a:r>
            <a:r>
              <a:rPr lang="pt-BR">
                <a:solidFill>
                  <a:srgbClr val="666666"/>
                </a:solidFill>
              </a:rPr>
              <a:t> distância, </a:t>
            </a:r>
            <a:r>
              <a:rPr lang="pt-BR">
                <a:solidFill>
                  <a:srgbClr val="9900FF"/>
                </a:solidFill>
              </a:rPr>
              <a:t>int</a:t>
            </a:r>
            <a:r>
              <a:rPr lang="pt-BR">
                <a:solidFill>
                  <a:srgbClr val="666666"/>
                </a:solidFill>
              </a:rPr>
              <a:t> origem</a:t>
            </a:r>
            <a:r>
              <a:rPr lang="pt-BR"/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modos do cursor: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SEEK_CUR = cursor corrente;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SEEK_SET = colocar cursor no início do arquivo;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SEEK_END = colocar cursor no final do arquivo;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490250" y="526350"/>
            <a:ext cx="8460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abordagem mais geral...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25" y="1436700"/>
            <a:ext cx="2884625" cy="28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314800" y="4102175"/>
            <a:ext cx="2545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Memória Principal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4418" y="1665706"/>
            <a:ext cx="1657700" cy="22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5753450" y="4102175"/>
            <a:ext cx="21144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Memória Secundária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6921125" y="4689300"/>
            <a:ext cx="4101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 rot="10800000">
            <a:off x="6921125" y="4436700"/>
            <a:ext cx="0" cy="2526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 txBox="1"/>
          <p:nvPr/>
        </p:nvSpPr>
        <p:spPr>
          <a:xfrm>
            <a:off x="7331225" y="4436700"/>
            <a:ext cx="21144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Onde Arquivo está </a:t>
            </a:r>
            <a:endParaRPr b="1" sz="1200"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atuando</a:t>
            </a:r>
            <a:endParaRPr b="1" sz="1200"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“Informação persistida”</a:t>
            </a:r>
            <a:endParaRPr/>
          </a:p>
        </p:txBody>
      </p:sp>
      <p:cxnSp>
        <p:nvCxnSpPr>
          <p:cNvPr id="81" name="Google Shape;81;p16"/>
          <p:cNvCxnSpPr>
            <a:stCxn id="80" idx="3"/>
          </p:cNvCxnSpPr>
          <p:nvPr/>
        </p:nvCxnSpPr>
        <p:spPr>
          <a:xfrm flipH="1" rot="10800000">
            <a:off x="6108950" y="2566350"/>
            <a:ext cx="843600" cy="5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 rot="10800000">
            <a:off x="6952550" y="1430325"/>
            <a:ext cx="10500" cy="2135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6"/>
          <p:cNvCxnSpPr/>
          <p:nvPr/>
        </p:nvCxnSpPr>
        <p:spPr>
          <a:xfrm>
            <a:off x="6952550" y="1430325"/>
            <a:ext cx="399900" cy="1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6952550" y="3565725"/>
            <a:ext cx="662700" cy="1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 txBox="1"/>
          <p:nvPr/>
        </p:nvSpPr>
        <p:spPr>
          <a:xfrm>
            <a:off x="7352450" y="1188575"/>
            <a:ext cx="1756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Texto: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Strings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Inteiros e etc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7615250" y="3349975"/>
            <a:ext cx="1756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Binário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analisando os modos: </a:t>
            </a:r>
            <a:r>
              <a:rPr lang="pt-BR">
                <a:solidFill>
                  <a:srgbClr val="9900FF"/>
                </a:solidFill>
              </a:rPr>
              <a:t>modo texto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Sequência de caracteres agrupadas em linha…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Relembrando conceitos: </a:t>
            </a:r>
            <a:r>
              <a:rPr lang="pt-BR">
                <a:solidFill>
                  <a:srgbClr val="9900FF"/>
                </a:solidFill>
              </a:rPr>
              <a:t>O que é um caracter?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975" y="3155525"/>
            <a:ext cx="525899" cy="5258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1558475" y="3271250"/>
            <a:ext cx="6758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Cuidado com o padrão adotado!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analisando os modos: </a:t>
            </a:r>
            <a:r>
              <a:rPr lang="pt-BR">
                <a:solidFill>
                  <a:srgbClr val="9900FF"/>
                </a:solidFill>
              </a:rPr>
              <a:t>modo binário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Forma de leitura é adotada pelos computadores e memória principal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975" y="3155525"/>
            <a:ext cx="525899" cy="52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1674175" y="3208150"/>
            <a:ext cx="6758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Cuidado com a máquina onde é gerado!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com arquivos I: </a:t>
            </a:r>
            <a:r>
              <a:rPr lang="pt-BR">
                <a:solidFill>
                  <a:srgbClr val="9900FF"/>
                </a:solidFill>
              </a:rPr>
              <a:t>abertura</a:t>
            </a:r>
            <a:r>
              <a:rPr lang="pt-BR"/>
              <a:t>  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904575" y="2193075"/>
            <a:ext cx="1230600" cy="11991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1041350" y="2356100"/>
            <a:ext cx="14937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</a:t>
            </a:r>
            <a:endParaRPr sz="4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2535050" y="1356875"/>
            <a:ext cx="35973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nome: “Trab”</a:t>
            </a:r>
            <a:endParaRPr sz="2400"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11" name="Google Shape;111;p19"/>
          <p:cNvCxnSpPr>
            <a:stCxn id="109" idx="3"/>
          </p:cNvCxnSpPr>
          <p:nvPr/>
        </p:nvCxnSpPr>
        <p:spPr>
          <a:xfrm flipH="1" rot="10800000">
            <a:off x="2535050" y="2682200"/>
            <a:ext cx="1882800" cy="105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2" name="Google Shape;112;p19"/>
          <p:cNvSpPr/>
          <p:nvPr/>
        </p:nvSpPr>
        <p:spPr>
          <a:xfrm>
            <a:off x="4575500" y="2429750"/>
            <a:ext cx="2640000" cy="525900"/>
          </a:xfrm>
          <a:prstGeom prst="snip1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4817725" y="2439225"/>
            <a:ext cx="21720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Trab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038106" y="3092400"/>
            <a:ext cx="957400" cy="809925"/>
          </a:xfrm>
          <a:custGeom>
            <a:rect b="b" l="l" r="r" t="t"/>
            <a:pathLst>
              <a:path extrusionOk="0" h="32397" w="38296">
                <a:moveTo>
                  <a:pt x="37875" y="0"/>
                </a:moveTo>
                <a:cubicBezTo>
                  <a:pt x="31564" y="3857"/>
                  <a:pt x="-61" y="17742"/>
                  <a:pt x="9" y="23141"/>
                </a:cubicBezTo>
                <a:cubicBezTo>
                  <a:pt x="79" y="28541"/>
                  <a:pt x="31915" y="30854"/>
                  <a:pt x="38296" y="32397"/>
                </a:cubicBezTo>
              </a:path>
            </a:pathLst>
          </a:cu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2350" y="3239675"/>
            <a:ext cx="1381300" cy="13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com arquivos I: </a:t>
            </a:r>
            <a:r>
              <a:rPr lang="pt-BR">
                <a:solidFill>
                  <a:srgbClr val="9900FF"/>
                </a:solidFill>
              </a:rPr>
              <a:t>leitura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904575" y="2193075"/>
            <a:ext cx="1230600" cy="11991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1041350" y="2356100"/>
            <a:ext cx="14937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</a:t>
            </a:r>
            <a:endParaRPr sz="4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935500" y="1220150"/>
            <a:ext cx="61872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nome: “</a:t>
            </a:r>
            <a:r>
              <a:rPr lang="pt-BR" sz="24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Trab</a:t>
            </a:r>
            <a:r>
              <a:rPr lang="pt-BR" sz="24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”</a:t>
            </a:r>
            <a:endParaRPr sz="2400"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trecho: “[Recomendo Fortemente]”</a:t>
            </a:r>
            <a:endParaRPr sz="2400"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4" name="Google Shape;124;p20"/>
          <p:cNvCxnSpPr>
            <a:stCxn id="122" idx="3"/>
          </p:cNvCxnSpPr>
          <p:nvPr/>
        </p:nvCxnSpPr>
        <p:spPr>
          <a:xfrm flipH="1" rot="10800000">
            <a:off x="2535050" y="2682200"/>
            <a:ext cx="1882800" cy="105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5" name="Google Shape;125;p20"/>
          <p:cNvSpPr/>
          <p:nvPr/>
        </p:nvSpPr>
        <p:spPr>
          <a:xfrm>
            <a:off x="4575500" y="2429750"/>
            <a:ext cx="2640000" cy="525900"/>
          </a:xfrm>
          <a:prstGeom prst="snip1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4817725" y="2439225"/>
            <a:ext cx="21720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Trab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5459125" y="3962450"/>
            <a:ext cx="872957" cy="602503"/>
          </a:xfrm>
          <a:custGeom>
            <a:rect b="b" l="l" r="r" t="t"/>
            <a:pathLst>
              <a:path extrusionOk="0" h="32397" w="38296">
                <a:moveTo>
                  <a:pt x="37875" y="0"/>
                </a:moveTo>
                <a:cubicBezTo>
                  <a:pt x="31564" y="3857"/>
                  <a:pt x="-61" y="17742"/>
                  <a:pt x="9" y="23141"/>
                </a:cubicBezTo>
                <a:cubicBezTo>
                  <a:pt x="79" y="28541"/>
                  <a:pt x="31915" y="30854"/>
                  <a:pt x="38296" y="32397"/>
                </a:cubicBezTo>
              </a:path>
            </a:pathLst>
          </a:cu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225" y="4007450"/>
            <a:ext cx="957400" cy="95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0"/>
          <p:cNvCxnSpPr/>
          <p:nvPr/>
        </p:nvCxnSpPr>
        <p:spPr>
          <a:xfrm flipH="1">
            <a:off x="4975225" y="3060850"/>
            <a:ext cx="10500" cy="4209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0"/>
          <p:cNvCxnSpPr/>
          <p:nvPr/>
        </p:nvCxnSpPr>
        <p:spPr>
          <a:xfrm flipH="1" rot="10800000">
            <a:off x="4985725" y="3481600"/>
            <a:ext cx="473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1" name="Google Shape;131;p20"/>
          <p:cNvSpPr txBox="1"/>
          <p:nvPr/>
        </p:nvSpPr>
        <p:spPr>
          <a:xfrm>
            <a:off x="5293400" y="3029300"/>
            <a:ext cx="36537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</a:t>
            </a:r>
            <a:r>
              <a:rPr lang="pt-BR" sz="24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[Recomendo Fortemente]</a:t>
            </a:r>
            <a:r>
              <a:rPr lang="pt-BR" sz="24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com arquivos I: </a:t>
            </a:r>
            <a:r>
              <a:rPr lang="pt-BR">
                <a:solidFill>
                  <a:srgbClr val="9900FF"/>
                </a:solidFill>
              </a:rPr>
              <a:t>escrita</a:t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904575" y="2193075"/>
            <a:ext cx="1230600" cy="11991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1041350" y="2356100"/>
            <a:ext cx="14937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</a:t>
            </a:r>
            <a:endParaRPr sz="4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441775" y="1093850"/>
            <a:ext cx="83904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nome: “Trab”</a:t>
            </a:r>
            <a:endParaRPr sz="2400"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trecho: </a:t>
            </a:r>
            <a:r>
              <a:rPr lang="pt-BR" sz="18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</a:t>
            </a:r>
            <a:r>
              <a:rPr lang="pt-BR" sz="24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[Recomendo Fortemente]</a:t>
            </a:r>
            <a:r>
              <a:rPr lang="pt-BR" sz="18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” to “[Tirei 10 na prova]”</a:t>
            </a:r>
            <a:endParaRPr sz="1800"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40" name="Google Shape;140;p21"/>
          <p:cNvCxnSpPr>
            <a:stCxn id="138" idx="3"/>
          </p:cNvCxnSpPr>
          <p:nvPr/>
        </p:nvCxnSpPr>
        <p:spPr>
          <a:xfrm flipH="1" rot="10800000">
            <a:off x="2535050" y="2682200"/>
            <a:ext cx="1882800" cy="105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1" name="Google Shape;141;p21"/>
          <p:cNvSpPr/>
          <p:nvPr/>
        </p:nvSpPr>
        <p:spPr>
          <a:xfrm>
            <a:off x="4575500" y="2429750"/>
            <a:ext cx="2640000" cy="525900"/>
          </a:xfrm>
          <a:prstGeom prst="snip1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4817725" y="2439225"/>
            <a:ext cx="21720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Trab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725" y="4133750"/>
            <a:ext cx="957400" cy="95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1"/>
          <p:cNvCxnSpPr/>
          <p:nvPr/>
        </p:nvCxnSpPr>
        <p:spPr>
          <a:xfrm flipH="1">
            <a:off x="4975225" y="3060850"/>
            <a:ext cx="10500" cy="4209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1"/>
          <p:cNvCxnSpPr/>
          <p:nvPr/>
        </p:nvCxnSpPr>
        <p:spPr>
          <a:xfrm flipH="1" rot="10800000">
            <a:off x="4985725" y="3481600"/>
            <a:ext cx="473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6" name="Google Shape;146;p21"/>
          <p:cNvSpPr/>
          <p:nvPr/>
        </p:nvSpPr>
        <p:spPr>
          <a:xfrm>
            <a:off x="5963925" y="3123975"/>
            <a:ext cx="2450700" cy="706800"/>
          </a:xfrm>
          <a:prstGeom prst="snip1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5553725" y="3029300"/>
            <a:ext cx="3134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“[Recomendo Fortemente”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8" name="Google Shape;148;p21"/>
          <p:cNvCxnSpPr/>
          <p:nvPr/>
        </p:nvCxnSpPr>
        <p:spPr>
          <a:xfrm>
            <a:off x="6079650" y="3954925"/>
            <a:ext cx="10500" cy="3891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9" name="Google Shape;149;p21"/>
          <p:cNvSpPr txBox="1"/>
          <p:nvPr/>
        </p:nvSpPr>
        <p:spPr>
          <a:xfrm>
            <a:off x="6237425" y="3962450"/>
            <a:ext cx="24507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“[Tirei 10 na prova]”</a:t>
            </a:r>
            <a:endParaRPr/>
          </a:p>
        </p:txBody>
      </p:sp>
      <p:cxnSp>
        <p:nvCxnSpPr>
          <p:cNvPr id="150" name="Google Shape;150;p21"/>
          <p:cNvCxnSpPr/>
          <p:nvPr/>
        </p:nvCxnSpPr>
        <p:spPr>
          <a:xfrm flipH="1">
            <a:off x="5995450" y="4586025"/>
            <a:ext cx="662700" cy="147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1"/>
          <p:cNvCxnSpPr>
            <a:stCxn id="143" idx="1"/>
          </p:cNvCxnSpPr>
          <p:nvPr/>
        </p:nvCxnSpPr>
        <p:spPr>
          <a:xfrm rot="10800000">
            <a:off x="3870625" y="4070650"/>
            <a:ext cx="947100" cy="54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0522" y="3236077"/>
            <a:ext cx="1037025" cy="13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