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0D56AE-250B-4D98-9BAA-4EDD3AD08B48}">
  <a:tblStyle styleId="{A80D56AE-250B-4D98-9BAA-4EDD3AD08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88c83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88c83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8e7cebf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8e7cebf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88c83f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88c83f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88c83f6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88c83f6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88c83f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88c83f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=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88c83f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88c83f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88c83f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88c83f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88c83f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88c83f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cbc48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cbc48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7cfa9ce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7cfa9ce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cfa9ce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7cfa9ce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88c83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88c83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cfa9ce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cfa9ce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7cfa9ce7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7cfa9ce7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cfa9ce7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7cfa9ce7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cfa9ce7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cfa9ce7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cfa9ce7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cfa9ce7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7cdccb2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7cdccb2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7cdccb2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7cdccb2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cdccb2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7cdccb2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8e6841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8e6841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38f57c2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38f57c2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e7ce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8e7ce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8f57c2f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8f57c2f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8f57c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8f57c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38e6841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38e6841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38e6841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38e6841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588c83f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588c83f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e7ceb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8e7ceb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8e7ceb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8e7ceb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e7cebf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8e7cebf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8e7ceb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8e7ceb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8e7ceb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8e7ceb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8e7cebf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8e7cebf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pedia.org/wiki/Endere%C3%A7o_(mem%C3%B3ria)" TargetMode="External"/><Relationship Id="rId4" Type="http://schemas.openxmlformats.org/officeDocument/2006/relationships/hyperlink" Target="https://pt.wikipedia.org/wiki/Mem%C3%B3ria_(computador)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1963928" y="422750"/>
            <a:ext cx="5216100" cy="12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Ponteiros</a:t>
            </a:r>
            <a:endParaRPr sz="7200">
              <a:solidFill>
                <a:schemeClr val="dk1"/>
              </a:solidFill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413" y="1629650"/>
            <a:ext cx="3315125" cy="3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298" name="Google Shape;298;p34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306" name="Google Shape;306;p34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34"/>
          <p:cNvSpPr txBox="1"/>
          <p:nvPr/>
        </p:nvSpPr>
        <p:spPr>
          <a:xfrm>
            <a:off x="1272800" y="1203050"/>
            <a:ext cx="47862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&amp;b;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b, *ptr);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&amp;b, 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>
            <a:off x="924075" y="20278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4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312" name="Google Shape;312;p34"/>
          <p:cNvCxnSpPr>
            <a:stCxn id="311" idx="0"/>
            <a:endCxn id="310" idx="0"/>
          </p:cNvCxnSpPr>
          <p:nvPr/>
        </p:nvCxnSpPr>
        <p:spPr>
          <a:xfrm flipH="1" rot="-5400000">
            <a:off x="4247100" y="1307300"/>
            <a:ext cx="600" cy="4786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311700" y="9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Simplificando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311700" y="2390525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Ponteiros são variáveis que guardam o </a:t>
            </a:r>
            <a:r>
              <a:rPr b="1" lang="pt-BR" sz="2200">
                <a:solidFill>
                  <a:srgbClr val="000000"/>
                </a:solidFill>
              </a:rPr>
              <a:t>endereço </a:t>
            </a:r>
            <a:r>
              <a:rPr lang="pt-BR" sz="2200">
                <a:solidFill>
                  <a:srgbClr val="000000"/>
                </a:solidFill>
              </a:rPr>
              <a:t>de outra variável.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394100" y="554400"/>
            <a:ext cx="85206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Vamos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desenhar ?</a:t>
            </a:r>
            <a:endParaRPr sz="30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“a” é um ponteiro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“a” possui o endereço de “b”.</a:t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2812800" y="178640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3692400" y="178640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4572000" y="178640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5451600" y="178640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813100" y="1431825"/>
            <a:ext cx="87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a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4572000" y="1431825"/>
            <a:ext cx="8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b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812800" y="244100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1100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692550" y="244100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1101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4572150" y="244100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5451750" y="244100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1111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2812800" y="1902325"/>
            <a:ext cx="87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4572150" y="1902325"/>
            <a:ext cx="87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42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83550" y="232450"/>
            <a:ext cx="8520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Declarando um ponteiro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5179338" y="1614800"/>
            <a:ext cx="2183700" cy="720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00"/>
                </a:solidFill>
              </a:rPr>
              <a:t>tipo </a:t>
            </a:r>
            <a:r>
              <a:rPr lang="pt-BR" sz="3000">
                <a:solidFill>
                  <a:srgbClr val="9900FF"/>
                </a:solidFill>
              </a:rPr>
              <a:t>*</a:t>
            </a:r>
            <a:r>
              <a:rPr lang="pt-BR" sz="3000">
                <a:solidFill>
                  <a:srgbClr val="38761D"/>
                </a:solidFill>
              </a:rPr>
              <a:t>nome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8761D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55054" t="1458"/>
          <a:stretch/>
        </p:blipFill>
        <p:spPr>
          <a:xfrm>
            <a:off x="806975" y="1837475"/>
            <a:ext cx="2300426" cy="28142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3" name="Google Shape;343;p37"/>
          <p:cNvCxnSpPr>
            <a:stCxn id="341" idx="1"/>
          </p:cNvCxnSpPr>
          <p:nvPr/>
        </p:nvCxnSpPr>
        <p:spPr>
          <a:xfrm flipH="1">
            <a:off x="3140838" y="1974950"/>
            <a:ext cx="2038500" cy="87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7"/>
          <p:cNvSpPr txBox="1"/>
          <p:nvPr/>
        </p:nvSpPr>
        <p:spPr>
          <a:xfrm>
            <a:off x="3638250" y="3412675"/>
            <a:ext cx="5265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Observe que cada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tipo </a:t>
            </a: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tem um tamanho diferente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Operadores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1775662" y="1657225"/>
            <a:ext cx="589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9900"/>
                </a:solidFill>
              </a:rPr>
              <a:t>&amp;</a:t>
            </a:r>
            <a:r>
              <a:rPr lang="pt-BR" sz="4800">
                <a:solidFill>
                  <a:srgbClr val="FF0000"/>
                </a:solidFill>
              </a:rPr>
              <a:t>           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FF0000"/>
                </a:solidFill>
              </a:rPr>
              <a:t> </a:t>
            </a:r>
            <a:r>
              <a:rPr lang="pt-BR" sz="4800">
                <a:solidFill>
                  <a:srgbClr val="6AA84F"/>
                </a:solidFill>
              </a:rPr>
              <a:t>*</a:t>
            </a:r>
            <a:r>
              <a:rPr lang="pt-BR" sz="4800">
                <a:solidFill>
                  <a:srgbClr val="FF0000"/>
                </a:solidFill>
              </a:rPr>
              <a:t> 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2558440" y="1915593"/>
            <a:ext cx="589200" cy="33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601803" y="3035045"/>
            <a:ext cx="589200" cy="33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 txBox="1"/>
          <p:nvPr/>
        </p:nvSpPr>
        <p:spPr>
          <a:xfrm>
            <a:off x="3427970" y="1730427"/>
            <a:ext cx="2318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Valor</a:t>
            </a:r>
            <a:endParaRPr sz="3600"/>
          </a:p>
        </p:txBody>
      </p:sp>
      <p:pic>
        <p:nvPicPr>
          <p:cNvPr id="354" name="Google Shape;3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026" y="1618150"/>
            <a:ext cx="2409575" cy="23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Exemplificando Operadores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502650" y="1269300"/>
            <a:ext cx="7686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9900"/>
                </a:solidFill>
              </a:rPr>
              <a:t>&amp;</a:t>
            </a:r>
            <a:r>
              <a:rPr lang="pt-BR" sz="3600"/>
              <a:t>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  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</a:rPr>
              <a:t> 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</a:rPr>
              <a:t> </a:t>
            </a:r>
            <a:r>
              <a:rPr lang="pt-BR" sz="3600">
                <a:solidFill>
                  <a:srgbClr val="6AA84F"/>
                </a:solidFill>
              </a:rPr>
              <a:t>*</a:t>
            </a:r>
            <a:r>
              <a:rPr lang="pt-BR" sz="3600"/>
              <a:t>a</a:t>
            </a:r>
            <a:endParaRPr sz="3600"/>
          </a:p>
        </p:txBody>
      </p:sp>
      <p:sp>
        <p:nvSpPr>
          <p:cNvPr id="361" name="Google Shape;361;p39"/>
          <p:cNvSpPr/>
          <p:nvPr/>
        </p:nvSpPr>
        <p:spPr>
          <a:xfrm>
            <a:off x="4104925" y="2437091"/>
            <a:ext cx="10878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192517" y="2437091"/>
            <a:ext cx="10878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6280109" y="2437091"/>
            <a:ext cx="10878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367701" y="2437091"/>
            <a:ext cx="10878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4105296" y="1952850"/>
            <a:ext cx="1087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a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6280109" y="1952850"/>
            <a:ext cx="1087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b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4104925" y="3331073"/>
            <a:ext cx="1087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1100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5192703" y="3331073"/>
            <a:ext cx="1087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1101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6280295" y="3331073"/>
            <a:ext cx="1087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7367887" y="3331073"/>
            <a:ext cx="1087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1111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4104925" y="2595409"/>
            <a:ext cx="1087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6280295" y="2595409"/>
            <a:ext cx="1087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42</a:t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1382253" y="1523255"/>
            <a:ext cx="589200" cy="33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1382253" y="2634458"/>
            <a:ext cx="589200" cy="33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2140775" y="1324450"/>
            <a:ext cx="18801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1100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</a:rPr>
              <a:t>1110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42</a:t>
            </a:r>
            <a:endParaRPr sz="3600"/>
          </a:p>
        </p:txBody>
      </p:sp>
      <p:sp>
        <p:nvSpPr>
          <p:cNvPr id="376" name="Google Shape;376;p39"/>
          <p:cNvSpPr/>
          <p:nvPr/>
        </p:nvSpPr>
        <p:spPr>
          <a:xfrm>
            <a:off x="1382253" y="3745658"/>
            <a:ext cx="589200" cy="33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853700" y="57550"/>
            <a:ext cx="5436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Código em C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4670850" y="2423122"/>
            <a:ext cx="10131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683931" y="2423122"/>
            <a:ext cx="10131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6697013" y="2423122"/>
            <a:ext cx="10131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7710094" y="2423122"/>
            <a:ext cx="10131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 txBox="1"/>
          <p:nvPr/>
        </p:nvSpPr>
        <p:spPr>
          <a:xfrm>
            <a:off x="4671196" y="1983375"/>
            <a:ext cx="1012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a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6697013" y="1983375"/>
            <a:ext cx="1013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4E13"/>
                </a:solidFill>
              </a:rPr>
              <a:t>b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4670850" y="3234964"/>
            <a:ext cx="1012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1100</a:t>
            </a:r>
            <a:endParaRPr/>
          </a:p>
        </p:txBody>
      </p:sp>
      <p:sp>
        <p:nvSpPr>
          <p:cNvPr id="389" name="Google Shape;389;p40"/>
          <p:cNvSpPr txBox="1"/>
          <p:nvPr/>
        </p:nvSpPr>
        <p:spPr>
          <a:xfrm>
            <a:off x="5684104" y="3234964"/>
            <a:ext cx="1012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1101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6697185" y="3234964"/>
            <a:ext cx="1012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7710267" y="3234964"/>
            <a:ext cx="1012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1111</a:t>
            </a:r>
            <a:endParaRPr/>
          </a:p>
        </p:txBody>
      </p:sp>
      <p:sp>
        <p:nvSpPr>
          <p:cNvPr id="392" name="Google Shape;392;p40"/>
          <p:cNvSpPr txBox="1"/>
          <p:nvPr/>
        </p:nvSpPr>
        <p:spPr>
          <a:xfrm>
            <a:off x="4670850" y="2566894"/>
            <a:ext cx="1012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1110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6697185" y="2566894"/>
            <a:ext cx="1012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42</a:t>
            </a:r>
            <a:endParaRPr/>
          </a:p>
        </p:txBody>
      </p:sp>
      <p:sp>
        <p:nvSpPr>
          <p:cNvPr id="394" name="Google Shape;394;p40"/>
          <p:cNvSpPr txBox="1"/>
          <p:nvPr/>
        </p:nvSpPr>
        <p:spPr>
          <a:xfrm>
            <a:off x="5684096" y="1983275"/>
            <a:ext cx="1012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</a:t>
            </a:r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7710088" y="1983275"/>
            <a:ext cx="1013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5684100" y="2566894"/>
            <a:ext cx="1012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1110</a:t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7710260" y="2566894"/>
            <a:ext cx="1012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42</a:t>
            </a:r>
            <a:endParaRPr/>
          </a:p>
        </p:txBody>
      </p:sp>
      <p:pic>
        <p:nvPicPr>
          <p:cNvPr descr="lkl.PNG"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25" y="894050"/>
            <a:ext cx="3793626" cy="40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416675" y="643100"/>
            <a:ext cx="36273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e vetores</a:t>
            </a:r>
            <a:endParaRPr/>
          </a:p>
        </p:txBody>
      </p:sp>
      <p:pic>
        <p:nvPicPr>
          <p:cNvPr id="404" name="Google Shape;4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25" y="592150"/>
            <a:ext cx="4327376" cy="3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325" y="2157875"/>
            <a:ext cx="2223350" cy="4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411" name="Google Shape;411;p42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95400"/>
            <a:ext cx="3248500" cy="2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99365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2176175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397980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418" name="Google Shape;418;p42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419" name="Google Shape;419;p42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421" name="Google Shape;421;p42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426" name="Google Shape;426;p42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433" name="Google Shape;433;p43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95400"/>
            <a:ext cx="3248500" cy="2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3"/>
          <p:cNvSpPr txBox="1"/>
          <p:nvPr/>
        </p:nvSpPr>
        <p:spPr>
          <a:xfrm>
            <a:off x="99365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2176175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437" name="Google Shape;437;p43"/>
          <p:cNvSpPr txBox="1"/>
          <p:nvPr/>
        </p:nvSpPr>
        <p:spPr>
          <a:xfrm>
            <a:off x="397980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442" name="Google Shape;442;p43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443" name="Google Shape;443;p43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446" name="Google Shape;446;p43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449" name="Google Shape;449;p43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450" name="Google Shape;450;p43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51" name="Google Shape;451;p43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ptr_a</a:t>
            </a:r>
            <a:endParaRPr/>
          </a:p>
        </p:txBody>
      </p:sp>
      <p:sp>
        <p:nvSpPr>
          <p:cNvPr id="452" name="Google Shape;452;p43"/>
          <p:cNvSpPr txBox="1"/>
          <p:nvPr/>
        </p:nvSpPr>
        <p:spPr>
          <a:xfrm>
            <a:off x="6422075" y="20223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ptr_n</a:t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6422050" y="27884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que é um ponteiro?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187900" y="1528238"/>
            <a:ext cx="85206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É uma variável que faz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referência 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a um dado através de seu 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endereço</a:t>
            </a:r>
            <a:r>
              <a:rPr lang="pt-BR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Valor do ponteiro se refere </a:t>
            </a:r>
            <a:r>
              <a:rPr b="1" lang="pt-BR" sz="1400">
                <a:solidFill>
                  <a:srgbClr val="000000"/>
                </a:solidFill>
                <a:highlight>
                  <a:schemeClr val="lt1"/>
                </a:highlight>
              </a:rPr>
              <a:t>diretamente </a:t>
            </a: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a um outro valor alocado em outra </a:t>
            </a: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área da memória</a:t>
            </a: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2056800" y="301635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2936400" y="301635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3816000" y="301635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4695600" y="3016350"/>
            <a:ext cx="8796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2057100" y="2661775"/>
            <a:ext cx="87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3816000" y="2661775"/>
            <a:ext cx="8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2056800" y="367095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1100</a:t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2936550" y="367095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1101</a:t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3816150" y="367095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1110</a:t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4695750" y="3670950"/>
            <a:ext cx="87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1111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2056800" y="3132275"/>
            <a:ext cx="87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1110</a:t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3816150" y="3132275"/>
            <a:ext cx="87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42</a:t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4775" y="1017725"/>
            <a:ext cx="1233876" cy="12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799" y="2819003"/>
            <a:ext cx="2202825" cy="15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1068125" y="3611250"/>
            <a:ext cx="40182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459" name="Google Shape;459;p44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60" name="Google Shape;4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95400"/>
            <a:ext cx="3248500" cy="2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/>
          <p:nvPr/>
        </p:nvSpPr>
        <p:spPr>
          <a:xfrm>
            <a:off x="99365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462" name="Google Shape;462;p44"/>
          <p:cNvSpPr txBox="1"/>
          <p:nvPr/>
        </p:nvSpPr>
        <p:spPr>
          <a:xfrm>
            <a:off x="2176175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463" name="Google Shape;463;p44"/>
          <p:cNvSpPr txBox="1"/>
          <p:nvPr/>
        </p:nvSpPr>
        <p:spPr>
          <a:xfrm>
            <a:off x="397980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467" name="Google Shape;467;p44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470" name="Google Shape;470;p44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471" name="Google Shape;471;p44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474" name="Google Shape;474;p44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475" name="Google Shape;475;p44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476" name="Google Shape;476;p44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77" name="Google Shape;477;p44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ptr_a</a:t>
            </a:r>
            <a:endParaRPr/>
          </a:p>
        </p:txBody>
      </p:sp>
      <p:sp>
        <p:nvSpPr>
          <p:cNvPr id="478" name="Google Shape;478;p44"/>
          <p:cNvSpPr txBox="1"/>
          <p:nvPr/>
        </p:nvSpPr>
        <p:spPr>
          <a:xfrm>
            <a:off x="6422075" y="20223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ptr_n</a:t>
            </a:r>
            <a:endParaRPr/>
          </a:p>
        </p:txBody>
      </p:sp>
      <p:sp>
        <p:nvSpPr>
          <p:cNvPr id="479" name="Google Shape;479;p44"/>
          <p:cNvSpPr txBox="1"/>
          <p:nvPr/>
        </p:nvSpPr>
        <p:spPr>
          <a:xfrm>
            <a:off x="6422050" y="27884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ptr_pi</a:t>
            </a:r>
            <a:endParaRPr/>
          </a:p>
        </p:txBody>
      </p:sp>
      <p:cxnSp>
        <p:nvCxnSpPr>
          <p:cNvPr id="480" name="Google Shape;480;p44"/>
          <p:cNvCxnSpPr>
            <a:stCxn id="477" idx="3"/>
            <a:endCxn id="461" idx="3"/>
          </p:cNvCxnSpPr>
          <p:nvPr/>
        </p:nvCxnSpPr>
        <p:spPr>
          <a:xfrm flipH="1">
            <a:off x="1497750" y="1501825"/>
            <a:ext cx="5639100" cy="2455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4"/>
          <p:cNvCxnSpPr>
            <a:stCxn id="478" idx="3"/>
            <a:endCxn id="462" idx="3"/>
          </p:cNvCxnSpPr>
          <p:nvPr/>
        </p:nvCxnSpPr>
        <p:spPr>
          <a:xfrm flipH="1">
            <a:off x="2680175" y="2267925"/>
            <a:ext cx="4456800" cy="168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4"/>
          <p:cNvCxnSpPr>
            <a:stCxn id="479" idx="3"/>
            <a:endCxn id="463" idx="3"/>
          </p:cNvCxnSpPr>
          <p:nvPr/>
        </p:nvCxnSpPr>
        <p:spPr>
          <a:xfrm flipH="1">
            <a:off x="4483750" y="3034025"/>
            <a:ext cx="2653200" cy="923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488" name="Google Shape;488;p45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9" name="Google Shape;489;p45"/>
          <p:cNvSpPr txBox="1"/>
          <p:nvPr/>
        </p:nvSpPr>
        <p:spPr>
          <a:xfrm>
            <a:off x="99365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490" name="Google Shape;490;p45"/>
          <p:cNvSpPr txBox="1"/>
          <p:nvPr/>
        </p:nvSpPr>
        <p:spPr>
          <a:xfrm>
            <a:off x="2176175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3979800" y="3712150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5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493" name="Google Shape;493;p45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495" name="Google Shape;495;p45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496" name="Google Shape;496;p45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497" name="Google Shape;497;p45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499" name="Google Shape;499;p45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500" name="Google Shape;500;p45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501" name="Google Shape;501;p45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502" name="Google Shape;502;p45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504" name="Google Shape;504;p45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05" name="Google Shape;505;p45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ptr_a</a:t>
            </a:r>
            <a:endParaRPr/>
          </a:p>
        </p:txBody>
      </p:sp>
      <p:sp>
        <p:nvSpPr>
          <p:cNvPr id="506" name="Google Shape;506;p45"/>
          <p:cNvSpPr txBox="1"/>
          <p:nvPr/>
        </p:nvSpPr>
        <p:spPr>
          <a:xfrm>
            <a:off x="6422075" y="20223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ptr_n</a:t>
            </a:r>
            <a:endParaRPr/>
          </a:p>
        </p:txBody>
      </p:sp>
      <p:sp>
        <p:nvSpPr>
          <p:cNvPr id="507" name="Google Shape;507;p45"/>
          <p:cNvSpPr txBox="1"/>
          <p:nvPr/>
        </p:nvSpPr>
        <p:spPr>
          <a:xfrm>
            <a:off x="6422050" y="27884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ptr_pi</a:t>
            </a:r>
            <a:endParaRPr/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75" y="1489025"/>
            <a:ext cx="18097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45"/>
          <p:cNvCxnSpPr>
            <a:stCxn id="505" idx="3"/>
          </p:cNvCxnSpPr>
          <p:nvPr/>
        </p:nvCxnSpPr>
        <p:spPr>
          <a:xfrm flipH="1">
            <a:off x="1863150" y="1501825"/>
            <a:ext cx="5273700" cy="25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5"/>
          <p:cNvCxnSpPr>
            <a:stCxn id="506" idx="3"/>
          </p:cNvCxnSpPr>
          <p:nvPr/>
        </p:nvCxnSpPr>
        <p:spPr>
          <a:xfrm flipH="1">
            <a:off x="3653075" y="2267925"/>
            <a:ext cx="3483900" cy="17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516" name="Google Shape;516;p46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7" name="Google Shape;517;p46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518" name="Google Shape;518;p46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519" name="Google Shape;519;p46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520" name="Google Shape;520;p46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522" name="Google Shape;522;p46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525" name="Google Shape;525;p46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526" name="Google Shape;526;p46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529" name="Google Shape;529;p46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30" name="Google Shape;530;p46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ptr_v</a:t>
            </a:r>
            <a:endParaRPr/>
          </a:p>
        </p:txBody>
      </p:sp>
      <p:cxnSp>
        <p:nvCxnSpPr>
          <p:cNvPr id="531" name="Google Shape;531;p46"/>
          <p:cNvCxnSpPr>
            <a:stCxn id="530" idx="3"/>
            <a:endCxn id="532" idx="3"/>
          </p:cNvCxnSpPr>
          <p:nvPr/>
        </p:nvCxnSpPr>
        <p:spPr>
          <a:xfrm flipH="1">
            <a:off x="1497750" y="1501825"/>
            <a:ext cx="5639100" cy="24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3" name="Google Shape;5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73" y="1295398"/>
            <a:ext cx="4899125" cy="9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6"/>
          <p:cNvSpPr txBox="1"/>
          <p:nvPr/>
        </p:nvSpPr>
        <p:spPr>
          <a:xfrm>
            <a:off x="10165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v[0]</a:t>
            </a:r>
            <a:endParaRPr/>
          </a:p>
        </p:txBody>
      </p:sp>
      <p:sp>
        <p:nvSpPr>
          <p:cNvPr id="535" name="Google Shape;535;p46"/>
          <p:cNvSpPr txBox="1"/>
          <p:nvPr/>
        </p:nvSpPr>
        <p:spPr>
          <a:xfrm>
            <a:off x="2201688" y="3532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v[1]</a:t>
            </a:r>
            <a:endParaRPr/>
          </a:p>
        </p:txBody>
      </p:sp>
      <p:sp>
        <p:nvSpPr>
          <p:cNvPr id="536" name="Google Shape;536;p46"/>
          <p:cNvSpPr txBox="1"/>
          <p:nvPr/>
        </p:nvSpPr>
        <p:spPr>
          <a:xfrm>
            <a:off x="3386888" y="34665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v[2]</a:t>
            </a:r>
            <a:endParaRPr/>
          </a:p>
        </p:txBody>
      </p:sp>
      <p:sp>
        <p:nvSpPr>
          <p:cNvPr id="537" name="Google Shape;537;p46"/>
          <p:cNvSpPr txBox="1"/>
          <p:nvPr/>
        </p:nvSpPr>
        <p:spPr>
          <a:xfrm>
            <a:off x="45790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v[3]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5757275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v[4]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544" name="Google Shape;544;p47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5" name="Google Shape;545;p47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547" name="Google Shape;547;p47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548" name="Google Shape;548;p47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549" name="Google Shape;549;p47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550" name="Google Shape;550;p47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551" name="Google Shape;551;p47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552" name="Google Shape;552;p47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553" name="Google Shape;553;p47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554" name="Google Shape;554;p47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555" name="Google Shape;555;p47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556" name="Google Shape;556;p47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557" name="Google Shape;557;p47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8" name="Google Shape;558;p47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ptr_v</a:t>
            </a:r>
            <a:endParaRPr/>
          </a:p>
        </p:txBody>
      </p:sp>
      <p:cxnSp>
        <p:nvCxnSpPr>
          <p:cNvPr id="559" name="Google Shape;559;p47"/>
          <p:cNvCxnSpPr>
            <a:stCxn id="558" idx="3"/>
            <a:endCxn id="560" idx="2"/>
          </p:cNvCxnSpPr>
          <p:nvPr/>
        </p:nvCxnSpPr>
        <p:spPr>
          <a:xfrm flipH="1">
            <a:off x="2453550" y="1501825"/>
            <a:ext cx="4683300" cy="25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1" name="Google Shape;5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73" y="1295398"/>
            <a:ext cx="4899125" cy="9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7"/>
          <p:cNvSpPr txBox="1"/>
          <p:nvPr/>
        </p:nvSpPr>
        <p:spPr>
          <a:xfrm>
            <a:off x="10165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v[0]</a:t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2201688" y="3532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v[1]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3386888" y="34665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v[2]</a:t>
            </a:r>
            <a:endParaRPr/>
          </a:p>
        </p:txBody>
      </p:sp>
      <p:sp>
        <p:nvSpPr>
          <p:cNvPr id="564" name="Google Shape;564;p47"/>
          <p:cNvSpPr txBox="1"/>
          <p:nvPr/>
        </p:nvSpPr>
        <p:spPr>
          <a:xfrm>
            <a:off x="45790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v[3]</a:t>
            </a:r>
            <a:endParaRPr/>
          </a:p>
        </p:txBody>
      </p:sp>
      <p:sp>
        <p:nvSpPr>
          <p:cNvPr id="565" name="Google Shape;565;p47"/>
          <p:cNvSpPr txBox="1"/>
          <p:nvPr/>
        </p:nvSpPr>
        <p:spPr>
          <a:xfrm>
            <a:off x="5757275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v[4]</a:t>
            </a:r>
            <a:endParaRPr/>
          </a:p>
        </p:txBody>
      </p:sp>
      <p:pic>
        <p:nvPicPr>
          <p:cNvPr id="566" name="Google Shape;5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71" y="2361625"/>
            <a:ext cx="2251087" cy="78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ponteiros</a:t>
            </a:r>
            <a:endParaRPr/>
          </a:p>
        </p:txBody>
      </p:sp>
      <p:graphicFrame>
        <p:nvGraphicFramePr>
          <p:cNvPr id="572" name="Google Shape;572;p48"/>
          <p:cNvGraphicFramePr/>
          <p:nvPr/>
        </p:nvGraphicFramePr>
        <p:xfrm>
          <a:off x="908650" y="40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Google Shape;573;p48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574" name="Google Shape;574;p48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575" name="Google Shape;575;p48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577" name="Google Shape;577;p48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578" name="Google Shape;578;p48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579" name="Google Shape;579;p48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580" name="Google Shape;580;p48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582" name="Google Shape;582;p48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583" name="Google Shape;583;p48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584" name="Google Shape;584;p48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585" name="Google Shape;585;p48"/>
          <p:cNvGraphicFramePr/>
          <p:nvPr/>
        </p:nvGraphicFramePr>
        <p:xfrm>
          <a:off x="72029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7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86" name="Google Shape;586;p48"/>
          <p:cNvSpPr txBox="1"/>
          <p:nvPr/>
        </p:nvSpPr>
        <p:spPr>
          <a:xfrm>
            <a:off x="6421950" y="1256275"/>
            <a:ext cx="714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ptr_v</a:t>
            </a:r>
            <a:endParaRPr/>
          </a:p>
        </p:txBody>
      </p:sp>
      <p:cxnSp>
        <p:nvCxnSpPr>
          <p:cNvPr id="587" name="Google Shape;587;p48"/>
          <p:cNvCxnSpPr>
            <a:stCxn id="586" idx="3"/>
            <a:endCxn id="588" idx="2"/>
          </p:cNvCxnSpPr>
          <p:nvPr/>
        </p:nvCxnSpPr>
        <p:spPr>
          <a:xfrm flipH="1">
            <a:off x="3638850" y="1501825"/>
            <a:ext cx="3498000" cy="24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9" name="Google Shape;5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73" y="1295398"/>
            <a:ext cx="4899125" cy="9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8"/>
          <p:cNvSpPr txBox="1"/>
          <p:nvPr/>
        </p:nvSpPr>
        <p:spPr>
          <a:xfrm>
            <a:off x="10165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v[0]</a:t>
            </a:r>
            <a:endParaRPr/>
          </a:p>
        </p:txBody>
      </p:sp>
      <p:sp>
        <p:nvSpPr>
          <p:cNvPr id="591" name="Google Shape;591;p48"/>
          <p:cNvSpPr txBox="1"/>
          <p:nvPr/>
        </p:nvSpPr>
        <p:spPr>
          <a:xfrm>
            <a:off x="2201688" y="3532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v[1]</a:t>
            </a:r>
            <a:endParaRPr/>
          </a:p>
        </p:txBody>
      </p:sp>
      <p:sp>
        <p:nvSpPr>
          <p:cNvPr id="588" name="Google Shape;588;p48"/>
          <p:cNvSpPr txBox="1"/>
          <p:nvPr/>
        </p:nvSpPr>
        <p:spPr>
          <a:xfrm>
            <a:off x="3386888" y="34665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v[2]</a:t>
            </a:r>
            <a:endParaRPr/>
          </a:p>
        </p:txBody>
      </p:sp>
      <p:sp>
        <p:nvSpPr>
          <p:cNvPr id="592" name="Google Shape;592;p48"/>
          <p:cNvSpPr txBox="1"/>
          <p:nvPr/>
        </p:nvSpPr>
        <p:spPr>
          <a:xfrm>
            <a:off x="4579000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v[3]</a:t>
            </a:r>
            <a:endParaRPr/>
          </a:p>
        </p:txBody>
      </p:sp>
      <p:sp>
        <p:nvSpPr>
          <p:cNvPr id="593" name="Google Shape;593;p48"/>
          <p:cNvSpPr txBox="1"/>
          <p:nvPr/>
        </p:nvSpPr>
        <p:spPr>
          <a:xfrm>
            <a:off x="5757275" y="356327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v[4]</a:t>
            </a:r>
            <a:endParaRPr/>
          </a:p>
        </p:txBody>
      </p:sp>
      <p:pic>
        <p:nvPicPr>
          <p:cNvPr id="594" name="Google Shape;5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71" y="2361625"/>
            <a:ext cx="2251087" cy="78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 txBox="1"/>
          <p:nvPr>
            <p:ph type="title"/>
          </p:nvPr>
        </p:nvSpPr>
        <p:spPr>
          <a:xfrm>
            <a:off x="311700" y="445025"/>
            <a:ext cx="26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e Vetores (cont…)</a:t>
            </a:r>
            <a:endParaRPr/>
          </a:p>
        </p:txBody>
      </p:sp>
      <p:pic>
        <p:nvPicPr>
          <p:cNvPr id="600" name="Google Shape;6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000" y="787400"/>
            <a:ext cx="5760000" cy="3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 txBox="1"/>
          <p:nvPr>
            <p:ph type="title"/>
          </p:nvPr>
        </p:nvSpPr>
        <p:spPr>
          <a:xfrm>
            <a:off x="5113550" y="628100"/>
            <a:ext cx="23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 parâmetro por valor</a:t>
            </a:r>
            <a:endParaRPr/>
          </a:p>
        </p:txBody>
      </p:sp>
      <p:pic>
        <p:nvPicPr>
          <p:cNvPr id="606" name="Google Shape;6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6" y="205337"/>
            <a:ext cx="3353400" cy="4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1"/>
          <p:cNvSpPr txBox="1"/>
          <p:nvPr>
            <p:ph type="title"/>
          </p:nvPr>
        </p:nvSpPr>
        <p:spPr>
          <a:xfrm>
            <a:off x="5627500" y="208900"/>
            <a:ext cx="23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 parâmetro por referência</a:t>
            </a:r>
            <a:endParaRPr/>
          </a:p>
        </p:txBody>
      </p:sp>
      <p:pic>
        <p:nvPicPr>
          <p:cNvPr id="612" name="Google Shape;6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2" y="0"/>
            <a:ext cx="3583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618" name="Google Shape;618;p52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619" name="Google Shape;619;p52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620" name="Google Shape;620;p52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621" name="Google Shape;621;p52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622" name="Google Shape;622;p52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623" name="Google Shape;623;p52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624" name="Google Shape;624;p52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625" name="Google Shape;625;p52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626" name="Google Shape;626;p52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627" name="Google Shape;627;p52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628" name="Google Shape;628;p52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629" name="Google Shape;629;p52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630" name="Google Shape;630;p52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1" name="Google Shape;631;p52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2" name="Google Shape;632;p52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cxnSp>
        <p:nvCxnSpPr>
          <p:cNvPr id="633" name="Google Shape;633;p52"/>
          <p:cNvCxnSpPr/>
          <p:nvPr/>
        </p:nvCxnSpPr>
        <p:spPr>
          <a:xfrm flipH="1" rot="10800000">
            <a:off x="952500" y="13607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639" name="Google Shape;639;p53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640" name="Google Shape;640;p53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641" name="Google Shape;641;p53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642" name="Google Shape;642;p53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643" name="Google Shape;643;p53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644" name="Google Shape;644;p53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645" name="Google Shape;645;p53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646" name="Google Shape;646;p53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649" name="Google Shape;649;p53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651" name="Google Shape;651;p53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2" name="Google Shape;652;p53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654" name="Google Shape;654;p53"/>
          <p:cNvSpPr txBox="1"/>
          <p:nvPr/>
        </p:nvSpPr>
        <p:spPr>
          <a:xfrm>
            <a:off x="3288713" y="3746475"/>
            <a:ext cx="6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ptr_1</a:t>
            </a:r>
            <a:endParaRPr/>
          </a:p>
        </p:txBody>
      </p:sp>
      <p:cxnSp>
        <p:nvCxnSpPr>
          <p:cNvPr id="655" name="Google Shape;655;p53"/>
          <p:cNvCxnSpPr/>
          <p:nvPr/>
        </p:nvCxnSpPr>
        <p:spPr>
          <a:xfrm flipH="1" rot="10800000">
            <a:off x="952500" y="15893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7"/>
          <p:cNvSpPr txBox="1"/>
          <p:nvPr/>
        </p:nvSpPr>
        <p:spPr>
          <a:xfrm>
            <a:off x="1272800" y="1203050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 = 5, b = 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>
            <a:off x="924075" y="14182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7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661" name="Google Shape;661;p54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662" name="Google Shape;662;p54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663" name="Google Shape;663;p54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664" name="Google Shape;664;p54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665" name="Google Shape;665;p54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666" name="Google Shape;666;p54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667" name="Google Shape;667;p54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668" name="Google Shape;668;p54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669" name="Google Shape;669;p54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670" name="Google Shape;670;p54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671" name="Google Shape;671;p54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673" name="Google Shape;673;p54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4" name="Google Shape;674;p54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676" name="Google Shape;676;p54"/>
          <p:cNvSpPr txBox="1"/>
          <p:nvPr/>
        </p:nvSpPr>
        <p:spPr>
          <a:xfrm>
            <a:off x="3288713" y="3746475"/>
            <a:ext cx="6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ptr_1</a:t>
            </a:r>
            <a:endParaRPr/>
          </a:p>
        </p:txBody>
      </p:sp>
      <p:sp>
        <p:nvSpPr>
          <p:cNvPr id="677" name="Google Shape;677;p54"/>
          <p:cNvSpPr txBox="1"/>
          <p:nvPr/>
        </p:nvSpPr>
        <p:spPr>
          <a:xfrm>
            <a:off x="880500" y="3746475"/>
            <a:ext cx="68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ptr_2</a:t>
            </a:r>
            <a:endParaRPr/>
          </a:p>
        </p:txBody>
      </p:sp>
      <p:cxnSp>
        <p:nvCxnSpPr>
          <p:cNvPr id="678" name="Google Shape;678;p54"/>
          <p:cNvCxnSpPr/>
          <p:nvPr/>
        </p:nvCxnSpPr>
        <p:spPr>
          <a:xfrm flipH="1" rot="10800000">
            <a:off x="952500" y="18179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684" name="Google Shape;684;p55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685" name="Google Shape;685;p55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686" name="Google Shape;686;p55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687" name="Google Shape;687;p55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688" name="Google Shape;688;p55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689" name="Google Shape;689;p55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690" name="Google Shape;690;p55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691" name="Google Shape;691;p55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692" name="Google Shape;692;p55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693" name="Google Shape;693;p55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694" name="Google Shape;694;p55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695" name="Google Shape;695;p55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696" name="Google Shape;696;p55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7" name="Google Shape;697;p55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55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699" name="Google Shape;699;p55"/>
          <p:cNvSpPr txBox="1"/>
          <p:nvPr/>
        </p:nvSpPr>
        <p:spPr>
          <a:xfrm>
            <a:off x="3288713" y="3746475"/>
            <a:ext cx="6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ptr_1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880500" y="3746475"/>
            <a:ext cx="68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ptr_2</a:t>
            </a:r>
            <a:endParaRPr/>
          </a:p>
        </p:txBody>
      </p:sp>
      <p:cxnSp>
        <p:nvCxnSpPr>
          <p:cNvPr id="701" name="Google Shape;701;p55"/>
          <p:cNvCxnSpPr/>
          <p:nvPr/>
        </p:nvCxnSpPr>
        <p:spPr>
          <a:xfrm flipH="1" rot="10800000">
            <a:off x="952500" y="21989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707" name="Google Shape;707;p56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709" name="Google Shape;709;p56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710" name="Google Shape;710;p56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711" name="Google Shape;711;p56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712" name="Google Shape;712;p56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713" name="Google Shape;713;p56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714" name="Google Shape;714;p56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715" name="Google Shape;715;p56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716" name="Google Shape;716;p56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717" name="Google Shape;717;p56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718" name="Google Shape;718;p56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719" name="Google Shape;719;p56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0" name="Google Shape;720;p56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1" name="Google Shape;721;p56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722" name="Google Shape;722;p56"/>
          <p:cNvSpPr txBox="1"/>
          <p:nvPr/>
        </p:nvSpPr>
        <p:spPr>
          <a:xfrm>
            <a:off x="3288713" y="3746475"/>
            <a:ext cx="6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ptr_1</a:t>
            </a:r>
            <a:endParaRPr/>
          </a:p>
        </p:txBody>
      </p:sp>
      <p:sp>
        <p:nvSpPr>
          <p:cNvPr id="723" name="Google Shape;723;p56"/>
          <p:cNvSpPr txBox="1"/>
          <p:nvPr/>
        </p:nvSpPr>
        <p:spPr>
          <a:xfrm>
            <a:off x="880500" y="3746475"/>
            <a:ext cx="68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ptr_2</a:t>
            </a:r>
            <a:endParaRPr/>
          </a:p>
        </p:txBody>
      </p:sp>
      <p:cxnSp>
        <p:nvCxnSpPr>
          <p:cNvPr id="724" name="Google Shape;724;p56"/>
          <p:cNvCxnSpPr/>
          <p:nvPr/>
        </p:nvCxnSpPr>
        <p:spPr>
          <a:xfrm flipH="1" rot="10800000">
            <a:off x="952500" y="24275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730" name="Google Shape;730;p57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731" name="Google Shape;731;p57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732" name="Google Shape;732;p57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733" name="Google Shape;733;p57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734" name="Google Shape;734;p57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735" name="Google Shape;735;p57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736" name="Google Shape;736;p57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737" name="Google Shape;737;p57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738" name="Google Shape;738;p57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739" name="Google Shape;739;p57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740" name="Google Shape;740;p57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741" name="Google Shape;741;p57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742" name="Google Shape;742;p57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  <a:gridCol w="59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3" name="Google Shape;743;p57"/>
          <p:cNvSpPr txBox="1"/>
          <p:nvPr/>
        </p:nvSpPr>
        <p:spPr>
          <a:xfrm>
            <a:off x="1264075" y="1148488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**ptr_2;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ptr_1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ptr_2 = &amp;ptr_1;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%d\n", a, &amp;a);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ptr_1, &amp;ptr_1, *ptr_1);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printf("%d %d %d\n", ptr_2, *ptr_2, **ptr_2);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5732625" y="3746450"/>
            <a:ext cx="50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745" name="Google Shape;745;p57"/>
          <p:cNvSpPr txBox="1"/>
          <p:nvPr/>
        </p:nvSpPr>
        <p:spPr>
          <a:xfrm>
            <a:off x="3288713" y="3746475"/>
            <a:ext cx="6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ptr_1</a:t>
            </a:r>
            <a:endParaRPr/>
          </a:p>
        </p:txBody>
      </p:sp>
      <p:sp>
        <p:nvSpPr>
          <p:cNvPr id="746" name="Google Shape;746;p57"/>
          <p:cNvSpPr txBox="1"/>
          <p:nvPr/>
        </p:nvSpPr>
        <p:spPr>
          <a:xfrm>
            <a:off x="880500" y="3746475"/>
            <a:ext cx="68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ptr_2</a:t>
            </a:r>
            <a:endParaRPr/>
          </a:p>
        </p:txBody>
      </p:sp>
      <p:cxnSp>
        <p:nvCxnSpPr>
          <p:cNvPr id="747" name="Google Shape;747;p57"/>
          <p:cNvCxnSpPr/>
          <p:nvPr/>
        </p:nvCxnSpPr>
        <p:spPr>
          <a:xfrm flipH="1" rot="10800000">
            <a:off x="952500" y="2656138"/>
            <a:ext cx="29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"/>
          <p:cNvSpPr txBox="1"/>
          <p:nvPr>
            <p:ph type="title"/>
          </p:nvPr>
        </p:nvSpPr>
        <p:spPr>
          <a:xfrm>
            <a:off x="0" y="77950"/>
            <a:ext cx="91440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Agora é só praticar</a:t>
            </a:r>
            <a:r>
              <a:rPr lang="pt-BR" sz="4800">
                <a:solidFill>
                  <a:schemeClr val="dk1"/>
                </a:solidFill>
              </a:rPr>
              <a:t> ...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753" name="Google Shape;7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84" y="1088900"/>
            <a:ext cx="4715992" cy="37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8"/>
          <p:cNvSpPr txBox="1"/>
          <p:nvPr/>
        </p:nvSpPr>
        <p:spPr>
          <a:xfrm>
            <a:off x="1272800" y="1203050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 = 5, b = 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5" name="Google Shape;165;p28"/>
          <p:cNvCxnSpPr/>
          <p:nvPr/>
        </p:nvCxnSpPr>
        <p:spPr>
          <a:xfrm>
            <a:off x="924075" y="16468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8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9"/>
          <p:cNvSpPr txBox="1"/>
          <p:nvPr/>
        </p:nvSpPr>
        <p:spPr>
          <a:xfrm>
            <a:off x="1272800" y="1203050"/>
            <a:ext cx="5980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 = 5, b = 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printf(“Valor de a: %d %d\n”, a, *ptr);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printf(“Endereço de a: %d %d\n”, &amp;a, 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924075" y="20278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9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192" name="Google Shape;192;p29"/>
          <p:cNvCxnSpPr>
            <a:stCxn id="191" idx="0"/>
            <a:endCxn id="189" idx="0"/>
          </p:cNvCxnSpPr>
          <p:nvPr/>
        </p:nvCxnSpPr>
        <p:spPr>
          <a:xfrm flipH="1" rot="-5400000">
            <a:off x="3058350" y="2496050"/>
            <a:ext cx="600" cy="2408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210" name="Google Shape;210;p30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1272800" y="1203050"/>
            <a:ext cx="4768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 = 5, b = 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printf(“Valor de a: %d %d\n”, a, *ptr);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printf(“Endereço de a: %d %d\n”, &amp;a, 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>
            <a:off x="924075" y="24850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0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 flipH="1" rot="-5400000">
            <a:off x="3058350" y="2496050"/>
            <a:ext cx="600" cy="2408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234" name="Google Shape;234;p31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31"/>
          <p:cNvSpPr txBox="1"/>
          <p:nvPr/>
        </p:nvSpPr>
        <p:spPr>
          <a:xfrm>
            <a:off x="1272800" y="1203050"/>
            <a:ext cx="47862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a = 5, b = 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 *ptr;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printf(“Valor de a: %d %d\n”, a, *ptr);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printf(“Endereço de a: %d %d\n”, &amp;a, ptr);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6" name="Google Shape;236;p31"/>
          <p:cNvCxnSpPr/>
          <p:nvPr/>
        </p:nvCxnSpPr>
        <p:spPr>
          <a:xfrm>
            <a:off x="924075" y="28660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1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 flipH="1" rot="-5400000">
            <a:off x="3058350" y="2496050"/>
            <a:ext cx="600" cy="2408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2"/>
          <p:cNvSpPr txBox="1"/>
          <p:nvPr/>
        </p:nvSpPr>
        <p:spPr>
          <a:xfrm>
            <a:off x="1272800" y="1203050"/>
            <a:ext cx="47862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&amp;b;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b, *ptr);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&amp;b, 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0" name="Google Shape;260;p32"/>
          <p:cNvCxnSpPr/>
          <p:nvPr/>
        </p:nvCxnSpPr>
        <p:spPr>
          <a:xfrm>
            <a:off x="924075" y="14182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2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264" name="Google Shape;264;p32"/>
          <p:cNvCxnSpPr>
            <a:stCxn id="263" idx="0"/>
            <a:endCxn id="262" idx="0"/>
          </p:cNvCxnSpPr>
          <p:nvPr/>
        </p:nvCxnSpPr>
        <p:spPr>
          <a:xfrm flipH="1" rot="-5400000">
            <a:off x="4247100" y="1307300"/>
            <a:ext cx="600" cy="4786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de ponteiros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9525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1564338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101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21761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102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27941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103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33553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104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6716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105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457900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106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5196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107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70097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108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6312813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109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6924650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110</a:t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7542625" y="4480925"/>
            <a:ext cx="504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111</a:t>
            </a:r>
            <a:endParaRPr/>
          </a:p>
        </p:txBody>
      </p:sp>
      <p:graphicFrame>
        <p:nvGraphicFramePr>
          <p:cNvPr id="282" name="Google Shape;282;p33"/>
          <p:cNvGraphicFramePr/>
          <p:nvPr/>
        </p:nvGraphicFramePr>
        <p:xfrm>
          <a:off x="924075" y="40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{A80D56AE-250B-4D98-9BAA-4EDD3AD08B48}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3"/>
          <p:cNvSpPr txBox="1"/>
          <p:nvPr/>
        </p:nvSpPr>
        <p:spPr>
          <a:xfrm>
            <a:off x="1272800" y="1203050"/>
            <a:ext cx="47862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ptr = &amp;b;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b, *ptr);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printf(“%d %d\n”, &amp;b, ptr);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4" name="Google Shape;284;p33"/>
          <p:cNvCxnSpPr/>
          <p:nvPr/>
        </p:nvCxnSpPr>
        <p:spPr>
          <a:xfrm>
            <a:off x="924075" y="1875475"/>
            <a:ext cx="2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3"/>
          <p:cNvSpPr txBox="1"/>
          <p:nvPr/>
        </p:nvSpPr>
        <p:spPr>
          <a:xfrm>
            <a:off x="4086800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6464325" y="3700100"/>
            <a:ext cx="352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1640100" y="3700100"/>
            <a:ext cx="42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ptr</a:t>
            </a:r>
            <a:endParaRPr/>
          </a:p>
        </p:txBody>
      </p:sp>
      <p:cxnSp>
        <p:nvCxnSpPr>
          <p:cNvPr id="288" name="Google Shape;288;p33"/>
          <p:cNvCxnSpPr>
            <a:stCxn id="287" idx="0"/>
            <a:endCxn id="286" idx="0"/>
          </p:cNvCxnSpPr>
          <p:nvPr/>
        </p:nvCxnSpPr>
        <p:spPr>
          <a:xfrm flipH="1" rot="-5400000">
            <a:off x="4247100" y="1307300"/>
            <a:ext cx="600" cy="4786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