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75" d="100"/>
          <a:sy n="75" d="100"/>
        </p:scale>
        <p:origin x="-300" y="29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765A-50BD-4800-9AE6-02498D399F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B283CE-B0D6-43AC-B18C-AC8B023778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439814-3777-4A36-831D-C9D800594798}"/>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0BBEC54B-8A7C-4461-B786-D64C71933E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728B3-0089-47B3-8DAA-D24E68B79E7E}"/>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1924434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E8285-9DEE-4770-B33F-F9B1F5976A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A9484F-9B66-489D-83DA-A56DF5B05F7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5C8BB7-49C6-4714-8467-0525E8BE38B9}"/>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10C398C2-E582-4EB1-AC3D-C91C88C8A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267CD-E52D-4038-B4A9-2BE91B66CD81}"/>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2502993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AA478-6326-4491-8108-08AAD9D3C6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AF3ED8-4931-49D6-8F88-4A2922A7FA8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D44B5-ECE4-4C39-9D2B-3BE6BB0D51CC}"/>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833794DE-99B0-439A-88D6-236E74396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745A6-BE50-4E5F-B9C3-1B783800E743}"/>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98210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409BE-D2E1-4CAE-AFDC-C8A06E56B9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A652A4-F984-41DE-94F0-86BB8BF484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D166D-ABF0-40D8-B397-B9B24DE2DC78}"/>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B1706BBF-962A-4FCD-9F03-2DEFE6798A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6F00D-FEDC-4ABF-BB33-59FECE981E3C}"/>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21315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01AA-74FE-4923-8B2C-E9D1383B02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8CE016-CEBE-4418-B1C6-C7D06CFAF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292C3E-8F07-4ACF-9725-8BC4E7578E08}"/>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3F702163-C695-4E43-838A-83F865A0DA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E305A-B892-4746-9007-A50BEBC81BE9}"/>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51631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F66E-F2E6-4D9B-98B0-121DB65C90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43B7B-9075-431E-96EF-6929311F7B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218EC-5F8F-4F56-9C3F-BB44A610362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90BCAA-D09D-497C-8059-13DE6E8C1513}"/>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6" name="Footer Placeholder 5">
            <a:extLst>
              <a:ext uri="{FF2B5EF4-FFF2-40B4-BE49-F238E27FC236}">
                <a16:creationId xmlns:a16="http://schemas.microsoft.com/office/drawing/2014/main" id="{2C9C1283-F4E3-4747-B689-763BA85A2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1DB298-E698-4251-A538-BE85E7719A95}"/>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283703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6A0F-3F9D-4850-B718-BF24BF51D7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44075-EAD8-4A10-84C3-C5BD0015D8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72CD89-59FC-45A4-A6F6-7A0FF293056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404A4F-A929-4D6E-BA38-D68CB51E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B333C48-9266-4924-8148-F5CECDC45D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6B6A90-561D-4A19-BA7F-2EC0C5165F9F}"/>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8" name="Footer Placeholder 7">
            <a:extLst>
              <a:ext uri="{FF2B5EF4-FFF2-40B4-BE49-F238E27FC236}">
                <a16:creationId xmlns:a16="http://schemas.microsoft.com/office/drawing/2014/main" id="{255FC917-3F15-4973-8810-69F1BBDF2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96E022-049A-4E1B-8C31-7A7BDA55CC57}"/>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226623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09296-F44A-4D04-BEA5-3A56732D89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AA90D8-7AFF-41D5-A09F-DB30A9F39A3B}"/>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4" name="Footer Placeholder 3">
            <a:extLst>
              <a:ext uri="{FF2B5EF4-FFF2-40B4-BE49-F238E27FC236}">
                <a16:creationId xmlns:a16="http://schemas.microsoft.com/office/drawing/2014/main" id="{D1EFCDD7-0CA2-4017-AA5F-0BBDEFC16C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B8F0F-F016-476A-8D5D-2418C98B5E63}"/>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16030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B657E-0B00-4587-A2CE-49028E561B7D}"/>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3" name="Footer Placeholder 2">
            <a:extLst>
              <a:ext uri="{FF2B5EF4-FFF2-40B4-BE49-F238E27FC236}">
                <a16:creationId xmlns:a16="http://schemas.microsoft.com/office/drawing/2014/main" id="{51DCB123-2986-4158-AE30-1603EB2E59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A3E9BF-8080-4DD7-982D-DD540BA35205}"/>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565890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7FC73-536F-4017-9B23-B3CD0D28A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322F1C-21FB-4E9D-938F-374CB028A0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D9FA64-2C7E-40DC-A66C-5E310B1D0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3B4F85A-6118-4F80-ACEF-28AC8C477CB6}"/>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6" name="Footer Placeholder 5">
            <a:extLst>
              <a:ext uri="{FF2B5EF4-FFF2-40B4-BE49-F238E27FC236}">
                <a16:creationId xmlns:a16="http://schemas.microsoft.com/office/drawing/2014/main" id="{928C662E-2725-4C90-ABFA-36E61258AC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048C0-4974-4E24-A7FE-8A2BA6A46037}"/>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1238079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4378-AD12-4418-ACAB-D6C10BB1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35BC3D-CDB1-4FE8-8317-1E2E269528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CCE9CA-7BAE-4EBF-8888-2AD969EAE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C3FBE9-8033-4113-9E51-7D2BFA070F5D}"/>
              </a:ext>
            </a:extLst>
          </p:cNvPr>
          <p:cNvSpPr>
            <a:spLocks noGrp="1"/>
          </p:cNvSpPr>
          <p:nvPr>
            <p:ph type="dt" sz="half" idx="10"/>
          </p:nvPr>
        </p:nvSpPr>
        <p:spPr/>
        <p:txBody>
          <a:bodyPr/>
          <a:lstStyle/>
          <a:p>
            <a:fld id="{D65DD0F4-A679-4C38-A5E3-6C82B2EE7807}" type="datetimeFigureOut">
              <a:rPr lang="en-US" smtClean="0"/>
              <a:t>7/13/2024</a:t>
            </a:fld>
            <a:endParaRPr lang="en-US"/>
          </a:p>
        </p:txBody>
      </p:sp>
      <p:sp>
        <p:nvSpPr>
          <p:cNvPr id="6" name="Footer Placeholder 5">
            <a:extLst>
              <a:ext uri="{FF2B5EF4-FFF2-40B4-BE49-F238E27FC236}">
                <a16:creationId xmlns:a16="http://schemas.microsoft.com/office/drawing/2014/main" id="{B508703B-AE14-41FA-BBAA-06BDC8BF9C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B8690-671A-4299-BB92-662D0862F7F4}"/>
              </a:ext>
            </a:extLst>
          </p:cNvPr>
          <p:cNvSpPr>
            <a:spLocks noGrp="1"/>
          </p:cNvSpPr>
          <p:nvPr>
            <p:ph type="sldNum" sz="quarter" idx="12"/>
          </p:nvPr>
        </p:nvSpPr>
        <p:spPr/>
        <p:txBody>
          <a:bodyPr/>
          <a:lstStyle/>
          <a:p>
            <a:fld id="{8FD23B60-E175-4856-8833-C26B2E4062DB}" type="slidenum">
              <a:rPr lang="en-US" smtClean="0"/>
              <a:t>‹#›</a:t>
            </a:fld>
            <a:endParaRPr lang="en-US"/>
          </a:p>
        </p:txBody>
      </p:sp>
    </p:spTree>
    <p:extLst>
      <p:ext uri="{BB962C8B-B14F-4D97-AF65-F5344CB8AC3E}">
        <p14:creationId xmlns:p14="http://schemas.microsoft.com/office/powerpoint/2010/main" val="1708131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119919-CDA1-432C-AF02-543A656261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8D9F4E-BC39-47AE-B043-7D533D843C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FE234-5A20-4270-96C8-47FAD9DBE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5DD0F4-A679-4C38-A5E3-6C82B2EE7807}" type="datetimeFigureOut">
              <a:rPr lang="en-US" smtClean="0"/>
              <a:t>7/13/2024</a:t>
            </a:fld>
            <a:endParaRPr lang="en-US"/>
          </a:p>
        </p:txBody>
      </p:sp>
      <p:sp>
        <p:nvSpPr>
          <p:cNvPr id="5" name="Footer Placeholder 4">
            <a:extLst>
              <a:ext uri="{FF2B5EF4-FFF2-40B4-BE49-F238E27FC236}">
                <a16:creationId xmlns:a16="http://schemas.microsoft.com/office/drawing/2014/main" id="{60BA626D-9F6A-49B4-BF15-B0BE585C6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958CB4-A006-4032-95F2-7E47E9430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23B60-E175-4856-8833-C26B2E4062DB}" type="slidenum">
              <a:rPr lang="en-US" smtClean="0"/>
              <a:t>‹#›</a:t>
            </a:fld>
            <a:endParaRPr lang="en-US"/>
          </a:p>
        </p:txBody>
      </p:sp>
    </p:spTree>
    <p:extLst>
      <p:ext uri="{BB962C8B-B14F-4D97-AF65-F5344CB8AC3E}">
        <p14:creationId xmlns:p14="http://schemas.microsoft.com/office/powerpoint/2010/main" val="8170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ome - Validus">
            <a:extLst>
              <a:ext uri="{FF2B5EF4-FFF2-40B4-BE49-F238E27FC236}">
                <a16:creationId xmlns:a16="http://schemas.microsoft.com/office/drawing/2014/main" id="{D672E0E1-CD1E-4B73-93AF-D96847265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1136650"/>
            <a:ext cx="3810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158A1A-07ED-4050-85EA-0FBE1E00DCF7}"/>
              </a:ext>
            </a:extLst>
          </p:cNvPr>
          <p:cNvSpPr/>
          <p:nvPr/>
        </p:nvSpPr>
        <p:spPr>
          <a:xfrm>
            <a:off x="228600" y="427960"/>
            <a:ext cx="9156700" cy="2923877"/>
          </a:xfrm>
          <a:prstGeom prst="rect">
            <a:avLst/>
          </a:prstGeom>
        </p:spPr>
        <p:txBody>
          <a:bodyPr wrap="square">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Phaedrus Debt (PD) is a $1.6Bn private debt fund that has a base currency of </a:t>
            </a:r>
            <a:r>
              <a:rPr lang="en-US" b="1" dirty="0">
                <a:solidFill>
                  <a:srgbClr val="000000"/>
                </a:solidFill>
                <a:latin typeface="Calibri" panose="020F0502020204030204" pitchFamily="34" charset="0"/>
              </a:rPr>
              <a:t>USD</a:t>
            </a:r>
            <a:r>
              <a:rPr lang="en-US" dirty="0">
                <a:solidFill>
                  <a:srgbClr val="000000"/>
                </a:solidFill>
                <a:latin typeface="Calibri" panose="020F0502020204030204" pitchFamily="34" charset="0"/>
              </a:rPr>
              <a:t>. PD typically provides debt financing to 15 companies in USD, GBP, EUR and SEK, each loan lasting for approximately 5 years. The fund is considering issuing </a:t>
            </a:r>
            <a:r>
              <a:rPr lang="en-US" b="1" dirty="0">
                <a:solidFill>
                  <a:srgbClr val="000000"/>
                </a:solidFill>
                <a:latin typeface="Calibri" panose="020F0502020204030204" pitchFamily="34" charset="0"/>
              </a:rPr>
              <a:t>GBP debt</a:t>
            </a:r>
            <a:r>
              <a:rPr lang="en-US" dirty="0">
                <a:solidFill>
                  <a:srgbClr val="000000"/>
                </a:solidFill>
                <a:latin typeface="Calibri" panose="020F0502020204030204" pitchFamily="34" charset="0"/>
              </a:rPr>
              <a:t> to Games Workshop (</a:t>
            </a:r>
            <a:r>
              <a:rPr lang="en-US" dirty="0">
                <a:solidFill>
                  <a:srgbClr val="0461C1"/>
                </a:solidFill>
                <a:latin typeface="Calibri" panose="020F0502020204030204" pitchFamily="34" charset="0"/>
              </a:rPr>
              <a:t>link</a:t>
            </a:r>
            <a:r>
              <a:rPr lang="en-US" dirty="0">
                <a:solidFill>
                  <a:srgbClr val="000000"/>
                </a:solidFill>
                <a:latin typeface="Calibri" panose="020F0502020204030204" pitchFamily="34" charset="0"/>
              </a:rPr>
              <a:t>). </a:t>
            </a:r>
          </a:p>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John, who is leading the transaction for the fund, has asked for your assistance evaluating the possible financial market risks involved in the transaction. </a:t>
            </a:r>
          </a:p>
          <a:p>
            <a:endParaRPr lang="fr-CH" dirty="0">
              <a:solidFill>
                <a:srgbClr val="000000"/>
              </a:solidFill>
              <a:latin typeface="Calibri" panose="020F0502020204030204" pitchFamily="34" charset="0"/>
            </a:endParaRPr>
          </a:p>
          <a:p>
            <a:r>
              <a:rPr lang="en-US" dirty="0"/>
              <a:t>The important factor for debt fund managers to note is the range of potential outcomes to their base case IRR. </a:t>
            </a:r>
          </a:p>
        </p:txBody>
      </p:sp>
    </p:spTree>
    <p:extLst>
      <p:ext uri="{BB962C8B-B14F-4D97-AF65-F5344CB8AC3E}">
        <p14:creationId xmlns:p14="http://schemas.microsoft.com/office/powerpoint/2010/main" val="3030367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assets.chathamfinancial.com/general-imagery/_640xAUTO_crop_center-center_none/Fx-for-debt-funds-impact_3.jpg">
            <a:extLst>
              <a:ext uri="{FF2B5EF4-FFF2-40B4-BE49-F238E27FC236}">
                <a16:creationId xmlns:a16="http://schemas.microsoft.com/office/drawing/2014/main" id="{8C9027AE-C882-4B87-8FF9-62676DF879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303213"/>
            <a:ext cx="8720468" cy="5818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98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0C772-CF0A-4D47-867D-3C9CB59B66BE}"/>
              </a:ext>
            </a:extLst>
          </p:cNvPr>
          <p:cNvSpPr>
            <a:spLocks noGrp="1"/>
          </p:cNvSpPr>
          <p:nvPr>
            <p:ph idx="1"/>
          </p:nvPr>
        </p:nvSpPr>
        <p:spPr>
          <a:xfrm>
            <a:off x="228599" y="237456"/>
            <a:ext cx="11514221" cy="6099175"/>
          </a:xfrm>
        </p:spPr>
        <p:txBody>
          <a:bodyPr>
            <a:normAutofit/>
          </a:bodyPr>
          <a:lstStyle/>
          <a:p>
            <a:pPr marL="0" indent="0">
              <a:buNone/>
            </a:pPr>
            <a:r>
              <a:rPr lang="en-US" sz="1600" b="1" dirty="0"/>
              <a:t>Please describe how you would go about identifying and quantifying foreign exchange (FX) market risk to the fund. Please include description of any metrics you might calculate to quantify this risk. </a:t>
            </a:r>
          </a:p>
          <a:p>
            <a:pPr marL="0" indent="0">
              <a:buNone/>
            </a:pPr>
            <a:endParaRPr lang="fr-CH" sz="1600" b="1" dirty="0"/>
          </a:p>
          <a:p>
            <a:pPr marL="0" indent="0">
              <a:buNone/>
            </a:pPr>
            <a:r>
              <a:rPr lang="fr-CH" sz="1600" dirty="0" err="1"/>
              <a:t>Appreciation</a:t>
            </a:r>
            <a:r>
              <a:rPr lang="fr-CH" sz="1600" dirty="0"/>
              <a:t> or </a:t>
            </a:r>
            <a:r>
              <a:rPr lang="fr-CH" sz="1600" dirty="0" err="1"/>
              <a:t>depreciation</a:t>
            </a:r>
            <a:r>
              <a:rPr lang="fr-CH" sz="1600" dirty="0"/>
              <a:t> in the FX </a:t>
            </a:r>
            <a:r>
              <a:rPr lang="fr-CH" sz="1600" dirty="0" err="1"/>
              <a:t>price</a:t>
            </a:r>
            <a:r>
              <a:rPr lang="fr-CH" sz="1600" dirty="0"/>
              <a:t> </a:t>
            </a:r>
            <a:r>
              <a:rPr lang="fr-CH" sz="1600" dirty="0" err="1"/>
              <a:t>impacting</a:t>
            </a:r>
            <a:r>
              <a:rPr lang="fr-CH" sz="1600" dirty="0"/>
              <a:t> the IRR</a:t>
            </a:r>
          </a:p>
          <a:p>
            <a:pPr marL="0" indent="0">
              <a:buNone/>
            </a:pPr>
            <a:endParaRPr lang="en-US" sz="1600" dirty="0"/>
          </a:p>
          <a:p>
            <a:endParaRPr lang="en-US" sz="1600" b="1" dirty="0"/>
          </a:p>
        </p:txBody>
      </p:sp>
    </p:spTree>
    <p:extLst>
      <p:ext uri="{BB962C8B-B14F-4D97-AF65-F5344CB8AC3E}">
        <p14:creationId xmlns:p14="http://schemas.microsoft.com/office/powerpoint/2010/main" val="2138734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DC8DF6-6B69-47C1-9FFA-F1D48D84528A}"/>
              </a:ext>
            </a:extLst>
          </p:cNvPr>
          <p:cNvSpPr/>
          <p:nvPr/>
        </p:nvSpPr>
        <p:spPr>
          <a:xfrm>
            <a:off x="139700" y="96560"/>
            <a:ext cx="9461500" cy="1538883"/>
          </a:xfrm>
          <a:prstGeom prst="rect">
            <a:avLst/>
          </a:prstGeom>
        </p:spPr>
        <p:txBody>
          <a:bodyPr wrap="square">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After the level of risk has been quantified what instruments / securities would you recommend John using to mitigate the FX risk via a hedging program? Please provide expectations of cost profile, protection provided and any other important considerations for each instrument / strategy. </a:t>
            </a:r>
          </a:p>
        </p:txBody>
      </p:sp>
      <p:sp>
        <p:nvSpPr>
          <p:cNvPr id="3" name="Rectangle 2">
            <a:extLst>
              <a:ext uri="{FF2B5EF4-FFF2-40B4-BE49-F238E27FC236}">
                <a16:creationId xmlns:a16="http://schemas.microsoft.com/office/drawing/2014/main" id="{489A7546-04F8-4B1D-A79A-0FF7B8BC5412}"/>
              </a:ext>
            </a:extLst>
          </p:cNvPr>
          <p:cNvSpPr/>
          <p:nvPr/>
        </p:nvSpPr>
        <p:spPr>
          <a:xfrm>
            <a:off x="431800" y="1613118"/>
            <a:ext cx="6096000" cy="1815882"/>
          </a:xfrm>
          <a:prstGeom prst="rect">
            <a:avLst/>
          </a:prstGeom>
        </p:spPr>
        <p:txBody>
          <a:bodyPr>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If the fund implemented your proposed strategies for hedging, what type of institution would you recommend they go to execute the trades? Can you explain any margin requirements and how the fund might meet them? </a:t>
            </a:r>
          </a:p>
        </p:txBody>
      </p:sp>
    </p:spTree>
    <p:extLst>
      <p:ext uri="{BB962C8B-B14F-4D97-AF65-F5344CB8AC3E}">
        <p14:creationId xmlns:p14="http://schemas.microsoft.com/office/powerpoint/2010/main" val="168363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AB9834-553C-4DC8-9780-7128DDACF4D9}"/>
              </a:ext>
            </a:extLst>
          </p:cNvPr>
          <p:cNvSpPr/>
          <p:nvPr/>
        </p:nvSpPr>
        <p:spPr>
          <a:xfrm>
            <a:off x="3048000" y="-6035129"/>
            <a:ext cx="6096000" cy="18928259"/>
          </a:xfrm>
          <a:prstGeom prst="rect">
            <a:avLst/>
          </a:prstGeom>
        </p:spPr>
        <p:txBody>
          <a:bodyPr>
            <a:spAutoFit/>
          </a:bodyPr>
          <a:lstStyle/>
          <a:p>
            <a:r>
              <a:rPr lang="en-US" dirty="0"/>
              <a:t>To identify and quantify the foreign exchange (FX) market risk involved in the transaction of issuing GBP debt to Games Workshop, we should follow a structured approach:</a:t>
            </a:r>
          </a:p>
          <a:p>
            <a:r>
              <a:rPr lang="en-US" b="1" dirty="0"/>
              <a:t>1. Identify the FX Exposure:</a:t>
            </a:r>
          </a:p>
          <a:p>
            <a:pPr>
              <a:buFont typeface="Arial" panose="020B0604020202020204" pitchFamily="34" charset="0"/>
              <a:buChar char="•"/>
            </a:pPr>
            <a:r>
              <a:rPr lang="en-US" b="1" dirty="0"/>
              <a:t>Transaction Exposure:</a:t>
            </a:r>
            <a:r>
              <a:rPr lang="en-US" dirty="0"/>
              <a:t> Evaluate the direct impact of exchange rate fluctuations on the specific transaction of issuing GBP debt. This includes assessing how changes in GBP/USD exchange rates will affect the fund's returns.</a:t>
            </a:r>
          </a:p>
          <a:p>
            <a:pPr>
              <a:buFont typeface="Arial" panose="020B0604020202020204" pitchFamily="34" charset="0"/>
              <a:buChar char="•"/>
            </a:pPr>
            <a:r>
              <a:rPr lang="en-US" b="1" dirty="0"/>
              <a:t>Translation Exposure:</a:t>
            </a:r>
            <a:r>
              <a:rPr lang="en-US" dirty="0"/>
              <a:t> Since the fund's base currency is USD, converting the GBP-denominated debt repayments into USD introduces risk. The value of future cash flows in GBP needs to be translated back into USD.</a:t>
            </a:r>
          </a:p>
          <a:p>
            <a:pPr>
              <a:buFont typeface="Arial" panose="020B0604020202020204" pitchFamily="34" charset="0"/>
              <a:buChar char="•"/>
            </a:pPr>
            <a:r>
              <a:rPr lang="en-US" b="1" dirty="0"/>
              <a:t>Economic Exposure:</a:t>
            </a:r>
            <a:r>
              <a:rPr lang="en-US" dirty="0"/>
              <a:t> Consider the long-term impact of exchange rate changes on the fund's competitive position and overall profitability.</a:t>
            </a:r>
          </a:p>
          <a:p>
            <a:r>
              <a:rPr lang="en-US" b="1" dirty="0"/>
              <a:t>2. Data Collection:</a:t>
            </a:r>
          </a:p>
          <a:p>
            <a:pPr>
              <a:buFont typeface="Arial" panose="020B0604020202020204" pitchFamily="34" charset="0"/>
              <a:buChar char="•"/>
            </a:pPr>
            <a:r>
              <a:rPr lang="en-US" b="1" dirty="0"/>
              <a:t>Historical Exchange Rates:</a:t>
            </a:r>
            <a:r>
              <a:rPr lang="en-US" dirty="0"/>
              <a:t> Gather historical exchange rate data for GBP/USD to understand past volatility and trends.</a:t>
            </a:r>
          </a:p>
          <a:p>
            <a:pPr>
              <a:buFont typeface="Arial" panose="020B0604020202020204" pitchFamily="34" charset="0"/>
              <a:buChar char="•"/>
            </a:pPr>
            <a:r>
              <a:rPr lang="en-US" b="1" dirty="0"/>
              <a:t>Market Forecasts:</a:t>
            </a:r>
            <a:r>
              <a:rPr lang="en-US" dirty="0"/>
              <a:t> Review financial market forecasts for GBP/USD to gauge expected future movements.</a:t>
            </a:r>
          </a:p>
          <a:p>
            <a:pPr>
              <a:buFont typeface="Arial" panose="020B0604020202020204" pitchFamily="34" charset="0"/>
              <a:buChar char="•"/>
            </a:pPr>
            <a:r>
              <a:rPr lang="en-US" b="1" dirty="0"/>
              <a:t>Interest Rates:</a:t>
            </a:r>
            <a:r>
              <a:rPr lang="en-US" dirty="0"/>
              <a:t> Obtain current and projected interest rates in both GBP and USD, as these can influence exchange rates and borrowing costs.</a:t>
            </a:r>
          </a:p>
          <a:p>
            <a:r>
              <a:rPr lang="en-US" b="1" dirty="0"/>
              <a:t>3. Quantify the FX Risk:</a:t>
            </a:r>
          </a:p>
          <a:p>
            <a:pPr>
              <a:buFont typeface="Arial" panose="020B0604020202020204" pitchFamily="34" charset="0"/>
              <a:buChar char="•"/>
            </a:pPr>
            <a:r>
              <a:rPr lang="en-US" b="1" dirty="0"/>
              <a:t>Value at Risk (</a:t>
            </a:r>
            <a:r>
              <a:rPr lang="en-US" b="1" dirty="0" err="1"/>
              <a:t>VaR</a:t>
            </a:r>
            <a:r>
              <a:rPr lang="en-US" b="1" dirty="0"/>
              <a:t>):</a:t>
            </a:r>
            <a:r>
              <a:rPr lang="en-US" dirty="0"/>
              <a:t> Calculate the potential loss in value due to adverse exchange rate movements over a specific period with a given confidence level. This involves:</a:t>
            </a:r>
          </a:p>
          <a:p>
            <a:pPr marL="742950" lvl="1" indent="-285750">
              <a:buFont typeface="Arial" panose="020B0604020202020204" pitchFamily="34" charset="0"/>
              <a:buChar char="•"/>
            </a:pPr>
            <a:r>
              <a:rPr lang="en-US" dirty="0"/>
              <a:t>Estimating the distribution of exchange rate returns (e.g., using historical data).</a:t>
            </a:r>
          </a:p>
          <a:p>
            <a:pPr marL="742950" lvl="1" indent="-285750">
              <a:buFont typeface="Arial" panose="020B0604020202020204" pitchFamily="34" charset="0"/>
              <a:buChar char="•"/>
            </a:pPr>
            <a:r>
              <a:rPr lang="en-US" dirty="0"/>
              <a:t>Determining the potential maximum loss for the GBP-denominated debt.</a:t>
            </a:r>
          </a:p>
          <a:p>
            <a:pPr>
              <a:buFont typeface="Arial" panose="020B0604020202020204" pitchFamily="34" charset="0"/>
              <a:buChar char="•"/>
            </a:pPr>
            <a:r>
              <a:rPr lang="en-US" b="1" dirty="0"/>
              <a:t>Scenario Analysis:</a:t>
            </a:r>
            <a:r>
              <a:rPr lang="en-US" dirty="0"/>
              <a:t> Perform scenario analysis to evaluate the impact of extreme but plausible changes in exchange rates. For instance, consider scenarios where GBP depreciates significantly against USD.</a:t>
            </a:r>
          </a:p>
          <a:p>
            <a:pPr>
              <a:buFont typeface="Arial" panose="020B0604020202020204" pitchFamily="34" charset="0"/>
              <a:buChar char="•"/>
            </a:pPr>
            <a:r>
              <a:rPr lang="en-US" b="1" dirty="0"/>
              <a:t>Sensitivity Analysis:</a:t>
            </a:r>
            <a:r>
              <a:rPr lang="en-US" dirty="0"/>
              <a:t> Measure the sensitivity of the fund's cash flows and valuations to changes in exchange rates. For example, assess how a 1% change in GBP/USD would impact the fund's USD-denominated returns from the GBP loan.</a:t>
            </a:r>
          </a:p>
          <a:p>
            <a:r>
              <a:rPr lang="en-US" b="1" dirty="0"/>
              <a:t>4. Hedging Strategies:</a:t>
            </a:r>
          </a:p>
          <a:p>
            <a:pPr>
              <a:buFont typeface="Arial" panose="020B0604020202020204" pitchFamily="34" charset="0"/>
              <a:buChar char="•"/>
            </a:pPr>
            <a:r>
              <a:rPr lang="en-US" b="1" dirty="0"/>
              <a:t>Forward Contracts:</a:t>
            </a:r>
            <a:r>
              <a:rPr lang="en-US" dirty="0"/>
              <a:t> Lock in the exchange rate for future GBP-denominated debt repayments by entering into forward contracts. This mitigates the risk of unfavorable exchange rate movements.</a:t>
            </a:r>
          </a:p>
          <a:p>
            <a:pPr>
              <a:buFont typeface="Arial" panose="020B0604020202020204" pitchFamily="34" charset="0"/>
              <a:buChar char="•"/>
            </a:pPr>
            <a:r>
              <a:rPr lang="en-US" b="1" dirty="0"/>
              <a:t>Options:</a:t>
            </a:r>
            <a:r>
              <a:rPr lang="en-US" dirty="0"/>
              <a:t> Use currency options to provide a hedge against adverse movements while allowing for potential benefits if the exchange rate moves favorably.</a:t>
            </a:r>
          </a:p>
          <a:p>
            <a:pPr>
              <a:buFont typeface="Arial" panose="020B0604020202020204" pitchFamily="34" charset="0"/>
              <a:buChar char="•"/>
            </a:pPr>
            <a:r>
              <a:rPr lang="en-US" b="1" dirty="0"/>
              <a:t>Natural Hedging:</a:t>
            </a:r>
            <a:r>
              <a:rPr lang="en-US" dirty="0"/>
              <a:t> Match GBP liabilities with GBP assets or revenues. If the fund has other investments or income in GBP, these can naturally offset the FX exposure.</a:t>
            </a:r>
          </a:p>
          <a:p>
            <a:r>
              <a:rPr lang="en-US" b="1" dirty="0"/>
              <a:t>5. Continuous Monitoring and Management:</a:t>
            </a:r>
          </a:p>
          <a:p>
            <a:pPr>
              <a:buFont typeface="Arial" panose="020B0604020202020204" pitchFamily="34" charset="0"/>
              <a:buChar char="•"/>
            </a:pPr>
            <a:r>
              <a:rPr lang="en-US" b="1" dirty="0"/>
              <a:t>Regular Reporting:</a:t>
            </a:r>
            <a:r>
              <a:rPr lang="en-US" dirty="0"/>
              <a:t> Implement a system for regular monitoring and reporting of FX exposure and risk metrics.</a:t>
            </a:r>
          </a:p>
          <a:p>
            <a:pPr>
              <a:buFont typeface="Arial" panose="020B0604020202020204" pitchFamily="34" charset="0"/>
              <a:buChar char="•"/>
            </a:pPr>
            <a:r>
              <a:rPr lang="en-US" b="1" dirty="0"/>
              <a:t>Reassess Hedging Strategies:</a:t>
            </a:r>
            <a:r>
              <a:rPr lang="en-US" dirty="0"/>
              <a:t> Periodically review and adjust hedging strategies based on market conditions and fund performance.</a:t>
            </a:r>
          </a:p>
          <a:p>
            <a:pPr>
              <a:buFont typeface="Arial" panose="020B0604020202020204" pitchFamily="34" charset="0"/>
              <a:buChar char="•"/>
            </a:pPr>
            <a:r>
              <a:rPr lang="en-US" b="1" dirty="0"/>
              <a:t>Stress Testing:</a:t>
            </a:r>
            <a:r>
              <a:rPr lang="en-US" dirty="0"/>
              <a:t> Conduct periodic stress tests to evaluate the fund's resilience to extreme FX movements and to ensure that risk management strategies remain effective.</a:t>
            </a:r>
          </a:p>
          <a:p>
            <a:r>
              <a:rPr lang="en-US" b="1" dirty="0"/>
              <a:t>Conclusion:</a:t>
            </a:r>
          </a:p>
          <a:p>
            <a:r>
              <a:rPr lang="en-US" dirty="0"/>
              <a:t>By systematically identifying the FX exposure, collecting relevant data, quantifying the risk using tools like </a:t>
            </a:r>
            <a:r>
              <a:rPr lang="en-US" dirty="0" err="1"/>
              <a:t>VaR</a:t>
            </a:r>
            <a:r>
              <a:rPr lang="en-US" dirty="0"/>
              <a:t>, scenario, and sensitivity analysis, and implementing appropriate hedging strategies, the fund can effectively manage the FX market risks associated with issuing GBP debt to Games Workshop. Continuous monitoring and reassessment of the strategies will ensure that the fund remains protected against adverse exchange rate fluctuations.</a:t>
            </a:r>
          </a:p>
        </p:txBody>
      </p:sp>
    </p:spTree>
    <p:extLst>
      <p:ext uri="{BB962C8B-B14F-4D97-AF65-F5344CB8AC3E}">
        <p14:creationId xmlns:p14="http://schemas.microsoft.com/office/powerpoint/2010/main" val="177888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7D882C-2D30-4C5D-AA17-755B3DFD8686}"/>
              </a:ext>
            </a:extLst>
          </p:cNvPr>
          <p:cNvSpPr/>
          <p:nvPr/>
        </p:nvSpPr>
        <p:spPr>
          <a:xfrm>
            <a:off x="139700" y="-279400"/>
            <a:ext cx="6096000" cy="2092881"/>
          </a:xfrm>
          <a:prstGeom prst="rect">
            <a:avLst/>
          </a:prstGeom>
        </p:spPr>
        <p:txBody>
          <a:bodyPr>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John is also concerned about the market risk at the underlying corporate level. As such, please determine how much exposure does Games Workshop (i.e. the company) have to financial market risk (FX, Rates, Commodities, </a:t>
            </a:r>
            <a:r>
              <a:rPr lang="en-US" dirty="0" err="1">
                <a:solidFill>
                  <a:srgbClr val="000000"/>
                </a:solidFill>
                <a:latin typeface="Calibri" panose="020F0502020204030204" pitchFamily="34" charset="0"/>
              </a:rPr>
              <a:t>etc</a:t>
            </a:r>
            <a:r>
              <a:rPr lang="en-US" dirty="0">
                <a:solidFill>
                  <a:srgbClr val="000000"/>
                </a:solidFill>
                <a:latin typeface="Calibri" panose="020F0502020204030204" pitchFamily="34" charset="0"/>
              </a:rPr>
              <a:t>) and advise of any implications? </a:t>
            </a:r>
          </a:p>
        </p:txBody>
      </p:sp>
    </p:spTree>
    <p:extLst>
      <p:ext uri="{BB962C8B-B14F-4D97-AF65-F5344CB8AC3E}">
        <p14:creationId xmlns:p14="http://schemas.microsoft.com/office/powerpoint/2010/main" val="443813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42458A8-F58C-47E9-8437-887D1D2A43C7}"/>
              </a:ext>
            </a:extLst>
          </p:cNvPr>
          <p:cNvSpPr/>
          <p:nvPr/>
        </p:nvSpPr>
        <p:spPr>
          <a:xfrm>
            <a:off x="342900" y="0"/>
            <a:ext cx="6096000" cy="1815882"/>
          </a:xfrm>
          <a:prstGeom prst="rect">
            <a:avLst/>
          </a:prstGeom>
        </p:spPr>
        <p:txBody>
          <a:bodyPr>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A condition of the loan is that the fund requires Games Workshop to hedge the interest rate risk associated with the new GBP debt. Can you explain some hedging alternatives for Games Workshop (i.e. specific hedging instruments)? </a:t>
            </a:r>
          </a:p>
        </p:txBody>
      </p:sp>
    </p:spTree>
    <p:extLst>
      <p:ext uri="{BB962C8B-B14F-4D97-AF65-F5344CB8AC3E}">
        <p14:creationId xmlns:p14="http://schemas.microsoft.com/office/powerpoint/2010/main" val="3187260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24677A-A86F-4642-BA3D-9F160F2CEAC9}"/>
              </a:ext>
            </a:extLst>
          </p:cNvPr>
          <p:cNvSpPr/>
          <p:nvPr/>
        </p:nvSpPr>
        <p:spPr>
          <a:xfrm>
            <a:off x="139700" y="0"/>
            <a:ext cx="6096000" cy="1815882"/>
          </a:xfrm>
          <a:prstGeom prst="rect">
            <a:avLst/>
          </a:prstGeom>
        </p:spPr>
        <p:txBody>
          <a:bodyPr>
            <a:spAutoFit/>
          </a:bodyPr>
          <a:lstStyle/>
          <a:p>
            <a:endParaRPr lang="en-US" sz="2000" b="0" i="0" u="none" strike="noStrike" baseline="0" dirty="0">
              <a:solidFill>
                <a:srgbClr val="000000"/>
              </a:solidFill>
              <a:latin typeface="Calibri" panose="020F0502020204030204" pitchFamily="34" charset="0"/>
            </a:endParaRPr>
          </a:p>
          <a:p>
            <a:r>
              <a:rPr lang="en-US" sz="2000" b="0" i="0" u="none" strike="noStrike" baseline="0" dirty="0">
                <a:solidFill>
                  <a:srgbClr val="000000"/>
                </a:solidFill>
                <a:latin typeface="Calibri" panose="020F0502020204030204" pitchFamily="34" charset="0"/>
              </a:rPr>
              <a:t> </a:t>
            </a:r>
          </a:p>
          <a:p>
            <a:r>
              <a:rPr lang="en-US" dirty="0">
                <a:solidFill>
                  <a:srgbClr val="000000"/>
                </a:solidFill>
                <a:latin typeface="Calibri" panose="020F0502020204030204" pitchFamily="34" charset="0"/>
              </a:rPr>
              <a:t>Given what you know about Validus' service offering, the content of this case, and your knowledge of Phaedrus Debt, please prepare an elevator pitch for Validus' services, to be delivered to John </a:t>
            </a:r>
          </a:p>
        </p:txBody>
      </p:sp>
    </p:spTree>
    <p:extLst>
      <p:ext uri="{BB962C8B-B14F-4D97-AF65-F5344CB8AC3E}">
        <p14:creationId xmlns:p14="http://schemas.microsoft.com/office/powerpoint/2010/main" val="3915629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k-1007285</dc:creator>
  <cp:lastModifiedBy>k-1007285</cp:lastModifiedBy>
  <cp:revision>7</cp:revision>
  <dcterms:created xsi:type="dcterms:W3CDTF">2024-07-13T12:31:36Z</dcterms:created>
  <dcterms:modified xsi:type="dcterms:W3CDTF">2024-07-13T15:25:07Z</dcterms:modified>
</cp:coreProperties>
</file>