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Overlock"/>
      <p:regular r:id="rId21"/>
      <p:bold r:id="rId22"/>
      <p:italic r:id="rId23"/>
      <p:boldItalic r:id="rId24"/>
    </p:embeddedFont>
    <p:embeddedFont>
      <p:font typeface="Tahoma"/>
      <p:regular r:id="rId25"/>
      <p:bold r:id="rId26"/>
    </p:embeddedFon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C99D46-5EC2-4743-B571-3C1B43BA92B9}">
  <a:tblStyle styleId="{F7C99D46-5EC2-4743-B571-3C1B43BA92B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verlock-bold.fntdata"/><Relationship Id="rId21" Type="http://schemas.openxmlformats.org/officeDocument/2006/relationships/font" Target="fonts/Overlock-regular.fntdata"/><Relationship Id="rId24" Type="http://schemas.openxmlformats.org/officeDocument/2006/relationships/font" Target="fonts/Overlock-boldItalic.fntdata"/><Relationship Id="rId23" Type="http://schemas.openxmlformats.org/officeDocument/2006/relationships/font" Target="fonts/Overlock-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ahoma-bold.fntdata"/><Relationship Id="rId25" Type="http://schemas.openxmlformats.org/officeDocument/2006/relationships/font" Target="fonts/Tahoma-regular.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Quattrocen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831bddb80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b831bddb80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8e217aa83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68e217aa83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8e217aa83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68e217aa83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5" name="Shape 15"/>
        <p:cNvGrpSpPr/>
        <p:nvPr/>
      </p:nvGrpSpPr>
      <p:grpSpPr>
        <a:xfrm>
          <a:off x="0" y="0"/>
          <a:ext cx="0" cy="0"/>
          <a:chOff x="0" y="0"/>
          <a:chExt cx="0" cy="0"/>
        </a:xfrm>
      </p:grpSpPr>
      <p:sp>
        <p:nvSpPr>
          <p:cNvPr id="16" name="Google Shape;16;p2"/>
          <p:cNvSpPr txBox="1"/>
          <p:nvPr/>
        </p:nvSpPr>
        <p:spPr>
          <a:xfrm>
            <a:off x="1431925" y="36513"/>
            <a:ext cx="185738"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
        <p:nvSpPr>
          <p:cNvPr id="17" name="Google Shape;17;p2"/>
          <p:cNvSpPr txBox="1"/>
          <p:nvPr/>
        </p:nvSpPr>
        <p:spPr>
          <a:xfrm>
            <a:off x="1584325" y="265113"/>
            <a:ext cx="6950075"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
        <p:nvSpPr>
          <p:cNvPr id="18" name="Google Shape;18;p2"/>
          <p:cNvSpPr txBox="1"/>
          <p:nvPr/>
        </p:nvSpPr>
        <p:spPr>
          <a:xfrm>
            <a:off x="152400" y="0"/>
            <a:ext cx="87788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
        <p:nvSpPr>
          <p:cNvPr id="19" name="Google Shape;19;p2"/>
          <p:cNvSpPr txBox="1"/>
          <p:nvPr/>
        </p:nvSpPr>
        <p:spPr>
          <a:xfrm>
            <a:off x="1431925" y="265113"/>
            <a:ext cx="185738"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1792288" y="612775"/>
            <a:ext cx="5486400" cy="4114800"/>
          </a:xfrm>
          <a:prstGeom prst="rect">
            <a:avLst/>
          </a:prstGeom>
          <a:noFill/>
          <a:ln>
            <a:noFill/>
          </a:ln>
        </p:spPr>
      </p:sp>
      <p:sp>
        <p:nvSpPr>
          <p:cNvPr id="73" name="Google Shape;73;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533400" y="5334000"/>
            <a:ext cx="8610600" cy="12192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t/>
            </a:r>
            <a:endParaRPr b="1" i="0" sz="4000" u="none" cap="none" strike="noStrike">
              <a:solidFill>
                <a:srgbClr val="000099"/>
              </a:solidFill>
              <a:latin typeface="Tahoma"/>
              <a:ea typeface="Tahoma"/>
              <a:cs typeface="Tahoma"/>
              <a:sym typeface="Tahoma"/>
            </a:endParaRPr>
          </a:p>
        </p:txBody>
      </p:sp>
      <p:sp>
        <p:nvSpPr>
          <p:cNvPr descr="Actor Mohan Babu's Sree Vidyanikethan is Now a University" id="95" name="Google Shape;95;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ctor Mohan Babu's Sree Vidyanikethan is Now a University" id="96" name="Google Shape;96;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ctor Mohan Babu's Sree Vidyanikethan is Now a University" id="97" name="Google Shape;9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F:\To CEO Sir\MBU FINAL DOCUMENT-Sept 2021\MBU Logo.jpg" id="98" name="Google Shape;98;p14"/>
          <p:cNvPicPr preferRelativeResize="0"/>
          <p:nvPr/>
        </p:nvPicPr>
        <p:blipFill rotWithShape="1">
          <a:blip r:embed="rId3">
            <a:alphaModFix/>
          </a:blip>
          <a:srcRect b="23544" l="0" r="0" t="24304"/>
          <a:stretch/>
        </p:blipFill>
        <p:spPr>
          <a:xfrm>
            <a:off x="7696200" y="6172200"/>
            <a:ext cx="990601" cy="609600"/>
          </a:xfrm>
          <a:prstGeom prst="rect">
            <a:avLst/>
          </a:prstGeom>
          <a:noFill/>
          <a:ln>
            <a:noFill/>
          </a:ln>
        </p:spPr>
      </p:pic>
      <p:sp>
        <p:nvSpPr>
          <p:cNvPr id="99" name="Google Shape;99;p14"/>
          <p:cNvSpPr/>
          <p:nvPr/>
        </p:nvSpPr>
        <p:spPr>
          <a:xfrm>
            <a:off x="125095" y="566003"/>
            <a:ext cx="8759824" cy="1752600"/>
          </a:xfrm>
          <a:prstGeom prst="rect">
            <a:avLst/>
          </a:prstGeom>
          <a:solidFill>
            <a:srgbClr val="FFCCFF"/>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374151"/>
                </a:solidFill>
                <a:latin typeface="Quattrocento Sans"/>
                <a:ea typeface="Quattrocento Sans"/>
                <a:cs typeface="Quattrocento Sans"/>
                <a:sym typeface="Quattrocento Sans"/>
              </a:rPr>
              <a:t>Mini Project Title: IBM-AIML </a:t>
            </a:r>
            <a:endParaRPr b="1" sz="2400">
              <a:solidFill>
                <a:srgbClr val="37415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US" sz="2400">
                <a:solidFill>
                  <a:srgbClr val="374151"/>
                </a:solidFill>
                <a:latin typeface="Times New Roman"/>
                <a:ea typeface="Times New Roman"/>
                <a:cs typeface="Times New Roman"/>
                <a:sym typeface="Times New Roman"/>
              </a:rPr>
              <a:t>Sentimental Analysis with Twitter Data</a:t>
            </a:r>
            <a:endParaRPr b="1" sz="2400">
              <a:solidFill>
                <a:srgbClr val="37415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4"/>
          <p:cNvSpPr txBox="1"/>
          <p:nvPr/>
        </p:nvSpPr>
        <p:spPr>
          <a:xfrm>
            <a:off x="184475" y="2545725"/>
            <a:ext cx="8729400" cy="1992000"/>
          </a:xfrm>
          <a:prstGeom prst="rect">
            <a:avLst/>
          </a:prstGeom>
          <a:solidFill>
            <a:srgbClr val="B1EBF1"/>
          </a:solidFill>
          <a:ln>
            <a:noFill/>
          </a:ln>
        </p:spPr>
        <p:txBody>
          <a:bodyPr anchorCtr="0" anchor="t" bIns="45700" lIns="91425" spcFirstLastPara="1" rIns="91425" wrap="square" tIns="45700">
            <a:spAutoFit/>
          </a:bodyPr>
          <a:lstStyle/>
          <a:p>
            <a:pPr indent="0" lvl="0" marL="63500" marR="0" rtl="0" algn="l">
              <a:spcBef>
                <a:spcPts val="0"/>
              </a:spcBef>
              <a:spcAft>
                <a:spcPts val="0"/>
              </a:spcAft>
              <a:buNone/>
            </a:pPr>
            <a:r>
              <a:rPr b="1" lang="en-US" sz="1800">
                <a:solidFill>
                  <a:schemeClr val="dk1"/>
                </a:solidFill>
                <a:latin typeface="Georgia"/>
                <a:ea typeface="Georgia"/>
                <a:cs typeface="Georgia"/>
                <a:sym typeface="Georgia"/>
              </a:rPr>
              <a:t>Team Details:</a:t>
            </a:r>
            <a:endParaRPr/>
          </a:p>
          <a:p>
            <a:pPr indent="-342900" lvl="0" marL="406400" marR="0" rtl="0" algn="l">
              <a:spcBef>
                <a:spcPts val="37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S.A.Aslam Ahammad - 22101A010645</a:t>
            </a:r>
            <a:endParaRPr b="1" sz="1800">
              <a:solidFill>
                <a:schemeClr val="dk1"/>
              </a:solidFill>
              <a:latin typeface="Georgia"/>
              <a:ea typeface="Georgia"/>
              <a:cs typeface="Georgia"/>
              <a:sym typeface="Georgia"/>
            </a:endParaRPr>
          </a:p>
          <a:p>
            <a:pPr indent="-342900" lvl="0" marL="406400" marR="0" rtl="0" algn="l">
              <a:spcBef>
                <a:spcPts val="37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K.B.Kailash - 22102A040119</a:t>
            </a:r>
            <a:endParaRPr b="1" sz="1800">
              <a:solidFill>
                <a:schemeClr val="dk1"/>
              </a:solidFill>
              <a:latin typeface="Georgia"/>
              <a:ea typeface="Georgia"/>
              <a:cs typeface="Georgia"/>
              <a:sym typeface="Georgia"/>
            </a:endParaRPr>
          </a:p>
          <a:p>
            <a:pPr indent="-342900" lvl="0" marL="406400" marR="0" rtl="0" algn="l">
              <a:spcBef>
                <a:spcPts val="37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K.Nishith Reddy - 22102A040100</a:t>
            </a:r>
            <a:endParaRPr b="1" sz="1800">
              <a:solidFill>
                <a:schemeClr val="dk1"/>
              </a:solidFill>
              <a:latin typeface="Georgia"/>
              <a:ea typeface="Georgia"/>
              <a:cs typeface="Georgia"/>
              <a:sym typeface="Georgia"/>
            </a:endParaRPr>
          </a:p>
          <a:p>
            <a:pPr indent="-228600" lvl="0" marL="406400" marR="0" rtl="0" algn="l">
              <a:spcBef>
                <a:spcPts val="370"/>
              </a:spcBef>
              <a:spcAft>
                <a:spcPts val="0"/>
              </a:spcAft>
              <a:buClr>
                <a:schemeClr val="dk1"/>
              </a:buClr>
              <a:buSzPts val="1800"/>
              <a:buFont typeface="Calibri"/>
              <a:buNone/>
            </a:pPr>
            <a:r>
              <a:t/>
            </a:r>
            <a:endParaRPr b="1" sz="1800">
              <a:solidFill>
                <a:schemeClr val="dk1"/>
              </a:solidFill>
              <a:latin typeface="Georgia"/>
              <a:ea typeface="Georgia"/>
              <a:cs typeface="Georgia"/>
              <a:sym typeface="Georgia"/>
            </a:endParaRPr>
          </a:p>
          <a:p>
            <a:pPr indent="0" lvl="0" marL="63500" marR="0" rtl="0" algn="l">
              <a:spcBef>
                <a:spcPts val="370"/>
              </a:spcBef>
              <a:spcAft>
                <a:spcPts val="0"/>
              </a:spcAft>
              <a:buNone/>
            </a:pPr>
            <a:r>
              <a:t/>
            </a:r>
            <a:endParaRPr b="1" sz="18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LIMITATIONS OF EXISTING SYSTEM</a:t>
            </a:r>
            <a:endParaRPr/>
          </a:p>
        </p:txBody>
      </p:sp>
      <p:pic>
        <p:nvPicPr>
          <p:cNvPr descr="F:\To CEO Sir\MBU FINAL DOCUMENT-Sept 2021\MBU Logo.jpg" id="180" name="Google Shape;180;p23"/>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81" name="Google Shape;181;p23"/>
          <p:cNvSpPr txBox="1"/>
          <p:nvPr/>
        </p:nvSpPr>
        <p:spPr>
          <a:xfrm>
            <a:off x="342900" y="674650"/>
            <a:ext cx="8458200" cy="5354100"/>
          </a:xfrm>
          <a:prstGeom prst="rect">
            <a:avLst/>
          </a:prstGeom>
          <a:noFill/>
          <a:ln>
            <a:noFill/>
          </a:ln>
        </p:spPr>
        <p:txBody>
          <a:bodyPr anchorCtr="0" anchor="t" bIns="45700" lIns="91425" spcFirstLastPara="1" rIns="91425" wrap="square" tIns="45700">
            <a:spAutoFit/>
          </a:bodyPr>
          <a:lstStyle/>
          <a:p>
            <a:pPr indent="-346075" lvl="0" marL="457200" rtl="0" algn="just">
              <a:lnSpc>
                <a:spcPct val="115000"/>
              </a:lnSpc>
              <a:spcBef>
                <a:spcPts val="120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May not generalize well to diverse Twitter data due to static feature engineering</a:t>
            </a:r>
            <a:endParaRPr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Requires domain-specific training data; potential bias if embeddings are skewed in data.</a:t>
            </a:r>
            <a:endParaRPr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b="1" lang="en-US" sz="1850">
                <a:solidFill>
                  <a:schemeClr val="dk1"/>
                </a:solidFill>
                <a:latin typeface="Times New Roman"/>
                <a:ea typeface="Times New Roman"/>
                <a:cs typeface="Times New Roman"/>
                <a:sym typeface="Times New Roman"/>
              </a:rPr>
              <a:t>Limited to multi-label classification (positive, negative, neutral); may not capture context or sarcasm.</a:t>
            </a:r>
            <a:endParaRPr b="1"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Requires more computational resources for training; potential black box issues</a:t>
            </a:r>
            <a:endParaRPr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Maybe computationally expensive for large-scale deployments</a:t>
            </a:r>
            <a:endParaRPr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b="1" lang="en-US" sz="1850">
                <a:solidFill>
                  <a:schemeClr val="dk1"/>
                </a:solidFill>
                <a:latin typeface="Times New Roman"/>
                <a:ea typeface="Times New Roman"/>
                <a:cs typeface="Times New Roman"/>
                <a:sym typeface="Times New Roman"/>
              </a:rPr>
              <a:t>Sensitive to feature selection and may not handle sarcasm or irony well.</a:t>
            </a:r>
            <a:endParaRPr b="1"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Limited to positive, negative, and neutral classifications</a:t>
            </a:r>
            <a:endParaRPr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b="1" lang="en-US" sz="1850">
                <a:solidFill>
                  <a:schemeClr val="dk1"/>
                </a:solidFill>
                <a:latin typeface="Times New Roman"/>
                <a:ea typeface="Times New Roman"/>
                <a:cs typeface="Times New Roman"/>
                <a:sym typeface="Times New Roman"/>
              </a:rPr>
              <a:t>May not generalize well,  limited exploration of complex emotion categories.</a:t>
            </a:r>
            <a:endParaRPr b="1"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Relies on pre-defined sentiment lexicons, may not capture subtleties and emerging slang</a:t>
            </a:r>
            <a:endParaRPr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Limited dataset size, the potential impact of domain-specific language</a:t>
            </a:r>
            <a:endParaRPr sz="185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ts val="1850"/>
              <a:buFont typeface="Times New Roman"/>
              <a:buChar char="●"/>
            </a:pPr>
            <a:r>
              <a:rPr lang="en-US" sz="1850">
                <a:solidFill>
                  <a:schemeClr val="dk1"/>
                </a:solidFill>
                <a:latin typeface="Times New Roman"/>
                <a:ea typeface="Times New Roman"/>
                <a:cs typeface="Times New Roman"/>
                <a:sym typeface="Times New Roman"/>
              </a:rPr>
              <a:t>Not specific to Twitter sentiment analysis, there is a need for additional adaptation.</a:t>
            </a:r>
            <a:endParaRPr sz="185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b="1" sz="3400">
              <a:solidFill>
                <a:srgbClr val="1F1F1F"/>
              </a:solidFill>
              <a:latin typeface="Times New Roman"/>
              <a:ea typeface="Times New Roman"/>
              <a:cs typeface="Times New Roman"/>
              <a:sym typeface="Times New Roman"/>
            </a:endParaRPr>
          </a:p>
        </p:txBody>
      </p:sp>
      <p:sp>
        <p:nvSpPr>
          <p:cNvPr id="182" name="Google Shape;18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83" name="Google Shape;18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WORKFLOW OF PROPOSED SYSTEM</a:t>
            </a:r>
            <a:endParaRPr/>
          </a:p>
        </p:txBody>
      </p:sp>
      <p:sp>
        <p:nvSpPr>
          <p:cNvPr id="189" name="Google Shape;189;p24"/>
          <p:cNvSpPr txBox="1"/>
          <p:nvPr/>
        </p:nvSpPr>
        <p:spPr>
          <a:xfrm>
            <a:off x="342900" y="685800"/>
            <a:ext cx="8458200" cy="839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rgbClr val="FF0066"/>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90" name="Google Shape;19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91" name="Google Shape;19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pic>
        <p:nvPicPr>
          <p:cNvPr id="192" name="Google Shape;192;p24"/>
          <p:cNvPicPr preferRelativeResize="0"/>
          <p:nvPr/>
        </p:nvPicPr>
        <p:blipFill>
          <a:blip r:embed="rId3">
            <a:alphaModFix/>
          </a:blip>
          <a:stretch>
            <a:fillRect/>
          </a:stretch>
        </p:blipFill>
        <p:spPr>
          <a:xfrm>
            <a:off x="-51375" y="631425"/>
            <a:ext cx="9978749" cy="5860051"/>
          </a:xfrm>
          <a:prstGeom prst="rect">
            <a:avLst/>
          </a:prstGeom>
          <a:noFill/>
          <a:ln>
            <a:noFill/>
          </a:ln>
        </p:spPr>
      </p:pic>
      <p:pic>
        <p:nvPicPr>
          <p:cNvPr descr="F:\To CEO Sir\MBU FINAL DOCUMENT-Sept 2021\MBU Logo.jpg" id="193" name="Google Shape;193;p24"/>
          <p:cNvPicPr preferRelativeResize="0"/>
          <p:nvPr/>
        </p:nvPicPr>
        <p:blipFill rotWithShape="1">
          <a:blip r:embed="rId4">
            <a:alphaModFix/>
          </a:blip>
          <a:srcRect b="23544" l="0" r="0" t="24304"/>
          <a:stretch/>
        </p:blipFill>
        <p:spPr>
          <a:xfrm>
            <a:off x="7124699" y="6207760"/>
            <a:ext cx="990601"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WORKFLOW OF PROPOSED SYSTEM</a:t>
            </a:r>
            <a:endParaRPr/>
          </a:p>
        </p:txBody>
      </p:sp>
      <p:sp>
        <p:nvSpPr>
          <p:cNvPr id="199" name="Google Shape;199;p25"/>
          <p:cNvSpPr txBox="1"/>
          <p:nvPr/>
        </p:nvSpPr>
        <p:spPr>
          <a:xfrm>
            <a:off x="342900" y="685800"/>
            <a:ext cx="8458200" cy="839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rgbClr val="FF0066"/>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200" name="Google Shape;200;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01" name="Google Shape;201;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pic>
        <p:nvPicPr>
          <p:cNvPr id="202" name="Google Shape;202;p25"/>
          <p:cNvPicPr preferRelativeResize="0"/>
          <p:nvPr/>
        </p:nvPicPr>
        <p:blipFill>
          <a:blip r:embed="rId3">
            <a:alphaModFix/>
          </a:blip>
          <a:stretch>
            <a:fillRect/>
          </a:stretch>
        </p:blipFill>
        <p:spPr>
          <a:xfrm>
            <a:off x="76188" y="597075"/>
            <a:ext cx="8622175" cy="6124372"/>
          </a:xfrm>
          <a:prstGeom prst="rect">
            <a:avLst/>
          </a:prstGeom>
          <a:noFill/>
          <a:ln>
            <a:noFill/>
          </a:ln>
        </p:spPr>
      </p:pic>
      <p:pic>
        <p:nvPicPr>
          <p:cNvPr descr="F:\To CEO Sir\MBU FINAL DOCUMENT-Sept 2021\MBU Logo.jpg" id="203" name="Google Shape;203;p25"/>
          <p:cNvPicPr preferRelativeResize="0"/>
          <p:nvPr/>
        </p:nvPicPr>
        <p:blipFill rotWithShape="1">
          <a:blip r:embed="rId4">
            <a:alphaModFix/>
          </a:blip>
          <a:srcRect b="23546" l="0" r="0" t="24302"/>
          <a:stretch/>
        </p:blipFill>
        <p:spPr>
          <a:xfrm>
            <a:off x="7124699" y="6207760"/>
            <a:ext cx="990601"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REFERENCES</a:t>
            </a:r>
            <a:endParaRPr/>
          </a:p>
        </p:txBody>
      </p:sp>
      <p:pic>
        <p:nvPicPr>
          <p:cNvPr descr="F:\To CEO Sir\MBU FINAL DOCUMENT-Sept 2021\MBU Logo.jpg" id="209" name="Google Shape;209;p26"/>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210" name="Google Shape;210;p26"/>
          <p:cNvSpPr txBox="1"/>
          <p:nvPr/>
        </p:nvSpPr>
        <p:spPr>
          <a:xfrm>
            <a:off x="342900" y="666433"/>
            <a:ext cx="84582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425"/>
              </a:spcBef>
              <a:spcAft>
                <a:spcPts val="0"/>
              </a:spcAft>
              <a:buNone/>
            </a:pPr>
            <a:r>
              <a:t/>
            </a:r>
            <a:endParaRPr>
              <a:solidFill>
                <a:schemeClr val="dk1"/>
              </a:solidFill>
            </a:endParaRPr>
          </a:p>
        </p:txBody>
      </p:sp>
      <p:sp>
        <p:nvSpPr>
          <p:cNvPr id="211" name="Google Shape;21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12" name="Google Shape;21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213" name="Google Shape;213;p26"/>
          <p:cNvSpPr txBox="1"/>
          <p:nvPr/>
        </p:nvSpPr>
        <p:spPr>
          <a:xfrm>
            <a:off x="256900" y="827850"/>
            <a:ext cx="8458200" cy="4918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1. Pang, B., &amp; Lee, L. (2008). Opinion mining and sentiment analysis. Foundations and Trends® in Information Retrieval.</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2. Go, A., Bhayani, R., &amp; Huang, L. (2009). Twitter sentiment classification using distant supervision. CS224N Project Report, Stanford.</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3. Pak, A., &amp; Paroubek, P. (2010). Twitter as a corpus for sentiment analysis and opinion mining. LREC.</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4. Agarwal, A., Xie, B., Vovsha, I., Rambow, O., &amp; Passonneau, R. (2011). Sentiment analysis of Twitter data. Proceedings of the Workshop on Language in Social Media (LSM).</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5. Davidov, D., Tsur, O., &amp; Rappoport, A. (2010). Enhanced sentiment learning using Twitter hashtags and smileys. Proceedings of the 23rd International Conference on Computational Linguistics.</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6. Liu, B. (2012). Sentiment analysis and opinion mining. *Synthesis Lectures on Human Language Technologies.</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7. Cambria, E., &amp; Hussain, A. (2015). Applications of affective computing in intelligent tutoring systems. IEEE Transactions on Affective Computing.</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8. Thelwall, M., Buckley, K., Paltoglou, G., Cai, D., &amp; Kappas, A. (2010). Sentiment strength detection in short informal text. Journal of the American Society for Information Science and Technology.</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9. Zhang, L., Ghosh, R., Dekhil, M., &amp; Hsu, M. (2011). Combining lexicon-based and learning-based methods for Twitter sentiment analysis. HP Laboratories Technical Report.</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10. Pak, A., &amp; Paroubek, P. (2010). Twitter as a Corpus for Sentiment Analysis and Opinion Mining. Proceedings of the Seventh Conference on International Language Resources and Evaluation (LREC'10).</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35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7"/>
          <p:cNvPicPr preferRelativeResize="0"/>
          <p:nvPr/>
        </p:nvPicPr>
        <p:blipFill rotWithShape="1">
          <a:blip r:embed="rId3">
            <a:alphaModFix/>
          </a:blip>
          <a:srcRect b="0" l="0" r="0" t="0"/>
          <a:stretch/>
        </p:blipFill>
        <p:spPr>
          <a:xfrm>
            <a:off x="742950" y="1196975"/>
            <a:ext cx="8020050" cy="4518025"/>
          </a:xfrm>
          <a:prstGeom prst="rect">
            <a:avLst/>
          </a:prstGeom>
          <a:noFill/>
          <a:ln>
            <a:noFill/>
          </a:ln>
        </p:spPr>
      </p:pic>
      <p:sp>
        <p:nvSpPr>
          <p:cNvPr id="219" name="Google Shape;21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20" name="Google Shape;22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AGENDA-REVIEW 1 (12.02.2024)</a:t>
            </a:r>
            <a:endParaRPr/>
          </a:p>
        </p:txBody>
      </p:sp>
      <p:pic>
        <p:nvPicPr>
          <p:cNvPr descr="F:\To CEO Sir\MBU FINAL DOCUMENT-Sept 2021\MBU Logo.jpg" id="106" name="Google Shape;106;p15"/>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07" name="Google Shape;107;p15"/>
          <p:cNvSpPr txBox="1"/>
          <p:nvPr/>
        </p:nvSpPr>
        <p:spPr>
          <a:xfrm>
            <a:off x="342900" y="666433"/>
            <a:ext cx="8458200" cy="4570482"/>
          </a:xfrm>
          <a:prstGeom prst="rect">
            <a:avLst/>
          </a:prstGeom>
          <a:noFill/>
          <a:ln>
            <a:noFill/>
          </a:ln>
        </p:spPr>
        <p:txBody>
          <a:bodyPr anchorCtr="0" anchor="t" bIns="45700" lIns="91425" spcFirstLastPara="1" rIns="91425" wrap="square" tIns="45700">
            <a:spAutoFit/>
          </a:bodyPr>
          <a:lstStyle/>
          <a:p>
            <a:pPr indent="-285750" lvl="0" marL="298450" marR="0" rtl="0" algn="just">
              <a:lnSpc>
                <a:spcPct val="150000"/>
              </a:lnSpc>
              <a:spcBef>
                <a:spcPts val="0"/>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Abstract </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Introduction</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Problem Statement</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Objectives</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Literature Survey</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Limitations of Existing System</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Workflow of the Proposed System</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References</a:t>
            </a:r>
            <a:endParaRPr sz="1800">
              <a:solidFill>
                <a:schemeClr val="dk1"/>
              </a:solidFill>
              <a:latin typeface="Times New Roman"/>
              <a:ea typeface="Times New Roman"/>
              <a:cs typeface="Times New Roman"/>
              <a:sym typeface="Times New Roman"/>
            </a:endParaRPr>
          </a:p>
          <a:p>
            <a:pPr indent="-171450" lvl="0" marL="298450" marR="0" rtl="0" algn="just">
              <a:lnSpc>
                <a:spcPct val="150000"/>
              </a:lnSpc>
              <a:spcBef>
                <a:spcPts val="425"/>
              </a:spcBef>
              <a:spcAft>
                <a:spcPts val="0"/>
              </a:spcAft>
              <a:buClr>
                <a:srgbClr val="339933"/>
              </a:buClr>
              <a:buSzPts val="1800"/>
              <a:buFont typeface="Noto Sans Symbols"/>
              <a:buNone/>
            </a:pPr>
            <a:r>
              <a:t/>
            </a:r>
            <a:endParaRPr b="1" sz="1800">
              <a:solidFill>
                <a:srgbClr val="FF0066"/>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08" name="Google Shape;10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09" name="Google Shape;10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2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ABSTRACT</a:t>
            </a:r>
            <a:endParaRPr/>
          </a:p>
        </p:txBody>
      </p:sp>
      <p:pic>
        <p:nvPicPr>
          <p:cNvPr descr="F:\To CEO Sir\MBU FINAL DOCUMENT-Sept 2021\MBU Logo.jpg" id="115" name="Google Shape;115;p16"/>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16" name="Google Shape;11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17" name="Google Shape;11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18" name="Google Shape;118;p16"/>
          <p:cNvSpPr txBox="1"/>
          <p:nvPr/>
        </p:nvSpPr>
        <p:spPr>
          <a:xfrm>
            <a:off x="457200" y="904900"/>
            <a:ext cx="8065200" cy="286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en-US" sz="1700">
                <a:solidFill>
                  <a:srgbClr val="1F1F1F"/>
                </a:solidFill>
                <a:latin typeface="Times New Roman"/>
                <a:ea typeface="Times New Roman"/>
                <a:cs typeface="Times New Roman"/>
                <a:sym typeface="Times New Roman"/>
              </a:rPr>
              <a:t>                        Twitter presents a rich treasure trove of sentiment data, valuable for diverse applications. This project delves into Twitter sentiment analysis utilizing three prominent machine learning classifiers: Logistic Regression, Naive Bayes, and Support Vector Machines. Leveraging the established Sentiment140 dataset, we aim to develop a </a:t>
            </a:r>
            <a:r>
              <a:rPr lang="en-US" sz="1800">
                <a:solidFill>
                  <a:srgbClr val="1F1F1F"/>
                </a:solidFill>
                <a:latin typeface="Times New Roman"/>
                <a:ea typeface="Times New Roman"/>
                <a:cs typeface="Times New Roman"/>
                <a:sym typeface="Times New Roman"/>
              </a:rPr>
              <a:t>robust</a:t>
            </a:r>
            <a:r>
              <a:rPr lang="en-US" sz="1700">
                <a:solidFill>
                  <a:srgbClr val="1F1F1F"/>
                </a:solidFill>
                <a:latin typeface="Times New Roman"/>
                <a:ea typeface="Times New Roman"/>
                <a:cs typeface="Times New Roman"/>
                <a:sym typeface="Times New Roman"/>
              </a:rPr>
              <a:t> pipeline for accurate sentiment classification. The investigation compares the performance of each classifier, potentially exploring ensemble methods, to identify the most effective approach for insightful Twitter sentiment analysis.</a:t>
            </a:r>
            <a:endParaRPr sz="3800">
              <a:solidFill>
                <a:schemeClr val="dk1"/>
              </a:solidFill>
              <a:latin typeface="Times New Roman"/>
              <a:ea typeface="Times New Roman"/>
              <a:cs typeface="Times New Roman"/>
              <a:sym typeface="Times New Roman"/>
            </a:endParaRPr>
          </a:p>
        </p:txBody>
      </p:sp>
      <p:sp>
        <p:nvSpPr>
          <p:cNvPr id="119" name="Google Shape;119;p16"/>
          <p:cNvSpPr txBox="1"/>
          <p:nvPr/>
        </p:nvSpPr>
        <p:spPr>
          <a:xfrm>
            <a:off x="457200" y="3429000"/>
            <a:ext cx="7923900" cy="297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rgbClr val="1F1F1F"/>
                </a:solidFill>
                <a:latin typeface="Times New Roman"/>
                <a:ea typeface="Times New Roman"/>
                <a:cs typeface="Times New Roman"/>
                <a:sym typeface="Times New Roman"/>
              </a:rPr>
              <a:t>Our study addresses key limitations:</a:t>
            </a:r>
            <a:endParaRPr sz="1700">
              <a:solidFill>
                <a:srgbClr val="1F1F1F"/>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rgbClr val="1F1F1F"/>
              </a:buClr>
              <a:buSzPts val="1700"/>
              <a:buFont typeface="Times New Roman"/>
              <a:buChar char="●"/>
            </a:pPr>
            <a:r>
              <a:rPr lang="en-US" sz="1700">
                <a:solidFill>
                  <a:srgbClr val="1F1F1F"/>
                </a:solidFill>
                <a:latin typeface="Times New Roman"/>
                <a:ea typeface="Times New Roman"/>
                <a:cs typeface="Times New Roman"/>
                <a:sym typeface="Times New Roman"/>
              </a:rPr>
              <a:t>Binary Classification: We explore methods beyond standard positive/negative classifications to capture finer-grained emotions.</a:t>
            </a:r>
            <a:endParaRPr sz="1700">
              <a:solidFill>
                <a:srgbClr val="1F1F1F"/>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1F1F1F"/>
              </a:buClr>
              <a:buSzPts val="1700"/>
              <a:buFont typeface="Times New Roman"/>
              <a:buChar char="●"/>
            </a:pPr>
            <a:r>
              <a:rPr lang="en-US" sz="1700">
                <a:solidFill>
                  <a:srgbClr val="1F1F1F"/>
                </a:solidFill>
                <a:latin typeface="Times New Roman"/>
                <a:ea typeface="Times New Roman"/>
                <a:cs typeface="Times New Roman"/>
                <a:sym typeface="Times New Roman"/>
              </a:rPr>
              <a:t>Limited Context: Techniques leveraging contextual information (user profiles, hashtags) are considered to mitigate challenges presented by short tweet lengths.</a:t>
            </a:r>
            <a:endParaRPr sz="1700">
              <a:solidFill>
                <a:srgbClr val="1F1F1F"/>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1F1F1F"/>
              </a:buClr>
              <a:buSzPts val="1700"/>
              <a:buFont typeface="Times New Roman"/>
              <a:buChar char="●"/>
            </a:pPr>
            <a:r>
              <a:rPr lang="en-US" sz="1700">
                <a:solidFill>
                  <a:srgbClr val="1F1F1F"/>
                </a:solidFill>
                <a:latin typeface="Times New Roman"/>
                <a:ea typeface="Times New Roman"/>
                <a:cs typeface="Times New Roman"/>
                <a:sym typeface="Times New Roman"/>
              </a:rPr>
              <a:t>Generalizability: We investigate methods that adapt well to the diverse and evolving nature of Twitter data.</a:t>
            </a:r>
            <a:endParaRPr sz="1700">
              <a:solidFill>
                <a:srgbClr val="1F1F1F"/>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3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INTRODUCTION</a:t>
            </a:r>
            <a:endParaRPr/>
          </a:p>
        </p:txBody>
      </p:sp>
      <p:pic>
        <p:nvPicPr>
          <p:cNvPr descr="F:\To CEO Sir\MBU FINAL DOCUMENT-Sept 2021\MBU Logo.jpg" id="125" name="Google Shape;125;p17"/>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26" name="Google Shape;126;p17"/>
          <p:cNvSpPr txBox="1"/>
          <p:nvPr/>
        </p:nvSpPr>
        <p:spPr>
          <a:xfrm>
            <a:off x="342900" y="666433"/>
            <a:ext cx="8458200" cy="836126"/>
          </a:xfrm>
          <a:prstGeom prst="rect">
            <a:avLst/>
          </a:prstGeom>
          <a:noFill/>
          <a:ln>
            <a:noFill/>
          </a:ln>
        </p:spPr>
        <p:txBody>
          <a:bodyPr anchorCtr="0" anchor="t" bIns="45700" lIns="91425" spcFirstLastPara="1" rIns="91425" wrap="square" tIns="45700">
            <a:spAutoFit/>
          </a:bodyPr>
          <a:lstStyle/>
          <a:p>
            <a:pPr indent="-171450" lvl="0" marL="298450" marR="0" rtl="0" algn="just">
              <a:lnSpc>
                <a:spcPct val="150000"/>
              </a:lnSpc>
              <a:spcBef>
                <a:spcPts val="0"/>
              </a:spcBef>
              <a:spcAft>
                <a:spcPts val="0"/>
              </a:spcAft>
              <a:buClr>
                <a:srgbClr val="339933"/>
              </a:buClr>
              <a:buSzPts val="1800"/>
              <a:buFont typeface="Noto Sans Symbols"/>
              <a:buNone/>
            </a:pPr>
            <a:r>
              <a:t/>
            </a:r>
            <a:endParaRPr b="1" sz="1800">
              <a:solidFill>
                <a:srgbClr val="FF0066"/>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27" name="Google Shape;12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28" name="Google Shape;12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29" name="Google Shape;129;p17"/>
          <p:cNvSpPr txBox="1"/>
          <p:nvPr/>
        </p:nvSpPr>
        <p:spPr>
          <a:xfrm>
            <a:off x="462750" y="730625"/>
            <a:ext cx="8142300" cy="4186800"/>
          </a:xfrm>
          <a:prstGeom prst="rect">
            <a:avLst/>
          </a:prstGeom>
          <a:noFill/>
          <a:ln>
            <a:noFill/>
          </a:ln>
        </p:spPr>
        <p:txBody>
          <a:bodyPr anchorCtr="0" anchor="t" bIns="91425" lIns="91425" spcFirstLastPara="1" rIns="91425" wrap="square" tIns="91425">
            <a:noAutofit/>
          </a:bodyPr>
          <a:lstStyle/>
          <a:p>
            <a:pPr indent="171450" lvl="0" marL="11430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Twitter is the biggest social media platform where different people from different regions share their opinions, information, emotions, and sentiments on several exposures of their lives. The tweets from different people portray different emotions and sentiments. Some people will portray positivity and Some people portray negativity. Sentimental Analysis is a Machine Learning algorithm where we categorize the tweets into three categories.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Positive </a:t>
            </a:r>
            <a:endParaRPr sz="18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Negative</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Neutral</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Sentimental analysis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    Sentimental analysis is an approach to natural language processing that identifies the emotional tone behind a body of text. Sentimental Analysis involves the use of data mining, Machine learning, Artificial Intelligence, and Computational Linguistics to mine text for sentiment and subjective information such as where it is expressing positive, negative, or neutral</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3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PROBLEM STATEMENT</a:t>
            </a:r>
            <a:endParaRPr/>
          </a:p>
        </p:txBody>
      </p:sp>
      <p:pic>
        <p:nvPicPr>
          <p:cNvPr descr="F:\To CEO Sir\MBU FINAL DOCUMENT-Sept 2021\MBU Logo.jpg" id="135" name="Google Shape;135;p18"/>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36" name="Google Shape;136;p18"/>
          <p:cNvSpPr txBox="1"/>
          <p:nvPr/>
        </p:nvSpPr>
        <p:spPr>
          <a:xfrm>
            <a:off x="342900" y="666433"/>
            <a:ext cx="8458200" cy="2139600"/>
          </a:xfrm>
          <a:prstGeom prst="rect">
            <a:avLst/>
          </a:prstGeom>
          <a:noFill/>
          <a:ln>
            <a:noFill/>
          </a:ln>
        </p:spPr>
        <p:txBody>
          <a:bodyPr anchorCtr="0" anchor="t" bIns="45700" lIns="91425" spcFirstLastPara="1" rIns="91425" wrap="square" tIns="45700">
            <a:spAutoFit/>
          </a:bodyPr>
          <a:lstStyle/>
          <a:p>
            <a:pPr indent="-457200" lvl="0" marL="57150" rtl="0" algn="just">
              <a:lnSpc>
                <a:spcPct val="150000"/>
              </a:lnSpc>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                    Despite the growing interest in sentiment analysis, extracting meaningful insights from Twitter data remains a complex task. This research identifies and delves into challenges such as contextual ambiguity and sentiment polarity variations, aiming to enhance the accuracy and reliability of sentiment analysis on Twitter.</a:t>
            </a:r>
            <a:endParaRPr sz="2200">
              <a:solidFill>
                <a:schemeClr val="dk1"/>
              </a:solidFill>
              <a:latin typeface="Times New Roman"/>
              <a:ea typeface="Times New Roman"/>
              <a:cs typeface="Times New Roman"/>
              <a:sym typeface="Times New Roman"/>
            </a:endParaRPr>
          </a:p>
        </p:txBody>
      </p:sp>
      <p:sp>
        <p:nvSpPr>
          <p:cNvPr id="137" name="Google Shape;1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38" name="Google Shape;1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OBJECTIVES</a:t>
            </a:r>
            <a:endParaRPr/>
          </a:p>
        </p:txBody>
      </p:sp>
      <p:pic>
        <p:nvPicPr>
          <p:cNvPr descr="F:\To CEO Sir\MBU FINAL DOCUMENT-Sept 2021\MBU Logo.jpg" id="144" name="Google Shape;144;p19"/>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45" name="Google Shape;145;p19"/>
          <p:cNvSpPr txBox="1"/>
          <p:nvPr/>
        </p:nvSpPr>
        <p:spPr>
          <a:xfrm>
            <a:off x="304800" y="756283"/>
            <a:ext cx="8458200" cy="5536800"/>
          </a:xfrm>
          <a:prstGeom prst="rect">
            <a:avLst/>
          </a:prstGeom>
          <a:noFill/>
          <a:ln>
            <a:noFill/>
          </a:ln>
        </p:spPr>
        <p:txBody>
          <a:bodyPr anchorCtr="0" anchor="t" bIns="45700" lIns="91425" spcFirstLastPara="1" rIns="91425" wrap="square" tIns="45700">
            <a:spAutoFit/>
          </a:bodyPr>
          <a:lstStyle/>
          <a:p>
            <a:pPr indent="-171450" lvl="0" marL="298450" rtl="0" algn="just">
              <a:spcBef>
                <a:spcPts val="425"/>
              </a:spcBef>
              <a:spcAft>
                <a:spcPts val="0"/>
              </a:spcAft>
              <a:buClr>
                <a:schemeClr val="dk1"/>
              </a:buClr>
              <a:buSzPts val="1100"/>
              <a:buFont typeface="Arial"/>
              <a:buNone/>
            </a:pPr>
            <a:r>
              <a:rPr b="1" lang="en-US" sz="2800">
                <a:solidFill>
                  <a:srgbClr val="434343"/>
                </a:solidFill>
                <a:latin typeface="Times New Roman"/>
                <a:ea typeface="Times New Roman"/>
                <a:cs typeface="Times New Roman"/>
                <a:sym typeface="Times New Roman"/>
              </a:rPr>
              <a:t>Brand monitoring:</a:t>
            </a:r>
            <a:r>
              <a:rPr lang="en-US" sz="2800">
                <a:solidFill>
                  <a:srgbClr val="434343"/>
                </a:solidFill>
                <a:latin typeface="Times New Roman"/>
                <a:ea typeface="Times New Roman"/>
                <a:cs typeface="Times New Roman"/>
                <a:sym typeface="Times New Roman"/>
              </a:rPr>
              <a:t> Tracking public opinion about a brand or product and identifying areas for improvement.</a:t>
            </a:r>
            <a:endParaRPr sz="2800">
              <a:solidFill>
                <a:srgbClr val="434343"/>
              </a:solidFill>
              <a:latin typeface="Times New Roman"/>
              <a:ea typeface="Times New Roman"/>
              <a:cs typeface="Times New Roman"/>
              <a:sym typeface="Times New Roman"/>
            </a:endParaRPr>
          </a:p>
          <a:p>
            <a:pPr indent="-171450" lvl="0" marL="298450" rtl="0" algn="just">
              <a:spcBef>
                <a:spcPts val="425"/>
              </a:spcBef>
              <a:spcAft>
                <a:spcPts val="0"/>
              </a:spcAft>
              <a:buClr>
                <a:schemeClr val="dk1"/>
              </a:buClr>
              <a:buSzPts val="1100"/>
              <a:buFont typeface="Arial"/>
              <a:buNone/>
            </a:pPr>
            <a:r>
              <a:rPr b="1" lang="en-US" sz="2800">
                <a:solidFill>
                  <a:srgbClr val="434343"/>
                </a:solidFill>
                <a:latin typeface="Times New Roman"/>
                <a:ea typeface="Times New Roman"/>
                <a:cs typeface="Times New Roman"/>
                <a:sym typeface="Times New Roman"/>
              </a:rPr>
              <a:t>Market research:</a:t>
            </a:r>
            <a:r>
              <a:rPr lang="en-US" sz="2800">
                <a:solidFill>
                  <a:srgbClr val="434343"/>
                </a:solidFill>
                <a:latin typeface="Times New Roman"/>
                <a:ea typeface="Times New Roman"/>
                <a:cs typeface="Times New Roman"/>
                <a:sym typeface="Times New Roman"/>
              </a:rPr>
              <a:t> Understanding customer sentiment towards a particular product, service, or industry.</a:t>
            </a:r>
            <a:endParaRPr sz="2800">
              <a:solidFill>
                <a:srgbClr val="434343"/>
              </a:solidFill>
              <a:latin typeface="Times New Roman"/>
              <a:ea typeface="Times New Roman"/>
              <a:cs typeface="Times New Roman"/>
              <a:sym typeface="Times New Roman"/>
            </a:endParaRPr>
          </a:p>
          <a:p>
            <a:pPr indent="-171450" lvl="0" marL="298450" rtl="0" algn="just">
              <a:spcBef>
                <a:spcPts val="425"/>
              </a:spcBef>
              <a:spcAft>
                <a:spcPts val="0"/>
              </a:spcAft>
              <a:buClr>
                <a:schemeClr val="dk1"/>
              </a:buClr>
              <a:buSzPts val="1100"/>
              <a:buFont typeface="Arial"/>
              <a:buNone/>
            </a:pPr>
            <a:r>
              <a:rPr b="1" lang="en-US" sz="2800">
                <a:solidFill>
                  <a:srgbClr val="434343"/>
                </a:solidFill>
                <a:latin typeface="Times New Roman"/>
                <a:ea typeface="Times New Roman"/>
                <a:cs typeface="Times New Roman"/>
                <a:sym typeface="Times New Roman"/>
              </a:rPr>
              <a:t>Crisis management:</a:t>
            </a:r>
            <a:r>
              <a:rPr lang="en-US" sz="2800">
                <a:solidFill>
                  <a:srgbClr val="434343"/>
                </a:solidFill>
                <a:latin typeface="Times New Roman"/>
                <a:ea typeface="Times New Roman"/>
                <a:cs typeface="Times New Roman"/>
                <a:sym typeface="Times New Roman"/>
              </a:rPr>
              <a:t> Identifying and responding to negative mentions of a brand or product during a crisis.</a:t>
            </a:r>
            <a:endParaRPr sz="2800">
              <a:solidFill>
                <a:srgbClr val="434343"/>
              </a:solidFill>
              <a:latin typeface="Times New Roman"/>
              <a:ea typeface="Times New Roman"/>
              <a:cs typeface="Times New Roman"/>
              <a:sym typeface="Times New Roman"/>
            </a:endParaRPr>
          </a:p>
          <a:p>
            <a:pPr indent="-171450" lvl="0" marL="298450" rtl="0" algn="just">
              <a:spcBef>
                <a:spcPts val="425"/>
              </a:spcBef>
              <a:spcAft>
                <a:spcPts val="0"/>
              </a:spcAft>
              <a:buClr>
                <a:schemeClr val="dk1"/>
              </a:buClr>
              <a:buSzPts val="1100"/>
              <a:buFont typeface="Arial"/>
              <a:buNone/>
            </a:pPr>
            <a:r>
              <a:rPr b="1" lang="en-US" sz="2800">
                <a:solidFill>
                  <a:srgbClr val="434343"/>
                </a:solidFill>
                <a:latin typeface="Times New Roman"/>
                <a:ea typeface="Times New Roman"/>
                <a:cs typeface="Times New Roman"/>
                <a:sym typeface="Times New Roman"/>
              </a:rPr>
              <a:t>Political campaigning:</a:t>
            </a:r>
            <a:r>
              <a:rPr lang="en-US" sz="2800">
                <a:solidFill>
                  <a:srgbClr val="434343"/>
                </a:solidFill>
                <a:latin typeface="Times New Roman"/>
                <a:ea typeface="Times New Roman"/>
                <a:cs typeface="Times New Roman"/>
                <a:sym typeface="Times New Roman"/>
              </a:rPr>
              <a:t> Understanding public opinion towards a candidate or political issue.</a:t>
            </a:r>
            <a:endParaRPr sz="2800">
              <a:solidFill>
                <a:srgbClr val="434343"/>
              </a:solidFill>
              <a:latin typeface="Times New Roman"/>
              <a:ea typeface="Times New Roman"/>
              <a:cs typeface="Times New Roman"/>
              <a:sym typeface="Times New Roman"/>
            </a:endParaRPr>
          </a:p>
          <a:p>
            <a:pPr indent="-171450" lvl="0" marL="298450" rtl="0" algn="just">
              <a:spcBef>
                <a:spcPts val="425"/>
              </a:spcBef>
              <a:spcAft>
                <a:spcPts val="0"/>
              </a:spcAft>
              <a:buClr>
                <a:schemeClr val="dk1"/>
              </a:buClr>
              <a:buSzPts val="1100"/>
              <a:buFont typeface="Arial"/>
              <a:buNone/>
            </a:pPr>
            <a:r>
              <a:rPr b="1" lang="en-US" sz="2800">
                <a:solidFill>
                  <a:srgbClr val="434343"/>
                </a:solidFill>
                <a:latin typeface="Times New Roman"/>
                <a:ea typeface="Times New Roman"/>
                <a:cs typeface="Times New Roman"/>
                <a:sym typeface="Times New Roman"/>
              </a:rPr>
              <a:t>Social good: </a:t>
            </a:r>
            <a:r>
              <a:rPr lang="en-US" sz="2800">
                <a:solidFill>
                  <a:srgbClr val="434343"/>
                </a:solidFill>
                <a:latin typeface="Times New Roman"/>
                <a:ea typeface="Times New Roman"/>
                <a:cs typeface="Times New Roman"/>
                <a:sym typeface="Times New Roman"/>
              </a:rPr>
              <a:t>Analyzing sentiment towards social issues or events.</a:t>
            </a:r>
            <a:endParaRPr sz="2800">
              <a:solidFill>
                <a:srgbClr val="434343"/>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2800">
              <a:solidFill>
                <a:srgbClr val="434343"/>
              </a:solidFill>
              <a:latin typeface="Times New Roman"/>
              <a:ea typeface="Times New Roman"/>
              <a:cs typeface="Times New Roman"/>
              <a:sym typeface="Times New Roman"/>
            </a:endParaRPr>
          </a:p>
        </p:txBody>
      </p:sp>
      <p:sp>
        <p:nvSpPr>
          <p:cNvPr id="146" name="Google Shape;1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47" name="Google Shape;1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LITERATURE SURVEY</a:t>
            </a:r>
            <a:endParaRPr/>
          </a:p>
        </p:txBody>
      </p:sp>
      <p:sp>
        <p:nvSpPr>
          <p:cNvPr id="153" name="Google Shape;153;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graphicFrame>
        <p:nvGraphicFramePr>
          <p:cNvPr id="154" name="Google Shape;154;p20"/>
          <p:cNvGraphicFramePr/>
          <p:nvPr/>
        </p:nvGraphicFramePr>
        <p:xfrm>
          <a:off x="457200" y="518013"/>
          <a:ext cx="3000000" cy="3000000"/>
        </p:xfrm>
        <a:graphic>
          <a:graphicData uri="http://schemas.openxmlformats.org/drawingml/2006/table">
            <a:tbl>
              <a:tblPr bandRow="1" firstRow="1">
                <a:noFill/>
                <a:tableStyleId>{F7C99D46-5EC2-4743-B571-3C1B43BA92B9}</a:tableStyleId>
              </a:tblPr>
              <a:tblGrid>
                <a:gridCol w="821725"/>
                <a:gridCol w="1972050"/>
                <a:gridCol w="1327625"/>
                <a:gridCol w="1466075"/>
                <a:gridCol w="1396900"/>
                <a:gridCol w="1396900"/>
              </a:tblGrid>
              <a:tr h="12224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Paper Title</a:t>
                      </a:r>
                      <a:endParaRPr/>
                    </a:p>
                  </a:txBody>
                  <a:tcPr marT="45725" marB="45725" marR="91450" marL="91450"/>
                </a:tc>
                <a:tc>
                  <a:txBody>
                    <a:bodyPr/>
                    <a:lstStyle/>
                    <a:p>
                      <a:pPr indent="0" lvl="0" marL="0" marR="0" rtl="0" algn="l">
                        <a:spcBef>
                          <a:spcPts val="0"/>
                        </a:spcBef>
                        <a:spcAft>
                          <a:spcPts val="0"/>
                        </a:spcAft>
                        <a:buNone/>
                      </a:pPr>
                      <a:r>
                        <a:rPr lang="en-US" sz="1800"/>
                        <a:t>Journal / Conference details</a:t>
                      </a:r>
                      <a:endParaRPr sz="1800"/>
                    </a:p>
                  </a:txBody>
                  <a:tcPr marT="45725" marB="45725" marR="91450" marL="91450">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Methods Proposed</a:t>
                      </a:r>
                      <a:endParaRPr sz="1800"/>
                    </a:p>
                  </a:txBody>
                  <a:tcPr marT="45725" marB="45725" marR="91450" marL="91450">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Datasets Used</a:t>
                      </a:r>
                      <a:endParaRPr sz="1800"/>
                    </a:p>
                  </a:txBody>
                  <a:tcPr marT="45725" marB="45725" marR="91450" marL="91450">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Limitations</a:t>
                      </a:r>
                      <a:endParaRPr sz="1800"/>
                    </a:p>
                  </a:txBody>
                  <a:tcPr marT="45725" marB="45725" marR="91450" marL="91450"/>
                </a:tc>
              </a:tr>
              <a:tr h="2131375">
                <a:tc>
                  <a:txBody>
                    <a:bodyPr/>
                    <a:lstStyle/>
                    <a:p>
                      <a:pPr indent="0" lvl="0" marL="0" marR="0" rtl="0" algn="l">
                        <a:spcBef>
                          <a:spcPts val="0"/>
                        </a:spcBef>
                        <a:spcAft>
                          <a:spcPts val="0"/>
                        </a:spcAft>
                        <a:buNone/>
                      </a:pPr>
                      <a:r>
                        <a:rPr lang="en-US"/>
                        <a:t>1.</a:t>
                      </a:r>
                      <a:endParaRPr/>
                    </a:p>
                  </a:txBody>
                  <a:tcPr marT="45725" marB="45725" marR="91450" marL="91450"/>
                </a:tc>
                <a:tc>
                  <a:txBody>
                    <a:bodyPr/>
                    <a:lstStyle/>
                    <a:p>
                      <a:pPr indent="0" lvl="0" marL="0" rtl="0" algn="just">
                        <a:lnSpc>
                          <a:spcPct val="115000"/>
                        </a:lnSpc>
                        <a:spcBef>
                          <a:spcPts val="0"/>
                        </a:spcBef>
                        <a:spcAft>
                          <a:spcPts val="0"/>
                        </a:spcAft>
                        <a:buNone/>
                      </a:pPr>
                      <a:r>
                        <a:rPr lang="en-US">
                          <a:latin typeface="Times New Roman"/>
                          <a:ea typeface="Times New Roman"/>
                          <a:cs typeface="Times New Roman"/>
                          <a:sym typeface="Times New Roman"/>
                        </a:rPr>
                        <a:t>A Hybrid Neural Network Approach for Sentiment Analysis of Social Media </a:t>
                      </a:r>
                      <a:endParaRPr sz="2100">
                        <a:highlight>
                          <a:srgbClr val="FFFF00"/>
                        </a:highlight>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latin typeface="Times New Roman"/>
                          <a:ea typeface="Times New Roman"/>
                          <a:cs typeface="Times New Roman"/>
                          <a:sym typeface="Times New Roman"/>
                        </a:rPr>
                        <a:t>IEEE Access, 2020</a:t>
                      </a:r>
                      <a:endParaRPr>
                        <a:highlight>
                          <a:srgbClr val="FFFF00"/>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latin typeface="Times New Roman"/>
                          <a:ea typeface="Times New Roman"/>
                          <a:cs typeface="Times New Roman"/>
                          <a:sym typeface="Times New Roman"/>
                        </a:rPr>
                        <a:t>CNN-BiLSTM Hybrid Neural Network</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latin typeface="Times New Roman"/>
                          <a:ea typeface="Times New Roman"/>
                          <a:cs typeface="Times New Roman"/>
                          <a:sym typeface="Times New Roman"/>
                        </a:rPr>
                        <a:t>Sentiment140, IMDB Movie Review</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a:latin typeface="Times New Roman"/>
                          <a:ea typeface="Times New Roman"/>
                          <a:cs typeface="Times New Roman"/>
                          <a:sym typeface="Times New Roman"/>
                        </a:rPr>
                        <a:t>Limited to binary (positive/negative) classification; may not capture nuanced sentiment</a:t>
                      </a:r>
                      <a:endParaRPr sz="2100"/>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1289350">
                <a:tc>
                  <a:txBody>
                    <a:bodyPr/>
                    <a:lstStyle/>
                    <a:p>
                      <a:pPr indent="0" lvl="0" marL="0" marR="0" rtl="0" algn="l">
                        <a:spcBef>
                          <a:spcPts val="0"/>
                        </a:spcBef>
                        <a:spcAft>
                          <a:spcPts val="0"/>
                        </a:spcAft>
                        <a:buNone/>
                      </a:pPr>
                      <a:r>
                        <a:rPr lang="en-US"/>
                        <a:t>2.</a:t>
                      </a:r>
                      <a:endParaRPr/>
                    </a:p>
                  </a:txBody>
                  <a:tcPr marT="45725" marB="45725" marR="91450" marL="9145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Sentiment Analysis Using Machine Learning: A Comprehensive Study on Twitter Data</a:t>
                      </a:r>
                      <a:endParaRPr sz="1100">
                        <a:highlight>
                          <a:srgbClr val="FF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 8th International Conference on Networking and Information Processing (CNIP)</a:t>
                      </a:r>
                      <a:endParaRPr sz="1100">
                        <a:highlight>
                          <a:srgbClr val="FF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Comparative analysis of ML techniques (SVM, Naive Bayes, Rule-based, Decision Tree)</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Sentiment140, SemEval-2017 Task 4</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May not generalize well to diverse Twitter data due to static feature engineering</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89350">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3</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improving SentiWordNet-based Twitter Sentiment Analysis Using Domain-Specific Word Embeddings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IEEE Transactions on Affective Computing,</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Domain-specific Word Embeddings and SentiWordNe</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Twitter </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Streaming API (domain-specific dataset)</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Requires domain-specific training data; potential bias if embeddings are skewed</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5" name="Google Shape;155;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pic>
        <p:nvPicPr>
          <p:cNvPr descr="F:\To CEO Sir\MBU FINAL DOCUMENT-Sept 2021\MBU Logo.jpg" id="156" name="Google Shape;156;p20"/>
          <p:cNvPicPr preferRelativeResize="0"/>
          <p:nvPr/>
        </p:nvPicPr>
        <p:blipFill rotWithShape="1">
          <a:blip r:embed="rId3">
            <a:alphaModFix/>
          </a:blip>
          <a:srcRect b="23546" l="0" r="0" t="24302"/>
          <a:stretch/>
        </p:blipFill>
        <p:spPr>
          <a:xfrm>
            <a:off x="7214625" y="6292602"/>
            <a:ext cx="800475" cy="49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ppt_w</p:attrName>
                                        </p:attrNameLst>
                                      </p:cBhvr>
                                      <p:tavLst>
                                        <p:tav fmla="" tm="0">
                                          <p:val>
                                            <p:strVal val="0"/>
                                          </p:val>
                                        </p:tav>
                                        <p:tav fmla="" tm="100000">
                                          <p:val>
                                            <p:strVal val="#ppt_w"/>
                                          </p:val>
                                        </p:tav>
                                      </p:tavLst>
                                    </p:anim>
                                    <p:anim calcmode="lin" valueType="num">
                                      <p:cBhvr additive="base">
                                        <p:cTn dur="1000"/>
                                        <p:tgtEl>
                                          <p:spTgt spid="1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LITERATURE SURVEY</a:t>
            </a:r>
            <a:endParaRPr/>
          </a:p>
        </p:txBody>
      </p:sp>
      <p:pic>
        <p:nvPicPr>
          <p:cNvPr descr="F:\To CEO Sir\MBU FINAL DOCUMENT-Sept 2021\MBU Logo.jpg" id="162" name="Google Shape;162;p21"/>
          <p:cNvPicPr preferRelativeResize="0"/>
          <p:nvPr/>
        </p:nvPicPr>
        <p:blipFill rotWithShape="1">
          <a:blip r:embed="rId3">
            <a:alphaModFix/>
          </a:blip>
          <a:srcRect b="23546" l="0" r="0" t="24302"/>
          <a:stretch/>
        </p:blipFill>
        <p:spPr>
          <a:xfrm>
            <a:off x="7124699" y="6207760"/>
            <a:ext cx="990601" cy="609600"/>
          </a:xfrm>
          <a:prstGeom prst="rect">
            <a:avLst/>
          </a:prstGeom>
          <a:noFill/>
          <a:ln>
            <a:noFill/>
          </a:ln>
        </p:spPr>
      </p:pic>
      <p:sp>
        <p:nvSpPr>
          <p:cNvPr id="163" name="Google Shape;16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graphicFrame>
        <p:nvGraphicFramePr>
          <p:cNvPr id="164" name="Google Shape;164;p21"/>
          <p:cNvGraphicFramePr/>
          <p:nvPr/>
        </p:nvGraphicFramePr>
        <p:xfrm>
          <a:off x="457200" y="623625"/>
          <a:ext cx="3000000" cy="3000000"/>
        </p:xfrm>
        <a:graphic>
          <a:graphicData uri="http://schemas.openxmlformats.org/drawingml/2006/table">
            <a:tbl>
              <a:tblPr bandRow="1" firstRow="1">
                <a:noFill/>
                <a:tableStyleId>{F7C99D46-5EC2-4743-B571-3C1B43BA92B9}</a:tableStyleId>
              </a:tblPr>
              <a:tblGrid>
                <a:gridCol w="820725"/>
                <a:gridCol w="1969725"/>
                <a:gridCol w="1326075"/>
                <a:gridCol w="1464375"/>
                <a:gridCol w="1395225"/>
                <a:gridCol w="1395225"/>
              </a:tblGrid>
              <a:tr h="554700">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4</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A Multi-Label Attention BiLSTM Model for Fine-Grained Sentiment Analysis of Tweets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2nd International Conference on Big Data and Smart Computing</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Multi-Label Attention BiLSTM</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Stanford Sentiment Treebank, SemEval-2017 Task 4</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Limited to multi-label classification (positive, negative, neutral); may not capture context or sarcasm</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4700">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5</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A Scalable Approach for Sentiment Analysis of Tweets Using Pre-trained Language Models</a:t>
                      </a:r>
                      <a:endParaRPr b="0"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International Joint Conference on Big Data Analytics and Computational Intelligence (JBDA</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Fine-tuned pre-trained language models (BERT, RoBERTa)</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Public Twitter stream (sampled)</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Requires more computational resources for training; potential black box issues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4700">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6</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Ensemble of LSTMs for Sentiment Analysis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56th Annual Meeting of the Association for Computational Linguistics (Volume 1: Long Papers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3825" rtl="0" algn="just">
                        <a:lnSpc>
                          <a:spcPct val="115000"/>
                        </a:lnSpc>
                        <a:spcBef>
                          <a:spcPts val="0"/>
                        </a:spcBef>
                        <a:spcAft>
                          <a:spcPts val="0"/>
                        </a:spcAft>
                        <a:buNone/>
                      </a:pPr>
                      <a:r>
                        <a:rPr lang="en-US" sz="1100">
                          <a:latin typeface="Times New Roman"/>
                          <a:ea typeface="Times New Roman"/>
                          <a:cs typeface="Times New Roman"/>
                          <a:sym typeface="Times New Roman"/>
                        </a:rPr>
                        <a:t>Ensembles multiple LSTM models with different dropout rates and learns attention mechanisms to focus on key parts of the text.</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SST-2 and IMDB movie review datasets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Maybe computationally expensive for large-scale deployments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4700">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7</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Sentiment Analysis for Twitter Using Support Vector Machines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Journal of King Saud University - Computer and Information Sciences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Leverages Support Vector Machines (SVMs) with unigram and bigram features.</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Sentiment140 dataset</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Sensitive to feature selection and may not handle sarcasm or irony well.</a:t>
                      </a:r>
                      <a:endParaRPr b="0"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5" name="Google Shape;165;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ppt_w</p:attrName>
                                        </p:attrNameLst>
                                      </p:cBhvr>
                                      <p:tavLst>
                                        <p:tav fmla="" tm="0">
                                          <p:val>
                                            <p:strVal val="0"/>
                                          </p:val>
                                        </p:tav>
                                        <p:tav fmla="" tm="100000">
                                          <p:val>
                                            <p:strVal val="#ppt_w"/>
                                          </p:val>
                                        </p:tav>
                                      </p:tavLst>
                                    </p:anim>
                                    <p:anim calcmode="lin" valueType="num">
                                      <p:cBhvr additive="base">
                                        <p:cTn dur="1000"/>
                                        <p:tgtEl>
                                          <p:spTgt spid="1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LITERATURE SURVEY</a:t>
            </a:r>
            <a:endParaRPr/>
          </a:p>
        </p:txBody>
      </p:sp>
      <p:pic>
        <p:nvPicPr>
          <p:cNvPr descr="F:\To CEO Sir\MBU FINAL DOCUMENT-Sept 2021\MBU Logo.jpg" id="171" name="Google Shape;171;p22"/>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72" name="Google Shape;17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graphicFrame>
        <p:nvGraphicFramePr>
          <p:cNvPr id="173" name="Google Shape;173;p22"/>
          <p:cNvGraphicFramePr/>
          <p:nvPr/>
        </p:nvGraphicFramePr>
        <p:xfrm>
          <a:off x="457200" y="623625"/>
          <a:ext cx="3000000" cy="3000000"/>
        </p:xfrm>
        <a:graphic>
          <a:graphicData uri="http://schemas.openxmlformats.org/drawingml/2006/table">
            <a:tbl>
              <a:tblPr bandRow="1" firstRow="1">
                <a:noFill/>
                <a:tableStyleId>{F7C99D46-5EC2-4743-B571-3C1B43BA92B9}</a:tableStyleId>
              </a:tblPr>
              <a:tblGrid>
                <a:gridCol w="821800"/>
                <a:gridCol w="1972350"/>
                <a:gridCol w="1327850"/>
                <a:gridCol w="1466325"/>
                <a:gridCol w="1397075"/>
                <a:gridCol w="1397075"/>
              </a:tblGrid>
              <a:tr h="1127675">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8</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Convolutional Neural Networks for Sentiment Analysis of Short Texts</a:t>
                      </a:r>
                      <a:endParaRPr sz="1100">
                        <a:latin typeface="Times New Roman"/>
                        <a:ea typeface="Times New Roman"/>
                        <a:cs typeface="Times New Roman"/>
                        <a:sym typeface="Times New Roman"/>
                      </a:endParaRPr>
                    </a:p>
                  </a:txBody>
                  <a:tcPr marT="152400" marB="152400" marR="152400" marL="152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 16th Conference on Empirical Methods in Natural Language Processing</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Employs CNNs with varying filter sizes to capture different n-gram features.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SemEval-2014 Task 9 sentiment analysis dataset</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Limited to positive, negative, and neutral classifications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4700">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9</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Sentiment Analysis of Twitter Data Using Machine Learning Algorithms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International Journal of Computer Applications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Naive Bayes, SVM, Decision Tree, and Logistic Regression</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Sentiment140 and Stanford Sentiment Treebank</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Small datasets, may not generalize well, and limited exploration of complex emotion categories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4700">
                <a:tc>
                  <a:txBody>
                    <a:bodyPr/>
                    <a:lstStyle/>
                    <a:p>
                      <a:pPr indent="0" lvl="0" marL="0" rtl="0" algn="just">
                        <a:lnSpc>
                          <a:spcPct val="115000"/>
                        </a:lnSpc>
                        <a:spcBef>
                          <a:spcPts val="0"/>
                        </a:spcBef>
                        <a:spcAft>
                          <a:spcPts val="0"/>
                        </a:spcAft>
                        <a:buNone/>
                      </a:pPr>
                      <a:r>
                        <a:rPr b="1" lang="en-US" sz="1100">
                          <a:latin typeface="Times New Roman"/>
                          <a:ea typeface="Times New Roman"/>
                          <a:cs typeface="Times New Roman"/>
                          <a:sym typeface="Times New Roman"/>
                        </a:rPr>
                        <a:t>10</a:t>
                      </a:r>
                      <a:endParaRPr b="1"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Sentiment Analysis of Twitter Data Using Machine Learning Techniques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Procedia Computer Science (2018)</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Lexicon-based approach with sentiment lexicons and polarity rules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SemEval-2017 Task 4 dataset</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1100">
                          <a:latin typeface="Times New Roman"/>
                          <a:ea typeface="Times New Roman"/>
                          <a:cs typeface="Times New Roman"/>
                          <a:sym typeface="Times New Roman"/>
                        </a:rPr>
                        <a:t>Relies on pre-defined sentiment lexicons, may not capture subtleties and emerging slang</a:t>
                      </a:r>
                      <a:endParaRPr sz="1100">
                        <a:latin typeface="Times New Roman"/>
                        <a:ea typeface="Times New Roman"/>
                        <a:cs typeface="Times New Roman"/>
                        <a:sym typeface="Times New Roman"/>
                      </a:endParaRPr>
                    </a:p>
                  </a:txBody>
                  <a:tcPr marT="152400" marB="152400" marR="152400" marL="1524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4" name="Google Shape;17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ppt_w</p:attrName>
                                        </p:attrNameLst>
                                      </p:cBhvr>
                                      <p:tavLst>
                                        <p:tav fmla="" tm="0">
                                          <p:val>
                                            <p:strVal val="0"/>
                                          </p:val>
                                        </p:tav>
                                        <p:tav fmla="" tm="100000">
                                          <p:val>
                                            <p:strVal val="#ppt_w"/>
                                          </p:val>
                                        </p:tav>
                                      </p:tavLst>
                                    </p:anim>
                                    <p:anim calcmode="lin" valueType="num">
                                      <p:cBhvr additive="base">
                                        <p:cTn dur="1000"/>
                                        <p:tgtEl>
                                          <p:spTgt spid="1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