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8" r:id="rId3"/>
    <p:sldId id="259" r:id="rId4"/>
    <p:sldId id="260" r:id="rId5"/>
    <p:sldId id="261" r:id="rId6"/>
    <p:sldId id="262" r:id="rId7"/>
    <p:sldId id="264" r:id="rId8"/>
    <p:sldId id="265" r:id="rId9"/>
    <p:sldId id="266" r:id="rId10"/>
    <p:sldId id="267" r:id="rId11"/>
    <p:sldId id="263" r:id="rId12"/>
    <p:sldId id="269" r:id="rId13"/>
    <p:sldId id="277" r:id="rId14"/>
    <p:sldId id="278" r:id="rId15"/>
    <p:sldId id="307" r:id="rId16"/>
    <p:sldId id="279" r:id="rId17"/>
    <p:sldId id="280" r:id="rId18"/>
    <p:sldId id="281" r:id="rId19"/>
    <p:sldId id="282" r:id="rId20"/>
    <p:sldId id="283" r:id="rId21"/>
    <p:sldId id="284" r:id="rId22"/>
    <p:sldId id="305" r:id="rId23"/>
    <p:sldId id="285" r:id="rId24"/>
    <p:sldId id="286" r:id="rId25"/>
    <p:sldId id="287" r:id="rId26"/>
    <p:sldId id="294" r:id="rId27"/>
    <p:sldId id="306" r:id="rId28"/>
    <p:sldId id="290" r:id="rId29"/>
    <p:sldId id="291" r:id="rId30"/>
    <p:sldId id="292" r:id="rId31"/>
    <p:sldId id="271" r:id="rId32"/>
    <p:sldId id="272" r:id="rId33"/>
    <p:sldId id="295" r:id="rId34"/>
    <p:sldId id="296" r:id="rId35"/>
    <p:sldId id="297" r:id="rId36"/>
    <p:sldId id="304" r:id="rId37"/>
    <p:sldId id="300" r:id="rId38"/>
    <p:sldId id="303" r:id="rId39"/>
    <p:sldId id="302" r:id="rId40"/>
    <p:sldId id="301" r:id="rId41"/>
    <p:sldId id="298" r:id="rId42"/>
    <p:sldId id="274" r:id="rId43"/>
    <p:sldId id="299" r:id="rId44"/>
    <p:sldId id="275"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F7D66D-C290-47F4-A1EB-BCE7C1174D29}">
          <p14:sldIdLst>
            <p14:sldId id="256"/>
            <p14:sldId id="258"/>
            <p14:sldId id="259"/>
            <p14:sldId id="260"/>
            <p14:sldId id="261"/>
            <p14:sldId id="262"/>
            <p14:sldId id="264"/>
            <p14:sldId id="265"/>
            <p14:sldId id="266"/>
            <p14:sldId id="267"/>
            <p14:sldId id="263"/>
          </p14:sldIdLst>
        </p14:section>
        <p14:section name="Submission 2" id="{27C6A799-CB79-440D-B13B-14A91E0DB28D}">
          <p14:sldIdLst>
            <p14:sldId id="269"/>
          </p14:sldIdLst>
        </p14:section>
        <p14:section name="Addressing the feedback" id="{FB7CAE66-E948-4BF8-BFA6-69015B283513}">
          <p14:sldIdLst>
            <p14:sldId id="277"/>
            <p14:sldId id="278"/>
            <p14:sldId id="307"/>
            <p14:sldId id="279"/>
            <p14:sldId id="280"/>
            <p14:sldId id="281"/>
            <p14:sldId id="282"/>
            <p14:sldId id="283"/>
            <p14:sldId id="284"/>
            <p14:sldId id="305"/>
          </p14:sldIdLst>
        </p14:section>
        <p14:section name="Data Cleaning and Transformation" id="{8F68DC6D-1FEC-4D35-952E-0736A0179DFF}">
          <p14:sldIdLst>
            <p14:sldId id="285"/>
            <p14:sldId id="286"/>
            <p14:sldId id="287"/>
            <p14:sldId id="294"/>
            <p14:sldId id="306"/>
          </p14:sldIdLst>
        </p14:section>
        <p14:section name="Data Analysis" id="{B9EEC72A-7582-4825-ADAE-FC81183AEFF0}">
          <p14:sldIdLst>
            <p14:sldId id="290"/>
            <p14:sldId id="291"/>
            <p14:sldId id="292"/>
            <p14:sldId id="271"/>
            <p14:sldId id="272"/>
            <p14:sldId id="295"/>
            <p14:sldId id="296"/>
            <p14:sldId id="297"/>
            <p14:sldId id="304"/>
            <p14:sldId id="300"/>
            <p14:sldId id="303"/>
            <p14:sldId id="302"/>
            <p14:sldId id="301"/>
          </p14:sldIdLst>
        </p14:section>
        <p14:section name="End Note" id="{D720D591-8ED9-474A-B3C4-76EEB514FACF}">
          <p14:sldIdLst>
            <p14:sldId id="298"/>
            <p14:sldId id="274"/>
            <p14:sldId id="299"/>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6831C6-4142-4D09-CD92-4D43198EB878}" v="685" dt="2021-12-17T05:12:14.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2" d="100"/>
          <a:sy n="82"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864372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682C4-6D6C-4B02-A016-2C29E35B0125}"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189116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4178911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1477844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479318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4053410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339288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517729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206885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135198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682C4-6D6C-4B02-A016-2C29E35B0125}"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363755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682C4-6D6C-4B02-A016-2C29E35B0125}"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21806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2682C4-6D6C-4B02-A016-2C29E35B0125}"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164527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2682C4-6D6C-4B02-A016-2C29E35B0125}"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2206830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682C4-6D6C-4B02-A016-2C29E35B0125}"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248755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682C4-6D6C-4B02-A016-2C29E35B0125}"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403017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682C4-6D6C-4B02-A016-2C29E35B0125}"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F28217-CA4D-4072-B2A5-1B89638ED314}" type="slidenum">
              <a:rPr lang="en-IN" smtClean="0"/>
              <a:t>‹#›</a:t>
            </a:fld>
            <a:endParaRPr lang="en-IN"/>
          </a:p>
        </p:txBody>
      </p:sp>
    </p:spTree>
    <p:extLst>
      <p:ext uri="{BB962C8B-B14F-4D97-AF65-F5344CB8AC3E}">
        <p14:creationId xmlns:p14="http://schemas.microsoft.com/office/powerpoint/2010/main" val="386309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2682C4-6D6C-4B02-A016-2C29E35B0125}" type="datetimeFigureOut">
              <a:rPr lang="en-IN" smtClean="0"/>
              <a:t>24-01-2022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F28217-CA4D-4072-B2A5-1B89638ED314}" type="slidenum">
              <a:rPr lang="en-IN" smtClean="0"/>
              <a:t>‹#›</a:t>
            </a:fld>
            <a:endParaRPr lang="en-IN"/>
          </a:p>
        </p:txBody>
      </p:sp>
    </p:spTree>
    <p:extLst>
      <p:ext uri="{BB962C8B-B14F-4D97-AF65-F5344CB8AC3E}">
        <p14:creationId xmlns:p14="http://schemas.microsoft.com/office/powerpoint/2010/main" val="341289625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anada.ca/data/en/dataset/98f1a129-f628-4ce4-b24d-6f16bf24dd64#wb-auto-6" TargetMode="External"/><Relationship Id="rId2" Type="http://schemas.openxmlformats.org/officeDocument/2006/relationships/hyperlink" Target="https://colab.research.google.com/drive/1xxI-w8BU_2agW_st0bK0iV7vmepVv0RC?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kailash1070/dab103/blob/main/DAB103_project_1.ipynb"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pandas.pydata.org/docs/reference/api/pandas.Series.plot.html" TargetMode="External"/><Relationship Id="rId3" Type="http://schemas.openxmlformats.org/officeDocument/2006/relationships/hyperlink" Target="https://stackoverflow.com/questions/37930693/how-can-i-make-a-barplot-and-a-lineplot-in-the-same-seaborn-plot-with-different" TargetMode="External"/><Relationship Id="rId7" Type="http://schemas.openxmlformats.org/officeDocument/2006/relationships/hyperlink" Target="https://stackoverflow.com/questions/43943034/seaborn-python-xtick-labels-wont-rotate" TargetMode="External"/><Relationship Id="rId2" Type="http://schemas.openxmlformats.org/officeDocument/2006/relationships/hyperlink" Target="https://www.geeksforgeeks.org/python-pandas-dataframe-select_dtypes/" TargetMode="External"/><Relationship Id="rId1" Type="http://schemas.openxmlformats.org/officeDocument/2006/relationships/slideLayout" Target="../slideLayouts/slideLayout2.xml"/><Relationship Id="rId6" Type="http://schemas.openxmlformats.org/officeDocument/2006/relationships/hyperlink" Target="https://www.kite.com/python/answers/how-to-set-the-spacing-between-subplots-in-matplotlib-in-python" TargetMode="External"/><Relationship Id="rId5" Type="http://schemas.openxmlformats.org/officeDocument/2006/relationships/hyperlink" Target="https://stackoverflow.com/questions/41384040/subplot-for-seaborn-boxplot" TargetMode="External"/><Relationship Id="rId4" Type="http://schemas.openxmlformats.org/officeDocument/2006/relationships/hyperlink" Target="https://stackoverflow.com/questions/27019079/move-seaborn-plot-legend-to-a-different-posi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DB38-180C-4194-8284-523868778C8F}"/>
              </a:ext>
            </a:extLst>
          </p:cNvPr>
          <p:cNvSpPr>
            <a:spLocks noGrp="1"/>
          </p:cNvSpPr>
          <p:nvPr>
            <p:ph type="ctrTitle"/>
          </p:nvPr>
        </p:nvSpPr>
        <p:spPr/>
        <p:txBody>
          <a:bodyPr/>
          <a:lstStyle/>
          <a:p>
            <a:r>
              <a:rPr lang="en-IN" dirty="0"/>
              <a:t>DAB 103 – Project 1</a:t>
            </a:r>
          </a:p>
        </p:txBody>
      </p:sp>
      <p:sp>
        <p:nvSpPr>
          <p:cNvPr id="3" name="Subtitle 2">
            <a:extLst>
              <a:ext uri="{FF2B5EF4-FFF2-40B4-BE49-F238E27FC236}">
                <a16:creationId xmlns:a16="http://schemas.microsoft.com/office/drawing/2014/main" id="{8F212FDD-4CC7-43F2-88E5-639886DB5B85}"/>
              </a:ext>
            </a:extLst>
          </p:cNvPr>
          <p:cNvSpPr>
            <a:spLocks noGrp="1"/>
          </p:cNvSpPr>
          <p:nvPr>
            <p:ph type="subTitle" idx="1"/>
          </p:nvPr>
        </p:nvSpPr>
        <p:spPr/>
        <p:txBody>
          <a:bodyPr/>
          <a:lstStyle/>
          <a:p>
            <a:r>
              <a:rPr lang="en-IN" b="1" dirty="0"/>
              <a:t>CO2 EMISSION FROM CARS IN CANADA </a:t>
            </a:r>
          </a:p>
        </p:txBody>
      </p:sp>
    </p:spTree>
    <p:extLst>
      <p:ext uri="{BB962C8B-B14F-4D97-AF65-F5344CB8AC3E}">
        <p14:creationId xmlns:p14="http://schemas.microsoft.com/office/powerpoint/2010/main" val="199621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4D667-1D32-4B67-814D-7977D139A604}"/>
              </a:ext>
            </a:extLst>
          </p:cNvPr>
          <p:cNvSpPr>
            <a:spLocks noGrp="1"/>
          </p:cNvSpPr>
          <p:nvPr>
            <p:ph idx="1"/>
          </p:nvPr>
        </p:nvSpPr>
        <p:spPr>
          <a:xfrm>
            <a:off x="1536570" y="-1932494"/>
            <a:ext cx="10079576" cy="5461262"/>
          </a:xfrm>
        </p:spPr>
        <p:txBody>
          <a:bodyPr/>
          <a:lstStyle/>
          <a:p>
            <a:pPr marL="0" indent="0">
              <a:buNone/>
            </a:pPr>
            <a:r>
              <a:rPr lang="en-IN" b="1" dirty="0"/>
              <a:t>Co-relation of Engine Size , Cylinders  with CO2 Emission :</a:t>
            </a:r>
          </a:p>
          <a:p>
            <a:pPr>
              <a:buFont typeface="Wingdings" panose="05000000000000000000" pitchFamily="2" charset="2"/>
              <a:buChar char="§"/>
            </a:pPr>
            <a:r>
              <a:rPr lang="en-IN" dirty="0"/>
              <a:t>Positive Corelation </a:t>
            </a:r>
          </a:p>
        </p:txBody>
      </p:sp>
      <p:pic>
        <p:nvPicPr>
          <p:cNvPr id="5" name="Picture 4">
            <a:extLst>
              <a:ext uri="{FF2B5EF4-FFF2-40B4-BE49-F238E27FC236}">
                <a16:creationId xmlns:a16="http://schemas.microsoft.com/office/drawing/2014/main" id="{3EA2C0B1-24E7-4260-806A-2EA3A663C5FF}"/>
              </a:ext>
            </a:extLst>
          </p:cNvPr>
          <p:cNvPicPr>
            <a:picLocks noChangeAspect="1"/>
          </p:cNvPicPr>
          <p:nvPr/>
        </p:nvPicPr>
        <p:blipFill>
          <a:blip r:embed="rId2"/>
          <a:stretch>
            <a:fillRect/>
          </a:stretch>
        </p:blipFill>
        <p:spPr>
          <a:xfrm>
            <a:off x="1885361" y="1534182"/>
            <a:ext cx="4559430" cy="4271899"/>
          </a:xfrm>
          <a:prstGeom prst="rect">
            <a:avLst/>
          </a:prstGeom>
        </p:spPr>
      </p:pic>
      <p:pic>
        <p:nvPicPr>
          <p:cNvPr id="7" name="Picture 6">
            <a:extLst>
              <a:ext uri="{FF2B5EF4-FFF2-40B4-BE49-F238E27FC236}">
                <a16:creationId xmlns:a16="http://schemas.microsoft.com/office/drawing/2014/main" id="{6C51C769-CF67-48B5-9E13-336B6AF13789}"/>
              </a:ext>
            </a:extLst>
          </p:cNvPr>
          <p:cNvPicPr>
            <a:picLocks noChangeAspect="1"/>
          </p:cNvPicPr>
          <p:nvPr/>
        </p:nvPicPr>
        <p:blipFill>
          <a:blip r:embed="rId3"/>
          <a:stretch>
            <a:fillRect/>
          </a:stretch>
        </p:blipFill>
        <p:spPr>
          <a:xfrm>
            <a:off x="7207224" y="1534182"/>
            <a:ext cx="4408922" cy="4271899"/>
          </a:xfrm>
          <a:prstGeom prst="rect">
            <a:avLst/>
          </a:prstGeom>
        </p:spPr>
      </p:pic>
    </p:spTree>
    <p:extLst>
      <p:ext uri="{BB962C8B-B14F-4D97-AF65-F5344CB8AC3E}">
        <p14:creationId xmlns:p14="http://schemas.microsoft.com/office/powerpoint/2010/main" val="2223986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5309-E8EE-4B11-80B9-ECD3A6008ADE}"/>
              </a:ext>
            </a:extLst>
          </p:cNvPr>
          <p:cNvSpPr>
            <a:spLocks noGrp="1"/>
          </p:cNvSpPr>
          <p:nvPr>
            <p:ph type="title"/>
          </p:nvPr>
        </p:nvSpPr>
        <p:spPr>
          <a:xfrm>
            <a:off x="838199" y="365125"/>
            <a:ext cx="9257907" cy="879213"/>
          </a:xfrm>
        </p:spPr>
        <p:txBody>
          <a:bodyPr/>
          <a:lstStyle/>
          <a:p>
            <a:r>
              <a:rPr lang="en-IN" b="1" dirty="0"/>
              <a:t>				Exploratory Data Analytics (EDA) :</a:t>
            </a:r>
          </a:p>
        </p:txBody>
      </p:sp>
      <p:sp>
        <p:nvSpPr>
          <p:cNvPr id="3" name="Content Placeholder 2">
            <a:extLst>
              <a:ext uri="{FF2B5EF4-FFF2-40B4-BE49-F238E27FC236}">
                <a16:creationId xmlns:a16="http://schemas.microsoft.com/office/drawing/2014/main" id="{76A98B27-3BDA-4E62-BFA7-3C4BB176D100}"/>
              </a:ext>
            </a:extLst>
          </p:cNvPr>
          <p:cNvSpPr>
            <a:spLocks noGrp="1"/>
          </p:cNvSpPr>
          <p:nvPr>
            <p:ph idx="1"/>
          </p:nvPr>
        </p:nvSpPr>
        <p:spPr>
          <a:xfrm>
            <a:off x="1621410" y="1451728"/>
            <a:ext cx="9947601" cy="6375664"/>
          </a:xfrm>
        </p:spPr>
        <p:txBody>
          <a:bodyPr>
            <a:normAutofit/>
          </a:bodyPr>
          <a:lstStyle/>
          <a:p>
            <a:pPr marL="0" indent="0" algn="just">
              <a:buNone/>
            </a:pPr>
            <a:r>
              <a:rPr lang="en-IN" dirty="0"/>
              <a:t>Enclosing the GGCOLAB link , where we have made some Data transformations , preliminary visualizations and correlations that well describes the data.</a:t>
            </a:r>
          </a:p>
          <a:p>
            <a:pPr marL="0" indent="0" algn="just">
              <a:buNone/>
            </a:pPr>
            <a:r>
              <a:rPr lang="en-IN" dirty="0"/>
              <a:t> </a:t>
            </a:r>
            <a:r>
              <a:rPr lang="en-IN" b="0" i="0" u="none" strike="noStrike" dirty="0">
                <a:solidFill>
                  <a:srgbClr val="6264A7"/>
                </a:solidFill>
                <a:effectLst/>
                <a:latin typeface="Segoe UI" panose="020B0502040204020203" pitchFamily="34" charset="0"/>
                <a:hlinkClick r:id="rId2" tooltip="https://colab.research.google.com/drive/1xxi-w8bu_2agw_st0bk0iv7vmepvv0rc?usp=sharing"/>
              </a:rPr>
              <a:t>https://colab.research.google.com/drive/1xxI-w8BU_2agW_st0bK0iV7vmepVv0RC?usp=sharing</a:t>
            </a:r>
            <a:endParaRPr lang="en-IN" dirty="0"/>
          </a:p>
          <a:p>
            <a:pPr marL="0" indent="0" algn="just">
              <a:buNone/>
            </a:pPr>
            <a:r>
              <a:rPr lang="en-IN" b="1" dirty="0"/>
              <a:t>References :</a:t>
            </a:r>
          </a:p>
          <a:p>
            <a:pPr algn="just" fontAlgn="base"/>
            <a:r>
              <a:rPr lang="en-US" b="0" i="0" dirty="0">
                <a:effectLst/>
                <a:latin typeface="Inter"/>
              </a:rPr>
              <a:t>The data has been taken and compiled from the below Canada Government official link</a:t>
            </a:r>
            <a:br>
              <a:rPr lang="en-US" b="0" i="0" dirty="0">
                <a:effectLst/>
                <a:latin typeface="Inter"/>
              </a:rPr>
            </a:br>
            <a:r>
              <a:rPr lang="en-US" b="0" i="0" u="none" strike="noStrike" dirty="0">
                <a:solidFill>
                  <a:srgbClr val="008ABC"/>
                </a:solidFill>
                <a:effectLst/>
                <a:latin typeface="Inter"/>
                <a:hlinkClick r:id="rId3"/>
              </a:rPr>
              <a:t>https://open.canada.ca/data/en/dataset/98f1a129-f628-4ce4-b24d-6f16bf24dd64#wb-auto-6</a:t>
            </a:r>
            <a:endParaRPr lang="en-US" b="0" i="0" dirty="0">
              <a:effectLst/>
              <a:latin typeface="Inter"/>
            </a:endParaRPr>
          </a:p>
          <a:p>
            <a:pPr marL="0" indent="0" algn="just">
              <a:buNone/>
            </a:pPr>
            <a:r>
              <a:rPr lang="en-IN" dirty="0"/>
              <a:t>					</a:t>
            </a:r>
          </a:p>
          <a:p>
            <a:pPr marL="0" indent="0" algn="just">
              <a:buNone/>
            </a:pPr>
            <a:r>
              <a:rPr lang="en-IN" dirty="0"/>
              <a:t>													  Thank You !!</a:t>
            </a:r>
          </a:p>
          <a:p>
            <a:pPr marL="0" indent="0" algn="just">
              <a:buNone/>
            </a:pPr>
            <a:endParaRPr lang="en-IN" dirty="0"/>
          </a:p>
          <a:p>
            <a:pPr marL="0" indent="0" algn="just">
              <a:buNone/>
            </a:pPr>
            <a:r>
              <a:rPr lang="en-IN" dirty="0"/>
              <a:t>														</a:t>
            </a:r>
          </a:p>
          <a:p>
            <a:pPr marL="0" indent="0" algn="just">
              <a:buNone/>
            </a:pPr>
            <a:endParaRPr lang="en-IN" dirty="0"/>
          </a:p>
        </p:txBody>
      </p:sp>
    </p:spTree>
    <p:extLst>
      <p:ext uri="{BB962C8B-B14F-4D97-AF65-F5344CB8AC3E}">
        <p14:creationId xmlns:p14="http://schemas.microsoft.com/office/powerpoint/2010/main" val="87729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9C6F-4D36-4086-A1D4-81824529B9FD}"/>
              </a:ext>
            </a:extLst>
          </p:cNvPr>
          <p:cNvSpPr>
            <a:spLocks noGrp="1"/>
          </p:cNvSpPr>
          <p:nvPr>
            <p:ph type="ctrTitle"/>
          </p:nvPr>
        </p:nvSpPr>
        <p:spPr/>
        <p:txBody>
          <a:bodyPr/>
          <a:lstStyle/>
          <a:p>
            <a:r>
              <a:rPr lang="en-IN" dirty="0"/>
              <a:t>DAB103  - Project </a:t>
            </a:r>
          </a:p>
        </p:txBody>
      </p:sp>
      <p:sp>
        <p:nvSpPr>
          <p:cNvPr id="3" name="Subtitle 2">
            <a:extLst>
              <a:ext uri="{FF2B5EF4-FFF2-40B4-BE49-F238E27FC236}">
                <a16:creationId xmlns:a16="http://schemas.microsoft.com/office/drawing/2014/main" id="{30DE506A-01CE-4B10-A3B2-CC139EFA349E}"/>
              </a:ext>
            </a:extLst>
          </p:cNvPr>
          <p:cNvSpPr>
            <a:spLocks noGrp="1"/>
          </p:cNvSpPr>
          <p:nvPr>
            <p:ph type="subTitle" idx="1"/>
          </p:nvPr>
        </p:nvSpPr>
        <p:spPr/>
        <p:txBody>
          <a:bodyPr>
            <a:normAutofit/>
          </a:bodyPr>
          <a:lstStyle/>
          <a:p>
            <a:endParaRPr lang="en-IN" dirty="0"/>
          </a:p>
          <a:p>
            <a:r>
              <a:rPr lang="en-IN" b="1" dirty="0"/>
              <a:t>CO2 EMISSION FROM CARS IN CANADA </a:t>
            </a:r>
            <a:endParaRPr lang="en-IN" dirty="0"/>
          </a:p>
          <a:p>
            <a:r>
              <a:rPr lang="en-IN" dirty="0"/>
              <a:t>Submission 2 </a:t>
            </a:r>
          </a:p>
        </p:txBody>
      </p:sp>
    </p:spTree>
    <p:extLst>
      <p:ext uri="{BB962C8B-B14F-4D97-AF65-F5344CB8AC3E}">
        <p14:creationId xmlns:p14="http://schemas.microsoft.com/office/powerpoint/2010/main" val="4228784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BCDD-F660-4D69-97A2-12D92CA415B7}"/>
              </a:ext>
            </a:extLst>
          </p:cNvPr>
          <p:cNvSpPr>
            <a:spLocks noGrp="1"/>
          </p:cNvSpPr>
          <p:nvPr>
            <p:ph type="title"/>
          </p:nvPr>
        </p:nvSpPr>
        <p:spPr>
          <a:xfrm>
            <a:off x="750051" y="191068"/>
            <a:ext cx="11007070" cy="1324731"/>
          </a:xfrm>
        </p:spPr>
        <p:txBody>
          <a:bodyPr>
            <a:normAutofit/>
          </a:bodyPr>
          <a:lstStyle/>
          <a:p>
            <a:r>
              <a:rPr lang="en-IN" b="1" dirty="0"/>
              <a:t>Addressing the feedback from previous submission</a:t>
            </a:r>
          </a:p>
        </p:txBody>
      </p:sp>
      <p:sp>
        <p:nvSpPr>
          <p:cNvPr id="3" name="Content Placeholder 2">
            <a:extLst>
              <a:ext uri="{FF2B5EF4-FFF2-40B4-BE49-F238E27FC236}">
                <a16:creationId xmlns:a16="http://schemas.microsoft.com/office/drawing/2014/main" id="{10E3558B-5586-4B6A-A537-B9985A528506}"/>
              </a:ext>
            </a:extLst>
          </p:cNvPr>
          <p:cNvSpPr>
            <a:spLocks noGrp="1"/>
          </p:cNvSpPr>
          <p:nvPr>
            <p:ph idx="1"/>
          </p:nvPr>
        </p:nvSpPr>
        <p:spPr>
          <a:xfrm>
            <a:off x="1326724" y="566739"/>
            <a:ext cx="10703351" cy="4486274"/>
          </a:xfrm>
        </p:spPr>
        <p:txBody>
          <a:bodyPr/>
          <a:lstStyle/>
          <a:p>
            <a:pPr marL="0" indent="0">
              <a:buNone/>
            </a:pPr>
            <a:endParaRPr lang="en-IN" sz="3200" dirty="0"/>
          </a:p>
          <a:p>
            <a:pPr marL="0" indent="0">
              <a:buNone/>
            </a:pPr>
            <a:r>
              <a:rPr lang="en-IN" sz="3200" dirty="0"/>
              <a:t>Problem Statement </a:t>
            </a:r>
          </a:p>
          <a:p>
            <a:pPr marL="0" indent="0">
              <a:buNone/>
            </a:pPr>
            <a:endParaRPr lang="en-IN" sz="3200" dirty="0"/>
          </a:p>
          <a:p>
            <a:r>
              <a:rPr lang="en-IN" dirty="0"/>
              <a:t>To determine which fuel type and vehicle category emits the least CO2.</a:t>
            </a:r>
          </a:p>
          <a:p>
            <a:pPr marL="0" indent="0">
              <a:buNone/>
            </a:pPr>
            <a:endParaRPr lang="en-IN" dirty="0"/>
          </a:p>
          <a:p>
            <a:r>
              <a:rPr lang="en-IN" dirty="0"/>
              <a:t>To find which vehicle characteristics is less harmful to the environment .</a:t>
            </a:r>
          </a:p>
        </p:txBody>
      </p:sp>
    </p:spTree>
    <p:extLst>
      <p:ext uri="{BB962C8B-B14F-4D97-AF65-F5344CB8AC3E}">
        <p14:creationId xmlns:p14="http://schemas.microsoft.com/office/powerpoint/2010/main" val="23323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4684-0102-44E7-8E1C-A13BC4477184}"/>
              </a:ext>
            </a:extLst>
          </p:cNvPr>
          <p:cNvSpPr>
            <a:spLocks noGrp="1"/>
          </p:cNvSpPr>
          <p:nvPr>
            <p:ph type="title"/>
          </p:nvPr>
        </p:nvSpPr>
        <p:spPr>
          <a:xfrm>
            <a:off x="1097507" y="938330"/>
            <a:ext cx="10332563" cy="898067"/>
          </a:xfrm>
        </p:spPr>
        <p:txBody>
          <a:bodyPr>
            <a:normAutofit fontScale="90000"/>
          </a:bodyPr>
          <a:lstStyle/>
          <a:p>
            <a:br>
              <a:rPr lang="en-US" dirty="0"/>
            </a:br>
            <a:r>
              <a:rPr lang="en-US" dirty="0"/>
              <a:t>Proposal</a:t>
            </a:r>
            <a:br>
              <a:rPr lang="en-US" dirty="0"/>
            </a:br>
            <a:endParaRPr lang="en-IN" dirty="0"/>
          </a:p>
        </p:txBody>
      </p:sp>
      <p:sp>
        <p:nvSpPr>
          <p:cNvPr id="3" name="Content Placeholder 2">
            <a:extLst>
              <a:ext uri="{FF2B5EF4-FFF2-40B4-BE49-F238E27FC236}">
                <a16:creationId xmlns:a16="http://schemas.microsoft.com/office/drawing/2014/main" id="{7E86B8B5-EE0A-4C69-8F23-6D057DDA1503}"/>
              </a:ext>
            </a:extLst>
          </p:cNvPr>
          <p:cNvSpPr>
            <a:spLocks noGrp="1"/>
          </p:cNvSpPr>
          <p:nvPr>
            <p:ph idx="1"/>
          </p:nvPr>
        </p:nvSpPr>
        <p:spPr>
          <a:xfrm>
            <a:off x="1275497" y="1091820"/>
            <a:ext cx="10515600" cy="2866813"/>
          </a:xfrm>
        </p:spPr>
        <p:txBody>
          <a:bodyPr/>
          <a:lstStyle/>
          <a:p>
            <a:pPr marL="0" indent="0">
              <a:buNone/>
            </a:pPr>
            <a:endParaRPr lang="en-US" dirty="0"/>
          </a:p>
          <a:p>
            <a:pPr marL="0" indent="0">
              <a:buNone/>
            </a:pPr>
            <a:endParaRPr lang="en-US" dirty="0"/>
          </a:p>
          <a:p>
            <a:pPr marL="0" indent="0">
              <a:buNone/>
            </a:pPr>
            <a:r>
              <a:rPr lang="en-US" dirty="0"/>
              <a:t>Identifying which category of vehicles are making the worst impact to the environment by majorly targeting the manufacturers and the environment monitoring agencies who can regulate this mass emission into our atmosphere.</a:t>
            </a:r>
            <a:endParaRPr lang="en-IN" dirty="0"/>
          </a:p>
        </p:txBody>
      </p:sp>
    </p:spTree>
    <p:extLst>
      <p:ext uri="{BB962C8B-B14F-4D97-AF65-F5344CB8AC3E}">
        <p14:creationId xmlns:p14="http://schemas.microsoft.com/office/powerpoint/2010/main" val="180862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95A767A-1A67-41EC-9ECA-E59DA6496AAA}"/>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b="1"/>
              <a:t>EDA Visualizations </a:t>
            </a:r>
          </a:p>
        </p:txBody>
      </p:sp>
    </p:spTree>
    <p:extLst>
      <p:ext uri="{BB962C8B-B14F-4D97-AF65-F5344CB8AC3E}">
        <p14:creationId xmlns:p14="http://schemas.microsoft.com/office/powerpoint/2010/main" val="50857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C6D2D-BF0D-46FD-8341-023FA8B5CD6A}"/>
              </a:ext>
            </a:extLst>
          </p:cNvPr>
          <p:cNvSpPr>
            <a:spLocks noGrp="1"/>
          </p:cNvSpPr>
          <p:nvPr>
            <p:ph idx="1"/>
          </p:nvPr>
        </p:nvSpPr>
        <p:spPr>
          <a:xfrm>
            <a:off x="1562101" y="0"/>
            <a:ext cx="11391899" cy="4788326"/>
          </a:xfrm>
        </p:spPr>
        <p:txBody>
          <a:bodyPr/>
          <a:lstStyle/>
          <a:p>
            <a:pPr marL="0" indent="0">
              <a:buNone/>
            </a:pPr>
            <a:r>
              <a:rPr lang="en-IN" dirty="0"/>
              <a:t>Descriptive Statistics :</a:t>
            </a:r>
          </a:p>
          <a:p>
            <a:pPr marL="0" indent="0">
              <a:buNone/>
            </a:pPr>
            <a:r>
              <a:rPr lang="en-IN" dirty="0"/>
              <a:t>Using describe function , the basic stats of the all the variable in the dataset is uncovered.</a:t>
            </a:r>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A08CFC98-5E23-4AFA-B21B-28AD62065284}"/>
              </a:ext>
            </a:extLst>
          </p:cNvPr>
          <p:cNvPicPr>
            <a:picLocks noChangeAspect="1"/>
          </p:cNvPicPr>
          <p:nvPr/>
        </p:nvPicPr>
        <p:blipFill>
          <a:blip r:embed="rId2"/>
          <a:stretch>
            <a:fillRect/>
          </a:stretch>
        </p:blipFill>
        <p:spPr>
          <a:xfrm>
            <a:off x="1295401" y="2647949"/>
            <a:ext cx="10782868" cy="3466247"/>
          </a:xfrm>
          <a:prstGeom prst="rect">
            <a:avLst/>
          </a:prstGeom>
        </p:spPr>
      </p:pic>
    </p:spTree>
    <p:extLst>
      <p:ext uri="{BB962C8B-B14F-4D97-AF65-F5344CB8AC3E}">
        <p14:creationId xmlns:p14="http://schemas.microsoft.com/office/powerpoint/2010/main" val="385473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4DD47-3127-464F-9E77-5A2FCB6D3F44}"/>
              </a:ext>
            </a:extLst>
          </p:cNvPr>
          <p:cNvSpPr>
            <a:spLocks noGrp="1"/>
          </p:cNvSpPr>
          <p:nvPr>
            <p:ph idx="1"/>
          </p:nvPr>
        </p:nvSpPr>
        <p:spPr>
          <a:xfrm>
            <a:off x="1538728" y="-1019961"/>
            <a:ext cx="11547835" cy="5693790"/>
          </a:xfrm>
        </p:spPr>
        <p:txBody>
          <a:bodyPr/>
          <a:lstStyle/>
          <a:p>
            <a:r>
              <a:rPr lang="en-IN" dirty="0"/>
              <a:t>To understand the graph of each variable below are the Visualizations :</a:t>
            </a:r>
          </a:p>
          <a:p>
            <a:pPr marL="0" indent="0">
              <a:buNone/>
            </a:pPr>
            <a:r>
              <a:rPr lang="en-IN" dirty="0"/>
              <a:t>	Fuel Types :</a:t>
            </a:r>
          </a:p>
          <a:p>
            <a:pPr marL="0" indent="0">
              <a:buNone/>
            </a:pPr>
            <a:endParaRPr lang="en-IN" dirty="0"/>
          </a:p>
        </p:txBody>
      </p:sp>
      <p:pic>
        <p:nvPicPr>
          <p:cNvPr id="5" name="Picture 4">
            <a:extLst>
              <a:ext uri="{FF2B5EF4-FFF2-40B4-BE49-F238E27FC236}">
                <a16:creationId xmlns:a16="http://schemas.microsoft.com/office/drawing/2014/main" id="{2DDEF2AC-C06D-48C9-A86A-41E946172FFA}"/>
              </a:ext>
            </a:extLst>
          </p:cNvPr>
          <p:cNvPicPr>
            <a:picLocks noChangeAspect="1"/>
          </p:cNvPicPr>
          <p:nvPr/>
        </p:nvPicPr>
        <p:blipFill>
          <a:blip r:embed="rId2"/>
          <a:stretch>
            <a:fillRect/>
          </a:stretch>
        </p:blipFill>
        <p:spPr>
          <a:xfrm>
            <a:off x="2416159" y="2235654"/>
            <a:ext cx="7108842" cy="4312271"/>
          </a:xfrm>
          <a:prstGeom prst="rect">
            <a:avLst/>
          </a:prstGeom>
        </p:spPr>
      </p:pic>
    </p:spTree>
    <p:extLst>
      <p:ext uri="{BB962C8B-B14F-4D97-AF65-F5344CB8AC3E}">
        <p14:creationId xmlns:p14="http://schemas.microsoft.com/office/powerpoint/2010/main" val="207534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1E7E-74FE-4236-A7C1-1D1C06AB8F1B}"/>
              </a:ext>
            </a:extLst>
          </p:cNvPr>
          <p:cNvSpPr>
            <a:spLocks noGrp="1"/>
          </p:cNvSpPr>
          <p:nvPr>
            <p:ph idx="1"/>
          </p:nvPr>
        </p:nvSpPr>
        <p:spPr>
          <a:xfrm>
            <a:off x="1112165" y="-659091"/>
            <a:ext cx="11774079" cy="5594809"/>
          </a:xfrm>
        </p:spPr>
        <p:txBody>
          <a:bodyPr/>
          <a:lstStyle/>
          <a:p>
            <a:pPr marL="0" indent="0">
              <a:buNone/>
            </a:pPr>
            <a:r>
              <a:rPr lang="en-IN" dirty="0"/>
              <a:t>       Number of Cylinders </a:t>
            </a:r>
            <a:r>
              <a:rPr lang="en-IN" sz="2800" dirty="0"/>
              <a:t>: </a:t>
            </a:r>
          </a:p>
          <a:p>
            <a:pPr marL="0" indent="0">
              <a:buNone/>
            </a:pPr>
            <a:r>
              <a:rPr lang="en-IN" dirty="0"/>
              <a:t>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EE9E6CE-7E0C-4727-929D-BD15B45AE728}"/>
              </a:ext>
            </a:extLst>
          </p:cNvPr>
          <p:cNvPicPr>
            <a:picLocks noChangeAspect="1"/>
          </p:cNvPicPr>
          <p:nvPr/>
        </p:nvPicPr>
        <p:blipFill>
          <a:blip r:embed="rId2"/>
          <a:stretch>
            <a:fillRect/>
          </a:stretch>
        </p:blipFill>
        <p:spPr>
          <a:xfrm>
            <a:off x="2935271" y="1790309"/>
            <a:ext cx="6034988" cy="4553147"/>
          </a:xfrm>
          <a:prstGeom prst="rect">
            <a:avLst/>
          </a:prstGeom>
        </p:spPr>
      </p:pic>
    </p:spTree>
    <p:extLst>
      <p:ext uri="{BB962C8B-B14F-4D97-AF65-F5344CB8AC3E}">
        <p14:creationId xmlns:p14="http://schemas.microsoft.com/office/powerpoint/2010/main" val="267795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1E7E-74FE-4236-A7C1-1D1C06AB8F1B}"/>
              </a:ext>
            </a:extLst>
          </p:cNvPr>
          <p:cNvSpPr>
            <a:spLocks noGrp="1"/>
          </p:cNvSpPr>
          <p:nvPr>
            <p:ph idx="1"/>
          </p:nvPr>
        </p:nvSpPr>
        <p:spPr>
          <a:xfrm>
            <a:off x="1121690" y="-1147715"/>
            <a:ext cx="11774079" cy="5594809"/>
          </a:xfrm>
        </p:spPr>
        <p:txBody>
          <a:bodyPr/>
          <a:lstStyle/>
          <a:p>
            <a:pPr marL="0" indent="0">
              <a:buNone/>
            </a:pPr>
            <a:r>
              <a:rPr lang="en-IN" dirty="0"/>
              <a:t>       CO2 Emission: </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1B5F9901-E49D-48A4-9953-84FDF25428A5}"/>
              </a:ext>
            </a:extLst>
          </p:cNvPr>
          <p:cNvPicPr>
            <a:picLocks noChangeAspect="1"/>
          </p:cNvPicPr>
          <p:nvPr/>
        </p:nvPicPr>
        <p:blipFill>
          <a:blip r:embed="rId2"/>
          <a:stretch>
            <a:fillRect/>
          </a:stretch>
        </p:blipFill>
        <p:spPr>
          <a:xfrm>
            <a:off x="1659019" y="1581205"/>
            <a:ext cx="7894556" cy="4839036"/>
          </a:xfrm>
          <a:prstGeom prst="rect">
            <a:avLst/>
          </a:prstGeom>
        </p:spPr>
      </p:pic>
    </p:spTree>
    <p:extLst>
      <p:ext uri="{BB962C8B-B14F-4D97-AF65-F5344CB8AC3E}">
        <p14:creationId xmlns:p14="http://schemas.microsoft.com/office/powerpoint/2010/main" val="248171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2DBD-E4F9-4B35-A6E6-14DE7C09647D}"/>
              </a:ext>
            </a:extLst>
          </p:cNvPr>
          <p:cNvSpPr>
            <a:spLocks noGrp="1"/>
          </p:cNvSpPr>
          <p:nvPr>
            <p:ph type="title"/>
          </p:nvPr>
        </p:nvSpPr>
        <p:spPr>
          <a:xfrm>
            <a:off x="707010" y="365125"/>
            <a:ext cx="10646790" cy="709531"/>
          </a:xfrm>
        </p:spPr>
        <p:txBody>
          <a:bodyPr>
            <a:normAutofit/>
          </a:bodyPr>
          <a:lstStyle/>
          <a:p>
            <a:r>
              <a:rPr lang="en-IN" b="1" dirty="0"/>
              <a:t>Background / Motivation :</a:t>
            </a:r>
          </a:p>
        </p:txBody>
      </p:sp>
      <p:sp>
        <p:nvSpPr>
          <p:cNvPr id="3" name="Content Placeholder 2">
            <a:extLst>
              <a:ext uri="{FF2B5EF4-FFF2-40B4-BE49-F238E27FC236}">
                <a16:creationId xmlns:a16="http://schemas.microsoft.com/office/drawing/2014/main" id="{83FE50FB-0BDE-4E61-88B1-62A38151356D}"/>
              </a:ext>
            </a:extLst>
          </p:cNvPr>
          <p:cNvSpPr>
            <a:spLocks noGrp="1"/>
          </p:cNvSpPr>
          <p:nvPr>
            <p:ph idx="1"/>
          </p:nvPr>
        </p:nvSpPr>
        <p:spPr>
          <a:xfrm>
            <a:off x="1414021" y="987458"/>
            <a:ext cx="9845511" cy="4883084"/>
          </a:xfrm>
        </p:spPr>
        <p:txBody>
          <a:bodyPr/>
          <a:lstStyle/>
          <a:p>
            <a:pPr marL="0" indent="0" algn="jus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Claiming and addressing themselves as a least polluted countries in the world, Canada has maintained it’s position through all means by offering a clean environment to the people. But here’s a data of the vehicles which do cause harm to the ecosystem by emitting CO2 into the atmosphere. Diving deeper into such data could uncover some interesting and unknown facts about the happening. </a:t>
            </a:r>
          </a:p>
          <a:p>
            <a:pPr marL="0" indent="0">
              <a:buNone/>
            </a:pPr>
            <a:endParaRPr lang="en-IN" dirty="0"/>
          </a:p>
        </p:txBody>
      </p:sp>
    </p:spTree>
    <p:extLst>
      <p:ext uri="{BB962C8B-B14F-4D97-AF65-F5344CB8AC3E}">
        <p14:creationId xmlns:p14="http://schemas.microsoft.com/office/powerpoint/2010/main" val="240925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1E7E-74FE-4236-A7C1-1D1C06AB8F1B}"/>
              </a:ext>
            </a:extLst>
          </p:cNvPr>
          <p:cNvSpPr>
            <a:spLocks noGrp="1"/>
          </p:cNvSpPr>
          <p:nvPr>
            <p:ph idx="1"/>
          </p:nvPr>
        </p:nvSpPr>
        <p:spPr>
          <a:xfrm>
            <a:off x="854990" y="-1543540"/>
            <a:ext cx="11774079" cy="5896465"/>
          </a:xfrm>
        </p:spPr>
        <p:txBody>
          <a:bodyPr/>
          <a:lstStyle/>
          <a:p>
            <a:pPr marL="0" indent="0">
              <a:buNone/>
            </a:pPr>
            <a:r>
              <a:rPr lang="en-IN" dirty="0"/>
              <a:t>       Numerical Variables visualized through Histograms [ref: 1]</a:t>
            </a:r>
          </a:p>
          <a:p>
            <a:pPr marL="0" indent="0">
              <a:buNone/>
            </a:pPr>
            <a:endParaRPr lang="en-IN" dirty="0"/>
          </a:p>
        </p:txBody>
      </p:sp>
      <p:pic>
        <p:nvPicPr>
          <p:cNvPr id="6" name="Picture 5">
            <a:extLst>
              <a:ext uri="{FF2B5EF4-FFF2-40B4-BE49-F238E27FC236}">
                <a16:creationId xmlns:a16="http://schemas.microsoft.com/office/drawing/2014/main" id="{5B6FE335-1817-46EE-AEC5-F844A3F06693}"/>
              </a:ext>
            </a:extLst>
          </p:cNvPr>
          <p:cNvPicPr>
            <a:picLocks noChangeAspect="1"/>
          </p:cNvPicPr>
          <p:nvPr/>
        </p:nvPicPr>
        <p:blipFill>
          <a:blip r:embed="rId2"/>
          <a:stretch>
            <a:fillRect/>
          </a:stretch>
        </p:blipFill>
        <p:spPr>
          <a:xfrm>
            <a:off x="2587951" y="1572582"/>
            <a:ext cx="7489500" cy="4945911"/>
          </a:xfrm>
          <a:prstGeom prst="rect">
            <a:avLst/>
          </a:prstGeom>
        </p:spPr>
      </p:pic>
    </p:spTree>
    <p:extLst>
      <p:ext uri="{BB962C8B-B14F-4D97-AF65-F5344CB8AC3E}">
        <p14:creationId xmlns:p14="http://schemas.microsoft.com/office/powerpoint/2010/main" val="1763973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1E7E-74FE-4236-A7C1-1D1C06AB8F1B}"/>
              </a:ext>
            </a:extLst>
          </p:cNvPr>
          <p:cNvSpPr>
            <a:spLocks noGrp="1"/>
          </p:cNvSpPr>
          <p:nvPr>
            <p:ph idx="1"/>
          </p:nvPr>
        </p:nvSpPr>
        <p:spPr>
          <a:xfrm>
            <a:off x="950240" y="-973416"/>
            <a:ext cx="11774079" cy="5594809"/>
          </a:xfrm>
        </p:spPr>
        <p:txBody>
          <a:bodyPr/>
          <a:lstStyle/>
          <a:p>
            <a:pPr marL="0" indent="0">
              <a:buNone/>
            </a:pPr>
            <a:r>
              <a:rPr lang="en-IN" dirty="0"/>
              <a:t>       Heatmap Showing Co-relation of the dependent variables </a:t>
            </a:r>
          </a:p>
          <a:p>
            <a:pPr marL="0" indent="0">
              <a:buNone/>
            </a:pPr>
            <a:r>
              <a:rPr lang="en-IN" dirty="0"/>
              <a:t>	</a:t>
            </a:r>
          </a:p>
          <a:p>
            <a:pPr marL="0" indent="0">
              <a:buNone/>
            </a:pPr>
            <a:endParaRPr lang="en-IN" dirty="0"/>
          </a:p>
        </p:txBody>
      </p:sp>
      <p:pic>
        <p:nvPicPr>
          <p:cNvPr id="1026" name="Picture 2">
            <a:extLst>
              <a:ext uri="{FF2B5EF4-FFF2-40B4-BE49-F238E27FC236}">
                <a16:creationId xmlns:a16="http://schemas.microsoft.com/office/drawing/2014/main" id="{55DE4E46-BA1F-44E9-B76D-32C361304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379" y="1698276"/>
            <a:ext cx="7981241" cy="475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731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DE221DF-C977-447D-ACB7-91E776334DEC}"/>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a:t>Data Cleaning &amp; Transformation</a:t>
            </a:r>
          </a:p>
        </p:txBody>
      </p:sp>
    </p:spTree>
    <p:extLst>
      <p:ext uri="{BB962C8B-B14F-4D97-AF65-F5344CB8AC3E}">
        <p14:creationId xmlns:p14="http://schemas.microsoft.com/office/powerpoint/2010/main" val="98765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261E7E-74FE-4236-A7C1-1D1C06AB8F1B}"/>
              </a:ext>
            </a:extLst>
          </p:cNvPr>
          <p:cNvSpPr>
            <a:spLocks noGrp="1"/>
          </p:cNvSpPr>
          <p:nvPr>
            <p:ph idx="1"/>
          </p:nvPr>
        </p:nvSpPr>
        <p:spPr>
          <a:xfrm>
            <a:off x="1376818" y="800100"/>
            <a:ext cx="10291308" cy="5308468"/>
          </a:xfrm>
        </p:spPr>
        <p:txBody>
          <a:bodyPr/>
          <a:lstStyle/>
          <a:p>
            <a:pPr marL="0" indent="0">
              <a:buNone/>
            </a:pPr>
            <a:r>
              <a:rPr lang="en-US" sz="2400" b="0" i="0" dirty="0">
                <a:solidFill>
                  <a:srgbClr val="212121"/>
                </a:solidFill>
                <a:effectLst/>
                <a:latin typeface="Roboto" panose="02000000000000000000" pitchFamily="2" charset="0"/>
              </a:rPr>
              <a:t>The data we have has only one observation for the fuel type "N". It is tough to conclude the analysis with a single observation, and also like a potential outliner, hence removing this from the data set.</a:t>
            </a:r>
          </a:p>
          <a:p>
            <a:pPr marL="0" indent="0">
              <a:buNone/>
            </a:pPr>
            <a:endParaRPr lang="en-US" sz="2400" dirty="0">
              <a:solidFill>
                <a:srgbClr val="212121"/>
              </a:solidFill>
              <a:latin typeface="Roboto" panose="02000000000000000000" pitchFamily="2" charset="0"/>
            </a:endParaRPr>
          </a:p>
          <a:p>
            <a:pPr marL="0" indent="0">
              <a:buNone/>
            </a:pPr>
            <a:r>
              <a:rPr lang="en-US" sz="2400" dirty="0">
                <a:solidFill>
                  <a:srgbClr val="212121"/>
                </a:solidFill>
                <a:latin typeface="Roboto" panose="02000000000000000000" pitchFamily="2" charset="0"/>
              </a:rPr>
              <a:t> Chevrolet Mid-Size has the one and only Natural Gas (N) Fuel Type.</a:t>
            </a:r>
          </a:p>
          <a:p>
            <a:pPr marL="0" indent="0">
              <a:buNone/>
            </a:pPr>
            <a:endParaRPr lang="en-US" sz="2400" dirty="0">
              <a:solidFill>
                <a:srgbClr val="212121"/>
              </a:solidFill>
              <a:latin typeface="Roboto" panose="02000000000000000000" pitchFamily="2" charset="0"/>
            </a:endParaRPr>
          </a:p>
          <a:p>
            <a:pPr marL="0" indent="0">
              <a:buNone/>
            </a:pPr>
            <a:endParaRPr lang="en-US" sz="2400" dirty="0">
              <a:solidFill>
                <a:srgbClr val="212121"/>
              </a:solidFill>
              <a:latin typeface="Roboto" panose="02000000000000000000" pitchFamily="2" charset="0"/>
            </a:endParaRPr>
          </a:p>
          <a:p>
            <a:pPr marL="0" indent="0">
              <a:buNone/>
            </a:pPr>
            <a:endParaRPr lang="en-IN" sz="2400" dirty="0"/>
          </a:p>
          <a:p>
            <a:pPr marL="0" indent="0">
              <a:buNone/>
            </a:pPr>
            <a:r>
              <a:rPr lang="en-IN" dirty="0"/>
              <a:t> </a:t>
            </a:r>
          </a:p>
        </p:txBody>
      </p:sp>
      <p:pic>
        <p:nvPicPr>
          <p:cNvPr id="5" name="Picture 4">
            <a:extLst>
              <a:ext uri="{FF2B5EF4-FFF2-40B4-BE49-F238E27FC236}">
                <a16:creationId xmlns:a16="http://schemas.microsoft.com/office/drawing/2014/main" id="{707262F1-40EC-4419-B39E-FBD58214DB63}"/>
              </a:ext>
            </a:extLst>
          </p:cNvPr>
          <p:cNvPicPr>
            <a:picLocks noChangeAspect="1"/>
          </p:cNvPicPr>
          <p:nvPr/>
        </p:nvPicPr>
        <p:blipFill>
          <a:blip r:embed="rId2"/>
          <a:stretch>
            <a:fillRect/>
          </a:stretch>
        </p:blipFill>
        <p:spPr>
          <a:xfrm>
            <a:off x="1454246" y="4111168"/>
            <a:ext cx="10136452" cy="1508288"/>
          </a:xfrm>
          <a:prstGeom prst="rect">
            <a:avLst/>
          </a:prstGeom>
        </p:spPr>
      </p:pic>
    </p:spTree>
    <p:extLst>
      <p:ext uri="{BB962C8B-B14F-4D97-AF65-F5344CB8AC3E}">
        <p14:creationId xmlns:p14="http://schemas.microsoft.com/office/powerpoint/2010/main" val="134932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E440-19BD-4E8F-9988-89D1683FB940}"/>
              </a:ext>
            </a:extLst>
          </p:cNvPr>
          <p:cNvSpPr>
            <a:spLocks noGrp="1"/>
          </p:cNvSpPr>
          <p:nvPr>
            <p:ph idx="1"/>
          </p:nvPr>
        </p:nvSpPr>
        <p:spPr>
          <a:xfrm>
            <a:off x="1415592" y="188537"/>
            <a:ext cx="10166808" cy="4904344"/>
          </a:xfrm>
        </p:spPr>
        <p:txBody>
          <a:bodyPr/>
          <a:lstStyle/>
          <a:p>
            <a:pPr marL="0" indent="0">
              <a:buNone/>
            </a:pPr>
            <a:r>
              <a:rPr lang="en-US" b="0" i="0" dirty="0">
                <a:solidFill>
                  <a:srgbClr val="212121"/>
                </a:solidFill>
                <a:effectLst/>
                <a:latin typeface="Roboto" panose="02000000000000000000" pitchFamily="2" charset="0"/>
              </a:rPr>
              <a:t>Segregating the Co2 emissions by labeling them with various levels High, medium, low based on their quartile range, which results in adding a new column with the name “CO2 Label” having values with respect to CO2 emission.</a:t>
            </a:r>
          </a:p>
          <a:p>
            <a:pPr marL="0" indent="0">
              <a:buNone/>
            </a:pPr>
            <a:endParaRPr lang="en-US" b="0" i="0" dirty="0">
              <a:solidFill>
                <a:srgbClr val="212121"/>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1F90612A-0610-4BE9-A943-D0311893724B}"/>
              </a:ext>
            </a:extLst>
          </p:cNvPr>
          <p:cNvPicPr>
            <a:picLocks noChangeAspect="1"/>
          </p:cNvPicPr>
          <p:nvPr/>
        </p:nvPicPr>
        <p:blipFill>
          <a:blip r:embed="rId2"/>
          <a:stretch>
            <a:fillRect/>
          </a:stretch>
        </p:blipFill>
        <p:spPr>
          <a:xfrm>
            <a:off x="1621871" y="3279170"/>
            <a:ext cx="3537503" cy="2165579"/>
          </a:xfrm>
          <a:prstGeom prst="rect">
            <a:avLst/>
          </a:prstGeom>
        </p:spPr>
      </p:pic>
      <p:pic>
        <p:nvPicPr>
          <p:cNvPr id="6" name="Picture 5">
            <a:extLst>
              <a:ext uri="{FF2B5EF4-FFF2-40B4-BE49-F238E27FC236}">
                <a16:creationId xmlns:a16="http://schemas.microsoft.com/office/drawing/2014/main" id="{41F56164-F2EC-4FFC-823B-B8867171F2D2}"/>
              </a:ext>
            </a:extLst>
          </p:cNvPr>
          <p:cNvPicPr>
            <a:picLocks noChangeAspect="1"/>
          </p:cNvPicPr>
          <p:nvPr/>
        </p:nvPicPr>
        <p:blipFill>
          <a:blip r:embed="rId3"/>
          <a:stretch>
            <a:fillRect/>
          </a:stretch>
        </p:blipFill>
        <p:spPr>
          <a:xfrm>
            <a:off x="6443663" y="2873635"/>
            <a:ext cx="4486275" cy="3284278"/>
          </a:xfrm>
          <a:prstGeom prst="rect">
            <a:avLst/>
          </a:prstGeom>
        </p:spPr>
      </p:pic>
    </p:spTree>
    <p:extLst>
      <p:ext uri="{BB962C8B-B14F-4D97-AF65-F5344CB8AC3E}">
        <p14:creationId xmlns:p14="http://schemas.microsoft.com/office/powerpoint/2010/main" val="1830539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E440-19BD-4E8F-9988-89D1683FB940}"/>
              </a:ext>
            </a:extLst>
          </p:cNvPr>
          <p:cNvSpPr>
            <a:spLocks noGrp="1"/>
          </p:cNvSpPr>
          <p:nvPr>
            <p:ph idx="1"/>
          </p:nvPr>
        </p:nvSpPr>
        <p:spPr>
          <a:xfrm>
            <a:off x="1453692" y="-327581"/>
            <a:ext cx="10147758" cy="4904344"/>
          </a:xfrm>
        </p:spPr>
        <p:txBody>
          <a:bodyPr/>
          <a:lstStyle/>
          <a:p>
            <a:pPr marL="0" indent="0">
              <a:buNone/>
            </a:pPr>
            <a:r>
              <a:rPr lang="en-US" b="0" i="0" dirty="0">
                <a:solidFill>
                  <a:srgbClr val="212121"/>
                </a:solidFill>
                <a:effectLst/>
                <a:latin typeface="Roboto" panose="02000000000000000000" pitchFamily="2" charset="0"/>
              </a:rPr>
              <a:t>Transforming the “Transmission” variable to give the actual Gear count for each vehicles and replacing ‘V’ ( Automatic ) with ‘0’.</a:t>
            </a:r>
          </a:p>
          <a:p>
            <a:pPr marL="0" indent="0">
              <a:buNone/>
            </a:pPr>
            <a:r>
              <a:rPr lang="en-US" b="0" i="0" dirty="0">
                <a:solidFill>
                  <a:srgbClr val="212121"/>
                </a:solidFill>
                <a:effectLst/>
                <a:latin typeface="Roboto" panose="02000000000000000000" pitchFamily="2" charset="0"/>
              </a:rPr>
              <a:t>	</a:t>
            </a:r>
          </a:p>
          <a:p>
            <a:endParaRPr lang="en-IN" dirty="0"/>
          </a:p>
        </p:txBody>
      </p:sp>
      <p:pic>
        <p:nvPicPr>
          <p:cNvPr id="6" name="Picture 5">
            <a:extLst>
              <a:ext uri="{FF2B5EF4-FFF2-40B4-BE49-F238E27FC236}">
                <a16:creationId xmlns:a16="http://schemas.microsoft.com/office/drawing/2014/main" id="{9429A884-7295-4233-A7F3-B36C30BBCAC5}"/>
              </a:ext>
            </a:extLst>
          </p:cNvPr>
          <p:cNvPicPr>
            <a:picLocks noChangeAspect="1"/>
          </p:cNvPicPr>
          <p:nvPr/>
        </p:nvPicPr>
        <p:blipFill>
          <a:blip r:embed="rId2"/>
          <a:stretch>
            <a:fillRect/>
          </a:stretch>
        </p:blipFill>
        <p:spPr>
          <a:xfrm>
            <a:off x="1910893" y="2834247"/>
            <a:ext cx="3246896" cy="2417582"/>
          </a:xfrm>
          <a:prstGeom prst="rect">
            <a:avLst/>
          </a:prstGeom>
        </p:spPr>
      </p:pic>
      <p:pic>
        <p:nvPicPr>
          <p:cNvPr id="5" name="Picture 4">
            <a:extLst>
              <a:ext uri="{FF2B5EF4-FFF2-40B4-BE49-F238E27FC236}">
                <a16:creationId xmlns:a16="http://schemas.microsoft.com/office/drawing/2014/main" id="{43827E67-60AE-499D-A666-FC259C5744B2}"/>
              </a:ext>
            </a:extLst>
          </p:cNvPr>
          <p:cNvPicPr>
            <a:picLocks noChangeAspect="1"/>
          </p:cNvPicPr>
          <p:nvPr/>
        </p:nvPicPr>
        <p:blipFill>
          <a:blip r:embed="rId3"/>
          <a:stretch>
            <a:fillRect/>
          </a:stretch>
        </p:blipFill>
        <p:spPr>
          <a:xfrm>
            <a:off x="6100356" y="2425881"/>
            <a:ext cx="4458505" cy="2883098"/>
          </a:xfrm>
          <a:prstGeom prst="rect">
            <a:avLst/>
          </a:prstGeom>
        </p:spPr>
      </p:pic>
    </p:spTree>
    <p:extLst>
      <p:ext uri="{BB962C8B-B14F-4D97-AF65-F5344CB8AC3E}">
        <p14:creationId xmlns:p14="http://schemas.microsoft.com/office/powerpoint/2010/main" val="1838473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EFAD7-E953-41B9-9638-CE8D4BA769D4}"/>
              </a:ext>
            </a:extLst>
          </p:cNvPr>
          <p:cNvSpPr>
            <a:spLocks noGrp="1"/>
          </p:cNvSpPr>
          <p:nvPr>
            <p:ph idx="1"/>
          </p:nvPr>
        </p:nvSpPr>
        <p:spPr>
          <a:xfrm>
            <a:off x="1425310" y="955668"/>
            <a:ext cx="10018713" cy="2051714"/>
          </a:xfrm>
        </p:spPr>
        <p:txBody>
          <a:bodyPr/>
          <a:lstStyle/>
          <a:p>
            <a:pPr marL="0" indent="0">
              <a:buNone/>
            </a:pPr>
            <a:r>
              <a:rPr lang="en-IN" dirty="0"/>
              <a:t>From the data set separating the vehicle into three types of engine category namely small, medium and large based on the </a:t>
            </a:r>
            <a:r>
              <a:rPr lang="en-IN" dirty="0" err="1"/>
              <a:t>EngineSizeL</a:t>
            </a:r>
            <a:r>
              <a:rPr lang="en-IN" dirty="0"/>
              <a:t> variable which denotes the engine size in litres capacity.</a:t>
            </a:r>
          </a:p>
        </p:txBody>
      </p:sp>
      <p:pic>
        <p:nvPicPr>
          <p:cNvPr id="5" name="Picture 4">
            <a:extLst>
              <a:ext uri="{FF2B5EF4-FFF2-40B4-BE49-F238E27FC236}">
                <a16:creationId xmlns:a16="http://schemas.microsoft.com/office/drawing/2014/main" id="{ADA008C7-BB8E-4472-B279-EB699D3FEF9C}"/>
              </a:ext>
            </a:extLst>
          </p:cNvPr>
          <p:cNvPicPr>
            <a:picLocks noChangeAspect="1"/>
          </p:cNvPicPr>
          <p:nvPr/>
        </p:nvPicPr>
        <p:blipFill>
          <a:blip r:embed="rId2"/>
          <a:stretch>
            <a:fillRect/>
          </a:stretch>
        </p:blipFill>
        <p:spPr>
          <a:xfrm>
            <a:off x="1669259" y="3429000"/>
            <a:ext cx="3752587" cy="1753169"/>
          </a:xfrm>
          <a:prstGeom prst="rect">
            <a:avLst/>
          </a:prstGeom>
        </p:spPr>
      </p:pic>
      <p:pic>
        <p:nvPicPr>
          <p:cNvPr id="7" name="Picture 6">
            <a:extLst>
              <a:ext uri="{FF2B5EF4-FFF2-40B4-BE49-F238E27FC236}">
                <a16:creationId xmlns:a16="http://schemas.microsoft.com/office/drawing/2014/main" id="{DCC18A6F-64B5-4FEB-B744-D3BAFA963283}"/>
              </a:ext>
            </a:extLst>
          </p:cNvPr>
          <p:cNvPicPr>
            <a:picLocks noChangeAspect="1"/>
          </p:cNvPicPr>
          <p:nvPr/>
        </p:nvPicPr>
        <p:blipFill>
          <a:blip r:embed="rId3"/>
          <a:stretch>
            <a:fillRect/>
          </a:stretch>
        </p:blipFill>
        <p:spPr>
          <a:xfrm>
            <a:off x="6493666" y="3008833"/>
            <a:ext cx="4029075" cy="3324225"/>
          </a:xfrm>
          <a:prstGeom prst="rect">
            <a:avLst/>
          </a:prstGeom>
        </p:spPr>
      </p:pic>
    </p:spTree>
    <p:extLst>
      <p:ext uri="{BB962C8B-B14F-4D97-AF65-F5344CB8AC3E}">
        <p14:creationId xmlns:p14="http://schemas.microsoft.com/office/powerpoint/2010/main" val="58979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797A782A-0572-4C4F-AF5E-24CDA1BF8EF3}"/>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a:t>Data Analysis and Visualization</a:t>
            </a:r>
          </a:p>
        </p:txBody>
      </p:sp>
    </p:spTree>
    <p:extLst>
      <p:ext uri="{BB962C8B-B14F-4D97-AF65-F5344CB8AC3E}">
        <p14:creationId xmlns:p14="http://schemas.microsoft.com/office/powerpoint/2010/main" val="35459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217A-72D5-4C23-8C4C-EAC4B982D851}"/>
              </a:ext>
            </a:extLst>
          </p:cNvPr>
          <p:cNvSpPr>
            <a:spLocks noGrp="1"/>
          </p:cNvSpPr>
          <p:nvPr>
            <p:ph type="title"/>
          </p:nvPr>
        </p:nvSpPr>
        <p:spPr>
          <a:xfrm>
            <a:off x="1484311" y="180977"/>
            <a:ext cx="10018713" cy="979084"/>
          </a:xfrm>
        </p:spPr>
        <p:txBody>
          <a:bodyPr>
            <a:normAutofit/>
          </a:bodyPr>
          <a:lstStyle/>
          <a:p>
            <a:pPr>
              <a:lnSpc>
                <a:spcPct val="90000"/>
              </a:lnSpc>
            </a:pPr>
            <a:r>
              <a:rPr lang="en-CA" sz="3400" b="1" dirty="0"/>
              <a:t>Data Analysis</a:t>
            </a:r>
          </a:p>
        </p:txBody>
      </p:sp>
      <p:pic>
        <p:nvPicPr>
          <p:cNvPr id="1026" name="Picture 2">
            <a:extLst>
              <a:ext uri="{FF2B5EF4-FFF2-40B4-BE49-F238E27FC236}">
                <a16:creationId xmlns:a16="http://schemas.microsoft.com/office/drawing/2014/main" id="{3DC32E4C-C99F-4947-B561-B6137399F8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902" y="2102741"/>
            <a:ext cx="7010399" cy="4574283"/>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1055" name="Content Placeholder 1029">
            <a:extLst>
              <a:ext uri="{FF2B5EF4-FFF2-40B4-BE49-F238E27FC236}">
                <a16:creationId xmlns:a16="http://schemas.microsoft.com/office/drawing/2014/main" id="{C2913CB7-C701-48B2-AD80-988F777D0C7B}"/>
              </a:ext>
            </a:extLst>
          </p:cNvPr>
          <p:cNvSpPr>
            <a:spLocks noGrp="1"/>
          </p:cNvSpPr>
          <p:nvPr>
            <p:ph idx="1"/>
          </p:nvPr>
        </p:nvSpPr>
        <p:spPr>
          <a:xfrm>
            <a:off x="8504888" y="2827781"/>
            <a:ext cx="3284738" cy="3124201"/>
          </a:xfrm>
        </p:spPr>
        <p:txBody>
          <a:bodyPr anchor="t">
            <a:normAutofit/>
          </a:bodyPr>
          <a:lstStyle/>
          <a:p>
            <a:pPr marL="0" indent="0">
              <a:buNone/>
            </a:pPr>
            <a:r>
              <a:rPr lang="en-US" dirty="0">
                <a:ln w="3175" cmpd="sng">
                  <a:noFill/>
                </a:ln>
                <a:solidFill>
                  <a:srgbClr val="212121"/>
                </a:solidFill>
                <a:latin typeface="Roboto" panose="02000000000000000000" pitchFamily="2" charset="0"/>
                <a:ea typeface="+mj-ea"/>
                <a:cs typeface="+mj-cs"/>
              </a:rPr>
              <a:t>From the graph we could see that the largest CO2 emission was produced by Passenger Vans with engine size of medium.</a:t>
            </a:r>
          </a:p>
        </p:txBody>
      </p:sp>
      <p:sp>
        <p:nvSpPr>
          <p:cNvPr id="3" name="TextBox 2">
            <a:extLst>
              <a:ext uri="{FF2B5EF4-FFF2-40B4-BE49-F238E27FC236}">
                <a16:creationId xmlns:a16="http://schemas.microsoft.com/office/drawing/2014/main" id="{6AE8FDB4-0E08-4452-80C0-D21FB89CF036}"/>
              </a:ext>
            </a:extLst>
          </p:cNvPr>
          <p:cNvSpPr txBox="1"/>
          <p:nvPr/>
        </p:nvSpPr>
        <p:spPr>
          <a:xfrm>
            <a:off x="1484311" y="1308235"/>
            <a:ext cx="9605985" cy="646331"/>
          </a:xfrm>
          <a:prstGeom prst="rect">
            <a:avLst/>
          </a:prstGeom>
          <a:noFill/>
        </p:spPr>
        <p:txBody>
          <a:bodyPr wrap="square" rtlCol="0">
            <a:spAutoFit/>
          </a:bodyPr>
          <a:lstStyle/>
          <a:p>
            <a:r>
              <a:rPr lang="en-IN" b="1" dirty="0"/>
              <a:t>1. </a:t>
            </a:r>
            <a:r>
              <a:rPr lang="en-US" sz="1800" b="1" i="0" dirty="0">
                <a:effectLst/>
                <a:latin typeface="Roboto" panose="02000000000000000000" pitchFamily="2" charset="0"/>
              </a:rPr>
              <a:t>Determining the vehicle type that has highest consumption of fuel and largest release of Co2. [ref: 2]</a:t>
            </a:r>
            <a:endParaRPr lang="en-IN" dirty="0"/>
          </a:p>
        </p:txBody>
      </p:sp>
    </p:spTree>
    <p:extLst>
      <p:ext uri="{BB962C8B-B14F-4D97-AF65-F5344CB8AC3E}">
        <p14:creationId xmlns:p14="http://schemas.microsoft.com/office/powerpoint/2010/main" val="1367833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2BCE-DFC8-4E82-93AF-991DAA4ECA8F}"/>
              </a:ext>
            </a:extLst>
          </p:cNvPr>
          <p:cNvSpPr>
            <a:spLocks noGrp="1"/>
          </p:cNvSpPr>
          <p:nvPr>
            <p:ph type="title"/>
          </p:nvPr>
        </p:nvSpPr>
        <p:spPr>
          <a:xfrm>
            <a:off x="5848350" y="171450"/>
            <a:ext cx="6151923" cy="6686550"/>
          </a:xfrm>
        </p:spPr>
        <p:txBody>
          <a:bodyPr vert="horz" lIns="91440" tIns="45720" rIns="91440" bIns="45720" rtlCol="0" anchor="b">
            <a:normAutofit fontScale="90000"/>
          </a:bodyPr>
          <a:lstStyle/>
          <a:p>
            <a:pPr algn="l">
              <a:lnSpc>
                <a:spcPct val="90000"/>
              </a:lnSpc>
            </a:pPr>
            <a:r>
              <a:rPr lang="en-US" sz="2800" b="1" dirty="0"/>
              <a:t>2. I</a:t>
            </a:r>
            <a:r>
              <a:rPr lang="en-US" sz="2800" b="1" i="0" dirty="0"/>
              <a:t>dentifying  the optimized engine size and the number of</a:t>
            </a:r>
            <a:r>
              <a:rPr lang="en-US" sz="2800" b="1" dirty="0"/>
              <a:t> </a:t>
            </a:r>
            <a:r>
              <a:rPr lang="en-US" sz="2800" b="1" i="0" dirty="0"/>
              <a:t>cylinders with minimal release of Co2.</a:t>
            </a:r>
            <a:br>
              <a:rPr lang="en-US" sz="2800" b="1" i="0" dirty="0"/>
            </a:br>
            <a:br>
              <a:rPr lang="en-US" sz="2800" b="1" i="0" dirty="0"/>
            </a:br>
            <a:br>
              <a:rPr lang="en-US" sz="2800" b="1" i="0" dirty="0"/>
            </a:br>
            <a:br>
              <a:rPr lang="en-US" sz="2800" b="1" i="0" dirty="0"/>
            </a:br>
            <a:r>
              <a:rPr lang="en-US" sz="2700" dirty="0">
                <a:solidFill>
                  <a:srgbClr val="212121"/>
                </a:solidFill>
                <a:latin typeface="Roboto" panose="02000000000000000000" pitchFamily="2" charset="0"/>
              </a:rPr>
              <a:t>Engine Size seems to have strong positive Co-relation with the emission of C02. So small engine vehicles tend to be more eco-friendly than the larger and medium ones.</a:t>
            </a:r>
            <a:br>
              <a:rPr lang="en-US" sz="2700" b="0" i="0" dirty="0"/>
            </a:br>
            <a:br>
              <a:rPr lang="en-US" sz="2700" b="0" i="0" dirty="0"/>
            </a:br>
            <a:br>
              <a:rPr lang="en-US" sz="3800" b="0" i="0" dirty="0"/>
            </a:br>
            <a:br>
              <a:rPr lang="en-US" sz="3800" b="0" i="0" dirty="0"/>
            </a:br>
            <a:br>
              <a:rPr lang="en-US" sz="3800" b="0" i="0" dirty="0"/>
            </a:br>
            <a:br>
              <a:rPr lang="en-US" sz="3800" b="0" i="0" dirty="0"/>
            </a:br>
            <a:endParaRPr lang="en-US" sz="3800" dirty="0"/>
          </a:p>
        </p:txBody>
      </p:sp>
      <p:pic>
        <p:nvPicPr>
          <p:cNvPr id="2050" name="Picture 2">
            <a:extLst>
              <a:ext uri="{FF2B5EF4-FFF2-40B4-BE49-F238E27FC236}">
                <a16:creationId xmlns:a16="http://schemas.microsoft.com/office/drawing/2014/main" id="{3ED4E963-F7ED-425D-B4A9-18ADB5BF50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26584" y="1459440"/>
            <a:ext cx="4723853"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91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3861-4C6E-4500-B0DC-516BA67D01ED}"/>
              </a:ext>
            </a:extLst>
          </p:cNvPr>
          <p:cNvSpPr>
            <a:spLocks noGrp="1"/>
          </p:cNvSpPr>
          <p:nvPr>
            <p:ph type="title"/>
          </p:nvPr>
        </p:nvSpPr>
        <p:spPr>
          <a:xfrm>
            <a:off x="1484312" y="685800"/>
            <a:ext cx="9431928" cy="596245"/>
          </a:xfrm>
        </p:spPr>
        <p:txBody>
          <a:bodyPr>
            <a:noAutofit/>
          </a:bodyPr>
          <a:lstStyle/>
          <a:p>
            <a:r>
              <a:rPr lang="en-IN" sz="4400" b="1" dirty="0"/>
              <a:t>Problem statement :</a:t>
            </a:r>
          </a:p>
        </p:txBody>
      </p:sp>
      <p:sp>
        <p:nvSpPr>
          <p:cNvPr id="3" name="Content Placeholder 2">
            <a:extLst>
              <a:ext uri="{FF2B5EF4-FFF2-40B4-BE49-F238E27FC236}">
                <a16:creationId xmlns:a16="http://schemas.microsoft.com/office/drawing/2014/main" id="{60146C06-077E-4D46-A401-ED9EDD62F48F}"/>
              </a:ext>
            </a:extLst>
          </p:cNvPr>
          <p:cNvSpPr>
            <a:spLocks noGrp="1"/>
          </p:cNvSpPr>
          <p:nvPr>
            <p:ph idx="1"/>
          </p:nvPr>
        </p:nvSpPr>
        <p:spPr>
          <a:xfrm>
            <a:off x="1574277" y="1282045"/>
            <a:ext cx="9733080" cy="3956901"/>
          </a:xfrm>
        </p:spPr>
        <p:txBody>
          <a:bodyPr/>
          <a:lstStyle/>
          <a:p>
            <a:pPr marL="0" indent="0" algn="just">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From the dataset that we got, the ultimate purpose would be identify which fuel type best suits the environment with respect to its different vehicle characteristics, by equally considering the corelation of some important variables like Fuel Consumption, Engine size and Fuel Type.</a:t>
            </a:r>
          </a:p>
          <a:p>
            <a:pPr marL="0" indent="0">
              <a:buNone/>
            </a:pPr>
            <a:endParaRPr lang="en-IN" dirty="0"/>
          </a:p>
        </p:txBody>
      </p:sp>
    </p:spTree>
    <p:extLst>
      <p:ext uri="{BB962C8B-B14F-4D97-AF65-F5344CB8AC3E}">
        <p14:creationId xmlns:p14="http://schemas.microsoft.com/office/powerpoint/2010/main" val="3053572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B77F-9A03-4D23-AEB9-F1F96457A659}"/>
              </a:ext>
            </a:extLst>
          </p:cNvPr>
          <p:cNvSpPr>
            <a:spLocks noGrp="1"/>
          </p:cNvSpPr>
          <p:nvPr>
            <p:ph type="title"/>
          </p:nvPr>
        </p:nvSpPr>
        <p:spPr>
          <a:xfrm>
            <a:off x="1484311" y="685800"/>
            <a:ext cx="10018713" cy="1095375"/>
          </a:xfrm>
        </p:spPr>
        <p:txBody>
          <a:bodyPr>
            <a:normAutofit/>
          </a:bodyPr>
          <a:lstStyle/>
          <a:p>
            <a:pPr>
              <a:lnSpc>
                <a:spcPct val="90000"/>
              </a:lnSpc>
            </a:pPr>
            <a:r>
              <a:rPr lang="en-US" sz="2500" b="1" dirty="0"/>
              <a:t>3. </a:t>
            </a:r>
            <a:r>
              <a:rPr lang="en-US" sz="2500" b="1" i="0" dirty="0">
                <a:effectLst/>
                <a:latin typeface="Roboto" panose="02000000000000000000" pitchFamily="2" charset="0"/>
              </a:rPr>
              <a:t>Which fuel type contributes to the maximum emission of Co2 in the atmosphere ? [ref: 4]</a:t>
            </a:r>
            <a:endParaRPr lang="en-CA" sz="2500" b="1" dirty="0"/>
          </a:p>
        </p:txBody>
      </p:sp>
      <p:pic>
        <p:nvPicPr>
          <p:cNvPr id="3074" name="Picture 2">
            <a:extLst>
              <a:ext uri="{FF2B5EF4-FFF2-40B4-BE49-F238E27FC236}">
                <a16:creationId xmlns:a16="http://schemas.microsoft.com/office/drawing/2014/main" id="{C2EE8A4D-EF10-4195-981A-5C819E1405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84311" y="1905000"/>
            <a:ext cx="5544264" cy="4095750"/>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9C6D5AB4-7C70-4971-8A4D-7EAE051646AE}"/>
              </a:ext>
            </a:extLst>
          </p:cNvPr>
          <p:cNvSpPr>
            <a:spLocks noGrp="1"/>
          </p:cNvSpPr>
          <p:nvPr>
            <p:ph idx="1"/>
          </p:nvPr>
        </p:nvSpPr>
        <p:spPr>
          <a:xfrm>
            <a:off x="7296151" y="1905000"/>
            <a:ext cx="4448174" cy="3171826"/>
          </a:xfrm>
        </p:spPr>
        <p:txBody>
          <a:bodyPr anchor="t">
            <a:noAutofit/>
          </a:bodyPr>
          <a:lstStyle/>
          <a:p>
            <a:r>
              <a:rPr lang="en-US" dirty="0">
                <a:ln w="3175" cmpd="sng">
                  <a:noFill/>
                </a:ln>
                <a:solidFill>
                  <a:srgbClr val="212121"/>
                </a:solidFill>
                <a:latin typeface="Roboto" panose="02000000000000000000" pitchFamily="2" charset="0"/>
                <a:ea typeface="+mj-ea"/>
                <a:cs typeface="+mj-cs"/>
              </a:rPr>
              <a:t>Almost all the fuel type emits approximately same amount of emission of more than 200, however on comparison we can see that among the all, fuel type Ethanol (E) and Premium Gasoline (Z)  has most emission.</a:t>
            </a:r>
          </a:p>
        </p:txBody>
      </p:sp>
    </p:spTree>
    <p:extLst>
      <p:ext uri="{BB962C8B-B14F-4D97-AF65-F5344CB8AC3E}">
        <p14:creationId xmlns:p14="http://schemas.microsoft.com/office/powerpoint/2010/main" val="3206963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E440-19BD-4E8F-9988-89D1683FB940}"/>
              </a:ext>
            </a:extLst>
          </p:cNvPr>
          <p:cNvSpPr>
            <a:spLocks noGrp="1"/>
          </p:cNvSpPr>
          <p:nvPr>
            <p:ph idx="1"/>
          </p:nvPr>
        </p:nvSpPr>
        <p:spPr>
          <a:xfrm>
            <a:off x="1481285" y="457200"/>
            <a:ext cx="10644040" cy="2362200"/>
          </a:xfrm>
        </p:spPr>
        <p:txBody>
          <a:bodyPr/>
          <a:lstStyle/>
          <a:p>
            <a:pPr marL="0" indent="0">
              <a:buNone/>
            </a:pPr>
            <a:r>
              <a:rPr lang="en-US" b="1" i="0" dirty="0">
                <a:solidFill>
                  <a:srgbClr val="212121"/>
                </a:solidFill>
                <a:effectLst/>
                <a:latin typeface="Roboto" panose="02000000000000000000" pitchFamily="2" charset="0"/>
              </a:rPr>
              <a:t>4. What are the most influencing features that affect the CO2 emission the most ?</a:t>
            </a:r>
            <a:r>
              <a:rPr lang="en-US" b="1" dirty="0">
                <a:solidFill>
                  <a:srgbClr val="212121"/>
                </a:solidFill>
                <a:latin typeface="Roboto" panose="02000000000000000000" pitchFamily="2" charset="0"/>
              </a:rPr>
              <a:t>   [ref: 5]</a:t>
            </a:r>
          </a:p>
          <a:p>
            <a:pPr marL="0" indent="0">
              <a:buNone/>
            </a:pPr>
            <a:r>
              <a:rPr lang="en-US" dirty="0">
                <a:ln w="3175" cmpd="sng">
                  <a:noFill/>
                </a:ln>
                <a:solidFill>
                  <a:srgbClr val="212121"/>
                </a:solidFill>
                <a:latin typeface="Roboto" panose="02000000000000000000" pitchFamily="2" charset="0"/>
                <a:ea typeface="+mj-ea"/>
                <a:cs typeface="+mj-cs"/>
              </a:rPr>
              <a:t>From the graph all the variables Mileage , Fuel Consumption and Engine Size are highly influential  variables that causes the large emission of CO2 .</a:t>
            </a:r>
          </a:p>
          <a:p>
            <a:pPr marL="0" indent="0">
              <a:buNone/>
            </a:pPr>
            <a:endParaRPr lang="en-IN" dirty="0"/>
          </a:p>
        </p:txBody>
      </p:sp>
      <p:pic>
        <p:nvPicPr>
          <p:cNvPr id="6" name="Picture 5">
            <a:extLst>
              <a:ext uri="{FF2B5EF4-FFF2-40B4-BE49-F238E27FC236}">
                <a16:creationId xmlns:a16="http://schemas.microsoft.com/office/drawing/2014/main" id="{62960E28-1D1A-457A-93C2-BF720021DAE0}"/>
              </a:ext>
            </a:extLst>
          </p:cNvPr>
          <p:cNvPicPr>
            <a:picLocks noChangeAspect="1"/>
          </p:cNvPicPr>
          <p:nvPr/>
        </p:nvPicPr>
        <p:blipFill>
          <a:blip r:embed="rId2"/>
          <a:stretch>
            <a:fillRect/>
          </a:stretch>
        </p:blipFill>
        <p:spPr>
          <a:xfrm>
            <a:off x="1778222" y="2476500"/>
            <a:ext cx="9132518" cy="3848100"/>
          </a:xfrm>
          <a:prstGeom prst="rect">
            <a:avLst/>
          </a:prstGeom>
        </p:spPr>
      </p:pic>
    </p:spTree>
    <p:extLst>
      <p:ext uri="{BB962C8B-B14F-4D97-AF65-F5344CB8AC3E}">
        <p14:creationId xmlns:p14="http://schemas.microsoft.com/office/powerpoint/2010/main" val="3301061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2E440-19BD-4E8F-9988-89D1683FB940}"/>
              </a:ext>
            </a:extLst>
          </p:cNvPr>
          <p:cNvSpPr>
            <a:spLocks noGrp="1"/>
          </p:cNvSpPr>
          <p:nvPr>
            <p:ph idx="1"/>
          </p:nvPr>
        </p:nvSpPr>
        <p:spPr>
          <a:xfrm>
            <a:off x="1635354" y="-1373073"/>
            <a:ext cx="10270896" cy="5802198"/>
          </a:xfrm>
        </p:spPr>
        <p:txBody>
          <a:bodyPr/>
          <a:lstStyle/>
          <a:p>
            <a:pPr marL="0" indent="0">
              <a:buNone/>
            </a:pPr>
            <a:r>
              <a:rPr lang="en-US" b="1" i="0" dirty="0">
                <a:solidFill>
                  <a:srgbClr val="212121"/>
                </a:solidFill>
                <a:effectLst/>
                <a:latin typeface="Roboto" panose="02000000000000000000" pitchFamily="2" charset="0"/>
              </a:rPr>
              <a:t>5. Which company car model has least emission of Co2 ?</a:t>
            </a:r>
            <a:r>
              <a:rPr lang="en-US" b="1" dirty="0">
                <a:solidFill>
                  <a:srgbClr val="212121"/>
                </a:solidFill>
                <a:latin typeface="Roboto" panose="02000000000000000000" pitchFamily="2" charset="0"/>
              </a:rPr>
              <a:t>   [ref: 6]</a:t>
            </a:r>
          </a:p>
          <a:p>
            <a:pPr marL="0" indent="0">
              <a:buNone/>
            </a:pPr>
            <a:r>
              <a:rPr lang="en-US" sz="2000" dirty="0">
                <a:solidFill>
                  <a:srgbClr val="212121"/>
                </a:solidFill>
                <a:latin typeface="Roboto" panose="02000000000000000000" pitchFamily="2" charset="0"/>
              </a:rPr>
              <a:t>Although the manufacturing rate of ‘Smart’ model is comparatively lower than their competitors, their importance towards the environment is evident , showing very minimal release of CO2 in their vehicles.</a:t>
            </a:r>
          </a:p>
          <a:p>
            <a:pPr marL="0" indent="0">
              <a:buNone/>
            </a:pPr>
            <a:endParaRPr lang="en-IN" dirty="0"/>
          </a:p>
        </p:txBody>
      </p:sp>
      <p:pic>
        <p:nvPicPr>
          <p:cNvPr id="4" name="Picture 3">
            <a:extLst>
              <a:ext uri="{FF2B5EF4-FFF2-40B4-BE49-F238E27FC236}">
                <a16:creationId xmlns:a16="http://schemas.microsoft.com/office/drawing/2014/main" id="{0D07533B-0C6A-438B-B04E-61C3DFE26D56}"/>
              </a:ext>
            </a:extLst>
          </p:cNvPr>
          <p:cNvPicPr>
            <a:picLocks noChangeAspect="1"/>
          </p:cNvPicPr>
          <p:nvPr/>
        </p:nvPicPr>
        <p:blipFill>
          <a:blip r:embed="rId2"/>
          <a:stretch>
            <a:fillRect/>
          </a:stretch>
        </p:blipFill>
        <p:spPr>
          <a:xfrm>
            <a:off x="1752600" y="2138362"/>
            <a:ext cx="8686800" cy="4295775"/>
          </a:xfrm>
          <a:prstGeom prst="rect">
            <a:avLst/>
          </a:prstGeom>
        </p:spPr>
      </p:pic>
    </p:spTree>
    <p:extLst>
      <p:ext uri="{BB962C8B-B14F-4D97-AF65-F5344CB8AC3E}">
        <p14:creationId xmlns:p14="http://schemas.microsoft.com/office/powerpoint/2010/main" val="82580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1428750" y="1685925"/>
            <a:ext cx="4114800" cy="923330"/>
          </a:xfrm>
          <a:prstGeom prst="rect">
            <a:avLst/>
          </a:prstGeom>
          <a:noFill/>
        </p:spPr>
        <p:txBody>
          <a:bodyPr wrap="square" rtlCol="0">
            <a:spAutoFit/>
          </a:bodyPr>
          <a:lstStyle/>
          <a:p>
            <a:r>
              <a:rPr lang="en-IN" dirty="0"/>
              <a:t>Split up of Vehicle make with their vehicle class for Low Co2 Emission category. [ref: 3]</a:t>
            </a:r>
          </a:p>
        </p:txBody>
      </p:sp>
      <p:pic>
        <p:nvPicPr>
          <p:cNvPr id="2052" name="Picture 4">
            <a:extLst>
              <a:ext uri="{FF2B5EF4-FFF2-40B4-BE49-F238E27FC236}">
                <a16:creationId xmlns:a16="http://schemas.microsoft.com/office/drawing/2014/main" id="{C0B105FA-1CC9-4AA5-8AB2-78F9433AB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1042690"/>
            <a:ext cx="7429500" cy="5815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060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1428750" y="1685925"/>
            <a:ext cx="4114800" cy="923330"/>
          </a:xfrm>
          <a:prstGeom prst="rect">
            <a:avLst/>
          </a:prstGeom>
          <a:noFill/>
        </p:spPr>
        <p:txBody>
          <a:bodyPr wrap="square" rtlCol="0">
            <a:spAutoFit/>
          </a:bodyPr>
          <a:lstStyle/>
          <a:p>
            <a:r>
              <a:rPr lang="en-IN" dirty="0"/>
              <a:t>Split up of Vehicle make with their vehicle class for High Co2 Emission category.</a:t>
            </a:r>
          </a:p>
        </p:txBody>
      </p:sp>
      <p:pic>
        <p:nvPicPr>
          <p:cNvPr id="3076" name="Picture 4">
            <a:extLst>
              <a:ext uri="{FF2B5EF4-FFF2-40B4-BE49-F238E27FC236}">
                <a16:creationId xmlns:a16="http://schemas.microsoft.com/office/drawing/2014/main" id="{66FE66E9-63B1-4857-AB11-F9CEED3B9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5" y="871538"/>
            <a:ext cx="7419975" cy="5986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65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1428750" y="1685925"/>
            <a:ext cx="4114800" cy="923330"/>
          </a:xfrm>
          <a:prstGeom prst="rect">
            <a:avLst/>
          </a:prstGeom>
          <a:noFill/>
        </p:spPr>
        <p:txBody>
          <a:bodyPr wrap="square" rtlCol="0">
            <a:spAutoFit/>
          </a:bodyPr>
          <a:lstStyle/>
          <a:p>
            <a:r>
              <a:rPr lang="en-IN" dirty="0"/>
              <a:t>Split up of Vehicle make with their vehicle class for Medium Co2 Emission category.</a:t>
            </a:r>
          </a:p>
        </p:txBody>
      </p:sp>
      <p:pic>
        <p:nvPicPr>
          <p:cNvPr id="4098" name="Picture 2">
            <a:extLst>
              <a:ext uri="{FF2B5EF4-FFF2-40B4-BE49-F238E27FC236}">
                <a16:creationId xmlns:a16="http://schemas.microsoft.com/office/drawing/2014/main" id="{801977CF-E01E-4954-AB25-04E6B5349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6812" y="885824"/>
            <a:ext cx="7010400"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733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useBgFill="1">
        <p:nvSpPr>
          <p:cNvPr id="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1FD16ED3-E835-4456-9E4C-BCE940AF6FA1}"/>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r>
              <a:rPr lang="en-US" sz="6000" b="1"/>
              <a:t>Tableau Dashboard</a:t>
            </a:r>
          </a:p>
        </p:txBody>
      </p:sp>
    </p:spTree>
    <p:extLst>
      <p:ext uri="{BB962C8B-B14F-4D97-AF65-F5344CB8AC3E}">
        <p14:creationId xmlns:p14="http://schemas.microsoft.com/office/powerpoint/2010/main" val="1729692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3693584" y="183697"/>
            <a:ext cx="5542037" cy="461665"/>
          </a:xfrm>
          <a:prstGeom prst="rect">
            <a:avLst/>
          </a:prstGeom>
          <a:noFill/>
        </p:spPr>
        <p:txBody>
          <a:bodyPr wrap="square" lIns="91440" tIns="45720" rIns="91440" bIns="45720" rtlCol="0" anchor="t">
            <a:spAutoFit/>
          </a:bodyPr>
          <a:lstStyle/>
          <a:p>
            <a:r>
              <a:rPr lang="en-IN" sz="2400" b="1" dirty="0"/>
              <a:t>Avg. CO2 Emission by Vehicle Make</a:t>
            </a:r>
            <a:r>
              <a:rPr lang="en-IN" b="1" dirty="0"/>
              <a:t> </a:t>
            </a:r>
            <a:endParaRPr lang="en-US" b="1" dirty="0"/>
          </a:p>
        </p:txBody>
      </p:sp>
      <p:pic>
        <p:nvPicPr>
          <p:cNvPr id="5" name="Picture 5" descr="Chart&#10;&#10;Description automatically generated">
            <a:extLst>
              <a:ext uri="{FF2B5EF4-FFF2-40B4-BE49-F238E27FC236}">
                <a16:creationId xmlns:a16="http://schemas.microsoft.com/office/drawing/2014/main" id="{BB3FC0EE-6D1B-49D1-BA73-F5196B52F605}"/>
              </a:ext>
            </a:extLst>
          </p:cNvPr>
          <p:cNvPicPr>
            <a:picLocks noChangeAspect="1"/>
          </p:cNvPicPr>
          <p:nvPr/>
        </p:nvPicPr>
        <p:blipFill>
          <a:blip r:embed="rId2"/>
          <a:stretch>
            <a:fillRect/>
          </a:stretch>
        </p:blipFill>
        <p:spPr>
          <a:xfrm>
            <a:off x="0" y="1429981"/>
            <a:ext cx="6210300" cy="5026737"/>
          </a:xfrm>
          <a:prstGeom prst="rect">
            <a:avLst/>
          </a:prstGeom>
        </p:spPr>
      </p:pic>
      <p:pic>
        <p:nvPicPr>
          <p:cNvPr id="7" name="Picture 7">
            <a:extLst>
              <a:ext uri="{FF2B5EF4-FFF2-40B4-BE49-F238E27FC236}">
                <a16:creationId xmlns:a16="http://schemas.microsoft.com/office/drawing/2014/main" id="{98E9C304-9730-4AA8-833C-E40DE7B9177B}"/>
              </a:ext>
            </a:extLst>
          </p:cNvPr>
          <p:cNvPicPr>
            <a:picLocks noChangeAspect="1"/>
          </p:cNvPicPr>
          <p:nvPr/>
        </p:nvPicPr>
        <p:blipFill>
          <a:blip r:embed="rId3"/>
          <a:stretch>
            <a:fillRect/>
          </a:stretch>
        </p:blipFill>
        <p:spPr>
          <a:xfrm>
            <a:off x="6210300" y="1435443"/>
            <a:ext cx="5981700" cy="5003114"/>
          </a:xfrm>
          <a:prstGeom prst="rect">
            <a:avLst/>
          </a:prstGeom>
        </p:spPr>
      </p:pic>
      <p:sp>
        <p:nvSpPr>
          <p:cNvPr id="8" name="TextBox 7">
            <a:extLst>
              <a:ext uri="{FF2B5EF4-FFF2-40B4-BE49-F238E27FC236}">
                <a16:creationId xmlns:a16="http://schemas.microsoft.com/office/drawing/2014/main" id="{EA3F8896-4FCF-4238-8AAC-98A398B8DD7E}"/>
              </a:ext>
            </a:extLst>
          </p:cNvPr>
          <p:cNvSpPr txBox="1"/>
          <p:nvPr/>
        </p:nvSpPr>
        <p:spPr>
          <a:xfrm>
            <a:off x="1785257" y="95068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Maximum Emission</a:t>
            </a:r>
          </a:p>
        </p:txBody>
      </p:sp>
      <p:sp>
        <p:nvSpPr>
          <p:cNvPr id="9" name="TextBox 8">
            <a:extLst>
              <a:ext uri="{FF2B5EF4-FFF2-40B4-BE49-F238E27FC236}">
                <a16:creationId xmlns:a16="http://schemas.microsoft.com/office/drawing/2014/main" id="{82454C37-6A3F-4A48-A02B-60973BBC524D}"/>
              </a:ext>
            </a:extLst>
          </p:cNvPr>
          <p:cNvSpPr txBox="1"/>
          <p:nvPr/>
        </p:nvSpPr>
        <p:spPr>
          <a:xfrm>
            <a:off x="8157180" y="94841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Minimum Emission</a:t>
            </a:r>
          </a:p>
        </p:txBody>
      </p:sp>
    </p:spTree>
    <p:extLst>
      <p:ext uri="{BB962C8B-B14F-4D97-AF65-F5344CB8AC3E}">
        <p14:creationId xmlns:p14="http://schemas.microsoft.com/office/powerpoint/2010/main" val="2780255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1211037" y="307068"/>
            <a:ext cx="10501084" cy="400110"/>
          </a:xfrm>
          <a:prstGeom prst="rect">
            <a:avLst/>
          </a:prstGeom>
          <a:noFill/>
        </p:spPr>
        <p:txBody>
          <a:bodyPr wrap="square" lIns="91440" tIns="45720" rIns="91440" bIns="45720" rtlCol="0" anchor="t">
            <a:spAutoFit/>
          </a:bodyPr>
          <a:lstStyle/>
          <a:p>
            <a:r>
              <a:rPr lang="en-IN" sz="2000" b="1" dirty="0">
                <a:ea typeface="Cambria"/>
              </a:rPr>
              <a:t>Relationship of Vehicle Make between Avg. Fuel Consumption and Avg.CO2 Emission</a:t>
            </a:r>
          </a:p>
        </p:txBody>
      </p:sp>
      <p:pic>
        <p:nvPicPr>
          <p:cNvPr id="2" name="Picture 2" descr="Chart, histogram&#10;&#10;Description automatically generated">
            <a:extLst>
              <a:ext uri="{FF2B5EF4-FFF2-40B4-BE49-F238E27FC236}">
                <a16:creationId xmlns:a16="http://schemas.microsoft.com/office/drawing/2014/main" id="{915B1E2C-CECD-4F14-86CD-CDCD2497383A}"/>
              </a:ext>
            </a:extLst>
          </p:cNvPr>
          <p:cNvPicPr>
            <a:picLocks noChangeAspect="1"/>
          </p:cNvPicPr>
          <p:nvPr/>
        </p:nvPicPr>
        <p:blipFill>
          <a:blip r:embed="rId2"/>
          <a:stretch>
            <a:fillRect/>
          </a:stretch>
        </p:blipFill>
        <p:spPr>
          <a:xfrm>
            <a:off x="551545" y="905399"/>
            <a:ext cx="11221960" cy="5700345"/>
          </a:xfrm>
          <a:prstGeom prst="rect">
            <a:avLst/>
          </a:prstGeom>
        </p:spPr>
      </p:pic>
    </p:spTree>
    <p:extLst>
      <p:ext uri="{BB962C8B-B14F-4D97-AF65-F5344CB8AC3E}">
        <p14:creationId xmlns:p14="http://schemas.microsoft.com/office/powerpoint/2010/main" val="720927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3315607" y="125640"/>
            <a:ext cx="5771847" cy="400110"/>
          </a:xfrm>
          <a:prstGeom prst="rect">
            <a:avLst/>
          </a:prstGeom>
          <a:noFill/>
        </p:spPr>
        <p:txBody>
          <a:bodyPr wrap="square" lIns="91440" tIns="45720" rIns="91440" bIns="45720" rtlCol="0" anchor="t">
            <a:spAutoFit/>
          </a:bodyPr>
          <a:lstStyle/>
          <a:p>
            <a:r>
              <a:rPr lang="en-IN" sz="2000" b="1" dirty="0">
                <a:ea typeface="Cambria"/>
              </a:rPr>
              <a:t>Vehicle class by Avg.CO2 Emission by Fuel Type </a:t>
            </a:r>
            <a:endParaRPr lang="en-IN" sz="2000" b="1" dirty="0"/>
          </a:p>
        </p:txBody>
      </p:sp>
      <p:sp>
        <p:nvSpPr>
          <p:cNvPr id="2" name="TextBox 1">
            <a:extLst>
              <a:ext uri="{FF2B5EF4-FFF2-40B4-BE49-F238E27FC236}">
                <a16:creationId xmlns:a16="http://schemas.microsoft.com/office/drawing/2014/main" id="{5A044386-73BA-4B33-975C-DF4E0444A923}"/>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3" name="Picture 4" descr="A picture containing table&#10;&#10;Description automatically generated">
            <a:extLst>
              <a:ext uri="{FF2B5EF4-FFF2-40B4-BE49-F238E27FC236}">
                <a16:creationId xmlns:a16="http://schemas.microsoft.com/office/drawing/2014/main" id="{A36ACF60-31C0-4D28-9A1A-8A8712B36FC6}"/>
              </a:ext>
            </a:extLst>
          </p:cNvPr>
          <p:cNvPicPr>
            <a:picLocks noChangeAspect="1"/>
          </p:cNvPicPr>
          <p:nvPr/>
        </p:nvPicPr>
        <p:blipFill>
          <a:blip r:embed="rId2"/>
          <a:stretch>
            <a:fillRect/>
          </a:stretch>
        </p:blipFill>
        <p:spPr>
          <a:xfrm>
            <a:off x="466878" y="746167"/>
            <a:ext cx="11584817" cy="5934143"/>
          </a:xfrm>
          <a:prstGeom prst="rect">
            <a:avLst/>
          </a:prstGeom>
        </p:spPr>
      </p:pic>
    </p:spTree>
    <p:extLst>
      <p:ext uri="{BB962C8B-B14F-4D97-AF65-F5344CB8AC3E}">
        <p14:creationId xmlns:p14="http://schemas.microsoft.com/office/powerpoint/2010/main" val="1000271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B721-AF59-4B0B-BF47-6765E3007BBC}"/>
              </a:ext>
            </a:extLst>
          </p:cNvPr>
          <p:cNvSpPr>
            <a:spLocks noGrp="1"/>
          </p:cNvSpPr>
          <p:nvPr>
            <p:ph type="title"/>
          </p:nvPr>
        </p:nvSpPr>
        <p:spPr>
          <a:xfrm>
            <a:off x="838200" y="365126"/>
            <a:ext cx="10351416" cy="907494"/>
          </a:xfrm>
        </p:spPr>
        <p:txBody>
          <a:bodyPr/>
          <a:lstStyle/>
          <a:p>
            <a:r>
              <a:rPr lang="en-IN" b="1" dirty="0"/>
              <a:t>Proposal</a:t>
            </a:r>
          </a:p>
        </p:txBody>
      </p:sp>
      <p:sp>
        <p:nvSpPr>
          <p:cNvPr id="3" name="Content Placeholder 2">
            <a:extLst>
              <a:ext uri="{FF2B5EF4-FFF2-40B4-BE49-F238E27FC236}">
                <a16:creationId xmlns:a16="http://schemas.microsoft.com/office/drawing/2014/main" id="{9DED379C-CCE3-4A81-87EA-66C3AE79FAFD}"/>
              </a:ext>
            </a:extLst>
          </p:cNvPr>
          <p:cNvSpPr>
            <a:spLocks noGrp="1"/>
          </p:cNvSpPr>
          <p:nvPr>
            <p:ph idx="1"/>
          </p:nvPr>
        </p:nvSpPr>
        <p:spPr>
          <a:xfrm>
            <a:off x="1450942" y="603315"/>
            <a:ext cx="10530526" cy="4904343"/>
          </a:xfrm>
        </p:spPr>
        <p:txBody>
          <a:bodyPr/>
          <a:lstStyle/>
          <a:p>
            <a:pPr marL="0" indent="0">
              <a:buNone/>
            </a:pPr>
            <a:endParaRPr lang="en-US" dirty="0"/>
          </a:p>
          <a:p>
            <a:pPr marL="0" indent="0">
              <a:buNone/>
            </a:pPr>
            <a:r>
              <a:rPr lang="en-US" dirty="0"/>
              <a:t>This project is important as CO2 emission contributes directly towards the global warming which is a very major threat to humanity. This project helps to find out which category of vehicles and fuel type is making the worst impact to the environment and identify the model and make and let these companies work on their research and development team to reduce this emission in their upcoming models.</a:t>
            </a:r>
          </a:p>
          <a:p>
            <a:pPr marL="0" indent="0">
              <a:buNone/>
            </a:pPr>
            <a:r>
              <a:rPr lang="en-US" dirty="0"/>
              <a:t>The main target audience of this project is the government and the environment monitoring agencies/committee which monitors and regulates the CO2 emission across the nation. The main beneficiaries from this project is the humanity where this project tries to give a better future.</a:t>
            </a:r>
            <a:endParaRPr lang="en-IN" dirty="0"/>
          </a:p>
        </p:txBody>
      </p:sp>
    </p:spTree>
    <p:extLst>
      <p:ext uri="{BB962C8B-B14F-4D97-AF65-F5344CB8AC3E}">
        <p14:creationId xmlns:p14="http://schemas.microsoft.com/office/powerpoint/2010/main" val="380494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446BA1-9706-47C0-9222-6DC74F3560CA}"/>
              </a:ext>
            </a:extLst>
          </p:cNvPr>
          <p:cNvSpPr txBox="1"/>
          <p:nvPr/>
        </p:nvSpPr>
        <p:spPr>
          <a:xfrm flipH="1">
            <a:off x="1077988" y="149830"/>
            <a:ext cx="11214703" cy="400110"/>
          </a:xfrm>
          <a:prstGeom prst="rect">
            <a:avLst/>
          </a:prstGeom>
          <a:noFill/>
        </p:spPr>
        <p:txBody>
          <a:bodyPr wrap="square" lIns="91440" tIns="45720" rIns="91440" bIns="45720" rtlCol="0" anchor="t">
            <a:spAutoFit/>
          </a:bodyPr>
          <a:lstStyle/>
          <a:p>
            <a:r>
              <a:rPr lang="en-IN" sz="2000" b="1" dirty="0" err="1"/>
              <a:t>Avg.Fuel</a:t>
            </a:r>
            <a:r>
              <a:rPr lang="en-IN" sz="2000" b="1" dirty="0"/>
              <a:t> Consumption in City and Highway by Avg.Co2 Emission with respect to Transmission.</a:t>
            </a:r>
            <a:endParaRPr lang="en-IN" sz="2000" b="1">
              <a:ea typeface="Cambria"/>
            </a:endParaRPr>
          </a:p>
        </p:txBody>
      </p:sp>
      <p:pic>
        <p:nvPicPr>
          <p:cNvPr id="2" name="Picture 2" descr="Chart, bar chart&#10;&#10;Description automatically generated">
            <a:extLst>
              <a:ext uri="{FF2B5EF4-FFF2-40B4-BE49-F238E27FC236}">
                <a16:creationId xmlns:a16="http://schemas.microsoft.com/office/drawing/2014/main" id="{EC177E8F-995F-4BDF-A137-B2A1DC4111BC}"/>
              </a:ext>
            </a:extLst>
          </p:cNvPr>
          <p:cNvPicPr>
            <a:picLocks noChangeAspect="1"/>
          </p:cNvPicPr>
          <p:nvPr/>
        </p:nvPicPr>
        <p:blipFill>
          <a:blip r:embed="rId2"/>
          <a:stretch>
            <a:fillRect/>
          </a:stretch>
        </p:blipFill>
        <p:spPr>
          <a:xfrm>
            <a:off x="805543" y="995478"/>
            <a:ext cx="11016342" cy="5604853"/>
          </a:xfrm>
          <a:prstGeom prst="rect">
            <a:avLst/>
          </a:prstGeom>
          <a:ln>
            <a:solidFill>
              <a:schemeClr val="tx1"/>
            </a:solidFill>
          </a:ln>
        </p:spPr>
      </p:pic>
    </p:spTree>
    <p:extLst>
      <p:ext uri="{BB962C8B-B14F-4D97-AF65-F5344CB8AC3E}">
        <p14:creationId xmlns:p14="http://schemas.microsoft.com/office/powerpoint/2010/main" val="588284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6251-AD3B-4790-8307-4D08F466C425}"/>
              </a:ext>
            </a:extLst>
          </p:cNvPr>
          <p:cNvSpPr>
            <a:spLocks noGrp="1"/>
          </p:cNvSpPr>
          <p:nvPr>
            <p:ph type="title"/>
          </p:nvPr>
        </p:nvSpPr>
        <p:spPr>
          <a:xfrm>
            <a:off x="1226342" y="486429"/>
            <a:ext cx="10018713" cy="904875"/>
          </a:xfrm>
        </p:spPr>
        <p:txBody>
          <a:bodyPr/>
          <a:lstStyle/>
          <a:p>
            <a:r>
              <a:rPr lang="en-IN" dirty="0"/>
              <a:t>Conclusion</a:t>
            </a:r>
          </a:p>
        </p:txBody>
      </p:sp>
      <p:sp>
        <p:nvSpPr>
          <p:cNvPr id="3" name="Content Placeholder 2">
            <a:extLst>
              <a:ext uri="{FF2B5EF4-FFF2-40B4-BE49-F238E27FC236}">
                <a16:creationId xmlns:a16="http://schemas.microsoft.com/office/drawing/2014/main" id="{7423885D-706B-469A-AFF3-C958D7A3B08E}"/>
              </a:ext>
            </a:extLst>
          </p:cNvPr>
          <p:cNvSpPr>
            <a:spLocks noGrp="1"/>
          </p:cNvSpPr>
          <p:nvPr>
            <p:ph idx="1"/>
          </p:nvPr>
        </p:nvSpPr>
        <p:spPr>
          <a:xfrm>
            <a:off x="1504950" y="2457449"/>
            <a:ext cx="10306050" cy="4114801"/>
          </a:xfrm>
        </p:spPr>
        <p:txBody>
          <a:bodyPr>
            <a:normAutofit fontScale="85000" lnSpcReduction="20000"/>
          </a:bodyPr>
          <a:lstStyle/>
          <a:p>
            <a:pPr algn="just"/>
            <a:r>
              <a:rPr lang="en-US" dirty="0"/>
              <a:t>The fuel consumption in City roads are higher when compared with highway and thus contributes to major Co2 emission correlation.</a:t>
            </a:r>
          </a:p>
          <a:p>
            <a:pPr algn="just"/>
            <a:endParaRPr lang="en-US" dirty="0"/>
          </a:p>
          <a:p>
            <a:pPr algn="just"/>
            <a:r>
              <a:rPr lang="en-US" dirty="0"/>
              <a:t>Engine size and the number of cylinders has the second highest impact on CO2 emission as these variables are directly correlated to each other.</a:t>
            </a:r>
          </a:p>
          <a:p>
            <a:pPr algn="just"/>
            <a:endParaRPr lang="en-US" dirty="0"/>
          </a:p>
          <a:p>
            <a:pPr algn="just"/>
            <a:r>
              <a:rPr lang="en-US" dirty="0"/>
              <a:t>The company SMART produces vehicles that has least impact on environment.</a:t>
            </a:r>
          </a:p>
          <a:p>
            <a:pPr algn="just"/>
            <a:endParaRPr lang="en-US" dirty="0"/>
          </a:p>
          <a:p>
            <a:pPr algn="just"/>
            <a:r>
              <a:rPr lang="en-US" dirty="0"/>
              <a:t>Fuel type D and X are the best fuels than other with respect to CO2 emission.</a:t>
            </a:r>
          </a:p>
          <a:p>
            <a:pPr algn="just"/>
            <a:endParaRPr lang="en-US" dirty="0"/>
          </a:p>
          <a:p>
            <a:pPr algn="just"/>
            <a:r>
              <a:rPr lang="en-CA" dirty="0"/>
              <a:t>Standard Two Seaters and SUV class vehicles generally come less influential factors, thus resulting in minimal emission of C02.</a:t>
            </a:r>
            <a:endParaRPr lang="en-IN" dirty="0"/>
          </a:p>
        </p:txBody>
      </p:sp>
      <p:sp>
        <p:nvSpPr>
          <p:cNvPr id="4" name="TextBox 3">
            <a:extLst>
              <a:ext uri="{FF2B5EF4-FFF2-40B4-BE49-F238E27FC236}">
                <a16:creationId xmlns:a16="http://schemas.microsoft.com/office/drawing/2014/main" id="{E1930BAB-273E-4162-A510-9C3D7272EC40}"/>
              </a:ext>
            </a:extLst>
          </p:cNvPr>
          <p:cNvSpPr txBox="1"/>
          <p:nvPr/>
        </p:nvSpPr>
        <p:spPr>
          <a:xfrm flipH="1">
            <a:off x="1598611" y="1539656"/>
            <a:ext cx="9274177" cy="769441"/>
          </a:xfrm>
          <a:prstGeom prst="rect">
            <a:avLst/>
          </a:prstGeom>
          <a:noFill/>
        </p:spPr>
        <p:txBody>
          <a:bodyPr wrap="square" rtlCol="0">
            <a:spAutoFit/>
          </a:bodyPr>
          <a:lstStyle/>
          <a:p>
            <a:r>
              <a:rPr lang="en-IN" sz="2200" dirty="0"/>
              <a:t>From all the graphs and calculations, we could arrive at the below conclusion</a:t>
            </a:r>
            <a:r>
              <a:rPr lang="en-IN" dirty="0"/>
              <a:t>.</a:t>
            </a:r>
          </a:p>
        </p:txBody>
      </p:sp>
    </p:spTree>
    <p:extLst>
      <p:ext uri="{BB962C8B-B14F-4D97-AF65-F5344CB8AC3E}">
        <p14:creationId xmlns:p14="http://schemas.microsoft.com/office/powerpoint/2010/main" val="6250812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81ED-A5F4-4714-A66C-DB72014DF4D4}"/>
              </a:ext>
            </a:extLst>
          </p:cNvPr>
          <p:cNvSpPr>
            <a:spLocks noGrp="1"/>
          </p:cNvSpPr>
          <p:nvPr>
            <p:ph type="title"/>
          </p:nvPr>
        </p:nvSpPr>
        <p:spPr>
          <a:xfrm>
            <a:off x="1484309" y="85725"/>
            <a:ext cx="10018713" cy="1752599"/>
          </a:xfrm>
        </p:spPr>
        <p:txBody>
          <a:bodyPr/>
          <a:lstStyle/>
          <a:p>
            <a:r>
              <a:rPr lang="en-IN" dirty="0"/>
              <a:t>Recommendations</a:t>
            </a:r>
          </a:p>
        </p:txBody>
      </p:sp>
      <p:sp>
        <p:nvSpPr>
          <p:cNvPr id="3" name="Content Placeholder 2">
            <a:extLst>
              <a:ext uri="{FF2B5EF4-FFF2-40B4-BE49-F238E27FC236}">
                <a16:creationId xmlns:a16="http://schemas.microsoft.com/office/drawing/2014/main" id="{882329E8-9E04-4553-B57F-4022E3A515F4}"/>
              </a:ext>
            </a:extLst>
          </p:cNvPr>
          <p:cNvSpPr>
            <a:spLocks noGrp="1"/>
          </p:cNvSpPr>
          <p:nvPr>
            <p:ph idx="1"/>
          </p:nvPr>
        </p:nvSpPr>
        <p:spPr>
          <a:xfrm>
            <a:off x="1484308" y="1671637"/>
            <a:ext cx="10018713" cy="3348040"/>
          </a:xfrm>
        </p:spPr>
        <p:txBody>
          <a:bodyPr/>
          <a:lstStyle/>
          <a:p>
            <a:pPr marL="0" indent="0">
              <a:buNone/>
            </a:pPr>
            <a:r>
              <a:rPr lang="en-US" dirty="0"/>
              <a:t>Overall, smaller engine size with lower number of cylinders has the least impact the emission. Hence manufacturers must take this into consideration to bring in more on technology that can create a vehicles having an optimized engine size and cylinders wherever possible and still better serve its purpose.</a:t>
            </a:r>
          </a:p>
          <a:p>
            <a:pPr marL="0" indent="0">
              <a:buNone/>
            </a:pPr>
            <a:r>
              <a:rPr lang="en-US" dirty="0"/>
              <a:t>In addition to that, heavy vehicle manufacturers can spend their research on creating engines which runs on D and X type so that their Co2 emission can be reduced to a certain level.</a:t>
            </a:r>
            <a:endParaRPr lang="en-IN" dirty="0"/>
          </a:p>
        </p:txBody>
      </p:sp>
    </p:spTree>
    <p:extLst>
      <p:ext uri="{BB962C8B-B14F-4D97-AF65-F5344CB8AC3E}">
        <p14:creationId xmlns:p14="http://schemas.microsoft.com/office/powerpoint/2010/main" val="3369837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E8EA-A025-439B-9581-FFA6AAE1EDC3}"/>
              </a:ext>
            </a:extLst>
          </p:cNvPr>
          <p:cNvSpPr>
            <a:spLocks noGrp="1"/>
          </p:cNvSpPr>
          <p:nvPr>
            <p:ph type="title"/>
          </p:nvPr>
        </p:nvSpPr>
        <p:spPr>
          <a:xfrm>
            <a:off x="831168" y="492276"/>
            <a:ext cx="10018713" cy="1075266"/>
          </a:xfrm>
        </p:spPr>
        <p:txBody>
          <a:bodyPr/>
          <a:lstStyle/>
          <a:p>
            <a:r>
              <a:rPr lang="en-IN" dirty="0"/>
              <a:t>Code repository</a:t>
            </a:r>
          </a:p>
        </p:txBody>
      </p:sp>
      <p:sp>
        <p:nvSpPr>
          <p:cNvPr id="3" name="Content Placeholder 2">
            <a:extLst>
              <a:ext uri="{FF2B5EF4-FFF2-40B4-BE49-F238E27FC236}">
                <a16:creationId xmlns:a16="http://schemas.microsoft.com/office/drawing/2014/main" id="{AAD97E5C-4B12-4107-8910-6B5E67A1B02B}"/>
              </a:ext>
            </a:extLst>
          </p:cNvPr>
          <p:cNvSpPr>
            <a:spLocks noGrp="1"/>
          </p:cNvSpPr>
          <p:nvPr>
            <p:ph idx="1"/>
          </p:nvPr>
        </p:nvSpPr>
        <p:spPr>
          <a:xfrm>
            <a:off x="1411739" y="2050142"/>
            <a:ext cx="10091284" cy="3741058"/>
          </a:xfrm>
        </p:spPr>
        <p:txBody>
          <a:bodyPr/>
          <a:lstStyle/>
          <a:p>
            <a:r>
              <a:rPr lang="en-IN" dirty="0"/>
              <a:t>Data Product Git hub link: </a:t>
            </a:r>
            <a:r>
              <a:rPr lang="en-IN" dirty="0">
                <a:hlinkClick r:id="rId2"/>
              </a:rPr>
              <a:t>https://github.com/kailash1070/dab103/blob/main/DAB103_project_1.ipynb</a:t>
            </a:r>
            <a:endParaRPr lang="en-IN" dirty="0"/>
          </a:p>
          <a:p>
            <a:pPr>
              <a:buClr>
                <a:srgbClr val="276F8B"/>
              </a:buClr>
            </a:pPr>
            <a:r>
              <a:rPr lang="en-IN" dirty="0">
                <a:ea typeface="Cambria" panose="02040503050406030204"/>
              </a:rPr>
              <a:t>Video Presentation – OneDrive Link:</a:t>
            </a:r>
          </a:p>
          <a:p>
            <a:pPr>
              <a:buClr>
                <a:srgbClr val="276F8B"/>
              </a:buClr>
            </a:pPr>
            <a:r>
              <a:rPr lang="en-IN" dirty="0">
                <a:ea typeface="Cambria" panose="02040503050406030204"/>
              </a:rPr>
              <a:t>Tableau Public link:</a:t>
            </a:r>
          </a:p>
          <a:p>
            <a:pPr>
              <a:buClr>
                <a:srgbClr val="276F8B"/>
              </a:buClr>
            </a:pPr>
            <a:endParaRPr lang="en-IN" dirty="0">
              <a:ea typeface="Cambria" panose="02040503050406030204"/>
            </a:endParaRPr>
          </a:p>
          <a:p>
            <a:endParaRPr lang="en-IN" dirty="0">
              <a:ea typeface="Cambria" panose="02040503050406030204"/>
            </a:endParaRPr>
          </a:p>
        </p:txBody>
      </p:sp>
    </p:spTree>
    <p:extLst>
      <p:ext uri="{BB962C8B-B14F-4D97-AF65-F5344CB8AC3E}">
        <p14:creationId xmlns:p14="http://schemas.microsoft.com/office/powerpoint/2010/main" val="3916196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0472-A576-48B1-9F9C-13B44AD1DDAE}"/>
              </a:ext>
            </a:extLst>
          </p:cNvPr>
          <p:cNvSpPr>
            <a:spLocks noGrp="1"/>
          </p:cNvSpPr>
          <p:nvPr>
            <p:ph type="title"/>
          </p:nvPr>
        </p:nvSpPr>
        <p:spPr>
          <a:xfrm>
            <a:off x="1422397" y="171450"/>
            <a:ext cx="10018713" cy="942975"/>
          </a:xfrm>
        </p:spPr>
        <p:txBody>
          <a:bodyPr/>
          <a:lstStyle/>
          <a:p>
            <a:r>
              <a:rPr lang="en-IN" dirty="0"/>
              <a:t>References</a:t>
            </a:r>
          </a:p>
        </p:txBody>
      </p:sp>
      <p:sp>
        <p:nvSpPr>
          <p:cNvPr id="3" name="Content Placeholder 2">
            <a:extLst>
              <a:ext uri="{FF2B5EF4-FFF2-40B4-BE49-F238E27FC236}">
                <a16:creationId xmlns:a16="http://schemas.microsoft.com/office/drawing/2014/main" id="{A0FB61E0-CA14-4619-B1E0-5847B84E3D97}"/>
              </a:ext>
            </a:extLst>
          </p:cNvPr>
          <p:cNvSpPr>
            <a:spLocks noGrp="1"/>
          </p:cNvSpPr>
          <p:nvPr>
            <p:ph idx="1"/>
          </p:nvPr>
        </p:nvSpPr>
        <p:spPr>
          <a:xfrm>
            <a:off x="1484310" y="1114425"/>
            <a:ext cx="10018713" cy="5357813"/>
          </a:xfrm>
        </p:spPr>
        <p:txBody>
          <a:bodyPr>
            <a:normAutofit lnSpcReduction="10000"/>
          </a:bodyPr>
          <a:lstStyle/>
          <a:p>
            <a:pPr marL="457200" indent="-457200">
              <a:buFont typeface="+mj-lt"/>
              <a:buAutoNum type="arabicPeriod"/>
            </a:pPr>
            <a:r>
              <a:rPr lang="en-IN" b="0" i="0" dirty="0">
                <a:effectLst/>
                <a:latin typeface="Roboto" panose="02000000000000000000" pitchFamily="2" charset="0"/>
                <a:hlinkClick r:id="rId2"/>
              </a:rPr>
              <a:t>https://www.geeksforgeeks.org/python-pandas-dataframe-select_dtypes/</a:t>
            </a:r>
            <a:endParaRPr lang="en-IN" b="0" i="0" dirty="0">
              <a:effectLst/>
              <a:latin typeface="Roboto" panose="02000000000000000000" pitchFamily="2" charset="0"/>
            </a:endParaRPr>
          </a:p>
          <a:p>
            <a:pPr marL="457200" indent="-457200">
              <a:buFont typeface="+mj-lt"/>
              <a:buAutoNum type="arabicPeriod"/>
            </a:pPr>
            <a:r>
              <a:rPr lang="en-IN" b="0" i="0" dirty="0">
                <a:effectLst/>
                <a:latin typeface="Roboto" panose="02000000000000000000" pitchFamily="2" charset="0"/>
                <a:hlinkClick r:id="rId3"/>
              </a:rPr>
              <a:t>https://stackoverflow.com/questions/37930693/how-can-i-make-a-barplot-and-a-lineplot-in-the-same-seaborn-plot-with-different</a:t>
            </a:r>
            <a:endParaRPr lang="en-IN" dirty="0">
              <a:latin typeface="Roboto" panose="02000000000000000000" pitchFamily="2" charset="0"/>
            </a:endParaRPr>
          </a:p>
          <a:p>
            <a:pPr marL="457200" indent="-457200">
              <a:buFont typeface="+mj-lt"/>
              <a:buAutoNum type="arabicPeriod"/>
            </a:pPr>
            <a:r>
              <a:rPr lang="en-IN" b="0" i="0" dirty="0">
                <a:effectLst/>
                <a:latin typeface="Roboto" panose="02000000000000000000" pitchFamily="2" charset="0"/>
                <a:hlinkClick r:id="rId4"/>
              </a:rPr>
              <a:t>https://stackoverflow.com/questions/27019079/move-seaborn-plot-legend-to-a-different-position</a:t>
            </a:r>
            <a:endParaRPr lang="en-IN" b="0" i="0" dirty="0">
              <a:effectLst/>
              <a:latin typeface="Roboto" panose="02000000000000000000" pitchFamily="2" charset="0"/>
            </a:endParaRPr>
          </a:p>
          <a:p>
            <a:pPr marL="457200" indent="-457200">
              <a:buFont typeface="+mj-lt"/>
              <a:buAutoNum type="arabicPeriod"/>
            </a:pPr>
            <a:r>
              <a:rPr lang="en-IN" b="0" i="0" dirty="0">
                <a:effectLst/>
                <a:latin typeface="Roboto" panose="02000000000000000000" pitchFamily="2" charset="0"/>
                <a:hlinkClick r:id="rId5"/>
              </a:rPr>
              <a:t>https://stackoverflow.com/questions/41384040/subplot-for-seaborn-boxplot</a:t>
            </a:r>
            <a:r>
              <a:rPr lang="en-IN" b="0" i="0" dirty="0">
                <a:solidFill>
                  <a:srgbClr val="212121"/>
                </a:solidFill>
                <a:effectLst/>
                <a:latin typeface="Roboto" panose="02000000000000000000" pitchFamily="2" charset="0"/>
              </a:rPr>
              <a:t> </a:t>
            </a:r>
            <a:r>
              <a:rPr lang="en-IN" b="0" i="0" dirty="0">
                <a:effectLst/>
                <a:latin typeface="Roboto" panose="02000000000000000000" pitchFamily="2" charset="0"/>
                <a:hlinkClick r:id="rId6"/>
              </a:rPr>
              <a:t>https://www.kite.com/python/answers/how-to-set-the-spacing-between-subplots-in-matplotlib-in-python</a:t>
            </a:r>
            <a:endParaRPr lang="en-IN" dirty="0">
              <a:latin typeface="Roboto" panose="02000000000000000000" pitchFamily="2" charset="0"/>
            </a:endParaRPr>
          </a:p>
          <a:p>
            <a:pPr marL="457200" indent="-457200">
              <a:buFont typeface="+mj-lt"/>
              <a:buAutoNum type="arabicPeriod"/>
            </a:pPr>
            <a:r>
              <a:rPr lang="en-IN" b="0" i="0" dirty="0">
                <a:effectLst/>
                <a:latin typeface="Roboto" panose="02000000000000000000" pitchFamily="2" charset="0"/>
                <a:hlinkClick r:id="rId7"/>
              </a:rPr>
              <a:t>https://stackoverflow.com/questions/43943034/seaborn-python-xtick-labels-wont-rotate</a:t>
            </a:r>
            <a:endParaRPr lang="en-IN" b="0" i="0" dirty="0">
              <a:effectLst/>
              <a:latin typeface="Roboto" panose="02000000000000000000" pitchFamily="2" charset="0"/>
            </a:endParaRPr>
          </a:p>
          <a:p>
            <a:pPr marL="457200" indent="-457200">
              <a:buFont typeface="+mj-lt"/>
              <a:buAutoNum type="arabicPeriod"/>
            </a:pPr>
            <a:r>
              <a:rPr lang="en-IN" b="0" i="0" dirty="0">
                <a:effectLst/>
                <a:latin typeface="Roboto" panose="02000000000000000000" pitchFamily="2" charset="0"/>
                <a:hlinkClick r:id="rId8"/>
              </a:rPr>
              <a:t>https://pandas.pydata.org/docs/reference/api/pandas.Series.plot.html</a:t>
            </a:r>
            <a:endParaRPr lang="en-IN"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203948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1C0C-991A-4AEB-828B-264F18CF2A01}"/>
              </a:ext>
            </a:extLst>
          </p:cNvPr>
          <p:cNvSpPr>
            <a:spLocks noGrp="1"/>
          </p:cNvSpPr>
          <p:nvPr>
            <p:ph type="title"/>
          </p:nvPr>
        </p:nvSpPr>
        <p:spPr>
          <a:xfrm>
            <a:off x="838201" y="365126"/>
            <a:ext cx="10304282" cy="775518"/>
          </a:xfrm>
        </p:spPr>
        <p:txBody>
          <a:bodyPr>
            <a:normAutofit/>
          </a:bodyPr>
          <a:lstStyle/>
          <a:p>
            <a:r>
              <a:rPr lang="en-IN" b="1" dirty="0"/>
              <a:t>  Analysis Questions :</a:t>
            </a:r>
          </a:p>
        </p:txBody>
      </p:sp>
      <p:sp>
        <p:nvSpPr>
          <p:cNvPr id="3" name="Content Placeholder 2">
            <a:extLst>
              <a:ext uri="{FF2B5EF4-FFF2-40B4-BE49-F238E27FC236}">
                <a16:creationId xmlns:a16="http://schemas.microsoft.com/office/drawing/2014/main" id="{EEF28634-B7EA-48D4-9465-5DF899341B70}"/>
              </a:ext>
            </a:extLst>
          </p:cNvPr>
          <p:cNvSpPr>
            <a:spLocks noGrp="1"/>
          </p:cNvSpPr>
          <p:nvPr>
            <p:ph idx="1"/>
          </p:nvPr>
        </p:nvSpPr>
        <p:spPr>
          <a:xfrm>
            <a:off x="1536569" y="1100741"/>
            <a:ext cx="10152668" cy="5392133"/>
          </a:xfrm>
        </p:spPr>
        <p:txBody>
          <a:bodyPr/>
          <a:lstStyle/>
          <a:p>
            <a:pPr marL="342900" lvl="0" indent="-342900">
              <a:tabLst>
                <a:tab pos="457200" algn="l"/>
              </a:tabLst>
            </a:pPr>
            <a:r>
              <a:rPr lang="en-IN"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Determine which vehicle type has highest consumption of fuel and largest release of Co2.</a:t>
            </a:r>
            <a:endParaRPr lang="en-IN" sz="2800" dirty="0">
              <a:effectLst/>
              <a:latin typeface="Times New Roman" panose="02020603050405020304" pitchFamily="18" charset="0"/>
              <a:ea typeface="Times New Roman" panose="02020603050405020304" pitchFamily="18" charset="0"/>
            </a:endParaRPr>
          </a:p>
          <a:p>
            <a:pPr marL="342900" lvl="0" indent="-342900">
              <a:tabLst>
                <a:tab pos="457200" algn="l"/>
              </a:tabLst>
            </a:pPr>
            <a:r>
              <a:rPr lang="en-IN" sz="2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What’s</a:t>
            </a:r>
            <a:r>
              <a:rPr lang="en-IN"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identify the optimized engine size and the </a:t>
            </a:r>
            <a:r>
              <a:rPr lang="en-IN" sz="2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no.of.cylinders</a:t>
            </a:r>
            <a:r>
              <a:rPr lang="en-IN"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with minimal  release of Co2 ?</a:t>
            </a:r>
            <a:endParaRPr lang="en-IN" sz="2800" dirty="0">
              <a:effectLst/>
              <a:latin typeface="Times New Roman" panose="02020603050405020304" pitchFamily="18" charset="0"/>
              <a:ea typeface="Times New Roman" panose="02020603050405020304" pitchFamily="18" charset="0"/>
            </a:endParaRPr>
          </a:p>
          <a:p>
            <a:pPr marL="342900" lvl="0" indent="-342900">
              <a:lnSpc>
                <a:spcPct val="107000"/>
              </a:lnSpc>
              <a:tabLst>
                <a:tab pos="457200" algn="l"/>
              </a:tabLst>
            </a:pPr>
            <a:r>
              <a:rPr lang="en-IN" sz="2800" dirty="0">
                <a:effectLst/>
                <a:latin typeface="Calibri" panose="020F0502020204030204" pitchFamily="34" charset="0"/>
                <a:ea typeface="Calibri" panose="020F0502020204030204" pitchFamily="34" charset="0"/>
                <a:cs typeface="Times New Roman" panose="02020603050405020304" pitchFamily="18" charset="0"/>
              </a:rPr>
              <a:t>Which fuel type contributes to the maximum emission of Co2 in the atmosphere ?</a:t>
            </a:r>
          </a:p>
          <a:p>
            <a:pPr marL="342900" indent="-342900">
              <a:lnSpc>
                <a:spcPct val="107000"/>
              </a:lnSpc>
              <a:tabLst>
                <a:tab pos="457200" algn="l"/>
              </a:tabLst>
            </a:pPr>
            <a:r>
              <a:rPr lang="en-US" sz="2800" dirty="0">
                <a:latin typeface="Calibri" panose="020F0502020204030204" pitchFamily="34" charset="0"/>
                <a:cs typeface="Times New Roman" panose="02020603050405020304" pitchFamily="18" charset="0"/>
              </a:rPr>
              <a:t>What are the most influencing features that affect the CO2 emission the most?</a:t>
            </a:r>
            <a:endParaRPr lang="en-IN" sz="2800" dirty="0">
              <a:latin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2800" dirty="0">
                <a:latin typeface="Calibri" panose="020F0502020204030204" pitchFamily="34" charset="0"/>
                <a:ea typeface="Calibri" panose="020F0502020204030204" pitchFamily="34" charset="0"/>
                <a:cs typeface="Times New Roman" panose="02020603050405020304" pitchFamily="18" charset="0"/>
              </a:rPr>
              <a:t>Which </a:t>
            </a:r>
            <a:r>
              <a:rPr lang="en-IN" sz="2800" dirty="0">
                <a:effectLst/>
                <a:latin typeface="Calibri" panose="020F0502020204030204" pitchFamily="34" charset="0"/>
                <a:ea typeface="Calibri" panose="020F0502020204030204" pitchFamily="34" charset="0"/>
                <a:cs typeface="Times New Roman" panose="02020603050405020304" pitchFamily="18" charset="0"/>
              </a:rPr>
              <a:t>company car model has least emission of Co2 ?</a:t>
            </a:r>
          </a:p>
          <a:p>
            <a:pPr marL="0" indent="0">
              <a:buNone/>
            </a:pPr>
            <a:endParaRPr lang="en-IN" dirty="0"/>
          </a:p>
        </p:txBody>
      </p:sp>
    </p:spTree>
    <p:extLst>
      <p:ext uri="{BB962C8B-B14F-4D97-AF65-F5344CB8AC3E}">
        <p14:creationId xmlns:p14="http://schemas.microsoft.com/office/powerpoint/2010/main" val="320836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057A-5D15-480C-9350-FF19E7785B24}"/>
              </a:ext>
            </a:extLst>
          </p:cNvPr>
          <p:cNvSpPr>
            <a:spLocks noGrp="1"/>
          </p:cNvSpPr>
          <p:nvPr>
            <p:ph type="title"/>
          </p:nvPr>
        </p:nvSpPr>
        <p:spPr>
          <a:xfrm>
            <a:off x="838199" y="367645"/>
            <a:ext cx="11011293" cy="707011"/>
          </a:xfrm>
        </p:spPr>
        <p:txBody>
          <a:bodyPr>
            <a:normAutofit/>
          </a:bodyPr>
          <a:lstStyle/>
          <a:p>
            <a:r>
              <a:rPr lang="en-IN" b="1" dirty="0"/>
              <a:t>Dataset Description :</a:t>
            </a:r>
          </a:p>
        </p:txBody>
      </p:sp>
      <p:sp>
        <p:nvSpPr>
          <p:cNvPr id="3" name="Content Placeholder 2">
            <a:extLst>
              <a:ext uri="{FF2B5EF4-FFF2-40B4-BE49-F238E27FC236}">
                <a16:creationId xmlns:a16="http://schemas.microsoft.com/office/drawing/2014/main" id="{4BDD9CF9-9435-41BD-B88C-32EB56632A07}"/>
              </a:ext>
            </a:extLst>
          </p:cNvPr>
          <p:cNvSpPr>
            <a:spLocks noGrp="1"/>
          </p:cNvSpPr>
          <p:nvPr>
            <p:ph idx="1"/>
          </p:nvPr>
        </p:nvSpPr>
        <p:spPr>
          <a:xfrm>
            <a:off x="1385739" y="1244339"/>
            <a:ext cx="10595727" cy="5363852"/>
          </a:xfrm>
        </p:spPr>
        <p:txBody>
          <a:bodyPr>
            <a:normAutofit fontScale="92500" lnSpcReduction="10000"/>
          </a:bodyPr>
          <a:lstStyle/>
          <a:p>
            <a:pPr>
              <a:buFont typeface="Wingdings" panose="05000000000000000000" pitchFamily="2" charset="2"/>
              <a:buChar char="Ø"/>
            </a:pPr>
            <a:endParaRPr lang="en-US" b="0" i="0" dirty="0">
              <a:effectLst/>
              <a:latin typeface="Inter"/>
            </a:endParaRPr>
          </a:p>
          <a:p>
            <a:pPr>
              <a:buFont typeface="Wingdings" panose="05000000000000000000" pitchFamily="2" charset="2"/>
              <a:buChar char="Ø"/>
            </a:pPr>
            <a:r>
              <a:rPr lang="en-US" b="0" i="0" dirty="0">
                <a:effectLst/>
                <a:latin typeface="Inter"/>
              </a:rPr>
              <a:t> This dataset captures the details of how CO2 emissions by a vehicle can vary with the different features. The dataset has been taken from Canada Government official open data website. This is a compiled version. This contains data over a period of 7 years.</a:t>
            </a:r>
            <a:br>
              <a:rPr lang="en-US" dirty="0"/>
            </a:br>
            <a:r>
              <a:rPr lang="en-US" b="0" i="0" dirty="0">
                <a:effectLst/>
                <a:latin typeface="Inter"/>
              </a:rPr>
              <a:t>There are total 7385 rows and 12 columns. There are few abbreviations that has been used to describe the features. </a:t>
            </a:r>
          </a:p>
          <a:p>
            <a:pPr>
              <a:buFont typeface="Wingdings" panose="05000000000000000000" pitchFamily="2" charset="2"/>
              <a:buChar char="Ø"/>
            </a:pPr>
            <a:r>
              <a:rPr lang="en-US" b="0" i="0" dirty="0">
                <a:effectLst/>
                <a:latin typeface="Inter"/>
              </a:rPr>
              <a:t> Below are few expansions for the variables that are used in this dataset </a:t>
            </a:r>
          </a:p>
          <a:p>
            <a:pPr marL="0" indent="0" fontAlgn="base">
              <a:buNone/>
            </a:pPr>
            <a:r>
              <a:rPr lang="en-US" b="0" i="0" dirty="0">
                <a:effectLst/>
                <a:latin typeface="Inter"/>
              </a:rPr>
              <a:t>	</a:t>
            </a:r>
            <a:r>
              <a:rPr lang="en-US" b="1" i="0" dirty="0">
                <a:effectLst/>
                <a:latin typeface="Inter"/>
              </a:rPr>
              <a:t>	</a:t>
            </a:r>
            <a:r>
              <a:rPr lang="en-IN" b="1" i="0" dirty="0">
                <a:solidFill>
                  <a:srgbClr val="000000"/>
                </a:solidFill>
                <a:effectLst/>
                <a:latin typeface="Inter"/>
              </a:rPr>
              <a:t>Model :								Transmission :</a:t>
            </a:r>
          </a:p>
          <a:p>
            <a:pPr lvl="3" fontAlgn="base">
              <a:buFont typeface="Wingdings" panose="05000000000000000000" pitchFamily="2" charset="2"/>
              <a:buChar char="§"/>
            </a:pPr>
            <a:r>
              <a:rPr lang="en-IN" b="0" i="0" dirty="0">
                <a:effectLst/>
                <a:latin typeface="Inter"/>
              </a:rPr>
              <a:t>4WD/4X4 = Four-wheel drive						A = Automatic</a:t>
            </a:r>
          </a:p>
          <a:p>
            <a:pPr lvl="3" fontAlgn="base">
              <a:buFont typeface="Wingdings" panose="05000000000000000000" pitchFamily="2" charset="2"/>
              <a:buChar char="§"/>
            </a:pPr>
            <a:r>
              <a:rPr lang="en-IN" b="0" i="0" dirty="0">
                <a:effectLst/>
                <a:latin typeface="Inter"/>
              </a:rPr>
              <a:t>AWD = All-wheel drive							AM = Automated manual</a:t>
            </a:r>
          </a:p>
          <a:p>
            <a:pPr lvl="3" fontAlgn="base">
              <a:buFont typeface="Wingdings" panose="05000000000000000000" pitchFamily="2" charset="2"/>
              <a:buChar char="§"/>
            </a:pPr>
            <a:r>
              <a:rPr lang="en-IN" b="0" i="0" dirty="0">
                <a:effectLst/>
                <a:latin typeface="Inter"/>
              </a:rPr>
              <a:t>FFV = Flexible-fuel vehicle							</a:t>
            </a:r>
            <a:r>
              <a:rPr lang="en-US" b="0" i="0" dirty="0">
                <a:effectLst/>
                <a:latin typeface="Inter"/>
              </a:rPr>
              <a:t>AS = Automatic with select shift</a:t>
            </a:r>
            <a:endParaRPr lang="en-IN" b="0" i="0" dirty="0">
              <a:effectLst/>
              <a:latin typeface="Inter"/>
            </a:endParaRPr>
          </a:p>
          <a:p>
            <a:pPr lvl="3" fontAlgn="base">
              <a:buFont typeface="Wingdings" panose="05000000000000000000" pitchFamily="2" charset="2"/>
              <a:buChar char="§"/>
            </a:pPr>
            <a:r>
              <a:rPr lang="en-IN" b="0" i="0" dirty="0">
                <a:effectLst/>
                <a:latin typeface="Inter"/>
              </a:rPr>
              <a:t>SWB = Short wheelbase							AV = Continuously variable</a:t>
            </a:r>
          </a:p>
          <a:p>
            <a:pPr lvl="3" fontAlgn="base">
              <a:buFont typeface="Wingdings" panose="05000000000000000000" pitchFamily="2" charset="2"/>
              <a:buChar char="§"/>
            </a:pPr>
            <a:r>
              <a:rPr lang="en-IN" b="0" i="0" dirty="0">
                <a:effectLst/>
                <a:latin typeface="Inter"/>
              </a:rPr>
              <a:t>LWB = Long wheelbase							M = Manual</a:t>
            </a:r>
          </a:p>
          <a:p>
            <a:pPr lvl="3" fontAlgn="base">
              <a:buFont typeface="Wingdings" panose="05000000000000000000" pitchFamily="2" charset="2"/>
              <a:buChar char="§"/>
            </a:pPr>
            <a:r>
              <a:rPr lang="en-IN" b="0" i="0" dirty="0">
                <a:effectLst/>
                <a:latin typeface="Inter"/>
              </a:rPr>
              <a:t>EWB = Extended wheelbase						</a:t>
            </a:r>
            <a:r>
              <a:rPr lang="en-US" b="0" i="0" dirty="0">
                <a:effectLst/>
                <a:latin typeface="Inter"/>
              </a:rPr>
              <a:t>3 - 10 = Number of gears</a:t>
            </a:r>
            <a:endParaRPr lang="en-IN" b="0" i="0" dirty="0">
              <a:effectLst/>
              <a:latin typeface="Inter"/>
            </a:endParaRPr>
          </a:p>
          <a:p>
            <a:pPr marL="0" indent="0">
              <a:buNone/>
            </a:pPr>
            <a:endParaRPr lang="en-US" b="0" i="0" dirty="0">
              <a:effectLst/>
              <a:latin typeface="Inter"/>
            </a:endParaRPr>
          </a:p>
          <a:p>
            <a:pPr>
              <a:buFont typeface="Wingdings" panose="05000000000000000000" pitchFamily="2" charset="2"/>
              <a:buChar char="Ø"/>
            </a:pPr>
            <a:endParaRPr lang="en-US" dirty="0">
              <a:latin typeface="Inter"/>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69489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057A-5D15-480C-9350-FF19E7785B24}"/>
              </a:ext>
            </a:extLst>
          </p:cNvPr>
          <p:cNvSpPr>
            <a:spLocks noGrp="1"/>
          </p:cNvSpPr>
          <p:nvPr>
            <p:ph type="title"/>
          </p:nvPr>
        </p:nvSpPr>
        <p:spPr>
          <a:xfrm>
            <a:off x="659086" y="75414"/>
            <a:ext cx="11011293" cy="707011"/>
          </a:xfrm>
        </p:spPr>
        <p:txBody>
          <a:bodyPr>
            <a:normAutofit/>
          </a:bodyPr>
          <a:lstStyle/>
          <a:p>
            <a:r>
              <a:rPr lang="en-IN" b="1" dirty="0"/>
              <a:t>Dataset Description :</a:t>
            </a:r>
          </a:p>
        </p:txBody>
      </p:sp>
      <p:sp>
        <p:nvSpPr>
          <p:cNvPr id="3" name="Content Placeholder 2">
            <a:extLst>
              <a:ext uri="{FF2B5EF4-FFF2-40B4-BE49-F238E27FC236}">
                <a16:creationId xmlns:a16="http://schemas.microsoft.com/office/drawing/2014/main" id="{4BDD9CF9-9435-41BD-B88C-32EB56632A07}"/>
              </a:ext>
            </a:extLst>
          </p:cNvPr>
          <p:cNvSpPr>
            <a:spLocks noGrp="1"/>
          </p:cNvSpPr>
          <p:nvPr>
            <p:ph idx="1"/>
          </p:nvPr>
        </p:nvSpPr>
        <p:spPr>
          <a:xfrm>
            <a:off x="569532" y="886119"/>
            <a:ext cx="11622468" cy="6042582"/>
          </a:xfrm>
        </p:spPr>
        <p:txBody>
          <a:bodyPr>
            <a:normAutofit/>
          </a:bodyPr>
          <a:lstStyle/>
          <a:p>
            <a:pPr marL="0" indent="0" fontAlgn="base">
              <a:buNone/>
            </a:pPr>
            <a:r>
              <a:rPr lang="en-US" b="0" i="0" dirty="0">
                <a:effectLst/>
                <a:latin typeface="Inter"/>
              </a:rPr>
              <a:t>	</a:t>
            </a:r>
            <a:r>
              <a:rPr lang="en-US" b="1" i="0" dirty="0">
                <a:effectLst/>
                <a:latin typeface="Inter"/>
              </a:rPr>
              <a:t>	</a:t>
            </a:r>
            <a:r>
              <a:rPr lang="en-IN" b="1" i="0" dirty="0">
                <a:solidFill>
                  <a:srgbClr val="000000"/>
                </a:solidFill>
                <a:effectLst/>
                <a:latin typeface="Inter"/>
              </a:rPr>
              <a:t>Fuel Type :								</a:t>
            </a:r>
          </a:p>
          <a:p>
            <a:pPr lvl="3" fontAlgn="base">
              <a:buFont typeface="Wingdings" panose="05000000000000000000" pitchFamily="2" charset="2"/>
              <a:buChar char="§"/>
            </a:pPr>
            <a:r>
              <a:rPr lang="en-IN" b="0" i="0" dirty="0">
                <a:effectLst/>
                <a:latin typeface="Inter"/>
              </a:rPr>
              <a:t>X = Four-wheel drive						</a:t>
            </a:r>
          </a:p>
          <a:p>
            <a:pPr lvl="3" fontAlgn="base">
              <a:buFont typeface="Wingdings" panose="05000000000000000000" pitchFamily="2" charset="2"/>
              <a:buChar char="§"/>
            </a:pPr>
            <a:r>
              <a:rPr lang="en-IN" b="0" i="0" dirty="0">
                <a:effectLst/>
                <a:latin typeface="Inter"/>
              </a:rPr>
              <a:t>Z = All-wheel drive							</a:t>
            </a:r>
          </a:p>
          <a:p>
            <a:pPr lvl="3" fontAlgn="base">
              <a:buFont typeface="Wingdings" panose="05000000000000000000" pitchFamily="2" charset="2"/>
              <a:buChar char="§"/>
            </a:pPr>
            <a:r>
              <a:rPr lang="en-IN" b="0" i="0" dirty="0">
                <a:effectLst/>
                <a:latin typeface="Inter"/>
              </a:rPr>
              <a:t>D = Flexible-fuel vehicle							</a:t>
            </a:r>
          </a:p>
          <a:p>
            <a:pPr lvl="3" fontAlgn="base">
              <a:buFont typeface="Wingdings" panose="05000000000000000000" pitchFamily="2" charset="2"/>
              <a:buChar char="§"/>
            </a:pPr>
            <a:r>
              <a:rPr lang="en-IN" b="0" i="0" dirty="0">
                <a:effectLst/>
                <a:latin typeface="Inter"/>
              </a:rPr>
              <a:t>E = Short wheelbase							</a:t>
            </a:r>
          </a:p>
          <a:p>
            <a:pPr lvl="3" fontAlgn="base">
              <a:buFont typeface="Wingdings" panose="05000000000000000000" pitchFamily="2" charset="2"/>
              <a:buChar char="§"/>
            </a:pPr>
            <a:r>
              <a:rPr lang="en-IN" b="0" i="0" dirty="0">
                <a:effectLst/>
                <a:latin typeface="Inter"/>
              </a:rPr>
              <a:t>N = Long wheelbase												</a:t>
            </a:r>
            <a:endParaRPr lang="en-US" b="0" i="0" dirty="0">
              <a:effectLst/>
              <a:latin typeface="Inter"/>
            </a:endParaRPr>
          </a:p>
          <a:p>
            <a:pPr marL="457200" lvl="1" indent="0" fontAlgn="base">
              <a:buNone/>
            </a:pPr>
            <a:r>
              <a:rPr lang="en-US" b="1" i="0" dirty="0">
                <a:solidFill>
                  <a:srgbClr val="000000"/>
                </a:solidFill>
                <a:effectLst/>
                <a:latin typeface="Inter"/>
              </a:rPr>
              <a:t>	Fuel Consumption :</a:t>
            </a:r>
          </a:p>
          <a:p>
            <a:pPr marL="0" indent="0" algn="l" fontAlgn="base">
              <a:buNone/>
            </a:pPr>
            <a:r>
              <a:rPr lang="en-US" b="0" i="0" dirty="0">
                <a:effectLst/>
                <a:latin typeface="Inter"/>
              </a:rPr>
              <a:t>			City and highway fuel consumption ratings are shown in </a:t>
            </a:r>
            <a:r>
              <a:rPr lang="en-US" b="0" i="0" dirty="0" err="1">
                <a:effectLst/>
                <a:latin typeface="Inter"/>
              </a:rPr>
              <a:t>litres</a:t>
            </a:r>
            <a:r>
              <a:rPr lang="en-US" b="0" i="0" dirty="0">
                <a:effectLst/>
                <a:latin typeface="Inter"/>
              </a:rPr>
              <a:t> per 100 </a:t>
            </a:r>
            <a:r>
              <a:rPr lang="en-US" b="0" i="0" dirty="0" err="1">
                <a:effectLst/>
                <a:latin typeface="Inter"/>
              </a:rPr>
              <a:t>kilometres</a:t>
            </a:r>
            <a:r>
              <a:rPr lang="en-US" b="0" i="0" dirty="0">
                <a:effectLst/>
                <a:latin typeface="Inter"/>
              </a:rPr>
              <a:t> 				(L/100 km) - the combined rating (55% city, 45% </a:t>
            </a:r>
            <a:r>
              <a:rPr lang="en-US" b="0" i="0" dirty="0" err="1">
                <a:effectLst/>
                <a:latin typeface="Inter"/>
              </a:rPr>
              <a:t>hwy</a:t>
            </a:r>
            <a:r>
              <a:rPr lang="en-US" b="0" i="0" dirty="0">
                <a:effectLst/>
                <a:latin typeface="Inter"/>
              </a:rPr>
              <a:t>) is shown in L/100 km and 				in miles per gallon (mpg)</a:t>
            </a:r>
          </a:p>
          <a:p>
            <a:pPr marL="457200" lvl="1" indent="0" fontAlgn="base">
              <a:buNone/>
            </a:pPr>
            <a:r>
              <a:rPr lang="en-US" b="0" i="0" dirty="0">
                <a:solidFill>
                  <a:srgbClr val="000000"/>
                </a:solidFill>
                <a:effectLst/>
                <a:latin typeface="Inter"/>
              </a:rPr>
              <a:t>	</a:t>
            </a:r>
            <a:r>
              <a:rPr lang="en-US" b="1" dirty="0">
                <a:solidFill>
                  <a:srgbClr val="000000"/>
                </a:solidFill>
                <a:latin typeface="Inter"/>
              </a:rPr>
              <a:t>CO2 Emissions :</a:t>
            </a:r>
          </a:p>
          <a:p>
            <a:pPr marL="1371600" lvl="3" indent="0" fontAlgn="base">
              <a:buNone/>
            </a:pPr>
            <a:r>
              <a:rPr lang="en-US" sz="2400" dirty="0">
                <a:latin typeface="Inter"/>
              </a:rPr>
              <a:t>The tailpipe emissions of carbon dioxide (in grams per </a:t>
            </a:r>
            <a:r>
              <a:rPr lang="en-US" sz="2400" dirty="0" err="1">
                <a:latin typeface="Inter"/>
              </a:rPr>
              <a:t>kilometre</a:t>
            </a:r>
            <a:r>
              <a:rPr lang="en-US" sz="2400" dirty="0">
                <a:latin typeface="Inter"/>
              </a:rPr>
              <a:t>) for combined city and highway driving</a:t>
            </a:r>
          </a:p>
          <a:p>
            <a:pPr lvl="1">
              <a:buFont typeface="Wingdings" panose="05000000000000000000" pitchFamily="2" charset="2"/>
              <a:buChar char="Ø"/>
            </a:pPr>
            <a:endParaRPr lang="en-US" dirty="0">
              <a:latin typeface="Inter"/>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29406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647B1-B5FD-4185-B66D-FC111311FD50}"/>
              </a:ext>
            </a:extLst>
          </p:cNvPr>
          <p:cNvSpPr>
            <a:spLocks noGrp="1"/>
          </p:cNvSpPr>
          <p:nvPr>
            <p:ph type="title"/>
          </p:nvPr>
        </p:nvSpPr>
        <p:spPr>
          <a:xfrm>
            <a:off x="1484311" y="280448"/>
            <a:ext cx="10138938" cy="671660"/>
          </a:xfrm>
        </p:spPr>
        <p:txBody>
          <a:bodyPr>
            <a:normAutofit fontScale="90000"/>
          </a:bodyPr>
          <a:lstStyle/>
          <a:p>
            <a:r>
              <a:rPr lang="en-IN" b="1" dirty="0"/>
              <a:t>Basic Stats of the variables</a:t>
            </a:r>
          </a:p>
        </p:txBody>
      </p:sp>
      <p:sp>
        <p:nvSpPr>
          <p:cNvPr id="3" name="Content Placeholder 2">
            <a:extLst>
              <a:ext uri="{FF2B5EF4-FFF2-40B4-BE49-F238E27FC236}">
                <a16:creationId xmlns:a16="http://schemas.microsoft.com/office/drawing/2014/main" id="{76BE0C11-D03B-49F7-8623-376429F1F7D5}"/>
              </a:ext>
            </a:extLst>
          </p:cNvPr>
          <p:cNvSpPr>
            <a:spLocks noGrp="1"/>
          </p:cNvSpPr>
          <p:nvPr>
            <p:ph idx="1"/>
          </p:nvPr>
        </p:nvSpPr>
        <p:spPr>
          <a:xfrm>
            <a:off x="1484311" y="-1611984"/>
            <a:ext cx="6834433" cy="7162013"/>
          </a:xfrm>
        </p:spPr>
        <p:txBody>
          <a:bodyPr/>
          <a:lstStyle/>
          <a:p>
            <a:pPr marL="0" indent="0">
              <a:buNone/>
            </a:pPr>
            <a:endParaRPr lang="en-IN" dirty="0"/>
          </a:p>
          <a:p>
            <a:pPr marL="0" indent="0">
              <a:buNone/>
            </a:pPr>
            <a:endParaRPr lang="en-IN" dirty="0"/>
          </a:p>
          <a:p>
            <a:pPr marL="0" indent="0">
              <a:buNone/>
            </a:pPr>
            <a:r>
              <a:rPr lang="en-IN" b="1" dirty="0"/>
              <a:t>Heat Map ( Indicating the Co-relation of all the          available variables ) :</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1FDB623B-953A-4FF6-803B-AFE41E4E5241}"/>
              </a:ext>
            </a:extLst>
          </p:cNvPr>
          <p:cNvPicPr>
            <a:picLocks noChangeAspect="1"/>
          </p:cNvPicPr>
          <p:nvPr/>
        </p:nvPicPr>
        <p:blipFill>
          <a:blip r:embed="rId2"/>
          <a:stretch>
            <a:fillRect/>
          </a:stretch>
        </p:blipFill>
        <p:spPr>
          <a:xfrm>
            <a:off x="2209014" y="2073896"/>
            <a:ext cx="8498675" cy="4407030"/>
          </a:xfrm>
          <a:prstGeom prst="rect">
            <a:avLst/>
          </a:prstGeom>
        </p:spPr>
      </p:pic>
    </p:spTree>
    <p:extLst>
      <p:ext uri="{BB962C8B-B14F-4D97-AF65-F5344CB8AC3E}">
        <p14:creationId xmlns:p14="http://schemas.microsoft.com/office/powerpoint/2010/main" val="394628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8FE74-E1F8-4F71-8BA4-6C82243570AC}"/>
              </a:ext>
            </a:extLst>
          </p:cNvPr>
          <p:cNvSpPr>
            <a:spLocks noGrp="1"/>
          </p:cNvSpPr>
          <p:nvPr>
            <p:ph idx="1"/>
          </p:nvPr>
        </p:nvSpPr>
        <p:spPr>
          <a:xfrm>
            <a:off x="1484311" y="-3582187"/>
            <a:ext cx="10707689" cy="9238270"/>
          </a:xfrm>
        </p:spPr>
        <p:txBody>
          <a:bodyPr/>
          <a:lstStyle/>
          <a:p>
            <a:pPr marL="0" indent="0">
              <a:buNone/>
            </a:pPr>
            <a:r>
              <a:rPr lang="en-IN" b="1" dirty="0"/>
              <a:t> Relationship between the Engine Size , Cylinders  with CO2 Emission :</a:t>
            </a:r>
          </a:p>
          <a:p>
            <a:pPr>
              <a:buFont typeface="Wingdings" panose="05000000000000000000" pitchFamily="2" charset="2"/>
              <a:buChar char="§"/>
            </a:pPr>
            <a:r>
              <a:rPr lang="en-IN" b="1" dirty="0"/>
              <a:t>   </a:t>
            </a:r>
            <a:r>
              <a:rPr lang="en-IN" dirty="0"/>
              <a:t>Positive Co-relation </a:t>
            </a:r>
          </a:p>
        </p:txBody>
      </p:sp>
      <p:pic>
        <p:nvPicPr>
          <p:cNvPr id="7" name="Picture 6">
            <a:extLst>
              <a:ext uri="{FF2B5EF4-FFF2-40B4-BE49-F238E27FC236}">
                <a16:creationId xmlns:a16="http://schemas.microsoft.com/office/drawing/2014/main" id="{F07643B5-F505-400E-B5D8-8B88EAC3D1AE}"/>
              </a:ext>
            </a:extLst>
          </p:cNvPr>
          <p:cNvPicPr>
            <a:picLocks noChangeAspect="1"/>
          </p:cNvPicPr>
          <p:nvPr/>
        </p:nvPicPr>
        <p:blipFill>
          <a:blip r:embed="rId2"/>
          <a:stretch>
            <a:fillRect/>
          </a:stretch>
        </p:blipFill>
        <p:spPr>
          <a:xfrm>
            <a:off x="1896417" y="1751029"/>
            <a:ext cx="4881447" cy="4260916"/>
          </a:xfrm>
          <a:prstGeom prst="rect">
            <a:avLst/>
          </a:prstGeom>
        </p:spPr>
      </p:pic>
      <p:pic>
        <p:nvPicPr>
          <p:cNvPr id="9" name="Picture 8">
            <a:extLst>
              <a:ext uri="{FF2B5EF4-FFF2-40B4-BE49-F238E27FC236}">
                <a16:creationId xmlns:a16="http://schemas.microsoft.com/office/drawing/2014/main" id="{25F7C8AD-B115-415D-A272-989F2BCECD3F}"/>
              </a:ext>
            </a:extLst>
          </p:cNvPr>
          <p:cNvPicPr>
            <a:picLocks noChangeAspect="1"/>
          </p:cNvPicPr>
          <p:nvPr/>
        </p:nvPicPr>
        <p:blipFill>
          <a:blip r:embed="rId3"/>
          <a:stretch>
            <a:fillRect/>
          </a:stretch>
        </p:blipFill>
        <p:spPr>
          <a:xfrm>
            <a:off x="7307737" y="1751029"/>
            <a:ext cx="4454951" cy="4192427"/>
          </a:xfrm>
          <a:prstGeom prst="rect">
            <a:avLst/>
          </a:prstGeom>
        </p:spPr>
      </p:pic>
    </p:spTree>
    <p:extLst>
      <p:ext uri="{BB962C8B-B14F-4D97-AF65-F5344CB8AC3E}">
        <p14:creationId xmlns:p14="http://schemas.microsoft.com/office/powerpoint/2010/main" val="15547830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alibri-Cambria">
      <a:majorFont>
        <a:latin typeface="Calibri"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1032</TotalTime>
  <Words>1875</Words>
  <Application>Microsoft Office PowerPoint</Application>
  <PresentationFormat>Widescreen</PresentationFormat>
  <Paragraphs>144</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Calibri</vt:lpstr>
      <vt:lpstr>Cambria</vt:lpstr>
      <vt:lpstr>Inter</vt:lpstr>
      <vt:lpstr>Roboto</vt:lpstr>
      <vt:lpstr>Segoe UI</vt:lpstr>
      <vt:lpstr>Times New Roman</vt:lpstr>
      <vt:lpstr>Wingdings</vt:lpstr>
      <vt:lpstr>Parallax</vt:lpstr>
      <vt:lpstr>DAB 103 – Project 1</vt:lpstr>
      <vt:lpstr>Background / Motivation :</vt:lpstr>
      <vt:lpstr>Problem statement :</vt:lpstr>
      <vt:lpstr>Proposal</vt:lpstr>
      <vt:lpstr>  Analysis Questions :</vt:lpstr>
      <vt:lpstr>Dataset Description :</vt:lpstr>
      <vt:lpstr>Dataset Description :</vt:lpstr>
      <vt:lpstr>Basic Stats of the variables</vt:lpstr>
      <vt:lpstr>PowerPoint Presentation</vt:lpstr>
      <vt:lpstr>PowerPoint Presentation</vt:lpstr>
      <vt:lpstr>    Exploratory Data Analytics (EDA) :</vt:lpstr>
      <vt:lpstr>DAB103  - Project </vt:lpstr>
      <vt:lpstr>Addressing the feedback from previous submission</vt:lpstr>
      <vt:lpstr> Proposal </vt:lpstr>
      <vt:lpstr>EDA Visualizations </vt:lpstr>
      <vt:lpstr>PowerPoint Presentation</vt:lpstr>
      <vt:lpstr>PowerPoint Presentation</vt:lpstr>
      <vt:lpstr>PowerPoint Presentation</vt:lpstr>
      <vt:lpstr>PowerPoint Presentation</vt:lpstr>
      <vt:lpstr>PowerPoint Presentation</vt:lpstr>
      <vt:lpstr>PowerPoint Presentation</vt:lpstr>
      <vt:lpstr>Data Cleaning &amp; Transformation</vt:lpstr>
      <vt:lpstr>PowerPoint Presentation</vt:lpstr>
      <vt:lpstr>PowerPoint Presentation</vt:lpstr>
      <vt:lpstr>PowerPoint Presentation</vt:lpstr>
      <vt:lpstr>PowerPoint Presentation</vt:lpstr>
      <vt:lpstr>Data Analysis and Visualization</vt:lpstr>
      <vt:lpstr>Data Analysis</vt:lpstr>
      <vt:lpstr>2. Identifying  the optimized engine size and the number of cylinders with minimal release of Co2.    Engine Size seems to have strong positive Co-relation with the emission of C02. So small engine vehicles tend to be more eco-friendly than the larger and medium ones.      </vt:lpstr>
      <vt:lpstr>3. Which fuel type contributes to the maximum emission of Co2 in the atmosphere ? [ref: 4]</vt:lpstr>
      <vt:lpstr>PowerPoint Presentation</vt:lpstr>
      <vt:lpstr>PowerPoint Presentation</vt:lpstr>
      <vt:lpstr>PowerPoint Presentation</vt:lpstr>
      <vt:lpstr>PowerPoint Presentation</vt:lpstr>
      <vt:lpstr>PowerPoint Presentation</vt:lpstr>
      <vt:lpstr>Tableau Dashboard</vt:lpstr>
      <vt:lpstr>PowerPoint Presentation</vt:lpstr>
      <vt:lpstr>PowerPoint Presentation</vt:lpstr>
      <vt:lpstr>PowerPoint Presentation</vt:lpstr>
      <vt:lpstr>PowerPoint Presentation</vt:lpstr>
      <vt:lpstr>Conclusion</vt:lpstr>
      <vt:lpstr>Recommendations</vt:lpstr>
      <vt:lpstr>Code repository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103 – Project 1</dc:title>
  <dc:creator>Hareharan Sivashanmugam</dc:creator>
  <cp:lastModifiedBy>Kailash Baskar</cp:lastModifiedBy>
  <cp:revision>173</cp:revision>
  <dcterms:created xsi:type="dcterms:W3CDTF">2021-11-12T04:45:52Z</dcterms:created>
  <dcterms:modified xsi:type="dcterms:W3CDTF">2022-01-24T06:38:33Z</dcterms:modified>
</cp:coreProperties>
</file>