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815725" y="-1435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-1435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76075" y="2481371"/>
            <a:ext cx="6535849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tx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62489" y="2068361"/>
            <a:ext cx="5535294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455" y="2742987"/>
            <a:ext cx="8956675" cy="681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95980" y="1327865"/>
            <a:ext cx="9555480" cy="4587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212090" algn="ctr">
              <a:lnSpc>
                <a:spcPct val="100000"/>
              </a:lnSpc>
              <a:spcBef>
                <a:spcPts val="125"/>
              </a:spcBef>
            </a:pPr>
            <a:r>
              <a:rPr sz="7500" b="1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How</a:t>
            </a:r>
            <a:r>
              <a:rPr sz="7500" b="1" spc="-409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7500" b="1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Machine </a:t>
            </a:r>
            <a:r>
              <a:rPr sz="7500" b="1" spc="1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Learning</a:t>
            </a:r>
            <a:r>
              <a:rPr sz="7500" b="1" spc="-1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7500" b="1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is </a:t>
            </a:r>
            <a:r>
              <a:rPr sz="7500" b="1" spc="1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Transforming</a:t>
            </a:r>
            <a:r>
              <a:rPr sz="7500" b="1" spc="-4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7500" b="1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Article </a:t>
            </a:r>
            <a:r>
              <a:rPr sz="7500" b="1" spc="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Recommendations</a:t>
            </a:r>
            <a:endParaRPr sz="75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51261" y="7042865"/>
            <a:ext cx="1244600" cy="2734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750" b="1" spc="17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?</a:t>
            </a:r>
            <a:endParaRPr sz="1775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4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4975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3425"/>
              </a:spcBef>
            </a:pPr>
            <a:r>
              <a:rPr sz="5600" dirty="0"/>
              <a:t>The</a:t>
            </a:r>
            <a:r>
              <a:rPr sz="5600" spc="-155" dirty="0"/>
              <a:t> </a:t>
            </a:r>
            <a:r>
              <a:rPr sz="5600" spc="100" dirty="0"/>
              <a:t>Future</a:t>
            </a:r>
            <a:r>
              <a:rPr sz="5600" spc="-150" dirty="0"/>
              <a:t> </a:t>
            </a:r>
            <a:r>
              <a:rPr sz="5600" dirty="0"/>
              <a:t>of</a:t>
            </a:r>
            <a:r>
              <a:rPr sz="5600" spc="-150" dirty="0"/>
              <a:t> </a:t>
            </a:r>
            <a:r>
              <a:rPr sz="5600" spc="-10" dirty="0"/>
              <a:t>Reading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9455000" y="3393156"/>
            <a:ext cx="7455534" cy="1787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 algn="ctr">
              <a:lnSpc>
                <a:spcPct val="118000"/>
              </a:lnSpc>
              <a:spcBef>
                <a:spcPts val="70"/>
              </a:spcBef>
            </a:pPr>
            <a:r>
              <a:rPr sz="2450" spc="295" dirty="0">
                <a:latin typeface="Calibri" panose="020F0502020204030204"/>
                <a:cs typeface="Calibri" panose="020F0502020204030204"/>
              </a:rPr>
              <a:t>With</a:t>
            </a:r>
            <a:r>
              <a:rPr sz="24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45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25" dirty="0">
                <a:latin typeface="Calibri" panose="020F0502020204030204"/>
                <a:cs typeface="Calibri" panose="020F0502020204030204"/>
              </a:rPr>
              <a:t>learning,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75" dirty="0">
                <a:latin typeface="Calibri" panose="020F0502020204030204"/>
                <a:cs typeface="Calibri" panose="020F0502020204030204"/>
              </a:rPr>
              <a:t>the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90" dirty="0">
                <a:latin typeface="Calibri" panose="020F0502020204030204"/>
                <a:cs typeface="Calibri" panose="020F0502020204030204"/>
              </a:rPr>
              <a:t>reading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50" dirty="0">
                <a:latin typeface="Calibri" panose="020F0502020204030204"/>
                <a:cs typeface="Calibri" panose="020F0502020204030204"/>
              </a:rPr>
              <a:t>experience </a:t>
            </a:r>
            <a:r>
              <a:rPr sz="2450" spc="18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85" dirty="0">
                <a:latin typeface="Calibri" panose="020F0502020204030204"/>
                <a:cs typeface="Calibri" panose="020F0502020204030204"/>
              </a:rPr>
              <a:t>continue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190" dirty="0">
                <a:latin typeface="Calibri" panose="020F0502020204030204"/>
                <a:cs typeface="Calibri" panose="020F0502020204030204"/>
              </a:rPr>
              <a:t>to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04" dirty="0">
                <a:latin typeface="Calibri" panose="020F0502020204030204"/>
                <a:cs typeface="Calibri" panose="020F0502020204030204"/>
              </a:rPr>
              <a:t>evolve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50" dirty="0">
                <a:latin typeface="Calibri" panose="020F0502020204030204"/>
                <a:cs typeface="Calibri" panose="020F0502020204030204"/>
              </a:rPr>
              <a:t>and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60" dirty="0">
                <a:latin typeface="Calibri" panose="020F0502020204030204"/>
                <a:cs typeface="Calibri" panose="020F0502020204030204"/>
              </a:rPr>
              <a:t>become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00" dirty="0">
                <a:latin typeface="Calibri" panose="020F0502020204030204"/>
                <a:cs typeface="Calibri" panose="020F0502020204030204"/>
              </a:rPr>
              <a:t>more </a:t>
            </a:r>
            <a:r>
              <a:rPr sz="2450" spc="225" dirty="0">
                <a:latin typeface="Calibri" panose="020F0502020204030204"/>
                <a:cs typeface="Calibri" panose="020F0502020204030204"/>
              </a:rPr>
              <a:t>personalized.</a:t>
            </a:r>
            <a:r>
              <a:rPr sz="24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95" dirty="0">
                <a:latin typeface="Calibri" panose="020F0502020204030204"/>
                <a:cs typeface="Calibri" panose="020F0502020204030204"/>
              </a:rPr>
              <a:t>Join</a:t>
            </a:r>
            <a:r>
              <a:rPr sz="24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75" dirty="0">
                <a:latin typeface="Calibri" panose="020F0502020204030204"/>
                <a:cs typeface="Calibri" panose="020F0502020204030204"/>
              </a:rPr>
              <a:t>the</a:t>
            </a:r>
            <a:r>
              <a:rPr sz="245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15" dirty="0">
                <a:latin typeface="Calibri" panose="020F0502020204030204"/>
                <a:cs typeface="Calibri" panose="020F0502020204030204"/>
              </a:rPr>
              <a:t>revolution</a:t>
            </a:r>
            <a:r>
              <a:rPr sz="24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50" dirty="0">
                <a:latin typeface="Calibri" panose="020F0502020204030204"/>
                <a:cs typeface="Calibri" panose="020F0502020204030204"/>
              </a:rPr>
              <a:t>and</a:t>
            </a:r>
            <a:r>
              <a:rPr sz="24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45" dirty="0">
                <a:latin typeface="Calibri" panose="020F0502020204030204"/>
                <a:cs typeface="Calibri" panose="020F0502020204030204"/>
              </a:rPr>
              <a:t>transform </a:t>
            </a:r>
            <a:r>
              <a:rPr sz="2450" spc="235" dirty="0">
                <a:latin typeface="Calibri" panose="020F0502020204030204"/>
                <a:cs typeface="Calibri" panose="020F0502020204030204"/>
              </a:rPr>
              <a:t>your</a:t>
            </a:r>
            <a:r>
              <a:rPr sz="24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85" dirty="0">
                <a:latin typeface="Calibri" panose="020F0502020204030204"/>
                <a:cs typeface="Calibri" panose="020F0502020204030204"/>
              </a:rPr>
              <a:t>reading</a:t>
            </a:r>
            <a:r>
              <a:rPr sz="24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10" dirty="0">
                <a:latin typeface="Calibri" panose="020F0502020204030204"/>
                <a:cs typeface="Calibri" panose="020F0502020204030204"/>
              </a:rPr>
              <a:t>experience!</a:t>
            </a:r>
            <a:endParaRPr sz="24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0" spc="120" dirty="0">
                <a:solidFill>
                  <a:srgbClr val="000000"/>
                </a:solidFill>
              </a:rPr>
              <a:t>Conclusion</a:t>
            </a:r>
            <a:endParaRPr sz="9500"/>
          </a:p>
        </p:txBody>
      </p:sp>
      <p:sp>
        <p:nvSpPr>
          <p:cNvPr id="3" name="object 3"/>
          <p:cNvSpPr txBox="1"/>
          <p:nvPr/>
        </p:nvSpPr>
        <p:spPr>
          <a:xfrm>
            <a:off x="4491377" y="4736312"/>
            <a:ext cx="9295765" cy="1164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indent="-635" algn="ctr">
              <a:lnSpc>
                <a:spcPct val="102000"/>
              </a:lnSpc>
              <a:spcBef>
                <a:spcPts val="65"/>
              </a:spcBef>
            </a:pPr>
            <a:r>
              <a:rPr sz="2450" spc="285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6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175" dirty="0">
                <a:latin typeface="Calibri" panose="020F0502020204030204"/>
                <a:cs typeface="Calibri" panose="020F0502020204030204"/>
              </a:rPr>
              <a:t>is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75" dirty="0">
                <a:latin typeface="Calibri" panose="020F0502020204030204"/>
                <a:cs typeface="Calibri" panose="020F0502020204030204"/>
              </a:rPr>
              <a:t>transforming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75" dirty="0">
                <a:latin typeface="Calibri" panose="020F0502020204030204"/>
                <a:cs typeface="Calibri" panose="020F0502020204030204"/>
              </a:rPr>
              <a:t>the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85" dirty="0">
                <a:latin typeface="Calibri" panose="020F0502020204030204"/>
                <a:cs typeface="Calibri" panose="020F0502020204030204"/>
              </a:rPr>
              <a:t>way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20" dirty="0">
                <a:latin typeface="Calibri" panose="020F0502020204030204"/>
                <a:cs typeface="Calibri" panose="020F0502020204030204"/>
              </a:rPr>
              <a:t>we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50" dirty="0">
                <a:latin typeface="Calibri" panose="020F0502020204030204"/>
                <a:cs typeface="Calibri" panose="020F0502020204030204"/>
              </a:rPr>
              <a:t>read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25" dirty="0">
                <a:latin typeface="Calibri" panose="020F0502020204030204"/>
                <a:cs typeface="Calibri" panose="020F0502020204030204"/>
              </a:rPr>
              <a:t>and </a:t>
            </a:r>
            <a:r>
              <a:rPr sz="2450" spc="225" dirty="0">
                <a:latin typeface="Calibri" panose="020F0502020204030204"/>
                <a:cs typeface="Calibri" panose="020F0502020204030204"/>
              </a:rPr>
              <a:t>interact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70" dirty="0">
                <a:latin typeface="Calibri" panose="020F0502020204030204"/>
                <a:cs typeface="Calibri" panose="020F0502020204030204"/>
              </a:rPr>
              <a:t>with</a:t>
            </a:r>
            <a:r>
              <a:rPr sz="24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29" dirty="0">
                <a:latin typeface="Calibri" panose="020F0502020204030204"/>
                <a:cs typeface="Calibri" panose="020F0502020204030204"/>
              </a:rPr>
              <a:t>content.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55" dirty="0">
                <a:latin typeface="Calibri" panose="020F0502020204030204"/>
                <a:cs typeface="Calibri" panose="020F0502020204030204"/>
              </a:rPr>
              <a:t>Embrace</a:t>
            </a:r>
            <a:r>
              <a:rPr sz="24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75" dirty="0">
                <a:latin typeface="Calibri" panose="020F0502020204030204"/>
                <a:cs typeface="Calibri" panose="020F0502020204030204"/>
              </a:rPr>
              <a:t>the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15" dirty="0">
                <a:latin typeface="Calibri" panose="020F0502020204030204"/>
                <a:cs typeface="Calibri" panose="020F0502020204030204"/>
              </a:rPr>
              <a:t>revolution</a:t>
            </a:r>
            <a:r>
              <a:rPr sz="24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50" dirty="0">
                <a:latin typeface="Calibri" panose="020F0502020204030204"/>
                <a:cs typeface="Calibri" panose="020F0502020204030204"/>
              </a:rPr>
              <a:t>and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20" dirty="0">
                <a:latin typeface="Calibri" panose="020F0502020204030204"/>
                <a:cs typeface="Calibri" panose="020F0502020204030204"/>
              </a:rPr>
              <a:t>discover </a:t>
            </a:r>
            <a:r>
              <a:rPr sz="2450" spc="275" dirty="0">
                <a:latin typeface="Calibri" panose="020F0502020204030204"/>
                <a:cs typeface="Calibri" panose="020F0502020204030204"/>
              </a:rPr>
              <a:t>the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75" dirty="0">
                <a:latin typeface="Calibri" panose="020F0502020204030204"/>
                <a:cs typeface="Calibri" panose="020F0502020204030204"/>
              </a:rPr>
              <a:t>power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170" dirty="0">
                <a:latin typeface="Calibri" panose="020F0502020204030204"/>
                <a:cs typeface="Calibri" panose="020F0502020204030204"/>
              </a:rPr>
              <a:t>of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54" dirty="0">
                <a:latin typeface="Calibri" panose="020F0502020204030204"/>
                <a:cs typeface="Calibri" panose="020F0502020204030204"/>
              </a:rPr>
              <a:t>personalized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04" dirty="0">
                <a:latin typeface="Calibri" panose="020F0502020204030204"/>
                <a:cs typeface="Calibri" panose="020F0502020204030204"/>
              </a:rPr>
              <a:t>article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80" dirty="0">
                <a:latin typeface="Calibri" panose="020F0502020204030204"/>
                <a:cs typeface="Calibri" panose="020F0502020204030204"/>
              </a:rPr>
              <a:t>recommendations.</a:t>
            </a:r>
            <a:endParaRPr sz="24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435" y="3906070"/>
            <a:ext cx="10069830" cy="2299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900" spc="185" dirty="0"/>
              <a:t>Thank</a:t>
            </a:r>
            <a:r>
              <a:rPr sz="14900" spc="-850" dirty="0"/>
              <a:t> </a:t>
            </a:r>
            <a:r>
              <a:rPr sz="14900" spc="40" dirty="0"/>
              <a:t>you!</a:t>
            </a:r>
            <a:endParaRPr sz="1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53197" y="1143000"/>
            <a:ext cx="6496049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3059" y="1000833"/>
            <a:ext cx="5546090" cy="18027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235"/>
              </a:spcBef>
            </a:pPr>
            <a:r>
              <a:rPr sz="5850" spc="-10" dirty="0">
                <a:solidFill>
                  <a:srgbClr val="000000"/>
                </a:solidFill>
              </a:rPr>
              <a:t>Revolutionizing Reading</a:t>
            </a:r>
            <a:endParaRPr sz="5850"/>
          </a:p>
        </p:txBody>
      </p:sp>
      <p:sp>
        <p:nvSpPr>
          <p:cNvPr id="4" name="object 4"/>
          <p:cNvSpPr txBox="1"/>
          <p:nvPr/>
        </p:nvSpPr>
        <p:spPr>
          <a:xfrm>
            <a:off x="1538258" y="2905413"/>
            <a:ext cx="6095365" cy="5816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10"/>
              </a:spcBef>
            </a:pPr>
            <a:r>
              <a:rPr sz="4650" spc="455" dirty="0">
                <a:latin typeface="Calibri" panose="020F0502020204030204"/>
                <a:cs typeface="Calibri" panose="020F0502020204030204"/>
              </a:rPr>
              <a:t>Discover</a:t>
            </a:r>
            <a:r>
              <a:rPr sz="465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4650" spc="570" dirty="0">
                <a:latin typeface="Calibri" panose="020F0502020204030204"/>
                <a:cs typeface="Calibri" panose="020F0502020204030204"/>
              </a:rPr>
              <a:t>how </a:t>
            </a:r>
            <a:r>
              <a:rPr sz="4650" i="1" spc="695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4650" i="1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4650" i="1" spc="520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4650" i="1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4650" spc="290" dirty="0">
                <a:latin typeface="Calibri" panose="020F0502020204030204"/>
                <a:cs typeface="Calibri" panose="020F0502020204030204"/>
              </a:rPr>
              <a:t>is </a:t>
            </a:r>
            <a:r>
              <a:rPr sz="4650" spc="495" dirty="0">
                <a:latin typeface="Calibri" panose="020F0502020204030204"/>
                <a:cs typeface="Calibri" panose="020F0502020204030204"/>
              </a:rPr>
              <a:t>transforming</a:t>
            </a:r>
            <a:r>
              <a:rPr sz="4650" spc="200" dirty="0">
                <a:latin typeface="Calibri" panose="020F0502020204030204"/>
                <a:cs typeface="Calibri" panose="020F0502020204030204"/>
              </a:rPr>
              <a:t> </a:t>
            </a:r>
            <a:r>
              <a:rPr sz="4650" spc="475" dirty="0">
                <a:latin typeface="Calibri" panose="020F0502020204030204"/>
                <a:cs typeface="Calibri" panose="020F0502020204030204"/>
              </a:rPr>
              <a:t>the </a:t>
            </a:r>
            <a:r>
              <a:rPr sz="4650" i="1" spc="565" dirty="0">
                <a:latin typeface="Calibri" panose="020F0502020204030204"/>
                <a:cs typeface="Calibri" panose="020F0502020204030204"/>
              </a:rPr>
              <a:t>reading</a:t>
            </a:r>
            <a:r>
              <a:rPr sz="4650" i="1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4650" i="1" spc="445" dirty="0">
                <a:latin typeface="Calibri" panose="020F0502020204030204"/>
                <a:cs typeface="Calibri" panose="020F0502020204030204"/>
              </a:rPr>
              <a:t>experience</a:t>
            </a:r>
            <a:r>
              <a:rPr sz="4650" spc="445" dirty="0">
                <a:latin typeface="Calibri" panose="020F0502020204030204"/>
                <a:cs typeface="Calibri" panose="020F0502020204030204"/>
              </a:rPr>
              <a:t>. </a:t>
            </a:r>
            <a:r>
              <a:rPr sz="4650" spc="459" dirty="0">
                <a:latin typeface="Calibri" panose="020F0502020204030204"/>
                <a:cs typeface="Calibri" panose="020F0502020204030204"/>
              </a:rPr>
              <a:t>Explore</a:t>
            </a:r>
            <a:r>
              <a:rPr sz="465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4650" spc="500" dirty="0">
                <a:latin typeface="Calibri" panose="020F0502020204030204"/>
                <a:cs typeface="Calibri" panose="020F0502020204030204"/>
              </a:rPr>
              <a:t>the</a:t>
            </a:r>
            <a:r>
              <a:rPr sz="465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4650" spc="415" dirty="0">
                <a:latin typeface="Calibri" panose="020F0502020204030204"/>
                <a:cs typeface="Calibri" panose="020F0502020204030204"/>
              </a:rPr>
              <a:t>future</a:t>
            </a:r>
            <a:r>
              <a:rPr sz="465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4650" spc="270" dirty="0">
                <a:latin typeface="Calibri" panose="020F0502020204030204"/>
                <a:cs typeface="Calibri" panose="020F0502020204030204"/>
              </a:rPr>
              <a:t>of </a:t>
            </a:r>
            <a:r>
              <a:rPr sz="4650" spc="360" dirty="0">
                <a:latin typeface="Calibri" panose="020F0502020204030204"/>
                <a:cs typeface="Calibri" panose="020F0502020204030204"/>
              </a:rPr>
              <a:t>article </a:t>
            </a:r>
            <a:r>
              <a:rPr sz="4650" spc="509" dirty="0">
                <a:latin typeface="Calibri" panose="020F0502020204030204"/>
                <a:cs typeface="Calibri" panose="020F0502020204030204"/>
              </a:rPr>
              <a:t>recommendations.</a:t>
            </a:r>
            <a:endParaRPr sz="46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65" dirty="0"/>
              <a:t> </a:t>
            </a:r>
            <a:r>
              <a:rPr dirty="0"/>
              <a:t>is</a:t>
            </a:r>
            <a:r>
              <a:rPr spc="-135" dirty="0"/>
              <a:t> </a:t>
            </a:r>
            <a:r>
              <a:rPr spc="-10" dirty="0"/>
              <a:t>Machine</a:t>
            </a:r>
            <a:r>
              <a:rPr spc="-140" dirty="0"/>
              <a:t> </a:t>
            </a:r>
            <a:r>
              <a:rPr spc="35" dirty="0"/>
              <a:t>Learning?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11062202" y="3211426"/>
            <a:ext cx="5376545" cy="154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2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2450" spc="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2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2450" spc="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1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50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2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50" spc="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2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subset</a:t>
            </a:r>
            <a:r>
              <a:rPr sz="2450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50" i="1" spc="2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Artiﬁcial</a:t>
            </a:r>
            <a:r>
              <a:rPr sz="2450" i="1" spc="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i="1" spc="2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Intelligence</a:t>
            </a:r>
            <a:r>
              <a:rPr sz="2450" i="1" spc="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254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450" spc="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204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involves </a:t>
            </a:r>
            <a:r>
              <a:rPr sz="2450" spc="2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training</a:t>
            </a:r>
            <a:r>
              <a:rPr sz="2450" spc="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2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algorithms</a:t>
            </a:r>
            <a:r>
              <a:rPr sz="2450" spc="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1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50" spc="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 </a:t>
            </a:r>
            <a:r>
              <a:rPr sz="2450" spc="2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patterns</a:t>
            </a:r>
            <a:r>
              <a:rPr sz="2450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3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450" spc="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50" spc="1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data.</a:t>
            </a:r>
            <a:endParaRPr sz="24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6264" y="5798611"/>
            <a:ext cx="4571999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53197" y="1143000"/>
            <a:ext cx="6496049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8102" y="2129136"/>
            <a:ext cx="637032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60" dirty="0">
                <a:solidFill>
                  <a:srgbClr val="000000"/>
                </a:solidFill>
              </a:rPr>
              <a:t>How</a:t>
            </a:r>
            <a:r>
              <a:rPr sz="3500" spc="-95" dirty="0">
                <a:solidFill>
                  <a:srgbClr val="000000"/>
                </a:solidFill>
              </a:rPr>
              <a:t> </a:t>
            </a:r>
            <a:r>
              <a:rPr sz="3500" dirty="0">
                <a:solidFill>
                  <a:srgbClr val="000000"/>
                </a:solidFill>
              </a:rPr>
              <a:t>Machine</a:t>
            </a:r>
            <a:r>
              <a:rPr sz="3500" spc="30" dirty="0">
                <a:solidFill>
                  <a:srgbClr val="000000"/>
                </a:solidFill>
              </a:rPr>
              <a:t> </a:t>
            </a:r>
            <a:r>
              <a:rPr sz="3500" spc="85" dirty="0">
                <a:solidFill>
                  <a:srgbClr val="000000"/>
                </a:solidFill>
              </a:rPr>
              <a:t>Learning</a:t>
            </a:r>
            <a:r>
              <a:rPr sz="3500" spc="-130" dirty="0">
                <a:solidFill>
                  <a:srgbClr val="000000"/>
                </a:solidFill>
              </a:rPr>
              <a:t> </a:t>
            </a:r>
            <a:r>
              <a:rPr sz="3500" spc="-10" dirty="0">
                <a:solidFill>
                  <a:srgbClr val="000000"/>
                </a:solidFill>
              </a:rPr>
              <a:t>Works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433301" y="3251513"/>
            <a:ext cx="6348730" cy="1787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70"/>
              </a:spcBef>
            </a:pPr>
            <a:r>
              <a:rPr sz="2450" spc="280" dirty="0">
                <a:latin typeface="Calibri" panose="020F0502020204030204"/>
                <a:cs typeface="Calibri" panose="020F0502020204030204"/>
              </a:rPr>
              <a:t>Machines</a:t>
            </a:r>
            <a:r>
              <a:rPr sz="24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20" dirty="0">
                <a:latin typeface="Calibri" panose="020F0502020204030204"/>
                <a:cs typeface="Calibri" panose="020F0502020204030204"/>
              </a:rPr>
              <a:t>learn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80" dirty="0">
                <a:latin typeface="Calibri" panose="020F0502020204030204"/>
                <a:cs typeface="Calibri" panose="020F0502020204030204"/>
              </a:rPr>
              <a:t>by</a:t>
            </a:r>
            <a:r>
              <a:rPr sz="24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85" dirty="0">
                <a:latin typeface="Calibri" panose="020F0502020204030204"/>
                <a:cs typeface="Calibri" panose="020F0502020204030204"/>
              </a:rPr>
              <a:t>processing</a:t>
            </a:r>
            <a:r>
              <a:rPr sz="24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45" dirty="0">
                <a:latin typeface="Calibri" panose="020F0502020204030204"/>
                <a:cs typeface="Calibri" panose="020F0502020204030204"/>
              </a:rPr>
              <a:t>large </a:t>
            </a:r>
            <a:r>
              <a:rPr sz="2450" spc="340" dirty="0">
                <a:latin typeface="Calibri" panose="020F0502020204030204"/>
                <a:cs typeface="Calibri" panose="020F0502020204030204"/>
              </a:rPr>
              <a:t>amounts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170" dirty="0">
                <a:latin typeface="Calibri" panose="020F0502020204030204"/>
                <a:cs typeface="Calibri" panose="020F0502020204030204"/>
              </a:rPr>
              <a:t>of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04" dirty="0">
                <a:latin typeface="Calibri" panose="020F0502020204030204"/>
                <a:cs typeface="Calibri" panose="020F0502020204030204"/>
              </a:rPr>
              <a:t>data,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50" dirty="0">
                <a:latin typeface="Calibri" panose="020F0502020204030204"/>
                <a:cs typeface="Calibri" panose="020F0502020204030204"/>
              </a:rPr>
              <a:t>identifying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195" dirty="0">
                <a:latin typeface="Calibri" panose="020F0502020204030204"/>
                <a:cs typeface="Calibri" panose="020F0502020204030204"/>
              </a:rPr>
              <a:t>patterns, </a:t>
            </a:r>
            <a:r>
              <a:rPr sz="2450" spc="350" dirty="0">
                <a:latin typeface="Calibri" panose="020F0502020204030204"/>
                <a:cs typeface="Calibri" panose="020F0502020204030204"/>
              </a:rPr>
              <a:t>and</a:t>
            </a:r>
            <a:r>
              <a:rPr sz="24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80" dirty="0">
                <a:latin typeface="Calibri" panose="020F0502020204030204"/>
                <a:cs typeface="Calibri" panose="020F0502020204030204"/>
              </a:rPr>
              <a:t>predicting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70" dirty="0">
                <a:latin typeface="Calibri" panose="020F0502020204030204"/>
                <a:cs typeface="Calibri" panose="020F0502020204030204"/>
              </a:rPr>
              <a:t>outcomes.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80" dirty="0">
                <a:latin typeface="Calibri" panose="020F0502020204030204"/>
                <a:cs typeface="Calibri" panose="020F0502020204030204"/>
              </a:rPr>
              <a:t>Learn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315" dirty="0">
                <a:latin typeface="Calibri" panose="020F0502020204030204"/>
                <a:cs typeface="Calibri" panose="020F0502020204030204"/>
              </a:rPr>
              <a:t>how </a:t>
            </a:r>
            <a:r>
              <a:rPr sz="2450" spc="225" dirty="0">
                <a:latin typeface="Calibri" panose="020F0502020204030204"/>
                <a:cs typeface="Calibri" panose="020F0502020204030204"/>
              </a:rPr>
              <a:t>this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50" dirty="0">
                <a:latin typeface="Calibri" panose="020F0502020204030204"/>
                <a:cs typeface="Calibri" panose="020F0502020204030204"/>
              </a:rPr>
              <a:t>applies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190" dirty="0">
                <a:latin typeface="Calibri" panose="020F0502020204030204"/>
                <a:cs typeface="Calibri" panose="020F0502020204030204"/>
              </a:rPr>
              <a:t>to</a:t>
            </a:r>
            <a:r>
              <a:rPr sz="24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04" dirty="0">
                <a:latin typeface="Calibri" panose="020F0502020204030204"/>
                <a:cs typeface="Calibri" panose="020F0502020204030204"/>
              </a:rPr>
              <a:t>article</a:t>
            </a:r>
            <a:r>
              <a:rPr sz="24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50" spc="280" dirty="0">
                <a:latin typeface="Calibri" panose="020F0502020204030204"/>
                <a:cs typeface="Calibri" panose="020F0502020204030204"/>
              </a:rPr>
              <a:t>recommendations.</a:t>
            </a:r>
            <a:endParaRPr sz="24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7338" y="5719892"/>
            <a:ext cx="4571999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53197" y="1143000"/>
            <a:ext cx="6496049" cy="7962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4623" y="372034"/>
            <a:ext cx="8179434" cy="191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95"/>
              </a:spcBef>
            </a:pPr>
            <a:r>
              <a:rPr sz="4100" dirty="0">
                <a:solidFill>
                  <a:srgbClr val="000000"/>
                </a:solidFill>
              </a:rPr>
              <a:t>ARTICLE</a:t>
            </a:r>
            <a:r>
              <a:rPr sz="4100" spc="-150" dirty="0">
                <a:solidFill>
                  <a:srgbClr val="000000"/>
                </a:solidFill>
              </a:rPr>
              <a:t> </a:t>
            </a:r>
            <a:r>
              <a:rPr sz="4100" spc="-90" dirty="0">
                <a:solidFill>
                  <a:srgbClr val="000000"/>
                </a:solidFill>
              </a:rPr>
              <a:t>RECOMMENDATIONS </a:t>
            </a:r>
            <a:r>
              <a:rPr sz="4100" dirty="0">
                <a:solidFill>
                  <a:srgbClr val="000000"/>
                </a:solidFill>
              </a:rPr>
              <a:t>SYSTEM</a:t>
            </a:r>
            <a:r>
              <a:rPr sz="4100" spc="-65" dirty="0">
                <a:solidFill>
                  <a:srgbClr val="000000"/>
                </a:solidFill>
              </a:rPr>
              <a:t> </a:t>
            </a:r>
            <a:r>
              <a:rPr sz="4100" spc="-220" dirty="0">
                <a:solidFill>
                  <a:srgbClr val="000000"/>
                </a:solidFill>
              </a:rPr>
              <a:t>USING</a:t>
            </a:r>
            <a:r>
              <a:rPr sz="4100" spc="-65" dirty="0">
                <a:solidFill>
                  <a:srgbClr val="000000"/>
                </a:solidFill>
              </a:rPr>
              <a:t> </a:t>
            </a:r>
            <a:r>
              <a:rPr sz="4100" spc="-10" dirty="0">
                <a:solidFill>
                  <a:srgbClr val="000000"/>
                </a:solidFill>
              </a:rPr>
              <a:t>MACHINE </a:t>
            </a:r>
            <a:r>
              <a:rPr sz="4100" spc="-30" dirty="0">
                <a:solidFill>
                  <a:srgbClr val="000000"/>
                </a:solidFill>
              </a:rPr>
              <a:t>LEARNING</a:t>
            </a:r>
            <a:endParaRPr sz="41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An</a:t>
            </a:r>
            <a:r>
              <a:rPr spc="-195" dirty="0"/>
              <a:t> </a:t>
            </a:r>
            <a:r>
              <a:rPr spc="-60" dirty="0"/>
              <a:t>AI-</a:t>
            </a:r>
            <a:r>
              <a:rPr spc="-20" dirty="0"/>
              <a:t>powered</a:t>
            </a:r>
            <a:r>
              <a:rPr spc="-165" dirty="0"/>
              <a:t> </a:t>
            </a:r>
            <a:r>
              <a:rPr spc="-10" dirty="0"/>
              <a:t>article </a:t>
            </a:r>
            <a:r>
              <a:rPr dirty="0"/>
              <a:t>recommendation</a:t>
            </a:r>
            <a:r>
              <a:rPr spc="15" dirty="0"/>
              <a:t> </a:t>
            </a:r>
            <a:r>
              <a:rPr dirty="0"/>
              <a:t>system</a:t>
            </a:r>
            <a:r>
              <a:rPr spc="25" dirty="0"/>
              <a:t> </a:t>
            </a:r>
            <a:r>
              <a:rPr dirty="0"/>
              <a:t>is</a:t>
            </a:r>
            <a:r>
              <a:rPr spc="30" dirty="0"/>
              <a:t> </a:t>
            </a:r>
            <a:r>
              <a:rPr spc="-25" dirty="0"/>
              <a:t>an </a:t>
            </a:r>
            <a:r>
              <a:rPr dirty="0"/>
              <a:t>excellent</a:t>
            </a:r>
            <a:r>
              <a:rPr spc="-155" dirty="0"/>
              <a:t> </a:t>
            </a:r>
            <a:r>
              <a:rPr spc="-160" dirty="0"/>
              <a:t>way</a:t>
            </a:r>
            <a:r>
              <a:rPr spc="-16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enhance</a:t>
            </a:r>
            <a:r>
              <a:rPr spc="5" dirty="0"/>
              <a:t> </a:t>
            </a:r>
            <a:r>
              <a:rPr spc="35" dirty="0"/>
              <a:t>user </a:t>
            </a:r>
            <a:r>
              <a:rPr dirty="0"/>
              <a:t>experience</a:t>
            </a:r>
            <a:r>
              <a:rPr spc="30" dirty="0"/>
              <a:t> </a:t>
            </a:r>
            <a:r>
              <a:rPr spc="-195" dirty="0"/>
              <a:t>by</a:t>
            </a:r>
            <a:r>
              <a:rPr spc="-100" dirty="0"/>
              <a:t> </a:t>
            </a:r>
            <a:r>
              <a:rPr spc="-45" dirty="0"/>
              <a:t>providing</a:t>
            </a:r>
            <a:r>
              <a:rPr spc="30" dirty="0"/>
              <a:t> </a:t>
            </a:r>
            <a:r>
              <a:rPr spc="-10" dirty="0"/>
              <a:t>personalized </a:t>
            </a:r>
            <a:r>
              <a:rPr dirty="0"/>
              <a:t>article</a:t>
            </a:r>
            <a:r>
              <a:rPr spc="-55" dirty="0"/>
              <a:t> </a:t>
            </a:r>
            <a:r>
              <a:rPr dirty="0"/>
              <a:t>suggestions</a:t>
            </a:r>
            <a:r>
              <a:rPr spc="-55" dirty="0"/>
              <a:t> </a:t>
            </a:r>
            <a:r>
              <a:rPr dirty="0"/>
              <a:t>based</a:t>
            </a:r>
            <a:r>
              <a:rPr spc="-50" dirty="0"/>
              <a:t> </a:t>
            </a:r>
            <a:r>
              <a:rPr dirty="0"/>
              <a:t>on</a:t>
            </a:r>
            <a:r>
              <a:rPr spc="-105" dirty="0"/>
              <a:t> </a:t>
            </a:r>
            <a:r>
              <a:rPr spc="-10" dirty="0"/>
              <a:t>their </a:t>
            </a:r>
            <a:r>
              <a:rPr spc="-20" dirty="0"/>
              <a:t>behavior</a:t>
            </a:r>
            <a:r>
              <a:rPr spc="-7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preferences.</a:t>
            </a:r>
            <a:r>
              <a:rPr spc="30" dirty="0"/>
              <a:t> </a:t>
            </a:r>
            <a:r>
              <a:rPr spc="-10" dirty="0"/>
              <a:t>Prioritizing </a:t>
            </a:r>
            <a:r>
              <a:rPr spc="55" dirty="0"/>
              <a:t>user</a:t>
            </a:r>
            <a:r>
              <a:rPr spc="-35" dirty="0"/>
              <a:t> </a:t>
            </a:r>
            <a:r>
              <a:rPr spc="-10" dirty="0"/>
              <a:t>privacy</a:t>
            </a:r>
            <a:r>
              <a:rPr spc="-7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transparency</a:t>
            </a:r>
            <a:r>
              <a:rPr spc="-75" dirty="0"/>
              <a:t> </a:t>
            </a:r>
            <a:r>
              <a:rPr spc="-25" dirty="0"/>
              <a:t>is </a:t>
            </a:r>
            <a:r>
              <a:rPr spc="55" dirty="0"/>
              <a:t>crucial</a:t>
            </a:r>
            <a:r>
              <a:rPr spc="-185" dirty="0"/>
              <a:t> </a:t>
            </a:r>
            <a:r>
              <a:rPr spc="-75" dirty="0"/>
              <a:t>when </a:t>
            </a:r>
            <a:r>
              <a:rPr spc="-30" dirty="0"/>
              <a:t>implementing</a:t>
            </a:r>
            <a:r>
              <a:rPr spc="-70" dirty="0"/>
              <a:t> </a:t>
            </a:r>
            <a:r>
              <a:rPr dirty="0"/>
              <a:t>such</a:t>
            </a:r>
            <a:r>
              <a:rPr spc="-75" dirty="0"/>
              <a:t> </a:t>
            </a:r>
            <a:r>
              <a:rPr spc="-50" dirty="0"/>
              <a:t>a </a:t>
            </a:r>
            <a:r>
              <a:rPr dirty="0"/>
              <a:t>system</a:t>
            </a:r>
            <a:r>
              <a:rPr spc="-40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ensure</a:t>
            </a:r>
            <a:r>
              <a:rPr spc="-4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spc="50" dirty="0"/>
              <a:t>users</a:t>
            </a:r>
            <a:r>
              <a:rPr spc="20" dirty="0"/>
              <a:t> </a:t>
            </a:r>
            <a:r>
              <a:rPr spc="-20" dirty="0"/>
              <a:t>feel </a:t>
            </a:r>
            <a:r>
              <a:rPr dirty="0"/>
              <a:t>conﬁdent</a:t>
            </a:r>
            <a:r>
              <a:rPr spc="-9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65" dirty="0"/>
              <a:t>secure</a:t>
            </a:r>
            <a:r>
              <a:rPr spc="-4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10" dirty="0"/>
              <a:t>their </a:t>
            </a:r>
            <a:r>
              <a:rPr dirty="0"/>
              <a:t>interactions</a:t>
            </a:r>
            <a:r>
              <a:rPr spc="-60" dirty="0"/>
              <a:t> with</a:t>
            </a:r>
            <a:r>
              <a:rPr spc="2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spc="-10" dirty="0"/>
              <a:t>platform.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362239"/>
            <a:ext cx="8129905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9135">
              <a:lnSpc>
                <a:spcPct val="101000"/>
              </a:lnSpc>
              <a:spcBef>
                <a:spcPts val="95"/>
              </a:spcBef>
            </a:pPr>
            <a:r>
              <a:rPr sz="4100" dirty="0">
                <a:solidFill>
                  <a:srgbClr val="000000"/>
                </a:solidFill>
              </a:rPr>
              <a:t>Power</a:t>
            </a:r>
            <a:r>
              <a:rPr sz="4100" spc="-135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of</a:t>
            </a:r>
            <a:r>
              <a:rPr sz="4100" spc="-45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Cosine</a:t>
            </a:r>
            <a:r>
              <a:rPr sz="4100" spc="-40" dirty="0">
                <a:solidFill>
                  <a:srgbClr val="000000"/>
                </a:solidFill>
              </a:rPr>
              <a:t> </a:t>
            </a:r>
            <a:r>
              <a:rPr sz="4100" spc="-10" dirty="0">
                <a:solidFill>
                  <a:srgbClr val="000000"/>
                </a:solidFill>
              </a:rPr>
              <a:t>Similarity: </a:t>
            </a:r>
            <a:r>
              <a:rPr sz="4100" dirty="0">
                <a:solidFill>
                  <a:srgbClr val="000000"/>
                </a:solidFill>
              </a:rPr>
              <a:t>Article</a:t>
            </a:r>
            <a:r>
              <a:rPr sz="4100" spc="165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Recommendation</a:t>
            </a:r>
            <a:r>
              <a:rPr sz="4100" spc="165" dirty="0">
                <a:solidFill>
                  <a:srgbClr val="000000"/>
                </a:solidFill>
              </a:rPr>
              <a:t> </a:t>
            </a:r>
            <a:r>
              <a:rPr sz="4100" spc="-10" dirty="0">
                <a:solidFill>
                  <a:srgbClr val="000000"/>
                </a:solidFill>
              </a:rPr>
              <a:t>Systems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7540" y="1981024"/>
            <a:ext cx="7731759" cy="79140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09855" marR="101600" indent="-635" algn="ctr">
              <a:lnSpc>
                <a:spcPts val="4130"/>
              </a:lnSpc>
              <a:spcBef>
                <a:spcPts val="245"/>
              </a:spcBef>
            </a:pP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Cosine</a:t>
            </a:r>
            <a:r>
              <a:rPr sz="3450" b="1" spc="-1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similarity</a:t>
            </a:r>
            <a:r>
              <a:rPr sz="3450" b="1" spc="-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3450" b="1" spc="-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3450" b="1" spc="-1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75" dirty="0">
                <a:latin typeface="Palatino Linotype" panose="02040502050505030304"/>
                <a:cs typeface="Palatino Linotype" panose="02040502050505030304"/>
              </a:rPr>
              <a:t>nifty</a:t>
            </a:r>
            <a:r>
              <a:rPr sz="3450" b="1" spc="-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tool</a:t>
            </a:r>
            <a:r>
              <a:rPr sz="3450" b="1" spc="-1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20" dirty="0">
                <a:latin typeface="Palatino Linotype" panose="02040502050505030304"/>
                <a:cs typeface="Palatino Linotype" panose="02040502050505030304"/>
              </a:rPr>
              <a:t>that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helps</a:t>
            </a:r>
            <a:r>
              <a:rPr sz="3450" b="1" spc="-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us</a:t>
            </a:r>
            <a:r>
              <a:rPr sz="3450" b="1" spc="-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determine</a:t>
            </a:r>
            <a:r>
              <a:rPr sz="3450" b="1" spc="-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95" dirty="0">
                <a:latin typeface="Palatino Linotype" panose="02040502050505030304"/>
                <a:cs typeface="Palatino Linotype" panose="02040502050505030304"/>
              </a:rPr>
              <a:t>how</a:t>
            </a:r>
            <a:r>
              <a:rPr sz="3450" b="1" spc="-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similar</a:t>
            </a:r>
            <a:r>
              <a:rPr sz="3450" b="1" spc="-1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25" dirty="0">
                <a:latin typeface="Palatino Linotype" panose="02040502050505030304"/>
                <a:cs typeface="Palatino Linotype" panose="02040502050505030304"/>
              </a:rPr>
              <a:t>two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vectors</a:t>
            </a:r>
            <a:r>
              <a:rPr sz="3450" b="1" spc="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70" dirty="0">
                <a:latin typeface="Palatino Linotype" panose="02040502050505030304"/>
                <a:cs typeface="Palatino Linotype" panose="02040502050505030304"/>
              </a:rPr>
              <a:t>are</a:t>
            </a:r>
            <a:r>
              <a:rPr sz="3450" b="1" spc="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3450" b="1" spc="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an</a:t>
            </a:r>
            <a:r>
              <a:rPr sz="3450" b="1" spc="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inner</a:t>
            </a:r>
            <a:r>
              <a:rPr sz="3450" b="1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product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space.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  <a:p>
            <a:pPr marL="12065" marR="5080" algn="ctr">
              <a:lnSpc>
                <a:spcPts val="4120"/>
              </a:lnSpc>
              <a:spcBef>
                <a:spcPts val="65"/>
              </a:spcBef>
            </a:pPr>
            <a:r>
              <a:rPr sz="3450" b="1" spc="-25" dirty="0">
                <a:latin typeface="Palatino Linotype" panose="02040502050505030304"/>
                <a:cs typeface="Palatino Linotype" panose="02040502050505030304"/>
              </a:rPr>
              <a:t>It's</a:t>
            </a:r>
            <a:r>
              <a:rPr sz="3450" b="1" spc="-1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10" dirty="0">
                <a:latin typeface="Palatino Linotype" panose="02040502050505030304"/>
                <a:cs typeface="Palatino Linotype" panose="02040502050505030304"/>
              </a:rPr>
              <a:t>widely</a:t>
            </a:r>
            <a:r>
              <a:rPr sz="3450" b="1" spc="-1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used</a:t>
            </a:r>
            <a:r>
              <a:rPr sz="3450" b="1" spc="-1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3450" b="1" spc="-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information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retrieval,</a:t>
            </a:r>
            <a:r>
              <a:rPr sz="3450" b="1" spc="-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data</a:t>
            </a:r>
            <a:r>
              <a:rPr sz="3450" b="1" spc="-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mining,</a:t>
            </a:r>
            <a:r>
              <a:rPr sz="3450" b="1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450" b="1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machine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learning.</a:t>
            </a:r>
            <a:r>
              <a:rPr sz="3450" b="1" spc="-1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2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3450" b="1" spc="-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45" dirty="0">
                <a:latin typeface="Palatino Linotype" panose="02040502050505030304"/>
                <a:cs typeface="Palatino Linotype" panose="02040502050505030304"/>
              </a:rPr>
              <a:t>value</a:t>
            </a:r>
            <a:r>
              <a:rPr sz="3450" b="1" spc="-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ranges</a:t>
            </a:r>
            <a:r>
              <a:rPr sz="3450" b="1" spc="-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from</a:t>
            </a:r>
            <a:r>
              <a:rPr sz="3450" b="1" spc="-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500" dirty="0">
                <a:latin typeface="Palatino Linotype" panose="02040502050505030304"/>
                <a:cs typeface="Palatino Linotype" panose="02040502050505030304"/>
              </a:rPr>
              <a:t>-</a:t>
            </a:r>
            <a:r>
              <a:rPr sz="3450" b="1" spc="-434" dirty="0"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3450" b="1" spc="-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3450" b="1" spc="-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65" dirty="0">
                <a:latin typeface="Palatino Linotype" panose="02040502050505030304"/>
                <a:cs typeface="Palatino Linotype" panose="02040502050505030304"/>
              </a:rPr>
              <a:t>1, </a:t>
            </a:r>
            <a:r>
              <a:rPr sz="3450" b="1" spc="-35" dirty="0">
                <a:latin typeface="Palatino Linotype" panose="02040502050505030304"/>
                <a:cs typeface="Palatino Linotype" panose="02040502050505030304"/>
              </a:rPr>
              <a:t>with</a:t>
            </a:r>
            <a:r>
              <a:rPr sz="3450" b="1" spc="-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434" dirty="0"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3450" b="1" spc="-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indicating</a:t>
            </a:r>
            <a:r>
              <a:rPr sz="3450" b="1" spc="-4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identical</a:t>
            </a:r>
            <a:r>
              <a:rPr sz="3450" b="1" spc="-14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vectors</a:t>
            </a:r>
            <a:r>
              <a:rPr sz="3450" b="1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2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3450" b="1" spc="445" dirty="0">
                <a:latin typeface="Palatino Linotype" panose="02040502050505030304"/>
                <a:cs typeface="Palatino Linotype" panose="02040502050505030304"/>
              </a:rPr>
              <a:t>0</a:t>
            </a:r>
            <a:r>
              <a:rPr sz="3450" b="1" spc="-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indicating</a:t>
            </a:r>
            <a:r>
              <a:rPr sz="3450" b="1" spc="-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orthogonal</a:t>
            </a:r>
            <a:r>
              <a:rPr sz="3450" b="1" spc="-1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vectors.</a:t>
            </a:r>
            <a:r>
              <a:rPr sz="3450" b="1" spc="-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It's</a:t>
            </a:r>
            <a:r>
              <a:rPr sz="3450" b="1" spc="-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50" dirty="0">
                <a:latin typeface="Palatino Linotype" panose="02040502050505030304"/>
                <a:cs typeface="Palatino Linotype" panose="02040502050505030304"/>
              </a:rPr>
              <a:t>a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  <a:p>
            <a:pPr marL="109855" marR="102235" algn="ctr">
              <a:lnSpc>
                <a:spcPts val="4130"/>
              </a:lnSpc>
              <a:spcBef>
                <a:spcPts val="95"/>
              </a:spcBef>
            </a:pPr>
            <a:r>
              <a:rPr sz="3450" b="1" spc="45" dirty="0">
                <a:latin typeface="Palatino Linotype" panose="02040502050505030304"/>
                <a:cs typeface="Palatino Linotype" panose="02040502050505030304"/>
              </a:rPr>
              <a:t>crucial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 component</a:t>
            </a:r>
            <a:r>
              <a:rPr sz="3450" b="1" spc="-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3450" b="1" spc="-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60" dirty="0">
                <a:latin typeface="Palatino Linotype" panose="02040502050505030304"/>
                <a:cs typeface="Palatino Linotype" panose="02040502050505030304"/>
              </a:rPr>
              <a:t>search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engines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450" b="1" spc="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recommendation</a:t>
            </a:r>
            <a:r>
              <a:rPr sz="3450" b="1" spc="4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systems.</a:t>
            </a:r>
            <a:r>
              <a:rPr sz="3450" b="1" spc="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25" dirty="0">
                <a:latin typeface="Palatino Linotype" panose="02040502050505030304"/>
                <a:cs typeface="Palatino Linotype" panose="02040502050505030304"/>
              </a:rPr>
              <a:t>By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calculating</a:t>
            </a:r>
            <a:r>
              <a:rPr sz="3450" b="1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cosine</a:t>
            </a:r>
            <a:r>
              <a:rPr sz="3450" b="1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25" dirty="0">
                <a:latin typeface="Palatino Linotype" panose="02040502050505030304"/>
                <a:cs typeface="Palatino Linotype" panose="02040502050505030304"/>
              </a:rPr>
              <a:t>similarity,</a:t>
            </a:r>
            <a:r>
              <a:rPr sz="3450" b="1" spc="-14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55" dirty="0">
                <a:latin typeface="Palatino Linotype" panose="02040502050505030304"/>
                <a:cs typeface="Palatino Linotype" panose="02040502050505030304"/>
              </a:rPr>
              <a:t>we</a:t>
            </a:r>
            <a:r>
              <a:rPr sz="3450" b="1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35" dirty="0">
                <a:latin typeface="Palatino Linotype" panose="02040502050505030304"/>
                <a:cs typeface="Palatino Linotype" panose="02040502050505030304"/>
              </a:rPr>
              <a:t>can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make</a:t>
            </a:r>
            <a:r>
              <a:rPr sz="3450" b="1" spc="-1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informed</a:t>
            </a:r>
            <a:r>
              <a:rPr sz="3450" b="1" spc="-1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decisions</a:t>
            </a:r>
            <a:r>
              <a:rPr sz="3450" b="1" spc="-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on</a:t>
            </a:r>
            <a:r>
              <a:rPr sz="3450" b="1" spc="-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25" dirty="0">
                <a:latin typeface="Palatino Linotype" panose="02040502050505030304"/>
                <a:cs typeface="Palatino Linotype" panose="02040502050505030304"/>
              </a:rPr>
              <a:t>how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similar</a:t>
            </a:r>
            <a:r>
              <a:rPr sz="3450" b="1" spc="-1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55" dirty="0">
                <a:latin typeface="Palatino Linotype" panose="02040502050505030304"/>
                <a:cs typeface="Palatino Linotype" panose="02040502050505030304"/>
              </a:rPr>
              <a:t>two</a:t>
            </a:r>
            <a:r>
              <a:rPr sz="3450" b="1" spc="-11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vectors</a:t>
            </a:r>
            <a:r>
              <a:rPr sz="3450" b="1" spc="-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65" dirty="0">
                <a:latin typeface="Palatino Linotype" panose="02040502050505030304"/>
                <a:cs typeface="Palatino Linotype" panose="02040502050505030304"/>
              </a:rPr>
              <a:t>are.</a:t>
            </a:r>
            <a:r>
              <a:rPr sz="3450" b="1" spc="-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It's</a:t>
            </a:r>
            <a:r>
              <a:rPr sz="3450" b="1" spc="-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3450" b="1" spc="-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handy- </a:t>
            </a:r>
            <a:r>
              <a:rPr sz="3450" b="1" spc="-70" dirty="0">
                <a:latin typeface="Palatino Linotype" panose="02040502050505030304"/>
                <a:cs typeface="Palatino Linotype" panose="02040502050505030304"/>
              </a:rPr>
              <a:t>dandy</a:t>
            </a:r>
            <a:r>
              <a:rPr sz="3450" b="1" spc="-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tool</a:t>
            </a:r>
            <a:r>
              <a:rPr sz="3450" b="1" spc="-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dirty="0"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3450" b="1" spc="-2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60" dirty="0">
                <a:latin typeface="Palatino Linotype" panose="02040502050505030304"/>
                <a:cs typeface="Palatino Linotype" panose="02040502050505030304"/>
              </a:rPr>
              <a:t>working</a:t>
            </a:r>
            <a:r>
              <a:rPr sz="3450" b="1" spc="-1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60" dirty="0">
                <a:latin typeface="Palatino Linotype" panose="02040502050505030304"/>
                <a:cs typeface="Palatino Linotype" panose="02040502050505030304"/>
              </a:rPr>
              <a:t>with</a:t>
            </a:r>
            <a:r>
              <a:rPr sz="3450" b="1" spc="-1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45" dirty="0">
                <a:latin typeface="Palatino Linotype" panose="02040502050505030304"/>
                <a:cs typeface="Palatino Linotype" panose="02040502050505030304"/>
              </a:rPr>
              <a:t>high-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  <a:p>
            <a:pPr algn="ctr">
              <a:lnSpc>
                <a:spcPts val="4040"/>
              </a:lnSpc>
            </a:pPr>
            <a:r>
              <a:rPr sz="3450" b="1" spc="-20" dirty="0">
                <a:latin typeface="Palatino Linotype" panose="02040502050505030304"/>
                <a:cs typeface="Palatino Linotype" panose="02040502050505030304"/>
              </a:rPr>
              <a:t>dimensional</a:t>
            </a:r>
            <a:r>
              <a:rPr sz="3450" b="1" spc="-1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450" b="1" spc="-10" dirty="0">
                <a:latin typeface="Palatino Linotype" panose="02040502050505030304"/>
                <a:cs typeface="Palatino Linotype" panose="02040502050505030304"/>
              </a:rPr>
              <a:t>data.</a:t>
            </a:r>
            <a:endParaRPr sz="345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37867" y="1516067"/>
            <a:ext cx="5831955" cy="66067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974" y="979150"/>
            <a:ext cx="10207354" cy="79199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2476500"/>
            <a:ext cx="15847060" cy="312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050" b="1" spc="-95" dirty="0">
                <a:latin typeface="Palatino Linotype" panose="02040502050505030304"/>
                <a:cs typeface="Palatino Linotype" panose="02040502050505030304"/>
              </a:rPr>
              <a:t>Tﬁdf</a:t>
            </a:r>
            <a:r>
              <a:rPr sz="4050" b="1" spc="-5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10" dirty="0">
                <a:latin typeface="Palatino Linotype" panose="02040502050505030304"/>
                <a:cs typeface="Palatino Linotype" panose="02040502050505030304"/>
              </a:rPr>
              <a:t>Vectorizer</a:t>
            </a:r>
            <a:r>
              <a:rPr sz="4050" b="1" spc="-2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4050" b="1" spc="-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4050" b="1" spc="-2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130" dirty="0">
                <a:latin typeface="Palatino Linotype" panose="02040502050505030304"/>
                <a:cs typeface="Palatino Linotype" panose="02040502050505030304"/>
              </a:rPr>
              <a:t>widely</a:t>
            </a:r>
            <a:r>
              <a:rPr sz="4050" b="1" spc="-1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used</a:t>
            </a:r>
            <a:r>
              <a:rPr sz="4050" b="1" spc="-1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tool</a:t>
            </a:r>
            <a:r>
              <a:rPr sz="4050" b="1" spc="-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4050" b="1" spc="-1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50" dirty="0">
                <a:latin typeface="Palatino Linotype" panose="02040502050505030304"/>
                <a:cs typeface="Palatino Linotype" panose="02040502050505030304"/>
              </a:rPr>
              <a:t>extracting</a:t>
            </a:r>
            <a:r>
              <a:rPr sz="4050" b="1" spc="-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10" dirty="0">
                <a:latin typeface="Palatino Linotype" panose="02040502050505030304"/>
                <a:cs typeface="Palatino Linotype" panose="02040502050505030304"/>
              </a:rPr>
              <a:t>textual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features</a:t>
            </a:r>
            <a:r>
              <a:rPr sz="4050" b="1" spc="-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from</a:t>
            </a:r>
            <a:r>
              <a:rPr sz="4050" b="1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data,</a:t>
            </a:r>
            <a:r>
              <a:rPr sz="4050" b="1" spc="-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35" dirty="0">
                <a:latin typeface="Palatino Linotype" panose="02040502050505030304"/>
                <a:cs typeface="Palatino Linotype" panose="02040502050505030304"/>
              </a:rPr>
              <a:t>offered</a:t>
            </a:r>
            <a:r>
              <a:rPr sz="4050" b="1" spc="-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195" dirty="0">
                <a:latin typeface="Palatino Linotype" panose="02040502050505030304"/>
                <a:cs typeface="Palatino Linotype" panose="02040502050505030304"/>
              </a:rPr>
              <a:t>by</a:t>
            </a:r>
            <a:r>
              <a:rPr sz="4050" b="1" spc="-1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35" dirty="0">
                <a:latin typeface="Palatino Linotype" panose="02040502050505030304"/>
                <a:cs typeface="Palatino Linotype" panose="02040502050505030304"/>
              </a:rPr>
              <a:t>SciPy.</a:t>
            </a:r>
            <a:r>
              <a:rPr sz="4050" b="1" spc="-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Its</a:t>
            </a:r>
            <a:r>
              <a:rPr sz="4050" b="1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primary</a:t>
            </a:r>
            <a:r>
              <a:rPr sz="4050" b="1" spc="-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function</a:t>
            </a:r>
            <a:r>
              <a:rPr sz="4050" b="1" spc="-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4050" b="1" spc="-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25" dirty="0">
                <a:latin typeface="Palatino Linotype" panose="02040502050505030304"/>
                <a:cs typeface="Palatino Linotype" panose="02040502050505030304"/>
              </a:rPr>
              <a:t>to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convert</a:t>
            </a:r>
            <a:r>
              <a:rPr sz="4050" b="1" spc="-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50" dirty="0">
                <a:latin typeface="Palatino Linotype" panose="02040502050505030304"/>
                <a:cs typeface="Palatino Linotype" panose="02040502050505030304"/>
              </a:rPr>
              <a:t>text</a:t>
            </a:r>
            <a:r>
              <a:rPr sz="4050" b="1" spc="-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into</a:t>
            </a:r>
            <a:r>
              <a:rPr sz="4050" b="1" spc="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numerical</a:t>
            </a:r>
            <a:r>
              <a:rPr sz="4050" b="1" spc="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feature</a:t>
            </a:r>
            <a:r>
              <a:rPr sz="4050" b="1" spc="-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vectors</a:t>
            </a:r>
            <a:r>
              <a:rPr sz="4050" b="1" spc="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195" dirty="0">
                <a:latin typeface="Palatino Linotype" panose="02040502050505030304"/>
                <a:cs typeface="Palatino Linotype" panose="02040502050505030304"/>
              </a:rPr>
              <a:t>by</a:t>
            </a:r>
            <a:r>
              <a:rPr sz="4050" b="1" spc="-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computing</a:t>
            </a:r>
            <a:r>
              <a:rPr sz="4050" b="1" spc="-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150" dirty="0">
                <a:latin typeface="Palatino Linotype" panose="02040502050505030304"/>
                <a:cs typeface="Palatino Linotype" panose="02040502050505030304"/>
              </a:rPr>
              <a:t>TF- </a:t>
            </a:r>
            <a:r>
              <a:rPr sz="4050" b="1" spc="-145" dirty="0">
                <a:latin typeface="Palatino Linotype" panose="02040502050505030304"/>
                <a:cs typeface="Palatino Linotype" panose="02040502050505030304"/>
              </a:rPr>
              <a:t>IDF.</a:t>
            </a:r>
            <a:r>
              <a:rPr sz="4050" b="1" spc="-1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10" dirty="0">
                <a:latin typeface="Palatino Linotype" panose="02040502050505030304"/>
                <a:cs typeface="Palatino Linotype" panose="02040502050505030304"/>
              </a:rPr>
              <a:t>This</a:t>
            </a:r>
            <a:r>
              <a:rPr sz="4050" b="1" spc="-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results</a:t>
            </a:r>
            <a:r>
              <a:rPr sz="4050" b="1" spc="-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4050" b="1" spc="-40" dirty="0">
                <a:latin typeface="Palatino Linotype" panose="02040502050505030304"/>
                <a:cs typeface="Palatino Linotype" panose="02040502050505030304"/>
              </a:rPr>
              <a:t> efficient</a:t>
            </a:r>
            <a:r>
              <a:rPr sz="4050" b="1" spc="-1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50" dirty="0">
                <a:latin typeface="Palatino Linotype" panose="02040502050505030304"/>
                <a:cs typeface="Palatino Linotype" panose="02040502050505030304"/>
              </a:rPr>
              <a:t>text</a:t>
            </a:r>
            <a:r>
              <a:rPr sz="4050" b="1" spc="-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classiﬁcation</a:t>
            </a:r>
            <a:r>
              <a:rPr sz="4050" b="1" spc="-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4050" b="1" spc="-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10" dirty="0">
                <a:latin typeface="Palatino Linotype" panose="02040502050505030304"/>
                <a:cs typeface="Palatino Linotype" panose="02040502050505030304"/>
              </a:rPr>
              <a:t>clustering, </a:t>
            </a:r>
            <a:r>
              <a:rPr sz="4050" b="1" spc="-45" dirty="0">
                <a:latin typeface="Palatino Linotype" panose="02040502050505030304"/>
                <a:cs typeface="Palatino Linotype" panose="02040502050505030304"/>
              </a:rPr>
              <a:t>with</a:t>
            </a:r>
            <a:r>
              <a:rPr sz="4050" b="1" spc="-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10" dirty="0">
                <a:latin typeface="Palatino Linotype" panose="02040502050505030304"/>
                <a:cs typeface="Palatino Linotype" panose="02040502050505030304"/>
              </a:rPr>
              <a:t>added</a:t>
            </a:r>
            <a:r>
              <a:rPr sz="4050" b="1" spc="-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options</a:t>
            </a:r>
            <a:r>
              <a:rPr sz="4050" b="1" spc="-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4050" b="1" spc="-1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preprocessing,</a:t>
            </a:r>
            <a:r>
              <a:rPr sz="4050" b="1" spc="-1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30" dirty="0">
                <a:latin typeface="Palatino Linotype" panose="02040502050505030304"/>
                <a:cs typeface="Palatino Linotype" panose="02040502050505030304"/>
              </a:rPr>
              <a:t>tokenization,</a:t>
            </a:r>
            <a:r>
              <a:rPr sz="4050" b="1" spc="-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4050" b="1" spc="-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20" dirty="0">
                <a:latin typeface="Palatino Linotype" panose="02040502050505030304"/>
                <a:cs typeface="Palatino Linotype" panose="02040502050505030304"/>
              </a:rPr>
              <a:t>stop </a:t>
            </a:r>
            <a:r>
              <a:rPr sz="4050" b="1" dirty="0">
                <a:latin typeface="Palatino Linotype" panose="02040502050505030304"/>
                <a:cs typeface="Palatino Linotype" panose="02040502050505030304"/>
              </a:rPr>
              <a:t>word</a:t>
            </a:r>
            <a:r>
              <a:rPr sz="4050" b="1" spc="-2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4050" b="1" spc="-10" dirty="0">
                <a:latin typeface="Palatino Linotype" panose="02040502050505030304"/>
                <a:cs typeface="Palatino Linotype" panose="02040502050505030304"/>
              </a:rPr>
              <a:t>ﬁltering.</a:t>
            </a:r>
            <a:endParaRPr sz="405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28290" y="6057900"/>
            <a:ext cx="13303250" cy="41592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24400" y="647700"/>
            <a:ext cx="951103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8800" b="1" spc="-95" dirty="0">
                <a:latin typeface="Algerian" panose="04020705040A02060702" charset="0"/>
                <a:cs typeface="Algerian" panose="04020705040A02060702" charset="0"/>
                <a:sym typeface="+mn-ea"/>
              </a:rPr>
              <a:t>Tﬁdf</a:t>
            </a:r>
            <a:r>
              <a:rPr sz="8800" b="1" spc="-575" dirty="0">
                <a:latin typeface="Algerian" panose="04020705040A02060702" charset="0"/>
                <a:cs typeface="Algerian" panose="04020705040A02060702" charset="0"/>
                <a:sym typeface="+mn-ea"/>
              </a:rPr>
              <a:t> </a:t>
            </a:r>
            <a:r>
              <a:rPr sz="8800" b="1" spc="-10" dirty="0">
                <a:latin typeface="Algerian" panose="04020705040A02060702" charset="0"/>
                <a:cs typeface="Algerian" panose="04020705040A02060702" charset="0"/>
                <a:sym typeface="+mn-ea"/>
              </a:rPr>
              <a:t>Vectorizer</a:t>
            </a:r>
            <a:endParaRPr lang="en-US" sz="8800" b="1" spc="-10" dirty="0"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71" y="0"/>
            <a:ext cx="7667624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0169" y="1256855"/>
            <a:ext cx="8072755" cy="3181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6900" spc="-85" dirty="0">
                <a:solidFill>
                  <a:srgbClr val="000000"/>
                </a:solidFill>
              </a:rPr>
              <a:t>Tools</a:t>
            </a:r>
            <a:r>
              <a:rPr sz="6900" spc="-305" dirty="0">
                <a:solidFill>
                  <a:srgbClr val="000000"/>
                </a:solidFill>
              </a:rPr>
              <a:t> </a:t>
            </a:r>
            <a:r>
              <a:rPr sz="6900" dirty="0">
                <a:solidFill>
                  <a:srgbClr val="000000"/>
                </a:solidFill>
              </a:rPr>
              <a:t>used</a:t>
            </a:r>
            <a:r>
              <a:rPr sz="6900" spc="-300" dirty="0">
                <a:solidFill>
                  <a:srgbClr val="000000"/>
                </a:solidFill>
              </a:rPr>
              <a:t> </a:t>
            </a:r>
            <a:r>
              <a:rPr sz="6900" dirty="0">
                <a:solidFill>
                  <a:srgbClr val="000000"/>
                </a:solidFill>
              </a:rPr>
              <a:t>in</a:t>
            </a:r>
            <a:r>
              <a:rPr sz="6900" spc="-305" dirty="0">
                <a:solidFill>
                  <a:srgbClr val="000000"/>
                </a:solidFill>
              </a:rPr>
              <a:t> </a:t>
            </a:r>
            <a:r>
              <a:rPr sz="6900" spc="65" dirty="0">
                <a:solidFill>
                  <a:srgbClr val="000000"/>
                </a:solidFill>
              </a:rPr>
              <a:t>article </a:t>
            </a:r>
            <a:r>
              <a:rPr sz="6900" spc="-10" dirty="0">
                <a:solidFill>
                  <a:srgbClr val="000000"/>
                </a:solidFill>
              </a:rPr>
              <a:t>recommendation systems</a:t>
            </a:r>
            <a:endParaRPr sz="6900"/>
          </a:p>
        </p:txBody>
      </p:sp>
      <p:sp>
        <p:nvSpPr>
          <p:cNvPr id="4" name="object 4"/>
          <p:cNvSpPr txBox="1"/>
          <p:nvPr/>
        </p:nvSpPr>
        <p:spPr>
          <a:xfrm>
            <a:off x="729336" y="5494284"/>
            <a:ext cx="1643570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150" spc="50" dirty="0">
                <a:latin typeface="Palatino Linotype" panose="02040502050505030304"/>
                <a:cs typeface="Palatino Linotype" panose="02040502050505030304"/>
              </a:rPr>
              <a:t>There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are</a:t>
            </a:r>
            <a:r>
              <a:rPr sz="315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several</a:t>
            </a:r>
            <a:r>
              <a:rPr sz="3150" spc="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tools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used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50" dirty="0">
                <a:latin typeface="Palatino Linotype" panose="02040502050505030304"/>
                <a:cs typeface="Palatino Linotype" panose="02040502050505030304"/>
              </a:rPr>
              <a:t>article</a:t>
            </a:r>
            <a:r>
              <a:rPr sz="315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recommendation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systems,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including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natural</a:t>
            </a:r>
            <a:r>
              <a:rPr sz="3150" spc="-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language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processing</a:t>
            </a:r>
            <a:r>
              <a:rPr sz="3150" spc="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114" dirty="0">
                <a:latin typeface="Palatino Linotype" panose="02040502050505030304"/>
                <a:cs typeface="Palatino Linotype" panose="02040502050505030304"/>
              </a:rPr>
              <a:t>(NLP),</a:t>
            </a:r>
            <a:r>
              <a:rPr sz="315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machine</a:t>
            </a:r>
            <a:r>
              <a:rPr sz="3150" spc="-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learning</a:t>
            </a:r>
            <a:r>
              <a:rPr sz="315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algorithms,</a:t>
            </a:r>
            <a:r>
              <a:rPr sz="315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15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data</a:t>
            </a:r>
            <a:r>
              <a:rPr sz="3150" spc="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analytics.</a:t>
            </a:r>
            <a:r>
              <a:rPr sz="315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200" dirty="0">
                <a:latin typeface="Palatino Linotype" panose="02040502050505030304"/>
                <a:cs typeface="Palatino Linotype" panose="02040502050505030304"/>
              </a:rPr>
              <a:t>NLP</a:t>
            </a:r>
            <a:r>
              <a:rPr sz="3150" spc="-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315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used</a:t>
            </a:r>
            <a:r>
              <a:rPr sz="3150" spc="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315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50" dirty="0">
                <a:latin typeface="Palatino Linotype" panose="02040502050505030304"/>
                <a:cs typeface="Palatino Linotype" panose="02040502050505030304"/>
              </a:rPr>
              <a:t>extract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meaningful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information</a:t>
            </a:r>
            <a:r>
              <a:rPr sz="315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from</a:t>
            </a:r>
            <a:r>
              <a:rPr sz="3150" spc="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text,</a:t>
            </a:r>
            <a:r>
              <a:rPr sz="3150" spc="-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20" dirty="0">
                <a:latin typeface="Palatino Linotype" panose="02040502050505030304"/>
                <a:cs typeface="Palatino Linotype" panose="02040502050505030304"/>
              </a:rPr>
              <a:t>while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machine</a:t>
            </a:r>
            <a:r>
              <a:rPr sz="3150" spc="-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learning</a:t>
            </a:r>
            <a:r>
              <a:rPr sz="315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algorithms</a:t>
            </a:r>
            <a:r>
              <a:rPr sz="315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are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used</a:t>
            </a:r>
            <a:r>
              <a:rPr sz="3150" spc="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315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20" dirty="0">
                <a:latin typeface="Palatino Linotype" panose="02040502050505030304"/>
                <a:cs typeface="Palatino Linotype" panose="02040502050505030304"/>
              </a:rPr>
              <a:t>make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predictions</a:t>
            </a:r>
            <a:r>
              <a:rPr sz="3150" spc="13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based</a:t>
            </a:r>
            <a:r>
              <a:rPr sz="3150" spc="1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on</a:t>
            </a:r>
            <a:r>
              <a:rPr sz="315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that</a:t>
            </a:r>
            <a:r>
              <a:rPr sz="315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information.</a:t>
            </a:r>
            <a:endParaRPr sz="315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Palatino Linotype" panose="02040502050505030304"/>
              <a:cs typeface="Palatino Linotype" panose="02040502050505030304"/>
            </a:endParaRPr>
          </a:p>
          <a:p>
            <a:pPr marL="201930" marR="94615" algn="ctr">
              <a:lnSpc>
                <a:spcPct val="100000"/>
              </a:lnSpc>
            </a:pPr>
            <a:r>
              <a:rPr sz="3150" dirty="0">
                <a:latin typeface="Palatino Linotype" panose="02040502050505030304"/>
                <a:cs typeface="Palatino Linotype" panose="02040502050505030304"/>
              </a:rPr>
              <a:t>Data</a:t>
            </a:r>
            <a:r>
              <a:rPr sz="3150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analytics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used</a:t>
            </a:r>
            <a:r>
              <a:rPr sz="3150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analyze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50" dirty="0">
                <a:latin typeface="Palatino Linotype" panose="02040502050505030304"/>
                <a:cs typeface="Palatino Linotype" panose="02040502050505030304"/>
              </a:rPr>
              <a:t>user</a:t>
            </a:r>
            <a:r>
              <a:rPr sz="3150" spc="-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behavior</a:t>
            </a:r>
            <a:r>
              <a:rPr sz="3150" spc="-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45" dirty="0">
                <a:latin typeface="Palatino Linotype" panose="02040502050505030304"/>
                <a:cs typeface="Palatino Linotype" panose="02040502050505030304"/>
              </a:rPr>
              <a:t>preferences,</a:t>
            </a:r>
            <a:r>
              <a:rPr sz="3150" spc="-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which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can</a:t>
            </a:r>
            <a:r>
              <a:rPr sz="3150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50" dirty="0">
                <a:latin typeface="Palatino Linotype" panose="02040502050505030304"/>
                <a:cs typeface="Palatino Linotype" panose="02040502050505030304"/>
              </a:rPr>
              <a:t>then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be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used</a:t>
            </a:r>
            <a:r>
              <a:rPr sz="3150" spc="-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25" dirty="0">
                <a:latin typeface="Palatino Linotype" panose="02040502050505030304"/>
                <a:cs typeface="Palatino Linotype" panose="02040502050505030304"/>
              </a:rPr>
              <a:t>to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personalize</a:t>
            </a:r>
            <a:r>
              <a:rPr sz="3150" spc="1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recommendations.</a:t>
            </a:r>
            <a:r>
              <a:rPr sz="315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These</a:t>
            </a:r>
            <a:r>
              <a:rPr sz="315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tools</a:t>
            </a:r>
            <a:r>
              <a:rPr sz="3150" spc="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35" dirty="0">
                <a:latin typeface="Palatino Linotype" panose="02040502050505030304"/>
                <a:cs typeface="Palatino Linotype" panose="02040502050505030304"/>
              </a:rPr>
              <a:t>work</a:t>
            </a:r>
            <a:r>
              <a:rPr sz="315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together</a:t>
            </a:r>
            <a:r>
              <a:rPr sz="3150" spc="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3150" spc="1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70" dirty="0">
                <a:latin typeface="Palatino Linotype" panose="02040502050505030304"/>
                <a:cs typeface="Palatino Linotype" panose="02040502050505030304"/>
              </a:rPr>
              <a:t>create</a:t>
            </a:r>
            <a:r>
              <a:rPr sz="3150" spc="1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315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system</a:t>
            </a:r>
            <a:r>
              <a:rPr sz="31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that</a:t>
            </a:r>
            <a:r>
              <a:rPr sz="315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25" dirty="0">
                <a:latin typeface="Palatino Linotype" panose="02040502050505030304"/>
                <a:cs typeface="Palatino Linotype" panose="02040502050505030304"/>
              </a:rPr>
              <a:t>can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recommend</a:t>
            </a:r>
            <a:r>
              <a:rPr sz="315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50" dirty="0">
                <a:latin typeface="Palatino Linotype" panose="02040502050505030304"/>
                <a:cs typeface="Palatino Linotype" panose="02040502050505030304"/>
              </a:rPr>
              <a:t>articles</a:t>
            </a:r>
            <a:r>
              <a:rPr sz="3150" spc="2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that</a:t>
            </a:r>
            <a:r>
              <a:rPr sz="3150" spc="2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are</a:t>
            </a:r>
            <a:r>
              <a:rPr sz="315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relevant</a:t>
            </a:r>
            <a:r>
              <a:rPr sz="3150" spc="-3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dirty="0">
                <a:latin typeface="Palatino Linotype" panose="02040502050505030304"/>
                <a:cs typeface="Palatino Linotype" panose="02040502050505030304"/>
              </a:rPr>
              <a:t>to</a:t>
            </a:r>
            <a:r>
              <a:rPr sz="315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50" dirty="0">
                <a:latin typeface="Palatino Linotype" panose="02040502050505030304"/>
                <a:cs typeface="Palatino Linotype" panose="02040502050505030304"/>
              </a:rPr>
              <a:t>each</a:t>
            </a:r>
            <a:r>
              <a:rPr sz="315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40" dirty="0">
                <a:latin typeface="Palatino Linotype" panose="02040502050505030304"/>
                <a:cs typeface="Palatino Linotype" panose="02040502050505030304"/>
              </a:rPr>
              <a:t>individual</a:t>
            </a:r>
            <a:r>
              <a:rPr sz="315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3150" spc="-10" dirty="0">
                <a:latin typeface="Palatino Linotype" panose="02040502050505030304"/>
                <a:cs typeface="Palatino Linotype" panose="02040502050505030304"/>
              </a:rPr>
              <a:t>user.</a:t>
            </a:r>
            <a:endParaRPr sz="315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2791</Words>
  <Application>WPS Presentation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SimSun</vt:lpstr>
      <vt:lpstr>Wingdings</vt:lpstr>
      <vt:lpstr>Palatino Linotype</vt:lpstr>
      <vt:lpstr>Calibri</vt:lpstr>
      <vt:lpstr>Microsoft YaHei</vt:lpstr>
      <vt:lpstr>Arial Unicode MS</vt:lpstr>
      <vt:lpstr>MV Boli</vt:lpstr>
      <vt:lpstr>MS PGothic</vt:lpstr>
      <vt:lpstr>Nirmala UI</vt:lpstr>
      <vt:lpstr>Old English Text MT</vt:lpstr>
      <vt:lpstr>Onyx</vt:lpstr>
      <vt:lpstr>Palatino Linotype</vt:lpstr>
      <vt:lpstr>Papyrus</vt:lpstr>
      <vt:lpstr>Playbill</vt:lpstr>
      <vt:lpstr>Perpetua Titling MT</vt:lpstr>
      <vt:lpstr>Showcard Gothic</vt:lpstr>
      <vt:lpstr>Script MT Bold</vt:lpstr>
      <vt:lpstr>Rockwell Extra Bold</vt:lpstr>
      <vt:lpstr>Algerian</vt:lpstr>
      <vt:lpstr>Office Theme</vt:lpstr>
      <vt:lpstr>PowerPoint 演示文稿</vt:lpstr>
      <vt:lpstr>Revolutionizing Reading</vt:lpstr>
      <vt:lpstr>What is Machine Learning?</vt:lpstr>
      <vt:lpstr>How Machine Learning Works</vt:lpstr>
      <vt:lpstr>ARTICLE RECOMMENDATIONS SYSTEM USING MACHINE LEARNING</vt:lpstr>
      <vt:lpstr>Power of Cosine Similarity: Article Recommendation Systems</vt:lpstr>
      <vt:lpstr>PowerPoint 演示文稿</vt:lpstr>
      <vt:lpstr>PowerPoint 演示文稿</vt:lpstr>
      <vt:lpstr>Tools used in article recommendation systems</vt:lpstr>
      <vt:lpstr>The Future of Reading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kaila</cp:lastModifiedBy>
  <cp:revision>1</cp:revision>
  <dcterms:created xsi:type="dcterms:W3CDTF">2023-06-28T04:46:48Z</dcterms:created>
  <dcterms:modified xsi:type="dcterms:W3CDTF">2023-06-28T04:46:48Z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0205FF39A3D8439D8B819127F925C87E</vt:lpwstr>
  </property>
  <property fmtid="{D5CDD505-2E9C-101B-9397-08002B2CF9AE}" pid="3" name="KSOProductBuildVer">
    <vt:lpwstr>1033-11.2.0.11537</vt:lpwstr>
  </property>
</Properties>
</file>