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662" r:id="rId2"/>
    <p:sldId id="257" r:id="rId3"/>
    <p:sldId id="258" r:id="rId4"/>
    <p:sldId id="663" r:id="rId5"/>
    <p:sldId id="259" r:id="rId6"/>
    <p:sldId id="664" r:id="rId7"/>
    <p:sldId id="667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D2542-3EE0-4589-8F2B-4AFED97B0A1B}" v="11" dt="2021-01-29T19:49:0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14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87E5-FEDB-4877-ABD0-90616D547CDB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7E3CF-DDD3-44C5-BAB3-EAA96CD23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09CFF-ACF6-4958-A896-D3D59AF6F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7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D95D-DF9C-45CD-869A-49D4AFB3FEF8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4BDEE-6323-48E9-8A4C-88424D21C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2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&quot;First to Field&quot;"/>
          <p:cNvSpPr txBox="1">
            <a:spLocks/>
          </p:cNvSpPr>
          <p:nvPr/>
        </p:nvSpPr>
        <p:spPr bwMode="auto">
          <a:xfrm>
            <a:off x="1916657" y="2547473"/>
            <a:ext cx="6856579" cy="26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en-US" sz="3200" err="1">
                <a:solidFill>
                  <a:srgbClr val="333399"/>
                </a:solidFill>
                <a:latin typeface="Arial"/>
                <a:cs typeface="Arial"/>
              </a:rPr>
              <a:t>CustomPro</a:t>
            </a:r>
            <a:r>
              <a:rPr lang="en-US" altLang="en-US" sz="3200">
                <a:solidFill>
                  <a:srgbClr val="333399"/>
                </a:solidFill>
                <a:latin typeface="Arial"/>
                <a:cs typeface="Arial"/>
              </a:rPr>
              <a:t> Initial Evaluation</a:t>
            </a:r>
            <a:endParaRPr lang="en-US"/>
          </a:p>
          <a:p>
            <a:pPr algn="r"/>
            <a:r>
              <a:rPr lang="en-US" altLang="en-US" sz="3200">
                <a:solidFill>
                  <a:srgbClr val="333399"/>
                </a:solidFill>
                <a:latin typeface="Arial"/>
                <a:cs typeface="Arial"/>
              </a:rPr>
              <a:t>PJR Corp</a:t>
            </a:r>
            <a:endParaRPr lang="en-US" sz="3200" i="1">
              <a:solidFill>
                <a:srgbClr val="17375E"/>
              </a:solidFill>
              <a:latin typeface="Arial" charset="0"/>
              <a:cs typeface="Arial" charset="0"/>
            </a:endParaRPr>
          </a:p>
          <a:p>
            <a:pPr algn="r"/>
            <a:r>
              <a:rPr lang="en-US" altLang="en-US" sz="3200">
                <a:latin typeface="Arial"/>
                <a:cs typeface="Arial"/>
              </a:rPr>
              <a:t>Chris Shiflet and </a:t>
            </a:r>
            <a:r>
              <a:rPr lang="en-US" altLang="en-US" sz="3200" err="1">
                <a:latin typeface="Arial"/>
                <a:cs typeface="Arial"/>
              </a:rPr>
              <a:t>Froilan</a:t>
            </a:r>
            <a:r>
              <a:rPr lang="en-US" altLang="en-US" sz="3200">
                <a:latin typeface="Arial"/>
                <a:cs typeface="Arial"/>
              </a:rPr>
              <a:t> Olivas</a:t>
            </a:r>
            <a:br>
              <a:rPr lang="en-US" altLang="en-US" sz="3200"/>
            </a:br>
            <a:endParaRPr lang="en-US" sz="3200" i="1">
              <a:solidFill>
                <a:schemeClr val="tx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algn="r">
              <a:defRPr/>
            </a:pPr>
            <a:r>
              <a:rPr lang="en-US" altLang="en-US" sz="2400">
                <a:solidFill>
                  <a:schemeClr val="accent2"/>
                </a:solidFill>
                <a:latin typeface="Arial"/>
                <a:cs typeface="Arial"/>
              </a:rPr>
              <a:t>23 December 2020</a:t>
            </a:r>
          </a:p>
        </p:txBody>
      </p:sp>
      <p:pic>
        <p:nvPicPr>
          <p:cNvPr id="7" name="ONR logo" descr="ONR oval Logo Red Blue Gold150ppi3x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30" y="457202"/>
            <a:ext cx="2450306" cy="11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3238269" y="6492240"/>
            <a:ext cx="5905731" cy="365125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This brief is Controlled Unclassified Information (CUI) with Distribution Statement D. Distribution authorized to Department of Defense (DoD) and U.S. DoD contractors only. </a:t>
            </a:r>
          </a:p>
        </p:txBody>
      </p:sp>
    </p:spTree>
    <p:extLst>
      <p:ext uri="{BB962C8B-B14F-4D97-AF65-F5344CB8AC3E}">
        <p14:creationId xmlns:p14="http://schemas.microsoft.com/office/powerpoint/2010/main" val="278423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A658-644F-4A4F-8B81-C344F7BF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DEFC-3005-4E15-8394-8337AADC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CustomPro</a:t>
            </a:r>
            <a:r>
              <a:rPr lang="en-US" sz="2400" dirty="0">
                <a:ea typeface="+mn-lt"/>
                <a:cs typeface="+mn-lt"/>
              </a:rPr>
              <a:t> allows for binary customization based on network packet tainting</a:t>
            </a:r>
            <a:endParaRPr lang="en-US" sz="2400" dirty="0">
              <a:cs typeface="Calibri"/>
            </a:endParaRPr>
          </a:p>
          <a:p>
            <a:pPr lvl="1"/>
            <a:r>
              <a:rPr lang="en-US" sz="2100" dirty="0">
                <a:ea typeface="+mn-lt"/>
                <a:cs typeface="+mn-lt"/>
              </a:rPr>
              <a:t>Binary is run in emulated environment to allow recording of relevant features</a:t>
            </a:r>
          </a:p>
          <a:p>
            <a:pPr lvl="1"/>
            <a:r>
              <a:rPr lang="en-US" sz="2100" dirty="0">
                <a:ea typeface="+mn-lt"/>
                <a:cs typeface="+mn-lt"/>
              </a:rPr>
              <a:t>Network packets serve as the data source to track what feature/behavior is exercised</a:t>
            </a:r>
            <a:endParaRPr lang="en-US" sz="2100" dirty="0">
              <a:cs typeface="Calibri"/>
            </a:endParaRPr>
          </a:p>
          <a:p>
            <a:pPr lvl="1"/>
            <a:r>
              <a:rPr lang="en-US" sz="2100" dirty="0">
                <a:cs typeface="Calibri"/>
              </a:rPr>
              <a:t>Leverages guided symbolic execution (GSE) and binary rewriting technologies to produce new binary</a:t>
            </a:r>
          </a:p>
          <a:p>
            <a:pPr lvl="1"/>
            <a:r>
              <a:rPr lang="en-US" sz="2100" dirty="0">
                <a:cs typeface="Calibri"/>
              </a:rPr>
              <a:t>Research from George Washington University</a:t>
            </a:r>
          </a:p>
          <a:p>
            <a:pPr lvl="2"/>
            <a:r>
              <a:rPr lang="en-US" sz="1700" dirty="0">
                <a:cs typeface="Calibri"/>
              </a:rPr>
              <a:t>Professors/PI – </a:t>
            </a:r>
            <a:r>
              <a:rPr lang="en-US" sz="1700" dirty="0">
                <a:ea typeface="+mn-lt"/>
                <a:cs typeface="+mn-lt"/>
              </a:rPr>
              <a:t>Tian Lan, </a:t>
            </a:r>
            <a:r>
              <a:rPr lang="en-US" sz="1700" dirty="0">
                <a:cs typeface="Calibri"/>
              </a:rPr>
              <a:t>Guru </a:t>
            </a:r>
            <a:r>
              <a:rPr lang="en-US" sz="1700" dirty="0" err="1">
                <a:cs typeface="Calibri"/>
              </a:rPr>
              <a:t>Venkataramani</a:t>
            </a:r>
            <a:endParaRPr lang="en-US" sz="1700" dirty="0">
              <a:cs typeface="Calibri"/>
            </a:endParaRPr>
          </a:p>
          <a:p>
            <a:pPr lvl="2"/>
            <a:r>
              <a:rPr lang="en-US" sz="1700" dirty="0">
                <a:cs typeface="Calibri"/>
              </a:rPr>
              <a:t>Students – Kailash </a:t>
            </a:r>
            <a:r>
              <a:rPr lang="en-US" sz="1700" dirty="0" err="1">
                <a:cs typeface="Calibri"/>
              </a:rPr>
              <a:t>Gogineni</a:t>
            </a:r>
            <a:r>
              <a:rPr lang="en-US" sz="1700" dirty="0">
                <a:cs typeface="Calibri"/>
              </a:rPr>
              <a:t>, </a:t>
            </a:r>
            <a:r>
              <a:rPr lang="en-US" sz="1700" dirty="0" err="1">
                <a:cs typeface="Calibri"/>
              </a:rPr>
              <a:t>Yongsheng</a:t>
            </a:r>
            <a:r>
              <a:rPr lang="en-US" sz="1700" dirty="0">
                <a:cs typeface="Calibri"/>
              </a:rPr>
              <a:t> Mei, </a:t>
            </a:r>
            <a:r>
              <a:rPr lang="en-US" sz="1700" dirty="0" err="1">
                <a:cs typeface="Calibri"/>
              </a:rPr>
              <a:t>Yurong</a:t>
            </a:r>
            <a:r>
              <a:rPr lang="en-US" sz="1700" dirty="0">
                <a:cs typeface="Calibri"/>
              </a:rPr>
              <a:t> Chen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2479-B85D-AF46-B4C0-5811E8E86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Impressions</a:t>
            </a:r>
            <a:endParaRPr lang="en-US" b="1" dirty="0">
              <a:cs typeface="Calibri"/>
            </a:endParaRPr>
          </a:p>
          <a:p>
            <a:pPr lvl="1"/>
            <a:r>
              <a:rPr lang="en-US" sz="2400" dirty="0" err="1">
                <a:cs typeface="Calibri"/>
              </a:rPr>
              <a:t>CustomPro</a:t>
            </a:r>
            <a:r>
              <a:rPr lang="en-US" sz="2400" dirty="0">
                <a:cs typeface="Calibri"/>
              </a:rPr>
              <a:t> readily produces feature trace information</a:t>
            </a:r>
          </a:p>
          <a:p>
            <a:pPr lvl="1"/>
            <a:r>
              <a:rPr lang="en-US" sz="2400" dirty="0">
                <a:cs typeface="Calibri"/>
              </a:rPr>
              <a:t>Taking tainted trace output and producing new binary requires </a:t>
            </a:r>
            <a:r>
              <a:rPr lang="en-US" sz="2400" dirty="0">
                <a:ea typeface="+mn-lt"/>
                <a:cs typeface="+mn-lt"/>
              </a:rPr>
              <a:t>proficiency </a:t>
            </a:r>
            <a:r>
              <a:rPr lang="en-US" sz="2400" dirty="0">
                <a:cs typeface="Calibri"/>
              </a:rPr>
              <a:t>with </a:t>
            </a:r>
            <a:r>
              <a:rPr lang="en-US" sz="2400" dirty="0" err="1">
                <a:cs typeface="Calibri"/>
              </a:rPr>
              <a:t>Angr</a:t>
            </a:r>
            <a:r>
              <a:rPr lang="en-US" sz="2400" dirty="0">
                <a:cs typeface="Calibri"/>
              </a:rPr>
              <a:t> and </a:t>
            </a:r>
            <a:r>
              <a:rPr lang="en-US" sz="2400" dirty="0" err="1">
                <a:cs typeface="Calibri"/>
              </a:rPr>
              <a:t>DynInst</a:t>
            </a:r>
            <a:r>
              <a:rPr lang="en-US" sz="2400" dirty="0">
                <a:cs typeface="Calibri"/>
              </a:rPr>
              <a:t> software tools</a:t>
            </a:r>
          </a:p>
          <a:p>
            <a:pPr lvl="1"/>
            <a:r>
              <a:rPr lang="en-US" sz="2400" dirty="0">
                <a:cs typeface="Calibri"/>
              </a:rPr>
              <a:t>Tool relies on somewhat outdated platform/tooling (TEMU)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cs typeface="Calibri"/>
              </a:rPr>
              <a:t>TEMU v1.0 (based on QEMU v0.9.1) ~10 year old versions</a:t>
            </a:r>
          </a:p>
          <a:p>
            <a:pPr lvl="1"/>
            <a:r>
              <a:rPr lang="en-US" sz="2400" dirty="0">
                <a:cs typeface="Calibri"/>
              </a:rPr>
              <a:t>Using recent binaries on tool may be a challenge as result of very outdated emulation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9721-3CF0-374B-9BB5-7BFFB0078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Environment Setup:</a:t>
            </a:r>
            <a:endParaRPr lang="en-US" dirty="0">
              <a:cs typeface="Calibri"/>
            </a:endParaRPr>
          </a:p>
          <a:p>
            <a:pPr lvl="1"/>
            <a:r>
              <a:rPr lang="en-US" sz="2400" b="1" dirty="0">
                <a:cs typeface="Calibri"/>
              </a:rPr>
              <a:t>Time Spent:</a:t>
            </a:r>
            <a:r>
              <a:rPr lang="en-US" sz="2400" dirty="0">
                <a:cs typeface="Calibri"/>
              </a:rPr>
              <a:t> 1/2 day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Tainting VM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Contains TEMU VM – Dynamic binary analysis platform (based on QEMU)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OS: Ubuntu 12.04.5 32-bit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Guest</a:t>
            </a:r>
            <a:r>
              <a:rPr lang="en-US" sz="2000" dirty="0">
                <a:cs typeface="Calibri"/>
              </a:rPr>
              <a:t> OS</a:t>
            </a:r>
            <a:r>
              <a:rPr lang="en-US" sz="2000" dirty="0">
                <a:ea typeface="+mn-lt"/>
                <a:cs typeface="+mn-lt"/>
              </a:rPr>
              <a:t> (TEMU)</a:t>
            </a:r>
            <a:r>
              <a:rPr lang="en-US" sz="2000" dirty="0">
                <a:cs typeface="Calibri"/>
              </a:rPr>
              <a:t>: Ubuntu 9.04 32-bit</a:t>
            </a:r>
            <a:endParaRPr lang="en-US" dirty="0"/>
          </a:p>
          <a:p>
            <a:pPr lvl="1"/>
            <a:r>
              <a:rPr lang="en-US" sz="2400" dirty="0">
                <a:cs typeface="Calibri"/>
              </a:rPr>
              <a:t>Guided Symbolic Execution VM</a:t>
            </a:r>
          </a:p>
          <a:p>
            <a:pPr lvl="2"/>
            <a:r>
              <a:rPr lang="en-US" sz="2000" dirty="0">
                <a:cs typeface="Calibri"/>
              </a:rPr>
              <a:t>Provides </a:t>
            </a:r>
            <a:r>
              <a:rPr lang="en-US" sz="2000" dirty="0" err="1">
                <a:cs typeface="Calibri"/>
              </a:rPr>
              <a:t>Angr</a:t>
            </a:r>
            <a:r>
              <a:rPr lang="en-US" sz="2000" dirty="0">
                <a:cs typeface="Calibri"/>
              </a:rPr>
              <a:t> which performs symbolic execution on tainted output</a:t>
            </a:r>
          </a:p>
          <a:p>
            <a:pPr lvl="2"/>
            <a:r>
              <a:rPr lang="en-US" sz="2000" dirty="0">
                <a:cs typeface="Calibri"/>
              </a:rPr>
              <a:t>OS: Ubuntu 20.04 64-bit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Binary rewriting VM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Contains </a:t>
            </a:r>
            <a:r>
              <a:rPr lang="en-US" sz="2000" dirty="0" err="1">
                <a:ea typeface="+mn-lt"/>
                <a:cs typeface="+mn-lt"/>
              </a:rPr>
              <a:t>DynInst</a:t>
            </a:r>
            <a:r>
              <a:rPr lang="en-US" sz="2000" dirty="0">
                <a:ea typeface="+mn-lt"/>
                <a:cs typeface="+mn-lt"/>
              </a:rPr>
              <a:t> instance, used to generate new specialized binary </a:t>
            </a:r>
          </a:p>
          <a:p>
            <a:pPr lvl="2"/>
            <a:r>
              <a:rPr lang="en-US" sz="2000" dirty="0">
                <a:ea typeface="+mn-lt"/>
                <a:cs typeface="+mn-lt"/>
              </a:rPr>
              <a:t>OS: Ubuntu 16.04 32-bit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79721-3CF0-374B-9BB5-7BFFB0078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Using </a:t>
            </a:r>
            <a:r>
              <a:rPr lang="en-US" sz="2700" b="1" dirty="0" err="1">
                <a:cs typeface="Calibri"/>
              </a:rPr>
              <a:t>CustomPro</a:t>
            </a:r>
            <a:r>
              <a:rPr lang="en-US" sz="2700" b="1" dirty="0">
                <a:cs typeface="Calibri"/>
              </a:rPr>
              <a:t>:</a:t>
            </a:r>
          </a:p>
          <a:p>
            <a:pPr lvl="1"/>
            <a:r>
              <a:rPr lang="en-US" sz="2400" b="1" dirty="0">
                <a:ea typeface="+mn-lt"/>
                <a:cs typeface="+mn-lt"/>
              </a:rPr>
              <a:t>Time Spent: 4 days</a:t>
            </a: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cs typeface="Calibri"/>
              </a:rPr>
              <a:t>Target binary must either be compiled in guest OS or matching system so it runs properly on guest OS (TEMU)</a:t>
            </a:r>
          </a:p>
          <a:p>
            <a:pPr lvl="1"/>
            <a:r>
              <a:rPr lang="en-US" sz="2400" dirty="0">
                <a:cs typeface="Calibri"/>
              </a:rPr>
              <a:t>Once target binary begins receiving tainted packets, feature recording begins</a:t>
            </a:r>
          </a:p>
          <a:p>
            <a:pPr lvl="1"/>
            <a:r>
              <a:rPr lang="en-US" sz="2400" dirty="0">
                <a:cs typeface="Calibri"/>
              </a:rPr>
              <a:t>Packet tainting supported:</a:t>
            </a:r>
          </a:p>
          <a:p>
            <a:pPr lvl="2"/>
            <a:r>
              <a:rPr lang="en-US" sz="2000" dirty="0">
                <a:cs typeface="Calibri"/>
              </a:rPr>
              <a:t>Whole packet tainting (with option to taint on specific packet type via packet "pattern")</a:t>
            </a:r>
          </a:p>
          <a:p>
            <a:pPr lvl="2"/>
            <a:r>
              <a:rPr lang="en-US" sz="2000" dirty="0">
                <a:cs typeface="Calibri"/>
              </a:rPr>
              <a:t>Partial packet tainting (with two additional configuration fields to specify which bytes within a packet to use for instruction tainting)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7093-6EB5-1F4C-BFBB-95EAD265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0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Using </a:t>
            </a:r>
            <a:r>
              <a:rPr lang="en-US" sz="2700" b="1" dirty="0" err="1">
                <a:cs typeface="Calibri"/>
              </a:rPr>
              <a:t>CustomPro</a:t>
            </a:r>
            <a:r>
              <a:rPr lang="en-US" sz="2700" b="1" dirty="0">
                <a:cs typeface="Calibri"/>
              </a:rPr>
              <a:t>: (cont.)</a:t>
            </a:r>
          </a:p>
          <a:p>
            <a:pPr marL="457200" lvl="1" indent="0">
              <a:buNone/>
            </a:pPr>
            <a:r>
              <a:rPr lang="en-US" sz="2500" dirty="0">
                <a:cs typeface="Calibri"/>
              </a:rPr>
              <a:t>Guided Symbolic Execution:</a:t>
            </a:r>
            <a:endParaRPr lang="en-US" dirty="0">
              <a:cs typeface="Calibri"/>
            </a:endParaRPr>
          </a:p>
          <a:p>
            <a:pPr lvl="1"/>
            <a:r>
              <a:rPr lang="en-US" sz="2500" dirty="0">
                <a:ea typeface="+mn-lt"/>
                <a:cs typeface="+mn-lt"/>
              </a:rPr>
              <a:t>Identifies additional code blocks related to desired feature</a:t>
            </a:r>
          </a:p>
          <a:p>
            <a:pPr lvl="2"/>
            <a:r>
              <a:rPr lang="en-US" sz="2100" dirty="0">
                <a:ea typeface="+mn-lt"/>
                <a:cs typeface="+mn-lt"/>
              </a:rPr>
              <a:t>Helps guard against erroneously removing needed code</a:t>
            </a:r>
          </a:p>
          <a:p>
            <a:pPr lvl="1"/>
            <a:r>
              <a:rPr lang="en-US" sz="2500" dirty="0">
                <a:ea typeface="+mn-lt"/>
                <a:cs typeface="+mn-lt"/>
              </a:rPr>
              <a:t>User should be familiar with </a:t>
            </a:r>
            <a:r>
              <a:rPr lang="en-US" sz="2500" dirty="0" err="1">
                <a:ea typeface="+mn-lt"/>
                <a:cs typeface="+mn-lt"/>
              </a:rPr>
              <a:t>Angr</a:t>
            </a:r>
            <a:r>
              <a:rPr lang="en-US" sz="2500" dirty="0">
                <a:ea typeface="+mn-lt"/>
                <a:cs typeface="+mn-lt"/>
              </a:rPr>
              <a:t> APIs, binary disassembly, and assembly address fields</a:t>
            </a:r>
            <a:endParaRPr lang="en-US" sz="2500" dirty="0">
              <a:cs typeface="Calibri"/>
            </a:endParaRPr>
          </a:p>
          <a:p>
            <a:pPr lvl="1"/>
            <a:r>
              <a:rPr lang="en-US" sz="2500" dirty="0">
                <a:cs typeface="Calibri"/>
              </a:rPr>
              <a:t>High level process</a:t>
            </a:r>
          </a:p>
          <a:p>
            <a:pPr lvl="2"/>
            <a:r>
              <a:rPr lang="en-US" sz="2100" dirty="0">
                <a:cs typeface="Calibri"/>
              </a:rPr>
              <a:t>Provided </a:t>
            </a:r>
            <a:r>
              <a:rPr lang="en-US" sz="2100" dirty="0" err="1">
                <a:cs typeface="Calibri"/>
              </a:rPr>
              <a:t>Jupyter</a:t>
            </a:r>
            <a:r>
              <a:rPr lang="en-US" sz="2100" dirty="0">
                <a:cs typeface="Calibri"/>
              </a:rPr>
              <a:t> notebook </a:t>
            </a:r>
            <a:r>
              <a:rPr lang="en-US" sz="1900" dirty="0">
                <a:cs typeface="Calibri"/>
              </a:rPr>
              <a:t>works on tainted instructions to:</a:t>
            </a:r>
          </a:p>
          <a:p>
            <a:pPr lvl="3"/>
            <a:r>
              <a:rPr lang="en-US" sz="1500" dirty="0">
                <a:cs typeface="Calibri"/>
              </a:rPr>
              <a:t>Extract instructions based on given range (Seed for symbolic execution)</a:t>
            </a:r>
          </a:p>
          <a:p>
            <a:pPr lvl="3"/>
            <a:r>
              <a:rPr lang="en-US" sz="1500" dirty="0">
                <a:cs typeface="Calibri"/>
              </a:rPr>
              <a:t>Convert assembly instructions from virtualized address space to </a:t>
            </a:r>
            <a:r>
              <a:rPr lang="en-US" sz="1500" dirty="0" err="1">
                <a:cs typeface="Calibri"/>
              </a:rPr>
              <a:t>objdump</a:t>
            </a:r>
            <a:r>
              <a:rPr lang="en-US" sz="1500" dirty="0">
                <a:cs typeface="Calibri"/>
              </a:rPr>
              <a:t> address space</a:t>
            </a:r>
          </a:p>
          <a:p>
            <a:pPr lvl="2"/>
            <a:r>
              <a:rPr lang="en-US" sz="2100" dirty="0">
                <a:cs typeface="Calibri"/>
              </a:rPr>
              <a:t>Python/</a:t>
            </a:r>
            <a:r>
              <a:rPr lang="en-US" sz="2100" dirty="0" err="1">
                <a:cs typeface="Calibri"/>
              </a:rPr>
              <a:t>Angr</a:t>
            </a:r>
            <a:r>
              <a:rPr lang="en-US" sz="2100" dirty="0">
                <a:cs typeface="Calibri"/>
              </a:rPr>
              <a:t> application will perform symbolic execution on binary using tainted instructions and produce basic block list to be used in binary rewriting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7093-6EB5-1F4C-BFBB-95EAD265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Evaluation (Cont.)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b="1" dirty="0">
                <a:cs typeface="Calibri"/>
              </a:rPr>
              <a:t>Using </a:t>
            </a:r>
            <a:r>
              <a:rPr lang="en-US" sz="2700" b="1" dirty="0" err="1">
                <a:cs typeface="Calibri"/>
              </a:rPr>
              <a:t>CustomPro</a:t>
            </a:r>
            <a:r>
              <a:rPr lang="en-US" sz="2700" b="1" dirty="0">
                <a:cs typeface="Calibri"/>
              </a:rPr>
              <a:t>: (cont.)</a:t>
            </a:r>
          </a:p>
          <a:p>
            <a:pPr lvl="1"/>
            <a:r>
              <a:rPr lang="en-US" sz="2500" dirty="0">
                <a:cs typeface="Calibri"/>
              </a:rPr>
              <a:t>Binary Rewriting:</a:t>
            </a:r>
            <a:endParaRPr lang="en-US" dirty="0">
              <a:cs typeface="Calibri"/>
            </a:endParaRPr>
          </a:p>
          <a:p>
            <a:pPr lvl="2"/>
            <a:r>
              <a:rPr lang="en-US" sz="2100" dirty="0">
                <a:ea typeface="+mn-lt"/>
                <a:cs typeface="+mn-lt"/>
              </a:rPr>
              <a:t>Uses identified code blocks from </a:t>
            </a:r>
            <a:r>
              <a:rPr lang="en-US" sz="2100" dirty="0" err="1">
                <a:ea typeface="+mn-lt"/>
                <a:cs typeface="+mn-lt"/>
              </a:rPr>
              <a:t>Angr</a:t>
            </a:r>
            <a:r>
              <a:rPr lang="en-US" sz="2100" dirty="0">
                <a:ea typeface="+mn-lt"/>
                <a:cs typeface="+mn-lt"/>
              </a:rPr>
              <a:t> GSE and generates new binary with desired changes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en-US" sz="2100" dirty="0">
                <a:ea typeface="+mn-lt"/>
                <a:cs typeface="+mn-lt"/>
              </a:rPr>
              <a:t>User needs to be familiar with </a:t>
            </a:r>
            <a:r>
              <a:rPr lang="en-US" sz="2100" dirty="0" err="1">
                <a:ea typeface="+mn-lt"/>
                <a:cs typeface="+mn-lt"/>
              </a:rPr>
              <a:t>DynInst</a:t>
            </a:r>
            <a:r>
              <a:rPr lang="en-US" sz="2100" dirty="0">
                <a:ea typeface="+mn-lt"/>
                <a:cs typeface="+mn-lt"/>
              </a:rPr>
              <a:t> API (C++)</a:t>
            </a:r>
            <a:endParaRPr lang="en-US" dirty="0"/>
          </a:p>
          <a:p>
            <a:pPr lvl="2"/>
            <a:r>
              <a:rPr lang="en-US" sz="2100" dirty="0">
                <a:cs typeface="Calibri"/>
              </a:rPr>
              <a:t>"Mutator" program needs to be written to produce new binary</a:t>
            </a:r>
          </a:p>
          <a:p>
            <a:pPr lvl="3"/>
            <a:r>
              <a:rPr lang="en-US" sz="1700" dirty="0">
                <a:cs typeface="Calibri"/>
              </a:rPr>
              <a:t>Mutator uses </a:t>
            </a:r>
            <a:r>
              <a:rPr lang="en-US" sz="1700" dirty="0" err="1">
                <a:cs typeface="Calibri"/>
              </a:rPr>
              <a:t>DynInst</a:t>
            </a:r>
            <a:r>
              <a:rPr lang="en-US" sz="1700" dirty="0">
                <a:cs typeface="Calibri"/>
              </a:rPr>
              <a:t> API (C++) to modify the application (</a:t>
            </a:r>
            <a:r>
              <a:rPr lang="en-US" sz="1700" dirty="0" err="1">
                <a:cs typeface="Calibri"/>
              </a:rPr>
              <a:t>Mutatee</a:t>
            </a:r>
            <a:r>
              <a:rPr lang="en-US" sz="1700" dirty="0">
                <a:cs typeface="Calibri"/>
              </a:rPr>
              <a:t>)</a:t>
            </a:r>
          </a:p>
          <a:p>
            <a:pPr lvl="3"/>
            <a:r>
              <a:rPr lang="en-US" sz="1700" dirty="0">
                <a:cs typeface="Calibri"/>
              </a:rPr>
              <a:t>Sample Mutator provided by researcher demonstrates replacing non-tainted basic blocks with “NOP” assembly instructions.</a:t>
            </a:r>
          </a:p>
          <a:p>
            <a:pPr lvl="2"/>
            <a:r>
              <a:rPr lang="en-US" sz="2100" dirty="0">
                <a:cs typeface="Calibri"/>
              </a:rPr>
              <a:t>New binary is generated from successful execution</a:t>
            </a:r>
          </a:p>
          <a:p>
            <a:pPr lvl="3"/>
            <a:r>
              <a:rPr lang="en-US" sz="1700" dirty="0">
                <a:cs typeface="Calibri"/>
              </a:rPr>
              <a:t>Functionality not marked during packet tainting not present in new binary</a:t>
            </a:r>
          </a:p>
          <a:p>
            <a:pPr lvl="3"/>
            <a:r>
              <a:rPr lang="en-US" sz="1700" dirty="0">
                <a:cs typeface="Calibri"/>
              </a:rPr>
              <a:t>MD5 functionality successfully removed with “NOP” method</a:t>
            </a:r>
          </a:p>
          <a:p>
            <a:pPr lvl="4"/>
            <a:r>
              <a:rPr lang="en-US" sz="1700" dirty="0">
                <a:cs typeface="Calibri"/>
              </a:rPr>
              <a:t>Stubs could be added for better handling</a:t>
            </a:r>
          </a:p>
          <a:p>
            <a:pPr lvl="3"/>
            <a:r>
              <a:rPr lang="en-US" sz="1700" dirty="0">
                <a:cs typeface="Calibri"/>
              </a:rPr>
              <a:t>Attempted to run binary on original environment, however new binary has dependency on </a:t>
            </a:r>
            <a:r>
              <a:rPr lang="en-US" sz="1700" dirty="0">
                <a:ea typeface="+mn-lt"/>
                <a:cs typeface="+mn-lt"/>
              </a:rPr>
              <a:t>libdyninstAPI_RT.so </a:t>
            </a:r>
            <a:r>
              <a:rPr lang="en-US" sz="1700" dirty="0">
                <a:cs typeface="Calibri"/>
              </a:rPr>
              <a:t>lib. Static linking may address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17093-6EB5-1F4C-BFBB-95EAD2654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77500" lnSpcReduction="20000"/>
          </a:bodyPr>
          <a:lstStyle/>
          <a:p>
            <a:pPr marL="428625" indent="-428625"/>
            <a:endParaRPr lang="en-US" sz="2700" dirty="0">
              <a:cs typeface="Calibri"/>
            </a:endParaRPr>
          </a:p>
          <a:p>
            <a:pPr marL="428625" indent="-428625"/>
            <a:r>
              <a:rPr lang="en-US" sz="2700" dirty="0">
                <a:cs typeface="Calibri"/>
              </a:rPr>
              <a:t>Symbolic execution workflow improvement – </a:t>
            </a:r>
            <a:r>
              <a:rPr lang="en-US" sz="2700" b="1" dirty="0">
                <a:cs typeface="Calibri"/>
              </a:rPr>
              <a:t>3-6 Months</a:t>
            </a:r>
          </a:p>
          <a:p>
            <a:pPr lvl="1"/>
            <a:r>
              <a:rPr lang="en-US" sz="2300" dirty="0">
                <a:cs typeface="Calibri"/>
              </a:rPr>
              <a:t>Create in-depth documentation to describe process</a:t>
            </a:r>
          </a:p>
          <a:p>
            <a:pPr lvl="1"/>
            <a:r>
              <a:rPr lang="en-US" sz="2300" dirty="0">
                <a:cs typeface="Calibri"/>
              </a:rPr>
              <a:t>Automate handling of </a:t>
            </a:r>
            <a:r>
              <a:rPr lang="en-US" sz="2300" dirty="0" err="1">
                <a:cs typeface="Calibri"/>
              </a:rPr>
              <a:t>CustomPro</a:t>
            </a:r>
            <a:r>
              <a:rPr lang="en-US" sz="2300" dirty="0">
                <a:cs typeface="Calibri"/>
              </a:rPr>
              <a:t> input in Python/</a:t>
            </a:r>
            <a:r>
              <a:rPr lang="en-US" sz="2300" dirty="0" err="1">
                <a:cs typeface="Calibri"/>
              </a:rPr>
              <a:t>Angr</a:t>
            </a:r>
            <a:r>
              <a:rPr lang="en-US" sz="2300" dirty="0">
                <a:cs typeface="Calibri"/>
              </a:rPr>
              <a:t> application</a:t>
            </a:r>
            <a:endParaRPr lang="en-US" dirty="0"/>
          </a:p>
          <a:p>
            <a:pPr lvl="2"/>
            <a:r>
              <a:rPr lang="en-US" sz="1900" dirty="0">
                <a:cs typeface="Calibri"/>
              </a:rPr>
              <a:t>Sample environment provided by research team a good start, but requires fair amount of user interaction and manual steps</a:t>
            </a:r>
          </a:p>
          <a:p>
            <a:pPr marL="428625" indent="-428625"/>
            <a:r>
              <a:rPr lang="en-US" sz="2700" dirty="0">
                <a:cs typeface="Calibri"/>
              </a:rPr>
              <a:t>Binary rewriting workflow improvement – </a:t>
            </a:r>
            <a:r>
              <a:rPr lang="en-US" sz="2700" b="1" dirty="0">
                <a:cs typeface="Calibri"/>
              </a:rPr>
              <a:t>3-6 Months</a:t>
            </a:r>
          </a:p>
          <a:p>
            <a:pPr lvl="1"/>
            <a:r>
              <a:rPr lang="en-US" sz="2300" dirty="0">
                <a:cs typeface="Calibri"/>
              </a:rPr>
              <a:t>Create in-depth documentation to outline binary re-writing</a:t>
            </a:r>
          </a:p>
          <a:p>
            <a:pPr lvl="1"/>
            <a:r>
              <a:rPr lang="en-US" sz="2300" dirty="0">
                <a:cs typeface="Calibri"/>
              </a:rPr>
              <a:t>Write a robust, extensible mutator application</a:t>
            </a:r>
          </a:p>
          <a:p>
            <a:pPr lvl="2"/>
            <a:r>
              <a:rPr lang="en-US" sz="1900" dirty="0">
                <a:cs typeface="Calibri"/>
              </a:rPr>
              <a:t>Sample mutator application provided by research team is a good start but also requires fair amount of user interaction to modify/recompile Mutator</a:t>
            </a:r>
          </a:p>
          <a:p>
            <a:pPr marL="428625" indent="-428625"/>
            <a:r>
              <a:rPr lang="en-US" sz="2500" dirty="0">
                <a:cs typeface="Calibri"/>
              </a:rPr>
              <a:t>Tool Updates – </a:t>
            </a:r>
            <a:r>
              <a:rPr lang="en-US" sz="2500" b="1" dirty="0">
                <a:cs typeface="Calibri"/>
              </a:rPr>
              <a:t>6-12 Months</a:t>
            </a:r>
            <a:endParaRPr lang="en-US" b="1" dirty="0"/>
          </a:p>
          <a:p>
            <a:pPr lvl="1"/>
            <a:r>
              <a:rPr lang="en-US" sz="2100" dirty="0">
                <a:cs typeface="Calibri"/>
              </a:rPr>
              <a:t>TEMU has had little to no support since 2009</a:t>
            </a:r>
          </a:p>
          <a:p>
            <a:pPr lvl="1"/>
            <a:r>
              <a:rPr lang="en-US" sz="2100" dirty="0">
                <a:cs typeface="Calibri"/>
              </a:rPr>
              <a:t>Requires </a:t>
            </a:r>
            <a:r>
              <a:rPr lang="en-US" sz="2100" dirty="0" err="1">
                <a:cs typeface="Calibri"/>
              </a:rPr>
              <a:t>gcc</a:t>
            </a:r>
            <a:r>
              <a:rPr lang="en-US" sz="2100" dirty="0">
                <a:cs typeface="Calibri"/>
              </a:rPr>
              <a:t> 3.4 specifically</a:t>
            </a:r>
          </a:p>
          <a:p>
            <a:pPr lvl="1"/>
            <a:r>
              <a:rPr lang="en-US" sz="2100" dirty="0">
                <a:cs typeface="Calibri"/>
              </a:rPr>
              <a:t>Community attempts to install in latest OS have been met with suggestions to use alternative tool, DECAF</a:t>
            </a:r>
          </a:p>
          <a:p>
            <a:pPr lvl="1"/>
            <a:r>
              <a:rPr lang="en-US" sz="2100" dirty="0">
                <a:cs typeface="Calibri"/>
              </a:rPr>
              <a:t>Migration to DECAF could provided better long-term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8307F-DCC4-394D-951D-A83124E3A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173-0202-468F-8760-F0DD5B9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F3D2-BCD5-4E07-82CF-67514A37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indent="-428625"/>
            <a:endParaRPr lang="en-US" sz="2500" dirty="0">
              <a:ea typeface="+mn-lt"/>
              <a:cs typeface="+mn-lt"/>
            </a:endParaRPr>
          </a:p>
          <a:p>
            <a:pPr indent="-428625"/>
            <a:r>
              <a:rPr lang="en-US" sz="2300" dirty="0">
                <a:ea typeface="+mn-lt"/>
                <a:cs typeface="+mn-lt"/>
              </a:rPr>
              <a:t>Reduce number of VMs required – </a:t>
            </a:r>
            <a:r>
              <a:rPr lang="en-US" sz="2300" b="1" dirty="0">
                <a:ea typeface="+mn-lt"/>
                <a:cs typeface="+mn-lt"/>
              </a:rPr>
              <a:t>0.5-1 Month</a:t>
            </a:r>
            <a:endParaRPr lang="en-US" sz="2300" b="1" dirty="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May involve VM + Container solutions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Need to maintain support 32-bit and 64-bit tools (</a:t>
            </a:r>
            <a:r>
              <a:rPr lang="en-US" sz="2000" dirty="0" err="1">
                <a:ea typeface="+mn-lt"/>
                <a:cs typeface="+mn-lt"/>
              </a:rPr>
              <a:t>Angr</a:t>
            </a:r>
            <a:r>
              <a:rPr lang="en-US" sz="2000" dirty="0">
                <a:ea typeface="+mn-lt"/>
                <a:cs typeface="+mn-lt"/>
              </a:rPr>
              <a:t>/</a:t>
            </a:r>
            <a:r>
              <a:rPr lang="en-US" sz="2000" dirty="0" err="1">
                <a:ea typeface="+mn-lt"/>
                <a:cs typeface="+mn-lt"/>
              </a:rPr>
              <a:t>DynInst</a:t>
            </a:r>
            <a:r>
              <a:rPr lang="en-US" sz="2000" dirty="0">
                <a:ea typeface="+mn-lt"/>
                <a:cs typeface="+mn-lt"/>
              </a:rPr>
              <a:t>)</a:t>
            </a:r>
          </a:p>
          <a:p>
            <a:pPr lvl="2"/>
            <a:endParaRPr lang="en-US" sz="1700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80A69-75DF-B841-AD65-F0D284F7E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114637"/>
            <a:ext cx="1433028" cy="6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0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(4:3)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Overview</vt:lpstr>
      <vt:lpstr>Initial Evaluation</vt:lpstr>
      <vt:lpstr>Initial Evaluation</vt:lpstr>
      <vt:lpstr>Initial Evaluation (Cont.)</vt:lpstr>
      <vt:lpstr>Initial Evaluation (Cont.)</vt:lpstr>
      <vt:lpstr>Initial Evaluation (Cont.)</vt:lpstr>
      <vt:lpstr>Estimation of Work</vt:lpstr>
      <vt:lpstr>Estimation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2021-01-29T19:47:45Z</dcterms:created>
  <dcterms:modified xsi:type="dcterms:W3CDTF">2021-01-29T19:49:06Z</dcterms:modified>
</cp:coreProperties>
</file>