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662" r:id="rId2"/>
    <p:sldId id="257" r:id="rId3"/>
    <p:sldId id="258" r:id="rId4"/>
    <p:sldId id="663" r:id="rId5"/>
    <p:sldId id="664" r:id="rId6"/>
    <p:sldId id="259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E85D33-96D9-4001-9D24-7C38DE867CB3}" v="11" dt="2021-01-29T19:51:20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2140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E87E5-FEDB-4877-ABD0-90616D547CD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7E3CF-DDD3-44C5-BAB3-EAA96CD2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8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09CFF-ACF6-4958-A896-D3D59AF6FE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1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5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7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4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7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8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9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2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&quot;First to Field&quot;"/>
          <p:cNvSpPr txBox="1">
            <a:spLocks/>
          </p:cNvSpPr>
          <p:nvPr/>
        </p:nvSpPr>
        <p:spPr bwMode="auto">
          <a:xfrm>
            <a:off x="1916657" y="2547473"/>
            <a:ext cx="6856579" cy="262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33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US" altLang="en-US" sz="3200">
                <a:solidFill>
                  <a:srgbClr val="333399"/>
                </a:solidFill>
                <a:latin typeface="Arial"/>
                <a:cs typeface="Arial"/>
              </a:rPr>
              <a:t>yFuzz Initial Evaluation</a:t>
            </a:r>
            <a:endParaRPr lang="en-US"/>
          </a:p>
          <a:p>
            <a:pPr algn="r"/>
            <a:r>
              <a:rPr lang="en-US" altLang="en-US" sz="3200" dirty="0">
                <a:solidFill>
                  <a:srgbClr val="333399"/>
                </a:solidFill>
                <a:latin typeface="Arial"/>
                <a:cs typeface="Arial"/>
              </a:rPr>
              <a:t>PJR Corp</a:t>
            </a:r>
            <a:endParaRPr lang="en-US" sz="3200" i="1" dirty="0">
              <a:solidFill>
                <a:srgbClr val="17375E"/>
              </a:solidFill>
              <a:latin typeface="Arial" charset="0"/>
              <a:cs typeface="Arial" charset="0"/>
            </a:endParaRPr>
          </a:p>
          <a:p>
            <a:pPr algn="r"/>
            <a:r>
              <a:rPr lang="en-US" altLang="en-US" sz="3200" dirty="0">
                <a:latin typeface="Arial"/>
                <a:cs typeface="Arial"/>
              </a:rPr>
              <a:t>Evaluator Name</a:t>
            </a:r>
            <a:br>
              <a:rPr lang="en-US" altLang="en-US" sz="3200" dirty="0"/>
            </a:br>
            <a:endParaRPr lang="en-US" sz="3200" i="1">
              <a:solidFill>
                <a:schemeClr val="tx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algn="r">
              <a:defRPr/>
            </a:pPr>
            <a:r>
              <a:rPr lang="en-US" altLang="en-US" sz="2400">
                <a:solidFill>
                  <a:schemeClr val="accent2"/>
                </a:solidFill>
                <a:latin typeface="Arial"/>
                <a:cs typeface="Arial"/>
              </a:rPr>
              <a:t>22 December 2020</a:t>
            </a:r>
          </a:p>
        </p:txBody>
      </p:sp>
      <p:pic>
        <p:nvPicPr>
          <p:cNvPr id="7" name="ONR logo" descr="ONR oval Logo Red Blue Gold150ppi3x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30" y="457202"/>
            <a:ext cx="2450306" cy="111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238269" y="6492240"/>
            <a:ext cx="5905731" cy="365125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This brief is Controlled Unclassified Information (CUI) with Distribution Statement D. Distribution authorized to Department of Defense (DoD) and U.S. DoD contractors only. </a:t>
            </a:r>
          </a:p>
        </p:txBody>
      </p:sp>
    </p:spTree>
    <p:extLst>
      <p:ext uri="{BB962C8B-B14F-4D97-AF65-F5344CB8AC3E}">
        <p14:creationId xmlns:p14="http://schemas.microsoft.com/office/powerpoint/2010/main" val="278423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A658-644F-4A4F-8B81-C344F7BF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DEFC-3005-4E15-8394-8337AADC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yFuzz</a:t>
            </a:r>
            <a:r>
              <a:rPr lang="en-US" sz="2400" dirty="0">
                <a:ea typeface="+mn-lt"/>
                <a:cs typeface="+mn-lt"/>
              </a:rPr>
              <a:t> is a framework that provides stateful protocol fuzzing</a:t>
            </a:r>
            <a:endParaRPr lang="en-US" sz="2400" dirty="0">
              <a:cs typeface="Calibri"/>
            </a:endParaRPr>
          </a:p>
          <a:p>
            <a:pPr lvl="1"/>
            <a:r>
              <a:rPr lang="en-US" sz="2100" dirty="0">
                <a:ea typeface="+mn-lt"/>
                <a:cs typeface="+mn-lt"/>
              </a:rPr>
              <a:t>Expands on existing "American Fuzzy Lop" (AFL) project by adding ability to introduce fuzzed input at multiple stages of processing the protocol under test</a:t>
            </a:r>
            <a:endParaRPr lang="en-US" dirty="0"/>
          </a:p>
          <a:p>
            <a:pPr lvl="1"/>
            <a:r>
              <a:rPr lang="en-US" sz="2100" dirty="0">
                <a:ea typeface="+mn-lt"/>
                <a:cs typeface="+mn-lt"/>
              </a:rPr>
              <a:t>Leverages AFL's yield-driven results to focus on input that generates more interesting results</a:t>
            </a:r>
            <a:endParaRPr lang="en-US" dirty="0"/>
          </a:p>
          <a:p>
            <a:pPr lvl="1"/>
            <a:r>
              <a:rPr lang="en-US" sz="2100" dirty="0">
                <a:cs typeface="Calibri"/>
              </a:rPr>
              <a:t>Requires instrumentation of the program/protocol under test</a:t>
            </a:r>
          </a:p>
          <a:p>
            <a:pPr lvl="1"/>
            <a:r>
              <a:rPr lang="en-US" sz="2100" dirty="0">
                <a:ea typeface="+mn-lt"/>
                <a:cs typeface="+mn-lt"/>
              </a:rPr>
              <a:t>Research from George Washington University</a:t>
            </a:r>
          </a:p>
          <a:p>
            <a:pPr lvl="2"/>
            <a:r>
              <a:rPr lang="en-US" sz="2100" dirty="0">
                <a:ea typeface="+mn-lt"/>
                <a:cs typeface="+mn-lt"/>
              </a:rPr>
              <a:t>Professors/PI –Tian Lan, Guru Venkataramani</a:t>
            </a:r>
          </a:p>
          <a:p>
            <a:pPr lvl="2"/>
            <a:r>
              <a:rPr lang="en-US" sz="2100" dirty="0">
                <a:ea typeface="+mn-lt"/>
                <a:cs typeface="+mn-lt"/>
              </a:rPr>
              <a:t>Students – Kailash Gogineni, </a:t>
            </a:r>
            <a:r>
              <a:rPr lang="en-US" sz="2100" dirty="0" err="1">
                <a:ea typeface="+mn-lt"/>
                <a:cs typeface="+mn-lt"/>
              </a:rPr>
              <a:t>Yongsheng</a:t>
            </a:r>
            <a:r>
              <a:rPr lang="en-US" sz="2100" dirty="0">
                <a:ea typeface="+mn-lt"/>
                <a:cs typeface="+mn-lt"/>
              </a:rPr>
              <a:t> Mei, </a:t>
            </a:r>
            <a:r>
              <a:rPr lang="en-US" sz="2400" dirty="0" err="1">
                <a:ea typeface="+mn-lt"/>
                <a:cs typeface="+mn-lt"/>
              </a:rPr>
              <a:t>Yurong</a:t>
            </a:r>
            <a:r>
              <a:rPr lang="en-US" sz="2400" dirty="0">
                <a:ea typeface="+mn-lt"/>
                <a:cs typeface="+mn-lt"/>
              </a:rPr>
              <a:t> Chen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02479-B85D-AF46-B4C0-5811E8E86B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114637"/>
            <a:ext cx="1433028" cy="6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9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173-0202-468F-8760-F0DD5B9D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Initial Evaluation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F3D2-BCD5-4E07-82CF-67514A37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Impressions</a:t>
            </a:r>
            <a:endParaRPr lang="en-US" b="1" dirty="0">
              <a:cs typeface="Calibri"/>
            </a:endParaRPr>
          </a:p>
          <a:p>
            <a:pPr lvl="1"/>
            <a:r>
              <a:rPr lang="en-US" sz="2400" dirty="0">
                <a:cs typeface="Calibri"/>
              </a:rPr>
              <a:t>The increase in</a:t>
            </a:r>
            <a:r>
              <a:rPr lang="en-US" sz="2400" dirty="0">
                <a:ea typeface="+mn-lt"/>
                <a:cs typeface="+mn-lt"/>
              </a:rPr>
              <a:t> protocol testing capability to AFL is extensive</a:t>
            </a:r>
            <a:endParaRPr lang="en-US" sz="2400" dirty="0">
              <a:cs typeface="Calibri"/>
            </a:endParaRPr>
          </a:p>
          <a:p>
            <a:pPr lvl="1"/>
            <a:r>
              <a:rPr lang="en-US" sz="2400" dirty="0">
                <a:highlight>
                  <a:srgbClr val="FFFF00"/>
                </a:highlight>
                <a:cs typeface="Calibri"/>
              </a:rPr>
              <a:t>Adding instrumentation to a test program requires some knowledge fuzzing processes and </a:t>
            </a:r>
            <a:r>
              <a:rPr lang="en-US" sz="2400" dirty="0" err="1">
                <a:highlight>
                  <a:srgbClr val="FFFF00"/>
                </a:highlight>
                <a:cs typeface="Calibri"/>
              </a:rPr>
              <a:t>yFuzz</a:t>
            </a:r>
            <a:r>
              <a:rPr lang="en-US" sz="2400" dirty="0">
                <a:highlight>
                  <a:srgbClr val="FFFF00"/>
                </a:highlight>
                <a:cs typeface="Calibri"/>
              </a:rPr>
              <a:t> (learning curve)</a:t>
            </a:r>
          </a:p>
          <a:p>
            <a:pPr lvl="1"/>
            <a:r>
              <a:rPr lang="en-US" sz="2400" dirty="0">
                <a:cs typeface="Calibri"/>
              </a:rPr>
              <a:t>Supporting a test program that exercises both client/server portions of protocol can be non-trivial</a:t>
            </a:r>
          </a:p>
          <a:p>
            <a:pPr lvl="1"/>
            <a:endParaRPr lang="en-US" sz="2400" dirty="0">
              <a:cs typeface="Calibri"/>
            </a:endParaRPr>
          </a:p>
          <a:p>
            <a:pPr lvl="1"/>
            <a:endParaRPr lang="en-US" sz="24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79721-3CF0-374B-9BB5-7BFFB0078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114637"/>
            <a:ext cx="1433028" cy="6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0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173-0202-468F-8760-F0DD5B9D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Initial Evaluation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F3D2-BCD5-4E07-82CF-67514A37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sz="2700" b="1" dirty="0">
                <a:cs typeface="Calibri"/>
              </a:rPr>
              <a:t>Environment Setup:</a:t>
            </a:r>
            <a:endParaRPr lang="en-US" dirty="0">
              <a:cs typeface="Calibri"/>
            </a:endParaRPr>
          </a:p>
          <a:p>
            <a:pPr lvl="1"/>
            <a:r>
              <a:rPr lang="en-US" sz="2400" b="1" dirty="0">
                <a:cs typeface="Calibri"/>
              </a:rPr>
              <a:t>Time Spent:</a:t>
            </a:r>
            <a:r>
              <a:rPr lang="en-US" sz="2400" dirty="0">
                <a:cs typeface="Calibri"/>
              </a:rPr>
              <a:t> 1/2 day</a:t>
            </a:r>
          </a:p>
          <a:p>
            <a:pPr lvl="1"/>
            <a:r>
              <a:rPr lang="en-US" sz="2400" dirty="0">
                <a:cs typeface="Calibri"/>
              </a:rPr>
              <a:t>Reproducing test environment from provided VM was straightforward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OS used: Ubuntu 18.04.4</a:t>
            </a:r>
            <a:endParaRPr lang="en-US" sz="2400" dirty="0">
              <a:cs typeface="Calibri"/>
            </a:endParaRPr>
          </a:p>
          <a:p>
            <a:pPr lvl="1"/>
            <a:r>
              <a:rPr lang="en-US" sz="2400" dirty="0" err="1">
                <a:cs typeface="Calibri"/>
              </a:rPr>
              <a:t>yFuzz</a:t>
            </a:r>
            <a:r>
              <a:rPr lang="en-US" sz="2400" dirty="0">
                <a:cs typeface="Calibri"/>
              </a:rPr>
              <a:t> uses similar build instructions as AFL</a:t>
            </a:r>
          </a:p>
          <a:p>
            <a:pPr lvl="2"/>
            <a:r>
              <a:rPr lang="en-US" sz="2000" dirty="0" err="1">
                <a:cs typeface="Calibri"/>
              </a:rPr>
              <a:t>yFuzz</a:t>
            </a:r>
            <a:r>
              <a:rPr lang="en-US" sz="2000" dirty="0">
                <a:cs typeface="Calibri"/>
              </a:rPr>
              <a:t> is based on AFL release v2.52b (Nov. 2017), latest AFL version on </a:t>
            </a:r>
            <a:r>
              <a:rPr lang="en-US" sz="2000" dirty="0" err="1">
                <a:cs typeface="Calibri"/>
              </a:rPr>
              <a:t>github</a:t>
            </a:r>
            <a:r>
              <a:rPr lang="en-US" sz="2000" dirty="0">
                <a:cs typeface="Calibri"/>
              </a:rPr>
              <a:t> is v2.57b (July 2020) &lt;Researcher confirmation needed&gt;</a:t>
            </a:r>
          </a:p>
          <a:p>
            <a:pPr lvl="1"/>
            <a:endParaRPr lang="en-US" sz="2400" dirty="0">
              <a:cs typeface="Calibri"/>
            </a:endParaRPr>
          </a:p>
          <a:p>
            <a:pPr marL="628650" indent="0">
              <a:buFont typeface="Arial,Sans-Serif" pitchFamily="34" charset="0"/>
              <a:buChar char="•"/>
            </a:pPr>
            <a:endParaRPr lang="en-US" sz="2000" dirty="0">
              <a:cs typeface="Calibri"/>
            </a:endParaRPr>
          </a:p>
          <a:p>
            <a:pPr marL="1028700" lvl="1">
              <a:buFont typeface="Arial"/>
            </a:pPr>
            <a:endParaRPr lang="en-US" sz="2100" dirty="0">
              <a:cs typeface="Calibri"/>
            </a:endParaRPr>
          </a:p>
          <a:p>
            <a:pPr lvl="1"/>
            <a:endParaRPr lang="en-US" sz="24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79721-3CF0-374B-9BB5-7BFFB0078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114637"/>
            <a:ext cx="1433028" cy="6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173-0202-468F-8760-F0DD5B9D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Initial Evaluation 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F3D2-BCD5-4E07-82CF-67514A37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0279"/>
          </a:xfrm>
        </p:spPr>
        <p:txBody>
          <a:bodyPr vert="horz" lIns="68580" tIns="34290" rIns="68580" bIns="3429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2700" b="1" dirty="0">
                <a:cs typeface="Calibri"/>
              </a:rPr>
              <a:t>Using </a:t>
            </a:r>
            <a:r>
              <a:rPr lang="en-US" sz="2700" b="1" dirty="0" err="1">
                <a:cs typeface="Calibri"/>
              </a:rPr>
              <a:t>yFuzz</a:t>
            </a:r>
            <a:r>
              <a:rPr lang="en-US" sz="2700" b="1" dirty="0">
                <a:cs typeface="Calibri"/>
              </a:rPr>
              <a:t>:</a:t>
            </a:r>
            <a:endParaRPr lang="en-US" dirty="0"/>
          </a:p>
          <a:p>
            <a:r>
              <a:rPr lang="en-US" sz="2500" dirty="0">
                <a:ea typeface="+mn-lt"/>
                <a:cs typeface="+mn-lt"/>
              </a:rPr>
              <a:t>Test program details</a:t>
            </a:r>
          </a:p>
          <a:p>
            <a:pPr lvl="1"/>
            <a:r>
              <a:rPr lang="en-US" sz="2500" dirty="0">
                <a:ea typeface="+mn-lt"/>
                <a:cs typeface="+mn-lt"/>
              </a:rPr>
              <a:t>Test program code must exercise both client/server portions of the protocol under test</a:t>
            </a:r>
          </a:p>
          <a:p>
            <a:pPr lvl="1"/>
            <a:r>
              <a:rPr lang="en-US" sz="2500" dirty="0" err="1">
                <a:ea typeface="+mn-lt"/>
                <a:cs typeface="+mn-lt"/>
              </a:rPr>
              <a:t>yFuzz</a:t>
            </a:r>
            <a:r>
              <a:rPr lang="en-US" sz="2500" dirty="0">
                <a:ea typeface="+mn-lt"/>
                <a:cs typeface="+mn-lt"/>
              </a:rPr>
              <a:t> specific Instrumentation must be added to test program</a:t>
            </a:r>
          </a:p>
          <a:p>
            <a:pPr lvl="2"/>
            <a:r>
              <a:rPr lang="en-US" sz="2100" dirty="0">
                <a:ea typeface="+mn-lt"/>
                <a:cs typeface="+mn-lt"/>
              </a:rPr>
              <a:t>User must find and decide where in the test program source code to add macro "__AFL_INIT()" </a:t>
            </a:r>
            <a:endParaRPr lang="en-US" dirty="0">
              <a:ea typeface="+mn-lt"/>
              <a:cs typeface="+mn-lt"/>
            </a:endParaRPr>
          </a:p>
          <a:p>
            <a:pPr lvl="3"/>
            <a:r>
              <a:rPr lang="en-US" sz="1700" dirty="0">
                <a:ea typeface="+mn-lt"/>
                <a:cs typeface="+mn-lt"/>
              </a:rPr>
              <a:t>Macro creates a forking point where </a:t>
            </a:r>
            <a:r>
              <a:rPr lang="en-US" sz="1700" dirty="0" err="1">
                <a:ea typeface="+mn-lt"/>
                <a:cs typeface="+mn-lt"/>
              </a:rPr>
              <a:t>yFuzz's</a:t>
            </a:r>
            <a:r>
              <a:rPr lang="en-US" sz="1700" dirty="0">
                <a:ea typeface="+mn-lt"/>
                <a:cs typeface="+mn-lt"/>
              </a:rPr>
              <a:t> mutated input is fed into protocol</a:t>
            </a:r>
            <a:endParaRPr lang="en-US" dirty="0">
              <a:cs typeface="Calibri"/>
            </a:endParaRPr>
          </a:p>
          <a:p>
            <a:pPr lvl="2"/>
            <a:r>
              <a:rPr lang="en-US" sz="2100" dirty="0">
                <a:ea typeface="+mn-lt"/>
                <a:cs typeface="+mn-lt"/>
              </a:rPr>
              <a:t>User must add logic to the test program to interface with </a:t>
            </a:r>
            <a:r>
              <a:rPr lang="en-US" sz="2100" dirty="0" err="1">
                <a:ea typeface="+mn-lt"/>
                <a:cs typeface="+mn-lt"/>
              </a:rPr>
              <a:t>yFuzz</a:t>
            </a:r>
            <a:endParaRPr lang="en-US" dirty="0">
              <a:ea typeface="+mn-lt"/>
              <a:cs typeface="+mn-lt"/>
            </a:endParaRPr>
          </a:p>
          <a:p>
            <a:pPr lvl="3"/>
            <a:r>
              <a:rPr lang="en-US" sz="1700" dirty="0">
                <a:ea typeface="+mn-lt"/>
                <a:cs typeface="+mn-lt"/>
              </a:rPr>
              <a:t>Synchronize state information with </a:t>
            </a:r>
            <a:r>
              <a:rPr lang="en-US" sz="1700" dirty="0" err="1">
                <a:ea typeface="+mn-lt"/>
                <a:cs typeface="+mn-lt"/>
              </a:rPr>
              <a:t>yFuzz</a:t>
            </a:r>
            <a:r>
              <a:rPr lang="en-US" sz="1700" dirty="0">
                <a:ea typeface="+mn-lt"/>
                <a:cs typeface="+mn-lt"/>
              </a:rPr>
              <a:t> via specific shared memory location</a:t>
            </a:r>
            <a:endParaRPr lang="en-US" dirty="0"/>
          </a:p>
          <a:p>
            <a:pPr lvl="3"/>
            <a:r>
              <a:rPr lang="en-US" sz="1700" dirty="0">
                <a:ea typeface="+mn-lt"/>
                <a:cs typeface="+mn-lt"/>
              </a:rPr>
              <a:t>Read in mutated packet and feed to protocol at relevant step</a:t>
            </a:r>
            <a:endParaRPr lang="en-US" sz="2500" dirty="0">
              <a:ea typeface="+mn-lt"/>
              <a:cs typeface="+mn-lt"/>
            </a:endParaRPr>
          </a:p>
          <a:p>
            <a:pPr lvl="1"/>
            <a:r>
              <a:rPr lang="en-US" sz="2500" dirty="0">
                <a:ea typeface="+mn-lt"/>
                <a:cs typeface="+mn-lt"/>
              </a:rPr>
              <a:t>Any relevant libraries must be statically linked</a:t>
            </a:r>
          </a:p>
          <a:p>
            <a:pPr lvl="1"/>
            <a:r>
              <a:rPr lang="en-US" sz="2500" dirty="0">
                <a:ea typeface="+mn-lt"/>
                <a:cs typeface="+mn-lt"/>
              </a:rPr>
              <a:t>Test program and relevant libraries must be compiled with </a:t>
            </a:r>
            <a:r>
              <a:rPr lang="en-US" sz="2500" dirty="0" err="1">
                <a:ea typeface="+mn-lt"/>
                <a:cs typeface="+mn-lt"/>
              </a:rPr>
              <a:t>yFuzz’s</a:t>
            </a:r>
            <a:r>
              <a:rPr lang="en-US" sz="2500" dirty="0">
                <a:ea typeface="+mn-lt"/>
                <a:cs typeface="+mn-lt"/>
              </a:rPr>
              <a:t> (ALF) compiler (e.g., afl-clang-fast, </a:t>
            </a:r>
            <a:r>
              <a:rPr lang="en-US" sz="2500" dirty="0" err="1">
                <a:ea typeface="+mn-lt"/>
                <a:cs typeface="+mn-lt"/>
              </a:rPr>
              <a:t>afl</a:t>
            </a:r>
            <a:r>
              <a:rPr lang="en-US" sz="2500" dirty="0">
                <a:ea typeface="+mn-lt"/>
                <a:cs typeface="+mn-lt"/>
              </a:rPr>
              <a:t>-clang-fast++)</a:t>
            </a:r>
          </a:p>
          <a:p>
            <a:pPr lvl="2"/>
            <a:r>
              <a:rPr lang="en-US" sz="2100" dirty="0">
                <a:cs typeface="Calibri"/>
              </a:rPr>
              <a:t>Address sanitizer feature must be enabled which can significantly increase memory requirements (</a:t>
            </a:r>
            <a:r>
              <a:rPr lang="en-US" sz="2100" dirty="0">
                <a:highlight>
                  <a:srgbClr val="FFFF00"/>
                </a:highlight>
                <a:cs typeface="Calibri"/>
              </a:rPr>
              <a:t>600-800MB for 32-bit, up to 20Tb for 64-bit</a:t>
            </a:r>
            <a:r>
              <a:rPr lang="en-US" sz="2100" dirty="0">
                <a:cs typeface="Calibri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17093-6EB5-1F4C-BFBB-95EAD26548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114637"/>
            <a:ext cx="1433028" cy="6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6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173-0202-468F-8760-F0DD5B9D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Initial Evaluation 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F3D2-BCD5-4E07-82CF-67514A37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700" b="1" dirty="0">
                <a:cs typeface="Calibri"/>
              </a:rPr>
              <a:t>Using </a:t>
            </a:r>
            <a:r>
              <a:rPr lang="en-US" sz="2700" b="1" dirty="0" err="1">
                <a:cs typeface="Calibri"/>
              </a:rPr>
              <a:t>yFuzz</a:t>
            </a:r>
            <a:r>
              <a:rPr lang="en-US" sz="2700" b="1" dirty="0">
                <a:cs typeface="Calibri"/>
              </a:rPr>
              <a:t>:</a:t>
            </a:r>
          </a:p>
          <a:p>
            <a:pPr lvl="1"/>
            <a:r>
              <a:rPr lang="en-US" sz="2400" b="1" dirty="0">
                <a:ea typeface="+mn-lt"/>
                <a:cs typeface="+mn-lt"/>
              </a:rPr>
              <a:t>Time Spent: 3 days</a:t>
            </a:r>
            <a:endParaRPr lang="en-US" sz="2400" dirty="0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Once test program is compiled, </a:t>
            </a:r>
            <a:r>
              <a:rPr lang="en-US" sz="2400" dirty="0" err="1">
                <a:ea typeface="+mn-lt"/>
                <a:cs typeface="+mn-lt"/>
              </a:rPr>
              <a:t>yFuzz</a:t>
            </a:r>
            <a:r>
              <a:rPr lang="en-US" sz="2400" dirty="0">
                <a:ea typeface="+mn-lt"/>
                <a:cs typeface="+mn-lt"/>
              </a:rPr>
              <a:t> takes the program as a parameter</a:t>
            </a:r>
          </a:p>
          <a:p>
            <a:pPr lvl="1"/>
            <a:r>
              <a:rPr lang="en-US" sz="2400" dirty="0" err="1">
                <a:ea typeface="+mn-lt"/>
                <a:cs typeface="+mn-lt"/>
              </a:rPr>
              <a:t>yFuzz</a:t>
            </a:r>
            <a:r>
              <a:rPr lang="en-US" sz="2400" dirty="0">
                <a:ea typeface="+mn-lt"/>
                <a:cs typeface="+mn-lt"/>
              </a:rPr>
              <a:t> will run continuously mutating/fuzzing packets at instrumented points searching for crashes and hangs</a:t>
            </a:r>
            <a:endParaRPr lang="en-US" sz="2400" dirty="0">
              <a:cs typeface="Calibri"/>
            </a:endParaRPr>
          </a:p>
          <a:p>
            <a:pPr lvl="2"/>
            <a:r>
              <a:rPr lang="en-US" sz="2000" dirty="0">
                <a:cs typeface="Calibri"/>
              </a:rPr>
              <a:t>Recommended running time: hours to weeks (typically ~24h)</a:t>
            </a:r>
          </a:p>
          <a:p>
            <a:pPr lvl="2"/>
            <a:r>
              <a:rPr lang="en-US" sz="2000" dirty="0">
                <a:cs typeface="Calibri"/>
              </a:rPr>
              <a:t>Longer runtime has diminishing returns</a:t>
            </a:r>
          </a:p>
          <a:p>
            <a:pPr lvl="2"/>
            <a:r>
              <a:rPr lang="en-US" sz="2000" dirty="0">
                <a:cs typeface="Calibri"/>
              </a:rPr>
              <a:t>Coverage metric provided</a:t>
            </a:r>
          </a:p>
          <a:p>
            <a:pPr lvl="1"/>
            <a:r>
              <a:rPr lang="en-US" sz="2400" dirty="0">
                <a:cs typeface="Calibri"/>
              </a:rPr>
              <a:t>A Packet that causes a crash or hang is stored in a directory named according to location within the protocol</a:t>
            </a:r>
          </a:p>
          <a:p>
            <a:pPr lvl="1"/>
            <a:r>
              <a:rPr lang="en-US" sz="2400" dirty="0">
                <a:cs typeface="Calibri"/>
              </a:rPr>
              <a:t>After a crash/hang is identified, the user takes the packet and feeds it back into the test program to debug the issue</a:t>
            </a:r>
          </a:p>
          <a:p>
            <a:pPr marL="628650" indent="0">
              <a:buFont typeface="Arial,Sans-Serif" pitchFamily="34" charset="0"/>
              <a:buChar char="•"/>
            </a:pPr>
            <a:endParaRPr lang="en-US" sz="2500" dirty="0">
              <a:cs typeface="Calibri"/>
            </a:endParaRPr>
          </a:p>
          <a:p>
            <a:pPr marL="1028700" lvl="1">
              <a:buFont typeface="Arial,Sans-Serif" pitchFamily="34" charset="0"/>
            </a:pPr>
            <a:endParaRPr lang="en-US" sz="2100" dirty="0">
              <a:cs typeface="Calibri"/>
            </a:endParaRPr>
          </a:p>
          <a:p>
            <a:pPr lvl="1"/>
            <a:endParaRPr lang="en-US" sz="21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17093-6EB5-1F4C-BFBB-95EAD26548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114637"/>
            <a:ext cx="1433028" cy="6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0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173-0202-468F-8760-F0DD5B9D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Estimation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F3D2-BCD5-4E07-82CF-67514A37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300" dirty="0">
                <a:ea typeface="+mn-lt"/>
                <a:cs typeface="+mn-lt"/>
              </a:rPr>
              <a:t>Bring/Keep up to date with AFL versions – </a:t>
            </a:r>
            <a:r>
              <a:rPr lang="en-US" sz="2300" b="1" dirty="0">
                <a:ea typeface="+mn-lt"/>
                <a:cs typeface="+mn-lt"/>
              </a:rPr>
              <a:t>1-3 Months</a:t>
            </a:r>
            <a:endParaRPr lang="en-US" sz="1900" dirty="0">
              <a:ea typeface="+mn-lt"/>
              <a:cs typeface="+mn-lt"/>
            </a:endParaRPr>
          </a:p>
          <a:p>
            <a:pPr lvl="1"/>
            <a:r>
              <a:rPr lang="en-US" sz="1900" dirty="0" err="1">
                <a:ea typeface="+mn-lt"/>
                <a:cs typeface="+mn-lt"/>
              </a:rPr>
              <a:t>yFuzz</a:t>
            </a:r>
            <a:r>
              <a:rPr lang="en-US" sz="1900" dirty="0">
                <a:ea typeface="+mn-lt"/>
                <a:cs typeface="+mn-lt"/>
              </a:rPr>
              <a:t> is currently not too behind latest AFL release</a:t>
            </a:r>
          </a:p>
          <a:p>
            <a:pPr lvl="1"/>
            <a:r>
              <a:rPr lang="en-US" sz="1900" dirty="0">
                <a:ea typeface="+mn-lt"/>
                <a:cs typeface="+mn-lt"/>
              </a:rPr>
              <a:t>Involves ongoing effort to keep up to date</a:t>
            </a:r>
          </a:p>
          <a:p>
            <a:pPr marL="428625" indent="-428625">
              <a:buFont typeface="Arial"/>
              <a:buChar char="•"/>
            </a:pPr>
            <a:r>
              <a:rPr lang="en-US" sz="2300" dirty="0">
                <a:ea typeface="+mn-lt"/>
                <a:cs typeface="+mn-lt"/>
              </a:rPr>
              <a:t>Bug fixes and stability updates –  </a:t>
            </a:r>
            <a:r>
              <a:rPr lang="en-US" sz="2300" b="1" dirty="0">
                <a:ea typeface="+mn-lt"/>
                <a:cs typeface="+mn-lt"/>
              </a:rPr>
              <a:t>3-6 Months</a:t>
            </a:r>
            <a:endParaRPr lang="en-US" sz="2300" b="1" dirty="0">
              <a:cs typeface="Calibri"/>
            </a:endParaRPr>
          </a:p>
          <a:p>
            <a:pPr lvl="1"/>
            <a:r>
              <a:rPr lang="en-US" sz="1900" dirty="0">
                <a:ea typeface="+mn-lt"/>
                <a:cs typeface="+mn-lt"/>
              </a:rPr>
              <a:t>AFL Text UI bugs</a:t>
            </a:r>
          </a:p>
          <a:p>
            <a:pPr lvl="2"/>
            <a:r>
              <a:rPr lang="en-US" sz="1500" dirty="0">
                <a:ea typeface="+mn-lt"/>
                <a:cs typeface="+mn-lt"/>
              </a:rPr>
              <a:t>UI corruption over time</a:t>
            </a:r>
          </a:p>
          <a:p>
            <a:pPr lvl="2"/>
            <a:r>
              <a:rPr lang="en-US" sz="1500" dirty="0">
                <a:ea typeface="+mn-lt"/>
                <a:cs typeface="+mn-lt"/>
              </a:rPr>
              <a:t>"Number of queued packets to test" UI text field alignment issue</a:t>
            </a:r>
          </a:p>
          <a:p>
            <a:pPr lvl="2"/>
            <a:r>
              <a:rPr lang="en-US" sz="1500" dirty="0">
                <a:ea typeface="+mn-lt"/>
                <a:cs typeface="+mn-lt"/>
              </a:rPr>
              <a:t>Potential display issue for protocols with high number of states</a:t>
            </a:r>
          </a:p>
          <a:p>
            <a:pPr lvl="1"/>
            <a:r>
              <a:rPr lang="en-US" sz="1900" dirty="0">
                <a:highlight>
                  <a:srgbClr val="FFFF00"/>
                </a:highlight>
                <a:ea typeface="+mn-lt"/>
                <a:cs typeface="+mn-lt"/>
              </a:rPr>
              <a:t>[Address various Issues/</a:t>
            </a:r>
            <a:r>
              <a:rPr lang="en-US" sz="1900" dirty="0" err="1">
                <a:highlight>
                  <a:srgbClr val="FFFF00"/>
                </a:highlight>
                <a:ea typeface="+mn-lt"/>
                <a:cs typeface="+mn-lt"/>
              </a:rPr>
              <a:t>Todos</a:t>
            </a:r>
            <a:r>
              <a:rPr lang="en-US" sz="1900" dirty="0">
                <a:highlight>
                  <a:srgbClr val="FFFF00"/>
                </a:highlight>
                <a:ea typeface="+mn-lt"/>
                <a:cs typeface="+mn-lt"/>
              </a:rPr>
              <a:t> in README file]</a:t>
            </a:r>
          </a:p>
          <a:p>
            <a:pPr indent="-428625"/>
            <a:r>
              <a:rPr lang="en-US" sz="2300" dirty="0">
                <a:ea typeface="+mn-lt"/>
                <a:cs typeface="+mn-lt"/>
              </a:rPr>
              <a:t>Create and/or update documentation – </a:t>
            </a:r>
            <a:r>
              <a:rPr lang="en-US" sz="2300" b="1" dirty="0">
                <a:ea typeface="+mn-lt"/>
                <a:cs typeface="+mn-lt"/>
              </a:rPr>
              <a:t>0.5 – 1 Month</a:t>
            </a:r>
          </a:p>
          <a:p>
            <a:pPr lvl="1"/>
            <a:r>
              <a:rPr lang="en-US" sz="1900" dirty="0">
                <a:ea typeface="+mn-lt"/>
                <a:cs typeface="+mn-lt"/>
              </a:rPr>
              <a:t>Documentation should help users create a test program, use </a:t>
            </a:r>
            <a:r>
              <a:rPr lang="en-US" sz="1900" dirty="0" err="1">
                <a:ea typeface="+mn-lt"/>
                <a:cs typeface="+mn-lt"/>
              </a:rPr>
              <a:t>yFuzz</a:t>
            </a:r>
            <a:r>
              <a:rPr lang="en-US" sz="1900" dirty="0">
                <a:ea typeface="+mn-lt"/>
                <a:cs typeface="+mn-lt"/>
              </a:rPr>
              <a:t>, and interpret results</a:t>
            </a:r>
          </a:p>
          <a:p>
            <a:pPr lvl="1"/>
            <a:r>
              <a:rPr lang="en-US" sz="1900" dirty="0">
                <a:ea typeface="+mn-lt"/>
                <a:cs typeface="+mn-lt"/>
              </a:rPr>
              <a:t>Provide clear example test program (</a:t>
            </a:r>
            <a:r>
              <a:rPr lang="en-US" sz="1900" dirty="0" err="1">
                <a:ea typeface="+mn-lt"/>
                <a:cs typeface="+mn-lt"/>
              </a:rPr>
              <a:t>openssl</a:t>
            </a:r>
            <a:r>
              <a:rPr lang="en-US" sz="1900" dirty="0">
                <a:ea typeface="+mn-lt"/>
                <a:cs typeface="+mn-lt"/>
              </a:rPr>
              <a:t>/</a:t>
            </a:r>
            <a:r>
              <a:rPr lang="en-US" sz="1900" dirty="0" err="1">
                <a:ea typeface="+mn-lt"/>
                <a:cs typeface="+mn-lt"/>
              </a:rPr>
              <a:t>selftest</a:t>
            </a:r>
            <a:r>
              <a:rPr lang="en-US" sz="1900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en-US" sz="2300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0A69-75DF-B841-AD65-F0D284F7E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114637"/>
            <a:ext cx="1433028" cy="6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0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173-0202-468F-8760-F0DD5B9D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Estimation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F3D2-BCD5-4E07-82CF-67514A37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92500" lnSpcReduction="10000"/>
          </a:bodyPr>
          <a:lstStyle/>
          <a:p>
            <a:pPr marL="457200" lvl="1" indent="0">
              <a:buNone/>
            </a:pPr>
            <a:endParaRPr lang="en-US" sz="2400" dirty="0">
              <a:cs typeface="Calibri"/>
            </a:endParaRPr>
          </a:p>
          <a:p>
            <a:pPr marL="428625" indent="-428625"/>
            <a:r>
              <a:rPr lang="en-US" sz="2500" dirty="0">
                <a:ea typeface="+mn-lt"/>
                <a:cs typeface="+mn-lt"/>
              </a:rPr>
              <a:t>Improve </a:t>
            </a:r>
            <a:r>
              <a:rPr lang="en-US" sz="2500" dirty="0" err="1">
                <a:cs typeface="Calibri"/>
              </a:rPr>
              <a:t>yFuzz</a:t>
            </a:r>
            <a:r>
              <a:rPr lang="en-US" sz="2500" dirty="0">
                <a:cs typeface="Calibri"/>
              </a:rPr>
              <a:t> packet logistics – </a:t>
            </a:r>
            <a:r>
              <a:rPr lang="en-US" sz="2500" b="1" dirty="0">
                <a:cs typeface="Calibri"/>
              </a:rPr>
              <a:t>3-6 Months</a:t>
            </a:r>
            <a:endParaRPr lang="en-US" b="1" dirty="0">
              <a:cs typeface="Calibri"/>
            </a:endParaRPr>
          </a:p>
          <a:p>
            <a:pPr lvl="1"/>
            <a:r>
              <a:rPr lang="en-US" sz="2100" dirty="0">
                <a:cs typeface="Calibri"/>
              </a:rPr>
              <a:t>Improve integration of AFL's single "input" packet fuzzing and </a:t>
            </a:r>
            <a:r>
              <a:rPr lang="en-US" sz="2100" dirty="0" err="1">
                <a:cs typeface="Calibri"/>
              </a:rPr>
              <a:t>yFuzz's</a:t>
            </a:r>
            <a:r>
              <a:rPr lang="en-US" sz="2100" dirty="0">
                <a:cs typeface="Calibri"/>
              </a:rPr>
              <a:t> multi-packet </a:t>
            </a:r>
            <a:r>
              <a:rPr lang="en-US" sz="2100">
                <a:cs typeface="Calibri"/>
              </a:rPr>
              <a:t>tracking </a:t>
            </a:r>
          </a:p>
          <a:p>
            <a:pPr lvl="1"/>
            <a:r>
              <a:rPr lang="en-US" sz="2100">
                <a:cs typeface="Calibri"/>
              </a:rPr>
              <a:t>Streamline </a:t>
            </a:r>
            <a:r>
              <a:rPr lang="en-US" sz="2100" dirty="0">
                <a:cs typeface="Calibri"/>
              </a:rPr>
              <a:t>handling of test program input (fuzzed packets)</a:t>
            </a:r>
          </a:p>
          <a:p>
            <a:pPr marL="428625" indent="-428625"/>
            <a:r>
              <a:rPr lang="en-US" sz="2500" dirty="0">
                <a:ea typeface="+mn-lt"/>
                <a:cs typeface="+mn-lt"/>
              </a:rPr>
              <a:t>Instrumentation API – </a:t>
            </a:r>
            <a:r>
              <a:rPr lang="en-US" sz="2500" b="1" dirty="0">
                <a:ea typeface="+mn-lt"/>
                <a:cs typeface="+mn-lt"/>
              </a:rPr>
              <a:t>1-3 Months</a:t>
            </a:r>
          </a:p>
          <a:p>
            <a:pPr lvl="1"/>
            <a:r>
              <a:rPr lang="en-US" sz="2100" dirty="0">
                <a:ea typeface="+mn-lt"/>
                <a:cs typeface="+mn-lt"/>
              </a:rPr>
              <a:t>Create API to minimize need for user to be familiar with </a:t>
            </a:r>
            <a:r>
              <a:rPr lang="en-US" sz="2100" dirty="0" err="1">
                <a:ea typeface="+mn-lt"/>
                <a:cs typeface="+mn-lt"/>
              </a:rPr>
              <a:t>yFuzz</a:t>
            </a:r>
            <a:r>
              <a:rPr lang="en-US" sz="2100" dirty="0">
                <a:ea typeface="+mn-lt"/>
                <a:cs typeface="+mn-lt"/>
              </a:rPr>
              <a:t> internal logic. 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100" dirty="0">
                <a:ea typeface="+mn-lt"/>
                <a:cs typeface="+mn-lt"/>
              </a:rPr>
              <a:t>Abstract away internal concepts such as fork-state, protocol state, and which packet to be read/</a:t>
            </a:r>
            <a:r>
              <a:rPr lang="en-US" sz="2100" dirty="0" err="1">
                <a:ea typeface="+mn-lt"/>
                <a:cs typeface="+mn-lt"/>
              </a:rPr>
              <a:t>writen</a:t>
            </a:r>
            <a:endParaRPr lang="en-US" sz="2100" dirty="0">
              <a:ea typeface="+mn-lt"/>
              <a:cs typeface="+mn-lt"/>
            </a:endParaRPr>
          </a:p>
          <a:p>
            <a:pPr marL="428625" indent="-428625"/>
            <a:r>
              <a:rPr lang="en-US" sz="2500" dirty="0">
                <a:cs typeface="Calibri"/>
              </a:rPr>
              <a:t>Compatibility updates to related tools – </a:t>
            </a:r>
            <a:r>
              <a:rPr lang="en-US" sz="2500" b="1" dirty="0">
                <a:cs typeface="Calibri"/>
              </a:rPr>
              <a:t>3-6 Months</a:t>
            </a:r>
            <a:endParaRPr lang="en-US" b="1" dirty="0"/>
          </a:p>
          <a:p>
            <a:pPr marL="828675" lvl="1"/>
            <a:r>
              <a:rPr lang="en-US" sz="2100" dirty="0">
                <a:cs typeface="Calibri"/>
              </a:rPr>
              <a:t>Updating related AFL tools to be compatible with new </a:t>
            </a:r>
            <a:r>
              <a:rPr lang="en-US" sz="2100" dirty="0" err="1">
                <a:cs typeface="Calibri"/>
              </a:rPr>
              <a:t>yFuzz</a:t>
            </a:r>
            <a:r>
              <a:rPr lang="en-US" sz="2100" dirty="0">
                <a:cs typeface="Calibri"/>
              </a:rPr>
              <a:t> functionality</a:t>
            </a:r>
          </a:p>
          <a:p>
            <a:pPr lvl="2"/>
            <a:r>
              <a:rPr lang="en-US" sz="1700" dirty="0" err="1">
                <a:cs typeface="Calibri"/>
              </a:rPr>
              <a:t>afl</a:t>
            </a:r>
            <a:r>
              <a:rPr lang="en-US" sz="1700" dirty="0">
                <a:cs typeface="Calibri"/>
              </a:rPr>
              <a:t>-plot (visualization tool), </a:t>
            </a:r>
            <a:r>
              <a:rPr lang="en-US" sz="1700" dirty="0" err="1">
                <a:cs typeface="Calibri"/>
              </a:rPr>
              <a:t>afl-showmap</a:t>
            </a:r>
            <a:r>
              <a:rPr lang="en-US" sz="1700" dirty="0">
                <a:cs typeface="Calibri"/>
              </a:rPr>
              <a:t> (single run basic block reporting tool), etc...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8307F-DCC4-394D-951D-A83124E3A7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114637"/>
            <a:ext cx="1433028" cy="6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8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On-screen Show (4:3)</PresentationFormat>
  <Paragraphs>79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Arial,Sans-Serif</vt:lpstr>
      <vt:lpstr>Calibri</vt:lpstr>
      <vt:lpstr>Office Theme</vt:lpstr>
      <vt:lpstr>PowerPoint Presentation</vt:lpstr>
      <vt:lpstr>Overview</vt:lpstr>
      <vt:lpstr>Initial Evaluation</vt:lpstr>
      <vt:lpstr>Initial Evaluation</vt:lpstr>
      <vt:lpstr>Initial Evaluation (Cont.)</vt:lpstr>
      <vt:lpstr>Initial Evaluation (Cont.)</vt:lpstr>
      <vt:lpstr>Estimation of Work</vt:lpstr>
      <vt:lpstr>Estimation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2021-01-29T19:50:17Z</dcterms:created>
  <dcterms:modified xsi:type="dcterms:W3CDTF">2021-01-29T19:51:20Z</dcterms:modified>
</cp:coreProperties>
</file>