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67" r:id="rId4"/>
    <p:sldId id="257" r:id="rId5"/>
    <p:sldId id="277" r:id="rId6"/>
    <p:sldId id="305" r:id="rId7"/>
    <p:sldId id="287" r:id="rId9"/>
    <p:sldId id="278" r:id="rId10"/>
    <p:sldId id="279" r:id="rId11"/>
    <p:sldId id="286" r:id="rId12"/>
    <p:sldId id="284" r:id="rId13"/>
    <p:sldId id="309" r:id="rId14"/>
    <p:sldId id="283" r:id="rId15"/>
    <p:sldId id="289" r:id="rId16"/>
    <p:sldId id="261" r:id="rId17"/>
    <p:sldId id="276" r:id="rId18"/>
    <p:sldId id="301" r:id="rId19"/>
    <p:sldId id="263" r:id="rId20"/>
    <p:sldId id="303" r:id="rId21"/>
    <p:sldId id="265"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Note: The technical details are unknown and an exploit is not available. The structure of the vulnerability defines a possible price range of USD $0-$5k at the moment (estimation calculated on 05/16/2020)</a:t>
            </a:r>
            <a:endParaRPr lang=""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X1, X2, X3 are implementations collected from FTP protocols github. We just include the basic structure from the github implmentations and we also mutate the message according to our requirements.</a:t>
            </a:r>
            <a:endParaRPr lang=""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625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sz="4800">
                <a:latin typeface="Abyssinica SIL" panose="02000000000000000000" charset="0"/>
                <a:cs typeface="Abyssinica SIL" panose="02000000000000000000" charset="0"/>
              </a:rPr>
              <a:t>Communication Protocol Customization: FTP</a:t>
            </a:r>
            <a:endParaRPr lang="en-US" altLang="en-US" sz="4800">
              <a:latin typeface="Abyssinica SIL" panose="02000000000000000000" charset="0"/>
              <a:cs typeface="Abyssinica SIL" panose="02000000000000000000" charset="0"/>
            </a:endParaRPr>
          </a:p>
        </p:txBody>
      </p:sp>
      <p:sp>
        <p:nvSpPr>
          <p:cNvPr id="3" name="Subtitle 2"/>
          <p:cNvSpPr>
            <a:spLocks noGrp="1"/>
          </p:cNvSpPr>
          <p:nvPr>
            <p:ph type="subTitle" idx="1"/>
          </p:nvPr>
        </p:nvSpPr>
        <p:spPr/>
        <p:txBody>
          <a:bodyPr/>
          <a:p>
            <a:r>
              <a:rPr lang="en-US" altLang="en-US" sz="2000"/>
              <a:t>Dialects as fingerpints to authenticate client and server </a:t>
            </a:r>
            <a:r>
              <a:rPr lang="" altLang="en-US" sz="2000"/>
              <a:t>systems.</a:t>
            </a:r>
            <a:endParaRPr lang="" altLang="en-US" sz="2000"/>
          </a:p>
        </p:txBody>
      </p:sp>
      <p:pic>
        <p:nvPicPr>
          <p:cNvPr id="4" name="Picture 3"/>
          <p:cNvPicPr>
            <a:picLocks noChangeAspect="1"/>
          </p:cNvPicPr>
          <p:nvPr/>
        </p:nvPicPr>
        <p:blipFill>
          <a:blip r:embed="rId1"/>
          <a:stretch>
            <a:fillRect/>
          </a:stretch>
        </p:blipFill>
        <p:spPr>
          <a:xfrm>
            <a:off x="1362075" y="4568190"/>
            <a:ext cx="3003550" cy="1362075"/>
          </a:xfrm>
          <a:prstGeom prst="rect">
            <a:avLst/>
          </a:prstGeom>
        </p:spPr>
      </p:pic>
      <p:pic>
        <p:nvPicPr>
          <p:cNvPr id="5" name="Picture 4"/>
          <p:cNvPicPr>
            <a:picLocks noChangeAspect="1"/>
          </p:cNvPicPr>
          <p:nvPr/>
        </p:nvPicPr>
        <p:blipFill>
          <a:blip r:embed="rId2"/>
          <a:stretch>
            <a:fillRect/>
          </a:stretch>
        </p:blipFill>
        <p:spPr>
          <a:xfrm>
            <a:off x="7560310" y="4552315"/>
            <a:ext cx="3023235" cy="1377950"/>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t>Dialects </a:t>
            </a:r>
            <a:r>
              <a:rPr lang="" altLang="en-US"/>
              <a:t>- 2</a:t>
            </a:r>
            <a:endParaRPr lang="" altLang="en-US"/>
          </a:p>
        </p:txBody>
      </p:sp>
      <p:sp>
        <p:nvSpPr>
          <p:cNvPr id="3" name="Content Placeholder 2"/>
          <p:cNvSpPr>
            <a:spLocks noGrp="1"/>
          </p:cNvSpPr>
          <p:nvPr>
            <p:ph idx="1"/>
          </p:nvPr>
        </p:nvSpPr>
        <p:spPr>
          <a:xfrm>
            <a:off x="838200" y="1553845"/>
            <a:ext cx="10515600" cy="4351338"/>
          </a:xfrm>
        </p:spPr>
        <p:txBody>
          <a:bodyPr>
            <a:normAutofit fontScale="90000" lnSpcReduction="20000"/>
          </a:bodyPr>
          <a:p>
            <a:pPr lvl="0" algn="just">
              <a:lnSpc>
                <a:spcPct val="150000"/>
              </a:lnSpc>
              <a:buFont typeface="Arial" panose="02080604020202020204" pitchFamily="34" charset="0"/>
              <a:buChar char="•"/>
            </a:pPr>
            <a:r>
              <a:rPr lang="en-US" altLang="en-US" sz="2400" b="1">
                <a:latin typeface="Abyssinica SIL" panose="02000000000000000000" charset="0"/>
                <a:cs typeface="Abyssinica SIL" panose="02000000000000000000" charset="0"/>
                <a:sym typeface="+mn-ea"/>
              </a:rPr>
              <a:t>Cross-grafting the handshakes</a:t>
            </a:r>
            <a:r>
              <a:rPr lang="en-US" altLang="en-US" sz="2400">
                <a:latin typeface="Abyssinica SIL" panose="02000000000000000000" charset="0"/>
                <a:cs typeface="Abyssinica SIL" panose="02000000000000000000" charset="0"/>
                <a:sym typeface="+mn-ea"/>
              </a:rPr>
              <a:t>: We adopted different sequences of handshake</a:t>
            </a:r>
            <a:r>
              <a:rPr lang="" altLang="en-US" sz="2400">
                <a:latin typeface="Abyssinica SIL" panose="02000000000000000000" charset="0"/>
                <a:cs typeface="Abyssinica SIL" panose="02000000000000000000" charset="0"/>
                <a:sym typeface="+mn-ea"/>
              </a:rPr>
              <a:t>s</a:t>
            </a:r>
            <a:r>
              <a:rPr lang="en-US" altLang="en-US" sz="2400">
                <a:latin typeface="Abyssinica SIL" panose="02000000000000000000" charset="0"/>
                <a:cs typeface="Abyssinica SIL" panose="02000000000000000000" charset="0"/>
                <a:sym typeface="+mn-ea"/>
              </a:rPr>
              <a:t> </a:t>
            </a:r>
            <a:r>
              <a:rPr lang="" altLang="en-US" sz="2400">
                <a:latin typeface="Abyssinica SIL" panose="02000000000000000000" charset="0"/>
                <a:cs typeface="Abyssinica SIL" panose="02000000000000000000" charset="0"/>
                <a:sym typeface="+mn-ea"/>
              </a:rPr>
              <a:t>(request-response pairs)</a:t>
            </a:r>
            <a:r>
              <a:rPr lang="en-US" altLang="en-US" sz="2400">
                <a:latin typeface="Abyssinica SIL" panose="02000000000000000000" charset="0"/>
                <a:cs typeface="Abyssinica SIL" panose="02000000000000000000" charset="0"/>
                <a:sym typeface="+mn-ea"/>
              </a:rPr>
              <a:t> from numerous implementations of the FTP protocol. </a:t>
            </a:r>
            <a:endParaRPr lang="en-US" altLang="en-US" sz="2400">
              <a:latin typeface="Abyssinica SIL" panose="02000000000000000000" charset="0"/>
              <a:cs typeface="Abyssinica SIL" panose="02000000000000000000" charset="0"/>
              <a:sym typeface="+mn-ea"/>
            </a:endParaRPr>
          </a:p>
          <a:p>
            <a:pPr lvl="0" algn="just">
              <a:lnSpc>
                <a:spcPct val="150000"/>
              </a:lnSpc>
              <a:buFont typeface="Arial" panose="02080604020202020204" pitchFamily="34" charset="0"/>
              <a:buChar char="•"/>
            </a:pPr>
            <a:r>
              <a:rPr lang="en-US" altLang="en-US" sz="2400">
                <a:latin typeface="Abyssinica SIL" panose="02000000000000000000" charset="0"/>
                <a:cs typeface="Abyssinica SIL" panose="02000000000000000000" charset="0"/>
                <a:sym typeface="+mn-ea"/>
              </a:rPr>
              <a:t>Each protocol dialect is defined as different sequence of handshake which helps to transform the original protocol implementation into a valid variant that accomplishes successful client-server communication. </a:t>
            </a:r>
            <a:endParaRPr lang="en-US" altLang="en-US" sz="2400">
              <a:latin typeface="Abyssinica SIL" panose="02000000000000000000" charset="0"/>
              <a:cs typeface="Abyssinica SIL" panose="02000000000000000000" charset="0"/>
              <a:sym typeface="+mn-ea"/>
            </a:endParaRPr>
          </a:p>
          <a:p>
            <a:pPr lvl="0" algn="just">
              <a:lnSpc>
                <a:spcPct val="150000"/>
              </a:lnSpc>
              <a:buFont typeface="Arial" panose="02080604020202020204" pitchFamily="34" charset="0"/>
              <a:buChar char="•"/>
            </a:pPr>
            <a:r>
              <a:rPr lang="en-US" altLang="en-US" sz="2400">
                <a:latin typeface="Abyssinica SIL" panose="02000000000000000000" charset="0"/>
                <a:cs typeface="Abyssinica SIL" panose="02000000000000000000" charset="0"/>
                <a:sym typeface="+mn-ea"/>
              </a:rPr>
              <a:t>For each session, a particular sequence of handshakes will be used as dialects. So, given the context, rather than establishing one time username and password, we use the dialects as an authentication mechanism throughout the session</a:t>
            </a:r>
            <a:r>
              <a:rPr lang="" altLang="en-US" sz="2400">
                <a:latin typeface="Abyssinica SIL" panose="02000000000000000000" charset="0"/>
                <a:cs typeface="Abyssinica SIL" panose="02000000000000000000" charset="0"/>
                <a:sym typeface="+mn-ea"/>
              </a:rPr>
              <a:t>.</a:t>
            </a:r>
            <a:endParaRPr lang="en-US" altLang="en-US" sz="2400">
              <a:latin typeface="Abyssinica SIL" panose="02000000000000000000" charset="0"/>
              <a:cs typeface="Abyssinica SIL" panose="02000000000000000000" charset="0"/>
              <a:sym typeface="+mn-ea"/>
            </a:endParaRPr>
          </a:p>
          <a:p>
            <a:pPr marL="0" lvl="0" indent="0" algn="just">
              <a:lnSpc>
                <a:spcPct val="150000"/>
              </a:lnSpc>
              <a:buFont typeface="Arial" panose="02080604020202020204" pitchFamily="34" charset="0"/>
              <a:buNone/>
            </a:pPr>
            <a:endParaRPr lang="en-US" altLang="en-US" sz="2400">
              <a:latin typeface="Abyssinica SIL" panose="02000000000000000000" charset="0"/>
              <a:cs typeface="Abyssinica SIL" panose="02000000000000000000"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0655"/>
            <a:ext cx="10515600" cy="1325563"/>
          </a:xfrm>
        </p:spPr>
        <p:txBody>
          <a:bodyPr>
            <a:normAutofit fontScale="90000"/>
          </a:bodyPr>
          <a:p>
            <a:r>
              <a:rPr lang="en-US" altLang="en-US">
                <a:cs typeface="+mj-lt"/>
                <a:sym typeface="+mn-ea"/>
              </a:rPr>
              <a:t>Cross-grafting the handshakes: </a:t>
            </a:r>
            <a:r>
              <a:rPr lang="" altLang="en-US">
                <a:cs typeface="+mj-lt"/>
                <a:sym typeface="+mn-ea"/>
              </a:rPr>
              <a:t>Example</a:t>
            </a:r>
            <a:endParaRPr lang="" altLang="en-US">
              <a:cs typeface="+mj-lt"/>
              <a:sym typeface="+mn-ea"/>
            </a:endParaRPr>
          </a:p>
        </p:txBody>
      </p:sp>
      <p:sp>
        <p:nvSpPr>
          <p:cNvPr id="3" name="Content Placeholder 2"/>
          <p:cNvSpPr>
            <a:spLocks noGrp="1"/>
          </p:cNvSpPr>
          <p:nvPr>
            <p:ph idx="1"/>
          </p:nvPr>
        </p:nvSpPr>
        <p:spPr>
          <a:xfrm>
            <a:off x="838200" y="1836420"/>
            <a:ext cx="10515600" cy="4351338"/>
          </a:xfrm>
        </p:spPr>
        <p:txBody>
          <a:bodyPr>
            <a:normAutofit/>
          </a:bodyPr>
          <a:p>
            <a:pPr lvl="0" algn="just">
              <a:lnSpc>
                <a:spcPct val="150000"/>
              </a:lnSpc>
              <a:buFont typeface="Arial" panose="02080604020202020204" pitchFamily="34" charset="0"/>
              <a:buChar char="•"/>
            </a:pPr>
            <a:endParaRPr lang="en-US" altLang="en-US" sz="2400">
              <a:latin typeface="Abyssinica SIL" panose="02000000000000000000" charset="0"/>
              <a:cs typeface="Abyssinica SIL" panose="02000000000000000000" charset="0"/>
              <a:sym typeface="+mn-ea"/>
            </a:endParaRPr>
          </a:p>
          <a:p>
            <a:pPr marL="0" lvl="0" indent="0" algn="just">
              <a:lnSpc>
                <a:spcPct val="150000"/>
              </a:lnSpc>
              <a:buFont typeface="Arial" panose="02080604020202020204" pitchFamily="34" charset="0"/>
              <a:buNone/>
            </a:pPr>
            <a:endParaRPr lang="en-US" altLang="en-US" sz="2400">
              <a:latin typeface="Abyssinica SIL" panose="02000000000000000000" charset="0"/>
              <a:cs typeface="Abyssinica SIL" panose="02000000000000000000" charset="0"/>
              <a:sym typeface="+mn-ea"/>
            </a:endParaRPr>
          </a:p>
        </p:txBody>
      </p:sp>
      <p:sp>
        <p:nvSpPr>
          <p:cNvPr id="4" name="Flowchart: Multidocument 3"/>
          <p:cNvSpPr/>
          <p:nvPr/>
        </p:nvSpPr>
        <p:spPr>
          <a:xfrm>
            <a:off x="619125" y="1240155"/>
            <a:ext cx="5111115" cy="520954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 altLang="en-US" sz="1000">
                <a:solidFill>
                  <a:schemeClr val="tx1"/>
                </a:solidFill>
                <a:latin typeface="aakar" panose="02000600040000000000" charset="0"/>
                <a:cs typeface="aakar" panose="02000600040000000000" charset="0"/>
              </a:rPr>
              <a:t>Class D1:</a:t>
            </a:r>
            <a:endParaRPr lang="" altLang="en-US" sz="1000">
              <a:solidFill>
                <a:schemeClr val="tx1"/>
              </a:solidFill>
              <a:latin typeface="aakar" panose="02000600040000000000" charset="0"/>
              <a:cs typeface="aakar" panose="02000600040000000000" charset="0"/>
            </a:endParaRPr>
          </a:p>
          <a:p>
            <a:pPr algn="l"/>
            <a:r>
              <a:rPr lang="" altLang="en-US" sz="1000">
                <a:solidFill>
                  <a:schemeClr val="tx1"/>
                </a:solidFill>
                <a:latin typeface="aakar" panose="02000600040000000000" charset="0"/>
                <a:cs typeface="aakar" panose="02000600040000000000" charset="0"/>
              </a:rPr>
              <a:t>	def do_get():</a:t>
            </a:r>
            <a:endParaRPr lang="" altLang="en-US" sz="1000">
              <a:solidFill>
                <a:schemeClr val="tx1"/>
              </a:solidFill>
              <a:latin typeface="aakar" panose="02000600040000000000" charset="0"/>
              <a:cs typeface="aakar" panose="02000600040000000000" charset="0"/>
            </a:endParaRPr>
          </a:p>
          <a:p>
            <a:pPr algn="l"/>
            <a:r>
              <a:rPr lang="" altLang="en-US" sz="1000">
                <a:solidFill>
                  <a:schemeClr val="tx1"/>
                </a:solidFill>
                <a:latin typeface="aakar" panose="02000600040000000000" charset="0"/>
                <a:cs typeface="aakar" panose="02000600040000000000" charset="0"/>
              </a:rPr>
              <a:t>	      Client: Request (get file.txt)</a:t>
            </a:r>
            <a:endParaRPr lang="" altLang="en-US" sz="1000">
              <a:solidFill>
                <a:schemeClr val="tx1"/>
              </a:solidFill>
              <a:latin typeface="aakar" panose="02000600040000000000" charset="0"/>
              <a:cs typeface="aakar" panose="02000600040000000000" charset="0"/>
            </a:endParaRPr>
          </a:p>
          <a:p>
            <a:pPr algn="l"/>
            <a:r>
              <a:rPr lang="" altLang="en-US" sz="1000">
                <a:solidFill>
                  <a:schemeClr val="tx1"/>
                </a:solidFill>
                <a:latin typeface="aakar" panose="02000600040000000000" charset="0"/>
                <a:cs typeface="aakar" panose="02000600040000000000" charset="0"/>
              </a:rPr>
              <a:t>	      Server: Response (File exists)</a:t>
            </a:r>
            <a:endParaRPr lang="" altLang="en-US" sz="1000">
              <a:solidFill>
                <a:schemeClr val="tx1"/>
              </a:solidFill>
              <a:latin typeface="aakar" panose="02000600040000000000" charset="0"/>
              <a:cs typeface="aakar" panose="02000600040000000000" charset="0"/>
            </a:endParaRPr>
          </a:p>
          <a:p>
            <a:pPr algn="l"/>
            <a:r>
              <a:rPr lang="" altLang="en-US" sz="1000">
                <a:solidFill>
                  <a:schemeClr val="tx1"/>
                </a:solidFill>
                <a:latin typeface="aakar" panose="02000600040000000000" charset="0"/>
                <a:cs typeface="aakar" panose="02000600040000000000" charset="0"/>
              </a:rPr>
              <a:t>                    Server: Response (Filename, size of file)</a:t>
            </a:r>
            <a:endParaRPr lang="" altLang="en-US" sz="1000">
              <a:solidFill>
                <a:schemeClr val="tx1"/>
              </a:solidFill>
              <a:latin typeface="aakar" panose="02000600040000000000" charset="0"/>
              <a:cs typeface="aakar" panose="02000600040000000000" charset="0"/>
            </a:endParaRPr>
          </a:p>
          <a:p>
            <a:pPr algn="l"/>
            <a:r>
              <a:rPr lang="" altLang="en-US" sz="1000">
                <a:solidFill>
                  <a:schemeClr val="tx1"/>
                </a:solidFill>
                <a:latin typeface="aakar" panose="02000600040000000000" charset="0"/>
                <a:cs typeface="aakar" panose="02000600040000000000" charset="0"/>
              </a:rPr>
              <a:t>                    Server: Response (length of filename)</a:t>
            </a:r>
            <a:endParaRPr lang="" altLang="en-US" sz="1000">
              <a:solidFill>
                <a:schemeClr val="tx1"/>
              </a:solidFill>
              <a:latin typeface="aakar" panose="02000600040000000000" charset="0"/>
              <a:cs typeface="aakar" panose="02000600040000000000" charset="0"/>
            </a:endParaRPr>
          </a:p>
          <a:p>
            <a:pPr algn="l"/>
            <a:endParaRPr lang=""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Class D</a:t>
            </a:r>
            <a:r>
              <a:rPr lang="" altLang="en-US" sz="1000">
                <a:solidFill>
                  <a:schemeClr val="tx1"/>
                </a:solidFill>
                <a:latin typeface="aakar" panose="02000600040000000000" charset="0"/>
                <a:cs typeface="aakar" panose="02000600040000000000" charset="0"/>
                <a:sym typeface="+mn-ea"/>
              </a:rPr>
              <a:t>2</a:t>
            </a:r>
            <a:r>
              <a:rPr lang="en-US" altLang="en-US" sz="1000">
                <a:solidFill>
                  <a:schemeClr val="tx1"/>
                </a:solidFill>
                <a:latin typeface="aakar" panose="02000600040000000000" charset="0"/>
                <a:cs typeface="aakar" panose="02000600040000000000" charset="0"/>
                <a:sym typeface="+mn-ea"/>
              </a:rPr>
              <a:t>:</a:t>
            </a:r>
            <a:endParaRPr lang="en-US" altLang="en-US" sz="1000">
              <a:solidFill>
                <a:schemeClr val="tx1"/>
              </a:solidFill>
              <a:latin typeface="aakar" panose="02000600040000000000" charset="0"/>
              <a:cs typeface="aakar" panose="02000600040000000000" charset="0"/>
              <a:sym typeface="+mn-ea"/>
            </a:endParaRPr>
          </a:p>
          <a:p>
            <a:pPr algn="l"/>
            <a:r>
              <a:rPr lang="" altLang="en-US" sz="1000">
                <a:solidFill>
                  <a:schemeClr val="tx1"/>
                </a:solidFill>
                <a:latin typeface="aakar" panose="02000600040000000000" charset="0"/>
                <a:cs typeface="aakar" panose="02000600040000000000" charset="0"/>
              </a:rPr>
              <a:t>	def do_get():</a:t>
            </a:r>
            <a:endParaRPr lang="" altLang="en-US" sz="1000">
              <a:solidFill>
                <a:schemeClr val="tx1"/>
              </a:solidFill>
              <a:latin typeface="aakar" panose="02000600040000000000" charset="0"/>
              <a:cs typeface="aakar" panose="02000600040000000000" charset="0"/>
            </a:endParaRPr>
          </a:p>
          <a:p>
            <a:pPr algn="l"/>
            <a:r>
              <a:rPr lang="" altLang="en-US" sz="1000">
                <a:solidFill>
                  <a:schemeClr val="tx1"/>
                </a:solidFill>
                <a:latin typeface="aakar" panose="02000600040000000000" charset="0"/>
                <a:cs typeface="aakar" panose="02000600040000000000" charset="0"/>
              </a:rPr>
              <a:t>	      </a:t>
            </a:r>
            <a:r>
              <a:rPr lang="en-US" altLang="en-US" sz="1000">
                <a:solidFill>
                  <a:schemeClr val="tx1"/>
                </a:solidFill>
                <a:latin typeface="aakar" panose="02000600040000000000" charset="0"/>
                <a:cs typeface="aakar" panose="02000600040000000000" charset="0"/>
                <a:sym typeface="+mn-ea"/>
              </a:rPr>
              <a:t>Client: Request (get file.txt)</a:t>
            </a:r>
            <a:endParaRPr lang="en-US"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	      Server: Response (File exists)</a:t>
            </a:r>
            <a:endParaRPr lang="en-US"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                    Server: Response (Filename, size of file</a:t>
            </a:r>
            <a:r>
              <a:rPr lang="" altLang="en-US" sz="1000">
                <a:solidFill>
                  <a:schemeClr val="tx1"/>
                </a:solidFill>
                <a:latin typeface="aakar" panose="02000600040000000000" charset="0"/>
                <a:cs typeface="aakar" panose="02000600040000000000" charset="0"/>
                <a:sym typeface="+mn-ea"/>
              </a:rPr>
              <a:t>, command</a:t>
            </a:r>
            <a:r>
              <a:rPr lang="en-US" altLang="en-US" sz="1000">
                <a:solidFill>
                  <a:schemeClr val="tx1"/>
                </a:solidFill>
                <a:latin typeface="aakar" panose="02000600040000000000" charset="0"/>
                <a:cs typeface="aakar" panose="02000600040000000000" charset="0"/>
                <a:sym typeface="+mn-ea"/>
              </a:rPr>
              <a:t>)</a:t>
            </a:r>
            <a:endParaRPr lang="en-US" altLang="en-US" sz="1000">
              <a:solidFill>
                <a:schemeClr val="tx1"/>
              </a:solidFill>
              <a:latin typeface="aakar" panose="02000600040000000000" charset="0"/>
              <a:cs typeface="aakar" panose="02000600040000000000" charset="0"/>
            </a:endParaRPr>
          </a:p>
          <a:p>
            <a:pPr algn="l"/>
            <a:endParaRPr lang=""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Class D</a:t>
            </a:r>
            <a:r>
              <a:rPr lang="" altLang="en-US" sz="1000">
                <a:solidFill>
                  <a:schemeClr val="tx1"/>
                </a:solidFill>
                <a:latin typeface="aakar" panose="02000600040000000000" charset="0"/>
                <a:cs typeface="aakar" panose="02000600040000000000" charset="0"/>
                <a:sym typeface="+mn-ea"/>
              </a:rPr>
              <a:t>3</a:t>
            </a:r>
            <a:r>
              <a:rPr lang="en-US" altLang="en-US" sz="1000">
                <a:solidFill>
                  <a:schemeClr val="tx1"/>
                </a:solidFill>
                <a:latin typeface="aakar" panose="02000600040000000000" charset="0"/>
                <a:cs typeface="aakar" panose="02000600040000000000" charset="0"/>
                <a:sym typeface="+mn-ea"/>
              </a:rPr>
              <a:t>:</a:t>
            </a:r>
            <a:endParaRPr lang="en-US" altLang="en-US" sz="1000">
              <a:solidFill>
                <a:schemeClr val="tx1"/>
              </a:solidFill>
              <a:latin typeface="aakar" panose="02000600040000000000" charset="0"/>
              <a:cs typeface="aakar" panose="02000600040000000000" charset="0"/>
              <a:sym typeface="+mn-ea"/>
            </a:endParaRPr>
          </a:p>
          <a:p>
            <a:pPr algn="l"/>
            <a:r>
              <a:rPr lang="" altLang="en-US" sz="1000">
                <a:solidFill>
                  <a:schemeClr val="tx1"/>
                </a:solidFill>
                <a:latin typeface="aakar" panose="02000600040000000000" charset="0"/>
                <a:cs typeface="aakar" panose="02000600040000000000" charset="0"/>
                <a:sym typeface="+mn-ea"/>
              </a:rPr>
              <a:t>	</a:t>
            </a:r>
            <a:r>
              <a:rPr lang="en-US" altLang="en-US" sz="1000">
                <a:solidFill>
                  <a:schemeClr val="tx1"/>
                </a:solidFill>
                <a:latin typeface="aakar" panose="02000600040000000000" charset="0"/>
                <a:cs typeface="aakar" panose="02000600040000000000" charset="0"/>
                <a:sym typeface="+mn-ea"/>
              </a:rPr>
              <a:t>def do_get():</a:t>
            </a:r>
            <a:endParaRPr lang="" altLang="en-US" sz="1000">
              <a:solidFill>
                <a:schemeClr val="tx1"/>
              </a:solidFill>
              <a:latin typeface="aakar" panose="02000600040000000000" charset="0"/>
              <a:cs typeface="aakar" panose="02000600040000000000" charset="0"/>
            </a:endParaRPr>
          </a:p>
          <a:p>
            <a:pPr algn="l"/>
            <a:r>
              <a:rPr lang="" altLang="en-US" sz="1000">
                <a:solidFill>
                  <a:schemeClr val="tx1"/>
                </a:solidFill>
                <a:latin typeface="aakar" panose="02000600040000000000" charset="0"/>
                <a:cs typeface="aakar" panose="02000600040000000000" charset="0"/>
                <a:sym typeface="+mn-ea"/>
              </a:rPr>
              <a:t>	      </a:t>
            </a:r>
            <a:r>
              <a:rPr lang="en-US" altLang="en-US" sz="1000">
                <a:solidFill>
                  <a:schemeClr val="tx1"/>
                </a:solidFill>
                <a:latin typeface="aakar" panose="02000600040000000000" charset="0"/>
                <a:cs typeface="aakar" panose="02000600040000000000" charset="0"/>
                <a:sym typeface="+mn-ea"/>
              </a:rPr>
              <a:t>Client: Request (get file.txt)</a:t>
            </a:r>
            <a:endParaRPr lang="en-US"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	      Server: Response (File exists)</a:t>
            </a:r>
            <a:endParaRPr lang="en-US"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                    Server: Response (</a:t>
            </a:r>
            <a:r>
              <a:rPr lang="" altLang="en-US" sz="1000">
                <a:solidFill>
                  <a:schemeClr val="tx1"/>
                </a:solidFill>
                <a:latin typeface="aakar" panose="02000600040000000000" charset="0"/>
                <a:cs typeface="aakar" panose="02000600040000000000" charset="0"/>
                <a:sym typeface="+mn-ea"/>
              </a:rPr>
              <a:t>Length of filename</a:t>
            </a:r>
            <a:r>
              <a:rPr lang="en-US" altLang="en-US" sz="1000">
                <a:solidFill>
                  <a:schemeClr val="tx1"/>
                </a:solidFill>
                <a:latin typeface="aakar" panose="02000600040000000000" charset="0"/>
                <a:cs typeface="aakar" panose="02000600040000000000" charset="0"/>
                <a:sym typeface="+mn-ea"/>
              </a:rPr>
              <a:t>)</a:t>
            </a:r>
            <a:endParaRPr lang="en-US"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                    Server: Response (length of </a:t>
            </a:r>
            <a:r>
              <a:rPr lang="" altLang="en-US" sz="1000">
                <a:solidFill>
                  <a:schemeClr val="tx1"/>
                </a:solidFill>
                <a:latin typeface="aakar" panose="02000600040000000000" charset="0"/>
                <a:cs typeface="aakar" panose="02000600040000000000" charset="0"/>
                <a:sym typeface="+mn-ea"/>
              </a:rPr>
              <a:t>command</a:t>
            </a:r>
            <a:r>
              <a:rPr lang="en-US" altLang="en-US" sz="1000">
                <a:solidFill>
                  <a:schemeClr val="tx1"/>
                </a:solidFill>
                <a:latin typeface="aakar" panose="02000600040000000000" charset="0"/>
                <a:cs typeface="aakar" panose="02000600040000000000" charset="0"/>
                <a:sym typeface="+mn-ea"/>
              </a:rPr>
              <a:t>)</a:t>
            </a:r>
            <a:endParaRPr lang="en-US" altLang="en-US" sz="1000">
              <a:solidFill>
                <a:schemeClr val="tx1"/>
              </a:solidFill>
              <a:latin typeface="aakar" panose="02000600040000000000" charset="0"/>
              <a:cs typeface="aakar" panose="02000600040000000000" charset="0"/>
            </a:endParaRPr>
          </a:p>
          <a:p>
            <a:pPr algn="l"/>
            <a:r>
              <a:rPr lang="" altLang="en-US" sz="1000">
                <a:solidFill>
                  <a:schemeClr val="tx1"/>
                </a:solidFill>
                <a:latin typeface="aakar" panose="02000600040000000000" charset="0"/>
                <a:cs typeface="aakar" panose="02000600040000000000" charset="0"/>
              </a:rPr>
              <a:t>.....</a:t>
            </a:r>
            <a:endParaRPr lang="" altLang="en-US" sz="1000">
              <a:solidFill>
                <a:schemeClr val="tx1"/>
              </a:solidFill>
              <a:latin typeface="aakar" panose="02000600040000000000" charset="0"/>
              <a:cs typeface="aakar" panose="02000600040000000000" charset="0"/>
            </a:endParaRPr>
          </a:p>
          <a:p>
            <a:pPr algn="l"/>
            <a:r>
              <a:rPr lang="" altLang="en-US" sz="1000">
                <a:solidFill>
                  <a:schemeClr val="tx1"/>
                </a:solidFill>
                <a:latin typeface="aakar" panose="02000600040000000000" charset="0"/>
                <a:cs typeface="aakar" panose="02000600040000000000" charset="0"/>
              </a:rPr>
              <a:t>.....</a:t>
            </a:r>
            <a:endParaRPr lang=""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Class D</a:t>
            </a:r>
            <a:r>
              <a:rPr lang="" altLang="en-US" sz="1000">
                <a:solidFill>
                  <a:schemeClr val="tx1"/>
                </a:solidFill>
                <a:latin typeface="aakar" panose="02000600040000000000" charset="0"/>
                <a:cs typeface="aakar" panose="02000600040000000000" charset="0"/>
                <a:sym typeface="+mn-ea"/>
              </a:rPr>
              <a:t>15</a:t>
            </a:r>
            <a:r>
              <a:rPr lang="en-US" altLang="en-US" sz="1000">
                <a:solidFill>
                  <a:schemeClr val="tx1"/>
                </a:solidFill>
                <a:latin typeface="aakar" panose="02000600040000000000" charset="0"/>
                <a:cs typeface="aakar" panose="02000600040000000000" charset="0"/>
                <a:sym typeface="+mn-ea"/>
              </a:rPr>
              <a:t>:</a:t>
            </a:r>
            <a:endParaRPr lang="" altLang="en-US" sz="1000">
              <a:solidFill>
                <a:schemeClr val="tx1"/>
              </a:solidFill>
              <a:latin typeface="aakar" panose="02000600040000000000" charset="0"/>
              <a:cs typeface="aakar" panose="02000600040000000000" charset="0"/>
            </a:endParaRPr>
          </a:p>
          <a:p>
            <a:pPr algn="l"/>
            <a:r>
              <a:rPr lang="" altLang="en-US" sz="1000">
                <a:solidFill>
                  <a:schemeClr val="tx1"/>
                </a:solidFill>
                <a:latin typeface="aakar" panose="02000600040000000000" charset="0"/>
                <a:cs typeface="aakar" panose="02000600040000000000" charset="0"/>
                <a:sym typeface="+mn-ea"/>
              </a:rPr>
              <a:t>	</a:t>
            </a:r>
            <a:r>
              <a:rPr lang="en-US" altLang="en-US" sz="1000">
                <a:solidFill>
                  <a:schemeClr val="tx1"/>
                </a:solidFill>
                <a:latin typeface="aakar" panose="02000600040000000000" charset="0"/>
                <a:cs typeface="aakar" panose="02000600040000000000" charset="0"/>
                <a:sym typeface="+mn-ea"/>
              </a:rPr>
              <a:t>def do_get():</a:t>
            </a:r>
            <a:endParaRPr lang="en-US" altLang="en-US" sz="1000">
              <a:solidFill>
                <a:schemeClr val="tx1"/>
              </a:solidFill>
              <a:latin typeface="aakar" panose="02000600040000000000" charset="0"/>
              <a:cs typeface="aakar" panose="02000600040000000000" charset="0"/>
              <a:sym typeface="+mn-ea"/>
            </a:endParaRPr>
          </a:p>
        </p:txBody>
      </p:sp>
      <p:sp>
        <p:nvSpPr>
          <p:cNvPr id="5" name="Flowchart: Document 4"/>
          <p:cNvSpPr/>
          <p:nvPr/>
        </p:nvSpPr>
        <p:spPr>
          <a:xfrm>
            <a:off x="7493000" y="1240155"/>
            <a:ext cx="2828290" cy="1468120"/>
          </a:xfrm>
          <a:prstGeom prst="flowChartDocumen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ltLang="en-US" sz="1000">
                <a:solidFill>
                  <a:schemeClr val="tx1"/>
                </a:solidFill>
                <a:latin typeface="aakar" panose="02000600040000000000" charset="0"/>
                <a:cs typeface="aakar" panose="02000600040000000000" charset="0"/>
                <a:sym typeface="+mn-ea"/>
              </a:rPr>
              <a:t>def do_get():</a:t>
            </a:r>
            <a:endParaRPr lang="en-US" altLang="en-US" sz="1000">
              <a:solidFill>
                <a:schemeClr val="tx1"/>
              </a:solidFill>
              <a:latin typeface="aakar" panose="02000600040000000000" charset="0"/>
              <a:cs typeface="aakar" panose="02000600040000000000" charset="0"/>
              <a:sym typeface="+mn-ea"/>
            </a:endParaRPr>
          </a:p>
          <a:p>
            <a:pPr algn="l"/>
            <a:endParaRPr lang="en-US" altLang="en-US" sz="1000">
              <a:solidFill>
                <a:schemeClr val="tx1"/>
              </a:solidFill>
              <a:latin typeface="aakar" panose="02000600040000000000" charset="0"/>
              <a:cs typeface="aakar" panose="02000600040000000000" charset="0"/>
              <a:sym typeface="+mn-ea"/>
            </a:endParaRPr>
          </a:p>
          <a:p>
            <a:pPr algn="l"/>
            <a:r>
              <a:rPr lang="en-US" altLang="en-US" sz="1000">
                <a:solidFill>
                  <a:schemeClr val="tx1"/>
                </a:solidFill>
                <a:latin typeface="aakar" panose="02000600040000000000" charset="0"/>
                <a:cs typeface="aakar" panose="02000600040000000000" charset="0"/>
                <a:sym typeface="+mn-ea"/>
              </a:rPr>
              <a:t>       Client: Request (get file.txt)</a:t>
            </a:r>
            <a:endParaRPr lang="en-US" altLang="en-US" sz="1000">
              <a:solidFill>
                <a:schemeClr val="tx1"/>
              </a:solidFill>
              <a:latin typeface="aakar" panose="02000600040000000000" charset="0"/>
              <a:cs typeface="aakar" panose="02000600040000000000" charset="0"/>
            </a:endParaRPr>
          </a:p>
          <a:p>
            <a:pPr algn="l"/>
            <a:r>
              <a:rPr lang="" altLang="en-US" sz="1000">
                <a:solidFill>
                  <a:schemeClr val="tx1"/>
                </a:solidFill>
                <a:latin typeface="aakar" panose="02000600040000000000" charset="0"/>
                <a:cs typeface="aakar" panose="02000600040000000000" charset="0"/>
                <a:sym typeface="+mn-ea"/>
              </a:rPr>
              <a:t>       S</a:t>
            </a:r>
            <a:r>
              <a:rPr lang="en-US" altLang="en-US" sz="1000">
                <a:solidFill>
                  <a:schemeClr val="tx1"/>
                </a:solidFill>
                <a:latin typeface="aakar" panose="02000600040000000000" charset="0"/>
                <a:cs typeface="aakar" panose="02000600040000000000" charset="0"/>
                <a:sym typeface="+mn-ea"/>
              </a:rPr>
              <a:t>erver: Response (File exists)</a:t>
            </a:r>
            <a:endParaRPr lang="en-US"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       Server: Response (Filename, size of file)</a:t>
            </a:r>
            <a:endParaRPr lang="en-US"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       Server: Response (length of filename)</a:t>
            </a:r>
            <a:endParaRPr lang="en-US" altLang="en-US" sz="1000">
              <a:solidFill>
                <a:schemeClr val="tx1"/>
              </a:solidFill>
              <a:latin typeface="aakar" panose="02000600040000000000" charset="0"/>
              <a:cs typeface="aakar" panose="02000600040000000000" charset="0"/>
            </a:endParaRPr>
          </a:p>
          <a:p>
            <a:pPr algn="l"/>
            <a:endParaRPr lang="en-US" altLang="en-US" sz="1000">
              <a:solidFill>
                <a:schemeClr val="tx1"/>
              </a:solidFill>
              <a:latin typeface="aakar" panose="02000600040000000000" charset="0"/>
              <a:cs typeface="aakar" panose="02000600040000000000" charset="0"/>
            </a:endParaRPr>
          </a:p>
        </p:txBody>
      </p:sp>
      <p:sp>
        <p:nvSpPr>
          <p:cNvPr id="6" name="Flowchart: Document 5"/>
          <p:cNvSpPr/>
          <p:nvPr/>
        </p:nvSpPr>
        <p:spPr>
          <a:xfrm>
            <a:off x="7493000" y="3053080"/>
            <a:ext cx="3535680" cy="1388745"/>
          </a:xfrm>
          <a:prstGeom prst="flowChartDocumen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ltLang="en-US" sz="1000">
                <a:solidFill>
                  <a:schemeClr val="tx1"/>
                </a:solidFill>
                <a:latin typeface="aakar" panose="02000600040000000000" charset="0"/>
                <a:cs typeface="aakar" panose="02000600040000000000" charset="0"/>
                <a:sym typeface="+mn-ea"/>
              </a:rPr>
              <a:t>def do_get():</a:t>
            </a:r>
            <a:endParaRPr lang="en-US" altLang="en-US" sz="1000">
              <a:solidFill>
                <a:schemeClr val="tx1"/>
              </a:solidFill>
              <a:latin typeface="aakar" panose="02000600040000000000" charset="0"/>
              <a:cs typeface="aakar" panose="02000600040000000000" charset="0"/>
              <a:sym typeface="+mn-ea"/>
            </a:endParaRPr>
          </a:p>
          <a:p>
            <a:pPr algn="l"/>
            <a:endParaRPr lang="en-US" altLang="en-US" sz="1000">
              <a:solidFill>
                <a:schemeClr val="tx1"/>
              </a:solidFill>
              <a:latin typeface="aakar" panose="02000600040000000000" charset="0"/>
              <a:cs typeface="aakar" panose="02000600040000000000" charset="0"/>
              <a:sym typeface="+mn-ea"/>
            </a:endParaRPr>
          </a:p>
          <a:p>
            <a:pPr lvl="1" algn="l"/>
            <a:r>
              <a:rPr lang="en-US" altLang="en-US" sz="1000">
                <a:solidFill>
                  <a:schemeClr val="tx1"/>
                </a:solidFill>
                <a:latin typeface="aakar" panose="02000600040000000000" charset="0"/>
                <a:cs typeface="aakar" panose="02000600040000000000" charset="0"/>
                <a:sym typeface="+mn-ea"/>
              </a:rPr>
              <a:t>Client: Request (get file.txt)</a:t>
            </a:r>
            <a:endParaRPr lang="en-US" altLang="en-US" sz="1000">
              <a:solidFill>
                <a:schemeClr val="tx1"/>
              </a:solidFill>
              <a:latin typeface="aakar" panose="02000600040000000000" charset="0"/>
              <a:cs typeface="aakar" panose="02000600040000000000" charset="0"/>
              <a:sym typeface="+mn-ea"/>
            </a:endParaRPr>
          </a:p>
          <a:p>
            <a:pPr lvl="1" algn="l"/>
            <a:r>
              <a:rPr lang="en-US" altLang="en-US" sz="1000">
                <a:solidFill>
                  <a:schemeClr val="tx1"/>
                </a:solidFill>
                <a:latin typeface="aakar" panose="02000600040000000000" charset="0"/>
                <a:cs typeface="aakar" panose="02000600040000000000" charset="0"/>
                <a:sym typeface="+mn-ea"/>
              </a:rPr>
              <a:t>Server: Response (File exists)</a:t>
            </a:r>
            <a:endParaRPr lang="en-US" altLang="en-US" sz="1000">
              <a:solidFill>
                <a:schemeClr val="tx1"/>
              </a:solidFill>
              <a:latin typeface="aakar" panose="02000600040000000000" charset="0"/>
              <a:cs typeface="aakar" panose="02000600040000000000" charset="0"/>
              <a:sym typeface="+mn-ea"/>
            </a:endParaRPr>
          </a:p>
          <a:p>
            <a:pPr lvl="1" algn="l"/>
            <a:r>
              <a:rPr lang="en-US" altLang="en-US" sz="1000">
                <a:solidFill>
                  <a:schemeClr val="tx1"/>
                </a:solidFill>
                <a:latin typeface="aakar" panose="02000600040000000000" charset="0"/>
                <a:cs typeface="aakar" panose="02000600040000000000" charset="0"/>
                <a:sym typeface="+mn-ea"/>
              </a:rPr>
              <a:t>Server: Response (Filename, size of file, command)</a:t>
            </a:r>
            <a:endParaRPr lang="en-US" altLang="en-US" sz="1000">
              <a:solidFill>
                <a:schemeClr val="tx1"/>
              </a:solidFill>
              <a:latin typeface="aakar" panose="02000600040000000000" charset="0"/>
              <a:cs typeface="aakar" panose="02000600040000000000" charset="0"/>
            </a:endParaRPr>
          </a:p>
          <a:p>
            <a:pPr algn="ctr"/>
            <a:endParaRPr lang="en-US" altLang="en-US" sz="1000">
              <a:solidFill>
                <a:schemeClr val="tx1"/>
              </a:solidFill>
              <a:latin typeface="aakar" panose="02000600040000000000" charset="0"/>
              <a:cs typeface="aakar" panose="02000600040000000000" charset="0"/>
            </a:endParaRPr>
          </a:p>
        </p:txBody>
      </p:sp>
      <p:sp>
        <p:nvSpPr>
          <p:cNvPr id="7" name="Flowchart: Document 6"/>
          <p:cNvSpPr/>
          <p:nvPr/>
        </p:nvSpPr>
        <p:spPr>
          <a:xfrm>
            <a:off x="7493000" y="4909185"/>
            <a:ext cx="2828290" cy="1640840"/>
          </a:xfrm>
          <a:prstGeom prst="flowChartDocumen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ltLang="en-US" sz="1000">
                <a:solidFill>
                  <a:schemeClr val="tx1"/>
                </a:solidFill>
                <a:latin typeface="aakar" panose="02000600040000000000" charset="0"/>
                <a:cs typeface="aakar" panose="02000600040000000000" charset="0"/>
                <a:sym typeface="+mn-ea"/>
              </a:rPr>
              <a:t>def do_get():</a:t>
            </a:r>
            <a:endParaRPr lang="en-US" altLang="en-US" sz="1000">
              <a:solidFill>
                <a:schemeClr val="tx1"/>
              </a:solidFill>
              <a:latin typeface="aakar" panose="02000600040000000000" charset="0"/>
              <a:cs typeface="aakar" panose="02000600040000000000" charset="0"/>
              <a:sym typeface="+mn-ea"/>
            </a:endParaRPr>
          </a:p>
          <a:p>
            <a:pPr algn="l"/>
            <a:endParaRPr lang="en-US" altLang="en-US" sz="1000">
              <a:solidFill>
                <a:schemeClr val="tx1"/>
              </a:solidFill>
              <a:latin typeface="aakar" panose="02000600040000000000" charset="0"/>
              <a:cs typeface="aakar" panose="02000600040000000000" charset="0"/>
              <a:sym typeface="+mn-ea"/>
            </a:endParaRPr>
          </a:p>
          <a:p>
            <a:pPr algn="l"/>
            <a:r>
              <a:rPr lang="en-US" altLang="en-US" sz="1000">
                <a:solidFill>
                  <a:schemeClr val="tx1"/>
                </a:solidFill>
                <a:latin typeface="aakar" panose="02000600040000000000" charset="0"/>
                <a:cs typeface="aakar" panose="02000600040000000000" charset="0"/>
                <a:sym typeface="+mn-ea"/>
              </a:rPr>
              <a:t>        Client: Request (get file.txt)</a:t>
            </a:r>
            <a:endParaRPr lang="en-US" altLang="en-US" sz="1000">
              <a:solidFill>
                <a:schemeClr val="tx1"/>
              </a:solidFill>
              <a:latin typeface="aakar" panose="02000600040000000000" charset="0"/>
              <a:cs typeface="aakar" panose="02000600040000000000" charset="0"/>
              <a:sym typeface="+mn-ea"/>
            </a:endParaRPr>
          </a:p>
          <a:p>
            <a:pPr algn="l"/>
            <a:r>
              <a:rPr lang="en-US" altLang="en-US" sz="1000">
                <a:solidFill>
                  <a:schemeClr val="tx1"/>
                </a:solidFill>
                <a:latin typeface="aakar" panose="02000600040000000000" charset="0"/>
                <a:cs typeface="aakar" panose="02000600040000000000" charset="0"/>
                <a:sym typeface="+mn-ea"/>
              </a:rPr>
              <a:t>        Server: Response (File exists)</a:t>
            </a:r>
            <a:endParaRPr lang="en-US"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        Server: Response (Length of filename)</a:t>
            </a:r>
            <a:endParaRPr lang="en-US" altLang="en-US" sz="1000">
              <a:solidFill>
                <a:schemeClr val="tx1"/>
              </a:solidFill>
              <a:latin typeface="aakar" panose="02000600040000000000" charset="0"/>
              <a:cs typeface="aakar" panose="02000600040000000000" charset="0"/>
            </a:endParaRPr>
          </a:p>
          <a:p>
            <a:pPr algn="l"/>
            <a:r>
              <a:rPr lang="en-US" altLang="en-US" sz="1000">
                <a:solidFill>
                  <a:schemeClr val="tx1"/>
                </a:solidFill>
                <a:latin typeface="aakar" panose="02000600040000000000" charset="0"/>
                <a:cs typeface="aakar" panose="02000600040000000000" charset="0"/>
                <a:sym typeface="+mn-ea"/>
              </a:rPr>
              <a:t>        Server: Response (length of command)</a:t>
            </a:r>
            <a:endParaRPr lang="en-US" altLang="en-US" sz="1000">
              <a:solidFill>
                <a:schemeClr val="tx1"/>
              </a:solidFill>
              <a:latin typeface="aakar" panose="02000600040000000000" charset="0"/>
              <a:cs typeface="aakar" panose="02000600040000000000" charset="0"/>
              <a:sym typeface="+mn-ea"/>
            </a:endParaRPr>
          </a:p>
        </p:txBody>
      </p:sp>
      <p:sp>
        <p:nvSpPr>
          <p:cNvPr id="8" name="Text Box 7"/>
          <p:cNvSpPr txBox="1"/>
          <p:nvPr/>
        </p:nvSpPr>
        <p:spPr>
          <a:xfrm>
            <a:off x="6970395" y="1530350"/>
            <a:ext cx="424180" cy="229870"/>
          </a:xfrm>
          <a:prstGeom prst="rect">
            <a:avLst/>
          </a:prstGeom>
          <a:noFill/>
        </p:spPr>
        <p:txBody>
          <a:bodyPr wrap="square" rtlCol="0">
            <a:spAutoFit/>
          </a:bodyPr>
          <a:p>
            <a:r>
              <a:rPr lang="" altLang="en-US" sz="900"/>
              <a:t>X1:</a:t>
            </a:r>
            <a:endParaRPr lang="" altLang="en-US" sz="900"/>
          </a:p>
        </p:txBody>
      </p:sp>
      <p:sp>
        <p:nvSpPr>
          <p:cNvPr id="9" name="Text Box 8"/>
          <p:cNvSpPr txBox="1"/>
          <p:nvPr/>
        </p:nvSpPr>
        <p:spPr>
          <a:xfrm>
            <a:off x="6970395" y="3230245"/>
            <a:ext cx="424180" cy="229870"/>
          </a:xfrm>
          <a:prstGeom prst="rect">
            <a:avLst/>
          </a:prstGeom>
          <a:noFill/>
        </p:spPr>
        <p:txBody>
          <a:bodyPr wrap="square" rtlCol="0">
            <a:spAutoFit/>
          </a:bodyPr>
          <a:p>
            <a:r>
              <a:rPr lang="en-US" altLang="en-US" sz="900"/>
              <a:t>X</a:t>
            </a:r>
            <a:r>
              <a:rPr lang="" altLang="en-US" sz="900"/>
              <a:t>2:</a:t>
            </a:r>
            <a:endParaRPr lang="" altLang="en-US" sz="900"/>
          </a:p>
        </p:txBody>
      </p:sp>
      <p:sp>
        <p:nvSpPr>
          <p:cNvPr id="10" name="Text Box 9"/>
          <p:cNvSpPr txBox="1"/>
          <p:nvPr/>
        </p:nvSpPr>
        <p:spPr>
          <a:xfrm>
            <a:off x="6970395" y="5192395"/>
            <a:ext cx="424180" cy="229870"/>
          </a:xfrm>
          <a:prstGeom prst="rect">
            <a:avLst/>
          </a:prstGeom>
          <a:noFill/>
        </p:spPr>
        <p:txBody>
          <a:bodyPr wrap="square" rtlCol="0">
            <a:spAutoFit/>
          </a:bodyPr>
          <a:p>
            <a:r>
              <a:rPr lang="en-US" altLang="en-US" sz="900"/>
              <a:t>X</a:t>
            </a:r>
            <a:r>
              <a:rPr lang="" altLang="en-US" sz="900"/>
              <a:t>3:</a:t>
            </a:r>
            <a:endParaRPr lang="" altLang="en-US" sz="900"/>
          </a:p>
        </p:txBody>
      </p:sp>
      <p:cxnSp>
        <p:nvCxnSpPr>
          <p:cNvPr id="11" name="Straight Arrow Connector 10"/>
          <p:cNvCxnSpPr/>
          <p:nvPr/>
        </p:nvCxnSpPr>
        <p:spPr>
          <a:xfrm flipH="1">
            <a:off x="3836035" y="1845945"/>
            <a:ext cx="3243580" cy="1146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707765" y="3836035"/>
            <a:ext cx="3175635" cy="173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692525" y="4881880"/>
            <a:ext cx="3126105" cy="10204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Pseudocode - 1</a:t>
            </a:r>
            <a:endParaRPr lang="en-US" altLang="en-US"/>
          </a:p>
        </p:txBody>
      </p:sp>
      <p:sp>
        <p:nvSpPr>
          <p:cNvPr id="3" name="Content Placeholder 2"/>
          <p:cNvSpPr>
            <a:spLocks noGrp="1"/>
          </p:cNvSpPr>
          <p:nvPr>
            <p:ph idx="1"/>
          </p:nvPr>
        </p:nvSpPr>
        <p:spPr>
          <a:xfrm>
            <a:off x="838200" y="1488440"/>
            <a:ext cx="10515600" cy="4688840"/>
          </a:xfrm>
        </p:spPr>
        <p:txBody>
          <a:bodyPr>
            <a:normAutofit lnSpcReduction="10000"/>
          </a:bodyPr>
          <a:p>
            <a:pPr algn="just">
              <a:lnSpc>
                <a:spcPct val="100000"/>
              </a:lnSpc>
            </a:pPr>
            <a:r>
              <a:rPr lang="en-US" altLang="en-US" sz="1800">
                <a:latin typeface="Abyssinica SIL" panose="02000000000000000000" charset="0"/>
                <a:cs typeface="Abyssinica SIL" panose="02000000000000000000" charset="0"/>
              </a:rPr>
              <a:t>Server listens on the port 21 and waits for the client to connect.</a:t>
            </a:r>
            <a:endParaRPr lang="en-US" altLang="en-US" sz="1800">
              <a:latin typeface="Abyssinica SIL" panose="02000000000000000000" charset="0"/>
              <a:cs typeface="Abyssinica SIL" panose="02000000000000000000" charset="0"/>
            </a:endParaRPr>
          </a:p>
          <a:p>
            <a:pPr algn="just">
              <a:lnSpc>
                <a:spcPct val="100000"/>
              </a:lnSpc>
            </a:pPr>
            <a:r>
              <a:rPr lang="en-US" altLang="en-US" sz="1800">
                <a:latin typeface="Abyssinica SIL" panose="02000000000000000000" charset="0"/>
                <a:cs typeface="Abyssinica SIL" panose="02000000000000000000" charset="0"/>
              </a:rPr>
              <a:t>Client initiates the connection.</a:t>
            </a:r>
            <a:endParaRPr lang="en-US" altLang="en-US" sz="1800">
              <a:latin typeface="Abyssinica SIL" panose="02000000000000000000" charset="0"/>
              <a:cs typeface="Abyssinica SIL" panose="02000000000000000000" charset="0"/>
            </a:endParaRPr>
          </a:p>
          <a:p>
            <a:pPr algn="just">
              <a:lnSpc>
                <a:spcPct val="100000"/>
              </a:lnSpc>
            </a:pPr>
            <a:r>
              <a:rPr lang="" altLang="en-US" sz="1800">
                <a:latin typeface="Abyssinica SIL" panose="02000000000000000000" charset="0"/>
                <a:cs typeface="Abyssinica SIL" panose="02000000000000000000" charset="0"/>
              </a:rPr>
              <a:t>Client</a:t>
            </a:r>
            <a:r>
              <a:rPr lang="en-US" altLang="en-US" sz="1800">
                <a:latin typeface="Abyssinica SIL" panose="02000000000000000000" charset="0"/>
                <a:cs typeface="Abyssinica SIL" panose="02000000000000000000" charset="0"/>
              </a:rPr>
              <a:t> generates a request --&gt; “get file.txt” (R</a:t>
            </a:r>
            <a:r>
              <a:rPr lang="en-US" altLang="en-US" sz="1800" baseline="-25000">
                <a:latin typeface="Abyssinica SIL" panose="02000000000000000000" charset="0"/>
                <a:cs typeface="Abyssinica SIL" panose="02000000000000000000" charset="0"/>
              </a:rPr>
              <a:t>1</a:t>
            </a:r>
            <a:r>
              <a:rPr lang="en-US" altLang="en-US" sz="1800">
                <a:latin typeface="Abyssinica SIL" panose="02000000000000000000" charset="0"/>
                <a:cs typeface="Abyssinica SIL" panose="02000000000000000000" charset="0"/>
              </a:rPr>
              <a:t>)</a:t>
            </a:r>
            <a:endParaRPr lang="en-US" altLang="en-US" sz="1800">
              <a:latin typeface="Abyssinica SIL" panose="02000000000000000000" charset="0"/>
              <a:cs typeface="Abyssinica SIL" panose="02000000000000000000" charset="0"/>
            </a:endParaRPr>
          </a:p>
          <a:p>
            <a:pPr algn="just">
              <a:lnSpc>
                <a:spcPct val="100000"/>
              </a:lnSpc>
            </a:pPr>
            <a:r>
              <a:rPr lang="en-US" altLang="en-US" sz="1800">
                <a:latin typeface="Abyssinica SIL" panose="02000000000000000000" charset="0"/>
                <a:cs typeface="Abyssinica SIL" panose="02000000000000000000" charset="0"/>
                <a:sym typeface="+mn-ea"/>
              </a:rPr>
              <a:t>R</a:t>
            </a:r>
            <a:r>
              <a:rPr lang="en-US" altLang="en-US" sz="1800" baseline="-25000">
                <a:latin typeface="Abyssinica SIL" panose="02000000000000000000" charset="0"/>
                <a:cs typeface="Abyssinica SIL" panose="02000000000000000000" charset="0"/>
                <a:sym typeface="+mn-ea"/>
              </a:rPr>
              <a:t>1 </a:t>
            </a:r>
            <a:r>
              <a:rPr lang="en-US" altLang="en-US" sz="1800">
                <a:latin typeface="Abyssinica SIL" panose="02000000000000000000" charset="0"/>
                <a:cs typeface="Abyssinica SIL" panose="02000000000000000000" charset="0"/>
                <a:sym typeface="+mn-ea"/>
              </a:rPr>
              <a:t>is passed onto the neural network model and a dialect number “n”</a:t>
            </a:r>
            <a:r>
              <a:rPr lang="en-US" altLang="en-US" sz="1800" baseline="-25000">
                <a:latin typeface="Abyssinica SIL" panose="02000000000000000000" charset="0"/>
                <a:cs typeface="Abyssinica SIL" panose="02000000000000000000" charset="0"/>
                <a:sym typeface="+mn-ea"/>
              </a:rPr>
              <a:t> </a:t>
            </a:r>
            <a:r>
              <a:rPr lang="en-US" altLang="en-US" sz="1800">
                <a:latin typeface="Abyssinica SIL" panose="02000000000000000000" charset="0"/>
                <a:cs typeface="Abyssinica SIL" panose="02000000000000000000" charset="0"/>
                <a:sym typeface="+mn-ea"/>
              </a:rPr>
              <a:t>is predicted for </a:t>
            </a:r>
            <a:r>
              <a:rPr lang="" altLang="en-US" sz="1800">
                <a:latin typeface="Abyssinica SIL" panose="02000000000000000000" charset="0"/>
                <a:cs typeface="Abyssinica SIL" panose="02000000000000000000" charset="0"/>
                <a:sym typeface="+mn-ea"/>
              </a:rPr>
              <a:t>the </a:t>
            </a:r>
            <a:r>
              <a:rPr lang="en-US" altLang="en-US" sz="1800">
                <a:latin typeface="Abyssinica SIL" panose="02000000000000000000" charset="0"/>
                <a:cs typeface="Abyssinica SIL" panose="02000000000000000000" charset="0"/>
                <a:sym typeface="+mn-ea"/>
              </a:rPr>
              <a:t>request R</a:t>
            </a:r>
            <a:r>
              <a:rPr lang="" altLang="en-US" sz="1800" baseline="-25000">
                <a:latin typeface="Abyssinica SIL" panose="02000000000000000000" charset="0"/>
                <a:cs typeface="Abyssinica SIL" panose="02000000000000000000" charset="0"/>
                <a:sym typeface="+mn-ea"/>
              </a:rPr>
              <a:t>1</a:t>
            </a:r>
            <a:r>
              <a:rPr lang="en-US" altLang="en-US" sz="1800">
                <a:latin typeface="Abyssinica SIL" panose="02000000000000000000" charset="0"/>
                <a:cs typeface="Abyssinica SIL" panose="02000000000000000000" charset="0"/>
                <a:sym typeface="+mn-ea"/>
              </a:rPr>
              <a:t>. </a:t>
            </a:r>
            <a:endParaRPr lang="en-US" altLang="en-US" sz="1800">
              <a:latin typeface="Abyssinica SIL" panose="02000000000000000000" charset="0"/>
              <a:cs typeface="Abyssinica SIL" panose="02000000000000000000" charset="0"/>
              <a:sym typeface="+mn-ea"/>
            </a:endParaRPr>
          </a:p>
          <a:p>
            <a:pPr lvl="1" algn="just">
              <a:lnSpc>
                <a:spcPct val="100000"/>
              </a:lnSpc>
            </a:pPr>
            <a:r>
              <a:rPr lang="" altLang="en-US" sz="1800" i="1">
                <a:latin typeface="aakar" panose="02000600040000000000" charset="0"/>
                <a:cs typeface="aakar" panose="02000600040000000000" charset="0"/>
                <a:sym typeface="+mn-ea"/>
              </a:rPr>
              <a:t>Note: Dialect number is depenadent on each request R</a:t>
            </a:r>
            <a:r>
              <a:rPr lang="" altLang="en-US" sz="1800" i="1" baseline="-25000">
                <a:latin typeface="aakar" panose="02000600040000000000" charset="0"/>
                <a:cs typeface="aakar" panose="02000600040000000000" charset="0"/>
                <a:sym typeface="+mn-ea"/>
              </a:rPr>
              <a:t>n</a:t>
            </a:r>
            <a:r>
              <a:rPr lang="" altLang="en-US" sz="1800" i="1">
                <a:latin typeface="aakar" panose="02000600040000000000" charset="0"/>
                <a:cs typeface="aakar" panose="02000600040000000000" charset="0"/>
                <a:sym typeface="+mn-ea"/>
              </a:rPr>
              <a:t>.</a:t>
            </a:r>
            <a:endParaRPr lang="en-US" altLang="en-US" sz="1800" i="1">
              <a:latin typeface="aakar" panose="02000600040000000000" charset="0"/>
              <a:cs typeface="aakar" panose="02000600040000000000" charset="0"/>
            </a:endParaRPr>
          </a:p>
          <a:p>
            <a:pPr algn="just">
              <a:lnSpc>
                <a:spcPct val="100000"/>
              </a:lnSpc>
            </a:pPr>
            <a:r>
              <a:rPr lang="en-US" altLang="en-US" sz="1800">
                <a:latin typeface="Abyssinica SIL" panose="02000000000000000000" charset="0"/>
                <a:cs typeface="Abyssinica SIL" panose="02000000000000000000" charset="0"/>
                <a:sym typeface="+mn-ea"/>
              </a:rPr>
              <a:t>If D</a:t>
            </a:r>
            <a:r>
              <a:rPr lang="en-US" altLang="en-US" sz="1800" baseline="-25000">
                <a:latin typeface="Abyssinica SIL" panose="02000000000000000000" charset="0"/>
                <a:cs typeface="Abyssinica SIL" panose="02000000000000000000" charset="0"/>
                <a:sym typeface="+mn-ea"/>
              </a:rPr>
              <a:t>n </a:t>
            </a:r>
            <a:r>
              <a:rPr lang="en-US" altLang="en-US" sz="1800">
                <a:latin typeface="Abyssinica SIL" panose="02000000000000000000" charset="0"/>
                <a:cs typeface="Abyssinica SIL" panose="02000000000000000000" charset="0"/>
                <a:sym typeface="+mn-ea"/>
              </a:rPr>
              <a:t>= n (n is the dialect number predicted </a:t>
            </a:r>
            <a:r>
              <a:rPr lang="" altLang="en-US" sz="1800">
                <a:latin typeface="Abyssinica SIL" panose="02000000000000000000" charset="0"/>
                <a:cs typeface="Abyssinica SIL" panose="02000000000000000000" charset="0"/>
                <a:sym typeface="+mn-ea"/>
              </a:rPr>
              <a:t>and is in the range of dialects 1 to 15</a:t>
            </a:r>
            <a:r>
              <a:rPr lang="en-US" altLang="en-US" sz="1800">
                <a:latin typeface="Abyssinica SIL" panose="02000000000000000000" charset="0"/>
                <a:cs typeface="Abyssinica SIL" panose="02000000000000000000" charset="0"/>
                <a:sym typeface="+mn-ea"/>
              </a:rPr>
              <a:t>)</a:t>
            </a:r>
            <a:endParaRPr lang="en-US" altLang="en-US" sz="1800">
              <a:latin typeface="Abyssinica SIL" panose="02000000000000000000" charset="0"/>
              <a:cs typeface="Abyssinica SIL" panose="02000000000000000000" charset="0"/>
            </a:endParaRPr>
          </a:p>
          <a:p>
            <a:pPr marL="457200" lvl="1" indent="0" algn="just">
              <a:lnSpc>
                <a:spcPct val="100000"/>
              </a:lnSpc>
              <a:buNone/>
            </a:pPr>
            <a:r>
              <a:rPr lang="en-US" altLang="en-US" sz="1800">
                <a:latin typeface="Abyssinica SIL" panose="02000000000000000000" charset="0"/>
                <a:cs typeface="Abyssinica SIL" panose="02000000000000000000" charset="0"/>
                <a:sym typeface="+mn-ea"/>
              </a:rPr>
              <a:t>then Class_D</a:t>
            </a:r>
            <a:r>
              <a:rPr lang="en-US" altLang="en-US" sz="1800" baseline="-25000">
                <a:latin typeface="Abyssinica SIL" panose="02000000000000000000" charset="0"/>
                <a:cs typeface="Abyssinica SIL" panose="02000000000000000000" charset="0"/>
                <a:sym typeface="+mn-ea"/>
              </a:rPr>
              <a:t>n </a:t>
            </a:r>
            <a:r>
              <a:rPr lang="en-US" altLang="en-US" sz="1800">
                <a:latin typeface="Abyssinica SIL" panose="02000000000000000000" charset="0"/>
                <a:cs typeface="Abyssinica SIL" panose="02000000000000000000" charset="0"/>
                <a:sym typeface="+mn-ea"/>
              </a:rPr>
              <a:t>is used to send the R</a:t>
            </a:r>
            <a:r>
              <a:rPr lang="en-US" altLang="en-US" sz="1800" baseline="-25000">
                <a:latin typeface="Abyssinica SIL" panose="02000000000000000000" charset="0"/>
                <a:cs typeface="Abyssinica SIL" panose="02000000000000000000" charset="0"/>
                <a:sym typeface="+mn-ea"/>
              </a:rPr>
              <a:t>1 </a:t>
            </a:r>
            <a:r>
              <a:rPr lang="en-US" altLang="en-US" sz="1800">
                <a:latin typeface="Abyssinica SIL" panose="02000000000000000000" charset="0"/>
                <a:cs typeface="Abyssinica SIL" panose="02000000000000000000" charset="0"/>
                <a:sym typeface="+mn-ea"/>
              </a:rPr>
              <a:t>to server.</a:t>
            </a:r>
            <a:endParaRPr lang="en-US" altLang="en-US" sz="1800">
              <a:latin typeface="Abyssinica SIL" panose="02000000000000000000" charset="0"/>
              <a:cs typeface="Abyssinica SIL" panose="02000000000000000000" charset="0"/>
              <a:sym typeface="+mn-ea"/>
            </a:endParaRPr>
          </a:p>
          <a:p>
            <a:pPr lvl="1" algn="just">
              <a:lnSpc>
                <a:spcPct val="100000"/>
              </a:lnSpc>
            </a:pPr>
            <a:r>
              <a:rPr lang="en-US" altLang="en-US" sz="1800" i="1">
                <a:latin typeface="aakar" panose="02000600040000000000" charset="0"/>
                <a:cs typeface="aakar" panose="02000600040000000000" charset="0"/>
                <a:sym typeface="+mn-ea"/>
              </a:rPr>
              <a:t>Note: Even if the “R</a:t>
            </a:r>
            <a:r>
              <a:rPr lang="en-US" altLang="en-US" sz="1800" i="1" baseline="-25000">
                <a:latin typeface="aakar" panose="02000600040000000000" charset="0"/>
                <a:cs typeface="aakar" panose="02000600040000000000" charset="0"/>
                <a:sym typeface="+mn-ea"/>
              </a:rPr>
              <a:t>1</a:t>
            </a:r>
            <a:r>
              <a:rPr lang="en-US" altLang="en-US" sz="1800" i="1">
                <a:latin typeface="aakar" panose="02000600040000000000" charset="0"/>
                <a:cs typeface="aakar" panose="02000600040000000000" charset="0"/>
                <a:sym typeface="+mn-ea"/>
              </a:rPr>
              <a:t>” is sent from Class_D</a:t>
            </a:r>
            <a:r>
              <a:rPr lang="en-US" altLang="en-US" sz="1800" i="1" baseline="-25000">
                <a:latin typeface="aakar" panose="02000600040000000000" charset="0"/>
                <a:cs typeface="aakar" panose="02000600040000000000" charset="0"/>
                <a:sym typeface="+mn-ea"/>
              </a:rPr>
              <a:t>n</a:t>
            </a:r>
            <a:r>
              <a:rPr lang="en-US" altLang="en-US" sz="1800" i="1">
                <a:latin typeface="aakar" panose="02000600040000000000" charset="0"/>
                <a:cs typeface="aakar" panose="02000600040000000000" charset="0"/>
                <a:sym typeface="+mn-ea"/>
              </a:rPr>
              <a:t>, the R</a:t>
            </a:r>
            <a:r>
              <a:rPr lang="en-US" altLang="en-US" sz="1800" i="1" baseline="-25000">
                <a:latin typeface="aakar" panose="02000600040000000000" charset="0"/>
                <a:cs typeface="aakar" panose="02000600040000000000" charset="0"/>
                <a:sym typeface="+mn-ea"/>
              </a:rPr>
              <a:t>1</a:t>
            </a:r>
            <a:r>
              <a:rPr lang="en-US" altLang="en-US" sz="1800" i="1">
                <a:latin typeface="aakar" panose="02000600040000000000" charset="0"/>
                <a:cs typeface="aakar" panose="02000600040000000000" charset="0"/>
                <a:sym typeface="+mn-ea"/>
              </a:rPr>
              <a:t> is an undialected version of the request. The first request which is sent from client to server is undialected and all the 15 requests are in same format: “command arg”</a:t>
            </a:r>
            <a:endParaRPr lang="en-US" altLang="en-US" sz="1800" i="1">
              <a:latin typeface="aakar" panose="02000600040000000000" charset="0"/>
              <a:cs typeface="aakar" panose="02000600040000000000" charset="0"/>
            </a:endParaRPr>
          </a:p>
          <a:p>
            <a:pPr lvl="0" algn="just">
              <a:lnSpc>
                <a:spcPct val="100000"/>
              </a:lnSpc>
            </a:pPr>
            <a:r>
              <a:rPr lang="en-US" altLang="en-US" sz="1800">
                <a:latin typeface="Abyssinica SIL" panose="02000000000000000000" charset="0"/>
                <a:cs typeface="Abyssinica SIL" panose="02000000000000000000" charset="0"/>
                <a:sym typeface="+mn-ea"/>
              </a:rPr>
              <a:t>else </a:t>
            </a:r>
            <a:endParaRPr lang="en-US" altLang="en-US" sz="1800">
              <a:latin typeface="Abyssinica SIL" panose="02000000000000000000" charset="0"/>
              <a:cs typeface="Abyssinica SIL" panose="02000000000000000000" charset="0"/>
            </a:endParaRPr>
          </a:p>
          <a:p>
            <a:pPr marL="457200" lvl="1" indent="0" algn="just">
              <a:lnSpc>
                <a:spcPct val="100000"/>
              </a:lnSpc>
              <a:buNone/>
            </a:pPr>
            <a:r>
              <a:rPr lang="en-US" altLang="en-US" sz="1800">
                <a:latin typeface="Abyssinica SIL" panose="02000000000000000000" charset="0"/>
                <a:cs typeface="Abyssinica SIL" panose="02000000000000000000" charset="0"/>
                <a:sym typeface="+mn-ea"/>
              </a:rPr>
              <a:t>then the connection gets closed, as the dialect number is not present in the </a:t>
            </a:r>
            <a:r>
              <a:rPr lang="" altLang="en-US" sz="1800">
                <a:latin typeface="Abyssinica SIL" panose="02000000000000000000" charset="0"/>
                <a:cs typeface="Abyssinica SIL" panose="02000000000000000000" charset="0"/>
                <a:sym typeface="+mn-ea"/>
              </a:rPr>
              <a:t>range of dialects</a:t>
            </a:r>
            <a:endParaRPr lang="" altLang="en-US" sz="1800">
              <a:latin typeface="Abyssinica SIL" panose="02000000000000000000" charset="0"/>
              <a:cs typeface="Abyssinica SIL" panose="02000000000000000000"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Pseudocode - 2</a:t>
            </a:r>
            <a:endParaRPr lang="en-US" altLang="en-US"/>
          </a:p>
        </p:txBody>
      </p:sp>
      <p:sp>
        <p:nvSpPr>
          <p:cNvPr id="3" name="Content Placeholder 2"/>
          <p:cNvSpPr>
            <a:spLocks noGrp="1"/>
          </p:cNvSpPr>
          <p:nvPr>
            <p:ph idx="1"/>
          </p:nvPr>
        </p:nvSpPr>
        <p:spPr>
          <a:xfrm>
            <a:off x="838200" y="1488440"/>
            <a:ext cx="10515600" cy="4688840"/>
          </a:xfrm>
        </p:spPr>
        <p:txBody>
          <a:bodyPr>
            <a:noAutofit/>
          </a:bodyPr>
          <a:p>
            <a:pPr algn="just">
              <a:lnSpc>
                <a:spcPct val="100000"/>
              </a:lnSpc>
            </a:pPr>
            <a:r>
              <a:rPr lang="en-US" altLang="en-US" sz="1600">
                <a:latin typeface="Abyssinica SIL" panose="02000000000000000000" charset="0"/>
                <a:cs typeface="Abyssinica SIL" panose="02000000000000000000" charset="0"/>
              </a:rPr>
              <a:t>Server receives the “R</a:t>
            </a:r>
            <a:r>
              <a:rPr lang="en-US" altLang="en-US" sz="1600" baseline="-25000">
                <a:latin typeface="Abyssinica SIL" panose="02000000000000000000" charset="0"/>
                <a:cs typeface="Abyssinica SIL" panose="02000000000000000000" charset="0"/>
              </a:rPr>
              <a:t>1</a:t>
            </a:r>
            <a:r>
              <a:rPr lang="en-US" altLang="en-US" sz="1600">
                <a:latin typeface="Abyssinica SIL" panose="02000000000000000000" charset="0"/>
                <a:cs typeface="Abyssinica SIL" panose="02000000000000000000" charset="0"/>
              </a:rPr>
              <a:t>” and again passes the same request to server's neural network model to predict the dialect number “n”.</a:t>
            </a:r>
            <a:endParaRPr lang="en-US" altLang="en-US" sz="1600">
              <a:latin typeface="Abyssinica SIL" panose="02000000000000000000" charset="0"/>
              <a:cs typeface="Abyssinica SIL" panose="02000000000000000000" charset="0"/>
            </a:endParaRPr>
          </a:p>
          <a:p>
            <a:pPr lvl="1" algn="just">
              <a:lnSpc>
                <a:spcPct val="100000"/>
              </a:lnSpc>
            </a:pPr>
            <a:r>
              <a:rPr lang="en-US" altLang="en-US" sz="1600" i="1">
                <a:latin typeface="aakar" panose="02000600040000000000" charset="0"/>
                <a:cs typeface="aakar" panose="02000600040000000000" charset="0"/>
              </a:rPr>
              <a:t>Note: Even if the “R</a:t>
            </a:r>
            <a:r>
              <a:rPr lang="en-US" altLang="en-US" sz="1600" i="1" baseline="-25000">
                <a:latin typeface="aakar" panose="02000600040000000000" charset="0"/>
                <a:cs typeface="aakar" panose="02000600040000000000" charset="0"/>
              </a:rPr>
              <a:t>1</a:t>
            </a:r>
            <a:r>
              <a:rPr lang="en-US" altLang="en-US" sz="1600" i="1">
                <a:latin typeface="aakar" panose="02000600040000000000" charset="0"/>
                <a:cs typeface="aakar" panose="02000600040000000000" charset="0"/>
              </a:rPr>
              <a:t>” is sent from Class_D</a:t>
            </a:r>
            <a:r>
              <a:rPr lang="en-US" altLang="en-US" sz="1600" i="1" baseline="-25000">
                <a:latin typeface="aakar" panose="02000600040000000000" charset="0"/>
                <a:cs typeface="aakar" panose="02000600040000000000" charset="0"/>
              </a:rPr>
              <a:t>n</a:t>
            </a:r>
            <a:r>
              <a:rPr lang="en-US" altLang="en-US" sz="1600" i="1">
                <a:latin typeface="aakar" panose="02000600040000000000" charset="0"/>
                <a:cs typeface="aakar" panose="02000600040000000000" charset="0"/>
              </a:rPr>
              <a:t>, the R</a:t>
            </a:r>
            <a:r>
              <a:rPr lang="en-US" altLang="en-US" sz="1600" i="1" baseline="-25000">
                <a:latin typeface="aakar" panose="02000600040000000000" charset="0"/>
                <a:cs typeface="aakar" panose="02000600040000000000" charset="0"/>
              </a:rPr>
              <a:t>1</a:t>
            </a:r>
            <a:r>
              <a:rPr lang="en-US" altLang="en-US" sz="1600" i="1">
                <a:latin typeface="aakar" panose="02000600040000000000" charset="0"/>
                <a:cs typeface="aakar" panose="02000600040000000000" charset="0"/>
              </a:rPr>
              <a:t> is an undialected version of the request. The first request which is sent from client to server is undialected and all the 15 requests are in same format: “command arg”</a:t>
            </a:r>
            <a:endParaRPr lang="en-US" altLang="en-US" sz="1600" i="1">
              <a:latin typeface="aakar" panose="02000600040000000000" charset="0"/>
              <a:cs typeface="aakar" panose="02000600040000000000" charset="0"/>
            </a:endParaRPr>
          </a:p>
          <a:p>
            <a:pPr algn="just">
              <a:lnSpc>
                <a:spcPct val="100000"/>
              </a:lnSpc>
            </a:pPr>
            <a:r>
              <a:rPr lang="en-US" altLang="en-US" sz="1600">
                <a:latin typeface="Abyssinica SIL" panose="02000000000000000000" charset="0"/>
                <a:cs typeface="Abyssinica SIL" panose="02000000000000000000" charset="0"/>
              </a:rPr>
              <a:t>If </a:t>
            </a:r>
            <a:r>
              <a:rPr lang="en-US" altLang="en-US" sz="1600">
                <a:latin typeface="Abyssinica SIL" panose="02000000000000000000" charset="0"/>
                <a:cs typeface="Abyssinica SIL" panose="02000000000000000000" charset="0"/>
                <a:sym typeface="+mn-ea"/>
              </a:rPr>
              <a:t>D</a:t>
            </a:r>
            <a:r>
              <a:rPr lang="en-US" altLang="en-US" sz="1600" baseline="-25000">
                <a:latin typeface="Abyssinica SIL" panose="02000000000000000000" charset="0"/>
                <a:cs typeface="Abyssinica SIL" panose="02000000000000000000" charset="0"/>
                <a:sym typeface="+mn-ea"/>
              </a:rPr>
              <a:t>n </a:t>
            </a:r>
            <a:r>
              <a:rPr lang="en-US" altLang="en-US" sz="1600">
                <a:latin typeface="Abyssinica SIL" panose="02000000000000000000" charset="0"/>
                <a:cs typeface="Abyssinica SIL" panose="02000000000000000000" charset="0"/>
                <a:sym typeface="+mn-ea"/>
              </a:rPr>
              <a:t>= n (</a:t>
            </a:r>
            <a:r>
              <a:rPr lang="en-US" altLang="en-US" sz="1600">
                <a:latin typeface="Abyssinica SIL" panose="02000000000000000000" charset="0"/>
                <a:cs typeface="Abyssinica SIL" panose="02000000000000000000" charset="0"/>
                <a:sym typeface="+mn-ea"/>
              </a:rPr>
              <a:t>n is the dialect number predicted and is in the range of dialects 1 to 15)</a:t>
            </a:r>
            <a:endParaRPr lang="en-US" altLang="en-US" sz="1600">
              <a:latin typeface="Abyssinica SIL" panose="02000000000000000000" charset="0"/>
              <a:cs typeface="Abyssinica SIL" panose="02000000000000000000" charset="0"/>
            </a:endParaRPr>
          </a:p>
          <a:p>
            <a:pPr marL="457200" lvl="1" indent="0" algn="just">
              <a:lnSpc>
                <a:spcPct val="100000"/>
              </a:lnSpc>
              <a:buNone/>
            </a:pPr>
            <a:r>
              <a:rPr lang="en-US" altLang="en-US" sz="1600">
                <a:latin typeface="Abyssinica SIL" panose="02000000000000000000" charset="0"/>
                <a:cs typeface="Abyssinica SIL" panose="02000000000000000000" charset="0"/>
                <a:sym typeface="+mn-ea"/>
              </a:rPr>
              <a:t>then “R</a:t>
            </a:r>
            <a:r>
              <a:rPr lang="en-US" altLang="en-US" sz="1600" baseline="-25000">
                <a:latin typeface="Abyssinica SIL" panose="02000000000000000000" charset="0"/>
                <a:cs typeface="Abyssinica SIL" panose="02000000000000000000" charset="0"/>
                <a:sym typeface="+mn-ea"/>
              </a:rPr>
              <a:t>1</a:t>
            </a:r>
            <a:r>
              <a:rPr lang="en-US" altLang="en-US" sz="1600">
                <a:latin typeface="Abyssinica SIL" panose="02000000000000000000" charset="0"/>
                <a:cs typeface="Abyssinica SIL" panose="02000000000000000000" charset="0"/>
                <a:sym typeface="+mn-ea"/>
              </a:rPr>
              <a:t>” is sent to Class_D</a:t>
            </a:r>
            <a:r>
              <a:rPr lang="en-US" altLang="en-US" sz="1600" baseline="-25000">
                <a:latin typeface="Abyssinica SIL" panose="02000000000000000000" charset="0"/>
                <a:cs typeface="Abyssinica SIL" panose="02000000000000000000" charset="0"/>
                <a:sym typeface="+mn-ea"/>
              </a:rPr>
              <a:t>n</a:t>
            </a:r>
            <a:r>
              <a:rPr lang="en-US" altLang="en-US" sz="1600">
                <a:latin typeface="Abyssinica SIL" panose="02000000000000000000" charset="0"/>
                <a:cs typeface="Abyssinica SIL" panose="02000000000000000000" charset="0"/>
                <a:sym typeface="+mn-ea"/>
              </a:rPr>
              <a:t>, the response “X</a:t>
            </a:r>
            <a:r>
              <a:rPr lang="en-US" altLang="en-US" sz="1600" baseline="-25000">
                <a:latin typeface="Abyssinica SIL" panose="02000000000000000000" charset="0"/>
                <a:cs typeface="Abyssinica SIL" panose="02000000000000000000" charset="0"/>
                <a:sym typeface="+mn-ea"/>
              </a:rPr>
              <a:t>1</a:t>
            </a:r>
            <a:r>
              <a:rPr lang="en-US" altLang="en-US" sz="1600">
                <a:latin typeface="Abyssinica SIL" panose="02000000000000000000" charset="0"/>
                <a:cs typeface="Abyssinica SIL" panose="02000000000000000000" charset="0"/>
                <a:sym typeface="+mn-ea"/>
              </a:rPr>
              <a:t>” is sent from server to client</a:t>
            </a:r>
            <a:endParaRPr lang="en-US" altLang="en-US" sz="1600">
              <a:latin typeface="Abyssinica SIL" panose="02000000000000000000" charset="0"/>
              <a:cs typeface="Abyssinica SIL" panose="02000000000000000000" charset="0"/>
            </a:endParaRPr>
          </a:p>
          <a:p>
            <a:pPr lvl="0" algn="just">
              <a:lnSpc>
                <a:spcPct val="100000"/>
              </a:lnSpc>
            </a:pPr>
            <a:r>
              <a:rPr lang="en-US" altLang="en-US" sz="1600">
                <a:latin typeface="Abyssinica SIL" panose="02000000000000000000" charset="0"/>
                <a:cs typeface="Abyssinica SIL" panose="02000000000000000000" charset="0"/>
                <a:sym typeface="+mn-ea"/>
              </a:rPr>
              <a:t>else </a:t>
            </a:r>
            <a:endParaRPr lang="en-US" altLang="en-US" sz="1600">
              <a:latin typeface="Abyssinica SIL" panose="02000000000000000000" charset="0"/>
              <a:cs typeface="Abyssinica SIL" panose="02000000000000000000" charset="0"/>
            </a:endParaRPr>
          </a:p>
          <a:p>
            <a:pPr marL="457200" lvl="1" indent="0" algn="just">
              <a:lnSpc>
                <a:spcPct val="100000"/>
              </a:lnSpc>
              <a:buNone/>
            </a:pPr>
            <a:r>
              <a:rPr lang="en-US" altLang="en-US" sz="1600">
                <a:latin typeface="Abyssinica SIL" panose="02000000000000000000" charset="0"/>
                <a:cs typeface="Abyssinica SIL" panose="02000000000000000000" charset="0"/>
                <a:sym typeface="+mn-ea"/>
              </a:rPr>
              <a:t>then the connection gets closed, as the dialect number is not present in the </a:t>
            </a:r>
            <a:r>
              <a:rPr lang="" altLang="en-US" sz="1600">
                <a:latin typeface="Abyssinica SIL" panose="02000000000000000000" charset="0"/>
                <a:cs typeface="Abyssinica SIL" panose="02000000000000000000" charset="0"/>
                <a:sym typeface="+mn-ea"/>
              </a:rPr>
              <a:t>range of dialects</a:t>
            </a:r>
            <a:endParaRPr lang="en-US" altLang="en-US" sz="1600">
              <a:latin typeface="Abyssinica SIL" panose="02000000000000000000" charset="0"/>
              <a:cs typeface="Abyssinica SIL" panose="02000000000000000000" charset="0"/>
            </a:endParaRPr>
          </a:p>
          <a:p>
            <a:pPr algn="just">
              <a:lnSpc>
                <a:spcPct val="100000"/>
              </a:lnSpc>
            </a:pPr>
            <a:r>
              <a:rPr lang="en-US" altLang="en-US" sz="1600">
                <a:latin typeface="Abyssinica SIL" panose="02000000000000000000" charset="0"/>
                <a:cs typeface="Abyssinica SIL" panose="02000000000000000000" charset="0"/>
              </a:rPr>
              <a:t>Once, the client receives the “X</a:t>
            </a:r>
            <a:r>
              <a:rPr lang="en-US" altLang="en-US" sz="1600" baseline="-25000">
                <a:latin typeface="Abyssinica SIL" panose="02000000000000000000" charset="0"/>
                <a:cs typeface="Abyssinica SIL" panose="02000000000000000000" charset="0"/>
              </a:rPr>
              <a:t>1</a:t>
            </a:r>
            <a:r>
              <a:rPr lang="en-US" altLang="en-US" sz="1600">
                <a:latin typeface="Abyssinica SIL" panose="02000000000000000000" charset="0"/>
                <a:cs typeface="Abyssinica SIL" panose="02000000000000000000" charset="0"/>
              </a:rPr>
              <a:t>”, the </a:t>
            </a:r>
            <a:r>
              <a:rPr lang="en-US" altLang="en-US" sz="1600">
                <a:latin typeface="Abyssinica SIL" panose="02000000000000000000" charset="0"/>
                <a:cs typeface="Abyssinica SIL" panose="02000000000000000000" charset="0"/>
                <a:sym typeface="+mn-ea"/>
              </a:rPr>
              <a:t>“X</a:t>
            </a:r>
            <a:r>
              <a:rPr lang="en-US" altLang="en-US" sz="1600" baseline="-25000">
                <a:latin typeface="Abyssinica SIL" panose="02000000000000000000" charset="0"/>
                <a:cs typeface="Abyssinica SIL" panose="02000000000000000000" charset="0"/>
                <a:sym typeface="+mn-ea"/>
              </a:rPr>
              <a:t>1</a:t>
            </a:r>
            <a:r>
              <a:rPr lang="en-US" altLang="en-US" sz="1600">
                <a:latin typeface="Abyssinica SIL" panose="02000000000000000000" charset="0"/>
                <a:cs typeface="Abyssinica SIL" panose="02000000000000000000" charset="0"/>
                <a:sym typeface="+mn-ea"/>
              </a:rPr>
              <a:t>” is sent to the decision tree to check for the dialect overlapping.</a:t>
            </a:r>
            <a:endParaRPr lang="en-US" altLang="en-US" sz="1600">
              <a:latin typeface="Abyssinica SIL" panose="02000000000000000000" charset="0"/>
              <a:cs typeface="Abyssinica SIL" panose="02000000000000000000" charset="0"/>
              <a:sym typeface="+mn-ea"/>
            </a:endParaRPr>
          </a:p>
          <a:p>
            <a:pPr lvl="1" algn="just">
              <a:lnSpc>
                <a:spcPct val="100000"/>
              </a:lnSpc>
            </a:pPr>
            <a:r>
              <a:rPr lang="" altLang="en-US" sz="1600" i="1">
                <a:latin typeface="aakar" panose="02000600040000000000" charset="0"/>
                <a:cs typeface="aakar" panose="02000600040000000000" charset="0"/>
                <a:sym typeface="+mn-ea"/>
              </a:rPr>
              <a:t>Note: Each dialects body differs in the response “X</a:t>
            </a:r>
            <a:r>
              <a:rPr lang="" altLang="en-US" sz="1600" i="1" baseline="-25000">
                <a:latin typeface="aakar" panose="02000600040000000000" charset="0"/>
                <a:cs typeface="aakar" panose="02000600040000000000" charset="0"/>
                <a:sym typeface="+mn-ea"/>
              </a:rPr>
              <a:t>1</a:t>
            </a:r>
            <a:r>
              <a:rPr lang="" altLang="en-US" sz="1600" i="1">
                <a:latin typeface="aakar" panose="02000600040000000000" charset="0"/>
                <a:cs typeface="aakar" panose="02000600040000000000" charset="0"/>
                <a:sym typeface="+mn-ea"/>
              </a:rPr>
              <a:t>”. A decision tree is used to check is there is any overlap amongst the body of the dialects.</a:t>
            </a:r>
            <a:endParaRPr lang="en-US" altLang="en-US" sz="1600" i="1">
              <a:latin typeface="aakar" panose="02000600040000000000" charset="0"/>
              <a:cs typeface="aakar" panose="02000600040000000000" charset="0"/>
              <a:sym typeface="+mn-ea"/>
            </a:endParaRPr>
          </a:p>
          <a:p>
            <a:pPr algn="just">
              <a:lnSpc>
                <a:spcPct val="100000"/>
              </a:lnSpc>
            </a:pPr>
            <a:r>
              <a:rPr lang="en-US" altLang="en-US" sz="1600">
                <a:latin typeface="Abyssinica SIL" panose="02000000000000000000" charset="0"/>
                <a:cs typeface="Abyssinica SIL" panose="02000000000000000000" charset="0"/>
                <a:sym typeface="+mn-ea"/>
              </a:rPr>
              <a:t>If the response “X</a:t>
            </a:r>
            <a:r>
              <a:rPr lang="en-US" altLang="en-US" sz="1600" baseline="-25000">
                <a:latin typeface="Abyssinica SIL" panose="02000000000000000000" charset="0"/>
                <a:cs typeface="Abyssinica SIL" panose="02000000000000000000" charset="0"/>
                <a:sym typeface="+mn-ea"/>
              </a:rPr>
              <a:t>1</a:t>
            </a:r>
            <a:r>
              <a:rPr lang="en-US" altLang="en-US" sz="1600">
                <a:latin typeface="Abyssinica SIL" panose="02000000000000000000" charset="0"/>
                <a:cs typeface="Abyssinica SIL" panose="02000000000000000000" charset="0"/>
                <a:sym typeface="+mn-ea"/>
              </a:rPr>
              <a:t>” is not overlapped, then the client verifies the packet is from genuine server and generates the response “X</a:t>
            </a:r>
            <a:r>
              <a:rPr lang="en-US" altLang="en-US" sz="1600" baseline="-25000">
                <a:latin typeface="Abyssinica SIL" panose="02000000000000000000" charset="0"/>
                <a:cs typeface="Abyssinica SIL" panose="02000000000000000000" charset="0"/>
                <a:sym typeface="+mn-ea"/>
              </a:rPr>
              <a:t>2</a:t>
            </a:r>
            <a:r>
              <a:rPr lang="en-US" altLang="en-US" sz="1600">
                <a:latin typeface="Abyssinica SIL" panose="02000000000000000000" charset="0"/>
                <a:cs typeface="Abyssinica SIL" panose="02000000000000000000" charset="0"/>
                <a:sym typeface="+mn-ea"/>
              </a:rPr>
              <a:t>” to be sent to server.</a:t>
            </a:r>
            <a:endParaRPr lang="en-US" altLang="en-US" sz="1600">
              <a:latin typeface="Abyssinica SIL" panose="02000000000000000000" charset="0"/>
              <a:cs typeface="Abyssinica SIL" panose="02000000000000000000"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2485" y="-222250"/>
            <a:ext cx="10515600" cy="1325563"/>
          </a:xfrm>
        </p:spPr>
        <p:txBody>
          <a:bodyPr/>
          <a:p>
            <a:pPr algn="ctr"/>
            <a:r>
              <a:rPr lang="en-US" altLang="en-US" sz="3200"/>
              <a:t>System design: </a:t>
            </a:r>
            <a:endParaRPr lang="en-US" altLang="en-US" sz="3200">
              <a:solidFill>
                <a:srgbClr val="FF0000"/>
              </a:solidFill>
            </a:endParaRPr>
          </a:p>
        </p:txBody>
      </p:sp>
      <p:sp>
        <p:nvSpPr>
          <p:cNvPr id="4" name="Oval 3"/>
          <p:cNvSpPr/>
          <p:nvPr/>
        </p:nvSpPr>
        <p:spPr>
          <a:xfrm>
            <a:off x="1569720" y="1367155"/>
            <a:ext cx="1362075" cy="889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en-US">
                <a:latin typeface="Abyssinica SIL" panose="02000000000000000000" charset="0"/>
                <a:cs typeface="Abyssinica SIL" panose="02000000000000000000" charset="0"/>
              </a:rPr>
              <a:t>Client</a:t>
            </a:r>
            <a:endParaRPr lang="en-US" altLang="en-US">
              <a:latin typeface="Abyssinica SIL" panose="02000000000000000000" charset="0"/>
              <a:cs typeface="Abyssinica SIL" panose="02000000000000000000" charset="0"/>
            </a:endParaRPr>
          </a:p>
        </p:txBody>
      </p:sp>
      <p:sp>
        <p:nvSpPr>
          <p:cNvPr id="5" name="Oval 4"/>
          <p:cNvSpPr/>
          <p:nvPr/>
        </p:nvSpPr>
        <p:spPr>
          <a:xfrm>
            <a:off x="8602980" y="1367155"/>
            <a:ext cx="1362075" cy="889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en-US">
                <a:latin typeface="Abyssinica SIL" panose="02000000000000000000" charset="0"/>
                <a:cs typeface="Abyssinica SIL" panose="02000000000000000000" charset="0"/>
              </a:rPr>
              <a:t>Server</a:t>
            </a:r>
            <a:endParaRPr lang="en-US" altLang="en-US">
              <a:latin typeface="Abyssinica SIL" panose="02000000000000000000" charset="0"/>
              <a:cs typeface="Abyssinica SIL" panose="02000000000000000000" charset="0"/>
            </a:endParaRPr>
          </a:p>
        </p:txBody>
      </p:sp>
      <p:sp>
        <p:nvSpPr>
          <p:cNvPr id="7" name="Oval Callout 6"/>
          <p:cNvSpPr/>
          <p:nvPr/>
        </p:nvSpPr>
        <p:spPr>
          <a:xfrm>
            <a:off x="2764155" y="657860"/>
            <a:ext cx="1215390" cy="709295"/>
          </a:xfrm>
          <a:prstGeom prst="wedgeEllipseCallout">
            <a:avLst/>
          </a:prstGeom>
          <a:ln>
            <a:solidFill>
              <a:schemeClr val="tx1"/>
            </a:solidFill>
          </a:ln>
          <a:scene3d>
            <a:camera prst="perspectiveFront"/>
            <a:lightRig rig="threePt" dir="t"/>
          </a:scene3d>
        </p:spPr>
        <p:style>
          <a:lnRef idx="2">
            <a:schemeClr val="accent6"/>
          </a:lnRef>
          <a:fillRef idx="1">
            <a:schemeClr val="lt1"/>
          </a:fillRef>
          <a:effectRef idx="0">
            <a:schemeClr val="accent6"/>
          </a:effectRef>
          <a:fontRef idx="minor">
            <a:schemeClr val="dk1"/>
          </a:fontRef>
        </p:style>
        <p:txBody>
          <a:bodyPr rtlCol="0" anchor="ctr"/>
          <a:p>
            <a:pPr algn="ctr"/>
            <a:r>
              <a:rPr lang="en-US" altLang="en-US" sz="1000" b="1">
                <a:latin typeface="Abyssinica SIL" panose="02000000000000000000" charset="0"/>
                <a:cs typeface="Abyssinica SIL" panose="02000000000000000000" charset="0"/>
              </a:rPr>
              <a:t>Request: get file.txt</a:t>
            </a:r>
            <a:endParaRPr lang="en-US" altLang="en-US" sz="1000" b="1">
              <a:latin typeface="Abyssinica SIL" panose="02000000000000000000" charset="0"/>
              <a:cs typeface="Abyssinica SIL" panose="02000000000000000000" charset="0"/>
            </a:endParaRPr>
          </a:p>
        </p:txBody>
      </p:sp>
      <p:sp>
        <p:nvSpPr>
          <p:cNvPr id="8" name="Flowchart: Document 7"/>
          <p:cNvSpPr/>
          <p:nvPr/>
        </p:nvSpPr>
        <p:spPr>
          <a:xfrm>
            <a:off x="657860" y="3852545"/>
            <a:ext cx="1204595" cy="675640"/>
          </a:xfrm>
          <a:prstGeom prst="flowChartDocumen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en-US" sz="1000" i="1">
                <a:solidFill>
                  <a:schemeClr val="tx1"/>
                </a:solidFill>
                <a:effectLst>
                  <a:outerShdw blurRad="38100" dist="19050" dir="2700000" algn="tl" rotWithShape="0">
                    <a:schemeClr val="dk1">
                      <a:alpha val="40000"/>
                    </a:schemeClr>
                  </a:outerShdw>
                </a:effectLst>
              </a:rPr>
              <a:t>Neural network model</a:t>
            </a:r>
            <a:endParaRPr lang="en-US" altLang="en-US" sz="1000" i="1">
              <a:solidFill>
                <a:schemeClr val="tx1"/>
              </a:solidFill>
              <a:effectLst>
                <a:outerShdw blurRad="38100" dist="19050" dir="2700000" algn="tl" rotWithShape="0">
                  <a:schemeClr val="dk1">
                    <a:alpha val="40000"/>
                  </a:schemeClr>
                </a:outerShdw>
              </a:effectLst>
            </a:endParaRPr>
          </a:p>
        </p:txBody>
      </p:sp>
      <p:sp>
        <p:nvSpPr>
          <p:cNvPr id="9" name="Flowchart: Document 8"/>
          <p:cNvSpPr/>
          <p:nvPr/>
        </p:nvSpPr>
        <p:spPr>
          <a:xfrm>
            <a:off x="9809480" y="3852545"/>
            <a:ext cx="1204595" cy="675640"/>
          </a:xfrm>
          <a:prstGeom prst="flowChartDocumen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en-US" sz="1000" i="1">
                <a:solidFill>
                  <a:schemeClr val="tx1"/>
                </a:solidFill>
                <a:effectLst>
                  <a:outerShdw blurRad="38100" dist="19050" dir="2700000" algn="tl" rotWithShape="0">
                    <a:schemeClr val="dk1">
                      <a:alpha val="40000"/>
                    </a:schemeClr>
                  </a:outerShdw>
                </a:effectLst>
                <a:sym typeface="+mn-ea"/>
              </a:rPr>
              <a:t>Neural network model</a:t>
            </a:r>
            <a:endParaRPr lang="en-US" altLang="en-US" sz="1000" i="1">
              <a:solidFill>
                <a:schemeClr val="tx1"/>
              </a:solidFill>
              <a:effectLst>
                <a:outerShdw blurRad="38100" dist="19050" dir="2700000" algn="tl" rotWithShape="0">
                  <a:schemeClr val="dk1">
                    <a:alpha val="40000"/>
                  </a:schemeClr>
                </a:outerShdw>
              </a:effectLst>
              <a:sym typeface="+mn-ea"/>
            </a:endParaRPr>
          </a:p>
        </p:txBody>
      </p:sp>
      <p:cxnSp>
        <p:nvCxnSpPr>
          <p:cNvPr id="10" name="Curved Connector 9"/>
          <p:cNvCxnSpPr>
            <a:stCxn id="4" idx="3"/>
            <a:endCxn id="8" idx="1"/>
          </p:cNvCxnSpPr>
          <p:nvPr/>
        </p:nvCxnSpPr>
        <p:spPr>
          <a:xfrm rot="5400000">
            <a:off x="181293" y="2602548"/>
            <a:ext cx="2064385" cy="1111250"/>
          </a:xfrm>
          <a:prstGeom prst="curvedConnector4">
            <a:avLst>
              <a:gd name="adj1" fmla="val 44955"/>
              <a:gd name="adj2" fmla="val 121457"/>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1" name="Curved Connector 10"/>
          <p:cNvCxnSpPr>
            <a:stCxn id="5" idx="5"/>
            <a:endCxn id="9" idx="3"/>
          </p:cNvCxnSpPr>
          <p:nvPr/>
        </p:nvCxnSpPr>
        <p:spPr>
          <a:xfrm rot="5400000" flipV="1">
            <a:off x="9357678" y="2533968"/>
            <a:ext cx="2064385" cy="1248410"/>
          </a:xfrm>
          <a:prstGeom prst="curvedConnector4">
            <a:avLst>
              <a:gd name="adj1" fmla="val 34573"/>
              <a:gd name="adj2" fmla="val 11904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descr="dialect"/>
          <p:cNvPicPr>
            <a:picLocks noChangeAspect="1"/>
          </p:cNvPicPr>
          <p:nvPr/>
        </p:nvPicPr>
        <p:blipFill>
          <a:blip r:embed="rId1"/>
          <a:stretch>
            <a:fillRect/>
          </a:stretch>
        </p:blipFill>
        <p:spPr>
          <a:xfrm>
            <a:off x="2931795" y="2928620"/>
            <a:ext cx="1047750" cy="3700780"/>
          </a:xfrm>
          <a:prstGeom prst="rect">
            <a:avLst/>
          </a:prstGeom>
        </p:spPr>
      </p:pic>
      <p:pic>
        <p:nvPicPr>
          <p:cNvPr id="13" name="Picture 12" descr="dialect"/>
          <p:cNvPicPr>
            <a:picLocks noChangeAspect="1"/>
          </p:cNvPicPr>
          <p:nvPr/>
        </p:nvPicPr>
        <p:blipFill>
          <a:blip r:embed="rId1"/>
          <a:stretch>
            <a:fillRect/>
          </a:stretch>
        </p:blipFill>
        <p:spPr>
          <a:xfrm>
            <a:off x="7477125" y="2928620"/>
            <a:ext cx="1047750" cy="3701415"/>
          </a:xfrm>
          <a:prstGeom prst="rect">
            <a:avLst/>
          </a:prstGeom>
        </p:spPr>
      </p:pic>
      <p:sp>
        <p:nvSpPr>
          <p:cNvPr id="14" name="Cloud Callout 13"/>
          <p:cNvSpPr/>
          <p:nvPr/>
        </p:nvSpPr>
        <p:spPr>
          <a:xfrm>
            <a:off x="1643380" y="3164205"/>
            <a:ext cx="1035685" cy="688340"/>
          </a:xfrm>
          <a:prstGeom prst="cloud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en-US" sz="800" i="1"/>
              <a:t>Dialect 4 </a:t>
            </a:r>
            <a:endParaRPr lang="en-US" altLang="en-US" sz="800" i="1"/>
          </a:p>
        </p:txBody>
      </p:sp>
      <p:cxnSp>
        <p:nvCxnSpPr>
          <p:cNvPr id="15" name="Straight Arrow Connector 14"/>
          <p:cNvCxnSpPr>
            <a:stCxn id="8" idx="3"/>
          </p:cNvCxnSpPr>
          <p:nvPr/>
        </p:nvCxnSpPr>
        <p:spPr>
          <a:xfrm flipV="1">
            <a:off x="1862455" y="3827780"/>
            <a:ext cx="1075055" cy="362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flipV="1">
            <a:off x="3973195" y="1856740"/>
            <a:ext cx="4629785" cy="1971040"/>
          </a:xfrm>
          <a:prstGeom prst="curvedConnector3">
            <a:avLst>
              <a:gd name="adj1" fmla="val 5000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Cloud Callout 16"/>
          <p:cNvSpPr/>
          <p:nvPr/>
        </p:nvSpPr>
        <p:spPr>
          <a:xfrm>
            <a:off x="9594850" y="3084830"/>
            <a:ext cx="1035685" cy="688340"/>
          </a:xfrm>
          <a:prstGeom prst="cloud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en-US" sz="800" i="1"/>
              <a:t>Dialect 4 </a:t>
            </a:r>
            <a:endParaRPr lang="en-US" altLang="en-US" sz="800" i="1"/>
          </a:p>
        </p:txBody>
      </p:sp>
      <p:sp>
        <p:nvSpPr>
          <p:cNvPr id="19" name="Flowchart: Multidocument 18"/>
          <p:cNvSpPr/>
          <p:nvPr/>
        </p:nvSpPr>
        <p:spPr>
          <a:xfrm>
            <a:off x="5144770" y="2285365"/>
            <a:ext cx="1946275" cy="799465"/>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1000" i="1">
                <a:solidFill>
                  <a:schemeClr val="tx1"/>
                </a:solidFill>
                <a:effectLst>
                  <a:outerShdw blurRad="38100" dist="19050" dir="2700000" algn="tl" rotWithShape="0">
                    <a:schemeClr val="dk1">
                      <a:alpha val="40000"/>
                    </a:schemeClr>
                  </a:outerShdw>
                </a:effectLst>
                <a:sym typeface="+mn-ea"/>
              </a:rPr>
              <a:t>Request: get file.txt is sent from D4</a:t>
            </a:r>
            <a:endParaRPr lang="en-US" altLang="en-US" sz="1000" i="1">
              <a:solidFill>
                <a:schemeClr val="tx1"/>
              </a:solidFill>
              <a:effectLst>
                <a:outerShdw blurRad="38100" dist="19050" dir="2700000" algn="tl" rotWithShape="0">
                  <a:schemeClr val="dk1">
                    <a:alpha val="40000"/>
                  </a:schemeClr>
                </a:outerShdw>
              </a:effectLst>
              <a:sym typeface="+mn-ea"/>
            </a:endParaRPr>
          </a:p>
          <a:p>
            <a:pPr algn="ctr"/>
            <a:endParaRPr lang="en-US" altLang="en-US" sz="1000" i="1">
              <a:solidFill>
                <a:schemeClr val="tx1"/>
              </a:solidFill>
              <a:effectLst>
                <a:outerShdw blurRad="38100" dist="19050" dir="2700000" algn="tl" rotWithShape="0">
                  <a:schemeClr val="dk1">
                    <a:alpha val="40000"/>
                  </a:schemeClr>
                </a:outerShdw>
              </a:effectLst>
            </a:endParaRPr>
          </a:p>
        </p:txBody>
      </p:sp>
      <p:sp>
        <p:nvSpPr>
          <p:cNvPr id="20" name="Flowchart: Multidocument 19"/>
          <p:cNvSpPr/>
          <p:nvPr/>
        </p:nvSpPr>
        <p:spPr>
          <a:xfrm>
            <a:off x="10225405" y="2047240"/>
            <a:ext cx="1867535" cy="956310"/>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1000" i="1">
                <a:solidFill>
                  <a:schemeClr val="tx1"/>
                </a:solidFill>
                <a:effectLst>
                  <a:outerShdw blurRad="38100" dist="19050" dir="2700000" algn="tl" rotWithShape="0">
                    <a:schemeClr val="dk1">
                      <a:alpha val="40000"/>
                    </a:schemeClr>
                  </a:outerShdw>
                </a:effectLst>
                <a:sym typeface="+mn-ea"/>
              </a:rPr>
              <a:t>Request: get file.txt,  received from D4 is forwarded to NN model</a:t>
            </a:r>
            <a:endParaRPr lang="en-US" altLang="en-US" sz="1000" i="1">
              <a:solidFill>
                <a:schemeClr val="tx1"/>
              </a:solidFill>
              <a:effectLst>
                <a:outerShdw blurRad="38100" dist="19050" dir="2700000" algn="tl" rotWithShape="0">
                  <a:schemeClr val="dk1">
                    <a:alpha val="40000"/>
                  </a:schemeClr>
                </a:outerShdw>
              </a:effectLst>
            </a:endParaRPr>
          </a:p>
          <a:p>
            <a:pPr algn="ctr"/>
            <a:endParaRPr lang="en-US" altLang="en-US" sz="1000" i="1">
              <a:solidFill>
                <a:schemeClr val="tx1"/>
              </a:solidFill>
              <a:effectLst>
                <a:outerShdw blurRad="38100" dist="19050" dir="2700000" algn="tl" rotWithShape="0">
                  <a:schemeClr val="dk1">
                    <a:alpha val="40000"/>
                  </a:schemeClr>
                </a:outerShdw>
              </a:effectLst>
            </a:endParaRPr>
          </a:p>
        </p:txBody>
      </p:sp>
      <p:sp>
        <p:nvSpPr>
          <p:cNvPr id="22" name="Flowchart: Multidocument 21"/>
          <p:cNvSpPr/>
          <p:nvPr/>
        </p:nvSpPr>
        <p:spPr>
          <a:xfrm>
            <a:off x="349250" y="2315845"/>
            <a:ext cx="1728470" cy="738505"/>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en-US" sz="1000" i="1">
                <a:solidFill>
                  <a:schemeClr val="tx1"/>
                </a:solidFill>
                <a:effectLst>
                  <a:outerShdw blurRad="38100" dist="19050" dir="2700000" algn="tl" rotWithShape="0">
                    <a:schemeClr val="dk1">
                      <a:alpha val="40000"/>
                    </a:schemeClr>
                  </a:outerShdw>
                </a:effectLst>
                <a:sym typeface="+mn-ea"/>
              </a:rPr>
              <a:t>Request: get file.txt,  is forwarded to NN model</a:t>
            </a:r>
            <a:endParaRPr lang="en-US" altLang="en-US" sz="1000" i="1">
              <a:solidFill>
                <a:schemeClr val="tx1"/>
              </a:solidFill>
              <a:effectLst>
                <a:outerShdw blurRad="38100" dist="19050" dir="2700000" algn="tl" rotWithShape="0">
                  <a:schemeClr val="dk1">
                    <a:alpha val="40000"/>
                  </a:schemeClr>
                </a:outerShdw>
              </a:effectLst>
            </a:endParaRPr>
          </a:p>
        </p:txBody>
      </p:sp>
      <p:cxnSp>
        <p:nvCxnSpPr>
          <p:cNvPr id="23" name="Straight Arrow Connector 22"/>
          <p:cNvCxnSpPr>
            <a:stCxn id="9" idx="1"/>
          </p:cNvCxnSpPr>
          <p:nvPr/>
        </p:nvCxnSpPr>
        <p:spPr>
          <a:xfrm flipH="1" flipV="1">
            <a:off x="8521700" y="3816985"/>
            <a:ext cx="1287780" cy="3733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Curved Connector 23"/>
          <p:cNvCxnSpPr/>
          <p:nvPr/>
        </p:nvCxnSpPr>
        <p:spPr>
          <a:xfrm rot="10800000">
            <a:off x="3961765" y="3895725"/>
            <a:ext cx="1631315" cy="1305560"/>
          </a:xfrm>
          <a:prstGeom prst="curvedConnector3">
            <a:avLst>
              <a:gd name="adj1" fmla="val 4998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5" name="Curved Connector 24"/>
          <p:cNvCxnSpPr/>
          <p:nvPr/>
        </p:nvCxnSpPr>
        <p:spPr>
          <a:xfrm flipV="1">
            <a:off x="5593080" y="3816985"/>
            <a:ext cx="1870075" cy="1384300"/>
          </a:xfrm>
          <a:prstGeom prst="curvedConnector3">
            <a:avLst>
              <a:gd name="adj1" fmla="val 50017"/>
            </a:avLst>
          </a:prstGeom>
        </p:spPr>
        <p:style>
          <a:lnRef idx="1">
            <a:schemeClr val="dk1"/>
          </a:lnRef>
          <a:fillRef idx="0">
            <a:schemeClr val="dk1"/>
          </a:fillRef>
          <a:effectRef idx="0">
            <a:schemeClr val="dk1"/>
          </a:effectRef>
          <a:fontRef idx="minor">
            <a:schemeClr val="tx1"/>
          </a:fontRef>
        </p:style>
      </p:cxnSp>
      <p:sp>
        <p:nvSpPr>
          <p:cNvPr id="26" name="Flowchart: Multidocument 25"/>
          <p:cNvSpPr/>
          <p:nvPr/>
        </p:nvSpPr>
        <p:spPr>
          <a:xfrm>
            <a:off x="4986655" y="4615815"/>
            <a:ext cx="1362710" cy="811530"/>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1000" i="1">
                <a:solidFill>
                  <a:schemeClr val="tx1"/>
                </a:solidFill>
                <a:effectLst>
                  <a:outerShdw blurRad="38100" dist="19050" dir="2700000" algn="tl" rotWithShape="0">
                    <a:schemeClr val="dk1">
                      <a:alpha val="40000"/>
                    </a:schemeClr>
                  </a:outerShdw>
                </a:effectLst>
              </a:rPr>
              <a:t>Server sends a response to D4</a:t>
            </a:r>
            <a:endParaRPr lang="en-US" altLang="en-US" sz="1000" i="1">
              <a:solidFill>
                <a:schemeClr val="tx1"/>
              </a:solidFill>
              <a:effectLst>
                <a:outerShdw blurRad="38100" dist="19050" dir="2700000" algn="tl" rotWithShape="0">
                  <a:schemeClr val="dk1">
                    <a:alpha val="40000"/>
                  </a:schemeClr>
                </a:outerShdw>
              </a:effectLst>
            </a:endParaRPr>
          </a:p>
        </p:txBody>
      </p:sp>
      <p:sp>
        <p:nvSpPr>
          <p:cNvPr id="18" name="Oval Callout 17"/>
          <p:cNvSpPr/>
          <p:nvPr/>
        </p:nvSpPr>
        <p:spPr>
          <a:xfrm>
            <a:off x="5089525" y="577850"/>
            <a:ext cx="2001520" cy="1707515"/>
          </a:xfrm>
          <a:prstGeom prst="wedgeEllipse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marL="0" lvl="1" algn="just"/>
            <a:r>
              <a:rPr lang="en-US" altLang="en-US" sz="800" b="1">
                <a:latin typeface="Abyssinica SIL" panose="02000000000000000000" charset="0"/>
                <a:cs typeface="Abyssinica SIL" panose="02000000000000000000" charset="0"/>
                <a:sym typeface="+mn-ea"/>
              </a:rPr>
              <a:t>Even if the </a:t>
            </a:r>
            <a:r>
              <a:rPr lang="" altLang="en-US" sz="800" b="1">
                <a:latin typeface="Abyssinica SIL" panose="02000000000000000000" charset="0"/>
                <a:cs typeface="Abyssinica SIL" panose="02000000000000000000" charset="0"/>
                <a:sym typeface="+mn-ea"/>
              </a:rPr>
              <a:t>request R = “get file.txt” </a:t>
            </a:r>
            <a:r>
              <a:rPr lang="en-US" altLang="en-US" sz="800" b="1">
                <a:latin typeface="Abyssinica SIL" panose="02000000000000000000" charset="0"/>
                <a:cs typeface="Abyssinica SIL" panose="02000000000000000000" charset="0"/>
                <a:sym typeface="+mn-ea"/>
              </a:rPr>
              <a:t>is sent from </a:t>
            </a:r>
            <a:r>
              <a:rPr lang="" altLang="en-US" sz="800" b="1">
                <a:latin typeface="Abyssinica SIL" panose="02000000000000000000" charset="0"/>
                <a:cs typeface="Abyssinica SIL" panose="02000000000000000000" charset="0"/>
                <a:sym typeface="+mn-ea"/>
              </a:rPr>
              <a:t>D4</a:t>
            </a:r>
            <a:r>
              <a:rPr lang="en-US" altLang="en-US" sz="800" b="1">
                <a:latin typeface="Abyssinica SIL" panose="02000000000000000000" charset="0"/>
                <a:cs typeface="Abyssinica SIL" panose="02000000000000000000" charset="0"/>
                <a:sym typeface="+mn-ea"/>
              </a:rPr>
              <a:t>, the R is an undialected version of the request. The first request which is sent from client to server is undialected </a:t>
            </a:r>
            <a:r>
              <a:rPr lang="" altLang="en-US" sz="800" b="1">
                <a:latin typeface="Abyssinica SIL" panose="02000000000000000000" charset="0"/>
                <a:cs typeface="Abyssinica SIL" panose="02000000000000000000" charset="0"/>
                <a:sym typeface="+mn-ea"/>
              </a:rPr>
              <a:t>for </a:t>
            </a:r>
            <a:r>
              <a:rPr lang="en-US" altLang="en-US" sz="800" b="1">
                <a:latin typeface="Abyssinica SIL" panose="02000000000000000000" charset="0"/>
                <a:cs typeface="Abyssinica SIL" panose="02000000000000000000" charset="0"/>
                <a:sym typeface="+mn-ea"/>
              </a:rPr>
              <a:t>all the 15 requests </a:t>
            </a:r>
            <a:r>
              <a:rPr lang="" altLang="en-US" sz="800" b="1">
                <a:latin typeface="Abyssinica SIL" panose="02000000000000000000" charset="0"/>
                <a:cs typeface="Abyssinica SIL" panose="02000000000000000000" charset="0"/>
                <a:sym typeface="+mn-ea"/>
              </a:rPr>
              <a:t>&amp; </a:t>
            </a:r>
            <a:r>
              <a:rPr lang="en-US" altLang="en-US" sz="800" b="1">
                <a:latin typeface="Abyssinica SIL" panose="02000000000000000000" charset="0"/>
                <a:cs typeface="Abyssinica SIL" panose="02000000000000000000" charset="0"/>
                <a:sym typeface="+mn-ea"/>
              </a:rPr>
              <a:t>are in </a:t>
            </a:r>
            <a:r>
              <a:rPr lang="" altLang="en-US" sz="800" b="1">
                <a:latin typeface="Abyssinica SIL" panose="02000000000000000000" charset="0"/>
                <a:cs typeface="Abyssinica SIL" panose="02000000000000000000" charset="0"/>
                <a:sym typeface="+mn-ea"/>
              </a:rPr>
              <a:t>the </a:t>
            </a:r>
            <a:r>
              <a:rPr lang="en-US" altLang="en-US" sz="800" b="1">
                <a:latin typeface="Abyssinica SIL" panose="02000000000000000000" charset="0"/>
                <a:cs typeface="Abyssinica SIL" panose="02000000000000000000" charset="0"/>
                <a:sym typeface="+mn-ea"/>
              </a:rPr>
              <a:t>same format: </a:t>
            </a:r>
            <a:endParaRPr lang="en-US" altLang="en-US" sz="800" b="1">
              <a:latin typeface="Abyssinica SIL" panose="02000000000000000000" charset="0"/>
              <a:cs typeface="Abyssinica SIL" panose="02000000000000000000" charset="0"/>
              <a:sym typeface="+mn-ea"/>
            </a:endParaRPr>
          </a:p>
          <a:p>
            <a:pPr marL="0" lvl="1" algn="just"/>
            <a:r>
              <a:rPr lang="en-US" altLang="en-US" sz="800" b="1">
                <a:latin typeface="Abyssinica SIL" panose="02000000000000000000" charset="0"/>
                <a:cs typeface="Abyssinica SIL" panose="02000000000000000000" charset="0"/>
                <a:sym typeface="+mn-ea"/>
              </a:rPr>
              <a:t>“command arg” </a:t>
            </a:r>
            <a:r>
              <a:rPr lang="" altLang="en-US" sz="800" b="1">
                <a:latin typeface="Abyssinica SIL" panose="02000000000000000000" charset="0"/>
                <a:cs typeface="Abyssinica SIL" panose="02000000000000000000" charset="0"/>
                <a:sym typeface="+mn-ea"/>
              </a:rPr>
              <a:t>format</a:t>
            </a:r>
            <a:endParaRPr lang="" altLang="en-US" sz="800" b="1">
              <a:latin typeface="Abyssinica SIL" panose="02000000000000000000" charset="0"/>
              <a:cs typeface="Abyssinica SIL" panose="02000000000000000000"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25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4"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ox(in)">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ox(in)">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diamond(in)">
                                      <p:cBhvr>
                                        <p:cTn id="52" dur="20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checkerboard(across)">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24"/>
                                        </p:tgtEl>
                                        <p:attrNameLst>
                                          <p:attrName>style.visibility</p:attrName>
                                        </p:attrNameLst>
                                      </p:cBhvr>
                                      <p:to>
                                        <p:strVal val="visible"/>
                                      </p:to>
                                    </p:set>
                                    <p:anim calcmode="lin" valueType="num">
                                      <p:cBhvr additive="base">
                                        <p:cTn id="90" dur="500" fill="hold"/>
                                        <p:tgtEl>
                                          <p:spTgt spid="24"/>
                                        </p:tgtEl>
                                        <p:attrNameLst>
                                          <p:attrName>ppt_x</p:attrName>
                                        </p:attrNameLst>
                                      </p:cBhvr>
                                      <p:tavLst>
                                        <p:tav tm="0">
                                          <p:val>
                                            <p:strVal val="#ppt_x"/>
                                          </p:val>
                                        </p:tav>
                                        <p:tav tm="100000">
                                          <p:val>
                                            <p:strVal val="#ppt_x"/>
                                          </p:val>
                                        </p:tav>
                                      </p:tavLst>
                                    </p:anim>
                                    <p:anim calcmode="lin" valueType="num">
                                      <p:cBhvr additive="base">
                                        <p:cTn id="91" dur="500" fill="hold"/>
                                        <p:tgtEl>
                                          <p:spTgt spid="24"/>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25"/>
                                        </p:tgtEl>
                                        <p:attrNameLst>
                                          <p:attrName>style.visibility</p:attrName>
                                        </p:attrNameLst>
                                      </p:cBhvr>
                                      <p:to>
                                        <p:strVal val="visible"/>
                                      </p:to>
                                    </p:set>
                                    <p:anim calcmode="lin" valueType="num">
                                      <p:cBhvr additive="base">
                                        <p:cTn id="94" dur="500" fill="hold"/>
                                        <p:tgtEl>
                                          <p:spTgt spid="25"/>
                                        </p:tgtEl>
                                        <p:attrNameLst>
                                          <p:attrName>ppt_x</p:attrName>
                                        </p:attrNameLst>
                                      </p:cBhvr>
                                      <p:tavLst>
                                        <p:tav tm="0">
                                          <p:val>
                                            <p:strVal val="#ppt_x"/>
                                          </p:val>
                                        </p:tav>
                                        <p:tav tm="100000">
                                          <p:val>
                                            <p:strVal val="#ppt_x"/>
                                          </p:val>
                                        </p:tav>
                                      </p:tavLst>
                                    </p:anim>
                                    <p:anim calcmode="lin" valueType="num">
                                      <p:cBhvr additive="base">
                                        <p:cTn id="95" dur="500" fill="hold"/>
                                        <p:tgtEl>
                                          <p:spTgt spid="25"/>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 calcmode="lin" valueType="num">
                                      <p:cBhvr additive="base">
                                        <p:cTn id="98" dur="500" fill="hold"/>
                                        <p:tgtEl>
                                          <p:spTgt spid="26"/>
                                        </p:tgtEl>
                                        <p:attrNameLst>
                                          <p:attrName>ppt_x</p:attrName>
                                        </p:attrNameLst>
                                      </p:cBhvr>
                                      <p:tavLst>
                                        <p:tav tm="0">
                                          <p:val>
                                            <p:strVal val="#ppt_x"/>
                                          </p:val>
                                        </p:tav>
                                        <p:tav tm="100000">
                                          <p:val>
                                            <p:strVal val="#ppt_x"/>
                                          </p:val>
                                        </p:tav>
                                      </p:tavLst>
                                    </p:anim>
                                    <p:anim calcmode="lin" valueType="num">
                                      <p:cBhvr additive="base">
                                        <p:cTn id="9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4" bldLvl="0" animBg="1"/>
      <p:bldP spid="8" grpId="0" bldLvl="0" animBg="1"/>
      <p:bldP spid="9" grpId="0" bldLvl="0" animBg="1"/>
      <p:bldP spid="14" grpId="0" animBg="1"/>
      <p:bldP spid="19" grpId="0" animBg="1"/>
      <p:bldP spid="20" grpId="0" animBg="1"/>
      <p:bldP spid="17" grpId="0" animBg="1"/>
      <p:bldP spid="22" grpId="0" bldLvl="0" animBg="1"/>
      <p:bldP spid="26"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ltLang="en-US" sz="3200"/>
              <a:t>Neural Network model - 1</a:t>
            </a:r>
            <a:endParaRPr lang="en-US" altLang="en-US" sz="3200"/>
          </a:p>
        </p:txBody>
      </p:sp>
      <p:sp>
        <p:nvSpPr>
          <p:cNvPr id="3" name="Content Placeholder 2"/>
          <p:cNvSpPr>
            <a:spLocks noGrp="1"/>
          </p:cNvSpPr>
          <p:nvPr>
            <p:ph idx="1"/>
          </p:nvPr>
        </p:nvSpPr>
        <p:spPr>
          <a:xfrm>
            <a:off x="772795" y="1433830"/>
            <a:ext cx="10515600" cy="4351338"/>
          </a:xfrm>
        </p:spPr>
        <p:txBody>
          <a:bodyPr>
            <a:noAutofit/>
          </a:bodyPr>
          <a:p>
            <a:pPr algn="just">
              <a:lnSpc>
                <a:spcPct val="150000"/>
              </a:lnSpc>
            </a:pPr>
            <a:r>
              <a:rPr lang="en-US" altLang="en-US" sz="1600">
                <a:latin typeface="Abyssinica SIL" panose="02000000000000000000" charset="0"/>
                <a:cs typeface="Abyssinica SIL" panose="02000000000000000000" charset="0"/>
              </a:rPr>
              <a:t>We use similar neural network model on both client-server systems. </a:t>
            </a:r>
            <a:r>
              <a:rPr lang="en-US" altLang="en-US" sz="1600">
                <a:latin typeface="Abyssinica SIL" panose="02000000000000000000" charset="0"/>
                <a:cs typeface="Abyssinica SIL" panose="02000000000000000000" charset="0"/>
                <a:sym typeface="+mn-ea"/>
              </a:rPr>
              <a:t>The idea of using neural network</a:t>
            </a:r>
            <a:r>
              <a:rPr lang="en-US" altLang="en-US" sz="1600">
                <a:latin typeface="Abyssinica SIL" panose="02000000000000000000" charset="0"/>
                <a:cs typeface="Abyssinica SIL" panose="02000000000000000000" charset="0"/>
              </a:rPr>
              <a:t> helps in incorporating a customized design to predict the dialects.</a:t>
            </a:r>
            <a:endParaRPr lang="en-US" altLang="en-US" sz="1600">
              <a:latin typeface="Abyssinica SIL" panose="02000000000000000000" charset="0"/>
              <a:cs typeface="Abyssinica SIL" panose="02000000000000000000" charset="0"/>
            </a:endParaRPr>
          </a:p>
          <a:p>
            <a:pPr algn="just">
              <a:lnSpc>
                <a:spcPct val="150000"/>
              </a:lnSpc>
            </a:pPr>
            <a:r>
              <a:rPr lang="en-US" altLang="en-US" sz="1600">
                <a:latin typeface="Abyssinica SIL" panose="02000000000000000000" charset="0"/>
                <a:cs typeface="Abyssinica SIL" panose="02000000000000000000" charset="0"/>
              </a:rPr>
              <a:t>Similar to any classification problem in machine learning, we need a set of datasets and their corresponding categories (labels) to train the network. Here, every request (ex: get file.txt) is an instance of the dataset and the dialect number (ex: 1 or 2 or 3...15) is its label. </a:t>
            </a:r>
            <a:endParaRPr lang="en-US" altLang="en-US" sz="1600">
              <a:latin typeface="Abyssinica SIL" panose="02000000000000000000" charset="0"/>
              <a:cs typeface="Abyssinica SIL" panose="02000000000000000000" charset="0"/>
            </a:endParaRPr>
          </a:p>
          <a:p>
            <a:pPr algn="just">
              <a:lnSpc>
                <a:spcPct val="150000"/>
              </a:lnSpc>
            </a:pPr>
            <a:r>
              <a:rPr lang="en-US" altLang="en-US" sz="1600">
                <a:latin typeface="Abyssinica SIL" panose="02000000000000000000" charset="0"/>
                <a:cs typeface="Abyssinica SIL" panose="02000000000000000000" charset="0"/>
              </a:rPr>
              <a:t>After training the network with a set of requests and the labels (categories) that they belong to, we expect the network to analyze unseen and new requests and find what kind of label (dialect number) they are inclined to. In this regard, we need a model to map every request to the label of the dataset. </a:t>
            </a:r>
            <a:endParaRPr lang="en-US" altLang="en-US" sz="1600">
              <a:latin typeface="Abyssinica SIL" panose="02000000000000000000" charset="0"/>
              <a:cs typeface="Abyssinica SIL" panose="02000000000000000000" charset="0"/>
            </a:endParaRPr>
          </a:p>
          <a:p>
            <a:pPr algn="just">
              <a:lnSpc>
                <a:spcPct val="150000"/>
              </a:lnSpc>
            </a:pPr>
            <a:r>
              <a:rPr lang="en-US" altLang="en-US" sz="1600">
                <a:latin typeface="Abyssinica SIL" panose="02000000000000000000" charset="0"/>
                <a:cs typeface="Abyssinica SIL" panose="02000000000000000000" charset="0"/>
              </a:rPr>
              <a:t>For mapping, the request to dialect, we first assign 15 to all the requests and then we compare the starting request with other requests to find the distance between them. For example, if there are two strings x = abc and y = abcd, then the output distance will be 1. Then if the dialect for x is mapped as dialect 7, we give dialect 15 for y). In this way, the diffusion property is ensured.</a:t>
            </a:r>
            <a:endParaRPr lang="en-US" altLang="en-US" sz="1600">
              <a:latin typeface="Abyssinica SIL" panose="02000000000000000000" charset="0"/>
              <a:cs typeface="Abyssinica SIL" panose="02000000000000000000"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ltLang="en-US" sz="3200"/>
              <a:t>Neural Network model -2</a:t>
            </a:r>
            <a:endParaRPr lang="en-US" altLang="en-US" sz="3200"/>
          </a:p>
        </p:txBody>
      </p:sp>
      <p:sp>
        <p:nvSpPr>
          <p:cNvPr id="3" name="Content Placeholder 2"/>
          <p:cNvSpPr>
            <a:spLocks noGrp="1"/>
          </p:cNvSpPr>
          <p:nvPr>
            <p:ph idx="1"/>
          </p:nvPr>
        </p:nvSpPr>
        <p:spPr>
          <a:xfrm>
            <a:off x="772795" y="1488440"/>
            <a:ext cx="10515600" cy="4351338"/>
          </a:xfrm>
        </p:spPr>
        <p:txBody>
          <a:bodyPr>
            <a:noAutofit/>
          </a:bodyPr>
          <a:p>
            <a:pPr algn="just">
              <a:lnSpc>
                <a:spcPct val="150000"/>
              </a:lnSpc>
            </a:pPr>
            <a:r>
              <a:rPr lang="en-US" altLang="en-US" sz="1800">
                <a:latin typeface="Abyssinica SIL" panose="02000000000000000000" charset="0"/>
                <a:cs typeface="Abyssinica SIL" panose="02000000000000000000" charset="0"/>
              </a:rPr>
              <a:t>The properties which we propose through our deep neural network are the following:</a:t>
            </a:r>
            <a:endParaRPr lang="en-US" altLang="en-US" sz="1800">
              <a:latin typeface="Abyssinica SIL" panose="02000000000000000000" charset="0"/>
              <a:cs typeface="Abyssinica SIL" panose="02000000000000000000" charset="0"/>
            </a:endParaRPr>
          </a:p>
          <a:p>
            <a:pPr lvl="1" algn="just">
              <a:lnSpc>
                <a:spcPct val="150000"/>
              </a:lnSpc>
            </a:pPr>
            <a:r>
              <a:rPr lang="en-US" altLang="en-US" sz="1600">
                <a:latin typeface="Abyssinica SIL" panose="02000000000000000000" charset="0"/>
                <a:cs typeface="Abyssinica SIL" panose="02000000000000000000" charset="0"/>
              </a:rPr>
              <a:t>Diffusion property, this is defined as even if there is a single character change, the prediction of dialect should be far away.</a:t>
            </a:r>
            <a:endParaRPr lang="en-US" altLang="en-US" sz="1600">
              <a:latin typeface="Abyssinica SIL" panose="02000000000000000000" charset="0"/>
              <a:cs typeface="Abyssinica SIL" panose="02000000000000000000" charset="0"/>
            </a:endParaRPr>
          </a:p>
          <a:p>
            <a:pPr lvl="2" algn="just">
              <a:lnSpc>
                <a:spcPct val="150000"/>
              </a:lnSpc>
            </a:pPr>
            <a:r>
              <a:rPr lang="en-US" altLang="en-US" sz="1400">
                <a:latin typeface="Abyssinica SIL" panose="02000000000000000000" charset="0"/>
                <a:cs typeface="Abyssinica SIL" panose="02000000000000000000" charset="0"/>
              </a:rPr>
              <a:t>Example: (get file.txt --&gt; D15 and get hile.txt--&gt; D7)</a:t>
            </a:r>
            <a:endParaRPr lang="en-US" altLang="en-US" sz="1400">
              <a:latin typeface="Abyssinica SIL" panose="02000000000000000000" charset="0"/>
              <a:cs typeface="Abyssinica SIL" panose="02000000000000000000" charset="0"/>
            </a:endParaRPr>
          </a:p>
          <a:p>
            <a:pPr lvl="1" algn="just">
              <a:lnSpc>
                <a:spcPct val="150000"/>
              </a:lnSpc>
            </a:pPr>
            <a:r>
              <a:rPr lang="en-US" altLang="en-US" sz="1600">
                <a:latin typeface="Abyssinica SIL" panose="02000000000000000000" charset="0"/>
                <a:cs typeface="Abyssinica SIL" panose="02000000000000000000" charset="0"/>
              </a:rPr>
              <a:t>Each dialect having a cost x (minimizing the cost), we define a cost “x” to each dialect (1 to 15) based on it's handshake structure.</a:t>
            </a:r>
            <a:endParaRPr lang="en-US" altLang="en-US" sz="1600">
              <a:latin typeface="Abyssinica SIL" panose="02000000000000000000" charset="0"/>
              <a:cs typeface="Abyssinica SIL" panose="02000000000000000000" charset="0"/>
            </a:endParaRPr>
          </a:p>
          <a:p>
            <a:pPr lvl="2" algn="just">
              <a:lnSpc>
                <a:spcPct val="150000"/>
              </a:lnSpc>
            </a:pPr>
            <a:r>
              <a:rPr lang="en-US" altLang="en-US" sz="1400">
                <a:latin typeface="Abyssinica SIL" panose="02000000000000000000" charset="0"/>
                <a:cs typeface="Abyssinica SIL" panose="02000000000000000000" charset="0"/>
              </a:rPr>
              <a:t>Cost of each dialect is calculated as follows: No.of packets exchanged </a:t>
            </a:r>
            <a:r>
              <a:rPr lang="" altLang="en-US" sz="1400">
                <a:latin typeface="Abyssinica SIL" panose="02000000000000000000" charset="0"/>
                <a:cs typeface="Abyssinica SIL" panose="02000000000000000000" charset="0"/>
              </a:rPr>
              <a:t>for a dialect</a:t>
            </a:r>
            <a:r>
              <a:rPr lang="en-US" altLang="en-US" sz="1400">
                <a:latin typeface="Abyssinica SIL" panose="02000000000000000000" charset="0"/>
                <a:cs typeface="Abyssinica SIL" panose="02000000000000000000" charset="0"/>
              </a:rPr>
              <a:t> + pkt 1*no.of fields in pkt1 + pkt 2*no.of fields in pkt2 + ....</a:t>
            </a:r>
            <a:endParaRPr lang="en-US" altLang="en-US" sz="1400">
              <a:latin typeface="Abyssinica SIL" panose="02000000000000000000" charset="0"/>
              <a:cs typeface="Abyssinica SIL" panose="02000000000000000000" charset="0"/>
            </a:endParaRPr>
          </a:p>
          <a:p>
            <a:pPr lvl="1" algn="just">
              <a:lnSpc>
                <a:spcPct val="150000"/>
              </a:lnSpc>
            </a:pPr>
            <a:r>
              <a:rPr lang="en-US" altLang="en-US" sz="1600">
                <a:latin typeface="Abyssinica SIL" panose="02000000000000000000" charset="0"/>
                <a:cs typeface="Abyssinica SIL" panose="02000000000000000000" charset="0"/>
              </a:rPr>
              <a:t>Maximizing the entropy, we use the mean square error loss function to maximize the distribution of output labels (dialects). For instance, when we look at the output (if there are 15000 labels), all the 15 dialects should be spread uniformly in a random manner. That results in, entropy should be log(n) if there are n outcomes. </a:t>
            </a:r>
            <a:endParaRPr lang="en-US" altLang="en-US" sz="1800">
              <a:latin typeface="Abyssinica SIL" panose="02000000000000000000" charset="0"/>
              <a:cs typeface="Abyssinica SIL" panose="02000000000000000000" charset="0"/>
            </a:endParaRPr>
          </a:p>
          <a:p>
            <a:pPr algn="just">
              <a:lnSpc>
                <a:spcPct val="150000"/>
              </a:lnSpc>
            </a:pPr>
            <a:endParaRPr lang="en-US" altLang="en-US" sz="1800">
              <a:latin typeface="Abyssinica SIL" panose="02000000000000000000" charset="0"/>
              <a:cs typeface="Abyssinica SIL" panose="02000000000000000000"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3200"/>
              <a:t>Decision tree: to avoid overlapping of dialects</a:t>
            </a:r>
            <a:endParaRPr lang="en-US" altLang="en-US" sz="3200"/>
          </a:p>
        </p:txBody>
      </p:sp>
      <p:sp>
        <p:nvSpPr>
          <p:cNvPr id="3" name="Content Placeholder 2"/>
          <p:cNvSpPr>
            <a:spLocks noGrp="1"/>
          </p:cNvSpPr>
          <p:nvPr>
            <p:ph idx="1"/>
          </p:nvPr>
        </p:nvSpPr>
        <p:spPr/>
        <p:txBody>
          <a:bodyPr>
            <a:noAutofit/>
          </a:bodyPr>
          <a:p>
            <a:pPr algn="just">
              <a:lnSpc>
                <a:spcPct val="150000"/>
              </a:lnSpc>
            </a:pPr>
            <a:r>
              <a:rPr lang="en-US" altLang="en-US" sz="1800">
                <a:latin typeface="Abyssinica SIL" panose="02000000000000000000" charset="0"/>
                <a:cs typeface="Abyssinica SIL" panose="02000000000000000000" charset="0"/>
              </a:rPr>
              <a:t>We use the decision tree to avoid overlapping between the dialects. The idea to implement this decision tree is to avoid the dialects which are similar in their handshake structure.</a:t>
            </a:r>
            <a:endParaRPr lang="en-US" altLang="en-US" sz="1800">
              <a:latin typeface="Abyssinica SIL" panose="02000000000000000000" charset="0"/>
              <a:cs typeface="Abyssinica SIL" panose="02000000000000000000" charset="0"/>
            </a:endParaRPr>
          </a:p>
          <a:p>
            <a:pPr algn="just">
              <a:lnSpc>
                <a:spcPct val="150000"/>
              </a:lnSpc>
            </a:pPr>
            <a:r>
              <a:rPr lang="en-US" altLang="en-US" sz="1800">
                <a:latin typeface="Abyssinica SIL" panose="02000000000000000000" charset="0"/>
                <a:cs typeface="Abyssinica SIL" panose="02000000000000000000" charset="0"/>
              </a:rPr>
              <a:t>We again train the decision tree using the server's response to predict the dialect. For instance, if the server replies as X = “P1: file exists</a:t>
            </a:r>
            <a:r>
              <a:rPr lang="" altLang="en-US" sz="1800">
                <a:latin typeface="Abyssinica SIL" panose="02000000000000000000" charset="0"/>
                <a:cs typeface="Abyssinica SIL" panose="02000000000000000000" charset="0"/>
              </a:rPr>
              <a:t>/</a:t>
            </a:r>
            <a:r>
              <a:rPr lang="en-US" altLang="en-US" sz="1800">
                <a:latin typeface="Abyssinica SIL" panose="02000000000000000000" charset="0"/>
                <a:cs typeface="Abyssinica SIL" panose="02000000000000000000" charset="0"/>
              </a:rPr>
              <a:t> P2: filename, command”. Then X is sent as the input to the decision </a:t>
            </a:r>
            <a:r>
              <a:rPr lang="" altLang="en-US" sz="1800">
                <a:latin typeface="Abyssinica SIL" panose="02000000000000000000" charset="0"/>
                <a:cs typeface="Abyssinica SIL" panose="02000000000000000000" charset="0"/>
              </a:rPr>
              <a:t>tree model</a:t>
            </a:r>
            <a:r>
              <a:rPr lang="en-US" altLang="en-US" sz="1800">
                <a:latin typeface="Abyssinica SIL" panose="02000000000000000000" charset="0"/>
                <a:cs typeface="Abyssinica SIL" panose="02000000000000000000" charset="0"/>
              </a:rPr>
              <a:t> to make sure that this type of response belong dialect 11.</a:t>
            </a:r>
            <a:endParaRPr lang="en-US" altLang="en-US" sz="1800">
              <a:latin typeface="Abyssinica SIL" panose="02000000000000000000" charset="0"/>
              <a:cs typeface="Abyssinica SIL" panose="02000000000000000000" charset="0"/>
            </a:endParaRPr>
          </a:p>
          <a:p>
            <a:pPr algn="just">
              <a:lnSpc>
                <a:spcPct val="150000"/>
              </a:lnSpc>
            </a:pPr>
            <a:r>
              <a:rPr lang="en-US" altLang="en-US" sz="1800">
                <a:latin typeface="Abyssinica SIL" panose="02000000000000000000" charset="0"/>
                <a:cs typeface="Abyssinica SIL" panose="02000000000000000000" charset="0"/>
              </a:rPr>
              <a:t>We take 150000 data points as the input and use 70% data as the training data and 30% data as the testing data. </a:t>
            </a:r>
            <a:r>
              <a:rPr lang="en-US" altLang="en-US" sz="1800">
                <a:latin typeface="Abyssinica SIL" panose="02000000000000000000" charset="0"/>
                <a:cs typeface="Abyssinica SIL" panose="02000000000000000000" charset="0"/>
                <a:sym typeface="+mn-ea"/>
              </a:rPr>
              <a:t>CART, Classification And Regression Trees </a:t>
            </a:r>
            <a:r>
              <a:rPr lang="en-US" altLang="en-US" sz="1800">
                <a:latin typeface="Abyssinica SIL" panose="02000000000000000000" charset="0"/>
                <a:cs typeface="Abyssinica SIL" panose="02000000000000000000" charset="0"/>
              </a:rPr>
              <a:t>algorithm in sk learn library helps us to constructs the tree based on a numerical splitting criterion recursively applied to the data.</a:t>
            </a:r>
            <a:endParaRPr lang="en-US" altLang="en-US" sz="1800">
              <a:latin typeface="Abyssinica SIL" panose="02000000000000000000" charset="0"/>
              <a:cs typeface="Abyssinica SIL" panose="02000000000000000000" charset="0"/>
            </a:endParaRPr>
          </a:p>
          <a:p>
            <a:pPr algn="just">
              <a:lnSpc>
                <a:spcPct val="150000"/>
              </a:lnSpc>
            </a:pPr>
            <a:endParaRPr lang="en-US" altLang="en-US" sz="1800">
              <a:latin typeface="Abyssinica SIL" panose="02000000000000000000" charset="0"/>
              <a:cs typeface="Abyssinica SIL" panose="02000000000000000000"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3200"/>
              <a:t>D</a:t>
            </a:r>
            <a:r>
              <a:rPr lang="" altLang="en-US" sz="3200"/>
              <a:t>ecision</a:t>
            </a:r>
            <a:r>
              <a:rPr lang="en-US" altLang="en-US" sz="3200"/>
              <a:t> tree - Dataset details</a:t>
            </a:r>
            <a:endParaRPr lang="en-US" altLang="en-US" sz="3200"/>
          </a:p>
        </p:txBody>
      </p:sp>
      <p:sp>
        <p:nvSpPr>
          <p:cNvPr id="3" name="Content Placeholder 2"/>
          <p:cNvSpPr>
            <a:spLocks noGrp="1"/>
          </p:cNvSpPr>
          <p:nvPr>
            <p:ph idx="1"/>
          </p:nvPr>
        </p:nvSpPr>
        <p:spPr>
          <a:xfrm>
            <a:off x="838200" y="1510030"/>
            <a:ext cx="10515600" cy="4667250"/>
          </a:xfrm>
        </p:spPr>
        <p:txBody>
          <a:bodyPr/>
          <a:p>
            <a:pPr algn="just">
              <a:lnSpc>
                <a:spcPct val="150000"/>
              </a:lnSpc>
            </a:pPr>
            <a:r>
              <a:rPr lang="en-US" altLang="en-US" sz="2000">
                <a:latin typeface="Abyssinica SIL" panose="02000000000000000000" charset="0"/>
                <a:cs typeface="Abyssinica SIL" panose="02000000000000000000" charset="0"/>
              </a:rPr>
              <a:t>We use a python to create the features, output, input of the dataset.</a:t>
            </a:r>
            <a:endParaRPr lang="en-US" altLang="en-US" sz="2000">
              <a:latin typeface="Abyssinica SIL" panose="02000000000000000000" charset="0"/>
              <a:cs typeface="Abyssinica SIL" panose="02000000000000000000" charset="0"/>
            </a:endParaRPr>
          </a:p>
          <a:p>
            <a:pPr algn="just">
              <a:lnSpc>
                <a:spcPct val="150000"/>
              </a:lnSpc>
            </a:pPr>
            <a:r>
              <a:rPr lang="en-US" altLang="en-US" sz="2000">
                <a:latin typeface="Abyssinica SIL" panose="02000000000000000000" charset="0"/>
                <a:cs typeface="Abyssinica SIL" panose="02000000000000000000" charset="0"/>
              </a:rPr>
              <a:t>The features used for the decision tree used for the decision tree are no.of packets, no.of fields in the respective packets and also the type of field in the packets (string or an int)</a:t>
            </a:r>
            <a:endParaRPr lang="en-US" altLang="en-US" sz="2000">
              <a:latin typeface="Abyssinica SIL" panose="02000000000000000000" charset="0"/>
              <a:cs typeface="Abyssinica SIL" panose="02000000000000000000" charset="0"/>
            </a:endParaRPr>
          </a:p>
          <a:p>
            <a:pPr algn="just">
              <a:lnSpc>
                <a:spcPct val="150000"/>
              </a:lnSpc>
            </a:pPr>
            <a:r>
              <a:rPr lang="en-US" altLang="en-US" sz="2000">
                <a:latin typeface="Abyssinica SIL" panose="02000000000000000000" charset="0"/>
                <a:cs typeface="Abyssinica SIL" panose="02000000000000000000" charset="0"/>
              </a:rPr>
              <a:t>Dataset:</a:t>
            </a:r>
            <a:endParaRPr lang="en-US" altLang="en-US" sz="2000">
              <a:latin typeface="Abyssinica SIL" panose="02000000000000000000" charset="0"/>
              <a:cs typeface="Abyssinica SIL" panose="02000000000000000000" charset="0"/>
            </a:endParaRPr>
          </a:p>
        </p:txBody>
      </p:sp>
      <p:pic>
        <p:nvPicPr>
          <p:cNvPr id="4" name="Picture 3" descr="datase_ds"/>
          <p:cNvPicPr>
            <a:picLocks noChangeAspect="1"/>
          </p:cNvPicPr>
          <p:nvPr/>
        </p:nvPicPr>
        <p:blipFill>
          <a:blip r:embed="rId1"/>
          <a:stretch>
            <a:fillRect/>
          </a:stretch>
        </p:blipFill>
        <p:spPr>
          <a:xfrm>
            <a:off x="2308860" y="3217545"/>
            <a:ext cx="9502140" cy="3449320"/>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ltLang="en-US"/>
              <a:t>Verification of Server identity: </a:t>
            </a:r>
            <a:r>
              <a:rPr lang="" altLang="en-US"/>
              <a:t>(by client)</a:t>
            </a:r>
            <a:endParaRPr lang="" altLang="en-US">
              <a:solidFill>
                <a:srgbClr val="FF0000"/>
              </a:solidFill>
            </a:endParaRPr>
          </a:p>
        </p:txBody>
      </p:sp>
      <p:sp>
        <p:nvSpPr>
          <p:cNvPr id="3" name="Content Placeholder 2"/>
          <p:cNvSpPr>
            <a:spLocks noGrp="1"/>
          </p:cNvSpPr>
          <p:nvPr>
            <p:ph idx="1"/>
          </p:nvPr>
        </p:nvSpPr>
        <p:spPr/>
        <p:txBody>
          <a:bodyPr>
            <a:noAutofit/>
          </a:bodyPr>
          <a:p>
            <a:pPr marL="0" indent="0">
              <a:lnSpc>
                <a:spcPct val="150000"/>
              </a:lnSpc>
              <a:buNone/>
            </a:pPr>
            <a:r>
              <a:rPr lang="en-US" altLang="en-US" sz="1200">
                <a:latin typeface="Abyssinica SIL" panose="02000000000000000000" charset="0"/>
                <a:cs typeface="Abyssinica SIL" panose="02000000000000000000" charset="0"/>
              </a:rPr>
              <a:t>Example:</a:t>
            </a:r>
            <a:endParaRPr lang="en-US" altLang="en-US" sz="1200">
              <a:latin typeface="Abyssinica SIL" panose="02000000000000000000" charset="0"/>
              <a:cs typeface="Abyssinica SIL" panose="02000000000000000000" charset="0"/>
            </a:endParaRPr>
          </a:p>
          <a:p>
            <a:pPr marL="914400" lvl="1" indent="-457200">
              <a:lnSpc>
                <a:spcPct val="150000"/>
              </a:lnSpc>
              <a:buAutoNum type="arabicPeriod"/>
            </a:pPr>
            <a:r>
              <a:rPr lang="en-US" altLang="en-US" sz="1200">
                <a:latin typeface="Abyssinica SIL" panose="02000000000000000000" charset="0"/>
                <a:cs typeface="Abyssinica SIL" panose="02000000000000000000" charset="0"/>
              </a:rPr>
              <a:t>Server receives a request “get file.txt” from client</a:t>
            </a:r>
            <a:endParaRPr lang="en-US" altLang="en-US" sz="1200">
              <a:latin typeface="Abyssinica SIL" panose="02000000000000000000" charset="0"/>
              <a:cs typeface="Abyssinica SIL" panose="02000000000000000000" charset="0"/>
            </a:endParaRPr>
          </a:p>
          <a:p>
            <a:pPr marL="914400" lvl="1" indent="-457200">
              <a:lnSpc>
                <a:spcPct val="150000"/>
              </a:lnSpc>
              <a:buAutoNum type="arabicPeriod"/>
            </a:pPr>
            <a:r>
              <a:rPr lang="en-US" altLang="en-US" sz="1200">
                <a:latin typeface="Abyssinica SIL" panose="02000000000000000000" charset="0"/>
                <a:cs typeface="Abyssinica SIL" panose="02000000000000000000" charset="0"/>
              </a:rPr>
              <a:t>Server sends the request to NN model and obtains the key (dialect number) to respond from that Class(Dialect_number) (ex: Class(D4)) and sends a response like </a:t>
            </a:r>
            <a:r>
              <a:rPr lang="en-US" altLang="en-US" sz="1200">
                <a:effectLst>
                  <a:outerShdw blurRad="38100" dist="38100" dir="2700000" algn="tl">
                    <a:srgbClr val="000000">
                      <a:alpha val="43137"/>
                    </a:srgbClr>
                  </a:outerShdw>
                </a:effectLst>
                <a:latin typeface="Abyssinica SIL" panose="02000000000000000000" charset="0"/>
                <a:cs typeface="Abyssinica SIL" panose="02000000000000000000" charset="0"/>
                <a:sym typeface="+mn-ea"/>
              </a:rPr>
              <a:t>Packet 1: File exists</a:t>
            </a:r>
            <a:endParaRPr lang="en-US" altLang="en-US" sz="1200">
              <a:effectLst>
                <a:outerShdw blurRad="38100" dist="38100" dir="2700000" algn="tl">
                  <a:srgbClr val="000000">
                    <a:alpha val="43137"/>
                  </a:srgbClr>
                </a:outerShdw>
              </a:effectLst>
              <a:latin typeface="Abyssinica SIL" panose="02000000000000000000" charset="0"/>
              <a:cs typeface="Abyssinica SIL" panose="02000000000000000000" charset="0"/>
            </a:endParaRPr>
          </a:p>
          <a:p>
            <a:pPr marL="3200400" lvl="7" indent="0">
              <a:lnSpc>
                <a:spcPct val="150000"/>
              </a:lnSpc>
              <a:buNone/>
            </a:pPr>
            <a:r>
              <a:rPr lang="en-US" altLang="en-US" sz="1200">
                <a:effectLst>
                  <a:outerShdw blurRad="38100" dist="38100" dir="2700000" algn="tl">
                    <a:srgbClr val="000000">
                      <a:alpha val="43137"/>
                    </a:srgbClr>
                  </a:outerShdw>
                </a:effectLst>
                <a:latin typeface="Abyssinica SIL" panose="02000000000000000000" charset="0"/>
                <a:cs typeface="Abyssinica SIL" panose="02000000000000000000" charset="0"/>
                <a:sym typeface="+mn-ea"/>
              </a:rPr>
              <a:t>     Packet 2: Length of filename (8), Length of command (3)</a:t>
            </a:r>
            <a:endParaRPr lang="en-US" altLang="en-US" sz="1200">
              <a:effectLst>
                <a:outerShdw blurRad="38100" dist="38100" dir="2700000" algn="tl">
                  <a:srgbClr val="000000">
                    <a:alpha val="43137"/>
                  </a:srgbClr>
                </a:outerShdw>
              </a:effectLst>
              <a:latin typeface="Abyssinica SIL" panose="02000000000000000000" charset="0"/>
              <a:cs typeface="Abyssinica SIL" panose="02000000000000000000" charset="0"/>
            </a:endParaRPr>
          </a:p>
          <a:p>
            <a:pPr marL="3200400" lvl="7" indent="0">
              <a:lnSpc>
                <a:spcPct val="150000"/>
              </a:lnSpc>
              <a:buNone/>
            </a:pPr>
            <a:r>
              <a:rPr lang="en-US" altLang="en-US" sz="1200">
                <a:effectLst>
                  <a:outerShdw blurRad="38100" dist="38100" dir="2700000" algn="tl">
                    <a:srgbClr val="000000">
                      <a:alpha val="43137"/>
                    </a:srgbClr>
                  </a:outerShdw>
                </a:effectLst>
                <a:latin typeface="Abyssinica SIL" panose="02000000000000000000" charset="0"/>
                <a:cs typeface="Abyssinica SIL" panose="02000000000000000000" charset="0"/>
                <a:sym typeface="+mn-ea"/>
              </a:rPr>
              <a:t>     Packet 3: Size of the file (ex: 40 bytes)</a:t>
            </a:r>
            <a:endParaRPr lang="en-US" altLang="en-US" sz="1200">
              <a:effectLst>
                <a:outerShdw blurRad="38100" dist="38100" dir="2700000" algn="tl">
                  <a:srgbClr val="000000">
                    <a:alpha val="43137"/>
                  </a:srgbClr>
                </a:outerShdw>
              </a:effectLst>
              <a:latin typeface="Abyssinica SIL" panose="02000000000000000000" charset="0"/>
              <a:cs typeface="Abyssinica SIL" panose="02000000000000000000" charset="0"/>
            </a:endParaRPr>
          </a:p>
          <a:p>
            <a:pPr marL="914400" lvl="1" indent="-457200">
              <a:lnSpc>
                <a:spcPct val="150000"/>
              </a:lnSpc>
              <a:buAutoNum type="arabicPeriod"/>
            </a:pPr>
            <a:r>
              <a:rPr lang="en-US" altLang="en-US" sz="1200">
                <a:latin typeface="Abyssinica SIL" panose="02000000000000000000" charset="0"/>
                <a:cs typeface="Abyssinica SIL" panose="02000000000000000000" charset="0"/>
              </a:rPr>
              <a:t>Client receives the response from Class(D4),</a:t>
            </a:r>
            <a:endParaRPr lang="en-US" altLang="en-US" sz="1200">
              <a:latin typeface="Abyssinica SIL" panose="02000000000000000000" charset="0"/>
              <a:cs typeface="Abyssinica SIL" panose="02000000000000000000" charset="0"/>
            </a:endParaRPr>
          </a:p>
          <a:p>
            <a:pPr marL="1371600" lvl="2" indent="-457200">
              <a:lnSpc>
                <a:spcPct val="150000"/>
              </a:lnSpc>
              <a:buAutoNum type="arabicPeriod"/>
            </a:pPr>
            <a:r>
              <a:rPr lang="" altLang="en-US" sz="1200">
                <a:latin typeface="Abyssinica SIL" panose="02000000000000000000" charset="0"/>
                <a:cs typeface="Abyssinica SIL" panose="02000000000000000000" charset="0"/>
              </a:rPr>
              <a:t>First, checks if the response from Dialect 4 is not overlapping with any other dialects using a decision tree</a:t>
            </a:r>
            <a:r>
              <a:rPr lang="en-US" altLang="en-US" sz="1200">
                <a:latin typeface="Abyssinica SIL" panose="02000000000000000000" charset="0"/>
                <a:cs typeface="Abyssinica SIL" panose="02000000000000000000" charset="0"/>
              </a:rPr>
              <a:t> </a:t>
            </a:r>
            <a:endParaRPr lang="en-US" altLang="en-US" sz="1200">
              <a:latin typeface="Abyssinica SIL" panose="02000000000000000000" charset="0"/>
              <a:cs typeface="Abyssinica SIL" panose="02000000000000000000" charset="0"/>
            </a:endParaRPr>
          </a:p>
          <a:p>
            <a:pPr marL="1371600" lvl="2" indent="-457200">
              <a:lnSpc>
                <a:spcPct val="150000"/>
              </a:lnSpc>
              <a:buAutoNum type="arabicPeriod"/>
            </a:pPr>
            <a:r>
              <a:rPr lang="" altLang="en-US" sz="1200">
                <a:latin typeface="Abyssinica SIL" panose="02000000000000000000" charset="0"/>
                <a:cs typeface="Abyssinica SIL" panose="02000000000000000000" charset="0"/>
              </a:rPr>
              <a:t>C</a:t>
            </a:r>
            <a:r>
              <a:rPr lang="en-US" altLang="en-US" sz="1200">
                <a:latin typeface="Abyssinica SIL" panose="02000000000000000000" charset="0"/>
                <a:cs typeface="Abyssinica SIL" panose="02000000000000000000" charset="0"/>
              </a:rPr>
              <a:t>hecks i</a:t>
            </a:r>
            <a:r>
              <a:rPr lang="" altLang="en-US" sz="1200">
                <a:latin typeface="Abyssinica SIL" panose="02000000000000000000" charset="0"/>
                <a:cs typeface="Abyssinica SIL" panose="02000000000000000000" charset="0"/>
              </a:rPr>
              <a:t>f</a:t>
            </a:r>
            <a:r>
              <a:rPr lang="en-US" altLang="en-US" sz="1200">
                <a:latin typeface="Abyssinica SIL" panose="02000000000000000000" charset="0"/>
                <a:cs typeface="Abyssinica SIL" panose="02000000000000000000" charset="0"/>
              </a:rPr>
              <a:t> there are three separate packets </a:t>
            </a:r>
            <a:r>
              <a:rPr lang="" altLang="en-US" sz="1200">
                <a:latin typeface="Abyssinica SIL" panose="02000000000000000000" charset="0"/>
                <a:cs typeface="Abyssinica SIL" panose="02000000000000000000" charset="0"/>
              </a:rPr>
              <a:t>as response?</a:t>
            </a:r>
            <a:endParaRPr lang="en-US" altLang="en-US" sz="1200">
              <a:latin typeface="Abyssinica SIL" panose="02000000000000000000" charset="0"/>
              <a:cs typeface="Abyssinica SIL" panose="02000000000000000000" charset="0"/>
            </a:endParaRPr>
          </a:p>
          <a:p>
            <a:pPr marL="1371600" lvl="2" indent="-457200">
              <a:lnSpc>
                <a:spcPct val="150000"/>
              </a:lnSpc>
              <a:buAutoNum type="arabicPeriod"/>
            </a:pPr>
            <a:r>
              <a:rPr lang="en-US" altLang="en-US" sz="1200">
                <a:latin typeface="Abyssinica SIL" panose="02000000000000000000" charset="0"/>
                <a:cs typeface="Abyssinica SIL" panose="02000000000000000000" charset="0"/>
              </a:rPr>
              <a:t>In the packet 1 - checks if packet content is “file exists” (using an if statement)</a:t>
            </a:r>
            <a:endParaRPr lang="en-US" altLang="en-US" sz="1200">
              <a:latin typeface="Abyssinica SIL" panose="02000000000000000000" charset="0"/>
              <a:cs typeface="Abyssinica SIL" panose="02000000000000000000" charset="0"/>
            </a:endParaRPr>
          </a:p>
          <a:p>
            <a:pPr marL="1371600" lvl="2" indent="-457200">
              <a:lnSpc>
                <a:spcPct val="150000"/>
              </a:lnSpc>
              <a:buAutoNum type="arabicPeriod"/>
            </a:pPr>
            <a:r>
              <a:rPr lang="en-US" altLang="en-US" sz="1200">
                <a:latin typeface="Abyssinica SIL" panose="02000000000000000000" charset="0"/>
                <a:cs typeface="Abyssinica SIL" panose="02000000000000000000" charset="0"/>
              </a:rPr>
              <a:t>In the packet 2-1st field, since client already has the length of filename (just compares it again using if statement). In the 2nd field, since client knows the command too, it can just compare the length of command.</a:t>
            </a:r>
            <a:endParaRPr lang="en-US" altLang="en-US" sz="1200">
              <a:latin typeface="Abyssinica SIL" panose="02000000000000000000" charset="0"/>
              <a:cs typeface="Abyssinica SIL" panose="02000000000000000000" charset="0"/>
            </a:endParaRPr>
          </a:p>
          <a:p>
            <a:pPr marL="1371600" lvl="2" indent="-457200">
              <a:lnSpc>
                <a:spcPct val="150000"/>
              </a:lnSpc>
              <a:buAutoNum type="arabicPeriod"/>
            </a:pPr>
            <a:r>
              <a:rPr lang="en-US" altLang="en-US" sz="1200">
                <a:latin typeface="Abyssinica SIL" panose="02000000000000000000" charset="0"/>
                <a:cs typeface="Abyssinica SIL" panose="02000000000000000000" charset="0"/>
              </a:rPr>
              <a:t>In the 2nd field, the client expects an integer number in the 1st field, since the file size changes dynamically and also the size is calcualted and sent by the server.</a:t>
            </a:r>
            <a:endParaRPr lang="en-US" altLang="en-US" sz="1200">
              <a:latin typeface="Abyssinica SIL" panose="02000000000000000000" charset="0"/>
              <a:cs typeface="Abyssinica SIL" panose="02000000000000000000"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					Outline </a:t>
            </a:r>
            <a:endParaRPr lang="en-US" altLang="en-US"/>
          </a:p>
        </p:txBody>
      </p:sp>
      <p:sp>
        <p:nvSpPr>
          <p:cNvPr id="3" name="Content Placeholder 2"/>
          <p:cNvSpPr>
            <a:spLocks noGrp="1"/>
          </p:cNvSpPr>
          <p:nvPr>
            <p:ph idx="1"/>
          </p:nvPr>
        </p:nvSpPr>
        <p:spPr/>
        <p:txBody>
          <a:bodyPr/>
          <a:p>
            <a:pPr marL="514350" indent="-514350">
              <a:buAutoNum type="arabicPeriod"/>
            </a:pPr>
            <a:r>
              <a:rPr lang="en-US" altLang="en-US">
                <a:latin typeface="Abyssinica SIL" panose="02000000000000000000" charset="0"/>
                <a:cs typeface="Abyssinica SIL" panose="02000000000000000000" charset="0"/>
              </a:rPr>
              <a:t>Background of FTP protocol</a:t>
            </a:r>
            <a:endParaRPr lang="en-US" altLang="en-US">
              <a:latin typeface="Abyssinica SIL" panose="02000000000000000000" charset="0"/>
              <a:cs typeface="Abyssinica SIL" panose="02000000000000000000" charset="0"/>
            </a:endParaRPr>
          </a:p>
          <a:p>
            <a:pPr marL="514350" indent="-514350">
              <a:buAutoNum type="arabicPeriod"/>
            </a:pPr>
            <a:r>
              <a:rPr lang="" altLang="en-US">
                <a:latin typeface="Abyssinica SIL" panose="02000000000000000000" charset="0"/>
                <a:cs typeface="Abyssinica SIL" panose="02000000000000000000" charset="0"/>
              </a:rPr>
              <a:t>Objective</a:t>
            </a:r>
            <a:endParaRPr lang="en-US" altLang="en-US">
              <a:latin typeface="Abyssinica SIL" panose="02000000000000000000" charset="0"/>
              <a:cs typeface="Abyssinica SIL" panose="02000000000000000000" charset="0"/>
            </a:endParaRPr>
          </a:p>
          <a:p>
            <a:pPr marL="514350" indent="-514350">
              <a:buAutoNum type="arabicPeriod"/>
            </a:pPr>
            <a:r>
              <a:rPr lang="en-US" altLang="en-US">
                <a:latin typeface="Abyssinica SIL" panose="02000000000000000000" charset="0"/>
                <a:cs typeface="Abyssinica SIL" panose="02000000000000000000" charset="0"/>
              </a:rPr>
              <a:t>Security </a:t>
            </a:r>
            <a:r>
              <a:rPr lang="" altLang="en-US">
                <a:latin typeface="Abyssinica SIL" panose="02000000000000000000" charset="0"/>
                <a:cs typeface="Abyssinica SIL" panose="02000000000000000000" charset="0"/>
              </a:rPr>
              <a:t>issues</a:t>
            </a:r>
            <a:endParaRPr lang="en-US" altLang="en-US">
              <a:latin typeface="Abyssinica SIL" panose="02000000000000000000" charset="0"/>
              <a:cs typeface="Abyssinica SIL" panose="02000000000000000000" charset="0"/>
            </a:endParaRPr>
          </a:p>
          <a:p>
            <a:pPr marL="514350" indent="-514350">
              <a:buAutoNum type="arabicPeriod"/>
            </a:pPr>
            <a:r>
              <a:rPr lang="" altLang="en-US">
                <a:latin typeface="Abyssinica SIL" panose="02000000000000000000" charset="0"/>
                <a:cs typeface="Abyssinica SIL" panose="02000000000000000000" charset="0"/>
              </a:rPr>
              <a:t>Protocol Dialects</a:t>
            </a:r>
            <a:endParaRPr lang="en-US" altLang="en-US">
              <a:latin typeface="Abyssinica SIL" panose="02000000000000000000" charset="0"/>
              <a:cs typeface="Abyssinica SIL" panose="02000000000000000000" charset="0"/>
            </a:endParaRPr>
          </a:p>
          <a:p>
            <a:pPr marL="514350" indent="-514350">
              <a:buAutoNum type="arabicPeriod"/>
            </a:pPr>
            <a:r>
              <a:rPr lang="" altLang="en-US">
                <a:latin typeface="Abyssinica SIL" panose="02000000000000000000" charset="0"/>
                <a:cs typeface="Abyssinica SIL" panose="02000000000000000000" charset="0"/>
              </a:rPr>
              <a:t>Pseudocode - modified protocol work flow</a:t>
            </a:r>
            <a:endParaRPr lang="en-US" altLang="en-US">
              <a:latin typeface="Abyssinica SIL" panose="02000000000000000000" charset="0"/>
              <a:cs typeface="Abyssinica SIL" panose="02000000000000000000" charset="0"/>
            </a:endParaRPr>
          </a:p>
          <a:p>
            <a:pPr marL="514350" indent="-514350">
              <a:buAutoNum type="arabicPeriod"/>
            </a:pPr>
            <a:r>
              <a:rPr lang="" altLang="en-US">
                <a:latin typeface="Abyssinica SIL" panose="02000000000000000000" charset="0"/>
                <a:cs typeface="Abyssinica SIL" panose="02000000000000000000" charset="0"/>
              </a:rPr>
              <a:t>System design</a:t>
            </a:r>
            <a:endParaRPr lang="en-US" altLang="en-US">
              <a:latin typeface="Abyssinica SIL" panose="02000000000000000000" charset="0"/>
              <a:cs typeface="Abyssinica SIL" panose="02000000000000000000" charset="0"/>
            </a:endParaRPr>
          </a:p>
          <a:p>
            <a:pPr marL="514350" indent="-514350">
              <a:buAutoNum type="arabicPeriod"/>
            </a:pPr>
            <a:r>
              <a:rPr lang="" altLang="en-US">
                <a:latin typeface="Abyssinica SIL" panose="02000000000000000000" charset="0"/>
                <a:cs typeface="Abyssinica SIL" panose="02000000000000000000" charset="0"/>
              </a:rPr>
              <a:t>Neural network &amp; decision tree modules.</a:t>
            </a:r>
            <a:endParaRPr lang="" altLang="en-US">
              <a:latin typeface="Abyssinica SIL" panose="02000000000000000000" charset="0"/>
              <a:cs typeface="Abyssinica SIL" panose="02000000000000000000" charset="0"/>
            </a:endParaRPr>
          </a:p>
          <a:p>
            <a:pPr marL="514350" indent="-514350">
              <a:buAutoNum type="arabicPeriod"/>
            </a:pPr>
            <a:r>
              <a:rPr lang="" altLang="en-US">
                <a:latin typeface="Abyssinica SIL" panose="02000000000000000000" charset="0"/>
                <a:cs typeface="Abyssinica SIL" panose="02000000000000000000" charset="0"/>
              </a:rPr>
              <a:t>Appendix</a:t>
            </a:r>
            <a:endParaRPr lang="" altLang="en-US">
              <a:latin typeface="Abyssinica SIL" panose="02000000000000000000" charset="0"/>
              <a:cs typeface="Abyssinica SIL" panose="02000000000000000000"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 altLang="en-US" sz="4355" b="0" strike="noStrike" spc="-1">
                <a:solidFill>
                  <a:srgbClr val="000000"/>
                </a:solidFill>
                <a:latin typeface="Arial"/>
                <a:ea typeface="DejaVu Sans" panose="020B0603030804020204"/>
              </a:rPr>
              <a:t>Appendix: </a:t>
            </a:r>
            <a:r>
              <a:rPr lang="en-US" sz="4355" b="0" strike="noStrike" spc="-1">
                <a:solidFill>
                  <a:srgbClr val="000000"/>
                </a:solidFill>
                <a:latin typeface="Arial"/>
                <a:ea typeface="DejaVu Sans" panose="020B0603030804020204"/>
              </a:rPr>
              <a:t>Dialect 1</a:t>
            </a:r>
            <a:endParaRPr lang="en-US" sz="4355" b="0" strike="noStrike" spc="-1">
              <a:latin typeface="Arial"/>
            </a:endParaRPr>
          </a:p>
        </p:txBody>
      </p:sp>
      <p:pic>
        <p:nvPicPr>
          <p:cNvPr id="129" name="Picture 84"/>
          <p:cNvPicPr/>
          <p:nvPr/>
        </p:nvPicPr>
        <p:blipFill>
          <a:blip r:embed="rId1"/>
          <a:stretch>
            <a:fillRect/>
          </a:stretch>
        </p:blipFill>
        <p:spPr>
          <a:xfrm>
            <a:off x="1595033" y="1537349"/>
            <a:ext cx="8798287" cy="1114589"/>
          </a:xfrm>
          <a:prstGeom prst="rect">
            <a:avLst/>
          </a:prstGeom>
          <a:ln>
            <a:noFill/>
          </a:ln>
        </p:spPr>
      </p:pic>
      <p:pic>
        <p:nvPicPr>
          <p:cNvPr id="130" name="Picture 85"/>
          <p:cNvPicPr/>
          <p:nvPr/>
        </p:nvPicPr>
        <p:blipFill>
          <a:blip r:embed="rId2"/>
          <a:stretch>
            <a:fillRect/>
          </a:stretch>
        </p:blipFill>
        <p:spPr>
          <a:xfrm>
            <a:off x="3981386" y="2764703"/>
            <a:ext cx="4310760" cy="3757819"/>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2</a:t>
            </a:r>
            <a:endParaRPr lang="en-US" sz="4355" b="0" strike="noStrike" spc="-1">
              <a:latin typeface="Arial"/>
            </a:endParaRPr>
          </a:p>
        </p:txBody>
      </p:sp>
      <p:pic>
        <p:nvPicPr>
          <p:cNvPr id="132" name="Picture 87"/>
          <p:cNvPicPr/>
          <p:nvPr/>
        </p:nvPicPr>
        <p:blipFill>
          <a:blip r:embed="rId1"/>
          <a:stretch>
            <a:fillRect/>
          </a:stretch>
        </p:blipFill>
        <p:spPr>
          <a:xfrm>
            <a:off x="1086067" y="1604399"/>
            <a:ext cx="10053941" cy="1529512"/>
          </a:xfrm>
          <a:prstGeom prst="rect">
            <a:avLst/>
          </a:prstGeom>
          <a:ln>
            <a:noFill/>
          </a:ln>
        </p:spPr>
      </p:pic>
      <p:pic>
        <p:nvPicPr>
          <p:cNvPr id="133" name="Picture 88"/>
          <p:cNvPicPr/>
          <p:nvPr/>
        </p:nvPicPr>
        <p:blipFill>
          <a:blip r:embed="rId2"/>
          <a:stretch>
            <a:fillRect/>
          </a:stretch>
        </p:blipFill>
        <p:spPr>
          <a:xfrm>
            <a:off x="3981386" y="3317644"/>
            <a:ext cx="5181097" cy="2739015"/>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3</a:t>
            </a:r>
            <a:endParaRPr lang="en-US" sz="4355" b="0" strike="noStrike" spc="-1">
              <a:latin typeface="Arial"/>
            </a:endParaRPr>
          </a:p>
        </p:txBody>
      </p:sp>
      <p:pic>
        <p:nvPicPr>
          <p:cNvPr id="135" name="Picture 90"/>
          <p:cNvPicPr/>
          <p:nvPr/>
        </p:nvPicPr>
        <p:blipFill>
          <a:blip r:embed="rId1"/>
          <a:stretch>
            <a:fillRect/>
          </a:stretch>
        </p:blipFill>
        <p:spPr>
          <a:xfrm>
            <a:off x="1000731" y="1548234"/>
            <a:ext cx="10434034" cy="872950"/>
          </a:xfrm>
          <a:prstGeom prst="rect">
            <a:avLst/>
          </a:prstGeom>
          <a:ln>
            <a:noFill/>
          </a:ln>
        </p:spPr>
      </p:pic>
      <p:pic>
        <p:nvPicPr>
          <p:cNvPr id="136" name="Picture 91"/>
          <p:cNvPicPr/>
          <p:nvPr/>
        </p:nvPicPr>
        <p:blipFill>
          <a:blip r:embed="rId2"/>
          <a:stretch>
            <a:fillRect/>
          </a:stretch>
        </p:blipFill>
        <p:spPr>
          <a:xfrm>
            <a:off x="3539033" y="2764703"/>
            <a:ext cx="5411417" cy="2842637"/>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4</a:t>
            </a:r>
            <a:endParaRPr lang="en-US" sz="4355" b="0" strike="noStrike" spc="-1">
              <a:latin typeface="Arial"/>
            </a:endParaRPr>
          </a:p>
        </p:txBody>
      </p:sp>
      <p:pic>
        <p:nvPicPr>
          <p:cNvPr id="138" name="Picture 93"/>
          <p:cNvPicPr/>
          <p:nvPr/>
        </p:nvPicPr>
        <p:blipFill>
          <a:blip r:embed="rId1"/>
          <a:stretch>
            <a:fillRect/>
          </a:stretch>
        </p:blipFill>
        <p:spPr>
          <a:xfrm>
            <a:off x="884918" y="1182509"/>
            <a:ext cx="10365243" cy="2243546"/>
          </a:xfrm>
          <a:prstGeom prst="rect">
            <a:avLst/>
          </a:prstGeom>
          <a:ln>
            <a:noFill/>
          </a:ln>
        </p:spPr>
      </p:pic>
      <p:pic>
        <p:nvPicPr>
          <p:cNvPr id="139" name="Picture 94"/>
          <p:cNvPicPr/>
          <p:nvPr/>
        </p:nvPicPr>
        <p:blipFill>
          <a:blip r:embed="rId2"/>
          <a:stretch>
            <a:fillRect/>
          </a:stretch>
        </p:blipFill>
        <p:spPr>
          <a:xfrm>
            <a:off x="3649622" y="3428232"/>
            <a:ext cx="5215928" cy="3004166"/>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5</a:t>
            </a:r>
            <a:endParaRPr lang="en-US" sz="4355" b="0" strike="noStrike" spc="-1">
              <a:latin typeface="Arial"/>
            </a:endParaRPr>
          </a:p>
        </p:txBody>
      </p:sp>
      <p:pic>
        <p:nvPicPr>
          <p:cNvPr id="141" name="Picture 96"/>
          <p:cNvPicPr/>
          <p:nvPr/>
        </p:nvPicPr>
        <p:blipFill>
          <a:blip r:embed="rId1"/>
          <a:stretch>
            <a:fillRect/>
          </a:stretch>
        </p:blipFill>
        <p:spPr>
          <a:xfrm>
            <a:off x="1625075" y="1216469"/>
            <a:ext cx="8878834" cy="1944000"/>
          </a:xfrm>
          <a:prstGeom prst="rect">
            <a:avLst/>
          </a:prstGeom>
          <a:ln>
            <a:noFill/>
          </a:ln>
        </p:spPr>
      </p:pic>
      <p:pic>
        <p:nvPicPr>
          <p:cNvPr id="142" name="Picture 97"/>
          <p:cNvPicPr/>
          <p:nvPr/>
        </p:nvPicPr>
        <p:blipFill>
          <a:blip r:embed="rId2"/>
          <a:stretch>
            <a:fillRect/>
          </a:stretch>
        </p:blipFill>
        <p:spPr>
          <a:xfrm>
            <a:off x="4091974" y="3231437"/>
            <a:ext cx="3769575" cy="2848733"/>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6</a:t>
            </a:r>
            <a:endParaRPr lang="en-US" sz="4355" b="0" strike="noStrike" spc="-1">
              <a:latin typeface="Arial"/>
            </a:endParaRPr>
          </a:p>
        </p:txBody>
      </p:sp>
      <p:pic>
        <p:nvPicPr>
          <p:cNvPr id="144" name="Picture 99"/>
          <p:cNvPicPr/>
          <p:nvPr/>
        </p:nvPicPr>
        <p:blipFill>
          <a:blip r:embed="rId1"/>
          <a:stretch>
            <a:fillRect/>
          </a:stretch>
        </p:blipFill>
        <p:spPr>
          <a:xfrm>
            <a:off x="811773" y="1327058"/>
            <a:ext cx="10687428" cy="1483361"/>
          </a:xfrm>
          <a:prstGeom prst="rect">
            <a:avLst/>
          </a:prstGeom>
          <a:ln>
            <a:noFill/>
          </a:ln>
        </p:spPr>
      </p:pic>
      <p:pic>
        <p:nvPicPr>
          <p:cNvPr id="145" name="Picture 100"/>
          <p:cNvPicPr/>
          <p:nvPr/>
        </p:nvPicPr>
        <p:blipFill>
          <a:blip r:embed="rId2"/>
          <a:stretch>
            <a:fillRect/>
          </a:stretch>
        </p:blipFill>
        <p:spPr>
          <a:xfrm>
            <a:off x="4301395" y="2985880"/>
            <a:ext cx="3437811" cy="3173966"/>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7</a:t>
            </a:r>
            <a:endParaRPr lang="en-US" sz="4355" b="0" strike="noStrike" spc="-1">
              <a:latin typeface="Arial"/>
            </a:endParaRPr>
          </a:p>
        </p:txBody>
      </p:sp>
      <p:pic>
        <p:nvPicPr>
          <p:cNvPr id="147" name="Picture 102"/>
          <p:cNvPicPr/>
          <p:nvPr/>
        </p:nvPicPr>
        <p:blipFill>
          <a:blip r:embed="rId1"/>
          <a:srcRect r="5205"/>
          <a:stretch>
            <a:fillRect/>
          </a:stretch>
        </p:blipFill>
        <p:spPr>
          <a:xfrm>
            <a:off x="553154" y="1105881"/>
            <a:ext cx="10724872" cy="2098998"/>
          </a:xfrm>
          <a:prstGeom prst="rect">
            <a:avLst/>
          </a:prstGeom>
          <a:ln>
            <a:noFill/>
          </a:ln>
        </p:spPr>
      </p:pic>
      <p:pic>
        <p:nvPicPr>
          <p:cNvPr id="148" name="Picture 103"/>
          <p:cNvPicPr/>
          <p:nvPr/>
        </p:nvPicPr>
        <p:blipFill>
          <a:blip r:embed="rId2"/>
          <a:stretch>
            <a:fillRect/>
          </a:stretch>
        </p:blipFill>
        <p:spPr>
          <a:xfrm>
            <a:off x="4202562" y="3107788"/>
            <a:ext cx="3868843" cy="3525323"/>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8</a:t>
            </a:r>
            <a:endParaRPr lang="en-US" sz="4355" b="0" strike="noStrike" spc="-1">
              <a:latin typeface="Arial"/>
            </a:endParaRPr>
          </a:p>
        </p:txBody>
      </p:sp>
      <p:pic>
        <p:nvPicPr>
          <p:cNvPr id="150" name="Picture 105"/>
          <p:cNvPicPr/>
          <p:nvPr/>
        </p:nvPicPr>
        <p:blipFill>
          <a:blip r:embed="rId1"/>
          <a:stretch>
            <a:fillRect/>
          </a:stretch>
        </p:blipFill>
        <p:spPr>
          <a:xfrm>
            <a:off x="682464" y="1216469"/>
            <a:ext cx="10595562" cy="2081582"/>
          </a:xfrm>
          <a:prstGeom prst="rect">
            <a:avLst/>
          </a:prstGeom>
          <a:ln>
            <a:noFill/>
          </a:ln>
        </p:spPr>
      </p:pic>
      <p:pic>
        <p:nvPicPr>
          <p:cNvPr id="151" name="Picture 106"/>
          <p:cNvPicPr/>
          <p:nvPr/>
        </p:nvPicPr>
        <p:blipFill>
          <a:blip r:embed="rId2"/>
          <a:stretch>
            <a:fillRect/>
          </a:stretch>
        </p:blipFill>
        <p:spPr>
          <a:xfrm>
            <a:off x="3631771" y="3317644"/>
            <a:ext cx="4881987" cy="3096468"/>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9</a:t>
            </a:r>
            <a:endParaRPr lang="en-US" sz="4355" b="0" strike="noStrike" spc="-1">
              <a:latin typeface="Arial"/>
            </a:endParaRPr>
          </a:p>
        </p:txBody>
      </p:sp>
      <p:pic>
        <p:nvPicPr>
          <p:cNvPr id="153" name="Picture 108"/>
          <p:cNvPicPr/>
          <p:nvPr/>
        </p:nvPicPr>
        <p:blipFill>
          <a:blip r:embed="rId1"/>
          <a:stretch>
            <a:fillRect/>
          </a:stretch>
        </p:blipFill>
        <p:spPr>
          <a:xfrm>
            <a:off x="609754" y="1216469"/>
            <a:ext cx="10909475" cy="2312772"/>
          </a:xfrm>
          <a:prstGeom prst="rect">
            <a:avLst/>
          </a:prstGeom>
          <a:ln>
            <a:noFill/>
          </a:ln>
        </p:spPr>
      </p:pic>
      <p:pic>
        <p:nvPicPr>
          <p:cNvPr id="154" name="Picture 109"/>
          <p:cNvPicPr/>
          <p:nvPr/>
        </p:nvPicPr>
        <p:blipFill>
          <a:blip r:embed="rId2"/>
          <a:stretch>
            <a:fillRect/>
          </a:stretch>
        </p:blipFill>
        <p:spPr>
          <a:xfrm>
            <a:off x="3870798" y="3658987"/>
            <a:ext cx="4480561" cy="2753383"/>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10</a:t>
            </a:r>
            <a:endParaRPr lang="en-US" sz="4355" b="0" strike="noStrike" spc="-1">
              <a:latin typeface="Arial"/>
            </a:endParaRPr>
          </a:p>
        </p:txBody>
      </p:sp>
      <p:pic>
        <p:nvPicPr>
          <p:cNvPr id="156" name="Picture 111"/>
          <p:cNvPicPr/>
          <p:nvPr/>
        </p:nvPicPr>
        <p:blipFill>
          <a:blip r:embed="rId1"/>
          <a:stretch>
            <a:fillRect/>
          </a:stretch>
        </p:blipFill>
        <p:spPr>
          <a:xfrm>
            <a:off x="527466" y="1216469"/>
            <a:ext cx="10861148" cy="2370243"/>
          </a:xfrm>
          <a:prstGeom prst="rect">
            <a:avLst/>
          </a:prstGeom>
          <a:ln>
            <a:noFill/>
          </a:ln>
        </p:spPr>
      </p:pic>
      <p:pic>
        <p:nvPicPr>
          <p:cNvPr id="157" name="Picture 1" descr="d10t"/>
          <p:cNvPicPr/>
          <p:nvPr/>
        </p:nvPicPr>
        <p:blipFill>
          <a:blip r:embed="rId2"/>
          <a:stretch>
            <a:fillRect/>
          </a:stretch>
        </p:blipFill>
        <p:spPr>
          <a:xfrm>
            <a:off x="3739311" y="3726907"/>
            <a:ext cx="4128333" cy="2613189"/>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Background : FTP</a:t>
            </a:r>
            <a:endParaRPr lang="en-US" altLang="en-US"/>
          </a:p>
        </p:txBody>
      </p:sp>
      <p:sp>
        <p:nvSpPr>
          <p:cNvPr id="3" name="Content Placeholder 2"/>
          <p:cNvSpPr>
            <a:spLocks noGrp="1"/>
          </p:cNvSpPr>
          <p:nvPr>
            <p:ph idx="1"/>
          </p:nvPr>
        </p:nvSpPr>
        <p:spPr>
          <a:xfrm>
            <a:off x="740410" y="1586230"/>
            <a:ext cx="10515600" cy="4351338"/>
          </a:xfrm>
        </p:spPr>
        <p:txBody>
          <a:bodyPr>
            <a:noAutofit/>
          </a:bodyPr>
          <a:p>
            <a:pPr algn="just">
              <a:lnSpc>
                <a:spcPct val="150000"/>
              </a:lnSpc>
            </a:pPr>
            <a:r>
              <a:rPr lang="en-US" sz="1800">
                <a:latin typeface="Abyssinica SIL" panose="02000000000000000000" charset="0"/>
                <a:cs typeface="Abyssinica SIL" panose="02000000000000000000" charset="0"/>
              </a:rPr>
              <a:t>The FTP protocol defines how FTP programs should work together when sharing files. It uses the client/server model in its implementation. </a:t>
            </a:r>
            <a:endParaRPr lang="en-US" sz="1800">
              <a:latin typeface="Abyssinica SIL" panose="02000000000000000000" charset="0"/>
              <a:cs typeface="Abyssinica SIL" panose="02000000000000000000" charset="0"/>
            </a:endParaRPr>
          </a:p>
          <a:p>
            <a:pPr algn="just">
              <a:lnSpc>
                <a:spcPct val="150000"/>
              </a:lnSpc>
            </a:pPr>
            <a:r>
              <a:rPr lang="en-US" sz="1800">
                <a:latin typeface="Abyssinica SIL" panose="02000000000000000000" charset="0"/>
                <a:cs typeface="Abyssinica SIL" panose="02000000000000000000" charset="0"/>
              </a:rPr>
              <a:t>File Transfer Protocol is still </a:t>
            </a:r>
            <a:r>
              <a:rPr lang="en-US" altLang="en-US" sz="1800">
                <a:latin typeface="Abyssinica SIL" panose="02000000000000000000" charset="0"/>
                <a:cs typeface="Abyssinica SIL" panose="02000000000000000000" charset="0"/>
              </a:rPr>
              <a:t>widely </a:t>
            </a:r>
            <a:r>
              <a:rPr lang="en-US" sz="1800">
                <a:latin typeface="Abyssinica SIL" panose="02000000000000000000" charset="0"/>
                <a:cs typeface="Abyssinica SIL" panose="02000000000000000000" charset="0"/>
              </a:rPr>
              <a:t>used for fast file sharing. </a:t>
            </a:r>
            <a:r>
              <a:rPr lang="en-US" altLang="en-US" sz="1800">
                <a:latin typeface="Abyssinica SIL" panose="02000000000000000000" charset="0"/>
                <a:cs typeface="Abyssinica SIL" panose="02000000000000000000" charset="0"/>
              </a:rPr>
              <a:t>B</a:t>
            </a:r>
            <a:r>
              <a:rPr lang="en-US" sz="1800">
                <a:latin typeface="Abyssinica SIL" panose="02000000000000000000" charset="0"/>
                <a:cs typeface="Abyssinica SIL" panose="02000000000000000000" charset="0"/>
              </a:rPr>
              <a:t>iggest file sharing companies </a:t>
            </a:r>
            <a:r>
              <a:rPr lang="en-US" altLang="en-US" sz="1800">
                <a:latin typeface="Abyssinica SIL" panose="02000000000000000000" charset="0"/>
                <a:cs typeface="Abyssinica SIL" panose="02000000000000000000" charset="0"/>
              </a:rPr>
              <a:t>such </a:t>
            </a:r>
            <a:r>
              <a:rPr lang="en-US" sz="1800">
                <a:latin typeface="Abyssinica SIL" panose="02000000000000000000" charset="0"/>
                <a:cs typeface="Abyssinica SIL" panose="02000000000000000000" charset="0"/>
              </a:rPr>
              <a:t>as ExaVault, Box.com, BrickFTP, Sharefile and SmartFile are using FTP for their services. </a:t>
            </a:r>
            <a:endParaRPr lang="en-US" sz="1800">
              <a:latin typeface="Abyssinica SIL" panose="02000000000000000000" charset="0"/>
              <a:cs typeface="Abyssinica SIL" panose="02000000000000000000" charset="0"/>
            </a:endParaRPr>
          </a:p>
          <a:p>
            <a:pPr algn="just">
              <a:lnSpc>
                <a:spcPct val="150000"/>
              </a:lnSpc>
            </a:pPr>
            <a:r>
              <a:rPr lang="en-US" sz="1800">
                <a:latin typeface="Abyssinica SIL" panose="02000000000000000000" charset="0"/>
                <a:cs typeface="Abyssinica SIL" panose="02000000000000000000" charset="0"/>
              </a:rPr>
              <a:t>FTP was not built to be secure. It is considered to be an insecure protocol because it relies on clear-text usernames and passwords for authentication and does not use encryption. Data sent via FTP is vulnerable to sniffing, spoofing, and brute force attacks, among other basic attack methods.</a:t>
            </a:r>
            <a:endParaRPr lang="en-US" sz="1800">
              <a:latin typeface="Abyssinica SIL" panose="02000000000000000000" charset="0"/>
              <a:cs typeface="Abyssinica SIL" panose="02000000000000000000"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11</a:t>
            </a:r>
            <a:endParaRPr lang="en-US" sz="4355" b="0" strike="noStrike" spc="-1">
              <a:latin typeface="Arial"/>
            </a:endParaRPr>
          </a:p>
        </p:txBody>
      </p:sp>
      <p:pic>
        <p:nvPicPr>
          <p:cNvPr id="159" name="Picture 1" descr="d11"/>
          <p:cNvPicPr/>
          <p:nvPr/>
        </p:nvPicPr>
        <p:blipFill>
          <a:blip r:embed="rId1"/>
          <a:stretch>
            <a:fillRect/>
          </a:stretch>
        </p:blipFill>
        <p:spPr>
          <a:xfrm>
            <a:off x="416443" y="1416747"/>
            <a:ext cx="11355746" cy="1796404"/>
          </a:xfrm>
          <a:prstGeom prst="rect">
            <a:avLst/>
          </a:prstGeom>
          <a:ln>
            <a:noFill/>
          </a:ln>
        </p:spPr>
      </p:pic>
      <p:pic>
        <p:nvPicPr>
          <p:cNvPr id="160" name="Picture 2" descr="d11t"/>
          <p:cNvPicPr/>
          <p:nvPr/>
        </p:nvPicPr>
        <p:blipFill>
          <a:blip r:embed="rId2"/>
          <a:stretch>
            <a:fillRect/>
          </a:stretch>
        </p:blipFill>
        <p:spPr>
          <a:xfrm>
            <a:off x="3967442" y="3349778"/>
            <a:ext cx="3768269" cy="3287602"/>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12</a:t>
            </a:r>
            <a:endParaRPr lang="en-US" sz="4355" b="0" strike="noStrike" spc="-1">
              <a:latin typeface="Arial"/>
            </a:endParaRPr>
          </a:p>
        </p:txBody>
      </p:sp>
      <p:pic>
        <p:nvPicPr>
          <p:cNvPr id="162" name="Picture 2" descr="d12"/>
          <p:cNvPicPr/>
          <p:nvPr/>
        </p:nvPicPr>
        <p:blipFill>
          <a:blip r:embed="rId1"/>
          <a:stretch>
            <a:fillRect/>
          </a:stretch>
        </p:blipFill>
        <p:spPr>
          <a:xfrm>
            <a:off x="1350346" y="1416747"/>
            <a:ext cx="9156610" cy="563390"/>
          </a:xfrm>
          <a:prstGeom prst="rect">
            <a:avLst/>
          </a:prstGeom>
          <a:ln>
            <a:noFill/>
          </a:ln>
        </p:spPr>
      </p:pic>
      <p:pic>
        <p:nvPicPr>
          <p:cNvPr id="163" name="Picture 3" descr="d12t"/>
          <p:cNvPicPr/>
          <p:nvPr/>
        </p:nvPicPr>
        <p:blipFill>
          <a:blip r:embed="rId2"/>
          <a:stretch>
            <a:fillRect/>
          </a:stretch>
        </p:blipFill>
        <p:spPr>
          <a:xfrm>
            <a:off x="3003944" y="2377645"/>
            <a:ext cx="5850286" cy="26027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13</a:t>
            </a:r>
            <a:endParaRPr lang="en-US" sz="4355" b="0" strike="noStrike" spc="-1">
              <a:latin typeface="Arial"/>
            </a:endParaRPr>
          </a:p>
        </p:txBody>
      </p:sp>
      <p:pic>
        <p:nvPicPr>
          <p:cNvPr id="165" name="Picture 119"/>
          <p:cNvPicPr/>
          <p:nvPr/>
        </p:nvPicPr>
        <p:blipFill>
          <a:blip r:embed="rId1"/>
          <a:stretch>
            <a:fillRect/>
          </a:stretch>
        </p:blipFill>
        <p:spPr>
          <a:xfrm>
            <a:off x="1362102" y="1246946"/>
            <a:ext cx="9362983" cy="1736756"/>
          </a:xfrm>
          <a:prstGeom prst="rect">
            <a:avLst/>
          </a:prstGeom>
          <a:ln>
            <a:noFill/>
          </a:ln>
        </p:spPr>
      </p:pic>
      <p:pic>
        <p:nvPicPr>
          <p:cNvPr id="166" name="Picture 2" descr="d13t"/>
          <p:cNvPicPr/>
          <p:nvPr/>
        </p:nvPicPr>
        <p:blipFill>
          <a:blip r:embed="rId2"/>
          <a:stretch>
            <a:fillRect/>
          </a:stretch>
        </p:blipFill>
        <p:spPr>
          <a:xfrm>
            <a:off x="3637431" y="3128686"/>
            <a:ext cx="4191464" cy="2850474"/>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14</a:t>
            </a:r>
            <a:endParaRPr lang="en-US" sz="4355" b="0" strike="noStrike" spc="-1">
              <a:latin typeface="Arial"/>
            </a:endParaRPr>
          </a:p>
        </p:txBody>
      </p:sp>
      <p:pic>
        <p:nvPicPr>
          <p:cNvPr id="168" name="Picture 121"/>
          <p:cNvPicPr/>
          <p:nvPr/>
        </p:nvPicPr>
        <p:blipFill>
          <a:blip r:embed="rId1"/>
          <a:stretch>
            <a:fillRect/>
          </a:stretch>
        </p:blipFill>
        <p:spPr>
          <a:xfrm>
            <a:off x="663742" y="1216469"/>
            <a:ext cx="10629957" cy="2624073"/>
          </a:xfrm>
          <a:prstGeom prst="rect">
            <a:avLst/>
          </a:prstGeom>
          <a:ln>
            <a:noFill/>
          </a:ln>
        </p:spPr>
      </p:pic>
      <p:pic>
        <p:nvPicPr>
          <p:cNvPr id="169" name="Picture 122"/>
          <p:cNvPicPr/>
          <p:nvPr/>
        </p:nvPicPr>
        <p:blipFill>
          <a:blip r:embed="rId2"/>
          <a:stretch>
            <a:fillRect/>
          </a:stretch>
        </p:blipFill>
        <p:spPr>
          <a:xfrm>
            <a:off x="3649622" y="3759996"/>
            <a:ext cx="4292039" cy="2874421"/>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609754" y="273423"/>
            <a:ext cx="10969123" cy="1142454"/>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355" b="0" strike="noStrike" spc="-1">
                <a:solidFill>
                  <a:srgbClr val="000000"/>
                </a:solidFill>
                <a:latin typeface="Arial"/>
                <a:ea typeface="DejaVu Sans" panose="020B0603030804020204"/>
              </a:rPr>
              <a:t>Dialect 15</a:t>
            </a:r>
            <a:endParaRPr lang="en-US" sz="4355" b="0" strike="noStrike" spc="-1">
              <a:latin typeface="Arial"/>
            </a:endParaRPr>
          </a:p>
        </p:txBody>
      </p:sp>
      <p:pic>
        <p:nvPicPr>
          <p:cNvPr id="171" name="Picture 124"/>
          <p:cNvPicPr/>
          <p:nvPr/>
        </p:nvPicPr>
        <p:blipFill>
          <a:blip r:embed="rId1"/>
          <a:stretch>
            <a:fillRect/>
          </a:stretch>
        </p:blipFill>
        <p:spPr>
          <a:xfrm>
            <a:off x="1137878" y="1216469"/>
            <a:ext cx="9950319" cy="2911864"/>
          </a:xfrm>
          <a:prstGeom prst="rect">
            <a:avLst/>
          </a:prstGeom>
          <a:ln>
            <a:noFill/>
          </a:ln>
        </p:spPr>
      </p:pic>
      <p:pic>
        <p:nvPicPr>
          <p:cNvPr id="172" name="Picture 125"/>
          <p:cNvPicPr/>
          <p:nvPr/>
        </p:nvPicPr>
        <p:blipFill>
          <a:blip r:embed="rId2"/>
          <a:stretch>
            <a:fillRect/>
          </a:stretch>
        </p:blipFill>
        <p:spPr>
          <a:xfrm>
            <a:off x="3981386" y="3538820"/>
            <a:ext cx="3758690" cy="321141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18560"/>
            <a:ext cx="10515600" cy="2458720"/>
          </a:xfrm>
        </p:spPr>
        <p:txBody>
          <a:bodyPr/>
          <a:p>
            <a:pPr marL="0" indent="0" algn="just">
              <a:lnSpc>
                <a:spcPct val="150000"/>
              </a:lnSpc>
              <a:buNone/>
            </a:pPr>
            <a:r>
              <a:rPr lang="en-US" altLang="en-US" sz="1600">
                <a:solidFill>
                  <a:srgbClr val="FF0000"/>
                </a:solidFill>
                <a:effectLst/>
                <a:latin typeface="Abyssinica SIL" panose="02000000000000000000" charset="0"/>
                <a:cs typeface="Abyssinica SIL" panose="02000000000000000000" charset="0"/>
                <a:sym typeface="+mn-ea"/>
              </a:rPr>
              <a:t>W</a:t>
            </a:r>
            <a:r>
              <a:rPr lang="en-US" sz="1600">
                <a:solidFill>
                  <a:srgbClr val="FF0000"/>
                </a:solidFill>
                <a:effectLst/>
                <a:latin typeface="Abyssinica SIL" panose="02000000000000000000" charset="0"/>
                <a:cs typeface="Abyssinica SIL" panose="02000000000000000000" charset="0"/>
                <a:sym typeface="+mn-ea"/>
              </a:rPr>
              <a:t>hy FTP </a:t>
            </a:r>
            <a:r>
              <a:rPr lang="en-US" altLang="en-US" sz="1600">
                <a:solidFill>
                  <a:srgbClr val="FF0000"/>
                </a:solidFill>
                <a:effectLst/>
                <a:latin typeface="Abyssinica SIL" panose="02000000000000000000" charset="0"/>
                <a:cs typeface="Abyssinica SIL" panose="02000000000000000000" charset="0"/>
                <a:sym typeface="+mn-ea"/>
              </a:rPr>
              <a:t>is still used</a:t>
            </a:r>
            <a:r>
              <a:rPr lang="en-US" sz="1600">
                <a:solidFill>
                  <a:srgbClr val="FF0000"/>
                </a:solidFill>
                <a:effectLst/>
                <a:latin typeface="Abyssinica SIL" panose="02000000000000000000" charset="0"/>
                <a:cs typeface="Abyssinica SIL" panose="02000000000000000000" charset="0"/>
                <a:sym typeface="+mn-ea"/>
              </a:rPr>
              <a:t> when there are other options with greater security on the market? </a:t>
            </a:r>
            <a:endParaRPr lang="en-US" sz="1600">
              <a:solidFill>
                <a:srgbClr val="FF0000"/>
              </a:solidFill>
              <a:effectLst/>
              <a:latin typeface="Abyssinica SIL" panose="02000000000000000000" charset="0"/>
              <a:cs typeface="Abyssinica SIL" panose="02000000000000000000" charset="0"/>
              <a:sym typeface="+mn-ea"/>
            </a:endParaRPr>
          </a:p>
          <a:p>
            <a:pPr marL="0" indent="0" algn="just">
              <a:lnSpc>
                <a:spcPct val="150000"/>
              </a:lnSpc>
              <a:buNone/>
            </a:pPr>
            <a:r>
              <a:rPr lang="en-US" sz="1600">
                <a:latin typeface="Abyssinica SIL" panose="02000000000000000000" charset="0"/>
                <a:cs typeface="Abyssinica SIL" panose="02000000000000000000" charset="0"/>
              </a:rPr>
              <a:t>First, it has been around for 25+ years now and it is therefore compatible with many, many systems.</a:t>
            </a:r>
            <a:endParaRPr lang="en-US" sz="1600">
              <a:latin typeface="Abyssinica SIL" panose="02000000000000000000" charset="0"/>
              <a:cs typeface="Abyssinica SIL" panose="02000000000000000000" charset="0"/>
            </a:endParaRPr>
          </a:p>
          <a:p>
            <a:pPr marL="0" indent="0" algn="just">
              <a:lnSpc>
                <a:spcPct val="150000"/>
              </a:lnSpc>
              <a:buNone/>
            </a:pPr>
            <a:r>
              <a:rPr lang="en-US" sz="1600">
                <a:latin typeface="Abyssinica SIL" panose="02000000000000000000" charset="0"/>
                <a:cs typeface="Abyssinica SIL" panose="02000000000000000000" charset="0"/>
              </a:rPr>
              <a:t>Second, companies or their employees may just not be aware of the risks of non-secure data sharing. Many underestimate the abilities of hackers, or they have a false sense of invincibility </a:t>
            </a:r>
            <a:endParaRPr lang="en-US" sz="1600">
              <a:latin typeface="Abyssinica SIL" panose="02000000000000000000" charset="0"/>
              <a:cs typeface="Abyssinica SIL" panose="02000000000000000000" charset="0"/>
            </a:endParaRPr>
          </a:p>
        </p:txBody>
      </p:sp>
      <p:sp>
        <p:nvSpPr>
          <p:cNvPr id="4" name="Text Box 3"/>
          <p:cNvSpPr txBox="1"/>
          <p:nvPr/>
        </p:nvSpPr>
        <p:spPr>
          <a:xfrm>
            <a:off x="814705" y="817880"/>
            <a:ext cx="10495280" cy="2676525"/>
          </a:xfrm>
          <a:prstGeom prst="rect">
            <a:avLst/>
          </a:prstGeom>
          <a:noFill/>
        </p:spPr>
        <p:txBody>
          <a:bodyPr wrap="square" rtlCol="0">
            <a:spAutoFit/>
          </a:bodyPr>
          <a:p>
            <a:pPr algn="just">
              <a:lnSpc>
                <a:spcPct val="150000"/>
              </a:lnSpc>
            </a:pPr>
            <a:r>
              <a:rPr lang="en-US" sz="1600">
                <a:solidFill>
                  <a:srgbClr val="FF0000"/>
                </a:solidFill>
                <a:latin typeface="Abyssinica SIL" panose="02000000000000000000" charset="0"/>
                <a:cs typeface="Abyssinica SIL" panose="02000000000000000000" charset="0"/>
              </a:rPr>
              <a:t>Is FTP still a viable option for sending file transfers? </a:t>
            </a:r>
            <a:endParaRPr lang="en-US" sz="1600">
              <a:latin typeface="Abyssinica SIL" panose="02000000000000000000" charset="0"/>
              <a:cs typeface="Abyssinica SIL" panose="02000000000000000000" charset="0"/>
            </a:endParaRPr>
          </a:p>
          <a:p>
            <a:pPr marL="342900" indent="-342900" algn="just">
              <a:lnSpc>
                <a:spcPct val="150000"/>
              </a:lnSpc>
              <a:buFont typeface="Arial" panose="02080604020202020204" pitchFamily="34" charset="0"/>
              <a:buChar char="•"/>
            </a:pPr>
            <a:r>
              <a:rPr lang="en-US" sz="1600">
                <a:latin typeface="Abyssinica SIL" panose="02000000000000000000" charset="0"/>
                <a:cs typeface="Abyssinica SIL" panose="02000000000000000000" charset="0"/>
              </a:rPr>
              <a:t>While organizations across all industries have started shifting to secure FTP protocols like SFTP and FTPS, a surprising number of businesses still use FTP to transfer sensitive documents across internal and external networks. The search "how to use FTP" comes up with over 163 million results on Google, for example, versus only 29 million for the more secure "how to use secure FTP" search. </a:t>
            </a:r>
            <a:endParaRPr lang="en-US" sz="1600">
              <a:latin typeface="Abyssinica SIL" panose="02000000000000000000" charset="0"/>
              <a:cs typeface="Abyssinica SIL" panose="02000000000000000000" charset="0"/>
            </a:endParaRPr>
          </a:p>
          <a:p>
            <a:pPr marL="800100" lvl="1" indent="-342900" algn="just">
              <a:lnSpc>
                <a:spcPct val="150000"/>
              </a:lnSpc>
              <a:buFont typeface="Wingdings" panose="05000000000000000000" charset="0"/>
              <a:buChar char=""/>
            </a:pPr>
            <a:r>
              <a:rPr lang="en-US" sz="1600">
                <a:latin typeface="Abyssinica SIL" panose="02000000000000000000" charset="0"/>
                <a:cs typeface="Abyssinica SIL" panose="02000000000000000000" charset="0"/>
              </a:rPr>
              <a:t>Why? People are always on the lookout for free or open-source software that will help them do their job quickly and efficiently, and FTP is no exception.</a:t>
            </a:r>
            <a:endParaRPr lang="en-US" sz="1600">
              <a:latin typeface="Abyssinica SIL" panose="02000000000000000000" charset="0"/>
              <a:cs typeface="Abyssinica SI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l"/>
            <a:r>
              <a:rPr lang="en-US"/>
              <a:t>Objective:</a:t>
            </a:r>
            <a:endParaRPr lang="en-US"/>
          </a:p>
        </p:txBody>
      </p:sp>
      <p:sp>
        <p:nvSpPr>
          <p:cNvPr id="3" name="Content Placeholder 2"/>
          <p:cNvSpPr>
            <a:spLocks noGrp="1"/>
          </p:cNvSpPr>
          <p:nvPr>
            <p:ph idx="1"/>
          </p:nvPr>
        </p:nvSpPr>
        <p:spPr/>
        <p:txBody>
          <a:bodyPr>
            <a:noAutofit/>
          </a:bodyPr>
          <a:p>
            <a:pPr>
              <a:lnSpc>
                <a:spcPct val="150000"/>
              </a:lnSpc>
            </a:pPr>
            <a:r>
              <a:rPr lang="en-US" altLang="en-US" sz="1800">
                <a:latin typeface="Abyssinica SIL" panose="02000000000000000000" charset="0"/>
                <a:cs typeface="Abyssinica SIL" panose="02000000000000000000" charset="0"/>
              </a:rPr>
              <a:t>The aim of this work is to utilize protocol dialects</a:t>
            </a:r>
            <a:r>
              <a:rPr lang="en-US" altLang="en-US" sz="1800" baseline="30000">
                <a:latin typeface="Abyssinica SIL" panose="02000000000000000000" charset="0"/>
                <a:cs typeface="Abyssinica SIL" panose="02000000000000000000" charset="0"/>
              </a:rPr>
              <a:t>1 </a:t>
            </a:r>
            <a:r>
              <a:rPr lang="en-US" altLang="en-US" sz="1800">
                <a:latin typeface="Abyssinica SIL" panose="02000000000000000000" charset="0"/>
                <a:cs typeface="Abyssinica SIL" panose="02000000000000000000" charset="0"/>
              </a:rPr>
              <a:t>as an authentication mechanism to verify the identities of client-server systems.</a:t>
            </a:r>
            <a:endParaRPr lang="en-US" altLang="en-US" sz="1800">
              <a:latin typeface="Abyssinica SIL" panose="02000000000000000000" charset="0"/>
              <a:cs typeface="Abyssinica SIL" panose="02000000000000000000" charset="0"/>
            </a:endParaRPr>
          </a:p>
          <a:p>
            <a:pPr marL="0" indent="0">
              <a:lnSpc>
                <a:spcPct val="150000"/>
              </a:lnSpc>
              <a:buNone/>
            </a:pPr>
            <a:r>
              <a:rPr lang="en-US" altLang="en-US" sz="1800">
                <a:latin typeface="Abyssinica SIL" panose="02000000000000000000" charset="0"/>
                <a:cs typeface="Abyssinica SIL" panose="02000000000000000000" charset="0"/>
              </a:rPr>
              <a:t>Note: The objective of this protocol dialect is to add authentication to FTP in addition to the existing authentication performed by TLS. The security mechanisms and protocol dialect provided here is not designed as a replacement to TLS.</a:t>
            </a:r>
            <a:endParaRPr lang="en-US" altLang="en-US" sz="1800">
              <a:latin typeface="Abyssinica SIL" panose="02000000000000000000" charset="0"/>
              <a:cs typeface="Abyssinica SIL" panose="02000000000000000000" charset="0"/>
            </a:endParaRPr>
          </a:p>
          <a:p>
            <a:pPr marL="0" indent="0">
              <a:lnSpc>
                <a:spcPct val="150000"/>
              </a:lnSpc>
              <a:buNone/>
            </a:pPr>
            <a:r>
              <a:rPr lang="en-US" altLang="en-US" sz="1800">
                <a:latin typeface="Abyssinica SIL" panose="02000000000000000000" charset="0"/>
                <a:cs typeface="Abyssinica SIL" panose="02000000000000000000" charset="0"/>
                <a:sym typeface="+mn-ea"/>
              </a:rPr>
              <a:t>1.</a:t>
            </a:r>
            <a:r>
              <a:rPr lang="en-US" sz="1800">
                <a:latin typeface="Abyssinica SIL" panose="02000000000000000000" charset="0"/>
                <a:cs typeface="Abyssinica SIL" panose="02000000000000000000" charset="0"/>
                <a:sym typeface="+mn-ea"/>
              </a:rPr>
              <a:t>Protocol dialects: A protocol dialect is a variation of an existing protocol at the binary level to incorporate additional security measures, mutating message packets, generate different request-response transactions while maintaining the core functionality of the protocol.</a:t>
            </a:r>
            <a:endParaRPr lang="en-US" sz="1800">
              <a:latin typeface="Abyssinica SIL" panose="02000000000000000000" charset="0"/>
              <a:cs typeface="Abyssinica SIL" panose="02000000000000000000" charset="0"/>
              <a:sym typeface="+mn-ea"/>
            </a:endParaRPr>
          </a:p>
          <a:p>
            <a:pPr marL="0" indent="0">
              <a:lnSpc>
                <a:spcPct val="150000"/>
              </a:lnSpc>
              <a:buNone/>
            </a:pPr>
            <a:r>
              <a:rPr lang="en-US" altLang="en-US" sz="1800">
                <a:latin typeface="Abyssinica SIL" panose="02000000000000000000" charset="0"/>
                <a:cs typeface="Abyssinica SIL" panose="02000000000000000000" charset="0"/>
              </a:rPr>
              <a:t>Examples of dialects:- mutating the message packets, cross-graft numerous implementation of FTP, generating unconventional request-response pairs.</a:t>
            </a:r>
            <a:endParaRPr lang="en-US" sz="1800">
              <a:latin typeface="Abyssinica SIL" panose="02000000000000000000" charset="0"/>
              <a:cs typeface="Abyssinica SIL" panose="02000000000000000000" charset="0"/>
            </a:endParaRPr>
          </a:p>
          <a:p>
            <a:pPr>
              <a:lnSpc>
                <a:spcPct val="150000"/>
              </a:lnSpc>
            </a:pPr>
            <a:endParaRPr lang="en-US" altLang="en-US" sz="1800">
              <a:latin typeface="Abyssinica SIL" panose="02000000000000000000" charset="0"/>
              <a:cs typeface="Abyssinica SIL" panose="02000000000000000000"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Security issues: </a:t>
            </a:r>
            <a:endParaRPr lang="en-US" altLang="en-US"/>
          </a:p>
        </p:txBody>
      </p:sp>
      <p:sp>
        <p:nvSpPr>
          <p:cNvPr id="3" name="Content Placeholder 2"/>
          <p:cNvSpPr>
            <a:spLocks noGrp="1"/>
          </p:cNvSpPr>
          <p:nvPr>
            <p:ph idx="1"/>
          </p:nvPr>
        </p:nvSpPr>
        <p:spPr/>
        <p:txBody>
          <a:bodyPr>
            <a:normAutofit fontScale="90000" lnSpcReduction="20000"/>
          </a:bodyPr>
          <a:p>
            <a:pPr algn="just">
              <a:lnSpc>
                <a:spcPct val="150000"/>
              </a:lnSpc>
            </a:pPr>
            <a:r>
              <a:rPr lang="" altLang="en-US" sz="2400">
                <a:solidFill>
                  <a:schemeClr val="tx1"/>
                </a:solidFill>
                <a:latin typeface="Abyssinica SIL" panose="02000000000000000000" charset="0"/>
                <a:cs typeface="Abyssinica SIL" panose="02000000000000000000" charset="0"/>
                <a:sym typeface="+mn-ea"/>
              </a:rPr>
              <a:t>FTP being an insecure protocol only has default username and password as the authentication mechanism. </a:t>
            </a:r>
            <a:endParaRPr lang="en-US" altLang="en-US" sz="2400">
              <a:solidFill>
                <a:schemeClr val="tx1"/>
              </a:solidFill>
              <a:latin typeface="Abyssinica SIL" panose="02000000000000000000" charset="0"/>
              <a:cs typeface="Abyssinica SIL" panose="02000000000000000000" charset="0"/>
              <a:sym typeface="+mn-ea"/>
            </a:endParaRPr>
          </a:p>
          <a:p>
            <a:pPr algn="just">
              <a:lnSpc>
                <a:spcPct val="150000"/>
              </a:lnSpc>
            </a:pPr>
            <a:r>
              <a:rPr lang="en-US" altLang="en-US" sz="2400">
                <a:solidFill>
                  <a:schemeClr val="tx1"/>
                </a:solidFill>
                <a:latin typeface="Abyssinica SIL" panose="02000000000000000000" charset="0"/>
                <a:cs typeface="Abyssinica SIL" panose="02000000000000000000" charset="0"/>
                <a:sym typeface="+mn-ea"/>
              </a:rPr>
              <a:t>For instance, assume the password is stolen, the</a:t>
            </a:r>
            <a:r>
              <a:rPr lang="" altLang="en-US" sz="2400">
                <a:solidFill>
                  <a:schemeClr val="tx1"/>
                </a:solidFill>
                <a:latin typeface="Abyssinica SIL" panose="02000000000000000000" charset="0"/>
                <a:cs typeface="Abyssinica SIL" panose="02000000000000000000" charset="0"/>
                <a:sym typeface="+mn-ea"/>
              </a:rPr>
              <a:t>n the idea of the extra authentication layer helps the client-</a:t>
            </a:r>
            <a:r>
              <a:rPr lang="en-US" altLang="en-US" sz="2400">
                <a:solidFill>
                  <a:schemeClr val="tx1"/>
                </a:solidFill>
                <a:latin typeface="Abyssinica SIL" panose="02000000000000000000" charset="0"/>
                <a:cs typeface="Abyssinica SIL" panose="02000000000000000000" charset="0"/>
                <a:sym typeface="+mn-ea"/>
              </a:rPr>
              <a:t>server </a:t>
            </a:r>
            <a:r>
              <a:rPr lang="" altLang="en-US" sz="2400">
                <a:solidFill>
                  <a:schemeClr val="tx1"/>
                </a:solidFill>
                <a:latin typeface="Abyssinica SIL" panose="02000000000000000000" charset="0"/>
                <a:cs typeface="Abyssinica SIL" panose="02000000000000000000" charset="0"/>
                <a:sym typeface="+mn-ea"/>
              </a:rPr>
              <a:t>systems</a:t>
            </a:r>
            <a:r>
              <a:rPr lang="en-US" altLang="en-US" sz="2400">
                <a:solidFill>
                  <a:schemeClr val="tx1"/>
                </a:solidFill>
                <a:latin typeface="Abyssinica SIL" panose="02000000000000000000" charset="0"/>
                <a:cs typeface="Abyssinica SIL" panose="02000000000000000000" charset="0"/>
                <a:sym typeface="+mn-ea"/>
              </a:rPr>
              <a:t> to use these dialects as </a:t>
            </a:r>
            <a:r>
              <a:rPr lang="" altLang="en-US" sz="2400">
                <a:solidFill>
                  <a:schemeClr val="tx1"/>
                </a:solidFill>
                <a:latin typeface="Abyssinica SIL" panose="02000000000000000000" charset="0"/>
                <a:cs typeface="Abyssinica SIL" panose="02000000000000000000" charset="0"/>
                <a:sym typeface="+mn-ea"/>
              </a:rPr>
              <a:t>fingerprints as an </a:t>
            </a:r>
            <a:r>
              <a:rPr lang="en-US" altLang="en-US" sz="2400">
                <a:solidFill>
                  <a:schemeClr val="tx1"/>
                </a:solidFill>
                <a:latin typeface="Abyssinica SIL" panose="02000000000000000000" charset="0"/>
                <a:cs typeface="Abyssinica SIL" panose="02000000000000000000" charset="0"/>
                <a:sym typeface="+mn-ea"/>
              </a:rPr>
              <a:t>authentication mechanism for the whole handshake process. </a:t>
            </a:r>
            <a:r>
              <a:rPr lang="en-US" sz="2400">
                <a:solidFill>
                  <a:schemeClr val="tx1"/>
                </a:solidFill>
                <a:latin typeface="Abyssinica SIL" panose="02000000000000000000" charset="0"/>
                <a:cs typeface="Abyssinica SIL" panose="02000000000000000000" charset="0"/>
                <a:sym typeface="+mn-ea"/>
              </a:rPr>
              <a:t>For each </a:t>
            </a:r>
            <a:r>
              <a:rPr lang="" altLang="en-US" sz="2400">
                <a:solidFill>
                  <a:schemeClr val="tx1"/>
                </a:solidFill>
                <a:latin typeface="Abyssinica SIL" panose="02000000000000000000" charset="0"/>
                <a:cs typeface="Abyssinica SIL" panose="02000000000000000000" charset="0"/>
                <a:sym typeface="+mn-ea"/>
              </a:rPr>
              <a:t>request</a:t>
            </a:r>
            <a:r>
              <a:rPr lang="en-US" sz="2400">
                <a:solidFill>
                  <a:schemeClr val="tx1"/>
                </a:solidFill>
                <a:latin typeface="Abyssinica SIL" panose="02000000000000000000" charset="0"/>
                <a:cs typeface="Abyssinica SIL" panose="02000000000000000000" charset="0"/>
                <a:sym typeface="+mn-ea"/>
              </a:rPr>
              <a:t>, a particular sequence of handshakes will be used </a:t>
            </a:r>
            <a:r>
              <a:rPr lang="" altLang="en-US" sz="2400">
                <a:solidFill>
                  <a:schemeClr val="tx1"/>
                </a:solidFill>
                <a:latin typeface="Abyssinica SIL" panose="02000000000000000000" charset="0"/>
                <a:cs typeface="Abyssinica SIL" panose="02000000000000000000" charset="0"/>
                <a:sym typeface="+mn-ea"/>
              </a:rPr>
              <a:t>the </a:t>
            </a:r>
            <a:r>
              <a:rPr lang="en-US" sz="2400">
                <a:solidFill>
                  <a:schemeClr val="tx1"/>
                </a:solidFill>
                <a:latin typeface="Abyssinica SIL" panose="02000000000000000000" charset="0"/>
                <a:cs typeface="Abyssinica SIL" panose="02000000000000000000" charset="0"/>
                <a:sym typeface="+mn-ea"/>
              </a:rPr>
              <a:t>dialect </a:t>
            </a:r>
            <a:r>
              <a:rPr lang="" altLang="en-US" sz="2400">
                <a:solidFill>
                  <a:schemeClr val="tx1"/>
                </a:solidFill>
                <a:latin typeface="Abyssinica SIL" panose="02000000000000000000" charset="0"/>
                <a:cs typeface="Abyssinica SIL" panose="02000000000000000000" charset="0"/>
                <a:sym typeface="+mn-ea"/>
              </a:rPr>
              <a:t>to communicate</a:t>
            </a:r>
            <a:r>
              <a:rPr lang="en-US" sz="2400">
                <a:solidFill>
                  <a:schemeClr val="tx1"/>
                </a:solidFill>
                <a:latin typeface="Abyssinica SIL" panose="02000000000000000000" charset="0"/>
                <a:cs typeface="Abyssinica SIL" panose="02000000000000000000" charset="0"/>
                <a:sym typeface="+mn-ea"/>
              </a:rPr>
              <a:t>. </a:t>
            </a:r>
            <a:endParaRPr lang="en-US" altLang="en-US" sz="2400">
              <a:solidFill>
                <a:schemeClr val="tx1"/>
              </a:solidFill>
              <a:latin typeface="Abyssinica SIL" panose="02000000000000000000" charset="0"/>
              <a:cs typeface="Abyssinica SIL" panose="02000000000000000000" charset="0"/>
              <a:sym typeface="+mn-ea"/>
            </a:endParaRPr>
          </a:p>
          <a:p>
            <a:pPr algn="just">
              <a:lnSpc>
                <a:spcPct val="150000"/>
              </a:lnSpc>
            </a:pPr>
            <a:r>
              <a:rPr lang="" altLang="en-US" sz="2400">
                <a:solidFill>
                  <a:schemeClr val="tx1"/>
                </a:solidFill>
                <a:latin typeface="Abyssinica SIL" panose="02000000000000000000" charset="0"/>
                <a:cs typeface="Abyssinica SIL" panose="02000000000000000000" charset="0"/>
                <a:sym typeface="+mn-ea"/>
              </a:rPr>
              <a:t>We also present few CVE vulnerabilities of the FTP protocol which can be resolved by our mechanism.</a:t>
            </a:r>
            <a:endParaRPr lang="" altLang="en-US" sz="2400">
              <a:solidFill>
                <a:schemeClr val="tx1"/>
              </a:solidFill>
              <a:latin typeface="Abyssinica SIL" panose="02000000000000000000" charset="0"/>
              <a:cs typeface="Abyssinica SIL" panose="02000000000000000000"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Security issues: </a:t>
            </a:r>
            <a:endParaRPr lang="en-US" altLang="en-US"/>
          </a:p>
        </p:txBody>
      </p:sp>
      <p:sp>
        <p:nvSpPr>
          <p:cNvPr id="3" name="Content Placeholder 2"/>
          <p:cNvSpPr>
            <a:spLocks noGrp="1"/>
          </p:cNvSpPr>
          <p:nvPr>
            <p:ph idx="1"/>
          </p:nvPr>
        </p:nvSpPr>
        <p:spPr/>
        <p:txBody>
          <a:bodyPr>
            <a:noAutofit/>
          </a:bodyPr>
          <a:p>
            <a:pPr algn="just">
              <a:lnSpc>
                <a:spcPct val="150000"/>
              </a:lnSpc>
            </a:pPr>
            <a:r>
              <a:rPr lang="en-US" altLang="en-US" sz="1800">
                <a:latin typeface="Abyssinica SIL" panose="02000000000000000000" charset="0"/>
                <a:cs typeface="Abyssinica SIL" panose="02000000000000000000" charset="0"/>
              </a:rPr>
              <a:t>CVE-2019-9760</a:t>
            </a:r>
            <a:r>
              <a:rPr lang="" altLang="en-US" sz="1800">
                <a:latin typeface="Abyssinica SIL" panose="02000000000000000000" charset="0"/>
                <a:cs typeface="Abyssinica SIL" panose="02000000000000000000" charset="0"/>
              </a:rPr>
              <a:t>: </a:t>
            </a:r>
            <a:r>
              <a:rPr lang="en-US" altLang="en-US" sz="1800">
                <a:latin typeface="Abyssinica SIL" panose="02000000000000000000" charset="0"/>
                <a:cs typeface="Abyssinica SIL" panose="02000000000000000000" charset="0"/>
              </a:rPr>
              <a:t>FTPGetter Standard v.5.97.0.177 allows remote code execution when a user initiates an FTP connection to an attacker-controlled machine that sends crafted responses. Long responses can also crash the FTP client with memory corruption.</a:t>
            </a:r>
            <a:endParaRPr lang="en-US" altLang="en-US" sz="1800">
              <a:latin typeface="Abyssinica SIL" panose="02000000000000000000" charset="0"/>
              <a:cs typeface="Abyssinica SIL" panose="02000000000000000000" charset="0"/>
            </a:endParaRPr>
          </a:p>
          <a:p>
            <a:pPr algn="just">
              <a:lnSpc>
                <a:spcPct val="150000"/>
              </a:lnSpc>
            </a:pPr>
            <a:r>
              <a:rPr lang="" altLang="en-US" sz="1800">
                <a:latin typeface="Abyssinica SIL" panose="02000000000000000000" charset="0"/>
                <a:cs typeface="Abyssinica SIL" panose="02000000000000000000" charset="0"/>
              </a:rPr>
              <a:t>Assumption for the vulnerability: When a client sends a request “X” server. We assume an MITM attaacker sits between the client and server to manipulate the request destination address and send to an attacker controlled machine. Then the attacker controlled machine can send malicious responses. But, with the help of dialects, and also the NN_model which only the genuine client and server have makes it difficult for the attacker to guess the dialect. The client when receives the response it verifies if the response matches to that particular dialect structure. If not, then the connection is closed.</a:t>
            </a:r>
            <a:endParaRPr lang="" altLang="en-US" sz="1800">
              <a:latin typeface="Abyssinica SIL" panose="02000000000000000000" charset="0"/>
              <a:cs typeface="Abyssinica SI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t>Dialect</a:t>
            </a:r>
            <a:r>
              <a:rPr lang="" altLang="en-US"/>
              <a:t>s - 1</a:t>
            </a:r>
            <a:endParaRPr lang="" altLang="en-US"/>
          </a:p>
        </p:txBody>
      </p:sp>
      <p:sp>
        <p:nvSpPr>
          <p:cNvPr id="3" name="Content Placeholder 2"/>
          <p:cNvSpPr>
            <a:spLocks noGrp="1"/>
          </p:cNvSpPr>
          <p:nvPr>
            <p:ph idx="1"/>
          </p:nvPr>
        </p:nvSpPr>
        <p:spPr/>
        <p:txBody>
          <a:bodyPr>
            <a:normAutofit fontScale="90000" lnSpcReduction="20000"/>
          </a:bodyPr>
          <a:p>
            <a:pPr algn="just">
              <a:lnSpc>
                <a:spcPct val="150000"/>
              </a:lnSpc>
            </a:pPr>
            <a:r>
              <a:rPr lang="en-US" altLang="en-US" sz="2400" b="1">
                <a:latin typeface="Abyssinica SIL" panose="02000000000000000000" charset="0"/>
                <a:cs typeface="Abyssinica SIL" panose="02000000000000000000" charset="0"/>
              </a:rPr>
              <a:t>Mutating the message packets</a:t>
            </a:r>
            <a:r>
              <a:rPr lang="en-US" altLang="en-US" sz="2400">
                <a:latin typeface="Abyssinica SIL" panose="02000000000000000000" charset="0"/>
                <a:cs typeface="Abyssinica SIL" panose="02000000000000000000" charset="0"/>
              </a:rPr>
              <a:t>: </a:t>
            </a:r>
            <a:r>
              <a:rPr lang="" altLang="en-US" sz="2400">
                <a:latin typeface="Abyssinica SIL" panose="02000000000000000000" charset="0"/>
                <a:cs typeface="Abyssinica SIL" panose="02000000000000000000" charset="0"/>
              </a:rPr>
              <a:t>Mutating the information  application level layer packets, this technique encourages us to split the information of one packet into several subpackets. </a:t>
            </a:r>
            <a:endParaRPr lang="" altLang="en-US" sz="2400">
              <a:latin typeface="Abyssinica SIL" panose="02000000000000000000" charset="0"/>
              <a:cs typeface="Abyssinica SIL" panose="02000000000000000000" charset="0"/>
            </a:endParaRPr>
          </a:p>
          <a:p>
            <a:pPr algn="just">
              <a:lnSpc>
                <a:spcPct val="150000"/>
              </a:lnSpc>
            </a:pPr>
            <a:r>
              <a:rPr lang="" altLang="en-US" sz="2400">
                <a:latin typeface="Abyssinica SIL" panose="02000000000000000000" charset="0"/>
                <a:cs typeface="Abyssinica SIL" panose="02000000000000000000" charset="0"/>
              </a:rPr>
              <a:t>The lower level layers headers will be attached to each sub packet. For each sub packet sent “send” from server, there will be a “recv” to receive the information and send a response back. </a:t>
            </a:r>
            <a:endParaRPr lang="" altLang="en-US" sz="2400">
              <a:latin typeface="Abyssinica SIL" panose="02000000000000000000" charset="0"/>
              <a:cs typeface="Abyssinica SIL" panose="02000000000000000000" charset="0"/>
            </a:endParaRPr>
          </a:p>
          <a:p>
            <a:pPr algn="just">
              <a:lnSpc>
                <a:spcPct val="150000"/>
              </a:lnSpc>
            </a:pPr>
            <a:r>
              <a:rPr lang="" altLang="en-US" sz="2400">
                <a:latin typeface="Abyssinica SIL" panose="02000000000000000000" charset="0"/>
                <a:cs typeface="Abyssinica SIL" panose="02000000000000000000" charset="0"/>
              </a:rPr>
              <a:t>This mechanism, therefore, helps us to change the default handhskake into an unconventional handshake with a customized design yet remain intact with the core functionality of the protocol.</a:t>
            </a:r>
            <a:endParaRPr lang="" altLang="en-US" sz="2400">
              <a:latin typeface="Abyssinica SIL" panose="02000000000000000000" charset="0"/>
              <a:cs typeface="Abyssinica SI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
              <a:t>Mutating message packets : Example</a:t>
            </a:r>
            <a:endParaRPr lang=""/>
          </a:p>
        </p:txBody>
      </p:sp>
      <p:sp>
        <p:nvSpPr>
          <p:cNvPr id="8" name="Text Placeholder 7"/>
          <p:cNvSpPr>
            <a:spLocks noGrp="1"/>
          </p:cNvSpPr>
          <p:nvPr>
            <p:ph type="body" idx="1"/>
          </p:nvPr>
        </p:nvSpPr>
        <p:spPr/>
        <p:txBody>
          <a:bodyPr/>
          <a:p>
            <a:r>
              <a:rPr lang="" altLang="en-US"/>
              <a:t>FTP default handshake</a:t>
            </a:r>
            <a:endParaRPr lang="" altLang="en-US"/>
          </a:p>
        </p:txBody>
      </p:sp>
      <p:sp>
        <p:nvSpPr>
          <p:cNvPr id="3" name="Content Placeholder 2"/>
          <p:cNvSpPr>
            <a:spLocks noGrp="1"/>
          </p:cNvSpPr>
          <p:nvPr>
            <p:ph sz="half" idx="2"/>
          </p:nvPr>
        </p:nvSpPr>
        <p:spPr/>
        <p:txBody>
          <a:bodyPr>
            <a:normAutofit/>
          </a:bodyPr>
          <a:p>
            <a:pPr algn="just">
              <a:lnSpc>
                <a:spcPct val="100000"/>
              </a:lnSpc>
            </a:pPr>
            <a:endParaRPr lang="en-US" altLang="en-US" sz="2400">
              <a:latin typeface="Abyssinica SIL" panose="02000000000000000000" charset="0"/>
              <a:cs typeface="Abyssinica SIL" panose="02000000000000000000" charset="0"/>
              <a:sym typeface="+mn-ea"/>
            </a:endParaRPr>
          </a:p>
          <a:p>
            <a:pPr marL="457200" lvl="1" indent="0" algn="just">
              <a:lnSpc>
                <a:spcPct val="100000"/>
              </a:lnSpc>
              <a:buNone/>
            </a:pPr>
            <a:endParaRPr lang="en-US" altLang="en-US" sz="2055">
              <a:latin typeface="Abyssinica SIL" panose="02000000000000000000" charset="0"/>
              <a:cs typeface="Abyssinica SIL" panose="02000000000000000000" charset="0"/>
              <a:sym typeface="+mn-ea"/>
            </a:endParaRPr>
          </a:p>
        </p:txBody>
      </p:sp>
      <p:sp>
        <p:nvSpPr>
          <p:cNvPr id="9" name="Text Placeholder 8"/>
          <p:cNvSpPr>
            <a:spLocks noGrp="1"/>
          </p:cNvSpPr>
          <p:nvPr>
            <p:ph type="body" sz="quarter" idx="3"/>
          </p:nvPr>
        </p:nvSpPr>
        <p:spPr/>
        <p:txBody>
          <a:bodyPr/>
          <a:p>
            <a:r>
              <a:rPr lang="" altLang="en-US"/>
              <a:t>FTP - handshake (mutating the messgae packets)</a:t>
            </a:r>
            <a:endParaRPr lang="" altLang="en-US"/>
          </a:p>
        </p:txBody>
      </p:sp>
      <p:pic>
        <p:nvPicPr>
          <p:cNvPr id="11" name="Content Placeholder 10"/>
          <p:cNvPicPr>
            <a:picLocks noChangeAspect="1"/>
          </p:cNvPicPr>
          <p:nvPr>
            <p:ph sz="quarter" idx="4"/>
          </p:nvPr>
        </p:nvPicPr>
        <p:blipFill>
          <a:blip r:embed="rId1"/>
          <a:stretch>
            <a:fillRect/>
          </a:stretch>
        </p:blipFill>
        <p:spPr>
          <a:xfrm>
            <a:off x="1234440" y="2879725"/>
            <a:ext cx="3790950" cy="2085975"/>
          </a:xfrm>
          <a:prstGeom prst="rect">
            <a:avLst/>
          </a:prstGeom>
        </p:spPr>
      </p:pic>
      <p:sp>
        <p:nvSpPr>
          <p:cNvPr id="12" name="Text Box 11"/>
          <p:cNvSpPr txBox="1"/>
          <p:nvPr/>
        </p:nvSpPr>
        <p:spPr>
          <a:xfrm>
            <a:off x="880110" y="5369560"/>
            <a:ext cx="4611370" cy="645160"/>
          </a:xfrm>
          <a:prstGeom prst="rect">
            <a:avLst/>
          </a:prstGeom>
          <a:noFill/>
        </p:spPr>
        <p:txBody>
          <a:bodyPr wrap="square" rtlCol="0">
            <a:spAutoFit/>
          </a:bodyPr>
          <a:p>
            <a:r>
              <a:rPr lang="" altLang="en-US" i="1">
                <a:solidFill>
                  <a:srgbClr val="FF0000"/>
                </a:solidFill>
                <a:latin typeface="Abyssinica SIL" panose="02000000000000000000" charset="0"/>
                <a:cs typeface="Abyssinica SIL" panose="02000000000000000000" charset="0"/>
              </a:rPr>
              <a:t>Client: Request</a:t>
            </a:r>
            <a:endParaRPr lang="" altLang="en-US" i="1">
              <a:solidFill>
                <a:srgbClr val="FF0000"/>
              </a:solidFill>
              <a:latin typeface="Abyssinica SIL" panose="02000000000000000000" charset="0"/>
              <a:cs typeface="Abyssinica SIL" panose="02000000000000000000" charset="0"/>
            </a:endParaRPr>
          </a:p>
          <a:p>
            <a:r>
              <a:rPr lang="" altLang="en-US" i="1">
                <a:solidFill>
                  <a:srgbClr val="FF0000"/>
                </a:solidFill>
                <a:latin typeface="Abyssinica SIL" panose="02000000000000000000" charset="0"/>
                <a:cs typeface="Abyssinica SIL" panose="02000000000000000000" charset="0"/>
              </a:rPr>
              <a:t>Server: Response</a:t>
            </a:r>
            <a:endParaRPr lang="" altLang="en-US" i="1">
              <a:solidFill>
                <a:srgbClr val="FF0000"/>
              </a:solidFill>
              <a:latin typeface="Abyssinica SIL" panose="02000000000000000000" charset="0"/>
              <a:cs typeface="Abyssinica SIL" panose="02000000000000000000" charset="0"/>
            </a:endParaRPr>
          </a:p>
        </p:txBody>
      </p:sp>
      <p:cxnSp>
        <p:nvCxnSpPr>
          <p:cNvPr id="13" name="Straight Connector 12"/>
          <p:cNvCxnSpPr/>
          <p:nvPr/>
        </p:nvCxnSpPr>
        <p:spPr>
          <a:xfrm>
            <a:off x="5697855" y="1356360"/>
            <a:ext cx="54610" cy="5481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a:stretch>
            <a:fillRect/>
          </a:stretch>
        </p:blipFill>
        <p:spPr>
          <a:xfrm>
            <a:off x="6836410" y="2731135"/>
            <a:ext cx="3966845" cy="2638425"/>
          </a:xfrm>
          <a:prstGeom prst="rect">
            <a:avLst/>
          </a:prstGeom>
        </p:spPr>
      </p:pic>
      <p:sp>
        <p:nvSpPr>
          <p:cNvPr id="16" name="Round Single Corner Rectangle 15"/>
          <p:cNvSpPr/>
          <p:nvPr/>
        </p:nvSpPr>
        <p:spPr>
          <a:xfrm>
            <a:off x="7362190" y="4097655"/>
            <a:ext cx="3121025" cy="500380"/>
          </a:xfrm>
          <a:prstGeom prst="round1Rect">
            <a:avLst/>
          </a:prstGeom>
          <a:noFill/>
          <a:ln w="28575">
            <a:solidFill>
              <a:srgbClr val="FF0000"/>
            </a:solidFill>
          </a:ln>
          <a:extLst>
            <a:ext uri="{909E8E84-426E-40DD-AFC4-6F175D3DCCD1}">
              <a14:hiddenFill xmlns:a14="http://schemas.microsoft.com/office/drawing/2010/main">
                <a:solidFill>
                  <a:schemeClr val="tx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7" name="Text Box 16"/>
          <p:cNvSpPr txBox="1"/>
          <p:nvPr/>
        </p:nvSpPr>
        <p:spPr>
          <a:xfrm>
            <a:off x="10875010" y="3489325"/>
            <a:ext cx="1185545" cy="1783715"/>
          </a:xfrm>
          <a:prstGeom prst="rect">
            <a:avLst/>
          </a:prstGeom>
          <a:noFill/>
        </p:spPr>
        <p:txBody>
          <a:bodyPr wrap="square" rtlCol="0">
            <a:spAutoFit/>
          </a:bodyPr>
          <a:p>
            <a:pPr algn="l"/>
            <a:r>
              <a:rPr lang="" altLang="en-US" sz="1000" b="1">
                <a:latin typeface="aakar" panose="02000600040000000000" charset="0"/>
                <a:cs typeface="aakar" panose="02000600040000000000" charset="0"/>
              </a:rPr>
              <a:t>The response from server is sent as 2 packets with 1st packet saying file exists and the 2nd packet provides some details about the filename in 3 different fields seprated by a “,”</a:t>
            </a:r>
            <a:endParaRPr lang="" altLang="en-US" sz="1000" b="1">
              <a:latin typeface="aakar" panose="02000600040000000000" charset="0"/>
              <a:cs typeface="aakar" panose="0200060004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625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13472</Words>
  <Application>WPS Presentation</Application>
  <PresentationFormat>Widescreen</PresentationFormat>
  <Paragraphs>258</Paragraphs>
  <Slides>34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34</vt:i4>
      </vt:variant>
    </vt:vector>
  </HeadingPairs>
  <TitlesOfParts>
    <vt:vector size="50" baseType="lpstr">
      <vt:lpstr>Arial</vt:lpstr>
      <vt:lpstr>SimSun</vt:lpstr>
      <vt:lpstr>Wingdings</vt:lpstr>
      <vt:lpstr>Abyssinica SIL</vt:lpstr>
      <vt:lpstr>Wingdings</vt:lpstr>
      <vt:lpstr>Calibri</vt:lpstr>
      <vt:lpstr>DejaVu Sans</vt:lpstr>
      <vt:lpstr>微软雅黑</vt:lpstr>
      <vt:lpstr>Droid Sans Fallback</vt:lpstr>
      <vt:lpstr>Arial Unicode MS</vt:lpstr>
      <vt:lpstr>Calibri Light</vt:lpstr>
      <vt:lpstr>AR PL KaitiM Big5</vt:lpstr>
      <vt:lpstr>aakar</vt:lpstr>
      <vt:lpstr>Arial</vt:lpstr>
      <vt:lpstr>DejaVu Sans</vt:lpstr>
      <vt:lpstr>Office Theme</vt:lpstr>
      <vt:lpstr>Communication Protocol Customization: FTP</vt:lpstr>
      <vt:lpstr>					Outline </vt:lpstr>
      <vt:lpstr>			Background : FTP</vt:lpstr>
      <vt:lpstr>PowerPoint 演示文稿</vt:lpstr>
      <vt:lpstr>				Objective:</vt:lpstr>
      <vt:lpstr>Security issues: </vt:lpstr>
      <vt:lpstr>Security issues: </vt:lpstr>
      <vt:lpstr>Dialect</vt:lpstr>
      <vt:lpstr>Dialect</vt:lpstr>
      <vt:lpstr>Dialect</vt:lpstr>
      <vt:lpstr>Dialects</vt:lpstr>
      <vt:lpstr>Pseudocode - 1</vt:lpstr>
      <vt:lpstr>Pseudocode - 2</vt:lpstr>
      <vt:lpstr>System design:</vt:lpstr>
      <vt:lpstr>Neural Network model - 1</vt:lpstr>
      <vt:lpstr>Neural Network model -2</vt:lpstr>
      <vt:lpstr>Decision tree: to avoid overlapping of dialects</vt:lpstr>
      <vt:lpstr>Ds tree - Dataset details</vt:lpstr>
      <vt:lpstr>Verification of Server identity: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FTP</dc:title>
  <dc:creator>kailash</dc:creator>
  <cp:lastModifiedBy>kailash</cp:lastModifiedBy>
  <cp:revision>528</cp:revision>
  <dcterms:created xsi:type="dcterms:W3CDTF">2021-03-11T02:29:47Z</dcterms:created>
  <dcterms:modified xsi:type="dcterms:W3CDTF">2021-03-11T02:29:47Z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