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7A8A-98DD-484C-9C32-DBB70B830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6A90D6-3319-4FCF-B7CA-4199A911A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951666-19D2-4249-B90D-6BF052D9EA65}"/>
              </a:ext>
            </a:extLst>
          </p:cNvPr>
          <p:cNvSpPr>
            <a:spLocks noGrp="1"/>
          </p:cNvSpPr>
          <p:nvPr>
            <p:ph type="dt" sz="half" idx="10"/>
          </p:nvPr>
        </p:nvSpPr>
        <p:spPr/>
        <p:txBody>
          <a:bodyPr/>
          <a:lstStyle/>
          <a:p>
            <a:fld id="{1A70CE0E-9077-4890-9377-AEF17701597F}" type="datetimeFigureOut">
              <a:rPr lang="en-IN" smtClean="0"/>
              <a:t>06-04-2025</a:t>
            </a:fld>
            <a:endParaRPr lang="en-IN"/>
          </a:p>
        </p:txBody>
      </p:sp>
      <p:sp>
        <p:nvSpPr>
          <p:cNvPr id="5" name="Footer Placeholder 4">
            <a:extLst>
              <a:ext uri="{FF2B5EF4-FFF2-40B4-BE49-F238E27FC236}">
                <a16:creationId xmlns:a16="http://schemas.microsoft.com/office/drawing/2014/main" id="{5300FE48-E926-4AC0-A029-328972ACB7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1C827B-1095-4F97-85EF-A1E6895CF35B}"/>
              </a:ext>
            </a:extLst>
          </p:cNvPr>
          <p:cNvSpPr>
            <a:spLocks noGrp="1"/>
          </p:cNvSpPr>
          <p:nvPr>
            <p:ph type="sldNum" sz="quarter" idx="12"/>
          </p:nvPr>
        </p:nvSpPr>
        <p:spPr/>
        <p:txBody>
          <a:bodyPr/>
          <a:lstStyle/>
          <a:p>
            <a:fld id="{34CBA836-4E9E-4D39-939D-C9010FD792DA}" type="slidenum">
              <a:rPr lang="en-IN" smtClean="0"/>
              <a:t>‹#›</a:t>
            </a:fld>
            <a:endParaRPr lang="en-IN"/>
          </a:p>
        </p:txBody>
      </p:sp>
    </p:spTree>
    <p:extLst>
      <p:ext uri="{BB962C8B-B14F-4D97-AF65-F5344CB8AC3E}">
        <p14:creationId xmlns:p14="http://schemas.microsoft.com/office/powerpoint/2010/main" val="89942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0B2F-F96B-4939-AE55-A507BD65CE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4CC879-1F33-40B9-AFF8-6714DB29D9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E901F7-04C3-4337-A41B-4B2F0B5342C6}"/>
              </a:ext>
            </a:extLst>
          </p:cNvPr>
          <p:cNvSpPr>
            <a:spLocks noGrp="1"/>
          </p:cNvSpPr>
          <p:nvPr>
            <p:ph type="dt" sz="half" idx="10"/>
          </p:nvPr>
        </p:nvSpPr>
        <p:spPr/>
        <p:txBody>
          <a:bodyPr/>
          <a:lstStyle/>
          <a:p>
            <a:fld id="{1A70CE0E-9077-4890-9377-AEF17701597F}" type="datetimeFigureOut">
              <a:rPr lang="en-IN" smtClean="0"/>
              <a:t>06-04-2025</a:t>
            </a:fld>
            <a:endParaRPr lang="en-IN"/>
          </a:p>
        </p:txBody>
      </p:sp>
      <p:sp>
        <p:nvSpPr>
          <p:cNvPr id="5" name="Footer Placeholder 4">
            <a:extLst>
              <a:ext uri="{FF2B5EF4-FFF2-40B4-BE49-F238E27FC236}">
                <a16:creationId xmlns:a16="http://schemas.microsoft.com/office/drawing/2014/main" id="{4900DA25-8310-4993-B79A-FFF46659B1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D3FECB-2DDE-4145-BB49-CBE3A7CF731A}"/>
              </a:ext>
            </a:extLst>
          </p:cNvPr>
          <p:cNvSpPr>
            <a:spLocks noGrp="1"/>
          </p:cNvSpPr>
          <p:nvPr>
            <p:ph type="sldNum" sz="quarter" idx="12"/>
          </p:nvPr>
        </p:nvSpPr>
        <p:spPr/>
        <p:txBody>
          <a:bodyPr/>
          <a:lstStyle/>
          <a:p>
            <a:fld id="{34CBA836-4E9E-4D39-939D-C9010FD792DA}" type="slidenum">
              <a:rPr lang="en-IN" smtClean="0"/>
              <a:t>‹#›</a:t>
            </a:fld>
            <a:endParaRPr lang="en-IN"/>
          </a:p>
        </p:txBody>
      </p:sp>
    </p:spTree>
    <p:extLst>
      <p:ext uri="{BB962C8B-B14F-4D97-AF65-F5344CB8AC3E}">
        <p14:creationId xmlns:p14="http://schemas.microsoft.com/office/powerpoint/2010/main" val="4007192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5C2EBC-8426-4F54-A291-82BBF43A7B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778C90-75C3-4ECE-BF80-85A3DC3AAB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163E1-47F6-402F-9D1F-1E077F0EE323}"/>
              </a:ext>
            </a:extLst>
          </p:cNvPr>
          <p:cNvSpPr>
            <a:spLocks noGrp="1"/>
          </p:cNvSpPr>
          <p:nvPr>
            <p:ph type="dt" sz="half" idx="10"/>
          </p:nvPr>
        </p:nvSpPr>
        <p:spPr/>
        <p:txBody>
          <a:bodyPr/>
          <a:lstStyle/>
          <a:p>
            <a:fld id="{1A70CE0E-9077-4890-9377-AEF17701597F}" type="datetimeFigureOut">
              <a:rPr lang="en-IN" smtClean="0"/>
              <a:t>06-04-2025</a:t>
            </a:fld>
            <a:endParaRPr lang="en-IN"/>
          </a:p>
        </p:txBody>
      </p:sp>
      <p:sp>
        <p:nvSpPr>
          <p:cNvPr id="5" name="Footer Placeholder 4">
            <a:extLst>
              <a:ext uri="{FF2B5EF4-FFF2-40B4-BE49-F238E27FC236}">
                <a16:creationId xmlns:a16="http://schemas.microsoft.com/office/drawing/2014/main" id="{62E867D5-F351-4190-AAFD-05960980BB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47FBD0-6C41-45EF-AEB1-678FED8B3D34}"/>
              </a:ext>
            </a:extLst>
          </p:cNvPr>
          <p:cNvSpPr>
            <a:spLocks noGrp="1"/>
          </p:cNvSpPr>
          <p:nvPr>
            <p:ph type="sldNum" sz="quarter" idx="12"/>
          </p:nvPr>
        </p:nvSpPr>
        <p:spPr/>
        <p:txBody>
          <a:bodyPr/>
          <a:lstStyle/>
          <a:p>
            <a:fld id="{34CBA836-4E9E-4D39-939D-C9010FD792DA}" type="slidenum">
              <a:rPr lang="en-IN" smtClean="0"/>
              <a:t>‹#›</a:t>
            </a:fld>
            <a:endParaRPr lang="en-IN"/>
          </a:p>
        </p:txBody>
      </p:sp>
    </p:spTree>
    <p:extLst>
      <p:ext uri="{BB962C8B-B14F-4D97-AF65-F5344CB8AC3E}">
        <p14:creationId xmlns:p14="http://schemas.microsoft.com/office/powerpoint/2010/main" val="41637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372A-5DCA-4CA8-A82B-7B6E89B391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654285-D77F-40A3-A9E5-243BA73E10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D32CE1-6C56-49E6-9040-0FF3BACC0D73}"/>
              </a:ext>
            </a:extLst>
          </p:cNvPr>
          <p:cNvSpPr>
            <a:spLocks noGrp="1"/>
          </p:cNvSpPr>
          <p:nvPr>
            <p:ph type="dt" sz="half" idx="10"/>
          </p:nvPr>
        </p:nvSpPr>
        <p:spPr/>
        <p:txBody>
          <a:bodyPr/>
          <a:lstStyle/>
          <a:p>
            <a:fld id="{1A70CE0E-9077-4890-9377-AEF17701597F}" type="datetimeFigureOut">
              <a:rPr lang="en-IN" smtClean="0"/>
              <a:t>06-04-2025</a:t>
            </a:fld>
            <a:endParaRPr lang="en-IN"/>
          </a:p>
        </p:txBody>
      </p:sp>
      <p:sp>
        <p:nvSpPr>
          <p:cNvPr id="5" name="Footer Placeholder 4">
            <a:extLst>
              <a:ext uri="{FF2B5EF4-FFF2-40B4-BE49-F238E27FC236}">
                <a16:creationId xmlns:a16="http://schemas.microsoft.com/office/drawing/2014/main" id="{D4BB7A4A-C082-417A-B12C-E8BA333A2F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DF56E-2594-4E71-A89C-31E594A57BA9}"/>
              </a:ext>
            </a:extLst>
          </p:cNvPr>
          <p:cNvSpPr>
            <a:spLocks noGrp="1"/>
          </p:cNvSpPr>
          <p:nvPr>
            <p:ph type="sldNum" sz="quarter" idx="12"/>
          </p:nvPr>
        </p:nvSpPr>
        <p:spPr/>
        <p:txBody>
          <a:bodyPr/>
          <a:lstStyle/>
          <a:p>
            <a:fld id="{34CBA836-4E9E-4D39-939D-C9010FD792DA}" type="slidenum">
              <a:rPr lang="en-IN" smtClean="0"/>
              <a:t>‹#›</a:t>
            </a:fld>
            <a:endParaRPr lang="en-IN"/>
          </a:p>
        </p:txBody>
      </p:sp>
    </p:spTree>
    <p:extLst>
      <p:ext uri="{BB962C8B-B14F-4D97-AF65-F5344CB8AC3E}">
        <p14:creationId xmlns:p14="http://schemas.microsoft.com/office/powerpoint/2010/main" val="265781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8025-C32F-4F94-BCF0-895CA4655D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EA1EB4-9D46-4F4D-B823-714BECD0F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BD77EA-4F7B-422C-8C2E-A538EA7AFDDB}"/>
              </a:ext>
            </a:extLst>
          </p:cNvPr>
          <p:cNvSpPr>
            <a:spLocks noGrp="1"/>
          </p:cNvSpPr>
          <p:nvPr>
            <p:ph type="dt" sz="half" idx="10"/>
          </p:nvPr>
        </p:nvSpPr>
        <p:spPr/>
        <p:txBody>
          <a:bodyPr/>
          <a:lstStyle/>
          <a:p>
            <a:fld id="{1A70CE0E-9077-4890-9377-AEF17701597F}" type="datetimeFigureOut">
              <a:rPr lang="en-IN" smtClean="0"/>
              <a:t>06-04-2025</a:t>
            </a:fld>
            <a:endParaRPr lang="en-IN"/>
          </a:p>
        </p:txBody>
      </p:sp>
      <p:sp>
        <p:nvSpPr>
          <p:cNvPr id="5" name="Footer Placeholder 4">
            <a:extLst>
              <a:ext uri="{FF2B5EF4-FFF2-40B4-BE49-F238E27FC236}">
                <a16:creationId xmlns:a16="http://schemas.microsoft.com/office/drawing/2014/main" id="{C69182CD-D6B5-48C4-BB25-35B35E2D7E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00F31-6B7D-48C1-95AA-2F3B78B22F28}"/>
              </a:ext>
            </a:extLst>
          </p:cNvPr>
          <p:cNvSpPr>
            <a:spLocks noGrp="1"/>
          </p:cNvSpPr>
          <p:nvPr>
            <p:ph type="sldNum" sz="quarter" idx="12"/>
          </p:nvPr>
        </p:nvSpPr>
        <p:spPr/>
        <p:txBody>
          <a:bodyPr/>
          <a:lstStyle/>
          <a:p>
            <a:fld id="{34CBA836-4E9E-4D39-939D-C9010FD792DA}" type="slidenum">
              <a:rPr lang="en-IN" smtClean="0"/>
              <a:t>‹#›</a:t>
            </a:fld>
            <a:endParaRPr lang="en-IN"/>
          </a:p>
        </p:txBody>
      </p:sp>
    </p:spTree>
    <p:extLst>
      <p:ext uri="{BB962C8B-B14F-4D97-AF65-F5344CB8AC3E}">
        <p14:creationId xmlns:p14="http://schemas.microsoft.com/office/powerpoint/2010/main" val="416718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1422-3615-4072-9F0F-66392D64CD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3A14C7-CB61-4EB5-9DA6-EE692FB6C9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7321FE-BD0B-4211-A33E-268E7BE085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85486D-3165-4754-B2F9-901634AE2145}"/>
              </a:ext>
            </a:extLst>
          </p:cNvPr>
          <p:cNvSpPr>
            <a:spLocks noGrp="1"/>
          </p:cNvSpPr>
          <p:nvPr>
            <p:ph type="dt" sz="half" idx="10"/>
          </p:nvPr>
        </p:nvSpPr>
        <p:spPr/>
        <p:txBody>
          <a:bodyPr/>
          <a:lstStyle/>
          <a:p>
            <a:fld id="{1A70CE0E-9077-4890-9377-AEF17701597F}" type="datetimeFigureOut">
              <a:rPr lang="en-IN" smtClean="0"/>
              <a:t>06-04-2025</a:t>
            </a:fld>
            <a:endParaRPr lang="en-IN"/>
          </a:p>
        </p:txBody>
      </p:sp>
      <p:sp>
        <p:nvSpPr>
          <p:cNvPr id="6" name="Footer Placeholder 5">
            <a:extLst>
              <a:ext uri="{FF2B5EF4-FFF2-40B4-BE49-F238E27FC236}">
                <a16:creationId xmlns:a16="http://schemas.microsoft.com/office/drawing/2014/main" id="{A32610E7-BBD6-4A2C-BECE-9EE6620DB5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789F01-C536-4E8C-9444-CAFD44CE87E4}"/>
              </a:ext>
            </a:extLst>
          </p:cNvPr>
          <p:cNvSpPr>
            <a:spLocks noGrp="1"/>
          </p:cNvSpPr>
          <p:nvPr>
            <p:ph type="sldNum" sz="quarter" idx="12"/>
          </p:nvPr>
        </p:nvSpPr>
        <p:spPr/>
        <p:txBody>
          <a:bodyPr/>
          <a:lstStyle/>
          <a:p>
            <a:fld id="{34CBA836-4E9E-4D39-939D-C9010FD792DA}" type="slidenum">
              <a:rPr lang="en-IN" smtClean="0"/>
              <a:t>‹#›</a:t>
            </a:fld>
            <a:endParaRPr lang="en-IN"/>
          </a:p>
        </p:txBody>
      </p:sp>
    </p:spTree>
    <p:extLst>
      <p:ext uri="{BB962C8B-B14F-4D97-AF65-F5344CB8AC3E}">
        <p14:creationId xmlns:p14="http://schemas.microsoft.com/office/powerpoint/2010/main" val="154928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01CD-4776-4FE7-B863-21AC9D6913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A3B789-CD79-4BAA-BFE3-B01BDD228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78CC4-B8D3-40BC-8E24-68BBFD9FF0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8018A2-F5A7-4542-ABC1-F7CAA4662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6335EE-F0E0-4FF3-ADCA-B42398D028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AE2DFD-0BD2-43E0-8D4B-7E4A2608509B}"/>
              </a:ext>
            </a:extLst>
          </p:cNvPr>
          <p:cNvSpPr>
            <a:spLocks noGrp="1"/>
          </p:cNvSpPr>
          <p:nvPr>
            <p:ph type="dt" sz="half" idx="10"/>
          </p:nvPr>
        </p:nvSpPr>
        <p:spPr/>
        <p:txBody>
          <a:bodyPr/>
          <a:lstStyle/>
          <a:p>
            <a:fld id="{1A70CE0E-9077-4890-9377-AEF17701597F}" type="datetimeFigureOut">
              <a:rPr lang="en-IN" smtClean="0"/>
              <a:t>06-04-2025</a:t>
            </a:fld>
            <a:endParaRPr lang="en-IN"/>
          </a:p>
        </p:txBody>
      </p:sp>
      <p:sp>
        <p:nvSpPr>
          <p:cNvPr id="8" name="Footer Placeholder 7">
            <a:extLst>
              <a:ext uri="{FF2B5EF4-FFF2-40B4-BE49-F238E27FC236}">
                <a16:creationId xmlns:a16="http://schemas.microsoft.com/office/drawing/2014/main" id="{8EF048DC-2CF3-4454-9C54-84410647C6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158402-D182-4A79-A1AD-761E722DF0C2}"/>
              </a:ext>
            </a:extLst>
          </p:cNvPr>
          <p:cNvSpPr>
            <a:spLocks noGrp="1"/>
          </p:cNvSpPr>
          <p:nvPr>
            <p:ph type="sldNum" sz="quarter" idx="12"/>
          </p:nvPr>
        </p:nvSpPr>
        <p:spPr/>
        <p:txBody>
          <a:bodyPr/>
          <a:lstStyle/>
          <a:p>
            <a:fld id="{34CBA836-4E9E-4D39-939D-C9010FD792DA}" type="slidenum">
              <a:rPr lang="en-IN" smtClean="0"/>
              <a:t>‹#›</a:t>
            </a:fld>
            <a:endParaRPr lang="en-IN"/>
          </a:p>
        </p:txBody>
      </p:sp>
    </p:spTree>
    <p:extLst>
      <p:ext uri="{BB962C8B-B14F-4D97-AF65-F5344CB8AC3E}">
        <p14:creationId xmlns:p14="http://schemas.microsoft.com/office/powerpoint/2010/main" val="222393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DC68-7D46-44F8-A2AF-94CB3BD0F3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7A4DE8-1211-426C-B4AC-63370A6FDA1D}"/>
              </a:ext>
            </a:extLst>
          </p:cNvPr>
          <p:cNvSpPr>
            <a:spLocks noGrp="1"/>
          </p:cNvSpPr>
          <p:nvPr>
            <p:ph type="dt" sz="half" idx="10"/>
          </p:nvPr>
        </p:nvSpPr>
        <p:spPr/>
        <p:txBody>
          <a:bodyPr/>
          <a:lstStyle/>
          <a:p>
            <a:fld id="{1A70CE0E-9077-4890-9377-AEF17701597F}" type="datetimeFigureOut">
              <a:rPr lang="en-IN" smtClean="0"/>
              <a:t>06-04-2025</a:t>
            </a:fld>
            <a:endParaRPr lang="en-IN"/>
          </a:p>
        </p:txBody>
      </p:sp>
      <p:sp>
        <p:nvSpPr>
          <p:cNvPr id="4" name="Footer Placeholder 3">
            <a:extLst>
              <a:ext uri="{FF2B5EF4-FFF2-40B4-BE49-F238E27FC236}">
                <a16:creationId xmlns:a16="http://schemas.microsoft.com/office/drawing/2014/main" id="{581C946D-C46B-44C6-86E6-1FE1EF001C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F34AC5-A3AA-4F6E-A788-FC3E16DFB3BA}"/>
              </a:ext>
            </a:extLst>
          </p:cNvPr>
          <p:cNvSpPr>
            <a:spLocks noGrp="1"/>
          </p:cNvSpPr>
          <p:nvPr>
            <p:ph type="sldNum" sz="quarter" idx="12"/>
          </p:nvPr>
        </p:nvSpPr>
        <p:spPr/>
        <p:txBody>
          <a:bodyPr/>
          <a:lstStyle/>
          <a:p>
            <a:fld id="{34CBA836-4E9E-4D39-939D-C9010FD792DA}" type="slidenum">
              <a:rPr lang="en-IN" smtClean="0"/>
              <a:t>‹#›</a:t>
            </a:fld>
            <a:endParaRPr lang="en-IN"/>
          </a:p>
        </p:txBody>
      </p:sp>
    </p:spTree>
    <p:extLst>
      <p:ext uri="{BB962C8B-B14F-4D97-AF65-F5344CB8AC3E}">
        <p14:creationId xmlns:p14="http://schemas.microsoft.com/office/powerpoint/2010/main" val="353480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BC41B-9C4F-47AF-848B-9280F3E799A3}"/>
              </a:ext>
            </a:extLst>
          </p:cNvPr>
          <p:cNvSpPr>
            <a:spLocks noGrp="1"/>
          </p:cNvSpPr>
          <p:nvPr>
            <p:ph type="dt" sz="half" idx="10"/>
          </p:nvPr>
        </p:nvSpPr>
        <p:spPr/>
        <p:txBody>
          <a:bodyPr/>
          <a:lstStyle/>
          <a:p>
            <a:fld id="{1A70CE0E-9077-4890-9377-AEF17701597F}" type="datetimeFigureOut">
              <a:rPr lang="en-IN" smtClean="0"/>
              <a:t>06-04-2025</a:t>
            </a:fld>
            <a:endParaRPr lang="en-IN"/>
          </a:p>
        </p:txBody>
      </p:sp>
      <p:sp>
        <p:nvSpPr>
          <p:cNvPr id="3" name="Footer Placeholder 2">
            <a:extLst>
              <a:ext uri="{FF2B5EF4-FFF2-40B4-BE49-F238E27FC236}">
                <a16:creationId xmlns:a16="http://schemas.microsoft.com/office/drawing/2014/main" id="{7D76E870-7625-48FF-9741-0A88D8FD34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CF5CD6-3AA9-488F-819F-EF49028C446D}"/>
              </a:ext>
            </a:extLst>
          </p:cNvPr>
          <p:cNvSpPr>
            <a:spLocks noGrp="1"/>
          </p:cNvSpPr>
          <p:nvPr>
            <p:ph type="sldNum" sz="quarter" idx="12"/>
          </p:nvPr>
        </p:nvSpPr>
        <p:spPr/>
        <p:txBody>
          <a:bodyPr/>
          <a:lstStyle/>
          <a:p>
            <a:fld id="{34CBA836-4E9E-4D39-939D-C9010FD792DA}" type="slidenum">
              <a:rPr lang="en-IN" smtClean="0"/>
              <a:t>‹#›</a:t>
            </a:fld>
            <a:endParaRPr lang="en-IN"/>
          </a:p>
        </p:txBody>
      </p:sp>
    </p:spTree>
    <p:extLst>
      <p:ext uri="{BB962C8B-B14F-4D97-AF65-F5344CB8AC3E}">
        <p14:creationId xmlns:p14="http://schemas.microsoft.com/office/powerpoint/2010/main" val="284116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CF1B-9E3C-4AFC-B206-CA9B08F12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873EBC-2FB5-4556-80D2-EF09EAAD1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7B9CF1-58CA-4007-851A-1BFE3C0B6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4A86A-32D0-46F6-8DC4-D680ADF06E1F}"/>
              </a:ext>
            </a:extLst>
          </p:cNvPr>
          <p:cNvSpPr>
            <a:spLocks noGrp="1"/>
          </p:cNvSpPr>
          <p:nvPr>
            <p:ph type="dt" sz="half" idx="10"/>
          </p:nvPr>
        </p:nvSpPr>
        <p:spPr/>
        <p:txBody>
          <a:bodyPr/>
          <a:lstStyle/>
          <a:p>
            <a:fld id="{1A70CE0E-9077-4890-9377-AEF17701597F}" type="datetimeFigureOut">
              <a:rPr lang="en-IN" smtClean="0"/>
              <a:t>06-04-2025</a:t>
            </a:fld>
            <a:endParaRPr lang="en-IN"/>
          </a:p>
        </p:txBody>
      </p:sp>
      <p:sp>
        <p:nvSpPr>
          <p:cNvPr id="6" name="Footer Placeholder 5">
            <a:extLst>
              <a:ext uri="{FF2B5EF4-FFF2-40B4-BE49-F238E27FC236}">
                <a16:creationId xmlns:a16="http://schemas.microsoft.com/office/drawing/2014/main" id="{8DE77D7B-04BF-41EE-A41E-FC1897A073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D77F16-9DFE-4DD0-B1CE-F8289A1110AF}"/>
              </a:ext>
            </a:extLst>
          </p:cNvPr>
          <p:cNvSpPr>
            <a:spLocks noGrp="1"/>
          </p:cNvSpPr>
          <p:nvPr>
            <p:ph type="sldNum" sz="quarter" idx="12"/>
          </p:nvPr>
        </p:nvSpPr>
        <p:spPr/>
        <p:txBody>
          <a:bodyPr/>
          <a:lstStyle/>
          <a:p>
            <a:fld id="{34CBA836-4E9E-4D39-939D-C9010FD792DA}" type="slidenum">
              <a:rPr lang="en-IN" smtClean="0"/>
              <a:t>‹#›</a:t>
            </a:fld>
            <a:endParaRPr lang="en-IN"/>
          </a:p>
        </p:txBody>
      </p:sp>
    </p:spTree>
    <p:extLst>
      <p:ext uri="{BB962C8B-B14F-4D97-AF65-F5344CB8AC3E}">
        <p14:creationId xmlns:p14="http://schemas.microsoft.com/office/powerpoint/2010/main" val="178009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FB29-AF31-4355-9EC4-5EF5F2502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47EEDB-B36C-48C9-848A-EBD6539671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DC8E02-F06F-45FD-8B4C-BE945E547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A353B-327D-4E1E-B763-F3BA30235993}"/>
              </a:ext>
            </a:extLst>
          </p:cNvPr>
          <p:cNvSpPr>
            <a:spLocks noGrp="1"/>
          </p:cNvSpPr>
          <p:nvPr>
            <p:ph type="dt" sz="half" idx="10"/>
          </p:nvPr>
        </p:nvSpPr>
        <p:spPr/>
        <p:txBody>
          <a:bodyPr/>
          <a:lstStyle/>
          <a:p>
            <a:fld id="{1A70CE0E-9077-4890-9377-AEF17701597F}" type="datetimeFigureOut">
              <a:rPr lang="en-IN" smtClean="0"/>
              <a:t>06-04-2025</a:t>
            </a:fld>
            <a:endParaRPr lang="en-IN"/>
          </a:p>
        </p:txBody>
      </p:sp>
      <p:sp>
        <p:nvSpPr>
          <p:cNvPr id="6" name="Footer Placeholder 5">
            <a:extLst>
              <a:ext uri="{FF2B5EF4-FFF2-40B4-BE49-F238E27FC236}">
                <a16:creationId xmlns:a16="http://schemas.microsoft.com/office/drawing/2014/main" id="{B2E8179F-F5CA-48DD-839E-9AFFEFADA0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C3F290-724D-4F9C-A9AF-3A9CACF5C173}"/>
              </a:ext>
            </a:extLst>
          </p:cNvPr>
          <p:cNvSpPr>
            <a:spLocks noGrp="1"/>
          </p:cNvSpPr>
          <p:nvPr>
            <p:ph type="sldNum" sz="quarter" idx="12"/>
          </p:nvPr>
        </p:nvSpPr>
        <p:spPr/>
        <p:txBody>
          <a:bodyPr/>
          <a:lstStyle/>
          <a:p>
            <a:fld id="{34CBA836-4E9E-4D39-939D-C9010FD792DA}" type="slidenum">
              <a:rPr lang="en-IN" smtClean="0"/>
              <a:t>‹#›</a:t>
            </a:fld>
            <a:endParaRPr lang="en-IN"/>
          </a:p>
        </p:txBody>
      </p:sp>
    </p:spTree>
    <p:extLst>
      <p:ext uri="{BB962C8B-B14F-4D97-AF65-F5344CB8AC3E}">
        <p14:creationId xmlns:p14="http://schemas.microsoft.com/office/powerpoint/2010/main" val="3337370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2A4E9-9D84-45EE-AE82-88F07A914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5CFBFB-0168-4A08-BDC1-D399863D7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19AC3C-975C-4FA5-AE6E-E4046BD63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0CE0E-9077-4890-9377-AEF17701597F}" type="datetimeFigureOut">
              <a:rPr lang="en-IN" smtClean="0"/>
              <a:t>06-04-2025</a:t>
            </a:fld>
            <a:endParaRPr lang="en-IN"/>
          </a:p>
        </p:txBody>
      </p:sp>
      <p:sp>
        <p:nvSpPr>
          <p:cNvPr id="5" name="Footer Placeholder 4">
            <a:extLst>
              <a:ext uri="{FF2B5EF4-FFF2-40B4-BE49-F238E27FC236}">
                <a16:creationId xmlns:a16="http://schemas.microsoft.com/office/drawing/2014/main" id="{DEB92C15-0103-475B-B52B-3790D053A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6AEB14-AFA9-43F2-9D5A-7A281A43B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BA836-4E9E-4D39-939D-C9010FD792DA}" type="slidenum">
              <a:rPr lang="en-IN" smtClean="0"/>
              <a:t>‹#›</a:t>
            </a:fld>
            <a:endParaRPr lang="en-IN"/>
          </a:p>
        </p:txBody>
      </p:sp>
    </p:spTree>
    <p:extLst>
      <p:ext uri="{BB962C8B-B14F-4D97-AF65-F5344CB8AC3E}">
        <p14:creationId xmlns:p14="http://schemas.microsoft.com/office/powerpoint/2010/main" val="1551710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file/d/1NonRQ-B0AgK0IFOQ7kfap40n-xVFL6km/view?usp=sharin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EC85-125D-4863-9028-04C072F3BDEE}"/>
              </a:ext>
            </a:extLst>
          </p:cNvPr>
          <p:cNvSpPr>
            <a:spLocks noGrp="1"/>
          </p:cNvSpPr>
          <p:nvPr>
            <p:ph type="title"/>
          </p:nvPr>
        </p:nvSpPr>
        <p:spPr>
          <a:xfrm>
            <a:off x="838200" y="1350628"/>
            <a:ext cx="10515600" cy="340060"/>
          </a:xfrm>
        </p:spPr>
        <p:txBody>
          <a:bodyPr>
            <a:normAutofit/>
          </a:bodyPr>
          <a:lstStyle/>
          <a:p>
            <a:pPr algn="ctr"/>
            <a:r>
              <a:rPr lang="en-IN" sz="1200" b="1" u="sng" dirty="0">
                <a:latin typeface="Times New Roman" panose="02020603050405020304" pitchFamily="18" charset="0"/>
                <a:cs typeface="Times New Roman" panose="02020603050405020304" pitchFamily="18" charset="0"/>
              </a:rPr>
              <a:t>Video Link</a:t>
            </a:r>
          </a:p>
        </p:txBody>
      </p:sp>
      <p:sp>
        <p:nvSpPr>
          <p:cNvPr id="3" name="Content Placeholder 2">
            <a:extLst>
              <a:ext uri="{FF2B5EF4-FFF2-40B4-BE49-F238E27FC236}">
                <a16:creationId xmlns:a16="http://schemas.microsoft.com/office/drawing/2014/main" id="{BFC09835-3F29-4BF2-BCA4-35456C66D691}"/>
              </a:ext>
            </a:extLst>
          </p:cNvPr>
          <p:cNvSpPr>
            <a:spLocks noGrp="1"/>
          </p:cNvSpPr>
          <p:nvPr>
            <p:ph idx="1"/>
          </p:nvPr>
        </p:nvSpPr>
        <p:spPr/>
        <p:txBody>
          <a:bodyPr>
            <a:normAutofit/>
          </a:bodyPr>
          <a:lstStyle/>
          <a:p>
            <a:pPr marL="0" indent="0">
              <a:buNone/>
            </a:pPr>
            <a:endParaRPr lang="en-IN" sz="1600" dirty="0">
              <a:latin typeface="Times New Roman" panose="02020603050405020304" pitchFamily="18" charset="0"/>
              <a:cs typeface="Times New Roman" panose="02020603050405020304" pitchFamily="18" charset="0"/>
            </a:endParaRPr>
          </a:p>
          <a:p>
            <a:pPr marL="0" indent="0" algn="ctr">
              <a:buNone/>
            </a:pPr>
            <a:r>
              <a:rPr lang="en-IN" sz="1600" dirty="0">
                <a:latin typeface="Times New Roman" panose="02020603050405020304" pitchFamily="18" charset="0"/>
                <a:cs typeface="Times New Roman" panose="02020603050405020304" pitchFamily="18" charset="0"/>
                <a:hlinkClick r:id="rId2"/>
              </a:rPr>
              <a:t>https://drive.google.com/file/d/1NonRQ-B0AgK0IFOQ7kfap40n-xVFL6km/view?usp=sharing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17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4BC9-2D4A-445F-9BDA-7366A232F2C7}"/>
              </a:ext>
            </a:extLst>
          </p:cNvPr>
          <p:cNvSpPr>
            <a:spLocks noGrp="1"/>
          </p:cNvSpPr>
          <p:nvPr>
            <p:ph type="title"/>
          </p:nvPr>
        </p:nvSpPr>
        <p:spPr>
          <a:xfrm>
            <a:off x="838200" y="1057013"/>
            <a:ext cx="10515600" cy="633675"/>
          </a:xfrm>
        </p:spPr>
        <p:txBody>
          <a:bodyPr>
            <a:normAutofit/>
          </a:bodyPr>
          <a:lstStyle/>
          <a:p>
            <a:r>
              <a:rPr lang="en-US" sz="1200" b="1" dirty="0">
                <a:latin typeface="Times New Roman" panose="02020603050405020304" pitchFamily="18" charset="0"/>
                <a:cs typeface="Times New Roman" panose="02020603050405020304" pitchFamily="18" charset="0"/>
              </a:rPr>
              <a:t>Task 5: Most Popular Payment Method by City (6 Marks) </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Walmart needs to determine the most popular payment method in each city to tailor marketing strategies.</a:t>
            </a:r>
            <a:endParaRPr lang="en-IN" sz="1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579BF3-9342-47D1-A9A9-7B328251F2A8}"/>
              </a:ext>
            </a:extLst>
          </p:cNvPr>
          <p:cNvSpPr>
            <a:spLocks noGrp="1"/>
          </p:cNvSpPr>
          <p:nvPr>
            <p:ph idx="1"/>
          </p:nvPr>
        </p:nvSpPr>
        <p:spPr/>
        <p:txBody>
          <a:bodyPr>
            <a:normAutofit/>
          </a:bodyPr>
          <a:lstStyle/>
          <a:p>
            <a:pPr marL="0" indent="0" algn="ctr">
              <a:buNone/>
            </a:pPr>
            <a:r>
              <a:rPr lang="en-IN" sz="1200" b="1" u="sng" dirty="0">
                <a:latin typeface="Times New Roman" panose="02020603050405020304" pitchFamily="18" charset="0"/>
                <a:cs typeface="Times New Roman" panose="02020603050405020304" pitchFamily="18" charset="0"/>
              </a:rPr>
              <a:t>Code:</a:t>
            </a:r>
          </a:p>
          <a:p>
            <a:pPr marL="0" indent="0">
              <a:buNone/>
            </a:pPr>
            <a:r>
              <a:rPr lang="en-US" sz="1200" dirty="0">
                <a:latin typeface="Times New Roman" panose="02020603050405020304" pitchFamily="18" charset="0"/>
                <a:cs typeface="Times New Roman" panose="02020603050405020304" pitchFamily="18" charset="0"/>
              </a:rPr>
              <a:t>WITH </a:t>
            </a:r>
            <a:r>
              <a:rPr lang="en-US" sz="1200" dirty="0" err="1">
                <a:latin typeface="Times New Roman" panose="02020603050405020304" pitchFamily="18" charset="0"/>
                <a:cs typeface="Times New Roman" panose="02020603050405020304" pitchFamily="18" charset="0"/>
              </a:rPr>
              <a:t>PaymentCounts</a:t>
            </a:r>
            <a:r>
              <a:rPr lang="en-US" sz="1200" dirty="0">
                <a:latin typeface="Times New Roman" panose="02020603050405020304" pitchFamily="18" charset="0"/>
                <a:cs typeface="Times New Roman" panose="02020603050405020304" pitchFamily="18" charset="0"/>
              </a:rPr>
              <a:t> AS</a:t>
            </a:r>
          </a:p>
          <a:p>
            <a:pPr marL="0" indent="0">
              <a:buNone/>
            </a:pPr>
            <a:r>
              <a:rPr lang="en-US" sz="1200" dirty="0">
                <a:latin typeface="Times New Roman" panose="02020603050405020304" pitchFamily="18" charset="0"/>
                <a:cs typeface="Times New Roman" panose="02020603050405020304" pitchFamily="18" charset="0"/>
              </a:rPr>
              <a:t> (    SELECT City, Payment, COUNT(*) AS </a:t>
            </a:r>
            <a:r>
              <a:rPr lang="en-US" sz="1200" dirty="0" err="1">
                <a:latin typeface="Times New Roman" panose="02020603050405020304" pitchFamily="18" charset="0"/>
                <a:cs typeface="Times New Roman" panose="02020603050405020304" pitchFamily="18" charset="0"/>
              </a:rPr>
              <a:t>payment_count</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 RANK() OVER (PARTITION BY City ORDER BY COUNT(*) DESC) AS </a:t>
            </a:r>
            <a:r>
              <a:rPr lang="en-US" sz="1200" dirty="0" err="1">
                <a:latin typeface="Times New Roman" panose="02020603050405020304" pitchFamily="18" charset="0"/>
                <a:cs typeface="Times New Roman" panose="02020603050405020304" pitchFamily="18" charset="0"/>
              </a:rPr>
              <a:t>rnk</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walmart.walmartsales</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GROUP BY City, Payment)</a:t>
            </a:r>
          </a:p>
          <a:p>
            <a:pPr marL="0" indent="0">
              <a:buNone/>
            </a:pPr>
            <a:r>
              <a:rPr lang="en-US" sz="1200" dirty="0">
                <a:latin typeface="Times New Roman" panose="02020603050405020304" pitchFamily="18" charset="0"/>
                <a:cs typeface="Times New Roman" panose="02020603050405020304" pitchFamily="18" charset="0"/>
              </a:rPr>
              <a:t>SELECT City, Payment, </a:t>
            </a:r>
            <a:r>
              <a:rPr lang="en-US" sz="1200" dirty="0" err="1">
                <a:latin typeface="Times New Roman" panose="02020603050405020304" pitchFamily="18" charset="0"/>
                <a:cs typeface="Times New Roman" panose="02020603050405020304" pitchFamily="18" charset="0"/>
              </a:rPr>
              <a:t>payment_count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PaymentCounts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WHERE </a:t>
            </a:r>
            <a:r>
              <a:rPr lang="en-US" sz="1200" dirty="0" err="1">
                <a:latin typeface="Times New Roman" panose="02020603050405020304" pitchFamily="18" charset="0"/>
                <a:cs typeface="Times New Roman" panose="02020603050405020304" pitchFamily="18" charset="0"/>
              </a:rPr>
              <a:t>rnk</a:t>
            </a:r>
            <a:r>
              <a:rPr lang="en-US" sz="1200" dirty="0">
                <a:latin typeface="Times New Roman" panose="02020603050405020304" pitchFamily="18" charset="0"/>
                <a:cs typeface="Times New Roman" panose="02020603050405020304" pitchFamily="18" charset="0"/>
              </a:rPr>
              <a:t> = 1;</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485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5DB2-AC7B-4D08-844A-35F7F30FEA2E}"/>
              </a:ext>
            </a:extLst>
          </p:cNvPr>
          <p:cNvSpPr>
            <a:spLocks noGrp="1"/>
          </p:cNvSpPr>
          <p:nvPr>
            <p:ph type="title"/>
          </p:nvPr>
        </p:nvSpPr>
        <p:spPr>
          <a:xfrm>
            <a:off x="838200" y="1308683"/>
            <a:ext cx="10515600" cy="382005"/>
          </a:xfrm>
        </p:spPr>
        <p:txBody>
          <a:bodyPr>
            <a:normAutofit/>
          </a:bodyPr>
          <a:lstStyle/>
          <a:p>
            <a:pPr algn="ctr"/>
            <a:r>
              <a:rPr lang="en-IN" sz="1200" b="1" u="sng" dirty="0">
                <a:latin typeface="Times New Roman" panose="02020603050405020304" pitchFamily="18" charset="0"/>
                <a:cs typeface="Times New Roman" panose="02020603050405020304" pitchFamily="18" charset="0"/>
              </a:rPr>
              <a:t>Result(TASK5):</a:t>
            </a:r>
          </a:p>
        </p:txBody>
      </p:sp>
      <p:pic>
        <p:nvPicPr>
          <p:cNvPr id="5" name="Content Placeholder 4">
            <a:extLst>
              <a:ext uri="{FF2B5EF4-FFF2-40B4-BE49-F238E27FC236}">
                <a16:creationId xmlns:a16="http://schemas.microsoft.com/office/drawing/2014/main" id="{1765E6BD-F62B-4966-A344-C4A971DBB3F2}"/>
              </a:ext>
            </a:extLst>
          </p:cNvPr>
          <p:cNvPicPr>
            <a:picLocks noGrp="1" noChangeAspect="1"/>
          </p:cNvPicPr>
          <p:nvPr>
            <p:ph idx="1"/>
          </p:nvPr>
        </p:nvPicPr>
        <p:blipFill>
          <a:blip r:embed="rId2"/>
          <a:stretch>
            <a:fillRect/>
          </a:stretch>
        </p:blipFill>
        <p:spPr>
          <a:xfrm>
            <a:off x="970021" y="2390738"/>
            <a:ext cx="2466975" cy="771525"/>
          </a:xfrm>
        </p:spPr>
      </p:pic>
      <p:pic>
        <p:nvPicPr>
          <p:cNvPr id="7" name="Picture 6">
            <a:extLst>
              <a:ext uri="{FF2B5EF4-FFF2-40B4-BE49-F238E27FC236}">
                <a16:creationId xmlns:a16="http://schemas.microsoft.com/office/drawing/2014/main" id="{2BE515EB-C578-4549-AEFF-14AC62D9FA1A}"/>
              </a:ext>
            </a:extLst>
          </p:cNvPr>
          <p:cNvPicPr>
            <a:picLocks noChangeAspect="1"/>
          </p:cNvPicPr>
          <p:nvPr/>
        </p:nvPicPr>
        <p:blipFill>
          <a:blip r:embed="rId3"/>
          <a:stretch>
            <a:fillRect/>
          </a:stretch>
        </p:blipFill>
        <p:spPr>
          <a:xfrm>
            <a:off x="4934561" y="2114069"/>
            <a:ext cx="5350342" cy="3229718"/>
          </a:xfrm>
          <a:prstGeom prst="rect">
            <a:avLst/>
          </a:prstGeom>
        </p:spPr>
      </p:pic>
      <p:sp>
        <p:nvSpPr>
          <p:cNvPr id="8" name="TextBox 7">
            <a:extLst>
              <a:ext uri="{FF2B5EF4-FFF2-40B4-BE49-F238E27FC236}">
                <a16:creationId xmlns:a16="http://schemas.microsoft.com/office/drawing/2014/main" id="{ED3637C4-042E-4B20-8097-0F3C2F3FC065}"/>
              </a:ext>
            </a:extLst>
          </p:cNvPr>
          <p:cNvSpPr txBox="1"/>
          <p:nvPr/>
        </p:nvSpPr>
        <p:spPr>
          <a:xfrm>
            <a:off x="927582" y="2030136"/>
            <a:ext cx="2551852" cy="553998"/>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Popular</a:t>
            </a:r>
            <a:r>
              <a:rPr lang="en-IN" sz="1200" b="1" baseline="0" dirty="0">
                <a:latin typeface="Times New Roman" panose="02020603050405020304" pitchFamily="18" charset="0"/>
                <a:cs typeface="Times New Roman" panose="02020603050405020304" pitchFamily="18" charset="0"/>
              </a:rPr>
              <a:t> Payment Method BY CITY</a:t>
            </a:r>
            <a:endParaRPr lang="en-IN" sz="12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742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743C-5CD8-4D56-AEE5-D625F079B23B}"/>
              </a:ext>
            </a:extLst>
          </p:cNvPr>
          <p:cNvSpPr>
            <a:spLocks noGrp="1"/>
          </p:cNvSpPr>
          <p:nvPr>
            <p:ph type="title"/>
          </p:nvPr>
        </p:nvSpPr>
        <p:spPr>
          <a:xfrm>
            <a:off x="838200" y="989901"/>
            <a:ext cx="10515600" cy="700787"/>
          </a:xfrm>
        </p:spPr>
        <p:txBody>
          <a:bodyPr>
            <a:normAutofit/>
          </a:bodyPr>
          <a:lstStyle/>
          <a:p>
            <a:r>
              <a:rPr lang="en-US" sz="1200" b="1" dirty="0">
                <a:latin typeface="Times New Roman" panose="02020603050405020304" pitchFamily="18" charset="0"/>
                <a:cs typeface="Times New Roman" panose="02020603050405020304" pitchFamily="18" charset="0"/>
              </a:rPr>
              <a:t>Task 6: Monthly Sales Distribution by Gender (6 Marks) </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Walmart wants to understand the sales distribution between male and female customers on a monthly basis.</a:t>
            </a:r>
            <a:endParaRPr lang="en-IN" sz="1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15C689-B674-4D45-B927-16C60D923FA3}"/>
              </a:ext>
            </a:extLst>
          </p:cNvPr>
          <p:cNvSpPr>
            <a:spLocks noGrp="1"/>
          </p:cNvSpPr>
          <p:nvPr>
            <p:ph idx="1"/>
          </p:nvPr>
        </p:nvSpPr>
        <p:spPr/>
        <p:txBody>
          <a:bodyPr>
            <a:normAutofit/>
          </a:bodyPr>
          <a:lstStyle/>
          <a:p>
            <a:pPr marL="0" indent="0" algn="ctr">
              <a:buNone/>
            </a:pPr>
            <a:r>
              <a:rPr lang="en-IN" sz="1200" b="1" u="sng" dirty="0">
                <a:latin typeface="Times New Roman" panose="02020603050405020304" pitchFamily="18" charset="0"/>
                <a:cs typeface="Times New Roman" panose="02020603050405020304" pitchFamily="18" charset="0"/>
              </a:rPr>
              <a:t>Code:</a:t>
            </a:r>
          </a:p>
          <a:p>
            <a:pPr marL="0" indent="0" algn="ctr">
              <a:buNone/>
            </a:pPr>
            <a:endParaRPr lang="en-IN" sz="1200" b="1" u="sng"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SELECT     </a:t>
            </a:r>
          </a:p>
          <a:p>
            <a:pPr marL="0" indent="0">
              <a:buNone/>
            </a:pPr>
            <a:r>
              <a:rPr lang="en-US" sz="1200" dirty="0">
                <a:latin typeface="Times New Roman" panose="02020603050405020304" pitchFamily="18" charset="0"/>
                <a:cs typeface="Times New Roman" panose="02020603050405020304" pitchFamily="18" charset="0"/>
              </a:rPr>
              <a:t>DATE_FORMAT(Date, '%m-%y') AS Month,    </a:t>
            </a:r>
          </a:p>
          <a:p>
            <a:pPr marL="0" indent="0">
              <a:buNone/>
            </a:pPr>
            <a:r>
              <a:rPr lang="en-US" sz="1200" dirty="0">
                <a:latin typeface="Times New Roman" panose="02020603050405020304" pitchFamily="18" charset="0"/>
                <a:cs typeface="Times New Roman" panose="02020603050405020304" pitchFamily="18" charset="0"/>
              </a:rPr>
              <a:t>Gender,     </a:t>
            </a:r>
          </a:p>
          <a:p>
            <a:pPr marL="0" indent="0">
              <a:buNone/>
            </a:pPr>
            <a:r>
              <a:rPr lang="en-US" sz="1200" dirty="0">
                <a:latin typeface="Times New Roman" panose="02020603050405020304" pitchFamily="18" charset="0"/>
                <a:cs typeface="Times New Roman" panose="02020603050405020304" pitchFamily="18" charset="0"/>
              </a:rPr>
              <a:t>Round(SUM(Total),2) AS </a:t>
            </a:r>
            <a:r>
              <a:rPr lang="en-US" sz="1200" dirty="0" err="1">
                <a:latin typeface="Times New Roman" panose="02020603050405020304" pitchFamily="18" charset="0"/>
                <a:cs typeface="Times New Roman" panose="02020603050405020304" pitchFamily="18" charset="0"/>
              </a:rPr>
              <a:t>Total_Sales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walmart.walmartsales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GROUP BY Month, Gender</a:t>
            </a:r>
          </a:p>
          <a:p>
            <a:pPr marL="0" indent="0">
              <a:buNone/>
            </a:pPr>
            <a:r>
              <a:rPr lang="en-US" sz="1200" dirty="0">
                <a:latin typeface="Times New Roman" panose="02020603050405020304" pitchFamily="18" charset="0"/>
                <a:cs typeface="Times New Roman" panose="02020603050405020304" pitchFamily="18" charset="0"/>
              </a:rPr>
              <a:t>ORDER BY Month, Gender;</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911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9399-53FB-4427-B6B1-7D1FDE5E8EB2}"/>
              </a:ext>
            </a:extLst>
          </p:cNvPr>
          <p:cNvSpPr>
            <a:spLocks noGrp="1"/>
          </p:cNvSpPr>
          <p:nvPr>
            <p:ph type="title"/>
          </p:nvPr>
        </p:nvSpPr>
        <p:spPr>
          <a:xfrm>
            <a:off x="838200" y="1182848"/>
            <a:ext cx="10515600" cy="507840"/>
          </a:xfrm>
        </p:spPr>
        <p:txBody>
          <a:bodyPr>
            <a:normAutofit/>
          </a:bodyPr>
          <a:lstStyle/>
          <a:p>
            <a:pPr algn="ctr"/>
            <a:r>
              <a:rPr lang="en-IN" sz="1200" b="1" u="sng" dirty="0">
                <a:latin typeface="Times New Roman" panose="02020603050405020304" pitchFamily="18" charset="0"/>
                <a:cs typeface="Times New Roman" panose="02020603050405020304" pitchFamily="18" charset="0"/>
              </a:rPr>
              <a:t>Result(TASK6):</a:t>
            </a:r>
          </a:p>
        </p:txBody>
      </p:sp>
      <p:pic>
        <p:nvPicPr>
          <p:cNvPr id="5" name="Content Placeholder 4">
            <a:extLst>
              <a:ext uri="{FF2B5EF4-FFF2-40B4-BE49-F238E27FC236}">
                <a16:creationId xmlns:a16="http://schemas.microsoft.com/office/drawing/2014/main" id="{DC5A9F74-42F7-43C2-AA71-A1210B09357F}"/>
              </a:ext>
            </a:extLst>
          </p:cNvPr>
          <p:cNvPicPr>
            <a:picLocks noGrp="1" noChangeAspect="1"/>
          </p:cNvPicPr>
          <p:nvPr>
            <p:ph idx="1"/>
          </p:nvPr>
        </p:nvPicPr>
        <p:blipFill>
          <a:blip r:embed="rId2"/>
          <a:stretch>
            <a:fillRect/>
          </a:stretch>
        </p:blipFill>
        <p:spPr>
          <a:xfrm>
            <a:off x="1028558" y="2616237"/>
            <a:ext cx="2626269" cy="1771205"/>
          </a:xfrm>
        </p:spPr>
      </p:pic>
      <p:pic>
        <p:nvPicPr>
          <p:cNvPr id="7" name="Picture 6">
            <a:extLst>
              <a:ext uri="{FF2B5EF4-FFF2-40B4-BE49-F238E27FC236}">
                <a16:creationId xmlns:a16="http://schemas.microsoft.com/office/drawing/2014/main" id="{38D47C8C-F5CB-495B-9E62-F5E721C69C4D}"/>
              </a:ext>
            </a:extLst>
          </p:cNvPr>
          <p:cNvPicPr>
            <a:picLocks noChangeAspect="1"/>
          </p:cNvPicPr>
          <p:nvPr/>
        </p:nvPicPr>
        <p:blipFill>
          <a:blip r:embed="rId3"/>
          <a:stretch>
            <a:fillRect/>
          </a:stretch>
        </p:blipFill>
        <p:spPr>
          <a:xfrm>
            <a:off x="4763023" y="2606720"/>
            <a:ext cx="5753100" cy="2649647"/>
          </a:xfrm>
          <a:prstGeom prst="rect">
            <a:avLst/>
          </a:prstGeom>
        </p:spPr>
      </p:pic>
      <p:sp>
        <p:nvSpPr>
          <p:cNvPr id="8" name="TextBox 7">
            <a:extLst>
              <a:ext uri="{FF2B5EF4-FFF2-40B4-BE49-F238E27FC236}">
                <a16:creationId xmlns:a16="http://schemas.microsoft.com/office/drawing/2014/main" id="{EDCAEF0B-0A69-4B05-B0E8-C6CE2FEE5AC1}"/>
              </a:ext>
            </a:extLst>
          </p:cNvPr>
          <p:cNvSpPr txBox="1"/>
          <p:nvPr/>
        </p:nvSpPr>
        <p:spPr>
          <a:xfrm>
            <a:off x="907003" y="2221745"/>
            <a:ext cx="2547492" cy="553998"/>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Monthly Sales Distribution by Gender</a:t>
            </a:r>
          </a:p>
          <a:p>
            <a:endParaRPr lang="en-IN" dirty="0"/>
          </a:p>
        </p:txBody>
      </p:sp>
    </p:spTree>
    <p:extLst>
      <p:ext uri="{BB962C8B-B14F-4D97-AF65-F5344CB8AC3E}">
        <p14:creationId xmlns:p14="http://schemas.microsoft.com/office/powerpoint/2010/main" val="350210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0ED0-9CE1-4716-A64E-88F95DD843C5}"/>
              </a:ext>
            </a:extLst>
          </p:cNvPr>
          <p:cNvSpPr>
            <a:spLocks noGrp="1"/>
          </p:cNvSpPr>
          <p:nvPr>
            <p:ph type="title"/>
          </p:nvPr>
        </p:nvSpPr>
        <p:spPr>
          <a:xfrm>
            <a:off x="838200" y="1057013"/>
            <a:ext cx="10515600" cy="633675"/>
          </a:xfrm>
        </p:spPr>
        <p:txBody>
          <a:bodyPr>
            <a:normAutofit/>
          </a:bodyPr>
          <a:lstStyle/>
          <a:p>
            <a:r>
              <a:rPr lang="en-US" sz="1200" b="1" dirty="0">
                <a:latin typeface="Times New Roman" panose="02020603050405020304" pitchFamily="18" charset="0"/>
                <a:cs typeface="Times New Roman" panose="02020603050405020304" pitchFamily="18" charset="0"/>
              </a:rPr>
              <a:t>Task 7: Best Product Line by Customer Type (6 Marks) </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Walmart wants to know which product lines are preferred by different customer types(Member vs. Normal).</a:t>
            </a:r>
            <a:endParaRPr lang="en-IN" sz="1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D36888-6B17-4390-A5ED-E6E68A556101}"/>
              </a:ext>
            </a:extLst>
          </p:cNvPr>
          <p:cNvSpPr>
            <a:spLocks noGrp="1"/>
          </p:cNvSpPr>
          <p:nvPr>
            <p:ph idx="1"/>
          </p:nvPr>
        </p:nvSpPr>
        <p:spPr/>
        <p:txBody>
          <a:bodyPr>
            <a:normAutofit/>
          </a:bodyPr>
          <a:lstStyle/>
          <a:p>
            <a:pPr marL="0" indent="0" algn="ctr">
              <a:buNone/>
            </a:pPr>
            <a:r>
              <a:rPr lang="en-IN" sz="1200" b="1" u="sng" dirty="0">
                <a:latin typeface="Times New Roman" panose="02020603050405020304" pitchFamily="18" charset="0"/>
                <a:cs typeface="Times New Roman" panose="02020603050405020304" pitchFamily="18" charset="0"/>
              </a:rPr>
              <a:t>Code:</a:t>
            </a:r>
          </a:p>
          <a:p>
            <a:pPr marL="0" indent="0" algn="ctr">
              <a:buNone/>
            </a:pPr>
            <a:endParaRPr lang="en-IN" sz="1200" b="1" u="sng"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SELECT </a:t>
            </a:r>
            <a:r>
              <a:rPr lang="en-US" sz="1200" dirty="0" err="1">
                <a:latin typeface="Times New Roman" panose="02020603050405020304" pitchFamily="18" charset="0"/>
                <a:cs typeface="Times New Roman" panose="02020603050405020304" pitchFamily="18" charset="0"/>
              </a:rPr>
              <a:t>Customer_type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Product_line</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COUNT(</a:t>
            </a:r>
            <a:r>
              <a:rPr lang="en-US" sz="1200" dirty="0" err="1">
                <a:latin typeface="Times New Roman" panose="02020603050405020304" pitchFamily="18" charset="0"/>
                <a:cs typeface="Times New Roman" panose="02020603050405020304" pitchFamily="18" charset="0"/>
              </a:rPr>
              <a:t>Invoice_ID</a:t>
            </a:r>
            <a:r>
              <a:rPr lang="en-US" sz="1200" dirty="0">
                <a:latin typeface="Times New Roman" panose="02020603050405020304" pitchFamily="18" charset="0"/>
                <a:cs typeface="Times New Roman" panose="02020603050405020304" pitchFamily="18" charset="0"/>
              </a:rPr>
              <a:t>) AS </a:t>
            </a:r>
            <a:r>
              <a:rPr lang="en-US" sz="1200" dirty="0" err="1">
                <a:latin typeface="Times New Roman" panose="02020603050405020304" pitchFamily="18" charset="0"/>
                <a:cs typeface="Times New Roman" panose="02020603050405020304" pitchFamily="18" charset="0"/>
              </a:rPr>
              <a:t>Purchase_Count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walmart.walmartsales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GROUP BY </a:t>
            </a:r>
            <a:r>
              <a:rPr lang="en-US" sz="1200" dirty="0" err="1">
                <a:latin typeface="Times New Roman" panose="02020603050405020304" pitchFamily="18" charset="0"/>
                <a:cs typeface="Times New Roman" panose="02020603050405020304" pitchFamily="18" charset="0"/>
              </a:rPr>
              <a:t>Customer_type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Product_line</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ORDER BY </a:t>
            </a:r>
            <a:r>
              <a:rPr lang="en-US" sz="1200" dirty="0" err="1">
                <a:latin typeface="Times New Roman" panose="02020603050405020304" pitchFamily="18" charset="0"/>
                <a:cs typeface="Times New Roman" panose="02020603050405020304" pitchFamily="18" charset="0"/>
              </a:rPr>
              <a:t>Customer_type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Purchase_Count</a:t>
            </a:r>
            <a:r>
              <a:rPr lang="en-US" sz="1200" dirty="0">
                <a:latin typeface="Times New Roman" panose="02020603050405020304" pitchFamily="18" charset="0"/>
                <a:cs typeface="Times New Roman" panose="02020603050405020304" pitchFamily="18" charset="0"/>
              </a:rPr>
              <a:t> DESC;</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432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EEE0-6B32-47E2-B5D1-4CF84E3E3DC8}"/>
              </a:ext>
            </a:extLst>
          </p:cNvPr>
          <p:cNvSpPr>
            <a:spLocks noGrp="1"/>
          </p:cNvSpPr>
          <p:nvPr>
            <p:ph type="title"/>
          </p:nvPr>
        </p:nvSpPr>
        <p:spPr>
          <a:xfrm>
            <a:off x="838200" y="1208015"/>
            <a:ext cx="10515600" cy="482673"/>
          </a:xfrm>
        </p:spPr>
        <p:txBody>
          <a:bodyPr>
            <a:normAutofit/>
          </a:bodyPr>
          <a:lstStyle/>
          <a:p>
            <a:pPr algn="ctr"/>
            <a:r>
              <a:rPr lang="en-IN" sz="1200" b="1" u="sng" dirty="0">
                <a:latin typeface="Times New Roman" panose="02020603050405020304" pitchFamily="18" charset="0"/>
                <a:cs typeface="Times New Roman" panose="02020603050405020304" pitchFamily="18" charset="0"/>
              </a:rPr>
              <a:t>Result(TASK7):</a:t>
            </a:r>
          </a:p>
        </p:txBody>
      </p:sp>
      <p:pic>
        <p:nvPicPr>
          <p:cNvPr id="5" name="Content Placeholder 4">
            <a:extLst>
              <a:ext uri="{FF2B5EF4-FFF2-40B4-BE49-F238E27FC236}">
                <a16:creationId xmlns:a16="http://schemas.microsoft.com/office/drawing/2014/main" id="{672C9451-7AD1-4263-A89A-BD36004503F9}"/>
              </a:ext>
            </a:extLst>
          </p:cNvPr>
          <p:cNvPicPr>
            <a:picLocks noGrp="1" noChangeAspect="1"/>
          </p:cNvPicPr>
          <p:nvPr>
            <p:ph idx="1"/>
          </p:nvPr>
        </p:nvPicPr>
        <p:blipFill>
          <a:blip r:embed="rId2"/>
          <a:stretch>
            <a:fillRect/>
          </a:stretch>
        </p:blipFill>
        <p:spPr>
          <a:xfrm>
            <a:off x="954423" y="2757364"/>
            <a:ext cx="3924300" cy="2571750"/>
          </a:xfrm>
        </p:spPr>
      </p:pic>
      <p:pic>
        <p:nvPicPr>
          <p:cNvPr id="7" name="Picture 6">
            <a:extLst>
              <a:ext uri="{FF2B5EF4-FFF2-40B4-BE49-F238E27FC236}">
                <a16:creationId xmlns:a16="http://schemas.microsoft.com/office/drawing/2014/main" id="{7EADF90A-0B89-4FA6-9C22-84A4A968D704}"/>
              </a:ext>
            </a:extLst>
          </p:cNvPr>
          <p:cNvPicPr>
            <a:picLocks noChangeAspect="1"/>
          </p:cNvPicPr>
          <p:nvPr/>
        </p:nvPicPr>
        <p:blipFill>
          <a:blip r:embed="rId3"/>
          <a:stretch>
            <a:fillRect/>
          </a:stretch>
        </p:blipFill>
        <p:spPr>
          <a:xfrm>
            <a:off x="5562032" y="2463750"/>
            <a:ext cx="5461102" cy="2865364"/>
          </a:xfrm>
          <a:prstGeom prst="rect">
            <a:avLst/>
          </a:prstGeom>
        </p:spPr>
      </p:pic>
      <p:sp>
        <p:nvSpPr>
          <p:cNvPr id="8" name="TextBox 7">
            <a:extLst>
              <a:ext uri="{FF2B5EF4-FFF2-40B4-BE49-F238E27FC236}">
                <a16:creationId xmlns:a16="http://schemas.microsoft.com/office/drawing/2014/main" id="{358BF319-96B0-47B8-AA7F-9C90DE0AFAFC}"/>
              </a:ext>
            </a:extLst>
          </p:cNvPr>
          <p:cNvSpPr txBox="1"/>
          <p:nvPr/>
        </p:nvSpPr>
        <p:spPr>
          <a:xfrm>
            <a:off x="838200" y="2298586"/>
            <a:ext cx="3973201" cy="553998"/>
          </a:xfrm>
          <a:prstGeom prst="rect">
            <a:avLst/>
          </a:prstGeom>
          <a:noFill/>
        </p:spPr>
        <p:txBody>
          <a:bodyPr wrap="square" rtlCol="0">
            <a:spAutoFit/>
          </a:bodyPr>
          <a:lstStyle/>
          <a:p>
            <a:r>
              <a:rPr lang="en-IN" sz="1200" b="1" i="0" u="none" strike="noStrike" baseline="0" dirty="0">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Best Product Line by Customer Type</a:t>
            </a:r>
            <a:endParaRPr lang="en-IN" sz="1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1170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BBDB-DCF2-4DFF-8A2E-C5DFFF1C9E69}"/>
              </a:ext>
            </a:extLst>
          </p:cNvPr>
          <p:cNvSpPr>
            <a:spLocks noGrp="1"/>
          </p:cNvSpPr>
          <p:nvPr>
            <p:ph type="title"/>
          </p:nvPr>
        </p:nvSpPr>
        <p:spPr>
          <a:xfrm>
            <a:off x="838200" y="1182848"/>
            <a:ext cx="10515600" cy="507840"/>
          </a:xfrm>
        </p:spPr>
        <p:txBody>
          <a:bodyPr>
            <a:normAutofit/>
          </a:bodyPr>
          <a:lstStyle/>
          <a:p>
            <a:r>
              <a:rPr lang="en-US" sz="1200" b="1" dirty="0">
                <a:latin typeface="Times New Roman" panose="02020603050405020304" pitchFamily="18" charset="0"/>
                <a:cs typeface="Times New Roman" panose="02020603050405020304" pitchFamily="18" charset="0"/>
              </a:rPr>
              <a:t>Task 8: Identifying Repeat Customers (6 Marks) </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Walmart needs to identify customers who made repeat purchases within a specific time frame (e.g., within 30 days).</a:t>
            </a:r>
            <a:endParaRPr lang="en-IN" sz="1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43B7FC-2C4F-49A0-B835-6859EF30B452}"/>
              </a:ext>
            </a:extLst>
          </p:cNvPr>
          <p:cNvSpPr>
            <a:spLocks noGrp="1"/>
          </p:cNvSpPr>
          <p:nvPr>
            <p:ph idx="1"/>
          </p:nvPr>
        </p:nvSpPr>
        <p:spPr/>
        <p:txBody>
          <a:bodyPr>
            <a:normAutofit/>
          </a:bodyPr>
          <a:lstStyle/>
          <a:p>
            <a:pPr marL="0" indent="0" algn="ctr">
              <a:buNone/>
            </a:pPr>
            <a:r>
              <a:rPr lang="en-IN" sz="1200" b="1" u="sng" dirty="0">
                <a:latin typeface="Times New Roman" panose="02020603050405020304" pitchFamily="18" charset="0"/>
                <a:cs typeface="Times New Roman" panose="02020603050405020304" pitchFamily="18" charset="0"/>
              </a:rPr>
              <a:t>Code:</a:t>
            </a:r>
          </a:p>
          <a:p>
            <a:pPr marL="0" indent="0">
              <a:buNone/>
            </a:pPr>
            <a:r>
              <a:rPr lang="en-US" sz="1200" dirty="0">
                <a:latin typeface="Times New Roman" panose="02020603050405020304" pitchFamily="18" charset="0"/>
                <a:cs typeface="Times New Roman" panose="02020603050405020304" pitchFamily="18" charset="0"/>
              </a:rPr>
              <a:t>WITH Purchase AS (  </a:t>
            </a:r>
          </a:p>
          <a:p>
            <a:pPr marL="0" indent="0">
              <a:buNone/>
            </a:pPr>
            <a:r>
              <a:rPr lang="en-US" sz="1200" dirty="0">
                <a:latin typeface="Times New Roman" panose="02020603050405020304" pitchFamily="18" charset="0"/>
                <a:cs typeface="Times New Roman" panose="02020603050405020304" pitchFamily="18" charset="0"/>
              </a:rPr>
              <a:t>SELECT </a:t>
            </a:r>
            <a:r>
              <a:rPr lang="en-US" sz="1200" dirty="0" err="1">
                <a:latin typeface="Times New Roman" panose="02020603050405020304" pitchFamily="18" charset="0"/>
                <a:cs typeface="Times New Roman" panose="02020603050405020304" pitchFamily="18" charset="0"/>
              </a:rPr>
              <a:t>Customer_ID,Date</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LAG(Date) OVER (PARTITION BY </a:t>
            </a:r>
            <a:r>
              <a:rPr lang="en-US" sz="1200" dirty="0" err="1">
                <a:latin typeface="Times New Roman" panose="02020603050405020304" pitchFamily="18" charset="0"/>
                <a:cs typeface="Times New Roman" panose="02020603050405020304" pitchFamily="18" charset="0"/>
              </a:rPr>
              <a:t>Customer_ID</a:t>
            </a:r>
            <a:r>
              <a:rPr lang="en-US" sz="1200" dirty="0">
                <a:latin typeface="Times New Roman" panose="02020603050405020304" pitchFamily="18" charset="0"/>
                <a:cs typeface="Times New Roman" panose="02020603050405020304" pitchFamily="18" charset="0"/>
              </a:rPr>
              <a:t> ORDER BY Date) AS </a:t>
            </a:r>
            <a:r>
              <a:rPr lang="en-US" sz="1200" dirty="0" err="1">
                <a:latin typeface="Times New Roman" panose="02020603050405020304" pitchFamily="18" charset="0"/>
                <a:cs typeface="Times New Roman" panose="02020603050405020304" pitchFamily="18" charset="0"/>
              </a:rPr>
              <a:t>Last_Purchase_Date</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walmart.walmartsales</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SELECT DISTINCT </a:t>
            </a:r>
            <a:r>
              <a:rPr lang="en-US" sz="1200" dirty="0" err="1">
                <a:latin typeface="Times New Roman" panose="02020603050405020304" pitchFamily="18" charset="0"/>
                <a:cs typeface="Times New Roman" panose="02020603050405020304" pitchFamily="18" charset="0"/>
              </a:rPr>
              <a:t>Customer_ID</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FROM Purchase</a:t>
            </a:r>
          </a:p>
          <a:p>
            <a:pPr marL="0" indent="0">
              <a:buNone/>
            </a:pPr>
            <a:r>
              <a:rPr lang="en-US" sz="1200" dirty="0">
                <a:latin typeface="Times New Roman" panose="02020603050405020304" pitchFamily="18" charset="0"/>
                <a:cs typeface="Times New Roman" panose="02020603050405020304" pitchFamily="18" charset="0"/>
              </a:rPr>
              <a:t>WHERE DATEDIFF(Date, </a:t>
            </a:r>
            <a:r>
              <a:rPr lang="en-US" sz="1200" dirty="0" err="1">
                <a:latin typeface="Times New Roman" panose="02020603050405020304" pitchFamily="18" charset="0"/>
                <a:cs typeface="Times New Roman" panose="02020603050405020304" pitchFamily="18" charset="0"/>
              </a:rPr>
              <a:t>Last_Purchase_Date</a:t>
            </a:r>
            <a:r>
              <a:rPr lang="en-US" sz="1200" dirty="0">
                <a:latin typeface="Times New Roman" panose="02020603050405020304" pitchFamily="18" charset="0"/>
                <a:cs typeface="Times New Roman" panose="02020603050405020304" pitchFamily="18" charset="0"/>
              </a:rPr>
              <a:t>) &lt;= 30;</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884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91F6-770F-4D9D-9FF1-2D8AE7899243}"/>
              </a:ext>
            </a:extLst>
          </p:cNvPr>
          <p:cNvSpPr>
            <a:spLocks noGrp="1"/>
          </p:cNvSpPr>
          <p:nvPr>
            <p:ph type="title"/>
          </p:nvPr>
        </p:nvSpPr>
        <p:spPr>
          <a:xfrm>
            <a:off x="838200" y="1317072"/>
            <a:ext cx="10515600" cy="373616"/>
          </a:xfrm>
        </p:spPr>
        <p:txBody>
          <a:bodyPr>
            <a:normAutofit/>
          </a:bodyPr>
          <a:lstStyle/>
          <a:p>
            <a:pPr algn="ctr"/>
            <a:r>
              <a:rPr lang="en-IN" sz="1200" b="1" u="sng" dirty="0">
                <a:latin typeface="Times New Roman" panose="02020603050405020304" pitchFamily="18" charset="0"/>
                <a:cs typeface="Times New Roman" panose="02020603050405020304" pitchFamily="18" charset="0"/>
              </a:rPr>
              <a:t>Result:</a:t>
            </a:r>
          </a:p>
        </p:txBody>
      </p:sp>
      <p:pic>
        <p:nvPicPr>
          <p:cNvPr id="5" name="Content Placeholder 4">
            <a:extLst>
              <a:ext uri="{FF2B5EF4-FFF2-40B4-BE49-F238E27FC236}">
                <a16:creationId xmlns:a16="http://schemas.microsoft.com/office/drawing/2014/main" id="{D9105C41-8E52-4065-AD0B-A03C464A6F73}"/>
              </a:ext>
            </a:extLst>
          </p:cNvPr>
          <p:cNvPicPr>
            <a:picLocks noGrp="1" noChangeAspect="1"/>
          </p:cNvPicPr>
          <p:nvPr>
            <p:ph idx="1"/>
          </p:nvPr>
        </p:nvPicPr>
        <p:blipFill>
          <a:blip r:embed="rId2"/>
          <a:stretch>
            <a:fillRect/>
          </a:stretch>
        </p:blipFill>
        <p:spPr>
          <a:xfrm>
            <a:off x="5618352" y="2577961"/>
            <a:ext cx="1257300" cy="3048000"/>
          </a:xfrm>
        </p:spPr>
      </p:pic>
      <p:sp>
        <p:nvSpPr>
          <p:cNvPr id="6" name="TextBox 5">
            <a:extLst>
              <a:ext uri="{FF2B5EF4-FFF2-40B4-BE49-F238E27FC236}">
                <a16:creationId xmlns:a16="http://schemas.microsoft.com/office/drawing/2014/main" id="{98F09F82-B544-4050-8B02-BD3857F0E2CD}"/>
              </a:ext>
            </a:extLst>
          </p:cNvPr>
          <p:cNvSpPr txBox="1"/>
          <p:nvPr/>
        </p:nvSpPr>
        <p:spPr>
          <a:xfrm>
            <a:off x="4856236" y="2139193"/>
            <a:ext cx="2781531"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Repeat Customers</a:t>
            </a:r>
            <a:r>
              <a:rPr lang="en-US" sz="1200" b="1" dirty="0">
                <a:latin typeface="Times New Roman" panose="02020603050405020304" pitchFamily="18" charset="0"/>
                <a:cs typeface="Times New Roman" panose="02020603050405020304" pitchFamily="18" charset="0"/>
              </a:rPr>
              <a:t> (e.g., within 30 days)</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36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083B-0DC6-4D55-ABF9-AEF33960D7D9}"/>
              </a:ext>
            </a:extLst>
          </p:cNvPr>
          <p:cNvSpPr>
            <a:spLocks noGrp="1"/>
          </p:cNvSpPr>
          <p:nvPr>
            <p:ph type="title"/>
          </p:nvPr>
        </p:nvSpPr>
        <p:spPr>
          <a:xfrm>
            <a:off x="838200" y="1191237"/>
            <a:ext cx="10515600" cy="499451"/>
          </a:xfrm>
        </p:spPr>
        <p:txBody>
          <a:bodyPr>
            <a:normAutofit/>
          </a:bodyPr>
          <a:lstStyle/>
          <a:p>
            <a:r>
              <a:rPr lang="en-US" sz="1200" b="1" dirty="0">
                <a:latin typeface="Times New Roman" panose="02020603050405020304" pitchFamily="18" charset="0"/>
                <a:cs typeface="Times New Roman" panose="02020603050405020304" pitchFamily="18" charset="0"/>
              </a:rPr>
              <a:t>Task 9: Finding Top 5 Customers by Sales Volume (6 Marks)</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 Walmart wants to reward its top 5 customers who have generated the most sales Revenue</a:t>
            </a:r>
            <a:r>
              <a:rPr lang="en-US" sz="800" dirty="0"/>
              <a:t>.</a:t>
            </a:r>
            <a:endParaRPr lang="en-IN" sz="1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E96CDC-9B06-4521-BA98-199308C83AF3}"/>
              </a:ext>
            </a:extLst>
          </p:cNvPr>
          <p:cNvSpPr>
            <a:spLocks noGrp="1"/>
          </p:cNvSpPr>
          <p:nvPr>
            <p:ph idx="1"/>
          </p:nvPr>
        </p:nvSpPr>
        <p:spPr/>
        <p:txBody>
          <a:bodyPr>
            <a:normAutofit/>
          </a:bodyPr>
          <a:lstStyle/>
          <a:p>
            <a:pPr marL="0" indent="0" algn="ctr">
              <a:buNone/>
            </a:pPr>
            <a:r>
              <a:rPr lang="en-IN" sz="1200" b="1" u="sng" dirty="0">
                <a:latin typeface="Times New Roman" panose="02020603050405020304" pitchFamily="18" charset="0"/>
                <a:cs typeface="Times New Roman" panose="02020603050405020304" pitchFamily="18" charset="0"/>
              </a:rPr>
              <a:t>Code:</a:t>
            </a:r>
          </a:p>
          <a:p>
            <a:pPr marL="0" indent="0" algn="ctr">
              <a:buNone/>
            </a:pPr>
            <a:endParaRPr lang="en-IN" sz="1200" b="1" u="sng"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SELECT </a:t>
            </a:r>
            <a:r>
              <a:rPr lang="en-US" sz="1200" dirty="0" err="1">
                <a:latin typeface="Times New Roman" panose="02020603050405020304" pitchFamily="18" charset="0"/>
                <a:cs typeface="Times New Roman" panose="02020603050405020304" pitchFamily="18" charset="0"/>
              </a:rPr>
              <a:t>Customer_ID,Round</a:t>
            </a:r>
            <a:r>
              <a:rPr lang="en-US" sz="1200" dirty="0">
                <a:latin typeface="Times New Roman" panose="02020603050405020304" pitchFamily="18" charset="0"/>
                <a:cs typeface="Times New Roman" panose="02020603050405020304" pitchFamily="18" charset="0"/>
              </a:rPr>
              <a:t>(SUM(Total),2) AS </a:t>
            </a:r>
            <a:r>
              <a:rPr lang="en-US" sz="1200" dirty="0" err="1">
                <a:latin typeface="Times New Roman" panose="02020603050405020304" pitchFamily="18" charset="0"/>
                <a:cs typeface="Times New Roman" panose="02020603050405020304" pitchFamily="18" charset="0"/>
              </a:rPr>
              <a:t>Total_Rev</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walmart.walmartsales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GROUP BY </a:t>
            </a:r>
            <a:r>
              <a:rPr lang="en-US" sz="1200" dirty="0" err="1">
                <a:latin typeface="Times New Roman" panose="02020603050405020304" pitchFamily="18" charset="0"/>
                <a:cs typeface="Times New Roman" panose="02020603050405020304" pitchFamily="18" charset="0"/>
              </a:rPr>
              <a:t>Customer_ID</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ORDER BY SUM(Total) DESC </a:t>
            </a:r>
          </a:p>
          <a:p>
            <a:pPr marL="0" indent="0">
              <a:buNone/>
            </a:pPr>
            <a:r>
              <a:rPr lang="en-US" sz="1200" dirty="0">
                <a:latin typeface="Times New Roman" panose="02020603050405020304" pitchFamily="18" charset="0"/>
                <a:cs typeface="Times New Roman" panose="02020603050405020304" pitchFamily="18" charset="0"/>
              </a:rPr>
              <a:t>LIMIT 5;</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406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4F98-348C-4AAC-84F9-F9B317075986}"/>
              </a:ext>
            </a:extLst>
          </p:cNvPr>
          <p:cNvSpPr>
            <a:spLocks noGrp="1"/>
          </p:cNvSpPr>
          <p:nvPr>
            <p:ph type="title"/>
          </p:nvPr>
        </p:nvSpPr>
        <p:spPr>
          <a:xfrm>
            <a:off x="838200" y="1216404"/>
            <a:ext cx="10515600" cy="474284"/>
          </a:xfrm>
        </p:spPr>
        <p:txBody>
          <a:bodyPr>
            <a:normAutofit/>
          </a:bodyPr>
          <a:lstStyle/>
          <a:p>
            <a:pPr algn="ctr"/>
            <a:r>
              <a:rPr lang="en-IN" sz="1200" b="1" u="sng" dirty="0">
                <a:latin typeface="Times New Roman" panose="02020603050405020304" pitchFamily="18" charset="0"/>
                <a:cs typeface="Times New Roman" panose="02020603050405020304" pitchFamily="18" charset="0"/>
              </a:rPr>
              <a:t>Result(TASK9):</a:t>
            </a:r>
          </a:p>
        </p:txBody>
      </p:sp>
      <p:pic>
        <p:nvPicPr>
          <p:cNvPr id="5" name="Content Placeholder 4">
            <a:extLst>
              <a:ext uri="{FF2B5EF4-FFF2-40B4-BE49-F238E27FC236}">
                <a16:creationId xmlns:a16="http://schemas.microsoft.com/office/drawing/2014/main" id="{572BD7C0-70C4-4146-8555-037AC4B66B41}"/>
              </a:ext>
            </a:extLst>
          </p:cNvPr>
          <p:cNvPicPr>
            <a:picLocks noGrp="1" noChangeAspect="1"/>
          </p:cNvPicPr>
          <p:nvPr>
            <p:ph idx="1"/>
          </p:nvPr>
        </p:nvPicPr>
        <p:blipFill>
          <a:blip r:embed="rId2"/>
          <a:stretch>
            <a:fillRect/>
          </a:stretch>
        </p:blipFill>
        <p:spPr>
          <a:xfrm>
            <a:off x="1253021" y="2926385"/>
            <a:ext cx="3142810" cy="2011909"/>
          </a:xfrm>
        </p:spPr>
      </p:pic>
      <p:pic>
        <p:nvPicPr>
          <p:cNvPr id="7" name="Picture 6">
            <a:extLst>
              <a:ext uri="{FF2B5EF4-FFF2-40B4-BE49-F238E27FC236}">
                <a16:creationId xmlns:a16="http://schemas.microsoft.com/office/drawing/2014/main" id="{02D6F22C-83DB-491D-86FE-1B525F166FCC}"/>
              </a:ext>
            </a:extLst>
          </p:cNvPr>
          <p:cNvPicPr>
            <a:picLocks noChangeAspect="1"/>
          </p:cNvPicPr>
          <p:nvPr/>
        </p:nvPicPr>
        <p:blipFill>
          <a:blip r:embed="rId3"/>
          <a:stretch>
            <a:fillRect/>
          </a:stretch>
        </p:blipFill>
        <p:spPr>
          <a:xfrm>
            <a:off x="5868710" y="2780783"/>
            <a:ext cx="4514850" cy="2724150"/>
          </a:xfrm>
          <a:prstGeom prst="rect">
            <a:avLst/>
          </a:prstGeom>
        </p:spPr>
      </p:pic>
      <p:sp>
        <p:nvSpPr>
          <p:cNvPr id="8" name="TextBox 7">
            <a:extLst>
              <a:ext uri="{FF2B5EF4-FFF2-40B4-BE49-F238E27FC236}">
                <a16:creationId xmlns:a16="http://schemas.microsoft.com/office/drawing/2014/main" id="{958BB78A-1C03-4A7C-B805-04C6155F947B}"/>
              </a:ext>
            </a:extLst>
          </p:cNvPr>
          <p:cNvSpPr txBox="1"/>
          <p:nvPr/>
        </p:nvSpPr>
        <p:spPr>
          <a:xfrm>
            <a:off x="1169131" y="2514354"/>
            <a:ext cx="2404313" cy="553998"/>
          </a:xfrm>
          <a:prstGeom prst="rect">
            <a:avLst/>
          </a:prstGeom>
          <a:noFill/>
        </p:spPr>
        <p:txBody>
          <a:bodyPr wrap="none" rtlCol="0">
            <a:spAutoFit/>
          </a:bodyPr>
          <a:lstStyle/>
          <a:p>
            <a:r>
              <a:rPr lang="en-IN" sz="1200" b="1" i="0" u="none" strike="noStrike" baseline="0" dirty="0">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Top 5 Customers by Sales Volume</a:t>
            </a:r>
            <a:endParaRPr lang="en-US" sz="1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626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9B98-2B39-4CE2-BC33-51C36F182455}"/>
              </a:ext>
            </a:extLst>
          </p:cNvPr>
          <p:cNvSpPr>
            <a:spLocks noGrp="1"/>
          </p:cNvSpPr>
          <p:nvPr>
            <p:ph type="ctrTitle"/>
          </p:nvPr>
        </p:nvSpPr>
        <p:spPr>
          <a:xfrm>
            <a:off x="1524000" y="1122363"/>
            <a:ext cx="9144000" cy="547046"/>
          </a:xfrm>
        </p:spPr>
        <p:txBody>
          <a:bodyPr>
            <a:noAutofit/>
          </a:bodyPr>
          <a:lstStyle/>
          <a:p>
            <a:pPr algn="l"/>
            <a:r>
              <a:rPr lang="en-US" sz="1200" b="1" dirty="0">
                <a:latin typeface="Times New Roman" panose="02020603050405020304" pitchFamily="18" charset="0"/>
                <a:cs typeface="Times New Roman" panose="02020603050405020304" pitchFamily="18" charset="0"/>
              </a:rPr>
              <a:t>Task 1: Identifying the Top Branch by Sales Growth Rate (6 Marks) </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Walmart wants to identify which branch has exhibited the highest sales growth over time. Analyze the total sales for each branch and compare the growth rate across months to find the top performer.</a:t>
            </a:r>
            <a:br>
              <a:rPr lang="en-US" sz="1200" b="1" dirty="0">
                <a:latin typeface="Times New Roman" panose="02020603050405020304" pitchFamily="18" charset="0"/>
                <a:cs typeface="Times New Roman" panose="02020603050405020304" pitchFamily="18" charset="0"/>
              </a:rPr>
            </a:br>
            <a:endParaRPr lang="en-IN" sz="1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C550EA2-7FA5-4BD3-BF30-6BC694F18E2F}"/>
              </a:ext>
            </a:extLst>
          </p:cNvPr>
          <p:cNvSpPr>
            <a:spLocks noGrp="1"/>
          </p:cNvSpPr>
          <p:nvPr>
            <p:ph type="subTitle" idx="1"/>
          </p:nvPr>
        </p:nvSpPr>
        <p:spPr>
          <a:xfrm>
            <a:off x="1524000" y="1669409"/>
            <a:ext cx="9144000" cy="4236441"/>
          </a:xfrm>
        </p:spPr>
        <p:txBody>
          <a:bodyPr>
            <a:normAutofit lnSpcReduction="10000"/>
          </a:bodyPr>
          <a:lstStyle/>
          <a:p>
            <a:r>
              <a:rPr lang="en-IN" sz="1200" b="1" u="sng" dirty="0">
                <a:latin typeface="Times New Roman" panose="02020603050405020304" pitchFamily="18" charset="0"/>
                <a:cs typeface="Times New Roman" panose="02020603050405020304" pitchFamily="18" charset="0"/>
              </a:rPr>
              <a:t>Code:-</a:t>
            </a:r>
          </a:p>
          <a:p>
            <a:pPr algn="l">
              <a:lnSpc>
                <a:spcPct val="100000"/>
              </a:lnSpc>
            </a:pPr>
            <a:r>
              <a:rPr lang="en-US" sz="1200" dirty="0">
                <a:latin typeface="Times New Roman" panose="02020603050405020304" pitchFamily="18" charset="0"/>
                <a:cs typeface="Times New Roman" panose="02020603050405020304" pitchFamily="18" charset="0"/>
              </a:rPr>
              <a:t>WITH </a:t>
            </a:r>
            <a:r>
              <a:rPr lang="en-US" sz="1200" dirty="0" err="1">
                <a:latin typeface="Times New Roman" panose="02020603050405020304" pitchFamily="18" charset="0"/>
                <a:cs typeface="Times New Roman" panose="02020603050405020304" pitchFamily="18" charset="0"/>
              </a:rPr>
              <a:t>Sales_Month</a:t>
            </a:r>
            <a:r>
              <a:rPr lang="en-US" sz="1200" dirty="0">
                <a:latin typeface="Times New Roman" panose="02020603050405020304" pitchFamily="18" charset="0"/>
                <a:cs typeface="Times New Roman" panose="02020603050405020304" pitchFamily="18" charset="0"/>
              </a:rPr>
              <a:t> AS</a:t>
            </a:r>
          </a:p>
          <a:p>
            <a:pPr algn="l">
              <a:lnSpc>
                <a:spcPct val="100000"/>
              </a:lnSpc>
            </a:pPr>
            <a:r>
              <a:rPr lang="en-US" sz="1200" dirty="0">
                <a:latin typeface="Times New Roman" panose="02020603050405020304" pitchFamily="18" charset="0"/>
                <a:cs typeface="Times New Roman" panose="02020603050405020304" pitchFamily="18" charset="0"/>
              </a:rPr>
              <a:t> (SELECT </a:t>
            </a:r>
            <a:r>
              <a:rPr lang="en-US" sz="1200" dirty="0" err="1">
                <a:latin typeface="Times New Roman" panose="02020603050405020304" pitchFamily="18" charset="0"/>
                <a:cs typeface="Times New Roman" panose="02020603050405020304" pitchFamily="18" charset="0"/>
              </a:rPr>
              <a:t>Branch,DATE_FORMAT</a:t>
            </a:r>
            <a:r>
              <a:rPr lang="en-US" sz="1200" dirty="0">
                <a:latin typeface="Times New Roman" panose="02020603050405020304" pitchFamily="18" charset="0"/>
                <a:cs typeface="Times New Roman" panose="02020603050405020304" pitchFamily="18" charset="0"/>
              </a:rPr>
              <a:t>(Date, '%Y-%m') AS </a:t>
            </a:r>
            <a:r>
              <a:rPr lang="en-US" sz="1200" dirty="0" err="1">
                <a:latin typeface="Times New Roman" panose="02020603050405020304" pitchFamily="18" charset="0"/>
                <a:cs typeface="Times New Roman" panose="02020603050405020304" pitchFamily="18" charset="0"/>
              </a:rPr>
              <a:t>Month_Sales,SUM</a:t>
            </a:r>
            <a:r>
              <a:rPr lang="en-US" sz="1200" dirty="0">
                <a:latin typeface="Times New Roman" panose="02020603050405020304" pitchFamily="18" charset="0"/>
                <a:cs typeface="Times New Roman" panose="02020603050405020304" pitchFamily="18" charset="0"/>
              </a:rPr>
              <a:t>(Total) AS </a:t>
            </a:r>
            <a:r>
              <a:rPr lang="en-US" sz="1200" dirty="0" err="1">
                <a:latin typeface="Times New Roman" panose="02020603050405020304" pitchFamily="18" charset="0"/>
                <a:cs typeface="Times New Roman" panose="02020603050405020304" pitchFamily="18" charset="0"/>
              </a:rPr>
              <a:t>Total_SalesFROM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walmart.walmartsales</a:t>
            </a:r>
            <a:endParaRPr lang="en-US" sz="1200" dirty="0">
              <a:latin typeface="Times New Roman" panose="02020603050405020304" pitchFamily="18" charset="0"/>
              <a:cs typeface="Times New Roman" panose="02020603050405020304" pitchFamily="18" charset="0"/>
            </a:endParaRPr>
          </a:p>
          <a:p>
            <a:pPr algn="l">
              <a:lnSpc>
                <a:spcPct val="100000"/>
              </a:lnSpc>
            </a:pPr>
            <a:r>
              <a:rPr lang="en-US" sz="1200" dirty="0">
                <a:latin typeface="Times New Roman" panose="02020603050405020304" pitchFamily="18" charset="0"/>
                <a:cs typeface="Times New Roman" panose="02020603050405020304" pitchFamily="18" charset="0"/>
              </a:rPr>
              <a:t>GROUP BY Branch, </a:t>
            </a:r>
            <a:r>
              <a:rPr lang="en-US" sz="1200" dirty="0" err="1">
                <a:latin typeface="Times New Roman" panose="02020603050405020304" pitchFamily="18" charset="0"/>
                <a:cs typeface="Times New Roman" panose="02020603050405020304" pitchFamily="18" charset="0"/>
              </a:rPr>
              <a:t>Month_Sales</a:t>
            </a:r>
            <a:r>
              <a:rPr lang="en-US" sz="1200" dirty="0">
                <a:latin typeface="Times New Roman" panose="02020603050405020304" pitchFamily="18" charset="0"/>
                <a:cs typeface="Times New Roman" panose="02020603050405020304" pitchFamily="18" charset="0"/>
              </a:rPr>
              <a:t>),</a:t>
            </a:r>
          </a:p>
          <a:p>
            <a:pPr algn="l">
              <a:lnSpc>
                <a:spcPct val="100000"/>
              </a:lnSpc>
            </a:pPr>
            <a:r>
              <a:rPr lang="en-US" sz="1200" dirty="0" err="1">
                <a:latin typeface="Times New Roman" panose="02020603050405020304" pitchFamily="18" charset="0"/>
                <a:cs typeface="Times New Roman" panose="02020603050405020304" pitchFamily="18" charset="0"/>
              </a:rPr>
              <a:t>GrowthRate</a:t>
            </a:r>
            <a:r>
              <a:rPr lang="en-US" sz="1200" dirty="0">
                <a:latin typeface="Times New Roman" panose="02020603050405020304" pitchFamily="18" charset="0"/>
                <a:cs typeface="Times New Roman" panose="02020603050405020304" pitchFamily="18" charset="0"/>
              </a:rPr>
              <a:t> AS (SELECT Branch, </a:t>
            </a:r>
            <a:r>
              <a:rPr lang="en-US" sz="1200" dirty="0" err="1">
                <a:latin typeface="Times New Roman" panose="02020603050405020304" pitchFamily="18" charset="0"/>
                <a:cs typeface="Times New Roman" panose="02020603050405020304" pitchFamily="18" charset="0"/>
              </a:rPr>
              <a:t>Month_Sales,Total_Sales,LAG</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Total_Sales</a:t>
            </a:r>
            <a:r>
              <a:rPr lang="en-US" sz="1200" dirty="0">
                <a:latin typeface="Times New Roman" panose="02020603050405020304" pitchFamily="18" charset="0"/>
                <a:cs typeface="Times New Roman" panose="02020603050405020304" pitchFamily="18" charset="0"/>
              </a:rPr>
              <a:t>) OVER (PARTITION BY Branch ORDER BY </a:t>
            </a:r>
            <a:r>
              <a:rPr lang="en-US" sz="1200" dirty="0" err="1">
                <a:latin typeface="Times New Roman" panose="02020603050405020304" pitchFamily="18" charset="0"/>
                <a:cs typeface="Times New Roman" panose="02020603050405020304" pitchFamily="18" charset="0"/>
              </a:rPr>
              <a:t>Month_Sales</a:t>
            </a:r>
            <a:r>
              <a:rPr lang="en-US" sz="1200" dirty="0">
                <a:latin typeface="Times New Roman" panose="02020603050405020304" pitchFamily="18" charset="0"/>
                <a:cs typeface="Times New Roman" panose="02020603050405020304" pitchFamily="18" charset="0"/>
              </a:rPr>
              <a:t>) AS </a:t>
            </a:r>
            <a:r>
              <a:rPr lang="en-US" sz="1200" dirty="0" err="1">
                <a:latin typeface="Times New Roman" panose="02020603050405020304" pitchFamily="18" charset="0"/>
                <a:cs typeface="Times New Roman" panose="02020603050405020304" pitchFamily="18" charset="0"/>
              </a:rPr>
              <a:t>Prev_Month_Sales</a:t>
            </a:r>
            <a:r>
              <a:rPr lang="en-US" sz="1200" dirty="0">
                <a:latin typeface="Times New Roman" panose="02020603050405020304" pitchFamily="18" charset="0"/>
                <a:cs typeface="Times New Roman" panose="02020603050405020304" pitchFamily="18" charset="0"/>
              </a:rPr>
              <a:t>,</a:t>
            </a:r>
          </a:p>
          <a:p>
            <a:pPr algn="l">
              <a:lnSpc>
                <a:spcPct val="100000"/>
              </a:lnSpc>
            </a:pP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Total_Sales</a:t>
            </a:r>
            <a:r>
              <a:rPr lang="en-US" sz="1200" dirty="0">
                <a:latin typeface="Times New Roman" panose="02020603050405020304" pitchFamily="18" charset="0"/>
                <a:cs typeface="Times New Roman" panose="02020603050405020304" pitchFamily="18" charset="0"/>
              </a:rPr>
              <a:t> - LAG(</a:t>
            </a:r>
            <a:r>
              <a:rPr lang="en-US" sz="1200" dirty="0" err="1">
                <a:latin typeface="Times New Roman" panose="02020603050405020304" pitchFamily="18" charset="0"/>
                <a:cs typeface="Times New Roman" panose="02020603050405020304" pitchFamily="18" charset="0"/>
              </a:rPr>
              <a:t>Total_Sales</a:t>
            </a:r>
            <a:r>
              <a:rPr lang="en-US" sz="1200" dirty="0">
                <a:latin typeface="Times New Roman" panose="02020603050405020304" pitchFamily="18" charset="0"/>
                <a:cs typeface="Times New Roman" panose="02020603050405020304" pitchFamily="18" charset="0"/>
              </a:rPr>
              <a:t>) OVER (PARTITION BY Branch ORDER BY </a:t>
            </a:r>
            <a:r>
              <a:rPr lang="en-US" sz="1200" dirty="0" err="1">
                <a:latin typeface="Times New Roman" panose="02020603050405020304" pitchFamily="18" charset="0"/>
                <a:cs typeface="Times New Roman" panose="02020603050405020304" pitchFamily="18" charset="0"/>
              </a:rPr>
              <a:t>Month_Sales</a:t>
            </a:r>
            <a:r>
              <a:rPr lang="en-US" sz="1200" dirty="0">
                <a:latin typeface="Times New Roman" panose="02020603050405020304" pitchFamily="18" charset="0"/>
                <a:cs typeface="Times New Roman" panose="02020603050405020304" pitchFamily="18" charset="0"/>
              </a:rPr>
              <a:t>)) / LAG(</a:t>
            </a:r>
            <a:r>
              <a:rPr lang="en-US" sz="1200" dirty="0" err="1">
                <a:latin typeface="Times New Roman" panose="02020603050405020304" pitchFamily="18" charset="0"/>
                <a:cs typeface="Times New Roman" panose="02020603050405020304" pitchFamily="18" charset="0"/>
              </a:rPr>
              <a:t>Total_Sales</a:t>
            </a:r>
            <a:r>
              <a:rPr lang="en-US" sz="1200" dirty="0">
                <a:latin typeface="Times New Roman" panose="02020603050405020304" pitchFamily="18" charset="0"/>
                <a:cs typeface="Times New Roman" panose="02020603050405020304" pitchFamily="18" charset="0"/>
              </a:rPr>
              <a:t>) OVER (PARTITION BY Branch ORDER BY </a:t>
            </a:r>
            <a:r>
              <a:rPr lang="en-US" sz="1200" dirty="0" err="1">
                <a:latin typeface="Times New Roman" panose="02020603050405020304" pitchFamily="18" charset="0"/>
                <a:cs typeface="Times New Roman" panose="02020603050405020304" pitchFamily="18" charset="0"/>
              </a:rPr>
              <a:t>Month_Sales</a:t>
            </a:r>
            <a:r>
              <a:rPr lang="en-US" sz="1200" dirty="0">
                <a:latin typeface="Times New Roman" panose="02020603050405020304" pitchFamily="18" charset="0"/>
                <a:cs typeface="Times New Roman" panose="02020603050405020304" pitchFamily="18" charset="0"/>
              </a:rPr>
              <a:t>)) * 100 AS </a:t>
            </a:r>
            <a:r>
              <a:rPr lang="en-US" sz="1200" dirty="0" err="1">
                <a:latin typeface="Times New Roman" panose="02020603050405020304" pitchFamily="18" charset="0"/>
                <a:cs typeface="Times New Roman" panose="02020603050405020304" pitchFamily="18" charset="0"/>
              </a:rPr>
              <a:t>Growth_Percentage</a:t>
            </a:r>
            <a:endParaRPr lang="en-US" sz="1200" dirty="0">
              <a:latin typeface="Times New Roman" panose="02020603050405020304" pitchFamily="18" charset="0"/>
              <a:cs typeface="Times New Roman" panose="02020603050405020304" pitchFamily="18" charset="0"/>
            </a:endParaRPr>
          </a:p>
          <a:p>
            <a:pPr algn="l">
              <a:lnSpc>
                <a:spcPct val="100000"/>
              </a:lnSpc>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Sales_Month</a:t>
            </a:r>
            <a:r>
              <a:rPr lang="en-US" sz="1200" dirty="0">
                <a:latin typeface="Times New Roman" panose="02020603050405020304" pitchFamily="18" charset="0"/>
                <a:cs typeface="Times New Roman" panose="02020603050405020304" pitchFamily="18" charset="0"/>
              </a:rPr>
              <a:t>)</a:t>
            </a:r>
          </a:p>
          <a:p>
            <a:pPr algn="l">
              <a:lnSpc>
                <a:spcPct val="100000"/>
              </a:lnSpc>
            </a:pPr>
            <a:r>
              <a:rPr lang="en-US" sz="1200" dirty="0">
                <a:latin typeface="Times New Roman" panose="02020603050405020304" pitchFamily="18" charset="0"/>
                <a:cs typeface="Times New Roman" panose="02020603050405020304" pitchFamily="18" charset="0"/>
              </a:rPr>
              <a:t>SELECT Branch, ROUND(AVG(</a:t>
            </a:r>
            <a:r>
              <a:rPr lang="en-US" sz="1200" dirty="0" err="1">
                <a:latin typeface="Times New Roman" panose="02020603050405020304" pitchFamily="18" charset="0"/>
                <a:cs typeface="Times New Roman" panose="02020603050405020304" pitchFamily="18" charset="0"/>
              </a:rPr>
              <a:t>Growth_Percentage</a:t>
            </a:r>
            <a:r>
              <a:rPr lang="en-US" sz="1200" dirty="0">
                <a:latin typeface="Times New Roman" panose="02020603050405020304" pitchFamily="18" charset="0"/>
                <a:cs typeface="Times New Roman" panose="02020603050405020304" pitchFamily="18" charset="0"/>
              </a:rPr>
              <a:t>),2) AS </a:t>
            </a:r>
            <a:r>
              <a:rPr lang="en-US" sz="1200" dirty="0" err="1">
                <a:latin typeface="Times New Roman" panose="02020603050405020304" pitchFamily="18" charset="0"/>
                <a:cs typeface="Times New Roman" panose="02020603050405020304" pitchFamily="18" charset="0"/>
              </a:rPr>
              <a:t>Avg_Growth</a:t>
            </a:r>
            <a:endParaRPr lang="en-US" sz="1200" dirty="0">
              <a:latin typeface="Times New Roman" panose="02020603050405020304" pitchFamily="18" charset="0"/>
              <a:cs typeface="Times New Roman" panose="02020603050405020304" pitchFamily="18" charset="0"/>
            </a:endParaRPr>
          </a:p>
          <a:p>
            <a:pPr algn="l">
              <a:lnSpc>
                <a:spcPct val="100000"/>
              </a:lnSpc>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GrowthRate</a:t>
            </a:r>
            <a:endParaRPr lang="en-US" sz="1200" dirty="0">
              <a:latin typeface="Times New Roman" panose="02020603050405020304" pitchFamily="18" charset="0"/>
              <a:cs typeface="Times New Roman" panose="02020603050405020304" pitchFamily="18" charset="0"/>
            </a:endParaRPr>
          </a:p>
          <a:p>
            <a:pPr algn="l">
              <a:lnSpc>
                <a:spcPct val="100000"/>
              </a:lnSpc>
            </a:pPr>
            <a:r>
              <a:rPr lang="en-US" sz="1200" dirty="0">
                <a:latin typeface="Times New Roman" panose="02020603050405020304" pitchFamily="18" charset="0"/>
                <a:cs typeface="Times New Roman" panose="02020603050405020304" pitchFamily="18" charset="0"/>
              </a:rPr>
              <a:t>WHERE </a:t>
            </a:r>
            <a:r>
              <a:rPr lang="en-US" sz="1200" dirty="0" err="1">
                <a:latin typeface="Times New Roman" panose="02020603050405020304" pitchFamily="18" charset="0"/>
                <a:cs typeface="Times New Roman" panose="02020603050405020304" pitchFamily="18" charset="0"/>
              </a:rPr>
              <a:t>Growth_Percentage</a:t>
            </a:r>
            <a:r>
              <a:rPr lang="en-US" sz="1200" dirty="0">
                <a:latin typeface="Times New Roman" panose="02020603050405020304" pitchFamily="18" charset="0"/>
                <a:cs typeface="Times New Roman" panose="02020603050405020304" pitchFamily="18" charset="0"/>
              </a:rPr>
              <a:t> IS NOT NULL</a:t>
            </a:r>
          </a:p>
          <a:p>
            <a:pPr algn="l">
              <a:lnSpc>
                <a:spcPct val="100000"/>
              </a:lnSpc>
            </a:pPr>
            <a:r>
              <a:rPr lang="en-US" sz="1200" dirty="0">
                <a:latin typeface="Times New Roman" panose="02020603050405020304" pitchFamily="18" charset="0"/>
                <a:cs typeface="Times New Roman" panose="02020603050405020304" pitchFamily="18" charset="0"/>
              </a:rPr>
              <a:t>GROUP BY Branch</a:t>
            </a:r>
          </a:p>
          <a:p>
            <a:pPr algn="l">
              <a:lnSpc>
                <a:spcPct val="100000"/>
              </a:lnSpc>
            </a:pPr>
            <a:r>
              <a:rPr lang="en-US" sz="1200" dirty="0">
                <a:latin typeface="Times New Roman" panose="02020603050405020304" pitchFamily="18" charset="0"/>
                <a:cs typeface="Times New Roman" panose="02020603050405020304" pitchFamily="18" charset="0"/>
              </a:rPr>
              <a:t>ORDER BY </a:t>
            </a:r>
            <a:r>
              <a:rPr lang="en-US" sz="1200" dirty="0" err="1">
                <a:latin typeface="Times New Roman" panose="02020603050405020304" pitchFamily="18" charset="0"/>
                <a:cs typeface="Times New Roman" panose="02020603050405020304" pitchFamily="18" charset="0"/>
              </a:rPr>
              <a:t>Avg_Growth</a:t>
            </a:r>
            <a:r>
              <a:rPr lang="en-US" sz="1200" dirty="0">
                <a:latin typeface="Times New Roman" panose="02020603050405020304" pitchFamily="18" charset="0"/>
                <a:cs typeface="Times New Roman" panose="02020603050405020304" pitchFamily="18" charset="0"/>
              </a:rPr>
              <a:t> DESC</a:t>
            </a:r>
          </a:p>
          <a:p>
            <a:pPr algn="l">
              <a:lnSpc>
                <a:spcPct val="100000"/>
              </a:lnSpc>
            </a:pPr>
            <a:r>
              <a:rPr lang="en-US" sz="1200" dirty="0">
                <a:latin typeface="Times New Roman" panose="02020603050405020304" pitchFamily="18" charset="0"/>
                <a:cs typeface="Times New Roman" panose="02020603050405020304" pitchFamily="18" charset="0"/>
              </a:rPr>
              <a:t>LIMIT 1;</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972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C820-A111-419F-B42A-BA17064D34A8}"/>
              </a:ext>
            </a:extLst>
          </p:cNvPr>
          <p:cNvSpPr>
            <a:spLocks noGrp="1"/>
          </p:cNvSpPr>
          <p:nvPr>
            <p:ph type="title"/>
          </p:nvPr>
        </p:nvSpPr>
        <p:spPr>
          <a:xfrm>
            <a:off x="838200" y="1082180"/>
            <a:ext cx="10515600" cy="608508"/>
          </a:xfrm>
        </p:spPr>
        <p:txBody>
          <a:bodyPr>
            <a:normAutofit/>
          </a:bodyPr>
          <a:lstStyle/>
          <a:p>
            <a:r>
              <a:rPr lang="en-US" sz="1200" b="1" dirty="0">
                <a:latin typeface="Times New Roman" panose="02020603050405020304" pitchFamily="18" charset="0"/>
                <a:cs typeface="Times New Roman" panose="02020603050405020304" pitchFamily="18" charset="0"/>
              </a:rPr>
              <a:t>Task 10: Analyzing Sales Trends by Day of the Week (6 Marks) </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Walmart wants to analyze the sales patterns to determine which day of the week brings the highest sales.</a:t>
            </a:r>
            <a:endParaRPr lang="en-IN" sz="1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ACA5C4-C439-4997-A87D-E1BA55A5AC16}"/>
              </a:ext>
            </a:extLst>
          </p:cNvPr>
          <p:cNvSpPr>
            <a:spLocks noGrp="1"/>
          </p:cNvSpPr>
          <p:nvPr>
            <p:ph idx="1"/>
          </p:nvPr>
        </p:nvSpPr>
        <p:spPr/>
        <p:txBody>
          <a:bodyPr>
            <a:normAutofit/>
          </a:bodyPr>
          <a:lstStyle/>
          <a:p>
            <a:pPr marL="0" indent="0" algn="ctr">
              <a:buNone/>
            </a:pPr>
            <a:r>
              <a:rPr lang="en-US" sz="1200" b="1" u="sng" dirty="0">
                <a:latin typeface="Times New Roman" panose="02020603050405020304" pitchFamily="18" charset="0"/>
                <a:cs typeface="Times New Roman" panose="02020603050405020304" pitchFamily="18" charset="0"/>
              </a:rPr>
              <a:t>Code:</a:t>
            </a:r>
          </a:p>
          <a:p>
            <a:pPr marL="0" indent="0">
              <a:buNone/>
            </a:pPr>
            <a:r>
              <a:rPr lang="en-US" sz="1200" dirty="0">
                <a:latin typeface="Times New Roman" panose="02020603050405020304" pitchFamily="18" charset="0"/>
                <a:cs typeface="Times New Roman" panose="02020603050405020304" pitchFamily="18" charset="0"/>
              </a:rPr>
              <a:t>SELECT</a:t>
            </a:r>
          </a:p>
          <a:p>
            <a:pPr marL="0" indent="0">
              <a:buNone/>
            </a:pPr>
            <a:r>
              <a:rPr lang="en-US" sz="1200" dirty="0">
                <a:latin typeface="Times New Roman" panose="02020603050405020304" pitchFamily="18" charset="0"/>
                <a:cs typeface="Times New Roman" panose="02020603050405020304" pitchFamily="18" charset="0"/>
              </a:rPr>
              <a:t>DAYNAME(Date) AS </a:t>
            </a:r>
            <a:r>
              <a:rPr lang="en-US" sz="1200" dirty="0" err="1">
                <a:latin typeface="Times New Roman" panose="02020603050405020304" pitchFamily="18" charset="0"/>
                <a:cs typeface="Times New Roman" panose="02020603050405020304" pitchFamily="18" charset="0"/>
              </a:rPr>
              <a:t>Day_Of_Week</a:t>
            </a:r>
            <a:r>
              <a:rPr lang="en-US" sz="1200"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Round(SUM(Total),2) AS </a:t>
            </a:r>
            <a:r>
              <a:rPr lang="en-US" sz="1200" dirty="0" err="1">
                <a:latin typeface="Times New Roman" panose="02020603050405020304" pitchFamily="18" charset="0"/>
                <a:cs typeface="Times New Roman" panose="02020603050405020304" pitchFamily="18" charset="0"/>
              </a:rPr>
              <a:t>Total_Sales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walmart.walmartsales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GROUP BY </a:t>
            </a:r>
            <a:r>
              <a:rPr lang="en-US" sz="1200" dirty="0" err="1">
                <a:latin typeface="Times New Roman" panose="02020603050405020304" pitchFamily="18" charset="0"/>
                <a:cs typeface="Times New Roman" panose="02020603050405020304" pitchFamily="18" charset="0"/>
              </a:rPr>
              <a:t>Day_Of_Week</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ORDER BY </a:t>
            </a:r>
            <a:r>
              <a:rPr lang="en-US" sz="1200" dirty="0" err="1">
                <a:latin typeface="Times New Roman" panose="02020603050405020304" pitchFamily="18" charset="0"/>
                <a:cs typeface="Times New Roman" panose="02020603050405020304" pitchFamily="18" charset="0"/>
              </a:rPr>
              <a:t>Total_Sales</a:t>
            </a:r>
            <a:r>
              <a:rPr lang="en-US" sz="1200" dirty="0">
                <a:latin typeface="Times New Roman" panose="02020603050405020304" pitchFamily="18" charset="0"/>
                <a:cs typeface="Times New Roman" panose="02020603050405020304" pitchFamily="18" charset="0"/>
              </a:rPr>
              <a:t> DESC;</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295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2303-9D3A-439B-B93B-D5DB09A32B69}"/>
              </a:ext>
            </a:extLst>
          </p:cNvPr>
          <p:cNvSpPr>
            <a:spLocks noGrp="1"/>
          </p:cNvSpPr>
          <p:nvPr>
            <p:ph type="title"/>
          </p:nvPr>
        </p:nvSpPr>
        <p:spPr>
          <a:xfrm>
            <a:off x="838200" y="1258349"/>
            <a:ext cx="10515600" cy="432339"/>
          </a:xfrm>
        </p:spPr>
        <p:txBody>
          <a:bodyPr>
            <a:normAutofit/>
          </a:bodyPr>
          <a:lstStyle/>
          <a:p>
            <a:pPr algn="ctr"/>
            <a:r>
              <a:rPr lang="en-IN" sz="1200" b="1" u="sng" dirty="0">
                <a:latin typeface="Times New Roman" panose="02020603050405020304" pitchFamily="18" charset="0"/>
                <a:cs typeface="Times New Roman" panose="02020603050405020304" pitchFamily="18" charset="0"/>
              </a:rPr>
              <a:t>Result(TASK10)</a:t>
            </a:r>
          </a:p>
        </p:txBody>
      </p:sp>
      <p:pic>
        <p:nvPicPr>
          <p:cNvPr id="5" name="Content Placeholder 4">
            <a:extLst>
              <a:ext uri="{FF2B5EF4-FFF2-40B4-BE49-F238E27FC236}">
                <a16:creationId xmlns:a16="http://schemas.microsoft.com/office/drawing/2014/main" id="{398D7C94-4B00-4157-ACB9-055BA04C1A09}"/>
              </a:ext>
            </a:extLst>
          </p:cNvPr>
          <p:cNvPicPr>
            <a:picLocks noGrp="1" noChangeAspect="1"/>
          </p:cNvPicPr>
          <p:nvPr>
            <p:ph idx="1"/>
          </p:nvPr>
        </p:nvPicPr>
        <p:blipFill>
          <a:blip r:embed="rId2"/>
          <a:stretch>
            <a:fillRect/>
          </a:stretch>
        </p:blipFill>
        <p:spPr>
          <a:xfrm>
            <a:off x="838200" y="2623359"/>
            <a:ext cx="3611199" cy="2691504"/>
          </a:xfrm>
        </p:spPr>
      </p:pic>
      <p:pic>
        <p:nvPicPr>
          <p:cNvPr id="7" name="Picture 6">
            <a:extLst>
              <a:ext uri="{FF2B5EF4-FFF2-40B4-BE49-F238E27FC236}">
                <a16:creationId xmlns:a16="http://schemas.microsoft.com/office/drawing/2014/main" id="{D26C3CCB-7A54-480B-919F-EB385E073A44}"/>
              </a:ext>
            </a:extLst>
          </p:cNvPr>
          <p:cNvPicPr>
            <a:picLocks noChangeAspect="1"/>
          </p:cNvPicPr>
          <p:nvPr/>
        </p:nvPicPr>
        <p:blipFill>
          <a:blip r:embed="rId3"/>
          <a:stretch>
            <a:fillRect/>
          </a:stretch>
        </p:blipFill>
        <p:spPr>
          <a:xfrm>
            <a:off x="5458480" y="2247813"/>
            <a:ext cx="5646884" cy="3067050"/>
          </a:xfrm>
          <a:prstGeom prst="rect">
            <a:avLst/>
          </a:prstGeom>
        </p:spPr>
      </p:pic>
      <p:sp>
        <p:nvSpPr>
          <p:cNvPr id="8" name="TextBox 7">
            <a:extLst>
              <a:ext uri="{FF2B5EF4-FFF2-40B4-BE49-F238E27FC236}">
                <a16:creationId xmlns:a16="http://schemas.microsoft.com/office/drawing/2014/main" id="{EB2E9F69-8C1C-4FF4-A98C-CEBE18ACEF94}"/>
              </a:ext>
            </a:extLst>
          </p:cNvPr>
          <p:cNvSpPr txBox="1"/>
          <p:nvPr/>
        </p:nvSpPr>
        <p:spPr>
          <a:xfrm>
            <a:off x="838200" y="2139193"/>
            <a:ext cx="2365456" cy="553998"/>
          </a:xfrm>
          <a:prstGeom prst="rect">
            <a:avLst/>
          </a:prstGeom>
          <a:noFill/>
        </p:spPr>
        <p:txBody>
          <a:bodyPr wrap="none" rtlCol="0">
            <a:spAutoFit/>
          </a:bodyPr>
          <a:lstStyle/>
          <a:p>
            <a:r>
              <a:rPr lang="en-IN" sz="1200" b="1" i="0" u="none" strike="noStrike" cap="none" baseline="0" dirty="0">
                <a:latin typeface="Times New Roman" panose="02020603050405020304" pitchFamily="18" charset="0"/>
                <a:cs typeface="Times New Roman" panose="02020603050405020304" pitchFamily="18" charset="0"/>
              </a:rPr>
              <a:t>Sales Trends by Day of the Week </a:t>
            </a:r>
            <a:endParaRPr lang="en-US" sz="1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0859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F1E1-2988-45A6-8F12-EFD4D03B6086}"/>
              </a:ext>
            </a:extLst>
          </p:cNvPr>
          <p:cNvSpPr>
            <a:spLocks noGrp="1"/>
          </p:cNvSpPr>
          <p:nvPr>
            <p:ph type="title"/>
          </p:nvPr>
        </p:nvSpPr>
        <p:spPr>
          <a:xfrm>
            <a:off x="838200" y="1157288"/>
            <a:ext cx="10515600" cy="533400"/>
          </a:xfrm>
        </p:spPr>
        <p:txBody>
          <a:bodyPr>
            <a:normAutofit/>
          </a:bodyPr>
          <a:lstStyle/>
          <a:p>
            <a:pPr algn="ctr"/>
            <a:r>
              <a:rPr lang="en-IN" sz="1200" b="1" u="sng" dirty="0">
                <a:latin typeface="Times New Roman" panose="02020603050405020304" pitchFamily="18" charset="0"/>
                <a:cs typeface="Times New Roman" panose="02020603050405020304" pitchFamily="18" charset="0"/>
              </a:rPr>
              <a:t>Result(TASK1)</a:t>
            </a:r>
          </a:p>
        </p:txBody>
      </p:sp>
      <p:pic>
        <p:nvPicPr>
          <p:cNvPr id="5" name="Content Placeholder 4">
            <a:extLst>
              <a:ext uri="{FF2B5EF4-FFF2-40B4-BE49-F238E27FC236}">
                <a16:creationId xmlns:a16="http://schemas.microsoft.com/office/drawing/2014/main" id="{BFCA217F-1EE7-4A7A-9717-A713081D7372}"/>
              </a:ext>
            </a:extLst>
          </p:cNvPr>
          <p:cNvPicPr>
            <a:picLocks noGrp="1" noChangeAspect="1"/>
          </p:cNvPicPr>
          <p:nvPr>
            <p:ph idx="1"/>
          </p:nvPr>
        </p:nvPicPr>
        <p:blipFill>
          <a:blip r:embed="rId2"/>
          <a:stretch>
            <a:fillRect/>
          </a:stretch>
        </p:blipFill>
        <p:spPr>
          <a:xfrm>
            <a:off x="1258349" y="2263410"/>
            <a:ext cx="2558641" cy="533400"/>
          </a:xfrm>
        </p:spPr>
      </p:pic>
      <p:pic>
        <p:nvPicPr>
          <p:cNvPr id="7" name="Picture 6">
            <a:extLst>
              <a:ext uri="{FF2B5EF4-FFF2-40B4-BE49-F238E27FC236}">
                <a16:creationId xmlns:a16="http://schemas.microsoft.com/office/drawing/2014/main" id="{E40607E5-E1EC-4E85-9AE5-DD9789856F0B}"/>
              </a:ext>
            </a:extLst>
          </p:cNvPr>
          <p:cNvPicPr>
            <a:picLocks noChangeAspect="1"/>
          </p:cNvPicPr>
          <p:nvPr/>
        </p:nvPicPr>
        <p:blipFill>
          <a:blip r:embed="rId3"/>
          <a:stretch>
            <a:fillRect/>
          </a:stretch>
        </p:blipFill>
        <p:spPr>
          <a:xfrm>
            <a:off x="7556034" y="2125297"/>
            <a:ext cx="3797766" cy="809625"/>
          </a:xfrm>
          <a:prstGeom prst="rect">
            <a:avLst/>
          </a:prstGeom>
        </p:spPr>
      </p:pic>
      <p:pic>
        <p:nvPicPr>
          <p:cNvPr id="9" name="Picture 8">
            <a:extLst>
              <a:ext uri="{FF2B5EF4-FFF2-40B4-BE49-F238E27FC236}">
                <a16:creationId xmlns:a16="http://schemas.microsoft.com/office/drawing/2014/main" id="{54EEDEFF-AE0E-4DFA-A87A-97C776ED75F0}"/>
              </a:ext>
            </a:extLst>
          </p:cNvPr>
          <p:cNvPicPr>
            <a:picLocks noChangeAspect="1"/>
          </p:cNvPicPr>
          <p:nvPr/>
        </p:nvPicPr>
        <p:blipFill>
          <a:blip r:embed="rId4"/>
          <a:stretch>
            <a:fillRect/>
          </a:stretch>
        </p:blipFill>
        <p:spPr>
          <a:xfrm>
            <a:off x="3556933" y="3271093"/>
            <a:ext cx="4690539" cy="2790825"/>
          </a:xfrm>
          <a:prstGeom prst="rect">
            <a:avLst/>
          </a:prstGeom>
        </p:spPr>
      </p:pic>
      <p:sp>
        <p:nvSpPr>
          <p:cNvPr id="10" name="TextBox 9">
            <a:extLst>
              <a:ext uri="{FF2B5EF4-FFF2-40B4-BE49-F238E27FC236}">
                <a16:creationId xmlns:a16="http://schemas.microsoft.com/office/drawing/2014/main" id="{4159304D-D205-4C69-9CC8-AC52CE683DE4}"/>
              </a:ext>
            </a:extLst>
          </p:cNvPr>
          <p:cNvSpPr txBox="1"/>
          <p:nvPr/>
        </p:nvSpPr>
        <p:spPr>
          <a:xfrm>
            <a:off x="1182849" y="1931739"/>
            <a:ext cx="237408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TOP PERFORMER</a:t>
            </a:r>
          </a:p>
        </p:txBody>
      </p:sp>
    </p:spTree>
    <p:extLst>
      <p:ext uri="{BB962C8B-B14F-4D97-AF65-F5344CB8AC3E}">
        <p14:creationId xmlns:p14="http://schemas.microsoft.com/office/powerpoint/2010/main" val="8878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38B2-EE0E-453B-B8CB-1545AC94461A}"/>
              </a:ext>
            </a:extLst>
          </p:cNvPr>
          <p:cNvSpPr>
            <a:spLocks noGrp="1"/>
          </p:cNvSpPr>
          <p:nvPr>
            <p:ph type="title"/>
          </p:nvPr>
        </p:nvSpPr>
        <p:spPr>
          <a:xfrm>
            <a:off x="838200" y="889233"/>
            <a:ext cx="10515600" cy="801455"/>
          </a:xfrm>
        </p:spPr>
        <p:txBody>
          <a:bodyPr>
            <a:normAutofit/>
          </a:bodyPr>
          <a:lstStyle/>
          <a:p>
            <a:r>
              <a:rPr lang="en-US" sz="1200" b="1" dirty="0">
                <a:latin typeface="Times New Roman" panose="02020603050405020304" pitchFamily="18" charset="0"/>
                <a:cs typeface="Times New Roman" panose="02020603050405020304" pitchFamily="18" charset="0"/>
              </a:rPr>
              <a:t>Task 2: Finding the Most Profitable Product Line for Each Branch (6 Marks) </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Walmart needs to determine which product line contributes the highest profit to each </a:t>
            </a:r>
            <a:r>
              <a:rPr lang="en-US" sz="1200" b="1" dirty="0" err="1">
                <a:latin typeface="Times New Roman" panose="02020603050405020304" pitchFamily="18" charset="0"/>
                <a:cs typeface="Times New Roman" panose="02020603050405020304" pitchFamily="18" charset="0"/>
              </a:rPr>
              <a:t>branch.The</a:t>
            </a:r>
            <a:r>
              <a:rPr lang="en-US" sz="1200" b="1" dirty="0">
                <a:latin typeface="Times New Roman" panose="02020603050405020304" pitchFamily="18" charset="0"/>
                <a:cs typeface="Times New Roman" panose="02020603050405020304" pitchFamily="18" charset="0"/>
              </a:rPr>
              <a:t> profit margin should be calculated based on the difference between the gross income and cost of goods sold.</a:t>
            </a:r>
            <a:endParaRPr lang="en-IN" sz="1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A236D6-2C96-4A75-B791-C8AB66E02969}"/>
              </a:ext>
            </a:extLst>
          </p:cNvPr>
          <p:cNvSpPr>
            <a:spLocks noGrp="1"/>
          </p:cNvSpPr>
          <p:nvPr>
            <p:ph idx="1"/>
          </p:nvPr>
        </p:nvSpPr>
        <p:spPr/>
        <p:txBody>
          <a:bodyPr>
            <a:normAutofit/>
          </a:bodyPr>
          <a:lstStyle/>
          <a:p>
            <a:pPr marL="0" indent="0" algn="ctr">
              <a:buNone/>
            </a:pPr>
            <a:r>
              <a:rPr lang="en-IN" sz="1200" b="1" u="sng" dirty="0">
                <a:latin typeface="Times New Roman" panose="02020603050405020304" pitchFamily="18" charset="0"/>
                <a:cs typeface="Times New Roman" panose="02020603050405020304" pitchFamily="18" charset="0"/>
              </a:rPr>
              <a:t>Code:</a:t>
            </a:r>
          </a:p>
          <a:p>
            <a:pPr marL="0" indent="0">
              <a:buNone/>
            </a:pPr>
            <a:r>
              <a:rPr lang="en-US" sz="1200" dirty="0">
                <a:latin typeface="Times New Roman" panose="02020603050405020304" pitchFamily="18" charset="0"/>
                <a:cs typeface="Times New Roman" panose="02020603050405020304" pitchFamily="18" charset="0"/>
              </a:rPr>
              <a:t>WITH </a:t>
            </a:r>
            <a:r>
              <a:rPr lang="en-US" sz="1200" dirty="0" err="1">
                <a:latin typeface="Times New Roman" panose="02020603050405020304" pitchFamily="18" charset="0"/>
                <a:cs typeface="Times New Roman" panose="02020603050405020304" pitchFamily="18" charset="0"/>
              </a:rPr>
              <a:t>Profit_Margin</a:t>
            </a:r>
            <a:r>
              <a:rPr lang="en-US" sz="1200" dirty="0">
                <a:latin typeface="Times New Roman" panose="02020603050405020304" pitchFamily="18" charset="0"/>
                <a:cs typeface="Times New Roman" panose="02020603050405020304" pitchFamily="18" charset="0"/>
              </a:rPr>
              <a:t> AS( SELECT </a:t>
            </a:r>
            <a:r>
              <a:rPr lang="en-US" sz="1200" dirty="0" err="1">
                <a:latin typeface="Times New Roman" panose="02020603050405020304" pitchFamily="18" charset="0"/>
                <a:cs typeface="Times New Roman" panose="02020603050405020304" pitchFamily="18" charset="0"/>
              </a:rPr>
              <a:t>Branch,Product_line,sum</a:t>
            </a:r>
            <a:r>
              <a:rPr lang="en-US" sz="1200" dirty="0">
                <a:latin typeface="Times New Roman" panose="02020603050405020304" pitchFamily="18" charset="0"/>
                <a:cs typeface="Times New Roman" panose="02020603050405020304" pitchFamily="18" charset="0"/>
              </a:rPr>
              <a:t>(cogs-</a:t>
            </a:r>
            <a:r>
              <a:rPr lang="en-US" sz="1200" dirty="0" err="1">
                <a:latin typeface="Times New Roman" panose="02020603050405020304" pitchFamily="18" charset="0"/>
                <a:cs typeface="Times New Roman" panose="02020603050405020304" pitchFamily="18" charset="0"/>
              </a:rPr>
              <a:t>gross_income</a:t>
            </a:r>
            <a:r>
              <a:rPr lang="en-US" sz="1200" dirty="0">
                <a:latin typeface="Times New Roman" panose="02020603050405020304" pitchFamily="18" charset="0"/>
                <a:cs typeface="Times New Roman" panose="02020603050405020304" pitchFamily="18" charset="0"/>
              </a:rPr>
              <a:t>) AS </a:t>
            </a:r>
            <a:r>
              <a:rPr lang="en-US" sz="1200" dirty="0" err="1">
                <a:latin typeface="Times New Roman" panose="02020603050405020304" pitchFamily="18" charset="0"/>
                <a:cs typeface="Times New Roman" panose="02020603050405020304" pitchFamily="18" charset="0"/>
              </a:rPr>
              <a:t>total_profit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walmart.walmartsales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GROUP BY </a:t>
            </a:r>
            <a:r>
              <a:rPr lang="en-US" sz="1200" dirty="0" err="1">
                <a:latin typeface="Times New Roman" panose="02020603050405020304" pitchFamily="18" charset="0"/>
                <a:cs typeface="Times New Roman" panose="02020603050405020304" pitchFamily="18" charset="0"/>
              </a:rPr>
              <a:t>Branch,Product_line</a:t>
            </a:r>
            <a:r>
              <a:rPr lang="en-US" sz="1200" dirty="0">
                <a:latin typeface="Times New Roman" panose="02020603050405020304" pitchFamily="18" charset="0"/>
                <a:cs typeface="Times New Roman" panose="02020603050405020304" pitchFamily="18" charset="0"/>
              </a:rPr>
              <a:t>),</a:t>
            </a:r>
          </a:p>
          <a:p>
            <a:pPr marL="0" indent="0">
              <a:buNone/>
            </a:pPr>
            <a:r>
              <a:rPr lang="en-US" sz="1200" dirty="0" err="1">
                <a:latin typeface="Times New Roman" panose="02020603050405020304" pitchFamily="18" charset="0"/>
                <a:cs typeface="Times New Roman" panose="02020603050405020304" pitchFamily="18" charset="0"/>
              </a:rPr>
              <a:t>Profit_rank</a:t>
            </a:r>
            <a:r>
              <a:rPr lang="en-US" sz="1200" dirty="0">
                <a:latin typeface="Times New Roman" panose="02020603050405020304" pitchFamily="18" charset="0"/>
                <a:cs typeface="Times New Roman" panose="02020603050405020304" pitchFamily="18" charset="0"/>
              </a:rPr>
              <a:t> AS(SELECT </a:t>
            </a:r>
            <a:r>
              <a:rPr lang="en-US" sz="1200" dirty="0" err="1">
                <a:latin typeface="Times New Roman" panose="02020603050405020304" pitchFamily="18" charset="0"/>
                <a:cs typeface="Times New Roman" panose="02020603050405020304" pitchFamily="18" charset="0"/>
              </a:rPr>
              <a:t>Branch,Product_line,total_profit</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RANK() OVER(PARTITION BY Branch ORDER BY </a:t>
            </a:r>
            <a:r>
              <a:rPr lang="en-US" sz="1200" dirty="0" err="1">
                <a:latin typeface="Times New Roman" panose="02020603050405020304" pitchFamily="18" charset="0"/>
                <a:cs typeface="Times New Roman" panose="02020603050405020304" pitchFamily="18" charset="0"/>
              </a:rPr>
              <a:t>total_profit</a:t>
            </a:r>
            <a:r>
              <a:rPr lang="en-US" sz="1200" dirty="0">
                <a:latin typeface="Times New Roman" panose="02020603050405020304" pitchFamily="18" charset="0"/>
                <a:cs typeface="Times New Roman" panose="02020603050405020304" pitchFamily="18" charset="0"/>
              </a:rPr>
              <a:t> DESC) AS </a:t>
            </a:r>
            <a:r>
              <a:rPr lang="en-US" sz="1200" dirty="0" err="1">
                <a:latin typeface="Times New Roman" panose="02020603050405020304" pitchFamily="18" charset="0"/>
                <a:cs typeface="Times New Roman" panose="02020603050405020304" pitchFamily="18" charset="0"/>
              </a:rPr>
              <a:t>Rnk</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Profit_Margin</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SELECT </a:t>
            </a:r>
            <a:r>
              <a:rPr lang="en-US" sz="1200" dirty="0" err="1">
                <a:latin typeface="Times New Roman" panose="02020603050405020304" pitchFamily="18" charset="0"/>
                <a:cs typeface="Times New Roman" panose="02020603050405020304" pitchFamily="18" charset="0"/>
              </a:rPr>
              <a:t>Branch,Product_line,round</a:t>
            </a:r>
            <a:r>
              <a:rPr lang="en-US" sz="1200" dirty="0">
                <a:latin typeface="Times New Roman" panose="02020603050405020304" pitchFamily="18" charset="0"/>
                <a:cs typeface="Times New Roman" panose="02020603050405020304" pitchFamily="18" charset="0"/>
              </a:rPr>
              <a:t>(total_profit,2) AS </a:t>
            </a:r>
            <a:r>
              <a:rPr lang="en-US" sz="1200" dirty="0" err="1">
                <a:latin typeface="Times New Roman" panose="02020603050405020304" pitchFamily="18" charset="0"/>
                <a:cs typeface="Times New Roman" panose="02020603050405020304" pitchFamily="18" charset="0"/>
              </a:rPr>
              <a:t>ttl_prft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Profit_rank</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WHERE </a:t>
            </a:r>
            <a:r>
              <a:rPr lang="en-US" sz="1200" dirty="0" err="1">
                <a:latin typeface="Times New Roman" panose="02020603050405020304" pitchFamily="18" charset="0"/>
                <a:cs typeface="Times New Roman" panose="02020603050405020304" pitchFamily="18" charset="0"/>
              </a:rPr>
              <a:t>Rnk</a:t>
            </a:r>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56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E0C9-2DD5-4224-A531-C3CD8C4ABCA6}"/>
              </a:ext>
            </a:extLst>
          </p:cNvPr>
          <p:cNvSpPr>
            <a:spLocks noGrp="1"/>
          </p:cNvSpPr>
          <p:nvPr>
            <p:ph type="title"/>
          </p:nvPr>
        </p:nvSpPr>
        <p:spPr>
          <a:xfrm>
            <a:off x="838200" y="1166070"/>
            <a:ext cx="10515600" cy="524618"/>
          </a:xfrm>
        </p:spPr>
        <p:txBody>
          <a:bodyPr>
            <a:normAutofit/>
          </a:bodyPr>
          <a:lstStyle/>
          <a:p>
            <a:pPr algn="ctr"/>
            <a:r>
              <a:rPr lang="en-IN" sz="1200" b="1" u="sng" dirty="0">
                <a:latin typeface="Times New Roman" panose="02020603050405020304" pitchFamily="18" charset="0"/>
                <a:cs typeface="Times New Roman" panose="02020603050405020304" pitchFamily="18" charset="0"/>
              </a:rPr>
              <a:t>Result(TASK2)</a:t>
            </a:r>
          </a:p>
        </p:txBody>
      </p:sp>
      <p:pic>
        <p:nvPicPr>
          <p:cNvPr id="5" name="Content Placeholder 4">
            <a:extLst>
              <a:ext uri="{FF2B5EF4-FFF2-40B4-BE49-F238E27FC236}">
                <a16:creationId xmlns:a16="http://schemas.microsoft.com/office/drawing/2014/main" id="{E59AFDF7-4817-48BB-BB7E-1FF953999CBE}"/>
              </a:ext>
            </a:extLst>
          </p:cNvPr>
          <p:cNvPicPr>
            <a:picLocks noGrp="1" noChangeAspect="1"/>
          </p:cNvPicPr>
          <p:nvPr>
            <p:ph idx="1"/>
          </p:nvPr>
        </p:nvPicPr>
        <p:blipFill>
          <a:blip r:embed="rId2"/>
          <a:stretch>
            <a:fillRect/>
          </a:stretch>
        </p:blipFill>
        <p:spPr>
          <a:xfrm>
            <a:off x="1233182" y="2151302"/>
            <a:ext cx="2803496" cy="847725"/>
          </a:xfrm>
        </p:spPr>
      </p:pic>
      <p:pic>
        <p:nvPicPr>
          <p:cNvPr id="7" name="Picture 6">
            <a:extLst>
              <a:ext uri="{FF2B5EF4-FFF2-40B4-BE49-F238E27FC236}">
                <a16:creationId xmlns:a16="http://schemas.microsoft.com/office/drawing/2014/main" id="{62DA7F6B-EFAA-41C7-80E3-76D10DB2CCFD}"/>
              </a:ext>
            </a:extLst>
          </p:cNvPr>
          <p:cNvPicPr>
            <a:picLocks noChangeAspect="1"/>
          </p:cNvPicPr>
          <p:nvPr/>
        </p:nvPicPr>
        <p:blipFill>
          <a:blip r:embed="rId3"/>
          <a:stretch>
            <a:fillRect/>
          </a:stretch>
        </p:blipFill>
        <p:spPr>
          <a:xfrm>
            <a:off x="5256576" y="1991910"/>
            <a:ext cx="5702242" cy="3075039"/>
          </a:xfrm>
          <a:prstGeom prst="rect">
            <a:avLst/>
          </a:prstGeom>
        </p:spPr>
      </p:pic>
    </p:spTree>
    <p:extLst>
      <p:ext uri="{BB962C8B-B14F-4D97-AF65-F5344CB8AC3E}">
        <p14:creationId xmlns:p14="http://schemas.microsoft.com/office/powerpoint/2010/main" val="4247036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68FF-DCAD-4D95-B70D-27E1764D4493}"/>
              </a:ext>
            </a:extLst>
          </p:cNvPr>
          <p:cNvSpPr>
            <a:spLocks noGrp="1"/>
          </p:cNvSpPr>
          <p:nvPr>
            <p:ph type="title"/>
          </p:nvPr>
        </p:nvSpPr>
        <p:spPr>
          <a:xfrm>
            <a:off x="838200" y="897622"/>
            <a:ext cx="10515600" cy="793066"/>
          </a:xfrm>
        </p:spPr>
        <p:txBody>
          <a:bodyPr>
            <a:normAutofit/>
          </a:bodyPr>
          <a:lstStyle/>
          <a:p>
            <a:r>
              <a:rPr lang="en-US" sz="1200" b="1" dirty="0">
                <a:latin typeface="Times New Roman" panose="02020603050405020304" pitchFamily="18" charset="0"/>
                <a:cs typeface="Times New Roman" panose="02020603050405020304" pitchFamily="18" charset="0"/>
              </a:rPr>
              <a:t>Task 3: Analyzing Customer Segmentation Based on Spending (6 Marks) </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Walmart wants to segment customers based on their average spending behavior. Classify customers into three tiers: High, Medium, and Low spenders based on their total purchase amounts.</a:t>
            </a:r>
            <a:endParaRPr lang="en-IN" sz="1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3E9B1B-1C42-416A-B5E7-2EF75BE795FA}"/>
              </a:ext>
            </a:extLst>
          </p:cNvPr>
          <p:cNvSpPr>
            <a:spLocks noGrp="1"/>
          </p:cNvSpPr>
          <p:nvPr>
            <p:ph idx="1"/>
          </p:nvPr>
        </p:nvSpPr>
        <p:spPr/>
        <p:txBody>
          <a:bodyPr>
            <a:normAutofit/>
          </a:bodyPr>
          <a:lstStyle/>
          <a:p>
            <a:pPr marL="0" indent="0" algn="ctr">
              <a:buNone/>
            </a:pPr>
            <a:r>
              <a:rPr lang="en-IN" sz="1200" b="1" u="sng" dirty="0">
                <a:latin typeface="Times New Roman" panose="02020603050405020304" pitchFamily="18" charset="0"/>
                <a:cs typeface="Times New Roman" panose="02020603050405020304" pitchFamily="18" charset="0"/>
              </a:rPr>
              <a:t>Code:</a:t>
            </a:r>
          </a:p>
          <a:p>
            <a:pPr marL="0" indent="0">
              <a:buNone/>
            </a:pPr>
            <a:r>
              <a:rPr lang="en-US" sz="1200" dirty="0">
                <a:latin typeface="Times New Roman" panose="02020603050405020304" pitchFamily="18" charset="0"/>
                <a:cs typeface="Times New Roman" panose="02020603050405020304" pitchFamily="18" charset="0"/>
              </a:rPr>
              <a:t>SELECT </a:t>
            </a:r>
            <a:r>
              <a:rPr lang="en-US" sz="1200" dirty="0" err="1">
                <a:latin typeface="Times New Roman" panose="02020603050405020304" pitchFamily="18" charset="0"/>
                <a:cs typeface="Times New Roman" panose="02020603050405020304" pitchFamily="18" charset="0"/>
              </a:rPr>
              <a:t>Customer_ID</a:t>
            </a:r>
            <a:r>
              <a:rPr lang="en-US" sz="1200" dirty="0">
                <a:latin typeface="Times New Roman" panose="02020603050405020304" pitchFamily="18" charset="0"/>
                <a:cs typeface="Times New Roman" panose="02020603050405020304" pitchFamily="18" charset="0"/>
              </a:rPr>
              <a:t>, ROUND(SUM(Total),2) AS </a:t>
            </a:r>
            <a:r>
              <a:rPr lang="en-US" sz="1200" dirty="0" err="1">
                <a:latin typeface="Times New Roman" panose="02020603050405020304" pitchFamily="18" charset="0"/>
                <a:cs typeface="Times New Roman" panose="02020603050405020304" pitchFamily="18" charset="0"/>
              </a:rPr>
              <a:t>Total_Spending</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CASE WHEN SUM(Total) &gt;= 21500 THEN "High Spender" -- SET MY OWN CONDITION—</a:t>
            </a:r>
          </a:p>
          <a:p>
            <a:pPr marL="0" indent="0">
              <a:buNone/>
            </a:pPr>
            <a:r>
              <a:rPr lang="en-US" sz="1200" dirty="0">
                <a:latin typeface="Times New Roman" panose="02020603050405020304" pitchFamily="18" charset="0"/>
                <a:cs typeface="Times New Roman" panose="02020603050405020304" pitchFamily="18" charset="0"/>
              </a:rPr>
              <a:t>WHEN SUM(Total) BETWEEN 19500 AND 21500 THEN "Medium Spender" -- SET MY OWN CONDITION—</a:t>
            </a:r>
          </a:p>
          <a:p>
            <a:pPr marL="0" indent="0">
              <a:buNone/>
            </a:pPr>
            <a:r>
              <a:rPr lang="en-US" sz="1200" dirty="0">
                <a:latin typeface="Times New Roman" panose="02020603050405020304" pitchFamily="18" charset="0"/>
                <a:cs typeface="Times New Roman" panose="02020603050405020304" pitchFamily="18" charset="0"/>
              </a:rPr>
              <a:t>ELSE "Low </a:t>
            </a:r>
            <a:r>
              <a:rPr lang="en-US" sz="1200" dirty="0" err="1">
                <a:latin typeface="Times New Roman" panose="02020603050405020304" pitchFamily="18" charset="0"/>
                <a:cs typeface="Times New Roman" panose="02020603050405020304" pitchFamily="18" charset="0"/>
              </a:rPr>
              <a:t>Spender"END</a:t>
            </a:r>
            <a:r>
              <a:rPr lang="en-US" sz="1200" dirty="0">
                <a:latin typeface="Times New Roman" panose="02020603050405020304" pitchFamily="18" charset="0"/>
                <a:cs typeface="Times New Roman" panose="02020603050405020304" pitchFamily="18" charset="0"/>
              </a:rPr>
              <a:t> AS </a:t>
            </a:r>
            <a:r>
              <a:rPr lang="en-US" sz="1200" dirty="0" err="1">
                <a:latin typeface="Times New Roman" panose="02020603050405020304" pitchFamily="18" charset="0"/>
                <a:cs typeface="Times New Roman" panose="02020603050405020304" pitchFamily="18" charset="0"/>
              </a:rPr>
              <a:t>Spending_Div</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walmart.walmartsales</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GROUP BY </a:t>
            </a:r>
            <a:r>
              <a:rPr lang="en-US" sz="1200" dirty="0" err="1">
                <a:latin typeface="Times New Roman" panose="02020603050405020304" pitchFamily="18" charset="0"/>
                <a:cs typeface="Times New Roman" panose="02020603050405020304" pitchFamily="18" charset="0"/>
              </a:rPr>
              <a:t>Customer_ID</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ORDER BY </a:t>
            </a:r>
            <a:r>
              <a:rPr lang="en-US" sz="1200" dirty="0" err="1">
                <a:latin typeface="Times New Roman" panose="02020603050405020304" pitchFamily="18" charset="0"/>
                <a:cs typeface="Times New Roman" panose="02020603050405020304" pitchFamily="18" charset="0"/>
              </a:rPr>
              <a:t>Customer_ID</a:t>
            </a:r>
            <a:r>
              <a:rPr lang="en-US" sz="1200" dirty="0">
                <a:latin typeface="Times New Roman" panose="02020603050405020304" pitchFamily="18" charset="0"/>
                <a:cs typeface="Times New Roman" panose="02020603050405020304" pitchFamily="18" charset="0"/>
              </a:rPr>
              <a:t> ASC;</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21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3122-8109-45F9-9EA7-145B98045D58}"/>
              </a:ext>
            </a:extLst>
          </p:cNvPr>
          <p:cNvSpPr>
            <a:spLocks noGrp="1"/>
          </p:cNvSpPr>
          <p:nvPr>
            <p:ph type="title"/>
          </p:nvPr>
        </p:nvSpPr>
        <p:spPr>
          <a:xfrm>
            <a:off x="838200" y="1082180"/>
            <a:ext cx="10515600" cy="608508"/>
          </a:xfrm>
        </p:spPr>
        <p:txBody>
          <a:bodyPr>
            <a:normAutofit/>
          </a:bodyPr>
          <a:lstStyle/>
          <a:p>
            <a:pPr algn="ctr"/>
            <a:r>
              <a:rPr lang="en-IN" sz="1200" b="1" u="sng" dirty="0">
                <a:latin typeface="Times New Roman" panose="02020603050405020304" pitchFamily="18" charset="0"/>
                <a:cs typeface="Times New Roman" panose="02020603050405020304" pitchFamily="18" charset="0"/>
              </a:rPr>
              <a:t>Result(TASK3):-</a:t>
            </a:r>
          </a:p>
        </p:txBody>
      </p:sp>
      <p:pic>
        <p:nvPicPr>
          <p:cNvPr id="5" name="Content Placeholder 4">
            <a:extLst>
              <a:ext uri="{FF2B5EF4-FFF2-40B4-BE49-F238E27FC236}">
                <a16:creationId xmlns:a16="http://schemas.microsoft.com/office/drawing/2014/main" id="{9E274E4F-2E8B-4862-97EE-1172DE9ADB90}"/>
              </a:ext>
            </a:extLst>
          </p:cNvPr>
          <p:cNvPicPr>
            <a:picLocks noGrp="1" noChangeAspect="1"/>
          </p:cNvPicPr>
          <p:nvPr>
            <p:ph idx="1"/>
          </p:nvPr>
        </p:nvPicPr>
        <p:blipFill>
          <a:blip r:embed="rId2"/>
          <a:stretch>
            <a:fillRect/>
          </a:stretch>
        </p:blipFill>
        <p:spPr>
          <a:xfrm>
            <a:off x="907976" y="2336036"/>
            <a:ext cx="3648075" cy="3095625"/>
          </a:xfrm>
        </p:spPr>
      </p:pic>
      <p:pic>
        <p:nvPicPr>
          <p:cNvPr id="7" name="Picture 6">
            <a:extLst>
              <a:ext uri="{FF2B5EF4-FFF2-40B4-BE49-F238E27FC236}">
                <a16:creationId xmlns:a16="http://schemas.microsoft.com/office/drawing/2014/main" id="{2FA1C408-B02F-4EF8-B1DA-B6A75D7DF4D8}"/>
              </a:ext>
            </a:extLst>
          </p:cNvPr>
          <p:cNvPicPr>
            <a:picLocks noChangeAspect="1"/>
          </p:cNvPicPr>
          <p:nvPr/>
        </p:nvPicPr>
        <p:blipFill>
          <a:blip r:embed="rId3"/>
          <a:stretch>
            <a:fillRect/>
          </a:stretch>
        </p:blipFill>
        <p:spPr>
          <a:xfrm>
            <a:off x="4772025" y="2336035"/>
            <a:ext cx="6581775" cy="3095625"/>
          </a:xfrm>
          <a:prstGeom prst="rect">
            <a:avLst/>
          </a:prstGeom>
        </p:spPr>
      </p:pic>
      <p:sp>
        <p:nvSpPr>
          <p:cNvPr id="8" name="TextBox 7">
            <a:extLst>
              <a:ext uri="{FF2B5EF4-FFF2-40B4-BE49-F238E27FC236}">
                <a16:creationId xmlns:a16="http://schemas.microsoft.com/office/drawing/2014/main" id="{3F8AA57A-51DC-47EA-9CC1-797C4DCA7BDC}"/>
              </a:ext>
            </a:extLst>
          </p:cNvPr>
          <p:cNvSpPr txBox="1"/>
          <p:nvPr/>
        </p:nvSpPr>
        <p:spPr>
          <a:xfrm>
            <a:off x="838200" y="1966703"/>
            <a:ext cx="3316421"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Spending Division According to Total Spending</a:t>
            </a:r>
          </a:p>
        </p:txBody>
      </p:sp>
    </p:spTree>
    <p:extLst>
      <p:ext uri="{BB962C8B-B14F-4D97-AF65-F5344CB8AC3E}">
        <p14:creationId xmlns:p14="http://schemas.microsoft.com/office/powerpoint/2010/main" val="72727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18EC-6324-493A-92FE-A527D167EC09}"/>
              </a:ext>
            </a:extLst>
          </p:cNvPr>
          <p:cNvSpPr>
            <a:spLocks noGrp="1"/>
          </p:cNvSpPr>
          <p:nvPr>
            <p:ph type="title"/>
          </p:nvPr>
        </p:nvSpPr>
        <p:spPr>
          <a:xfrm>
            <a:off x="838200" y="922789"/>
            <a:ext cx="10515600" cy="767899"/>
          </a:xfrm>
        </p:spPr>
        <p:txBody>
          <a:bodyPr>
            <a:normAutofit/>
          </a:bodyPr>
          <a:lstStyle/>
          <a:p>
            <a:r>
              <a:rPr lang="en-US" sz="1200" b="1" dirty="0">
                <a:latin typeface="Times New Roman" panose="02020603050405020304" pitchFamily="18" charset="0"/>
                <a:cs typeface="Times New Roman" panose="02020603050405020304" pitchFamily="18" charset="0"/>
              </a:rPr>
              <a:t>Task 4: Detecting Anomalies in Sales Transactions (6 Marks) </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Walmart suspects that some transactions have unusually high or low sales compared to the average for the product line. Identify these anomalies.</a:t>
            </a:r>
            <a:endParaRPr lang="en-IN" sz="1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B03F18-D4F0-4A3A-A5BF-BFB1AE3CD0BE}"/>
              </a:ext>
            </a:extLst>
          </p:cNvPr>
          <p:cNvSpPr>
            <a:spLocks noGrp="1"/>
          </p:cNvSpPr>
          <p:nvPr>
            <p:ph idx="1"/>
          </p:nvPr>
        </p:nvSpPr>
        <p:spPr/>
        <p:txBody>
          <a:bodyPr>
            <a:normAutofit/>
          </a:bodyPr>
          <a:lstStyle/>
          <a:p>
            <a:pPr marL="0" indent="0" algn="ctr">
              <a:buNone/>
            </a:pPr>
            <a:r>
              <a:rPr lang="en-IN" sz="1200" b="1" u="sng" dirty="0">
                <a:latin typeface="Times New Roman" panose="02020603050405020304" pitchFamily="18" charset="0"/>
                <a:cs typeface="Times New Roman" panose="02020603050405020304" pitchFamily="18" charset="0"/>
              </a:rPr>
              <a:t>Code:</a:t>
            </a:r>
          </a:p>
          <a:p>
            <a:pPr marL="0" indent="0">
              <a:buNone/>
            </a:pPr>
            <a:r>
              <a:rPr lang="en-IN" sz="1200" dirty="0">
                <a:latin typeface="Times New Roman" panose="02020603050405020304" pitchFamily="18" charset="0"/>
                <a:cs typeface="Times New Roman" panose="02020603050405020304" pitchFamily="18" charset="0"/>
              </a:rPr>
              <a:t>SELECT </a:t>
            </a:r>
            <a:r>
              <a:rPr lang="en-IN" sz="1200" dirty="0" err="1">
                <a:latin typeface="Times New Roman" panose="02020603050405020304" pitchFamily="18" charset="0"/>
                <a:cs typeface="Times New Roman" panose="02020603050405020304" pitchFamily="18" charset="0"/>
              </a:rPr>
              <a:t>Customer_ID</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Product_line</a:t>
            </a:r>
            <a:r>
              <a:rPr lang="en-IN" sz="1200" dirty="0">
                <a:latin typeface="Times New Roman" panose="02020603050405020304" pitchFamily="18" charset="0"/>
                <a:cs typeface="Times New Roman" panose="02020603050405020304" pitchFamily="18" charset="0"/>
              </a:rPr>
              <a:t>, Total AS </a:t>
            </a:r>
            <a:r>
              <a:rPr lang="en-IN" sz="1200" dirty="0" err="1">
                <a:latin typeface="Times New Roman" panose="02020603050405020304" pitchFamily="18" charset="0"/>
                <a:cs typeface="Times New Roman" panose="02020603050405020304" pitchFamily="18" charset="0"/>
              </a:rPr>
              <a:t>Total_Sales</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CASE  WHEN Total &gt; (SELECT AVG(Total) FROM </a:t>
            </a:r>
            <a:r>
              <a:rPr lang="en-IN" sz="1200" dirty="0" err="1">
                <a:latin typeface="Times New Roman" panose="02020603050405020304" pitchFamily="18" charset="0"/>
                <a:cs typeface="Times New Roman" panose="02020603050405020304" pitchFamily="18" charset="0"/>
              </a:rPr>
              <a:t>walmart.walmartsales</a:t>
            </a:r>
            <a:r>
              <a:rPr lang="en-IN" sz="1200" dirty="0">
                <a:latin typeface="Times New Roman" panose="02020603050405020304" pitchFamily="18" charset="0"/>
                <a:cs typeface="Times New Roman" panose="02020603050405020304" pitchFamily="18" charset="0"/>
              </a:rPr>
              <a:t>) * 2 THEN "High Anomaly" </a:t>
            </a:r>
          </a:p>
          <a:p>
            <a:pPr marL="0" indent="0">
              <a:buNone/>
            </a:pPr>
            <a:r>
              <a:rPr lang="en-IN" sz="1200" dirty="0">
                <a:latin typeface="Times New Roman" panose="02020603050405020304" pitchFamily="18" charset="0"/>
                <a:cs typeface="Times New Roman" panose="02020603050405020304" pitchFamily="18" charset="0"/>
              </a:rPr>
              <a:t>WHEN Total &lt; (SELECT AVG(Total) FROM </a:t>
            </a:r>
            <a:r>
              <a:rPr lang="en-IN" sz="1200" dirty="0" err="1">
                <a:latin typeface="Times New Roman" panose="02020603050405020304" pitchFamily="18" charset="0"/>
                <a:cs typeface="Times New Roman" panose="02020603050405020304" pitchFamily="18" charset="0"/>
              </a:rPr>
              <a:t>walmart.walmartsales</a:t>
            </a:r>
            <a:r>
              <a:rPr lang="en-IN" sz="1200" dirty="0">
                <a:latin typeface="Times New Roman" panose="02020603050405020304" pitchFamily="18" charset="0"/>
                <a:cs typeface="Times New Roman" panose="02020603050405020304" pitchFamily="18" charset="0"/>
              </a:rPr>
              <a:t>) / 2 THEN "High Anomaly" </a:t>
            </a:r>
          </a:p>
          <a:p>
            <a:pPr marL="0" indent="0">
              <a:buNone/>
            </a:pPr>
            <a:r>
              <a:rPr lang="en-IN" sz="1200" dirty="0">
                <a:latin typeface="Times New Roman" panose="02020603050405020304" pitchFamily="18" charset="0"/>
                <a:cs typeface="Times New Roman" panose="02020603050405020304" pitchFamily="18" charset="0"/>
              </a:rPr>
              <a:t>ELSE "No Anomaly"  END AS </a:t>
            </a:r>
            <a:r>
              <a:rPr lang="en-IN" sz="1200" dirty="0" err="1">
                <a:latin typeface="Times New Roman" panose="02020603050405020304" pitchFamily="18" charset="0"/>
                <a:cs typeface="Times New Roman" panose="02020603050405020304" pitchFamily="18" charset="0"/>
              </a:rPr>
              <a:t>Type_of_Anomaly</a:t>
            </a:r>
            <a:r>
              <a:rPr lang="en-IN" sz="1200" dirty="0">
                <a:latin typeface="Times New Roman" panose="02020603050405020304" pitchFamily="18" charset="0"/>
                <a:cs typeface="Times New Roman" panose="02020603050405020304" pitchFamily="18" charset="0"/>
              </a:rPr>
              <a:t> </a:t>
            </a:r>
          </a:p>
          <a:p>
            <a:pPr marL="0" indent="0">
              <a:buNone/>
            </a:pPr>
            <a:r>
              <a:rPr lang="en-IN" sz="1200" dirty="0">
                <a:latin typeface="Times New Roman" panose="02020603050405020304" pitchFamily="18" charset="0"/>
                <a:cs typeface="Times New Roman" panose="02020603050405020304" pitchFamily="18" charset="0"/>
              </a:rPr>
              <a:t> FROM </a:t>
            </a:r>
            <a:r>
              <a:rPr lang="en-IN" sz="1200" dirty="0" err="1">
                <a:latin typeface="Times New Roman" panose="02020603050405020304" pitchFamily="18" charset="0"/>
                <a:cs typeface="Times New Roman" panose="02020603050405020304" pitchFamily="18" charset="0"/>
              </a:rPr>
              <a:t>walmart.walmartsales</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WHERE Total &gt; (SELECT AVG(Total) FROM </a:t>
            </a:r>
            <a:r>
              <a:rPr lang="en-IN" sz="1200" dirty="0" err="1">
                <a:latin typeface="Times New Roman" panose="02020603050405020304" pitchFamily="18" charset="0"/>
                <a:cs typeface="Times New Roman" panose="02020603050405020304" pitchFamily="18" charset="0"/>
              </a:rPr>
              <a:t>walmart.walmartsales</a:t>
            </a:r>
            <a:r>
              <a:rPr lang="en-IN" sz="1200" dirty="0">
                <a:latin typeface="Times New Roman" panose="02020603050405020304" pitchFamily="18" charset="0"/>
                <a:cs typeface="Times New Roman" panose="02020603050405020304" pitchFamily="18" charset="0"/>
              </a:rPr>
              <a:t>) * 2  </a:t>
            </a:r>
          </a:p>
          <a:p>
            <a:pPr marL="0" indent="0">
              <a:buNone/>
            </a:pPr>
            <a:r>
              <a:rPr lang="en-IN" sz="1200" dirty="0">
                <a:latin typeface="Times New Roman" panose="02020603050405020304" pitchFamily="18" charset="0"/>
                <a:cs typeface="Times New Roman" panose="02020603050405020304" pitchFamily="18" charset="0"/>
              </a:rPr>
              <a:t>OR Total &lt; (SELECT AVG(Total) FROM </a:t>
            </a:r>
            <a:r>
              <a:rPr lang="en-IN" sz="1200" dirty="0" err="1">
                <a:latin typeface="Times New Roman" panose="02020603050405020304" pitchFamily="18" charset="0"/>
                <a:cs typeface="Times New Roman" panose="02020603050405020304" pitchFamily="18" charset="0"/>
              </a:rPr>
              <a:t>walmart.walmartsales</a:t>
            </a:r>
            <a:r>
              <a:rPr lang="en-IN" sz="1200" dirty="0">
                <a:latin typeface="Times New Roman" panose="02020603050405020304" pitchFamily="18" charset="0"/>
                <a:cs typeface="Times New Roman" panose="02020603050405020304" pitchFamily="18" charset="0"/>
              </a:rPr>
              <a:t>) / 2 </a:t>
            </a:r>
          </a:p>
        </p:txBody>
      </p:sp>
    </p:spTree>
    <p:extLst>
      <p:ext uri="{BB962C8B-B14F-4D97-AF65-F5344CB8AC3E}">
        <p14:creationId xmlns:p14="http://schemas.microsoft.com/office/powerpoint/2010/main" val="380670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5321-81EB-4150-987A-4B93AB345C7C}"/>
              </a:ext>
            </a:extLst>
          </p:cNvPr>
          <p:cNvSpPr>
            <a:spLocks noGrp="1"/>
          </p:cNvSpPr>
          <p:nvPr>
            <p:ph type="title"/>
          </p:nvPr>
        </p:nvSpPr>
        <p:spPr>
          <a:xfrm>
            <a:off x="838200" y="1015068"/>
            <a:ext cx="10515600" cy="675620"/>
          </a:xfrm>
        </p:spPr>
        <p:txBody>
          <a:bodyPr>
            <a:normAutofit/>
          </a:bodyPr>
          <a:lstStyle/>
          <a:p>
            <a:pPr algn="ctr"/>
            <a:r>
              <a:rPr lang="en-IN" sz="1200" b="1" u="sng" dirty="0">
                <a:latin typeface="Times New Roman" panose="02020603050405020304" pitchFamily="18" charset="0"/>
                <a:cs typeface="Times New Roman" panose="02020603050405020304" pitchFamily="18" charset="0"/>
              </a:rPr>
              <a:t>Result(TASK4)</a:t>
            </a:r>
          </a:p>
        </p:txBody>
      </p:sp>
      <p:pic>
        <p:nvPicPr>
          <p:cNvPr id="6" name="Content Placeholder 5">
            <a:extLst>
              <a:ext uri="{FF2B5EF4-FFF2-40B4-BE49-F238E27FC236}">
                <a16:creationId xmlns:a16="http://schemas.microsoft.com/office/drawing/2014/main" id="{3F31E767-4527-4230-BD19-0C44F8D0A00E}"/>
              </a:ext>
            </a:extLst>
          </p:cNvPr>
          <p:cNvPicPr>
            <a:picLocks noGrp="1" noChangeAspect="1"/>
          </p:cNvPicPr>
          <p:nvPr>
            <p:ph idx="1"/>
          </p:nvPr>
        </p:nvPicPr>
        <p:blipFill>
          <a:blip r:embed="rId2"/>
          <a:stretch>
            <a:fillRect/>
          </a:stretch>
        </p:blipFill>
        <p:spPr>
          <a:xfrm>
            <a:off x="667624" y="2368237"/>
            <a:ext cx="4724400" cy="3048000"/>
          </a:xfrm>
        </p:spPr>
      </p:pic>
      <p:sp>
        <p:nvSpPr>
          <p:cNvPr id="7" name="TextBox 6">
            <a:extLst>
              <a:ext uri="{FF2B5EF4-FFF2-40B4-BE49-F238E27FC236}">
                <a16:creationId xmlns:a16="http://schemas.microsoft.com/office/drawing/2014/main" id="{620A4568-EBEF-40EB-BCE1-46A43EDFE9E4}"/>
              </a:ext>
            </a:extLst>
          </p:cNvPr>
          <p:cNvSpPr txBox="1"/>
          <p:nvPr/>
        </p:nvSpPr>
        <p:spPr>
          <a:xfrm>
            <a:off x="667624" y="1721906"/>
            <a:ext cx="3778541"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Detecting Anomalies in Sales Transactions(Showing the result of 1</a:t>
            </a:r>
            <a:r>
              <a:rPr lang="en-US" sz="1200" b="1" baseline="30000" dirty="0">
                <a:latin typeface="Times New Roman" panose="02020603050405020304" pitchFamily="18" charset="0"/>
                <a:cs typeface="Times New Roman" panose="02020603050405020304" pitchFamily="18" charset="0"/>
              </a:rPr>
              <a:t>st</a:t>
            </a:r>
            <a:r>
              <a:rPr lang="en-US" sz="1200" b="1" dirty="0">
                <a:latin typeface="Times New Roman" panose="02020603050405020304" pitchFamily="18" charset="0"/>
                <a:cs typeface="Times New Roman" panose="02020603050405020304" pitchFamily="18" charset="0"/>
              </a:rPr>
              <a:t> 15 Row only)</a:t>
            </a:r>
            <a:endParaRPr lang="en-IN" sz="12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0D6B61D-547B-48B4-98E0-C351131F644F}"/>
              </a:ext>
            </a:extLst>
          </p:cNvPr>
          <p:cNvPicPr>
            <a:picLocks noChangeAspect="1"/>
          </p:cNvPicPr>
          <p:nvPr/>
        </p:nvPicPr>
        <p:blipFill>
          <a:blip r:embed="rId3"/>
          <a:stretch>
            <a:fillRect/>
          </a:stretch>
        </p:blipFill>
        <p:spPr>
          <a:xfrm>
            <a:off x="5578678" y="2368237"/>
            <a:ext cx="5301843" cy="3000375"/>
          </a:xfrm>
          <a:prstGeom prst="rect">
            <a:avLst/>
          </a:prstGeom>
        </p:spPr>
      </p:pic>
    </p:spTree>
    <p:extLst>
      <p:ext uri="{BB962C8B-B14F-4D97-AF65-F5344CB8AC3E}">
        <p14:creationId xmlns:p14="http://schemas.microsoft.com/office/powerpoint/2010/main" val="1867993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1268</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Video Link</vt:lpstr>
      <vt:lpstr>Task 1: Identifying the Top Branch by Sales Growth Rate (6 Marks)  Walmart wants to identify which branch has exhibited the highest sales growth over time. Analyze the total sales for each branch and compare the growth rate across months to find the top performer. </vt:lpstr>
      <vt:lpstr>Result(TASK1)</vt:lpstr>
      <vt:lpstr>Task 2: Finding the Most Profitable Product Line for Each Branch (6 Marks)  Walmart needs to determine which product line contributes the highest profit to each branch.The profit margin should be calculated based on the difference between the gross income and cost of goods sold.</vt:lpstr>
      <vt:lpstr>Result(TASK2)</vt:lpstr>
      <vt:lpstr>Task 3: Analyzing Customer Segmentation Based on Spending (6 Marks)  Walmart wants to segment customers based on their average spending behavior. Classify customers into three tiers: High, Medium, and Low spenders based on their total purchase amounts.</vt:lpstr>
      <vt:lpstr>Result(TASK3):-</vt:lpstr>
      <vt:lpstr>Task 4: Detecting Anomalies in Sales Transactions (6 Marks)  Walmart suspects that some transactions have unusually high or low sales compared to the average for the product line. Identify these anomalies.</vt:lpstr>
      <vt:lpstr>Result(TASK4)</vt:lpstr>
      <vt:lpstr>Task 5: Most Popular Payment Method by City (6 Marks)  Walmart needs to determine the most popular payment method in each city to tailor marketing strategies.</vt:lpstr>
      <vt:lpstr>Result(TASK5):</vt:lpstr>
      <vt:lpstr>Task 6: Monthly Sales Distribution by Gender (6 Marks)  Walmart wants to understand the sales distribution between male and female customers on a monthly basis.</vt:lpstr>
      <vt:lpstr>Result(TASK6):</vt:lpstr>
      <vt:lpstr>Task 7: Best Product Line by Customer Type (6 Marks)  Walmart wants to know which product lines are preferred by different customer types(Member vs. Normal).</vt:lpstr>
      <vt:lpstr>Result(TASK7):</vt:lpstr>
      <vt:lpstr>Task 8: Identifying Repeat Customers (6 Marks)  Walmart needs to identify customers who made repeat purchases within a specific time frame (e.g., within 30 days).</vt:lpstr>
      <vt:lpstr>Result:</vt:lpstr>
      <vt:lpstr>Task 9: Finding Top 5 Customers by Sales Volume (6 Marks)  Walmart wants to reward its top 5 customers who have generated the most sales Revenue.</vt:lpstr>
      <vt:lpstr>Result(TASK9):</vt:lpstr>
      <vt:lpstr>Task 10: Analyzing Sales Trends by Day of the Week (6 Marks)  Walmart wants to analyze the sales patterns to determine which day of the week brings the highest sales.</vt:lpstr>
      <vt:lpstr>Result(TASK10)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 Identifying the Top Branch by Sales Growth Rate (6 Marks) Walmart wants to identify which branch has exhibited the highest sales growth over time. Analyze the total sales for each branch and compare the growth rate across months to find the top performer.</dc:title>
  <dc:creator>SUCCESS</dc:creator>
  <cp:lastModifiedBy>SUCCESS</cp:lastModifiedBy>
  <cp:revision>22</cp:revision>
  <dcterms:created xsi:type="dcterms:W3CDTF">2025-04-04T13:41:18Z</dcterms:created>
  <dcterms:modified xsi:type="dcterms:W3CDTF">2025-04-05T19:14:23Z</dcterms:modified>
</cp:coreProperties>
</file>