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6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418111B1-7111-4121-B1C1-91C1A1F1C15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0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212161-81B1-4171-9181-D1B13131316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7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en.wikipedia.org/wiki/Thread_(computer_science)" TargetMode="External"/><Relationship Id="rId2" Type="http://schemas.openxmlformats.org/officeDocument/2006/relationships/hyperlink" Target="http://en.wikipedia.org/wiki/Process_(computing)" TargetMode="External"/><Relationship Id="rId3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2280" y="1143000"/>
            <a:ext cx="8838000" cy="21006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6600">
                <a:solidFill>
                  <a:srgbClr val="ff0000"/>
                </a:solidFill>
                <a:latin typeface="Comic Sans MS"/>
              </a:rPr>
              <a:t>    </a:t>
            </a:r>
            <a:r>
              <a:rPr lang="en-IN" sz="6600">
                <a:solidFill>
                  <a:srgbClr val="000000"/>
                </a:solidFill>
                <a:latin typeface="Comic Sans MS"/>
              </a:rPr>
              <a:t>I</a:t>
            </a:r>
            <a:r>
              <a:rPr lang="en-IN" sz="6600">
                <a:solidFill>
                  <a:srgbClr val="ff0000"/>
                </a:solidFill>
                <a:latin typeface="Comic Sans MS"/>
              </a:rPr>
              <a:t>P</a:t>
            </a:r>
            <a:r>
              <a:rPr lang="en-IN" sz="6600">
                <a:solidFill>
                  <a:srgbClr val="000000"/>
                </a:solidFill>
                <a:latin typeface="Comic Sans MS"/>
              </a:rPr>
              <a:t>C</a:t>
            </a:r>
            <a:r>
              <a:rPr lang="en-IN" sz="6600">
                <a:solidFill>
                  <a:srgbClr val="ff0000"/>
                </a:solidFill>
                <a:latin typeface="Comic Sans MS"/>
              </a:rPr>
              <a:t> W</a:t>
            </a:r>
            <a:r>
              <a:rPr lang="en-IN" sz="6600">
                <a:solidFill>
                  <a:srgbClr val="000000"/>
                </a:solidFill>
                <a:latin typeface="Comic Sans MS"/>
              </a:rPr>
              <a:t>i</a:t>
            </a:r>
            <a:r>
              <a:rPr lang="en-IN" sz="6600">
                <a:solidFill>
                  <a:srgbClr val="ff0000"/>
                </a:solidFill>
                <a:latin typeface="Comic Sans MS"/>
              </a:rPr>
              <a:t>t</a:t>
            </a:r>
            <a:r>
              <a:rPr lang="en-IN" sz="6600">
                <a:solidFill>
                  <a:srgbClr val="000000"/>
                </a:solidFill>
                <a:latin typeface="Comic Sans MS"/>
              </a:rPr>
              <a:t>h</a:t>
            </a:r>
            <a:r>
              <a:rPr lang="en-IN" sz="6600">
                <a:solidFill>
                  <a:srgbClr val="ff0000"/>
                </a:solidFill>
                <a:latin typeface="Comic Sans MS"/>
              </a:rPr>
              <a:t> S</a:t>
            </a:r>
            <a:r>
              <a:rPr lang="en-IN" sz="6600">
                <a:solidFill>
                  <a:srgbClr val="000000"/>
                </a:solidFill>
                <a:latin typeface="Comic Sans MS"/>
              </a:rPr>
              <a:t>O</a:t>
            </a:r>
            <a:r>
              <a:rPr lang="en-IN" sz="6600">
                <a:solidFill>
                  <a:srgbClr val="ff0000"/>
                </a:solidFill>
                <a:latin typeface="Comic Sans MS"/>
              </a:rPr>
              <a:t>C</a:t>
            </a:r>
            <a:r>
              <a:rPr lang="en-IN" sz="6600">
                <a:solidFill>
                  <a:srgbClr val="000000"/>
                </a:solidFill>
                <a:latin typeface="Comic Sans MS"/>
              </a:rPr>
              <a:t>K</a:t>
            </a:r>
            <a:r>
              <a:rPr lang="en-IN" sz="6600">
                <a:solidFill>
                  <a:srgbClr val="ff0000"/>
                </a:solidFill>
                <a:latin typeface="Comic Sans MS"/>
              </a:rPr>
              <a:t>E</a:t>
            </a:r>
            <a:r>
              <a:rPr lang="en-IN" sz="6600">
                <a:solidFill>
                  <a:srgbClr val="000000"/>
                </a:solidFill>
                <a:latin typeface="Comic Sans MS"/>
              </a:rPr>
              <a:t>T</a:t>
            </a:r>
            <a:r>
              <a:rPr lang="en-IN" sz="6600">
                <a:solidFill>
                  <a:srgbClr val="ff0000"/>
                </a:solidFill>
                <a:latin typeface="Comic Sans MS"/>
              </a:rPr>
              <a:t>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0"/>
            <a:ext cx="8228520" cy="837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00"/>
                </a:solidFill>
                <a:latin typeface="Calibri"/>
              </a:rPr>
              <a:t>Creating a socket….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457200" y="685800"/>
            <a:ext cx="8228520" cy="461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/>
              <a:t>Created using the </a:t>
            </a:r>
            <a:r>
              <a:rPr lang="en-IN">
                <a:latin typeface="Lucida Console"/>
              </a:rPr>
              <a:t>socket() system call</a:t>
            </a:r>
            <a:endParaRPr/>
          </a:p>
          <a:p>
            <a:r>
              <a:rPr lang="en-IN">
                <a:latin typeface="Lucida Console"/>
              </a:rPr>
              <a:t>#include &lt;sys/types.h&gt; #include &lt;sys/socket.h&gt;</a:t>
            </a:r>
            <a:endParaRPr/>
          </a:p>
          <a:p>
            <a:r>
              <a:rPr lang="en-IN" sz="2400">
                <a:latin typeface="Lucida Console"/>
              </a:rPr>
              <a:t> </a:t>
            </a:r>
            <a:r>
              <a:rPr lang="en-IN" sz="2400">
                <a:solidFill>
                  <a:srgbClr val="ff0000"/>
                </a:solidFill>
                <a:latin typeface="Lucida Console"/>
              </a:rPr>
              <a:t>fd = socket(PF_INET,SOCK_STREAM,0)</a:t>
            </a:r>
            <a:endParaRPr/>
          </a:p>
          <a:p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15480" y="2362320"/>
            <a:ext cx="1792440" cy="36396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 wrap="none"/>
          <a:p>
            <a:r>
              <a:rPr lang="en-IN">
                <a:solidFill>
                  <a:srgbClr val="eeece1"/>
                </a:solidFill>
                <a:latin typeface="Calibri"/>
              </a:rPr>
              <a:t>File descriptor</a:t>
            </a:r>
            <a:endParaRPr/>
          </a:p>
        </p:txBody>
      </p:sp>
      <p:sp>
        <p:nvSpPr>
          <p:cNvPr id="219" name="Line 4"/>
          <p:cNvSpPr/>
          <p:nvPr/>
        </p:nvSpPr>
        <p:spPr>
          <a:xfrm flipV="1">
            <a:off x="1311120" y="2095200"/>
            <a:ext cx="152280" cy="2286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0" name="CustomShape 5"/>
          <p:cNvSpPr/>
          <p:nvPr/>
        </p:nvSpPr>
        <p:spPr>
          <a:xfrm>
            <a:off x="3282840" y="2514600"/>
            <a:ext cx="1036440" cy="36396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 wrap="none"/>
          <a:p>
            <a:r>
              <a:rPr lang="en-IN">
                <a:solidFill>
                  <a:srgbClr val="eeece1"/>
                </a:solidFill>
                <a:latin typeface="Calibri"/>
              </a:rPr>
              <a:t>domain</a:t>
            </a:r>
            <a:endParaRPr/>
          </a:p>
        </p:txBody>
      </p:sp>
      <p:sp>
        <p:nvSpPr>
          <p:cNvPr id="221" name="Line 6"/>
          <p:cNvSpPr/>
          <p:nvPr/>
        </p:nvSpPr>
        <p:spPr>
          <a:xfrm flipV="1">
            <a:off x="3825720" y="2171520"/>
            <a:ext cx="76320" cy="304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2" name="CustomShape 7"/>
          <p:cNvSpPr/>
          <p:nvPr/>
        </p:nvSpPr>
        <p:spPr>
          <a:xfrm>
            <a:off x="4876920" y="2895480"/>
            <a:ext cx="1446840" cy="63828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IN">
                <a:solidFill>
                  <a:srgbClr val="eeece1"/>
                </a:solidFill>
                <a:latin typeface="Calibri"/>
              </a:rPr>
              <a:t> </a:t>
            </a:r>
            <a:r>
              <a:rPr lang="en-IN">
                <a:solidFill>
                  <a:srgbClr val="eeece1"/>
                </a:solidFill>
                <a:latin typeface="Calibri"/>
              </a:rPr>
              <a:t>socket type</a:t>
            </a:r>
            <a:endParaRPr/>
          </a:p>
        </p:txBody>
      </p:sp>
      <p:sp>
        <p:nvSpPr>
          <p:cNvPr id="223" name="Line 8"/>
          <p:cNvSpPr/>
          <p:nvPr/>
        </p:nvSpPr>
        <p:spPr>
          <a:xfrm flipH="1" flipV="1">
            <a:off x="5638680" y="2133360"/>
            <a:ext cx="304920" cy="7621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4" name="CustomShape 9"/>
          <p:cNvSpPr/>
          <p:nvPr/>
        </p:nvSpPr>
        <p:spPr>
          <a:xfrm>
            <a:off x="7031880" y="2438280"/>
            <a:ext cx="1114200" cy="36396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 wrap="none"/>
          <a:p>
            <a:r>
              <a:rPr lang="en-IN">
                <a:solidFill>
                  <a:srgbClr val="eeece1"/>
                </a:solidFill>
                <a:latin typeface="Calibri"/>
              </a:rPr>
              <a:t>protocol</a:t>
            </a:r>
            <a:endParaRPr/>
          </a:p>
        </p:txBody>
      </p:sp>
      <p:sp>
        <p:nvSpPr>
          <p:cNvPr id="225" name="Line 10"/>
          <p:cNvSpPr/>
          <p:nvPr/>
        </p:nvSpPr>
        <p:spPr>
          <a:xfrm flipH="1" flipV="1">
            <a:off x="7162560" y="2057400"/>
            <a:ext cx="304920" cy="3808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0"/>
            <a:ext cx="8228520" cy="1234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00"/>
                </a:solidFill>
                <a:latin typeface="Calibri"/>
              </a:rPr>
              <a:t>Creating a socket….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457200" y="533520"/>
            <a:ext cx="8228520" cy="461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/>
              <a:t>Created using the </a:t>
            </a:r>
            <a:r>
              <a:rPr lang="en-IN">
                <a:latin typeface="Lucida Console"/>
              </a:rPr>
              <a:t>socket() system call</a:t>
            </a:r>
            <a:endParaRPr/>
          </a:p>
          <a:p>
            <a:r>
              <a:rPr lang="en-IN">
                <a:latin typeface="Lucida Console"/>
              </a:rPr>
              <a:t>#include &lt;sys/types.h&gt; #include &lt;sys/socket.h&gt;</a:t>
            </a:r>
            <a:endParaRPr/>
          </a:p>
          <a:p>
            <a:r>
              <a:rPr lang="en-IN" sz="2400">
                <a:latin typeface="Lucida Console"/>
              </a:rPr>
              <a:t> </a:t>
            </a:r>
            <a:r>
              <a:rPr lang="en-IN" sz="2400">
                <a:solidFill>
                  <a:srgbClr val="ff0000"/>
                </a:solidFill>
                <a:latin typeface="Lucida Console"/>
              </a:rPr>
              <a:t>fd = socket(PF_INET,SOCK_STREAM,0)</a:t>
            </a:r>
            <a:endParaRPr/>
          </a:p>
          <a:p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15480" y="2362320"/>
            <a:ext cx="1792440" cy="36396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 wrap="none"/>
          <a:p>
            <a:r>
              <a:rPr lang="en-IN">
                <a:solidFill>
                  <a:srgbClr val="eeece1"/>
                </a:solidFill>
                <a:latin typeface="Calibri"/>
              </a:rPr>
              <a:t>File descriptor</a:t>
            </a:r>
            <a:endParaRPr/>
          </a:p>
        </p:txBody>
      </p:sp>
      <p:sp>
        <p:nvSpPr>
          <p:cNvPr id="229" name="Line 4"/>
          <p:cNvSpPr/>
          <p:nvPr/>
        </p:nvSpPr>
        <p:spPr>
          <a:xfrm flipV="1">
            <a:off x="1311120" y="2095200"/>
            <a:ext cx="152280" cy="2286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0" name="CustomShape 5"/>
          <p:cNvSpPr/>
          <p:nvPr/>
        </p:nvSpPr>
        <p:spPr>
          <a:xfrm>
            <a:off x="3282840" y="2514600"/>
            <a:ext cx="1036440" cy="36396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 wrap="none"/>
          <a:p>
            <a:r>
              <a:rPr lang="en-IN">
                <a:solidFill>
                  <a:srgbClr val="eeece1"/>
                </a:solidFill>
                <a:latin typeface="Calibri"/>
              </a:rPr>
              <a:t>domain</a:t>
            </a:r>
            <a:endParaRPr/>
          </a:p>
        </p:txBody>
      </p:sp>
      <p:sp>
        <p:nvSpPr>
          <p:cNvPr id="231" name="Line 6"/>
          <p:cNvSpPr/>
          <p:nvPr/>
        </p:nvSpPr>
        <p:spPr>
          <a:xfrm flipV="1">
            <a:off x="3825720" y="2171520"/>
            <a:ext cx="76320" cy="304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2" name="CustomShape 7"/>
          <p:cNvSpPr/>
          <p:nvPr/>
        </p:nvSpPr>
        <p:spPr>
          <a:xfrm>
            <a:off x="4876920" y="2895480"/>
            <a:ext cx="1446840" cy="63828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IN">
                <a:solidFill>
                  <a:srgbClr val="eeece1"/>
                </a:solidFill>
                <a:latin typeface="Calibri"/>
              </a:rPr>
              <a:t> </a:t>
            </a:r>
            <a:r>
              <a:rPr lang="en-IN">
                <a:solidFill>
                  <a:srgbClr val="eeece1"/>
                </a:solidFill>
                <a:latin typeface="Calibri"/>
              </a:rPr>
              <a:t>socket type</a:t>
            </a:r>
            <a:endParaRPr/>
          </a:p>
        </p:txBody>
      </p:sp>
      <p:sp>
        <p:nvSpPr>
          <p:cNvPr id="233" name="Line 8"/>
          <p:cNvSpPr/>
          <p:nvPr/>
        </p:nvSpPr>
        <p:spPr>
          <a:xfrm flipH="1" flipV="1">
            <a:off x="5638680" y="2133360"/>
            <a:ext cx="304920" cy="7621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4" name="CustomShape 9"/>
          <p:cNvSpPr/>
          <p:nvPr/>
        </p:nvSpPr>
        <p:spPr>
          <a:xfrm>
            <a:off x="7031880" y="2438280"/>
            <a:ext cx="1114200" cy="36396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 wrap="none"/>
          <a:p>
            <a:r>
              <a:rPr lang="en-IN">
                <a:solidFill>
                  <a:srgbClr val="eeece1"/>
                </a:solidFill>
                <a:latin typeface="Calibri"/>
              </a:rPr>
              <a:t>protocol</a:t>
            </a:r>
            <a:endParaRPr/>
          </a:p>
        </p:txBody>
      </p:sp>
      <p:sp>
        <p:nvSpPr>
          <p:cNvPr id="235" name="Line 10"/>
          <p:cNvSpPr/>
          <p:nvPr/>
        </p:nvSpPr>
        <p:spPr>
          <a:xfrm flipH="1" flipV="1">
            <a:off x="7162560" y="2057400"/>
            <a:ext cx="304920" cy="3808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6" name="CustomShape 11"/>
          <p:cNvSpPr/>
          <p:nvPr/>
        </p:nvSpPr>
        <p:spPr>
          <a:xfrm>
            <a:off x="1981080" y="2895480"/>
            <a:ext cx="2591280" cy="1195920"/>
          </a:xfrm>
          <a:prstGeom prst="roundRect">
            <a:avLst>
              <a:gd fmla="val 720" name="adj"/>
            </a:avLst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 wrap="none"/>
          <a:p>
            <a:endParaRPr/>
          </a:p>
          <a:p>
            <a:pPr algn="ctr"/>
            <a:r>
              <a:rPr lang="en-IN">
                <a:solidFill>
                  <a:srgbClr val="eeece1"/>
                </a:solidFill>
                <a:latin typeface="Calibri"/>
              </a:rPr>
              <a:t>Unix-Domain </a:t>
            </a:r>
            <a:r>
              <a:rPr b="1" lang="en-IN">
                <a:solidFill>
                  <a:srgbClr val="ffffff"/>
                </a:solidFill>
                <a:latin typeface="Calibri"/>
              </a:rPr>
              <a:t>PF_UNIX</a:t>
            </a:r>
            <a:endParaRPr/>
          </a:p>
          <a:p>
            <a:pPr algn="ctr"/>
            <a:r>
              <a:rPr lang="en-IN">
                <a:solidFill>
                  <a:srgbClr val="eeece1"/>
                </a:solidFill>
                <a:latin typeface="Calibri"/>
              </a:rPr>
              <a:t>Internet          </a:t>
            </a:r>
            <a:r>
              <a:rPr b="1" lang="en-IN">
                <a:solidFill>
                  <a:srgbClr val="ffffff"/>
                </a:solidFill>
                <a:latin typeface="Calibri"/>
              </a:rPr>
              <a:t>PF_INET</a:t>
            </a:r>
            <a:endParaRPr/>
          </a:p>
        </p:txBody>
      </p:sp>
      <p:sp>
        <p:nvSpPr>
          <p:cNvPr id="237" name="CustomShape 12"/>
          <p:cNvSpPr/>
          <p:nvPr/>
        </p:nvSpPr>
        <p:spPr>
          <a:xfrm>
            <a:off x="4724280" y="3276720"/>
            <a:ext cx="2878560" cy="1257480"/>
          </a:xfrm>
          <a:prstGeom prst="roundRect">
            <a:avLst>
              <a:gd fmla="val 720" name="adj"/>
            </a:avLst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 wrap="none"/>
          <a:p>
            <a:endParaRPr/>
          </a:p>
          <a:p>
            <a:pPr algn="ctr"/>
            <a:r>
              <a:rPr lang="en-IN">
                <a:solidFill>
                  <a:srgbClr val="ffffff"/>
                </a:solidFill>
                <a:latin typeface="Calibri"/>
              </a:rPr>
              <a:t>  </a:t>
            </a:r>
            <a:r>
              <a:rPr lang="en-IN">
                <a:solidFill>
                  <a:srgbClr val="ffffff"/>
                </a:solidFill>
                <a:latin typeface="Calibri"/>
              </a:rPr>
              <a:t>stream    </a:t>
            </a:r>
            <a:r>
              <a:rPr b="1" lang="en-IN">
                <a:solidFill>
                  <a:srgbClr val="ffffff"/>
                </a:solidFill>
                <a:latin typeface="Calibri"/>
              </a:rPr>
              <a:t>SOCK_STREAM</a:t>
            </a:r>
            <a:endParaRPr/>
          </a:p>
          <a:p>
            <a:pPr algn="ctr"/>
            <a:r>
              <a:rPr lang="en-IN">
                <a:solidFill>
                  <a:srgbClr val="ffffff"/>
                </a:solidFill>
                <a:latin typeface="Calibri"/>
              </a:rPr>
              <a:t>datagram </a:t>
            </a:r>
            <a:r>
              <a:rPr b="1" lang="en-IN">
                <a:solidFill>
                  <a:srgbClr val="ffffff"/>
                </a:solidFill>
                <a:latin typeface="Calibri"/>
              </a:rPr>
              <a:t>SOCK_DGRAM</a:t>
            </a:r>
            <a:endParaRPr/>
          </a:p>
        </p:txBody>
      </p:sp>
      <p:sp>
        <p:nvSpPr>
          <p:cNvPr id="238" name="CustomShape 13"/>
          <p:cNvSpPr/>
          <p:nvPr/>
        </p:nvSpPr>
        <p:spPr>
          <a:xfrm>
            <a:off x="5508720" y="5334120"/>
            <a:ext cx="3491280" cy="973800"/>
          </a:xfrm>
          <a:prstGeom prst="roundRect">
            <a:avLst>
              <a:gd fmla="val 720" name="adj"/>
            </a:avLst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ffff"/>
                </a:solidFill>
                <a:latin typeface="Calibri"/>
              </a:rPr>
              <a:t>UNIX_STREAM, UNIX_DGRAM</a:t>
            </a:r>
            <a:endParaRPr/>
          </a:p>
          <a:p>
            <a:pPr algn="ctr"/>
            <a:r>
              <a:rPr lang="en-IN">
                <a:solidFill>
                  <a:srgbClr val="ffffff"/>
                </a:solidFill>
                <a:latin typeface="Calibri"/>
              </a:rPr>
              <a:t>TCP, UDP</a:t>
            </a:r>
            <a:r>
              <a:rPr b="1" lang="en-IN">
                <a:solidFill>
                  <a:srgbClr val="ffffff"/>
                </a:solidFill>
                <a:latin typeface="Calibri"/>
              </a:rPr>
              <a:t>(normally  0 )</a:t>
            </a:r>
            <a:endParaRPr/>
          </a:p>
        </p:txBody>
      </p:sp>
      <p:cxnSp>
        <p:nvCxnSpPr>
          <p:cNvPr id="239" name="Line 1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33520" y="228600"/>
            <a:ext cx="8228520" cy="913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ff99ff"/>
                </a:solidFill>
                <a:latin typeface="Calibri"/>
              </a:rPr>
              <a:t>Types of sockets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0" y="1371600"/>
            <a:ext cx="914292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b="1" lang="en-IN" sz="2400">
                <a:solidFill>
                  <a:srgbClr val="0000ff"/>
                </a:solidFill>
              </a:rPr>
              <a:t>UNIX Domain sockets</a:t>
            </a:r>
            <a:endParaRPr/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rgbClr val="0000ff"/>
                </a:solidFill>
              </a:rPr>
              <a:t>realized in memory</a:t>
            </a:r>
            <a:endParaRPr/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rgbClr val="0000ff"/>
                </a:solidFill>
              </a:rPr>
              <a:t>can be bound to an address which appears in the local file system</a:t>
            </a:r>
            <a:endParaRPr/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rgbClr val="0000ff"/>
                </a:solidFill>
              </a:rPr>
              <a:t>if client and server are on the same machine, twice as fast as INET-sockets</a:t>
            </a:r>
            <a:endParaRPr/>
          </a:p>
          <a:p>
            <a:pPr>
              <a:lnSpc>
                <a:spcPct val="90000"/>
              </a:lnSpc>
            </a:pPr>
            <a:r>
              <a:rPr b="1" lang="en-IN" sz="2400">
                <a:solidFill>
                  <a:srgbClr val="0000ff"/>
                </a:solidFill>
              </a:rPr>
              <a:t>Internet (INET) sockets</a:t>
            </a:r>
            <a:endParaRPr/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rgbClr val="0000ff"/>
                </a:solidFill>
              </a:rPr>
              <a:t>implemented through the network</a:t>
            </a:r>
            <a:endParaRPr/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rgbClr val="0000ff"/>
                </a:solidFill>
              </a:rPr>
              <a:t>using a combination of 32-bit numbers and a port-number as address (e.g. 192.168.0.1:8088)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rgbClr val="0000ff"/>
                </a:solidFill>
              </a:rPr>
              <a:t>both types have in common: once they are bound to an address they can be reached by other sockets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371600" y="228600"/>
            <a:ext cx="5866200" cy="1234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00"/>
                </a:solidFill>
                <a:latin typeface="Calibri"/>
              </a:rPr>
              <a:t>Types of sockets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4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533520"/>
            <a:ext cx="6856920" cy="6323400"/>
          </a:xfrm>
          <a:prstGeom prst="rect">
            <a:avLst/>
          </a:prstGeom>
        </p:spPr>
      </p:pic>
      <p:sp>
        <p:nvSpPr>
          <p:cNvPr id="244" name="CustomShape 1"/>
          <p:cNvSpPr/>
          <p:nvPr/>
        </p:nvSpPr>
        <p:spPr>
          <a:xfrm>
            <a:off x="457200" y="0"/>
            <a:ext cx="8228520" cy="1234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3200">
                <a:solidFill>
                  <a:srgbClr val="000000"/>
                </a:solidFill>
                <a:latin typeface="Calibri"/>
              </a:rPr>
              <a:t>Client-server communication using sockets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9142920" cy="1430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4400">
                <a:solidFill>
                  <a:srgbClr val="00b050"/>
                </a:solidFill>
                <a:latin typeface="Calibri"/>
              </a:rPr>
              <a:t>Socket connections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(server)</a:t>
            </a:r>
            <a:r>
              <a:rPr lang="en-IN" sz="4400">
                <a:solidFill>
                  <a:srgbClr val="00b050"/>
                </a:solidFill>
                <a:latin typeface="Calibri"/>
              </a:rPr>
              <a:t>  </a:t>
            </a:r>
            <a:endParaRPr/>
          </a:p>
          <a:p>
            <a:pPr algn="ctr"/>
            <a:r>
              <a:rPr lang="en-IN" sz="4400">
                <a:solidFill>
                  <a:srgbClr val="ff0000"/>
                </a:solidFill>
                <a:latin typeface="Calibri"/>
              </a:rPr>
              <a:t>step-1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:Creating a socket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14300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/>
              <a:t>Created using the </a:t>
            </a:r>
            <a:r>
              <a:rPr lang="en-IN">
                <a:solidFill>
                  <a:srgbClr val="0000ff"/>
                </a:solidFill>
                <a:latin typeface="Lucida Console"/>
              </a:rPr>
              <a:t>socket() system call</a:t>
            </a:r>
            <a:endParaRPr/>
          </a:p>
          <a:p>
            <a:r>
              <a:rPr lang="en-IN" sz="2400">
                <a:solidFill>
                  <a:srgbClr val="0000ff"/>
                </a:solidFill>
                <a:latin typeface="Lucida Console"/>
              </a:rPr>
              <a:t> </a:t>
            </a:r>
            <a:r>
              <a:rPr lang="en-IN" sz="2400">
                <a:solidFill>
                  <a:srgbClr val="0000ff"/>
                </a:solidFill>
                <a:latin typeface="Lucida Console"/>
              </a:rPr>
              <a:t>fd = socket(PF_INET,SOCK_STREAM,0)</a:t>
            </a:r>
            <a:endParaRPr/>
          </a:p>
          <a:p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15480" y="2362320"/>
            <a:ext cx="1792440" cy="36396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 wrap="none"/>
          <a:p>
            <a:r>
              <a:rPr lang="en-IN">
                <a:solidFill>
                  <a:srgbClr val="eeece1"/>
                </a:solidFill>
                <a:latin typeface="Calibri"/>
              </a:rPr>
              <a:t>File descriptor</a:t>
            </a:r>
            <a:endParaRPr/>
          </a:p>
        </p:txBody>
      </p:sp>
      <p:sp>
        <p:nvSpPr>
          <p:cNvPr id="248" name="Line 4"/>
          <p:cNvSpPr/>
          <p:nvPr/>
        </p:nvSpPr>
        <p:spPr>
          <a:xfrm flipV="1">
            <a:off x="1311120" y="2095200"/>
            <a:ext cx="152280" cy="2286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9" name="CustomShape 5"/>
          <p:cNvSpPr/>
          <p:nvPr/>
        </p:nvSpPr>
        <p:spPr>
          <a:xfrm>
            <a:off x="3282840" y="2514600"/>
            <a:ext cx="1036440" cy="36396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 wrap="none"/>
          <a:p>
            <a:r>
              <a:rPr lang="en-IN">
                <a:solidFill>
                  <a:srgbClr val="eeece1"/>
                </a:solidFill>
                <a:latin typeface="Calibri"/>
              </a:rPr>
              <a:t>domain</a:t>
            </a:r>
            <a:endParaRPr/>
          </a:p>
        </p:txBody>
      </p:sp>
      <p:sp>
        <p:nvSpPr>
          <p:cNvPr id="250" name="Line 6"/>
          <p:cNvSpPr/>
          <p:nvPr/>
        </p:nvSpPr>
        <p:spPr>
          <a:xfrm flipV="1">
            <a:off x="3825720" y="2171520"/>
            <a:ext cx="76320" cy="304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1" name="CustomShape 7"/>
          <p:cNvSpPr/>
          <p:nvPr/>
        </p:nvSpPr>
        <p:spPr>
          <a:xfrm>
            <a:off x="4876920" y="2895480"/>
            <a:ext cx="1446840" cy="63828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IN">
                <a:solidFill>
                  <a:srgbClr val="eeece1"/>
                </a:solidFill>
                <a:latin typeface="Calibri"/>
              </a:rPr>
              <a:t> </a:t>
            </a:r>
            <a:r>
              <a:rPr lang="en-IN">
                <a:solidFill>
                  <a:srgbClr val="eeece1"/>
                </a:solidFill>
                <a:latin typeface="Calibri"/>
              </a:rPr>
              <a:t>socket type</a:t>
            </a:r>
            <a:endParaRPr/>
          </a:p>
        </p:txBody>
      </p:sp>
      <p:sp>
        <p:nvSpPr>
          <p:cNvPr id="252" name="Line 8"/>
          <p:cNvSpPr/>
          <p:nvPr/>
        </p:nvSpPr>
        <p:spPr>
          <a:xfrm flipH="1" flipV="1">
            <a:off x="5638680" y="2133360"/>
            <a:ext cx="304920" cy="7621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3" name="CustomShape 9"/>
          <p:cNvSpPr/>
          <p:nvPr/>
        </p:nvSpPr>
        <p:spPr>
          <a:xfrm>
            <a:off x="7031880" y="2438280"/>
            <a:ext cx="1114200" cy="363960"/>
          </a:xfrm>
          <a:prstGeom prst="rect">
            <a:avLst/>
          </a:prstGeom>
          <a:solidFill>
            <a:srgbClr val="4f81bd"/>
          </a:solidFill>
          <a:ln w="19080">
            <a:solidFill>
              <a:srgbClr val="000000"/>
            </a:solidFill>
            <a:miter/>
          </a:ln>
        </p:spPr>
        <p:txBody>
          <a:bodyPr bIns="45000" lIns="90000" rIns="90000" tIns="45000" wrap="none"/>
          <a:p>
            <a:r>
              <a:rPr lang="en-IN">
                <a:solidFill>
                  <a:srgbClr val="eeece1"/>
                </a:solidFill>
                <a:latin typeface="Calibri"/>
              </a:rPr>
              <a:t>protocol</a:t>
            </a:r>
            <a:endParaRPr/>
          </a:p>
        </p:txBody>
      </p:sp>
      <p:sp>
        <p:nvSpPr>
          <p:cNvPr id="254" name="Line 10"/>
          <p:cNvSpPr/>
          <p:nvPr/>
        </p:nvSpPr>
        <p:spPr>
          <a:xfrm flipH="1" flipV="1">
            <a:off x="7162560" y="2057400"/>
            <a:ext cx="304920" cy="3808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5" name="CustomShape 11"/>
          <p:cNvSpPr/>
          <p:nvPr/>
        </p:nvSpPr>
        <p:spPr>
          <a:xfrm>
            <a:off x="0" y="3809880"/>
            <a:ext cx="9142920" cy="35017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charset="2" typeface="Wingdings"/>
              <a:buChar char="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server application creates a socket, which like a file descriptor is a resource assigned to the server process and that process alone. </a:t>
            </a:r>
            <a:endParaRPr/>
          </a:p>
          <a:p>
            <a:pPr>
              <a:buSzPct val="45000"/>
              <a:buFont charset="2" typeface="Wingdings"/>
              <a:buChar char="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server creates it using the system call socket, and it can’t be shared with other processes.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2920" cy="14302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ff0000"/>
                </a:solidFill>
                <a:latin typeface="Calibri"/>
              </a:rPr>
              <a:t>step-2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:naming/addressing a socket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0" y="990720"/>
            <a:ext cx="9142920" cy="11765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/>
              <a:t>the server process gives the socket a name. </a:t>
            </a:r>
            <a:endParaRPr/>
          </a:p>
          <a:p>
            <a:r>
              <a:rPr lang="en-IN"/>
              <a:t>Local sockets are given a filename in the Linux file system, often to be found in /tmp or /usr/tmp. </a:t>
            </a:r>
            <a:endParaRPr/>
          </a:p>
          <a:p>
            <a:r>
              <a:rPr lang="en-IN"/>
              <a:t>For network sockets, the filename will be a service identifier (port number/access point) relevant to the particular network to which the clients can connect.</a:t>
            </a:r>
            <a:endParaRPr/>
          </a:p>
          <a:p>
            <a:r>
              <a:rPr lang="en-IN"/>
              <a:t>This identifier allows Linux to route incoming connections specifying a particular port number to the correct server process.</a:t>
            </a:r>
            <a:endParaRPr/>
          </a:p>
          <a:p>
            <a:r>
              <a:rPr lang="en-IN"/>
              <a:t>A socket is named using the system call </a:t>
            </a:r>
            <a:r>
              <a:rPr lang="en-IN">
                <a:solidFill>
                  <a:srgbClr val="0000ff"/>
                </a:solidFill>
              </a:rPr>
              <a:t>bind.</a:t>
            </a:r>
            <a:endParaRPr/>
          </a:p>
          <a:p>
            <a:r>
              <a:rPr lang="en-IN">
                <a:solidFill>
                  <a:srgbClr val="0000ff"/>
                </a:solidFill>
              </a:rPr>
              <a:t>	</a:t>
            </a:r>
            <a:r>
              <a:rPr lang="en-IN">
                <a:solidFill>
                  <a:srgbClr val="0000ff"/>
                </a:solidFill>
              </a:rPr>
              <a:t>#include &lt;sys/socket.h&gt;</a:t>
            </a:r>
            <a:endParaRPr/>
          </a:p>
          <a:p>
            <a:r>
              <a:rPr lang="en-IN">
                <a:solidFill>
                  <a:srgbClr val="ff0000"/>
                </a:solidFill>
              </a:rPr>
              <a:t>    </a:t>
            </a:r>
            <a:r>
              <a:rPr lang="en-IN">
                <a:solidFill>
                  <a:srgbClr val="0000ff"/>
                </a:solidFill>
              </a:rPr>
              <a:t>bind(int fd, struct sockaddr *umyaddr, int addrlen);</a:t>
            </a:r>
            <a:endParaRPr/>
          </a:p>
          <a:p>
            <a:r>
              <a:rPr lang="en-IN">
                <a:solidFill>
                  <a:srgbClr val="0000ff"/>
                </a:solidFill>
              </a:rPr>
              <a:t>On successful completion, bind returns 0. If it fails, it returns -1</a:t>
            </a:r>
            <a:endParaRPr/>
          </a:p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9142920" cy="59994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The server process then waits for a client to connect to the named socket. 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IN">
                <a:solidFill>
                  <a:srgbClr val="ff0000"/>
                </a:solidFill>
                <a:latin typeface="Calibri"/>
              </a:rPr>
              <a:t>Step-3</a:t>
            </a:r>
            <a:r>
              <a:rPr lang="en-IN">
                <a:solidFill>
                  <a:srgbClr val="000000"/>
                </a:solidFill>
                <a:latin typeface="Calibri"/>
              </a:rPr>
              <a:t>:The system call, </a:t>
            </a:r>
            <a:r>
              <a:rPr lang="en-IN">
                <a:solidFill>
                  <a:srgbClr val="0000ff"/>
                </a:solidFill>
                <a:latin typeface="Calibri"/>
              </a:rPr>
              <a:t>listen</a:t>
            </a:r>
            <a:r>
              <a:rPr lang="en-IN">
                <a:solidFill>
                  <a:srgbClr val="000000"/>
                </a:solidFill>
                <a:latin typeface="Calibri"/>
              </a:rPr>
              <a:t>, creates a queue for incoming connections.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ff"/>
                </a:solidFill>
                <a:latin typeface="Calibri"/>
              </a:rPr>
              <a:t>#include &lt;sys/socket.h&gt;</a:t>
            </a:r>
            <a:endParaRPr/>
          </a:p>
          <a:p>
            <a:r>
              <a:rPr lang="en-IN">
                <a:solidFill>
                  <a:srgbClr val="ff0000"/>
                </a:solidFill>
                <a:latin typeface="Calibri"/>
              </a:rPr>
              <a:t>    </a:t>
            </a:r>
            <a:r>
              <a:rPr lang="en-IN">
                <a:solidFill>
                  <a:srgbClr val="0000ff"/>
                </a:solidFill>
                <a:latin typeface="Calibri"/>
              </a:rPr>
              <a:t>listen(int fd, int backlog);</a:t>
            </a:r>
            <a:endParaRPr/>
          </a:p>
          <a:p>
            <a:r>
              <a:rPr lang="en-IN">
                <a:solidFill>
                  <a:srgbClr val="0000ff"/>
                </a:solidFill>
                <a:latin typeface="Calibri"/>
              </a:rPr>
              <a:t>	</a:t>
            </a:r>
            <a:r>
              <a:rPr lang="en-IN">
                <a:solidFill>
                  <a:srgbClr val="0000ff"/>
                </a:solidFill>
                <a:latin typeface="Calibri"/>
              </a:rPr>
              <a:t>The listen function will return 0 on success or -1 on error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IN">
                <a:solidFill>
                  <a:srgbClr val="ff0000"/>
                </a:solidFill>
                <a:latin typeface="Calibri"/>
              </a:rPr>
              <a:t>Step-4</a:t>
            </a:r>
            <a:r>
              <a:rPr lang="en-IN">
                <a:solidFill>
                  <a:srgbClr val="000000"/>
                </a:solidFill>
                <a:latin typeface="Calibri"/>
              </a:rPr>
              <a:t>:The server can accept incoming connections using the system call </a:t>
            </a:r>
            <a:r>
              <a:rPr lang="en-IN">
                <a:solidFill>
                  <a:srgbClr val="0000ff"/>
                </a:solidFill>
                <a:latin typeface="Calibri"/>
              </a:rPr>
              <a:t>accept</a:t>
            </a:r>
            <a:r>
              <a:rPr lang="en-IN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ff"/>
                </a:solidFill>
                <a:latin typeface="Calibri"/>
              </a:rPr>
              <a:t>#include &lt;sys/socket.h&gt;</a:t>
            </a:r>
            <a:endParaRPr/>
          </a:p>
          <a:p>
            <a:r>
              <a:rPr lang="en-IN">
                <a:solidFill>
                  <a:srgbClr val="ff0000"/>
                </a:solidFill>
                <a:latin typeface="Calibri"/>
              </a:rPr>
              <a:t>     </a:t>
            </a:r>
            <a:r>
              <a:rPr lang="en-IN">
                <a:solidFill>
                  <a:srgbClr val="0000ff"/>
                </a:solidFill>
                <a:latin typeface="Calibri"/>
              </a:rPr>
              <a:t>accept(int fd, struct sockaddr *upeer_sockaddr, int upeer_addrlen);</a:t>
            </a:r>
            <a:endParaRPr/>
          </a:p>
          <a:p>
            <a:r>
              <a:rPr lang="en-IN">
                <a:solidFill>
                  <a:srgbClr val="0000ff"/>
                </a:solidFill>
                <a:latin typeface="Calibri"/>
              </a:rPr>
              <a:t>	</a:t>
            </a:r>
            <a:r>
              <a:rPr lang="en-IN">
                <a:solidFill>
                  <a:srgbClr val="0000ff"/>
                </a:solidFill>
                <a:latin typeface="Calibri"/>
              </a:rPr>
              <a:t>The accept function returns a new socket file descriptor when there is a client connection pending or -1 on error.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When the server calls accept, a new socket is created that is distinct from the named socket. 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This new socket is used solely for communication with this particular client. 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The named socket remains for further connections from other clients. 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A server can take multiple connections. Further clients wait on the listen queue until the server is ready again.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46040" y="1159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Socket connections (server)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179280" y="1700280"/>
            <a:ext cx="5255280" cy="430560"/>
          </a:xfrm>
          <a:prstGeom prst="rect">
            <a:avLst/>
          </a:prstGeom>
          <a:solidFill>
            <a:srgbClr val="4f81bd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ff00"/>
                </a:solidFill>
              </a:rPr>
              <a:t>socket(int family, int type, int protocol)</a:t>
            </a: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5876640" y="1693800"/>
            <a:ext cx="3263040" cy="363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creates a socket file descriptor</a:t>
            </a:r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181080" y="3645000"/>
            <a:ext cx="5253480" cy="430560"/>
          </a:xfrm>
          <a:prstGeom prst="rect">
            <a:avLst/>
          </a:prstGeom>
          <a:solidFill>
            <a:srgbClr val="4f81bd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ff00"/>
                </a:solidFill>
                <a:latin typeface="Calibri"/>
              </a:rPr>
              <a:t>listen(int fd, int backlog);</a:t>
            </a:r>
            <a:endParaRPr/>
          </a:p>
        </p:txBody>
      </p:sp>
      <p:sp>
        <p:nvSpPr>
          <p:cNvPr id="263" name="CustomShape 5"/>
          <p:cNvSpPr/>
          <p:nvPr/>
        </p:nvSpPr>
        <p:spPr>
          <a:xfrm>
            <a:off x="5630040" y="3357720"/>
            <a:ext cx="3680640" cy="912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solidFill>
                  <a:srgbClr val="000000"/>
                </a:solidFill>
                <a:latin typeface="Calibri"/>
              </a:rPr>
              <a:t>tells the kernel that the socket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Calibri"/>
              </a:rPr>
              <a:t>is now ready to accept 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Calibri"/>
              </a:rPr>
              <a:t>connections</a:t>
            </a:r>
            <a:endParaRPr/>
          </a:p>
        </p:txBody>
      </p:sp>
      <p:sp>
        <p:nvSpPr>
          <p:cNvPr id="264" name="CustomShape 6"/>
          <p:cNvSpPr/>
          <p:nvPr/>
        </p:nvSpPr>
        <p:spPr>
          <a:xfrm>
            <a:off x="-37080" y="4384800"/>
            <a:ext cx="3355920" cy="363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solidFill>
                  <a:srgbClr val="000000"/>
                </a:solidFill>
                <a:latin typeface="Calibri"/>
              </a:rPr>
              <a:t>on an incoming connection:</a:t>
            </a:r>
            <a:endParaRPr/>
          </a:p>
        </p:txBody>
      </p:sp>
      <p:sp>
        <p:nvSpPr>
          <p:cNvPr id="265" name="CustomShape 7"/>
          <p:cNvSpPr/>
          <p:nvPr/>
        </p:nvSpPr>
        <p:spPr>
          <a:xfrm>
            <a:off x="250920" y="5084640"/>
            <a:ext cx="7128360" cy="430560"/>
          </a:xfrm>
          <a:prstGeom prst="rect">
            <a:avLst/>
          </a:prstGeom>
          <a:solidFill>
            <a:srgbClr val="4f81bd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ff00"/>
                </a:solidFill>
                <a:latin typeface="Calibri"/>
              </a:rPr>
              <a:t>accept(int fd, struct sockaddr *upeer_sockaddr, int upeer_addrlen);</a:t>
            </a:r>
            <a:endParaRPr/>
          </a:p>
        </p:txBody>
      </p:sp>
      <p:sp>
        <p:nvSpPr>
          <p:cNvPr id="266" name="CustomShape 8"/>
          <p:cNvSpPr/>
          <p:nvPr/>
        </p:nvSpPr>
        <p:spPr>
          <a:xfrm>
            <a:off x="179280" y="2708280"/>
            <a:ext cx="5255280" cy="430560"/>
          </a:xfrm>
          <a:prstGeom prst="rect">
            <a:avLst/>
          </a:prstGeom>
          <a:solidFill>
            <a:srgbClr val="4f81bd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ff00"/>
                </a:solidFill>
              </a:rPr>
              <a:t>bind(int fd, struct sockaddr *umyaddr, int addrlen);</a:t>
            </a:r>
            <a:endParaRPr/>
          </a:p>
        </p:txBody>
      </p:sp>
      <p:sp>
        <p:nvSpPr>
          <p:cNvPr id="267" name="CustomShape 9"/>
          <p:cNvSpPr/>
          <p:nvPr/>
        </p:nvSpPr>
        <p:spPr>
          <a:xfrm>
            <a:off x="5870520" y="2557440"/>
            <a:ext cx="3275280" cy="363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binds the socket to an address</a:t>
            </a:r>
            <a:endParaRPr/>
          </a:p>
        </p:txBody>
      </p:sp>
      <p:cxnSp>
        <p:nvCxnSpPr>
          <p:cNvPr id="268" name="Line 1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69" name="Line 11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0" name="Line 1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80880" y="0"/>
            <a:ext cx="8228520" cy="1234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b050"/>
                </a:solidFill>
                <a:latin typeface="Calibri"/>
              </a:rPr>
              <a:t>Socket connections</a:t>
            </a:r>
            <a:r>
              <a:rPr lang="en-IN" sz="4400">
                <a:solidFill>
                  <a:srgbClr val="000000"/>
                </a:solidFill>
                <a:latin typeface="Calibri"/>
              </a:rPr>
              <a:t>(client)</a:t>
            </a:r>
            <a:r>
              <a:rPr lang="en-IN" sz="4400">
                <a:solidFill>
                  <a:srgbClr val="00b050"/>
                </a:solidFill>
                <a:latin typeface="Calibri"/>
              </a:rPr>
              <a:t>  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0" y="1066680"/>
            <a:ext cx="9142920" cy="461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1600">
                <a:solidFill>
                  <a:srgbClr val="ff0000"/>
                </a:solidFill>
              </a:rPr>
              <a:t>Step-1:The client creates an unnamed socket by calling </a:t>
            </a:r>
            <a:r>
              <a:rPr lang="en-IN" sz="1600">
                <a:solidFill>
                  <a:srgbClr val="0000ff"/>
                </a:solidFill>
              </a:rPr>
              <a:t>socket. </a:t>
            </a:r>
            <a:endParaRPr/>
          </a:p>
          <a:p>
            <a:r>
              <a:rPr lang="en-IN" sz="1600">
                <a:solidFill>
                  <a:srgbClr val="0000ff"/>
                </a:solidFill>
              </a:rPr>
              <a:t>	</a:t>
            </a:r>
            <a:r>
              <a:rPr lang="en-IN" sz="1600">
                <a:solidFill>
                  <a:srgbClr val="0000ff"/>
                </a:solidFill>
              </a:rPr>
              <a:t>socket(int family, int type, int protocol)</a:t>
            </a:r>
            <a:endParaRPr/>
          </a:p>
          <a:p>
            <a:r>
              <a:rPr lang="en-IN" sz="1600">
                <a:solidFill>
                  <a:srgbClr val="ff0000"/>
                </a:solidFill>
              </a:rPr>
              <a:t>Step-2:It then calls </a:t>
            </a:r>
            <a:r>
              <a:rPr lang="en-IN" sz="1600">
                <a:solidFill>
                  <a:srgbClr val="0000ff"/>
                </a:solidFill>
              </a:rPr>
              <a:t>connect to establish a connection with the server by using the server’s named socket as an address.</a:t>
            </a:r>
            <a:endParaRPr/>
          </a:p>
          <a:p>
            <a:r>
              <a:rPr lang="en-IN" sz="1600">
                <a:solidFill>
                  <a:srgbClr val="0000ff"/>
                </a:solidFill>
              </a:rPr>
              <a:t>	</a:t>
            </a:r>
            <a:r>
              <a:rPr lang="en-IN" sz="1600">
                <a:solidFill>
                  <a:srgbClr val="0000ff"/>
                </a:solidFill>
              </a:rPr>
              <a:t>#include &lt;sys/socket.h&gt;</a:t>
            </a:r>
            <a:endParaRPr/>
          </a:p>
          <a:p>
            <a:r>
              <a:rPr lang="en-IN" sz="1600">
                <a:solidFill>
                  <a:srgbClr val="0000ff"/>
                </a:solidFill>
              </a:rPr>
              <a:t>	</a:t>
            </a:r>
            <a:r>
              <a:rPr lang="en-IN" sz="1600">
                <a:solidFill>
                  <a:srgbClr val="0000ff"/>
                </a:solidFill>
              </a:rPr>
              <a:t>connect(int fd, struct sockaddr *uservaddr, int addrlen);</a:t>
            </a:r>
            <a:endParaRPr/>
          </a:p>
          <a:p>
            <a:r>
              <a:rPr lang="en-IN" sz="1600">
                <a:solidFill>
                  <a:srgbClr val="0000ff"/>
                </a:solidFill>
              </a:rPr>
              <a:t>	</a:t>
            </a:r>
            <a:r>
              <a:rPr lang="en-IN" sz="1600">
                <a:solidFill>
                  <a:srgbClr val="0000ff"/>
                </a:solidFill>
              </a:rPr>
              <a:t>If it succeeds, connect returns 0, and -1 is returned on error</a:t>
            </a:r>
            <a:endParaRPr/>
          </a:p>
          <a:p>
            <a:endParaRPr/>
          </a:p>
          <a:p>
            <a:r>
              <a:rPr lang="en-IN" sz="1600">
                <a:solidFill>
                  <a:srgbClr val="0000ff"/>
                </a:solidFill>
              </a:rPr>
              <a:t>Once a connection was established, sockets can be used like</a:t>
            </a:r>
            <a:endParaRPr/>
          </a:p>
          <a:p>
            <a:r>
              <a:rPr lang="en-IN" sz="1600">
                <a:solidFill>
                  <a:srgbClr val="0000ff"/>
                </a:solidFill>
              </a:rPr>
              <a:t>low-level file descriptors, providing two-way data </a:t>
            </a:r>
            <a:endParaRPr/>
          </a:p>
          <a:p>
            <a:r>
              <a:rPr lang="en-IN" sz="1600">
                <a:solidFill>
                  <a:srgbClr val="0000ff"/>
                </a:solidFill>
              </a:rPr>
              <a:t>communications.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33520" y="0"/>
            <a:ext cx="8228520" cy="1234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400">
                <a:solidFill>
                  <a:srgbClr val="00b050"/>
                </a:solidFill>
                <a:latin typeface="Comic Sans MS"/>
              </a:rPr>
              <a:t>Introduction to IPC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57200" y="1143000"/>
            <a:ext cx="8380800" cy="47588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2000"/>
              <a:t>Inter-process communication</a:t>
            </a:r>
            <a:r>
              <a:rPr lang="en-IN" sz="2000"/>
              <a:t> (</a:t>
            </a:r>
            <a:r>
              <a:rPr b="1" lang="en-IN" sz="2000"/>
              <a:t>IPC</a:t>
            </a:r>
            <a:r>
              <a:rPr lang="en-IN" sz="2000"/>
              <a:t>) is a set of</a:t>
            </a:r>
            <a:endParaRPr/>
          </a:p>
          <a:p>
            <a:r>
              <a:rPr lang="en-IN" sz="2000"/>
              <a:t>techniques for the exchange of data among</a:t>
            </a:r>
            <a:endParaRPr/>
          </a:p>
          <a:p>
            <a:r>
              <a:rPr lang="en-IN" sz="2000" u="sng">
                <a:solidFill>
                  <a:srgbClr val="558ed5"/>
                </a:solidFill>
              </a:rPr>
              <a:t>multiple</a:t>
            </a:r>
            <a:r>
              <a:rPr lang="en-IN" sz="2000">
                <a:solidFill>
                  <a:srgbClr val="558ed5"/>
                </a:solidFill>
              </a:rPr>
              <a:t> </a:t>
            </a:r>
            <a:r>
              <a:rPr lang="en-IN" sz="2000" u="sng">
                <a:solidFill>
                  <a:srgbClr val="558ed5"/>
                </a:solidFill>
                <a:hlinkClick r:id="rId1"/>
              </a:rPr>
              <a:t>threads</a:t>
            </a:r>
            <a:r>
              <a:rPr lang="en-IN" sz="2000">
                <a:solidFill>
                  <a:srgbClr val="558ed5"/>
                </a:solidFill>
              </a:rPr>
              <a:t> in one or more </a:t>
            </a:r>
            <a:r>
              <a:rPr lang="en-IN" sz="2000" u="sng">
                <a:solidFill>
                  <a:srgbClr val="558ed5"/>
                </a:solidFill>
                <a:hlinkClick r:id="rId2"/>
              </a:rPr>
              <a:t>processes</a:t>
            </a:r>
            <a:r>
              <a:rPr lang="en-IN" sz="2000">
                <a:solidFill>
                  <a:srgbClr val="558ed5"/>
                </a:solidFill>
              </a:rPr>
              <a:t>.</a:t>
            </a:r>
            <a:endParaRPr/>
          </a:p>
          <a:p>
            <a:endParaRPr/>
          </a:p>
          <a:p>
            <a:r>
              <a:rPr lang="en-IN" sz="2000">
                <a:solidFill>
                  <a:srgbClr val="ff0000"/>
                </a:solidFill>
              </a:rPr>
              <a:t>Why “Inter Process Communication”?</a:t>
            </a:r>
            <a:endParaRPr/>
          </a:p>
          <a:p>
            <a:r>
              <a:rPr lang="en-IN" sz="2000">
                <a:solidFill>
                  <a:srgbClr val="ff0000"/>
                </a:solidFill>
              </a:rPr>
              <a:t>Information sharing</a:t>
            </a:r>
            <a:endParaRPr/>
          </a:p>
          <a:p>
            <a:r>
              <a:rPr lang="en-IN" sz="2000">
                <a:solidFill>
                  <a:srgbClr val="ff0000"/>
                </a:solidFill>
              </a:rPr>
              <a:t>Computation speedup</a:t>
            </a:r>
            <a:endParaRPr/>
          </a:p>
          <a:p>
            <a:r>
              <a:rPr lang="en-IN" sz="2000">
                <a:solidFill>
                  <a:srgbClr val="ff0000"/>
                </a:solidFill>
              </a:rPr>
              <a:t>Modularity</a:t>
            </a:r>
            <a:endParaRPr/>
          </a:p>
          <a:p>
            <a:r>
              <a:rPr lang="en-IN" sz="2000">
                <a:solidFill>
                  <a:srgbClr val="ff0000"/>
                </a:solidFill>
              </a:rPr>
              <a:t>Convenience</a:t>
            </a: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533520"/>
            <a:ext cx="6856920" cy="6323400"/>
          </a:xfrm>
          <a:prstGeom prst="rect">
            <a:avLst/>
          </a:prstGeom>
        </p:spPr>
      </p:pic>
      <p:sp>
        <p:nvSpPr>
          <p:cNvPr id="274" name="CustomShape 1"/>
          <p:cNvSpPr/>
          <p:nvPr/>
        </p:nvSpPr>
        <p:spPr>
          <a:xfrm>
            <a:off x="457200" y="0"/>
            <a:ext cx="8228520" cy="1234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3200">
                <a:solidFill>
                  <a:srgbClr val="000000"/>
                </a:solidFill>
                <a:latin typeface="Calibri"/>
              </a:rPr>
              <a:t>Client-server communication using sockets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00"/>
                </a:solidFill>
                <a:latin typeface="Calibri"/>
              </a:rPr>
              <a:t>A Simple Local Server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396360" y="900000"/>
            <a:ext cx="9142920" cy="77720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1400">
                <a:solidFill>
                  <a:srgbClr val="0000ff"/>
                </a:solidFill>
              </a:rPr>
              <a:t>1. Make the necessary includes and set up the variables.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#include &lt;sys/types.h&gt;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#include &lt;sys/socket.h&gt;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#include &lt;stdio.h&gt;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#include &lt;sys/un.h&gt;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#include &lt;unistd.h&gt;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int main()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{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int server_sockfd, client_sockfd;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int server_len, client_len;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struct sockaddr_un server_address;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struct sockaddr_un client_address;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2. Remove any old sockets and create an unnamed socket for the server.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unlink(“server_socket”);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server_sockfd = socket(AF_UNIX, SOCK_STREAM, 0);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3. Name the socket.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server_address.sun_family = AF_UNIX;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strcpy(server_address.sun_path, “server_socket”);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server_len = sizeof(server_address);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bind(server_sockfd, (struct sockaddr *)&amp;server_address, server_len);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33520" y="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00"/>
                </a:solidFill>
                <a:latin typeface="Calibri"/>
              </a:rPr>
              <a:t>A Simple Local Server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152280" y="914400"/>
            <a:ext cx="8685720" cy="57902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2000">
                <a:solidFill>
                  <a:srgbClr val="0000ff"/>
                </a:solidFill>
              </a:rPr>
              <a:t>4. Create a connection queue and wait for clients.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listen(server_sockfd, 5);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while(1) {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char ch;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printf(“server waiting\n”);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5. Accept a connection.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client_len = sizeof(client_address);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client_sockfd = accept(server_sockfd, 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(struct sockaddr *)&amp;client_address, &amp;client_len);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6. Read and write to client on client_sockfd.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read(client_sockfd, &amp;ch, 1);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ch++;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write(client_sockfd, &amp;ch, 1);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close(client_sockfd);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}</a:t>
            </a:r>
            <a:endParaRPr/>
          </a:p>
          <a:p>
            <a:r>
              <a:rPr b="1" lang="en-IN" sz="2000">
                <a:solidFill>
                  <a:srgbClr val="0000ff"/>
                </a:solidFill>
              </a:rPr>
              <a:t>}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00"/>
                </a:solidFill>
                <a:latin typeface="Calibri"/>
              </a:rPr>
              <a:t>A Simple Local Client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228600" y="1066680"/>
            <a:ext cx="8457120" cy="67975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1200">
                <a:solidFill>
                  <a:srgbClr val="0000ff"/>
                </a:solidFill>
              </a:rPr>
              <a:t>1. Make the necessary includes and set up the variables.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#include &lt;sys/types.h&gt;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#include &lt;sys/socket.h&gt;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#include &lt;stdio.h&gt;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#include &lt;sys/un.h&gt;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#include &lt;unistd.h&gt;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int main()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{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int sockfd;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int len;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struct sockaddr_un address;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int result;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char ch = ‘A’;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2. Create a socket for the client.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sockfd = socket(AF_UNIX, SOCK_STREAM, 0);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3. Name the socket as agreed with the server.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address.sun_family = AF_UNIX;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strcpy(address.sun_path, “server_socket”);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len = sizeof(address);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00"/>
                </a:solidFill>
                <a:latin typeface="Calibri"/>
              </a:rPr>
              <a:t>A Simple Local Client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457200" y="1600200"/>
            <a:ext cx="8228520" cy="5020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1400">
                <a:solidFill>
                  <a:srgbClr val="0000ff"/>
                </a:solidFill>
              </a:rPr>
              <a:t>4. Connect our socket to the server’s socket.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result = connect(sockfd, (struct sockaddr *)&amp;address, len);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if(result == -1) {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perror(“oops: client1”);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exit(1);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}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5. You can now read and write via sockfd.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write(sockfd, &amp;ch, 1);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read(sockfd, &amp;ch, 1);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printf(“char from server = %c\n”, ch);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close(sockfd);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exit(0);</a:t>
            </a:r>
            <a:endParaRPr/>
          </a:p>
          <a:p>
            <a:r>
              <a:rPr b="1" lang="en-IN" sz="1400">
                <a:solidFill>
                  <a:srgbClr val="0000ff"/>
                </a:solidFill>
              </a:rPr>
              <a:t>}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80880" y="0"/>
            <a:ext cx="8228520" cy="913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228600" y="1066680"/>
            <a:ext cx="8685720" cy="56880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1400"/>
              <a:t>The server program in this example can serve only one client at a time. It just reads a character from the client, increments it, and writes it back.</a:t>
            </a:r>
            <a:endParaRPr/>
          </a:p>
          <a:p>
            <a:r>
              <a:rPr b="1" lang="en-IN" sz="1400"/>
              <a:t>When you run the server program, it creates a socket and waits for connections. If you start it in the background so that it runs independently, you can then start clients in the foreground.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$ server1 &amp;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[1] 1094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$ server waiting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Now, when you run the client program, you are successful in connecting to the server. Since the server socket exists, you can connect to it and communicate with the server.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$ ./client1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server waiting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char from server = B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$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the server has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received a character from the client, incremented it, and returned it. The server then continues and waits</a:t>
            </a:r>
            <a:endParaRPr/>
          </a:p>
          <a:p>
            <a:r>
              <a:rPr b="1" lang="en-IN" sz="1200">
                <a:solidFill>
                  <a:srgbClr val="0000ff"/>
                </a:solidFill>
              </a:rPr>
              <a:t>for the next client.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ff"/>
                </a:solidFill>
                <a:latin typeface="Calibri"/>
              </a:rPr>
              <a:t>applications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457200" y="1600200"/>
            <a:ext cx="8228520" cy="4615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200"/>
              <a:t>Linux functions such as </a:t>
            </a:r>
            <a:r>
              <a:rPr lang="en-IN" sz="2200">
                <a:solidFill>
                  <a:srgbClr val="ff0000"/>
                </a:solidFill>
              </a:rPr>
              <a:t>printing and network utilities such as rlogin(remote login) and ftp(file transfer protocol) usually use sockets to communicate.</a:t>
            </a:r>
            <a:endParaRPr/>
          </a:p>
          <a:p>
            <a:r>
              <a:rPr lang="en-IN" sz="2200">
                <a:solidFill>
                  <a:srgbClr val="ff0000"/>
                </a:solidFill>
              </a:rPr>
              <a:t>Client/Server models </a:t>
            </a:r>
            <a:endParaRPr/>
          </a:p>
          <a:p>
            <a:r>
              <a:rPr lang="en-IN" sz="2200">
                <a:solidFill>
                  <a:srgbClr val="ff0000"/>
                </a:solidFill>
              </a:rPr>
              <a:t>Peer-to-peer scenarios, such as chat applications </a:t>
            </a:r>
            <a:endParaRPr/>
          </a:p>
          <a:p>
            <a:r>
              <a:rPr lang="en-IN" sz="2200">
                <a:solidFill>
                  <a:srgbClr val="ff0000"/>
                </a:solidFill>
              </a:rPr>
              <a:t>Making remote procedure calls (RPC) by having the receiving application interpret a message as a function call.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520" cy="1430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Types of IPC</a:t>
            </a:r>
            <a:endParaRPr/>
          </a:p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04920" y="1066680"/>
            <a:ext cx="4037400" cy="5485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Pipes(Half-duplex)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FIFOs (named pipes)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STREAM pipes (Full-duplex pipes)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Named STREAM pipes 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Message queues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Semaphore sets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Shared memory segments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Sockets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Streams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8520" cy="1430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Types of IPC</a:t>
            </a:r>
            <a:endParaRPr/>
          </a:p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04920" y="1066680"/>
            <a:ext cx="4037400" cy="5485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Pipes(Half-duplex)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FIFOs (named pipes)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STREAM pipes (Full-duplex pipes)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Named STREAM pipes 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Message queues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Semaphore sets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Shared memory segments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Sockets</a:t>
            </a:r>
            <a:endParaRPr/>
          </a:p>
          <a:p>
            <a:r>
              <a:rPr lang="en-IN" sz="2800">
                <a:solidFill>
                  <a:srgbClr val="0000ff"/>
                </a:solidFill>
                <a:latin typeface="Times New Roman"/>
              </a:rPr>
              <a:t>Streams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5410080" y="2971800"/>
            <a:ext cx="3275640" cy="9126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ff0000"/>
                </a:solidFill>
                <a:latin typeface="Calibri"/>
              </a:rPr>
              <a:t>processes on the same machine were able to communicate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3962520" y="1143000"/>
            <a:ext cx="1218240" cy="4266000"/>
          </a:xfrm>
          <a:prstGeom prst="rightBrace">
            <a:avLst>
              <a:gd fmla="val 0" name="adj1"/>
              <a:gd fmla="val 0" name="adj2"/>
            </a:avLst>
          </a:prstGeom>
          <a:ln w="9360">
            <a:solidFill>
              <a:srgbClr val="4a7ebb"/>
            </a:solidFill>
            <a:round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520" cy="1430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4400">
                <a:solidFill>
                  <a:srgbClr val="000000"/>
                </a:solidFill>
                <a:latin typeface="Calibri"/>
              </a:rPr>
              <a:t>Types of IPC</a:t>
            </a:r>
            <a:endParaRPr/>
          </a:p>
          <a:p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04920" y="1066680"/>
            <a:ext cx="4037400" cy="5485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Pipes(Half-duplex)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FIFOs (named pipes)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STREAM pipes (Full-duplex pipes)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Named STREAM pipes 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Message queues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Semaphore sets</a:t>
            </a:r>
            <a:endParaRPr/>
          </a:p>
          <a:p>
            <a:r>
              <a:rPr lang="en-IN" sz="2800">
                <a:solidFill>
                  <a:srgbClr val="ff0000"/>
                </a:solidFill>
                <a:latin typeface="Times New Roman"/>
              </a:rPr>
              <a:t>Shared memory segments</a:t>
            </a:r>
            <a:endParaRPr/>
          </a:p>
          <a:p>
            <a:r>
              <a:rPr lang="en-IN" sz="2800">
                <a:solidFill>
                  <a:srgbClr val="00b050"/>
                </a:solidFill>
                <a:latin typeface="Times New Roman"/>
              </a:rPr>
              <a:t>Sockets</a:t>
            </a:r>
            <a:endParaRPr/>
          </a:p>
          <a:p>
            <a:r>
              <a:rPr lang="en-IN" sz="2800">
                <a:solidFill>
                  <a:srgbClr val="00b050"/>
                </a:solidFill>
                <a:latin typeface="Times New Roman"/>
              </a:rPr>
              <a:t>Streams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5410080" y="2971800"/>
            <a:ext cx="3275640" cy="9126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ff0000"/>
                </a:solidFill>
                <a:latin typeface="Calibri"/>
              </a:rPr>
              <a:t>processes on the same machine were able to communicate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5334120" y="5715000"/>
            <a:ext cx="3580200" cy="9126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00b050"/>
                </a:solidFill>
                <a:latin typeface="Calibri"/>
              </a:rPr>
              <a:t>Include communication between processes on different machines 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3962520" y="1143000"/>
            <a:ext cx="1218240" cy="4266000"/>
          </a:xfrm>
          <a:prstGeom prst="rightBrace">
            <a:avLst>
              <a:gd fmla="val 0" name="adj1"/>
              <a:gd fmla="val 0" name="adj2"/>
            </a:avLst>
          </a:prstGeom>
          <a:ln w="9360">
            <a:solidFill>
              <a:srgbClr val="4a7ebb"/>
            </a:solidFill>
            <a:round/>
          </a:ln>
        </p:spPr>
      </p:sp>
      <p:sp>
        <p:nvSpPr>
          <p:cNvPr id="194" name="CustomShape 6"/>
          <p:cNvSpPr/>
          <p:nvPr/>
        </p:nvSpPr>
        <p:spPr>
          <a:xfrm>
            <a:off x="3962520" y="5562720"/>
            <a:ext cx="1065600" cy="837000"/>
          </a:xfrm>
          <a:prstGeom prst="rightBrace">
            <a:avLst>
              <a:gd fmla="val 0" name="adj1"/>
              <a:gd fmla="val 0" name="adj2"/>
            </a:avLst>
          </a:prstGeom>
          <a:ln w="9360">
            <a:solidFill>
              <a:srgbClr val="4a7ebb"/>
            </a:solidFill>
            <a:round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45720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b050"/>
                </a:solidFill>
                <a:latin typeface="Calibri"/>
              </a:rPr>
              <a:t>motivation: why sockets?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304920" y="1066680"/>
            <a:ext cx="8587440" cy="56012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pPr>
              <a:lnSpc>
                <a:spcPct val="90000"/>
              </a:lnSpc>
              <a:buSzPct val="45000"/>
              <a:buFont typeface="Arial"/>
              <a:buChar char="•"/>
            </a:pPr>
            <a:r>
              <a:rPr b="1" lang="en-IN" sz="3200">
                <a:solidFill>
                  <a:srgbClr val="ff0000"/>
                </a:solidFill>
                <a:latin typeface="Calibri"/>
              </a:rPr>
              <a:t>UNIX-Operating systems at first only supported using pipes for IPC</a:t>
            </a:r>
            <a:endParaRPr/>
          </a:p>
          <a:p>
            <a:pPr lvl="1">
              <a:lnSpc>
                <a:spcPct val="90000"/>
              </a:lnSpc>
              <a:buSzPct val="45000"/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only related processes on the same machine were able to communicate</a:t>
            </a:r>
            <a:endParaRPr/>
          </a:p>
          <a:p>
            <a:pPr lvl="1">
              <a:lnSpc>
                <a:spcPct val="90000"/>
              </a:lnSpc>
              <a:buSzPct val="45000"/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only one-way communication</a:t>
            </a:r>
            <a:endParaRPr/>
          </a:p>
          <a:p>
            <a:pPr>
              <a:lnSpc>
                <a:spcPct val="90000"/>
              </a:lnSpc>
              <a:buSzPct val="45000"/>
              <a:buFont typeface="Arial"/>
              <a:buChar char="•"/>
            </a:pPr>
            <a:r>
              <a:rPr b="1" lang="en-IN" sz="3200">
                <a:solidFill>
                  <a:srgbClr val="ff0000"/>
                </a:solidFill>
                <a:latin typeface="Calibri"/>
              </a:rPr>
              <a:t>networking was difficult since there were no standards for network interfaces</a:t>
            </a:r>
            <a:endParaRPr/>
          </a:p>
          <a:p>
            <a:pPr lvl="1">
              <a:lnSpc>
                <a:spcPct val="90000"/>
              </a:lnSpc>
              <a:buSzPct val="45000"/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developing applications for network jobs was difficult (each network interface had to be implemented separately)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09480" y="0"/>
            <a:ext cx="7771320" cy="1234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 u="sng">
                <a:solidFill>
                  <a:srgbClr val="00b050"/>
                </a:solidFill>
                <a:latin typeface="Calibri"/>
              </a:rPr>
              <a:t>What is a socket?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1260000" y="1149480"/>
            <a:ext cx="7330680" cy="26442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charset="2" typeface="Wingdings"/>
              <a:buChar char=""/>
            </a:pPr>
            <a:r>
              <a:rPr lang="en-IN">
                <a:solidFill>
                  <a:srgbClr val="000000"/>
                </a:solidFill>
              </a:rPr>
              <a:t>A socket is a </a:t>
            </a:r>
            <a:r>
              <a:rPr lang="en-IN">
                <a:solidFill>
                  <a:srgbClr val="ff0000"/>
                </a:solidFill>
              </a:rPr>
              <a:t>communication endpoint </a:t>
            </a:r>
            <a:r>
              <a:rPr lang="en-IN">
                <a:solidFill>
                  <a:srgbClr val="000000"/>
                </a:solidFill>
              </a:rPr>
              <a:t>— an object through which an application sends or receives packets of data across a network.</a:t>
            </a:r>
            <a:endParaRPr/>
          </a:p>
          <a:p>
            <a:pPr>
              <a:buSzPct val="45000"/>
              <a:buFont charset="2" typeface="Wingdings"/>
              <a:buChar char=""/>
            </a:pPr>
            <a:r>
              <a:rPr lang="en-IN">
                <a:solidFill>
                  <a:srgbClr val="000000"/>
                </a:solidFill>
              </a:rPr>
              <a:t>A data structure that can be created, manipulated and used for communication using system calls.</a:t>
            </a:r>
            <a:endParaRPr/>
          </a:p>
          <a:p>
            <a:pPr>
              <a:buSzPct val="45000"/>
              <a:buFont charset="2" typeface="Wingdings"/>
              <a:buChar char=""/>
            </a:pPr>
            <a:r>
              <a:rPr lang="en-IN">
                <a:solidFill>
                  <a:srgbClr val="0000ff"/>
                </a:solidFill>
              </a:rPr>
              <a:t>sockets are an abstraction of the network interface and the network protocol. Socket facility layered on top of networking.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1041480" y="5900760"/>
            <a:ext cx="2516760" cy="622800"/>
          </a:xfrm>
          <a:prstGeom prst="rect">
            <a:avLst/>
          </a:prstGeom>
          <a:solidFill>
            <a:srgbClr val="800080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0000"/>
                </a:solidFill>
                <a:latin typeface="Calibri"/>
              </a:rPr>
              <a:t>network interfaces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1041480" y="5207040"/>
            <a:ext cx="2516760" cy="621360"/>
          </a:xfrm>
          <a:prstGeom prst="rect">
            <a:avLst/>
          </a:prstGeom>
          <a:solidFill>
            <a:srgbClr val="00ff00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network protocols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1042920" y="4508640"/>
            <a:ext cx="2516760" cy="622800"/>
          </a:xfrm>
          <a:prstGeom prst="rect">
            <a:avLst/>
          </a:prstGeom>
          <a:solidFill>
            <a:srgbClr val="ff0000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socket layer</a:t>
            </a:r>
            <a:endParaRPr/>
          </a:p>
        </p:txBody>
      </p:sp>
      <p:sp>
        <p:nvSpPr>
          <p:cNvPr id="202" name="CustomShape 6"/>
          <p:cNvSpPr/>
          <p:nvPr/>
        </p:nvSpPr>
        <p:spPr>
          <a:xfrm>
            <a:off x="5076720" y="5900760"/>
            <a:ext cx="2516760" cy="622800"/>
          </a:xfrm>
          <a:prstGeom prst="rect">
            <a:avLst/>
          </a:prstGeom>
          <a:solidFill>
            <a:srgbClr val="800080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0000"/>
                </a:solidFill>
                <a:latin typeface="Calibri"/>
              </a:rPr>
              <a:t>10 MBit/s Ethernet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5076720" y="5205240"/>
            <a:ext cx="2516760" cy="621360"/>
          </a:xfrm>
          <a:prstGeom prst="rect">
            <a:avLst/>
          </a:prstGeom>
          <a:solidFill>
            <a:srgbClr val="00ff00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TCP/IP Protocol</a:t>
            </a:r>
            <a:endParaRPr/>
          </a:p>
        </p:txBody>
      </p:sp>
      <p:sp>
        <p:nvSpPr>
          <p:cNvPr id="204" name="CustomShape 8"/>
          <p:cNvSpPr/>
          <p:nvPr/>
        </p:nvSpPr>
        <p:spPr>
          <a:xfrm>
            <a:off x="5078520" y="4508640"/>
            <a:ext cx="2516760" cy="622800"/>
          </a:xfrm>
          <a:prstGeom prst="rect">
            <a:avLst/>
          </a:prstGeom>
          <a:solidFill>
            <a:srgbClr val="ff0000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Stream Socket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33520" y="4343400"/>
            <a:ext cx="7702920" cy="23040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767600"/>
              </a:gs>
            </a:gsLst>
            <a:lin ang="0"/>
          </a:gradFill>
          <a:ln w="2844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/>
            <a:r>
              <a:rPr b="1" lang="en-IN" sz="3600">
                <a:solidFill>
                  <a:srgbClr val="000000"/>
                </a:solidFill>
                <a:latin typeface="Calibri"/>
              </a:rPr>
              <a:t>KERNEL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965160" y="4776840"/>
            <a:ext cx="1510200" cy="1510200"/>
          </a:xfrm>
          <a:prstGeom prst="ellipse">
            <a:avLst/>
          </a:prstGeom>
          <a:solidFill>
            <a:srgbClr val="800080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0000"/>
                </a:solidFill>
                <a:latin typeface="Calibri"/>
              </a:rPr>
              <a:t>socket</a:t>
            </a:r>
            <a:endParaRPr/>
          </a:p>
        </p:txBody>
      </p:sp>
      <p:cxnSp>
        <p:nvCxnSpPr>
          <p:cNvPr id="207" name="Line 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8892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08" name="CustomShape 4"/>
          <p:cNvSpPr/>
          <p:nvPr/>
        </p:nvSpPr>
        <p:spPr>
          <a:xfrm>
            <a:off x="6078600" y="4776840"/>
            <a:ext cx="1510200" cy="1510200"/>
          </a:xfrm>
          <a:prstGeom prst="ellipse">
            <a:avLst/>
          </a:prstGeom>
          <a:solidFill>
            <a:srgbClr val="800080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0000"/>
                </a:solidFill>
                <a:latin typeface="Calibri"/>
              </a:rPr>
              <a:t>socket</a:t>
            </a:r>
            <a:endParaRPr/>
          </a:p>
        </p:txBody>
      </p:sp>
      <p:cxnSp>
        <p:nvCxnSpPr>
          <p:cNvPr id="209" name="Line 5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88920">
            <a:solidFill>
              <a:srgbClr val="000000"/>
            </a:solidFill>
            <a:round/>
          </a:ln>
        </p:spPr>
      </p:cxnSp>
      <p:sp>
        <p:nvSpPr>
          <p:cNvPr id="210" name="CustomShape 6"/>
          <p:cNvSpPr/>
          <p:nvPr/>
        </p:nvSpPr>
        <p:spPr>
          <a:xfrm>
            <a:off x="533520" y="2327400"/>
            <a:ext cx="2375280" cy="790920"/>
          </a:xfrm>
          <a:prstGeom prst="rect">
            <a:avLst/>
          </a:prstGeom>
          <a:solidFill>
            <a:srgbClr val="4f81bd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0000"/>
                </a:solidFill>
                <a:latin typeface="Calibri"/>
              </a:rPr>
              <a:t>process 1</a:t>
            </a:r>
            <a:endParaRPr/>
          </a:p>
        </p:txBody>
      </p:sp>
      <p:cxnSp>
        <p:nvCxnSpPr>
          <p:cNvPr id="211" name="Line 7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88920">
            <a:solidFill>
              <a:srgbClr val="000000"/>
            </a:solidFill>
            <a:round/>
          </a:ln>
        </p:spPr>
      </p:cxnSp>
      <p:sp>
        <p:nvSpPr>
          <p:cNvPr id="212" name="CustomShape 8"/>
          <p:cNvSpPr/>
          <p:nvPr/>
        </p:nvSpPr>
        <p:spPr>
          <a:xfrm>
            <a:off x="5645160" y="2327400"/>
            <a:ext cx="2375280" cy="790920"/>
          </a:xfrm>
          <a:prstGeom prst="rect">
            <a:avLst/>
          </a:prstGeom>
          <a:solidFill>
            <a:srgbClr val="4f81bd"/>
          </a:solidFill>
        </p:spPr>
        <p:txBody>
          <a:bodyPr anchor="ctr" bIns="45000" lIns="90000" rIns="90000" tIns="45000" wrap="none"/>
          <a:p>
            <a:pPr algn="ctr"/>
            <a:r>
              <a:rPr lang="en-IN">
                <a:solidFill>
                  <a:srgbClr val="ff0000"/>
                </a:solidFill>
                <a:latin typeface="Calibri"/>
              </a:rPr>
              <a:t>process 2</a:t>
            </a:r>
            <a:endParaRPr/>
          </a:p>
        </p:txBody>
      </p:sp>
      <p:sp>
        <p:nvSpPr>
          <p:cNvPr id="213" name="CustomShape 9"/>
          <p:cNvSpPr/>
          <p:nvPr/>
        </p:nvSpPr>
        <p:spPr>
          <a:xfrm>
            <a:off x="228600" y="152280"/>
            <a:ext cx="8762040" cy="19040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2400">
                <a:solidFill>
                  <a:srgbClr val="00b050"/>
                </a:solidFill>
                <a:latin typeface="Calibri"/>
              </a:rPr>
              <a:t>&gt;&gt; Communicating processes each create a socket and connect them together</a:t>
            </a:r>
            <a:endParaRPr/>
          </a:p>
          <a:p>
            <a:r>
              <a:rPr b="1" lang="en-IN" sz="2400">
                <a:solidFill>
                  <a:srgbClr val="00b050"/>
                </a:solidFill>
                <a:latin typeface="Calibri"/>
              </a:rPr>
              <a:t> </a:t>
            </a:r>
            <a:r>
              <a:rPr b="1" lang="en-IN" sz="2400">
                <a:solidFill>
                  <a:srgbClr val="00b050"/>
                </a:solidFill>
                <a:latin typeface="Calibri"/>
              </a:rPr>
              <a:t>&gt;&gt; Data is sent from a source socket to a destination socket</a:t>
            </a:r>
            <a:endParaRPr/>
          </a:p>
          <a:p>
            <a:r>
              <a:rPr b="1" lang="en-IN" sz="2400">
                <a:solidFill>
                  <a:srgbClr val="00b050"/>
                </a:solidFill>
                <a:latin typeface="Calibri"/>
              </a:rPr>
              <a:t>&gt;&gt; Can be used for local (same machine) or remote communication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5800" y="0"/>
            <a:ext cx="7771320" cy="14688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IN" sz="4400">
                <a:solidFill>
                  <a:srgbClr val="000000"/>
                </a:solidFill>
                <a:latin typeface="Calibri"/>
              </a:rPr>
              <a:t>general properties of sockets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304920" y="1219320"/>
            <a:ext cx="8609400" cy="4647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45000"/>
              <a:buFont charset="2" typeface="Wingdings"/>
              <a:buChar char=""/>
            </a:pPr>
            <a:r>
              <a:rPr lang="en-IN">
                <a:solidFill>
                  <a:srgbClr val="00b050"/>
                </a:solidFill>
              </a:rPr>
              <a:t> </a:t>
            </a:r>
            <a:r>
              <a:rPr lang="en-IN">
                <a:solidFill>
                  <a:srgbClr val="00b050"/>
                </a:solidFill>
              </a:rPr>
              <a:t>connection-based</a:t>
            </a:r>
            <a:endParaRPr/>
          </a:p>
          <a:p>
            <a:pPr>
              <a:lnSpc>
                <a:spcPct val="90000"/>
              </a:lnSpc>
              <a:buSzPct val="45000"/>
              <a:buFont charset="2" typeface="Wingdings"/>
              <a:buChar char=""/>
            </a:pPr>
            <a:r>
              <a:rPr lang="en-IN">
                <a:solidFill>
                  <a:srgbClr val="00b050"/>
                </a:solidFill>
              </a:rPr>
              <a:t>can have an address bound to them</a:t>
            </a:r>
            <a:endParaRPr/>
          </a:p>
          <a:p>
            <a:pPr>
              <a:lnSpc>
                <a:spcPct val="90000"/>
              </a:lnSpc>
              <a:buSzPct val="45000"/>
              <a:buFont charset="2" typeface="Wingdings"/>
              <a:buChar char=""/>
            </a:pPr>
            <a:r>
              <a:rPr lang="en-IN">
                <a:solidFill>
                  <a:srgbClr val="00b050"/>
                </a:solidFill>
              </a:rPr>
              <a:t>use packets for data transmission</a:t>
            </a:r>
            <a:endParaRPr/>
          </a:p>
          <a:p>
            <a:pPr>
              <a:lnSpc>
                <a:spcPct val="90000"/>
              </a:lnSpc>
              <a:buSzPct val="45000"/>
              <a:buFont charset="2" typeface="Wingdings"/>
              <a:buChar char=""/>
            </a:pPr>
            <a:r>
              <a:rPr lang="en-IN">
                <a:solidFill>
                  <a:srgbClr val="00b050"/>
                </a:solidFill>
              </a:rPr>
              <a:t>allow checking for errors</a:t>
            </a:r>
            <a:endParaRPr/>
          </a:p>
          <a:p>
            <a:pPr lvl="1">
              <a:lnSpc>
                <a:spcPct val="90000"/>
              </a:lnSpc>
              <a:buSzPct val="45000"/>
              <a:buFont charset="2" typeface="Wingdings"/>
              <a:buChar char=""/>
            </a:pPr>
            <a:r>
              <a:rPr lang="en-IN" sz="2400">
                <a:solidFill>
                  <a:srgbClr val="00b050"/>
                </a:solidFill>
              </a:rPr>
              <a:t>UNIX_STREAM and TCP</a:t>
            </a:r>
            <a:endParaRPr/>
          </a:p>
          <a:p>
            <a:pPr>
              <a:lnSpc>
                <a:spcPct val="90000"/>
              </a:lnSpc>
              <a:buSzPct val="45000"/>
              <a:buFont charset="2" typeface="Wingdings"/>
              <a:buChar char=""/>
            </a:pPr>
            <a:r>
              <a:rPr lang="en-IN" sz="2400">
                <a:solidFill>
                  <a:srgbClr val="00b050"/>
                </a:solidFill>
              </a:rPr>
              <a:t>allow IPC in a network environment</a:t>
            </a:r>
            <a:endParaRPr/>
          </a:p>
          <a:p>
            <a:pPr>
              <a:lnSpc>
                <a:spcPct val="90000"/>
              </a:lnSpc>
              <a:buSzPct val="45000"/>
              <a:buFont charset="2" typeface="Wingdings"/>
              <a:buChar char=""/>
            </a:pPr>
            <a:r>
              <a:rPr lang="en-IN" sz="2400">
                <a:solidFill>
                  <a:srgbClr val="00b050"/>
                </a:solidFill>
              </a:rPr>
              <a:t>“</a:t>
            </a:r>
            <a:r>
              <a:rPr lang="en-IN" sz="2400">
                <a:solidFill>
                  <a:srgbClr val="00b050"/>
                </a:solidFill>
              </a:rPr>
              <a:t>all-rounder” </a:t>
            </a:r>
            <a:endParaRPr/>
          </a:p>
          <a:p>
            <a:pPr lvl="1">
              <a:lnSpc>
                <a:spcPct val="90000"/>
              </a:lnSpc>
              <a:buSzPct val="45000"/>
              <a:buFont charset="2" typeface="Wingdings"/>
              <a:buChar char=""/>
            </a:pPr>
            <a:r>
              <a:rPr lang="en-IN" sz="2400">
                <a:solidFill>
                  <a:srgbClr val="00b050"/>
                </a:solidFill>
              </a:rPr>
              <a:t>many protocols such as IPX, AX_25 and AppleTalk are supported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