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AFDB-3FDB-4145-B149-03E58AC7606E}" v="595" dt="2022-09-04T03:57:15.805"/>
    <p1510:client id="{FFAE4A75-FB62-4A95-8270-0FD48361B464}" v="361" dt="2022-09-04T01:48:53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19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9300"/>
            <a:ext cx="10515600" cy="2933700"/>
          </a:xfrm>
        </p:spPr>
        <p:txBody>
          <a:bodyPr>
            <a:normAutofit/>
          </a:bodyPr>
          <a:lstStyle/>
          <a:p>
            <a:pPr algn="ctr"/>
            <a:r>
              <a:rPr lang="en-SG" b="1" dirty="0" smtClean="0"/>
              <a:t> Image Processing System Architecture</a:t>
            </a:r>
            <a:br>
              <a:rPr lang="en-SG" b="1" dirty="0" smtClean="0"/>
            </a:br>
            <a:r>
              <a:rPr lang="en-SG" b="1" dirty="0" smtClean="0"/>
              <a:t>using AWS Cloud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744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AD2D50-4F5A-D3F0-A477-97BE35D07267}"/>
              </a:ext>
            </a:extLst>
          </p:cNvPr>
          <p:cNvSpPr txBox="1"/>
          <p:nvPr/>
        </p:nvSpPr>
        <p:spPr>
          <a:xfrm>
            <a:off x="1642250" y="2075921"/>
            <a:ext cx="13477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Front-end code for app is hosted in S3</a:t>
            </a:r>
            <a:endParaRPr lang="en-US" sz="1200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AF23B829-C895-78BD-F1D2-24976F69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52" y="1108118"/>
            <a:ext cx="1221049" cy="5727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5C39704-3241-01CD-8A34-CA279453CDB1}"/>
              </a:ext>
            </a:extLst>
          </p:cNvPr>
          <p:cNvCxnSpPr/>
          <p:nvPr/>
        </p:nvCxnSpPr>
        <p:spPr>
          <a:xfrm>
            <a:off x="2678892" y="1466870"/>
            <a:ext cx="748352" cy="5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476411-AA33-0356-705B-092EA7BE35EE}"/>
              </a:ext>
            </a:extLst>
          </p:cNvPr>
          <p:cNvSpPr txBox="1"/>
          <p:nvPr/>
        </p:nvSpPr>
        <p:spPr>
          <a:xfrm>
            <a:off x="3400131" y="2021900"/>
            <a:ext cx="1332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User upload image on web app</a:t>
            </a:r>
            <a:endParaRPr lang="en-US" sz="1200" dirty="0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xmlns="" id="{AB63F038-F7AC-2A90-81B2-E14E95C9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01" y="937317"/>
            <a:ext cx="1180015" cy="800564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2FAF9B54-CC94-DEF2-F900-EF935A96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70" y="1046036"/>
            <a:ext cx="1102178" cy="869495"/>
          </a:xfrm>
          <a:prstGeom prst="rect">
            <a:avLst/>
          </a:prstGeom>
        </p:spPr>
      </p:pic>
      <p:pic>
        <p:nvPicPr>
          <p:cNvPr id="16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BE5D50F6-B3A3-83A4-4287-30C68CD60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04" y="2285708"/>
            <a:ext cx="1102178" cy="8694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D43C995-94C9-9FF3-22E2-B8E6F158DA11}"/>
              </a:ext>
            </a:extLst>
          </p:cNvPr>
          <p:cNvCxnSpPr/>
          <p:nvPr/>
        </p:nvCxnSpPr>
        <p:spPr>
          <a:xfrm flipV="1">
            <a:off x="6508488" y="1350153"/>
            <a:ext cx="981503" cy="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E0688D-E92D-0F65-C70E-0DB02A51C667}"/>
              </a:ext>
            </a:extLst>
          </p:cNvPr>
          <p:cNvSpPr txBox="1"/>
          <p:nvPr/>
        </p:nvSpPr>
        <p:spPr>
          <a:xfrm>
            <a:off x="5384457" y="2484948"/>
            <a:ext cx="25075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Lifecycle rule is configured to delete objects older than 7 days from S3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A63033C-CD35-DF30-32C9-FE1FDC6469AC}"/>
              </a:ext>
            </a:extLst>
          </p:cNvPr>
          <p:cNvSpPr txBox="1"/>
          <p:nvPr/>
        </p:nvSpPr>
        <p:spPr>
          <a:xfrm>
            <a:off x="7597587" y="1880752"/>
            <a:ext cx="11736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Create object</a:t>
            </a:r>
            <a:endParaRPr lang="en-US" sz="1200">
              <a:cs typeface="Calibri"/>
            </a:endParaRPr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xmlns="" id="{97CF77A7-4036-FB58-BD74-E0890090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341" y="2976098"/>
            <a:ext cx="1046390" cy="918482"/>
          </a:xfrm>
          <a:prstGeom prst="rect">
            <a:avLst/>
          </a:prstGeom>
        </p:spPr>
      </p:pic>
      <p:pic>
        <p:nvPicPr>
          <p:cNvPr id="28" name="Picture 28" descr="Icon&#10;&#10;Description automatically generated">
            <a:extLst>
              <a:ext uri="{FF2B5EF4-FFF2-40B4-BE49-F238E27FC236}">
                <a16:creationId xmlns:a16="http://schemas.microsoft.com/office/drawing/2014/main" xmlns="" id="{A9C59DF4-21A9-F4C9-35CE-695B6AF23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4638" y="4136908"/>
            <a:ext cx="999698" cy="949798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xmlns="" id="{334874A9-38B3-260C-BE9C-749077FD6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0323" y="5460954"/>
            <a:ext cx="1042062" cy="97439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C2BA76A-76C9-A4C1-D8A1-404BF9A21AC6}"/>
              </a:ext>
            </a:extLst>
          </p:cNvPr>
          <p:cNvCxnSpPr/>
          <p:nvPr/>
        </p:nvCxnSpPr>
        <p:spPr>
          <a:xfrm flipH="1">
            <a:off x="10512644" y="5115635"/>
            <a:ext cx="6822" cy="40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5ABCF0E6-D89B-45A1-33B3-6918AD4B8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841" y="3979817"/>
            <a:ext cx="695325" cy="695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577E9A-DE3E-1AA5-5F29-E56BC4052152}"/>
              </a:ext>
            </a:extLst>
          </p:cNvPr>
          <p:cNvSpPr txBox="1"/>
          <p:nvPr/>
        </p:nvSpPr>
        <p:spPr>
          <a:xfrm>
            <a:off x="4394465" y="4847800"/>
            <a:ext cx="5857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AMK</a:t>
            </a:r>
            <a:endParaRPr lang="en-US" sz="1200" dirty="0"/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xmlns="" id="{EAC11285-7E50-30A4-FAEA-87C75BCBD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2946" y="3957070"/>
            <a:ext cx="685800" cy="69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95299C-466C-09D4-B40A-1AFBCD2752BB}"/>
              </a:ext>
            </a:extLst>
          </p:cNvPr>
          <p:cNvSpPr txBox="1"/>
          <p:nvPr/>
        </p:nvSpPr>
        <p:spPr>
          <a:xfrm>
            <a:off x="6003764" y="4847800"/>
            <a:ext cx="909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Lambda</a:t>
            </a:r>
            <a:endParaRPr lang="en-US" sz="1200" dirty="0"/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256EB84D-29C8-95EC-63F0-69D9D2FB1C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6425" y="3984579"/>
            <a:ext cx="676275" cy="685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B7D0628-20A0-8AE0-1248-B3AFB9670E94}"/>
              </a:ext>
            </a:extLst>
          </p:cNvPr>
          <p:cNvCxnSpPr/>
          <p:nvPr/>
        </p:nvCxnSpPr>
        <p:spPr>
          <a:xfrm>
            <a:off x="5102301" y="4327337"/>
            <a:ext cx="1016760" cy="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E793171-ABCC-5CE6-8982-0E299A9ABAD5}"/>
              </a:ext>
            </a:extLst>
          </p:cNvPr>
          <p:cNvCxnSpPr/>
          <p:nvPr/>
        </p:nvCxnSpPr>
        <p:spPr>
          <a:xfrm>
            <a:off x="6803296" y="4322361"/>
            <a:ext cx="971266" cy="1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F55CC98-2147-FBEA-D34C-0CE1E23D004A}"/>
              </a:ext>
            </a:extLst>
          </p:cNvPr>
          <p:cNvCxnSpPr/>
          <p:nvPr/>
        </p:nvCxnSpPr>
        <p:spPr>
          <a:xfrm>
            <a:off x="8106229" y="1747056"/>
            <a:ext cx="4551" cy="56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9">
            <a:extLst>
              <a:ext uri="{FF2B5EF4-FFF2-40B4-BE49-F238E27FC236}">
                <a16:creationId xmlns:a16="http://schemas.microsoft.com/office/drawing/2014/main" xmlns="" id="{10DF2450-E5BE-45DA-099E-CAE3E5C662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0081" y="936721"/>
            <a:ext cx="1251471" cy="11404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5A18903-10E7-E591-6815-3DD87A11FE8C}"/>
              </a:ext>
            </a:extLst>
          </p:cNvPr>
          <p:cNvCxnSpPr/>
          <p:nvPr/>
        </p:nvCxnSpPr>
        <p:spPr>
          <a:xfrm flipV="1">
            <a:off x="4564209" y="1337198"/>
            <a:ext cx="709684" cy="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4E98E1C-7F16-1290-F016-B695781C3CC1}"/>
              </a:ext>
            </a:extLst>
          </p:cNvPr>
          <p:cNvSpPr txBox="1"/>
          <p:nvPr/>
        </p:nvSpPr>
        <p:spPr>
          <a:xfrm>
            <a:off x="6634973" y="1108881"/>
            <a:ext cx="8558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Lambda is triggered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DEE79B1-3085-7CFF-2490-DABA9918146F}"/>
              </a:ext>
            </a:extLst>
          </p:cNvPr>
          <p:cNvCxnSpPr/>
          <p:nvPr/>
        </p:nvCxnSpPr>
        <p:spPr>
          <a:xfrm>
            <a:off x="10508805" y="3910794"/>
            <a:ext cx="4550" cy="288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C52EE9F-EC55-18A2-53BC-30DE9F8FA17A}"/>
              </a:ext>
            </a:extLst>
          </p:cNvPr>
          <p:cNvCxnSpPr/>
          <p:nvPr/>
        </p:nvCxnSpPr>
        <p:spPr>
          <a:xfrm flipV="1">
            <a:off x="8104098" y="3114249"/>
            <a:ext cx="15922" cy="90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B8D4665-E306-3C6A-DC0A-3132ED22D980}"/>
              </a:ext>
            </a:extLst>
          </p:cNvPr>
          <p:cNvSpPr txBox="1"/>
          <p:nvPr/>
        </p:nvSpPr>
        <p:spPr>
          <a:xfrm>
            <a:off x="7644338" y="4867702"/>
            <a:ext cx="9951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Kinesis Data Firehose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AEF1D42-2B3F-2CA6-044B-090EA241CCE9}"/>
              </a:ext>
            </a:extLst>
          </p:cNvPr>
          <p:cNvSpPr txBox="1"/>
          <p:nvPr/>
        </p:nvSpPr>
        <p:spPr>
          <a:xfrm>
            <a:off x="7643079" y="3382005"/>
            <a:ext cx="11736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Create object</a:t>
            </a:r>
            <a:endParaRPr lang="en-US" sz="1200">
              <a:cs typeface="Calibri"/>
            </a:endParaRPr>
          </a:p>
        </p:txBody>
      </p:sp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xmlns="" id="{2EEA08EC-A9B5-4A7E-F4E7-935FA8800E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4863" y="2117537"/>
            <a:ext cx="628650" cy="66675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F26A26A-E45C-339D-41C7-56726DC30EB8}"/>
              </a:ext>
            </a:extLst>
          </p:cNvPr>
          <p:cNvCxnSpPr/>
          <p:nvPr/>
        </p:nvCxnSpPr>
        <p:spPr>
          <a:xfrm>
            <a:off x="8526325" y="2360494"/>
            <a:ext cx="1574042" cy="15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B21B524-1B67-AAEC-E531-84394BC4D074}"/>
              </a:ext>
            </a:extLst>
          </p:cNvPr>
          <p:cNvSpPr txBox="1"/>
          <p:nvPr/>
        </p:nvSpPr>
        <p:spPr>
          <a:xfrm>
            <a:off x="9779644" y="1976082"/>
            <a:ext cx="14614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Glue Crawler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91A76D4-CFB9-26BE-A7E7-C9BC43918F88}"/>
              </a:ext>
            </a:extLst>
          </p:cNvPr>
          <p:cNvCxnSpPr/>
          <p:nvPr/>
        </p:nvCxnSpPr>
        <p:spPr>
          <a:xfrm>
            <a:off x="10510936" y="2707374"/>
            <a:ext cx="4551" cy="277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7" descr="Diagram&#10;&#10;Description automatically generated">
            <a:extLst>
              <a:ext uri="{FF2B5EF4-FFF2-40B4-BE49-F238E27FC236}">
                <a16:creationId xmlns:a16="http://schemas.microsoft.com/office/drawing/2014/main" xmlns="" id="{9828C34C-4DB4-9E04-8343-26E821B920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9911" y="3824713"/>
            <a:ext cx="1229152" cy="948663"/>
          </a:xfrm>
          <a:prstGeom prst="rect">
            <a:avLst/>
          </a:prstGeom>
        </p:spPr>
      </p:pic>
      <p:pic>
        <p:nvPicPr>
          <p:cNvPr id="48" name="Picture 48" descr="Diagram&#10;&#10;Description automatically generated">
            <a:extLst>
              <a:ext uri="{FF2B5EF4-FFF2-40B4-BE49-F238E27FC236}">
                <a16:creationId xmlns:a16="http://schemas.microsoft.com/office/drawing/2014/main" xmlns="" id="{FFE3C051-3E26-A9DB-F9E5-5C3021A780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219" y="2708300"/>
            <a:ext cx="1262987" cy="86137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5978C54E-5EAE-DCB4-0DE9-55C0F52A571B}"/>
              </a:ext>
            </a:extLst>
          </p:cNvPr>
          <p:cNvCxnSpPr/>
          <p:nvPr/>
        </p:nvCxnSpPr>
        <p:spPr>
          <a:xfrm>
            <a:off x="3483760" y="4323782"/>
            <a:ext cx="823416" cy="4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09F59F92-9EB4-F05C-DB86-BA81D4D4BC65}"/>
              </a:ext>
            </a:extLst>
          </p:cNvPr>
          <p:cNvCxnSpPr/>
          <p:nvPr/>
        </p:nvCxnSpPr>
        <p:spPr>
          <a:xfrm>
            <a:off x="4616100" y="3590925"/>
            <a:ext cx="4550" cy="425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Picture 54">
            <a:extLst>
              <a:ext uri="{FF2B5EF4-FFF2-40B4-BE49-F238E27FC236}">
                <a16:creationId xmlns:a16="http://schemas.microsoft.com/office/drawing/2014/main" xmlns="" id="{E0868D4A-6CBD-F5CF-32C0-55670DC7E8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774" y="2789903"/>
            <a:ext cx="419100" cy="5048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6C88FDB6-AB82-47F1-42A9-1D0F8DF22248}"/>
              </a:ext>
            </a:extLst>
          </p:cNvPr>
          <p:cNvCxnSpPr/>
          <p:nvPr/>
        </p:nvCxnSpPr>
        <p:spPr>
          <a:xfrm flipV="1">
            <a:off x="2981211" y="2945500"/>
            <a:ext cx="1398895" cy="113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5626396-4482-8BA1-8F28-167597BB2B7C}"/>
              </a:ext>
            </a:extLst>
          </p:cNvPr>
          <p:cNvCxnSpPr/>
          <p:nvPr/>
        </p:nvCxnSpPr>
        <p:spPr>
          <a:xfrm>
            <a:off x="2782892" y="3236226"/>
            <a:ext cx="11373" cy="7392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0FAEE9D-C98E-E197-6501-EEA2063CFA99}"/>
              </a:ext>
            </a:extLst>
          </p:cNvPr>
          <p:cNvSpPr txBox="1"/>
          <p:nvPr/>
        </p:nvSpPr>
        <p:spPr>
          <a:xfrm>
            <a:off x="1417547" y="801807"/>
            <a:ext cx="9923059" cy="592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0" name="Picture 60">
            <a:extLst>
              <a:ext uri="{FF2B5EF4-FFF2-40B4-BE49-F238E27FC236}">
                <a16:creationId xmlns:a16="http://schemas.microsoft.com/office/drawing/2014/main" xmlns="" id="{8E75A2E8-3658-94A2-ABFB-5870A9BE9E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297" y="2785139"/>
            <a:ext cx="847725" cy="5143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1A49439-8193-30A2-B0C7-925115895599}"/>
              </a:ext>
            </a:extLst>
          </p:cNvPr>
          <p:cNvSpPr txBox="1"/>
          <p:nvPr/>
        </p:nvSpPr>
        <p:spPr>
          <a:xfrm>
            <a:off x="1064980" y="520019"/>
            <a:ext cx="10588388" cy="6277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6" name="Picture 66">
            <a:extLst>
              <a:ext uri="{FF2B5EF4-FFF2-40B4-BE49-F238E27FC236}">
                <a16:creationId xmlns:a16="http://schemas.microsoft.com/office/drawing/2014/main" xmlns="" id="{5D5BC7BA-98C8-21E2-43C0-425D441939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6452" y="349955"/>
            <a:ext cx="609600" cy="381000"/>
          </a:xfrm>
          <a:prstGeom prst="rect">
            <a:avLst/>
          </a:prstGeom>
        </p:spPr>
      </p:pic>
      <p:pic>
        <p:nvPicPr>
          <p:cNvPr id="67" name="Picture 67" descr="Icon&#10;&#10;Description automatically generated">
            <a:extLst>
              <a:ext uri="{FF2B5EF4-FFF2-40B4-BE49-F238E27FC236}">
                <a16:creationId xmlns:a16="http://schemas.microsoft.com/office/drawing/2014/main" xmlns="" id="{DE11266D-4B28-6FB3-07DA-AF395B5FFA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81906" y="2557676"/>
            <a:ext cx="542925" cy="514350"/>
          </a:xfrm>
          <a:prstGeom prst="rect">
            <a:avLst/>
          </a:prstGeom>
        </p:spPr>
      </p:pic>
      <p:pic>
        <p:nvPicPr>
          <p:cNvPr id="69" name="Picture 69">
            <a:extLst>
              <a:ext uri="{FF2B5EF4-FFF2-40B4-BE49-F238E27FC236}">
                <a16:creationId xmlns:a16="http://schemas.microsoft.com/office/drawing/2014/main" xmlns="" id="{FCD7AC67-1572-4C85-1AFD-0AE310214AC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5094" y="5753812"/>
            <a:ext cx="371475" cy="40005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8681C731-A9CC-2455-5AFA-E5BDC1C836A0}"/>
              </a:ext>
            </a:extLst>
          </p:cNvPr>
          <p:cNvCxnSpPr/>
          <p:nvPr/>
        </p:nvCxnSpPr>
        <p:spPr>
          <a:xfrm>
            <a:off x="686683" y="5950851"/>
            <a:ext cx="9466995" cy="272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3FF02D5-8070-E9E9-E0F7-D52C507619A1}"/>
              </a:ext>
            </a:extLst>
          </p:cNvPr>
          <p:cNvCxnSpPr/>
          <p:nvPr/>
        </p:nvCxnSpPr>
        <p:spPr>
          <a:xfrm flipH="1" flipV="1">
            <a:off x="4553121" y="1560394"/>
            <a:ext cx="711957" cy="68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A9486479-CA21-E5C5-8F9A-FF7E1723170F}"/>
              </a:ext>
            </a:extLst>
          </p:cNvPr>
          <p:cNvCxnSpPr>
            <a:cxnSpLocks/>
          </p:cNvCxnSpPr>
          <p:nvPr/>
        </p:nvCxnSpPr>
        <p:spPr>
          <a:xfrm flipH="1" flipV="1">
            <a:off x="6634404" y="1560393"/>
            <a:ext cx="711957" cy="68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120051" y="27401"/>
            <a:ext cx="11985790" cy="3658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System Architecture Deign to Progress Images and Provide Image Statistics on Dashboard 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6919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/>
              <a:t>W</a:t>
            </a:r>
            <a:r>
              <a:rPr lang="en-US" sz="2000" b="1" dirty="0" smtClean="0"/>
              <a:t>eb Application </a:t>
            </a:r>
            <a:r>
              <a:rPr lang="en-US" sz="2000" b="1" dirty="0"/>
              <a:t>W</a:t>
            </a:r>
            <a:r>
              <a:rPr lang="en-US" sz="2000" b="1" dirty="0" smtClean="0"/>
              <a:t>hich </a:t>
            </a:r>
            <a:r>
              <a:rPr lang="en-US" sz="2000" b="1" dirty="0"/>
              <a:t>C</a:t>
            </a:r>
            <a:r>
              <a:rPr lang="en-US" sz="2000" b="1" dirty="0" smtClean="0"/>
              <a:t>ollects </a:t>
            </a:r>
            <a:r>
              <a:rPr lang="en-US" sz="2000" b="1" dirty="0"/>
              <a:t>I</a:t>
            </a:r>
            <a:r>
              <a:rPr lang="en-US" sz="2000" b="1" dirty="0" smtClean="0"/>
              <a:t>mages </a:t>
            </a:r>
            <a:r>
              <a:rPr lang="en-US" sz="2000" b="1" dirty="0"/>
              <a:t>U</a:t>
            </a:r>
            <a:r>
              <a:rPr lang="en-US" sz="2000" b="1" dirty="0" smtClean="0"/>
              <a:t>ploaded </a:t>
            </a:r>
            <a:r>
              <a:rPr lang="en-US" sz="2000" b="1" dirty="0"/>
              <a:t>by </a:t>
            </a:r>
            <a:r>
              <a:rPr lang="en-US" sz="2000" b="1" dirty="0" smtClean="0"/>
              <a:t>Customers</a:t>
            </a:r>
            <a:endParaRPr lang="en-SG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7619"/>
            <a:ext cx="10515600" cy="2359343"/>
          </a:xfrm>
        </p:spPr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AD2D50-4F5A-D3F0-A477-97BE35D07267}"/>
              </a:ext>
            </a:extLst>
          </p:cNvPr>
          <p:cNvSpPr txBox="1"/>
          <p:nvPr/>
        </p:nvSpPr>
        <p:spPr>
          <a:xfrm>
            <a:off x="1489850" y="4968500"/>
            <a:ext cx="13477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Front-end code for app is hosted in S3</a:t>
            </a:r>
            <a:endParaRPr lang="en-US" sz="1200" dirty="0"/>
          </a:p>
        </p:txBody>
      </p:sp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AF23B829-C895-78BD-F1D2-24976F69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2" y="4000697"/>
            <a:ext cx="1221049" cy="5727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5C39704-3241-01CD-8A34-CA279453CDB1}"/>
              </a:ext>
            </a:extLst>
          </p:cNvPr>
          <p:cNvCxnSpPr/>
          <p:nvPr/>
        </p:nvCxnSpPr>
        <p:spPr>
          <a:xfrm>
            <a:off x="2526492" y="4359449"/>
            <a:ext cx="748352" cy="5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476411-AA33-0356-705B-092EA7BE35EE}"/>
              </a:ext>
            </a:extLst>
          </p:cNvPr>
          <p:cNvSpPr txBox="1"/>
          <p:nvPr/>
        </p:nvSpPr>
        <p:spPr>
          <a:xfrm>
            <a:off x="3247731" y="4914479"/>
            <a:ext cx="1332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User upload image on web app</a:t>
            </a:r>
            <a:endParaRPr lang="en-US" sz="1200" dirty="0"/>
          </a:p>
        </p:txBody>
      </p:sp>
      <p:pic>
        <p:nvPicPr>
          <p:cNvPr id="8" name="Picture 10" descr="Icon&#10;&#10;Description automatically generated">
            <a:extLst>
              <a:ext uri="{FF2B5EF4-FFF2-40B4-BE49-F238E27FC236}">
                <a16:creationId xmlns:a16="http://schemas.microsoft.com/office/drawing/2014/main" xmlns="" id="{AB63F038-F7AC-2A90-81B2-E14E95C9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01" y="3829896"/>
            <a:ext cx="1180015" cy="800564"/>
          </a:xfrm>
          <a:prstGeom prst="rect">
            <a:avLst/>
          </a:prstGeom>
        </p:spPr>
      </p:pic>
      <p:pic>
        <p:nvPicPr>
          <p:cNvPr id="9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2FAF9B54-CC94-DEF2-F900-EF935A96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70" y="3938615"/>
            <a:ext cx="1102178" cy="869495"/>
          </a:xfrm>
          <a:prstGeom prst="rect">
            <a:avLst/>
          </a:prstGeom>
        </p:spPr>
      </p:pic>
      <p:pic>
        <p:nvPicPr>
          <p:cNvPr id="10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BE5D50F6-B3A3-83A4-4287-30C68CD60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04" y="5178287"/>
            <a:ext cx="1102178" cy="8694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D43C995-94C9-9FF3-22E2-B8E6F158DA11}"/>
              </a:ext>
            </a:extLst>
          </p:cNvPr>
          <p:cNvCxnSpPr/>
          <p:nvPr/>
        </p:nvCxnSpPr>
        <p:spPr>
          <a:xfrm flipV="1">
            <a:off x="6356088" y="4242732"/>
            <a:ext cx="981503" cy="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E0688D-E92D-0F65-C70E-0DB02A51C667}"/>
              </a:ext>
            </a:extLst>
          </p:cNvPr>
          <p:cNvSpPr txBox="1"/>
          <p:nvPr/>
        </p:nvSpPr>
        <p:spPr>
          <a:xfrm>
            <a:off x="5232057" y="5377527"/>
            <a:ext cx="25075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Lifecycle rule is configured to delete objects older than 7 days from S3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63033C-CD35-DF30-32C9-FE1FDC6469AC}"/>
              </a:ext>
            </a:extLst>
          </p:cNvPr>
          <p:cNvSpPr txBox="1"/>
          <p:nvPr/>
        </p:nvSpPr>
        <p:spPr>
          <a:xfrm>
            <a:off x="7445187" y="4773331"/>
            <a:ext cx="11736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Create object</a:t>
            </a:r>
            <a:endParaRPr lang="en-US" sz="1200"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2F55CC98-2147-FBEA-D34C-0CE1E23D004A}"/>
              </a:ext>
            </a:extLst>
          </p:cNvPr>
          <p:cNvCxnSpPr/>
          <p:nvPr/>
        </p:nvCxnSpPr>
        <p:spPr>
          <a:xfrm>
            <a:off x="7953829" y="4639635"/>
            <a:ext cx="4551" cy="56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9">
            <a:extLst>
              <a:ext uri="{FF2B5EF4-FFF2-40B4-BE49-F238E27FC236}">
                <a16:creationId xmlns:a16="http://schemas.microsoft.com/office/drawing/2014/main" xmlns="" id="{10DF2450-E5BE-45DA-099E-CAE3E5C66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678" y="3716866"/>
            <a:ext cx="1251471" cy="114044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5A18903-10E7-E591-6815-3DD87A11FE8C}"/>
              </a:ext>
            </a:extLst>
          </p:cNvPr>
          <p:cNvCxnSpPr/>
          <p:nvPr/>
        </p:nvCxnSpPr>
        <p:spPr>
          <a:xfrm flipV="1">
            <a:off x="4411809" y="4229777"/>
            <a:ext cx="709684" cy="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E98E1C-7F16-1290-F016-B695781C3CC1}"/>
              </a:ext>
            </a:extLst>
          </p:cNvPr>
          <p:cNvSpPr txBox="1"/>
          <p:nvPr/>
        </p:nvSpPr>
        <p:spPr>
          <a:xfrm>
            <a:off x="6482573" y="4001460"/>
            <a:ext cx="8558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Lambda is triggered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33FF02D5-8070-E9E9-E0F7-D52C507619A1}"/>
              </a:ext>
            </a:extLst>
          </p:cNvPr>
          <p:cNvCxnSpPr/>
          <p:nvPr/>
        </p:nvCxnSpPr>
        <p:spPr>
          <a:xfrm flipH="1" flipV="1">
            <a:off x="4400721" y="4452973"/>
            <a:ext cx="711957" cy="68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A9486479-CA21-E5C5-8F9A-FF7E1723170F}"/>
              </a:ext>
            </a:extLst>
          </p:cNvPr>
          <p:cNvCxnSpPr>
            <a:cxnSpLocks/>
          </p:cNvCxnSpPr>
          <p:nvPr/>
        </p:nvCxnSpPr>
        <p:spPr>
          <a:xfrm flipH="1" flipV="1">
            <a:off x="6482004" y="4452972"/>
            <a:ext cx="711957" cy="68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03960" y="1516380"/>
            <a:ext cx="887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Here the Web Application is hosted in S3 and when user upload images via web app Rest API call the Lambda which stores the images into S3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S3 bucket is configured to delete the images older than 7 day by using lifecycle policy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If required S3 glacier can used to save some cost, However the retention period is only 7 days hence not considered in current design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/>
              <a:t>W</a:t>
            </a:r>
            <a:r>
              <a:rPr lang="en-US" sz="2000" b="1" dirty="0" smtClean="0"/>
              <a:t>eb </a:t>
            </a:r>
            <a:r>
              <a:rPr lang="en-US" sz="2000" b="1" dirty="0"/>
              <a:t>A</a:t>
            </a:r>
            <a:r>
              <a:rPr lang="en-US" sz="2000" b="1" dirty="0" smtClean="0"/>
              <a:t>pplication </a:t>
            </a:r>
            <a:r>
              <a:rPr lang="en-US" sz="2000" b="1" dirty="0"/>
              <a:t>W</a:t>
            </a:r>
            <a:r>
              <a:rPr lang="en-US" sz="2000" b="1" dirty="0" smtClean="0"/>
              <a:t>hich </a:t>
            </a:r>
            <a:r>
              <a:rPr lang="en-US" sz="2000" b="1" dirty="0"/>
              <a:t>P</a:t>
            </a:r>
            <a:r>
              <a:rPr lang="en-US" sz="2000" b="1" dirty="0" smtClean="0"/>
              <a:t>rovides </a:t>
            </a:r>
            <a:r>
              <a:rPr lang="en-US" sz="2000" b="1" dirty="0"/>
              <a:t>A</a:t>
            </a:r>
            <a:r>
              <a:rPr lang="en-US" sz="2000" b="1" dirty="0" smtClean="0"/>
              <a:t> </a:t>
            </a:r>
            <a:r>
              <a:rPr lang="en-US" sz="2000" b="1" dirty="0"/>
              <a:t>S</a:t>
            </a:r>
            <a:r>
              <a:rPr lang="en-US" sz="2000" b="1" dirty="0" smtClean="0"/>
              <a:t>tream </a:t>
            </a:r>
            <a:r>
              <a:rPr lang="en-US" sz="2000" b="1" dirty="0"/>
              <a:t>of </a:t>
            </a:r>
            <a:r>
              <a:rPr lang="en-US" sz="2000" b="1" dirty="0" smtClean="0"/>
              <a:t>Images </a:t>
            </a:r>
            <a:r>
              <a:rPr lang="en-US" sz="2000" b="1" dirty="0"/>
              <a:t>U</a:t>
            </a:r>
            <a:r>
              <a:rPr lang="en-US" sz="2000" b="1" dirty="0" smtClean="0"/>
              <a:t>sing </a:t>
            </a:r>
            <a:r>
              <a:rPr lang="en-US" sz="2000" b="1" dirty="0"/>
              <a:t>a Kafka </a:t>
            </a:r>
            <a:r>
              <a:rPr lang="en-US" sz="2000" b="1" dirty="0" smtClean="0"/>
              <a:t>Stream</a:t>
            </a:r>
            <a:endParaRPr lang="en-SG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97996" y="1273010"/>
            <a:ext cx="887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Here the Web Application hosted in EC2 instance in 2 subnet for high availability which produces stream to AWS managed apache kafka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AWS Lambda consumes the images from kafka and  send it to Kinesis Data Firehose. </a:t>
            </a:r>
            <a:r>
              <a:rPr lang="en-SG" dirty="0"/>
              <a:t>Kinesis Data Firehose </a:t>
            </a:r>
            <a:r>
              <a:rPr lang="en-SG" dirty="0" smtClean="0"/>
              <a:t>write it into S3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S3 bucket is configured to delete the images older than 7 day by using lifecycle policy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If required S3 glacier can used to same some cost, However the retention period is only 7 days hence not considered in current design </a:t>
            </a:r>
          </a:p>
          <a:p>
            <a:endParaRPr lang="en-SG" dirty="0"/>
          </a:p>
        </p:txBody>
      </p:sp>
      <p:pic>
        <p:nvPicPr>
          <p:cNvPr id="29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BE5D50F6-B3A3-83A4-4287-30C68CD6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568" y="4792462"/>
            <a:ext cx="1102178" cy="8694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2E0688D-E92D-0F65-C70E-0DB02A51C667}"/>
              </a:ext>
            </a:extLst>
          </p:cNvPr>
          <p:cNvSpPr txBox="1"/>
          <p:nvPr/>
        </p:nvSpPr>
        <p:spPr>
          <a:xfrm>
            <a:off x="8430813" y="5611424"/>
            <a:ext cx="25075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Lifecycle rule is configured to delete objects older than 7 days from S3</a:t>
            </a:r>
            <a:endParaRPr lang="en-US" sz="1200" dirty="0"/>
          </a:p>
        </p:txBody>
      </p:sp>
      <p:pic>
        <p:nvPicPr>
          <p:cNvPr id="37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5ABCF0E6-D89B-45A1-33B3-6918AD4B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541" y="4907983"/>
            <a:ext cx="695325" cy="6953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0577E9A-DE3E-1AA5-5F29-E56BC4052152}"/>
              </a:ext>
            </a:extLst>
          </p:cNvPr>
          <p:cNvSpPr txBox="1"/>
          <p:nvPr/>
        </p:nvSpPr>
        <p:spPr>
          <a:xfrm>
            <a:off x="3518165" y="5775966"/>
            <a:ext cx="5857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AMK</a:t>
            </a:r>
            <a:endParaRPr lang="en-US" sz="1200" dirty="0"/>
          </a:p>
        </p:txBody>
      </p:sp>
      <p:pic>
        <p:nvPicPr>
          <p:cNvPr id="39" name="Picture 11" descr="Icon&#10;&#10;Description automatically generated">
            <a:extLst>
              <a:ext uri="{FF2B5EF4-FFF2-40B4-BE49-F238E27FC236}">
                <a16:creationId xmlns:a16="http://schemas.microsoft.com/office/drawing/2014/main" xmlns="" id="{EAC11285-7E50-30A4-FAEA-87C75BCB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646" y="4885236"/>
            <a:ext cx="685800" cy="6953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95299C-466C-09D4-B40A-1AFBCD2752BB}"/>
              </a:ext>
            </a:extLst>
          </p:cNvPr>
          <p:cNvSpPr txBox="1"/>
          <p:nvPr/>
        </p:nvSpPr>
        <p:spPr>
          <a:xfrm>
            <a:off x="5127464" y="5775966"/>
            <a:ext cx="909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Lambda</a:t>
            </a:r>
            <a:endParaRPr lang="en-US" sz="1200" dirty="0"/>
          </a:p>
        </p:txBody>
      </p:sp>
      <p:pic>
        <p:nvPicPr>
          <p:cNvPr id="41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256EB84D-29C8-95EC-63F0-69D9D2FB1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125" y="4912745"/>
            <a:ext cx="676275" cy="6858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B7D0628-20A0-8AE0-1248-B3AFB9670E94}"/>
              </a:ext>
            </a:extLst>
          </p:cNvPr>
          <p:cNvCxnSpPr/>
          <p:nvPr/>
        </p:nvCxnSpPr>
        <p:spPr>
          <a:xfrm>
            <a:off x="4226001" y="5255503"/>
            <a:ext cx="1016760" cy="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E793171-ABCC-5CE6-8982-0E299A9ABAD5}"/>
              </a:ext>
            </a:extLst>
          </p:cNvPr>
          <p:cNvCxnSpPr/>
          <p:nvPr/>
        </p:nvCxnSpPr>
        <p:spPr>
          <a:xfrm>
            <a:off x="5926996" y="5250527"/>
            <a:ext cx="971266" cy="1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4C52EE9F-EC55-18A2-53BC-30DE9F8FA17A}"/>
              </a:ext>
            </a:extLst>
          </p:cNvPr>
          <p:cNvCxnSpPr>
            <a:stCxn id="41" idx="3"/>
          </p:cNvCxnSpPr>
          <p:nvPr/>
        </p:nvCxnSpPr>
        <p:spPr>
          <a:xfrm>
            <a:off x="7646400" y="5255645"/>
            <a:ext cx="1390920" cy="10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B8D4665-E306-3C6A-DC0A-3132ED22D980}"/>
              </a:ext>
            </a:extLst>
          </p:cNvPr>
          <p:cNvSpPr txBox="1"/>
          <p:nvPr/>
        </p:nvSpPr>
        <p:spPr>
          <a:xfrm>
            <a:off x="6768038" y="5795868"/>
            <a:ext cx="9951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Kinesis Data Firehose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AEF1D42-2B3F-2CA6-044B-090EA241CCE9}"/>
              </a:ext>
            </a:extLst>
          </p:cNvPr>
          <p:cNvSpPr txBox="1"/>
          <p:nvPr/>
        </p:nvSpPr>
        <p:spPr>
          <a:xfrm>
            <a:off x="7843981" y="4950210"/>
            <a:ext cx="11736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Create object</a:t>
            </a:r>
          </a:p>
        </p:txBody>
      </p:sp>
      <p:pic>
        <p:nvPicPr>
          <p:cNvPr id="58" name="Picture 47" descr="Diagram&#10;&#10;Description automatically generated">
            <a:extLst>
              <a:ext uri="{FF2B5EF4-FFF2-40B4-BE49-F238E27FC236}">
                <a16:creationId xmlns:a16="http://schemas.microsoft.com/office/drawing/2014/main" xmlns="" id="{9828C34C-4DB4-9E04-8343-26E821B92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611" y="4752879"/>
            <a:ext cx="1229152" cy="948663"/>
          </a:xfrm>
          <a:prstGeom prst="rect">
            <a:avLst/>
          </a:prstGeom>
        </p:spPr>
      </p:pic>
      <p:pic>
        <p:nvPicPr>
          <p:cNvPr id="59" name="Picture 48" descr="Diagram&#10;&#10;Description automatically generated">
            <a:extLst>
              <a:ext uri="{FF2B5EF4-FFF2-40B4-BE49-F238E27FC236}">
                <a16:creationId xmlns:a16="http://schemas.microsoft.com/office/drawing/2014/main" xmlns="" id="{FFE3C051-3E26-A9DB-F9E5-5C3021A78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919" y="3636466"/>
            <a:ext cx="1262987" cy="86137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5978C54E-5EAE-DCB4-0DE9-55C0F52A571B}"/>
              </a:ext>
            </a:extLst>
          </p:cNvPr>
          <p:cNvCxnSpPr/>
          <p:nvPr/>
        </p:nvCxnSpPr>
        <p:spPr>
          <a:xfrm>
            <a:off x="2607460" y="5251948"/>
            <a:ext cx="823416" cy="4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09F59F92-9EB4-F05C-DB86-BA81D4D4BC65}"/>
              </a:ext>
            </a:extLst>
          </p:cNvPr>
          <p:cNvCxnSpPr/>
          <p:nvPr/>
        </p:nvCxnSpPr>
        <p:spPr>
          <a:xfrm>
            <a:off x="3739800" y="4519091"/>
            <a:ext cx="4550" cy="425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54">
            <a:extLst>
              <a:ext uri="{FF2B5EF4-FFF2-40B4-BE49-F238E27FC236}">
                <a16:creationId xmlns:a16="http://schemas.microsoft.com/office/drawing/2014/main" xmlns="" id="{E0868D4A-6CBD-F5CF-32C0-55670DC7E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474" y="3718069"/>
            <a:ext cx="419100" cy="504825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6C88FDB6-AB82-47F1-42A9-1D0F8DF22248}"/>
              </a:ext>
            </a:extLst>
          </p:cNvPr>
          <p:cNvCxnSpPr/>
          <p:nvPr/>
        </p:nvCxnSpPr>
        <p:spPr>
          <a:xfrm flipV="1">
            <a:off x="2104911" y="3873666"/>
            <a:ext cx="1398895" cy="113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F5626396-4482-8BA1-8F28-167597BB2B7C}"/>
              </a:ext>
            </a:extLst>
          </p:cNvPr>
          <p:cNvCxnSpPr/>
          <p:nvPr/>
        </p:nvCxnSpPr>
        <p:spPr>
          <a:xfrm>
            <a:off x="1906592" y="4164392"/>
            <a:ext cx="11373" cy="7392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 smtClean="0"/>
              <a:t>Image statistics</a:t>
            </a:r>
            <a:endParaRPr lang="en-SG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03960" y="1516380"/>
            <a:ext cx="887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AWS Glue, Athena is used to scan the schema and create the metadata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QuickSight access Athena to read the image statistics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Required dashboard prepared at QuickSight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User access QuickSight based on Role and see the required dashboard </a:t>
            </a:r>
          </a:p>
          <a:p>
            <a:endParaRPr lang="en-SG" dirty="0"/>
          </a:p>
        </p:txBody>
      </p:sp>
      <p:pic>
        <p:nvPicPr>
          <p:cNvPr id="30" name="Picture 13" descr="Icon&#10;&#10;Description automatically generated">
            <a:extLst>
              <a:ext uri="{FF2B5EF4-FFF2-40B4-BE49-F238E27FC236}">
                <a16:creationId xmlns:a16="http://schemas.microsoft.com/office/drawing/2014/main" xmlns="" id="{BE5D50F6-B3A3-83A4-4287-30C68CD6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1" y="4066350"/>
            <a:ext cx="1102178" cy="869495"/>
          </a:xfrm>
          <a:prstGeom prst="rect">
            <a:avLst/>
          </a:prstGeom>
        </p:spPr>
      </p:pic>
      <p:pic>
        <p:nvPicPr>
          <p:cNvPr id="35" name="Picture 20" descr="Icon&#10;&#10;Description automatically generated">
            <a:extLst>
              <a:ext uri="{FF2B5EF4-FFF2-40B4-BE49-F238E27FC236}">
                <a16:creationId xmlns:a16="http://schemas.microsoft.com/office/drawing/2014/main" xmlns="" id="{97CF77A7-4036-FB58-BD74-E0890090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6" y="4107842"/>
            <a:ext cx="1046390" cy="918482"/>
          </a:xfrm>
          <a:prstGeom prst="rect">
            <a:avLst/>
          </a:prstGeom>
        </p:spPr>
      </p:pic>
      <p:pic>
        <p:nvPicPr>
          <p:cNvPr id="36" name="Picture 28" descr="Icon&#10;&#10;Description automatically generated">
            <a:extLst>
              <a:ext uri="{FF2B5EF4-FFF2-40B4-BE49-F238E27FC236}">
                <a16:creationId xmlns:a16="http://schemas.microsoft.com/office/drawing/2014/main" xmlns="" id="{A9C59DF4-21A9-F4C9-35CE-695B6AF23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56" y="4107842"/>
            <a:ext cx="999698" cy="949798"/>
          </a:xfrm>
          <a:prstGeom prst="rect">
            <a:avLst/>
          </a:prstGeom>
        </p:spPr>
      </p:pic>
      <p:pic>
        <p:nvPicPr>
          <p:cNvPr id="44" name="Picture 35" descr="Icon&#10;&#10;Description automatically generated">
            <a:extLst>
              <a:ext uri="{FF2B5EF4-FFF2-40B4-BE49-F238E27FC236}">
                <a16:creationId xmlns:a16="http://schemas.microsoft.com/office/drawing/2014/main" xmlns="" id="{334874A9-38B3-260C-BE9C-749077FD6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44" y="4013900"/>
            <a:ext cx="1042062" cy="974393"/>
          </a:xfrm>
          <a:prstGeom prst="rect">
            <a:avLst/>
          </a:prstGeom>
        </p:spPr>
      </p:pic>
      <p:pic>
        <p:nvPicPr>
          <p:cNvPr id="72" name="Picture 41" descr="Icon&#10;&#10;Description automatically generated">
            <a:extLst>
              <a:ext uri="{FF2B5EF4-FFF2-40B4-BE49-F238E27FC236}">
                <a16:creationId xmlns:a16="http://schemas.microsoft.com/office/drawing/2014/main" xmlns="" id="{2EEA08EC-A9B5-4A7E-F4E7-935FA8800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710" y="4154606"/>
            <a:ext cx="628650" cy="66675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DF26A26A-E45C-339D-41C7-56726DC30EB8}"/>
              </a:ext>
            </a:extLst>
          </p:cNvPr>
          <p:cNvCxnSpPr>
            <a:endCxn id="72" idx="1"/>
          </p:cNvCxnSpPr>
          <p:nvPr/>
        </p:nvCxnSpPr>
        <p:spPr>
          <a:xfrm>
            <a:off x="1617598" y="4487981"/>
            <a:ext cx="89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B21B524-1B67-AAEC-E531-84394BC4D074}"/>
              </a:ext>
            </a:extLst>
          </p:cNvPr>
          <p:cNvSpPr txBox="1"/>
          <p:nvPr/>
        </p:nvSpPr>
        <p:spPr>
          <a:xfrm>
            <a:off x="2222536" y="4949151"/>
            <a:ext cx="14614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AWS Glue Crawler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91A76D4-CFB9-26BE-A7E7-C9BC43918F88}"/>
              </a:ext>
            </a:extLst>
          </p:cNvPr>
          <p:cNvCxnSpPr/>
          <p:nvPr/>
        </p:nvCxnSpPr>
        <p:spPr>
          <a:xfrm>
            <a:off x="5151166" y="4478533"/>
            <a:ext cx="1081994" cy="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691A76D4-CFB9-26BE-A7E7-C9BC43918F88}"/>
              </a:ext>
            </a:extLst>
          </p:cNvPr>
          <p:cNvCxnSpPr/>
          <p:nvPr/>
        </p:nvCxnSpPr>
        <p:spPr>
          <a:xfrm>
            <a:off x="7197254" y="4478533"/>
            <a:ext cx="1113856" cy="2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691A76D4-CFB9-26BE-A7E7-C9BC43918F88}"/>
              </a:ext>
            </a:extLst>
          </p:cNvPr>
          <p:cNvCxnSpPr>
            <a:stCxn id="72" idx="3"/>
          </p:cNvCxnSpPr>
          <p:nvPr/>
        </p:nvCxnSpPr>
        <p:spPr>
          <a:xfrm>
            <a:off x="3145360" y="4487981"/>
            <a:ext cx="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8450" y="4988293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S3</a:t>
            </a:r>
            <a:endParaRPr lang="en-SG" sz="1200" dirty="0"/>
          </a:p>
        </p:txBody>
      </p:sp>
      <p:pic>
        <p:nvPicPr>
          <p:cNvPr id="88" name="Picture 69">
            <a:extLst>
              <a:ext uri="{FF2B5EF4-FFF2-40B4-BE49-F238E27FC236}">
                <a16:creationId xmlns:a16="http://schemas.microsoft.com/office/drawing/2014/main" xmlns="" id="{FCD7AC67-1572-4C85-1AFD-0AE31021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9734" y="4278508"/>
            <a:ext cx="371475" cy="4000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88" idx="1"/>
          </p:cNvCxnSpPr>
          <p:nvPr/>
        </p:nvCxnSpPr>
        <p:spPr>
          <a:xfrm flipH="1">
            <a:off x="9197340" y="4478533"/>
            <a:ext cx="1522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 smtClean="0"/>
              <a:t>Assumption </a:t>
            </a:r>
            <a:endParaRPr lang="en-SG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1668780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All the security rules are in same policy group with required inbound and outbound port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 smtClean="0"/>
              <a:t>PROS and CONS </a:t>
            </a:r>
            <a:endParaRPr lang="en-SG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43795"/>
              </p:ext>
            </p:extLst>
          </p:nvPr>
        </p:nvGraphicFramePr>
        <p:xfrm>
          <a:off x="1308100" y="1595966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27799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PROS </a:t>
                      </a:r>
                      <a:endParaRPr lang="en-SG" dirty="0"/>
                    </a:p>
                  </a:txBody>
                  <a:tcPr/>
                </a:tc>
              </a:tr>
              <a:tr h="153571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dirty="0" smtClean="0"/>
                        <a:t>Cost Effective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dirty="0" smtClean="0"/>
                        <a:t>Pay as we go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dirty="0" smtClean="0"/>
                        <a:t>Not</a:t>
                      </a:r>
                      <a:r>
                        <a:rPr lang="en-SG" baseline="0" dirty="0" smtClean="0"/>
                        <a:t> required to manage resources (except EC2 instance in design)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baseline="0" dirty="0" smtClean="0"/>
                        <a:t>Application setup and configuration can be done in quick time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baseline="0" dirty="0" smtClean="0"/>
                        <a:t>Easy to scale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6995"/>
              </p:ext>
            </p:extLst>
          </p:nvPr>
        </p:nvGraphicFramePr>
        <p:xfrm>
          <a:off x="1292860" y="4041986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27799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CONS</a:t>
                      </a:r>
                      <a:endParaRPr lang="en-SG" dirty="0"/>
                    </a:p>
                  </a:txBody>
                  <a:tcPr/>
                </a:tc>
              </a:tr>
              <a:tr h="153571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dirty="0" smtClean="0"/>
                        <a:t>Cloud computing glitches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Overuse of the services due to the ease of access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dirty="0" smtClean="0"/>
                        <a:t>Images</a:t>
                      </a:r>
                      <a:r>
                        <a:rPr lang="en-SG" baseline="0" dirty="0" smtClean="0"/>
                        <a:t> are </a:t>
                      </a:r>
                      <a:r>
                        <a:rPr lang="en-SG" dirty="0" smtClean="0"/>
                        <a:t>stored into AWS datacentre</a:t>
                      </a:r>
                      <a:r>
                        <a:rPr lang="en-SG" baseline="0" dirty="0" smtClean="0"/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baseline="0" dirty="0" smtClean="0"/>
                        <a:t>Bill Shock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baseline="0" dirty="0" smtClean="0"/>
                        <a:t>Once started using, Difficult to moving out from AWS/Cloud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 smtClean="0"/>
              <a:t>Improvement</a:t>
            </a:r>
            <a:endParaRPr lang="en-SG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1668780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 smtClean="0"/>
              <a:t>Based on the requirement, cost and budget, multi region architecture can be used for high availability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1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420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Image Processing System Architecture using AWS Cloud </vt:lpstr>
      <vt:lpstr>PowerPoint Presentation</vt:lpstr>
      <vt:lpstr>Web Application Which Collects Images Uploaded by Customers</vt:lpstr>
      <vt:lpstr>Web Application Which Provides A Stream of Images Using a Kafka Stream</vt:lpstr>
      <vt:lpstr>Image statistics</vt:lpstr>
      <vt:lpstr>Assumption </vt:lpstr>
      <vt:lpstr>PROS and CONS </vt:lpstr>
      <vt:lpstr>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 Pawar</dc:creator>
  <cp:lastModifiedBy>Microsoft account</cp:lastModifiedBy>
  <cp:revision>491</cp:revision>
  <dcterms:created xsi:type="dcterms:W3CDTF">2022-09-04T01:03:21Z</dcterms:created>
  <dcterms:modified xsi:type="dcterms:W3CDTF">2022-09-04T08:00:36Z</dcterms:modified>
</cp:coreProperties>
</file>