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7"/>
  </p:notesMasterIdLst>
  <p:sldIdLst>
    <p:sldId id="373" r:id="rId2"/>
    <p:sldId id="374" r:id="rId3"/>
    <p:sldId id="352" r:id="rId4"/>
    <p:sldId id="375" r:id="rId5"/>
    <p:sldId id="376" r:id="rId6"/>
    <p:sldId id="354" r:id="rId7"/>
    <p:sldId id="377" r:id="rId8"/>
    <p:sldId id="379" r:id="rId9"/>
    <p:sldId id="387" r:id="rId10"/>
    <p:sldId id="388" r:id="rId11"/>
    <p:sldId id="389" r:id="rId12"/>
    <p:sldId id="380" r:id="rId13"/>
    <p:sldId id="357" r:id="rId14"/>
    <p:sldId id="390" r:id="rId15"/>
    <p:sldId id="391" r:id="rId16"/>
    <p:sldId id="392" r:id="rId17"/>
    <p:sldId id="399" r:id="rId18"/>
    <p:sldId id="400" r:id="rId19"/>
    <p:sldId id="393" r:id="rId20"/>
    <p:sldId id="382" r:id="rId21"/>
    <p:sldId id="395" r:id="rId22"/>
    <p:sldId id="396" r:id="rId23"/>
    <p:sldId id="397" r:id="rId24"/>
    <p:sldId id="398" r:id="rId25"/>
    <p:sldId id="281" r:id="rId26"/>
  </p:sldIdLst>
  <p:sldSz cx="9144000" cy="5143500" type="screen16x9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C17D"/>
    <a:srgbClr val="19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1E543-CD6C-495A-ABB1-AAC8EA6F786C}">
  <a:tblStyle styleId="{D0C1E543-CD6C-495A-ABB1-AAC8EA6F7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64608" autoAdjust="0"/>
  </p:normalViewPr>
  <p:slideViewPr>
    <p:cSldViewPr snapToGrid="0">
      <p:cViewPr varScale="1">
        <p:scale>
          <a:sx n="96" d="100"/>
          <a:sy n="96" d="100"/>
        </p:scale>
        <p:origin x="2238" y="84"/>
      </p:cViewPr>
      <p:guideLst>
        <p:guide orient="horz" pos="1620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IRA – Intelligent Research Assistant </a:t>
            </a:r>
          </a:p>
          <a:p>
            <a:pPr marL="0" indent="0">
              <a:buNone/>
            </a:pPr>
            <a:r>
              <a:rPr lang="en-IN" dirty="0" err="1"/>
              <a:t>LitNav</a:t>
            </a:r>
            <a:r>
              <a:rPr lang="en-IN" dirty="0"/>
              <a:t> – literature Navigator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LLM just for main 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24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Our method use reference in 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42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99f2f57a71_0_1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100" dirty="0">
                <a:solidFill>
                  <a:schemeClr val="tx1"/>
                </a:solidFill>
              </a:rPr>
              <a:t>Orchestrator: LLM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and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40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33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Standard package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63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the XXX </a:t>
            </a:r>
            <a:r>
              <a:rPr lang="zh-TW" altLang="en-US" dirty="0"/>
              <a:t>，</a:t>
            </a:r>
            <a:r>
              <a:rPr lang="en-US" altLang="zh-TW" dirty="0"/>
              <a:t>we assign…(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Decomposition and Work Distribution)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3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pdf we use </a:t>
            </a:r>
            <a:r>
              <a:rPr kumimoji="0" lang="en-US" altLang="zh-TW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title-based summarization generated by </a:t>
            </a:r>
            <a:r>
              <a:rPr kumimoji="0" lang="en-US" altLang="zh-TW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65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EEF0FF"/>
                </a:solidFill>
                <a:effectLst/>
                <a:latin typeface="Arial" panose="020B0604020202020204" pitchFamily="34" charset="0"/>
              </a:rPr>
              <a:t>POC:Proof</a:t>
            </a:r>
            <a:r>
              <a:rPr lang="en-US" altLang="zh-TW" b="0" i="0" dirty="0">
                <a:solidFill>
                  <a:srgbClr val="EEF0FF"/>
                </a:solidFill>
                <a:effectLst/>
                <a:latin typeface="Arial" panose="020B0604020202020204" pitchFamily="34" charset="0"/>
              </a:rPr>
              <a:t> of Concept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67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99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Transformer </a:t>
            </a:r>
            <a:br>
              <a:rPr lang="en-US" altLang="zh-TW" dirty="0"/>
            </a:br>
            <a:r>
              <a:rPr lang="en-US" altLang="zh-TW" dirty="0"/>
              <a:t>concise </a:t>
            </a:r>
            <a:r>
              <a:rPr lang="en-IN" altLang="zh-TW" dirty="0"/>
              <a:t>Summarization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6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781975" y="1720950"/>
            <a:ext cx="4889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858175" y="3209175"/>
            <a:ext cx="3708900" cy="420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2396575" y="2903400"/>
            <a:ext cx="43602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"/>
          </p:nvPr>
        </p:nvSpPr>
        <p:spPr>
          <a:xfrm>
            <a:off x="2003275" y="1708200"/>
            <a:ext cx="5146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8411925" y="80775"/>
            <a:ext cx="5397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14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4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4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4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4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4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733975" y="1586900"/>
            <a:ext cx="42630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1"/>
          </p:nvPr>
        </p:nvSpPr>
        <p:spPr>
          <a:xfrm>
            <a:off x="955125" y="2124475"/>
            <a:ext cx="40185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2" name="Google Shape;272;p17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17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17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7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7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7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1"/>
          <p:cNvGrpSpPr/>
          <p:nvPr/>
        </p:nvGrpSpPr>
        <p:grpSpPr>
          <a:xfrm>
            <a:off x="8467338" y="561975"/>
            <a:ext cx="294922" cy="300900"/>
            <a:chOff x="826925" y="1161600"/>
            <a:chExt cx="294922" cy="300900"/>
          </a:xfrm>
        </p:grpSpPr>
        <p:sp>
          <p:nvSpPr>
            <p:cNvPr id="592" name="Google Shape;592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382587" y="4248025"/>
            <a:ext cx="294922" cy="300900"/>
            <a:chOff x="826925" y="1161600"/>
            <a:chExt cx="294922" cy="300900"/>
          </a:xfrm>
        </p:grpSpPr>
        <p:sp>
          <p:nvSpPr>
            <p:cNvPr id="595" name="Google Shape;595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7" name="Google Shape;597;p31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1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3" name="Google Shape;603;p31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1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1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1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1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31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31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31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6E6E-C671-4232-A7A8-0D4A0E1E9D2D}" type="datetime1">
              <a:rPr lang="en-US" altLang="zh-TW" smtClean="0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93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678" y="460686"/>
            <a:ext cx="3718560" cy="522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42BA-AFF4-4275-B8BA-26DCF25A80E7}" type="datetime1">
              <a:rPr lang="en-US" altLang="zh-TW" smtClean="0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0CA7-442F-440E-9665-6EDD192AD4DB}" type="datetime1">
              <a:rPr lang="en-US" altLang="zh-TW" smtClean="0"/>
              <a:t>6/3/2025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5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 flipH="1">
            <a:off x="4429213" y="4099600"/>
            <a:ext cx="294922" cy="300900"/>
            <a:chOff x="826925" y="1161600"/>
            <a:chExt cx="294922" cy="300900"/>
          </a:xfrm>
        </p:grpSpPr>
        <p:sp>
          <p:nvSpPr>
            <p:cNvPr id="111" name="Google Shape;111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8"/>
          <p:cNvGrpSpPr/>
          <p:nvPr/>
        </p:nvGrpSpPr>
        <p:grpSpPr>
          <a:xfrm flipH="1">
            <a:off x="4429213" y="743000"/>
            <a:ext cx="294922" cy="300900"/>
            <a:chOff x="826925" y="1161600"/>
            <a:chExt cx="294922" cy="300900"/>
          </a:xfrm>
        </p:grpSpPr>
        <p:sp>
          <p:nvSpPr>
            <p:cNvPr id="114" name="Google Shape;114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" name="Google Shape;116;p8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8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8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8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8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8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8"/>
          <p:cNvCxnSpPr/>
          <p:nvPr/>
        </p:nvCxnSpPr>
        <p:spPr>
          <a:xfrm>
            <a:off x="728900" y="1379513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8"/>
          <p:cNvCxnSpPr/>
          <p:nvPr/>
        </p:nvCxnSpPr>
        <p:spPr>
          <a:xfrm>
            <a:off x="728900" y="3763988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1305000" y="1715150"/>
            <a:ext cx="65340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4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en Dots"/>
              <a:buNone/>
              <a:defRPr sz="3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77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Lonelypheonix/IR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www.youtube.com/watch?v=F6vvdqX_zWQ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ctrTitle"/>
          </p:nvPr>
        </p:nvSpPr>
        <p:spPr>
          <a:xfrm>
            <a:off x="840611" y="1189700"/>
            <a:ext cx="7520015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4000" spc="-8" dirty="0">
                <a:latin typeface="Tw Cen MT"/>
                <a:cs typeface="Tw Cen MT"/>
              </a:rPr>
              <a:t>IRC – Intelligent Research Companion - a Multi-Agent LLM System</a:t>
            </a:r>
            <a:endParaRPr lang="en-IN" dirty="0"/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1"/>
          </p:nvPr>
        </p:nvSpPr>
        <p:spPr>
          <a:xfrm>
            <a:off x="3242706" y="3012348"/>
            <a:ext cx="2643320" cy="1437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313831002 </a:t>
            </a:r>
            <a:r>
              <a:rPr lang="en-IN" altLang="zh-TW" sz="1600" dirty="0"/>
              <a:t>Pavan Kumar J</a:t>
            </a:r>
            <a:endParaRPr lang="en-IN" altLang="zh-TW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TW" sz="1600" dirty="0"/>
              <a:t>313834006 Kevin Lee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zh-TW" dirty="0"/>
          </a:p>
          <a:p>
            <a:pPr marL="0" indent="0" algn="ctr"/>
            <a:r>
              <a:rPr lang="en-IN" altLang="zh-TW" sz="1600" dirty="0"/>
              <a:t>Professor</a:t>
            </a:r>
            <a:r>
              <a:rPr lang="zh-TW" altLang="en-US" sz="1600" dirty="0"/>
              <a:t>：</a:t>
            </a:r>
            <a:r>
              <a:rPr lang="en-IN" altLang="zh-TW" sz="1600" dirty="0"/>
              <a:t>Ren-Hung Hwang</a:t>
            </a:r>
            <a:endParaRPr lang="zh-TW" altLang="en-US" sz="1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600" dirty="0"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545689" y="573663"/>
            <a:ext cx="294922" cy="300900"/>
            <a:chOff x="826925" y="1161600"/>
            <a:chExt cx="294922" cy="300900"/>
          </a:xfrm>
        </p:grpSpPr>
        <p:sp>
          <p:nvSpPr>
            <p:cNvPr id="626" name="Google Shape;626;p35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5"/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</p:txBody>
      </p:sp>
      <p:sp>
        <p:nvSpPr>
          <p:cNvPr id="631" name="Google Shape;631;p35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altLang="zh-TW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5796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Data Flow Architecture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CF91-7F70-4117-AD0D-7326C889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23" y="736817"/>
            <a:ext cx="7187353" cy="3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Technology Stack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/>
            <a:r>
              <a:rPr lang="en-IN" altLang="zh-TW" sz="2000" b="1" dirty="0"/>
              <a:t>Core Technologies: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Frontend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Streamlit</a:t>
            </a:r>
            <a:r>
              <a:rPr lang="en-IN" altLang="zh-TW" sz="2000" dirty="0"/>
              <a:t> (Interactive 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</a:t>
            </a:r>
            <a:r>
              <a:rPr lang="en-IN" altLang="zh-TW" sz="2000" dirty="0"/>
              <a:t>: Mistral OCR API (Advanced text extraction)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Manager</a:t>
            </a:r>
            <a:r>
              <a:rPr lang="en-IN" altLang="zh-TW" sz="2000" dirty="0"/>
              <a:t>: Ollama (Local model inference)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Models</a:t>
            </a:r>
            <a:r>
              <a:rPr lang="en-IN" altLang="zh-TW" sz="2000" dirty="0"/>
              <a:t>: Gemma 3 , Qwen2.5vl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Embeddings</a:t>
            </a:r>
            <a:r>
              <a:rPr lang="en-IN" altLang="zh-TW" sz="2000" dirty="0"/>
              <a:t>: Nomic-embed-text (Vector representations)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 Store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</a:t>
            </a:r>
            <a:r>
              <a:rPr lang="en-IN" altLang="zh-TW" sz="2000" dirty="0" err="1"/>
              <a:t>InMemoryVectorStore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Agents</a:t>
            </a:r>
            <a:r>
              <a:rPr lang="en-IN" altLang="zh-TW" sz="2000" dirty="0"/>
              <a:t>: Custom multi-agent framework using </a:t>
            </a:r>
            <a:r>
              <a:rPr lang="en-IN" altLang="zh-TW" sz="2000" dirty="0" err="1"/>
              <a:t>LangChain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External APIs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arXiv</a:t>
            </a:r>
            <a:r>
              <a:rPr lang="en-IN" altLang="zh-TW" sz="2000" dirty="0"/>
              <a:t>, Semantic Scholar, DuckDuckGo, Google Scholar.</a:t>
            </a: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3065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Methods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8916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OCR and Document Processing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56747" y="691271"/>
            <a:ext cx="53462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Pipeline 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Mistral OCR API to extract the contents of the document.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 OCR model currently 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the highest accuracy of all the OCRs and is one of the Fastest OCR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076DE-C227-4903-8942-4CDD1B16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0" y="641580"/>
            <a:ext cx="1512563" cy="183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7D97F-0A48-44D0-8632-C3794862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87" y="2854834"/>
            <a:ext cx="5218572" cy="17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Vector Embedding and </a:t>
            </a:r>
            <a:r>
              <a:rPr lang="en-IN" altLang="zh-TW" dirty="0" err="1"/>
              <a:t>Reterival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89014" y="785532"/>
            <a:ext cx="53462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RecursiveCharacterTextSplitter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RecursiveCharacterTextSplitter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recursively split the text into chunks.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InMemoryVectorStore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InMemoryVectorStore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store into the Vector DB.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IN" altLang="zh-TW" dirty="0"/>
              <a:t>Nomic-embed-text to embed into semantic vectors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TW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0C794-04D4-4BAC-B004-D1218113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2" y="2571750"/>
            <a:ext cx="1371791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002CE-7416-4296-868F-B9776B2F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8" y="691271"/>
            <a:ext cx="12860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Multi-Agent System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4507" y="825734"/>
            <a:ext cx="534627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Agentic Tools is used to create the agents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Decomposition: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Father agent breaks down complex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Mother agent assigns specialized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 Processing: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Child agents work simultaneously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Aggregation: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Mother agent consolidates outputs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Quality Assessment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Father agent validates results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F723-6F66-4F51-9602-D54FDA18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4" y="1008345"/>
            <a:ext cx="2354491" cy="23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Reference Extraction Algorithm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0961" y="895424"/>
            <a:ext cx="615538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DuckDuckGo Search 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 from the </a:t>
            </a:r>
            <a:r>
              <a:rPr lang="en-US" altLang="zh-TW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Tools </a:t>
            </a:r>
            <a:endParaRPr kumimoji="0" lang="en-US" altLang="zh-TW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Multiple citation format support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Academic database integration (</a:t>
            </a:r>
            <a:r>
              <a:rPr kumimoji="0" lang="en-US" altLang="zh-TW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Semantic Scholar)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Scholar Scraping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Fallback title-based summarization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A0021-7E89-4810-B0FE-626CA5DC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" y="1008345"/>
            <a:ext cx="2266850" cy="15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4FBB0-AED7-41EC-AF7E-E2B46C2C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br>
              <a:rPr lang="en-US" altLang="zh-TW" dirty="0"/>
            </a:br>
            <a:r>
              <a:rPr lang="en-US" altLang="zh-TW" dirty="0"/>
              <a:t>Thinking</a:t>
            </a:r>
            <a:endParaRPr lang="zh-TW" altLang="en-US" dirty="0"/>
          </a:p>
        </p:txBody>
      </p:sp>
      <p:sp>
        <p:nvSpPr>
          <p:cNvPr id="3" name="Google Shape;629;p35">
            <a:extLst>
              <a:ext uri="{FF2B5EF4-FFF2-40B4-BE49-F238E27FC236}">
                <a16:creationId xmlns:a16="http://schemas.microsoft.com/office/drawing/2014/main" id="{93983E97-534D-4CB2-8C2D-322031DBA70C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028A210-5BEF-406B-AF1E-D65812ED7203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55765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5B4AB37-BA6B-4DFC-BCF5-9D7BAF33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12" y="1312179"/>
            <a:ext cx="2709863" cy="27098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3EF60E7-D09B-4BB2-A358-1E6020780CC7}"/>
              </a:ext>
            </a:extLst>
          </p:cNvPr>
          <p:cNvSpPr txBox="1"/>
          <p:nvPr/>
        </p:nvSpPr>
        <p:spPr>
          <a:xfrm>
            <a:off x="605359" y="1645228"/>
            <a:ext cx="2970761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User research to pinpoint problem statements (info overload, citation tracking, paywalls).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1701A4-5A31-4DB3-9EF5-3B0B0E202BFC}"/>
              </a:ext>
            </a:extLst>
          </p:cNvPr>
          <p:cNvSpPr txBox="1"/>
          <p:nvPr/>
        </p:nvSpPr>
        <p:spPr>
          <a:xfrm>
            <a:off x="5926930" y="1202509"/>
            <a:ext cx="2792895" cy="12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Define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dirty="0"/>
              <a:t>Formulated core problem: lack of a fast, systematic way to parse papers and citations.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AF1F5A-BE58-473D-AF4B-E6A65A3B21C0}"/>
              </a:ext>
            </a:extLst>
          </p:cNvPr>
          <p:cNvSpPr txBox="1"/>
          <p:nvPr/>
        </p:nvSpPr>
        <p:spPr>
          <a:xfrm>
            <a:off x="5926929" y="2562927"/>
            <a:ext cx="2792895" cy="94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Ideate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dirty="0"/>
              <a:t>Conceptualized a multi-agent LLM system(IRC).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6F2D44-DA1B-48E9-B7AF-E6F1A5F7FB91}"/>
              </a:ext>
            </a:extLst>
          </p:cNvPr>
          <p:cNvSpPr txBox="1"/>
          <p:nvPr/>
        </p:nvSpPr>
        <p:spPr>
          <a:xfrm>
            <a:off x="5926929" y="3605456"/>
            <a:ext cx="4572000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Prototype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dirty="0"/>
              <a:t>Implemented a POC pipeline.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FE2C0A-AC31-4D63-9DC9-3CA2B6DEEFDD}"/>
              </a:ext>
            </a:extLst>
          </p:cNvPr>
          <p:cNvSpPr txBox="1"/>
          <p:nvPr/>
        </p:nvSpPr>
        <p:spPr>
          <a:xfrm>
            <a:off x="546653" y="3566985"/>
            <a:ext cx="3296582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Benchmarked multi-agent summaries against baselines and user feedback.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7C52EF-CD5B-4815-B32A-55AB99CFFD85}"/>
              </a:ext>
            </a:extLst>
          </p:cNvPr>
          <p:cNvSpPr txBox="1"/>
          <p:nvPr/>
        </p:nvSpPr>
        <p:spPr>
          <a:xfrm>
            <a:off x="2891561" y="3247146"/>
            <a:ext cx="651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Test</a:t>
            </a:r>
            <a:endParaRPr lang="zh-TW" altLang="en-US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9B301A-BB84-4ABC-9B94-B2047CD1C2AE}"/>
              </a:ext>
            </a:extLst>
          </p:cNvPr>
          <p:cNvSpPr txBox="1"/>
          <p:nvPr/>
        </p:nvSpPr>
        <p:spPr>
          <a:xfrm>
            <a:off x="2286518" y="1316032"/>
            <a:ext cx="1289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Empathize</a:t>
            </a:r>
            <a:endParaRPr lang="en-US" altLang="zh-TW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847DAD9-5685-4289-84B6-23AD86291682}"/>
              </a:ext>
            </a:extLst>
          </p:cNvPr>
          <p:cNvSpPr txBox="1">
            <a:spLocks/>
          </p:cNvSpPr>
          <p:nvPr/>
        </p:nvSpPr>
        <p:spPr>
          <a:xfrm>
            <a:off x="1827462" y="-6602"/>
            <a:ext cx="5489076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Zen Dots"/>
              <a:buNone/>
              <a:defRPr sz="3800" b="1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 altLang="zh-TW" sz="3000" dirty="0"/>
              <a:t>The 5 Steps of Design Thinking</a:t>
            </a:r>
            <a:endParaRPr lang="zh-TW" altLang="en-US" sz="3000" dirty="0"/>
          </a:p>
        </p:txBody>
      </p:sp>
      <p:sp>
        <p:nvSpPr>
          <p:cNvPr id="23" name="Google Shape;629;p35">
            <a:extLst>
              <a:ext uri="{FF2B5EF4-FFF2-40B4-BE49-F238E27FC236}">
                <a16:creationId xmlns:a16="http://schemas.microsoft.com/office/drawing/2014/main" id="{DF2512F0-4DBC-4BD4-9685-CE4BA0BD402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4" name="Google Shape;628;p35">
            <a:extLst>
              <a:ext uri="{FF2B5EF4-FFF2-40B4-BE49-F238E27FC236}">
                <a16:creationId xmlns:a16="http://schemas.microsoft.com/office/drawing/2014/main" id="{0D3B40FA-4ACD-4D97-AA89-C12A03110D5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5525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Results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43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30273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Results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Summarization tool :</a:t>
            </a:r>
            <a:r>
              <a:rPr lang="en-US" altLang="zh-TW" dirty="0"/>
              <a:t> Using Transformer Based summarization tool to summary the pdf .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LLM Summarization : </a:t>
            </a:r>
            <a:r>
              <a:rPr lang="en-US" altLang="zh-TW" dirty="0"/>
              <a:t>Using LLM to summary the pdf </a:t>
            </a:r>
            <a:r>
              <a:rPr lang="en-US" altLang="zh-TW" b="1" dirty="0"/>
              <a:t>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Summarization : </a:t>
            </a:r>
            <a:r>
              <a:rPr lang="en-US" altLang="zh-TW" dirty="0"/>
              <a:t>Using our system to summary the pdf.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4657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Summarization tool 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6A6D2-75DF-4314-B4FB-4736EB6B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9" y="615208"/>
            <a:ext cx="8113365" cy="39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LLM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 err="1"/>
              <a:t>Sumamarisation</a:t>
            </a:r>
            <a:r>
              <a:rPr lang="en-US" altLang="zh-TW" b="1" dirty="0"/>
              <a:t> tool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LLM </a:t>
            </a:r>
            <a:r>
              <a:rPr lang="en-US" altLang="zh-TW" b="1" dirty="0" err="1"/>
              <a:t>Summarisation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</a:t>
            </a:r>
            <a:r>
              <a:rPr lang="en-US" altLang="zh-TW" b="1" dirty="0" err="1"/>
              <a:t>Sumamrisation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DDF1D-D8D4-41A5-A2C0-E7A4B4AFC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4" y="631154"/>
            <a:ext cx="7735147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Multi Agent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1F39A-2FD0-40C7-B974-9FF49EF5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16" y="477658"/>
            <a:ext cx="8128968" cy="39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Code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97" y="582379"/>
            <a:ext cx="7802796" cy="1430100"/>
          </a:xfrm>
        </p:spPr>
        <p:txBody>
          <a:bodyPr/>
          <a:lstStyle/>
          <a:p>
            <a:pPr marL="139700" indent="0" algn="l"/>
            <a:r>
              <a:rPr lang="en-IN" altLang="zh-TW" dirty="0"/>
              <a:t>You can check the code on the GitHub and use it on your own system</a:t>
            </a:r>
          </a:p>
          <a:p>
            <a:pPr marL="139700" indent="0" algn="l"/>
            <a:endParaRPr lang="en-IN" altLang="zh-TW" dirty="0"/>
          </a:p>
          <a:p>
            <a:pPr marL="139700" indent="0" algn="l"/>
            <a:r>
              <a:rPr lang="en-IN" altLang="zh-TW" dirty="0"/>
              <a:t>You can also check the video </a:t>
            </a:r>
          </a:p>
          <a:p>
            <a:pPr marL="139700" indent="0" algn="l"/>
            <a:r>
              <a:rPr lang="en-IN" altLang="zh-TW" dirty="0"/>
              <a:t>on YouTube</a:t>
            </a:r>
            <a:endParaRPr lang="en-US" altLang="zh-TW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B10322F-9F82-436B-8635-51D85DA6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91" y="1156040"/>
            <a:ext cx="5618009" cy="3059246"/>
          </a:xfrm>
          <a:prstGeom prst="rect">
            <a:avLst/>
          </a:prstGeom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4FE0BA1D-C127-4781-AD62-20674F10E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6" y="2222177"/>
            <a:ext cx="3989493" cy="22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60"/>
          <p:cNvGrpSpPr/>
          <p:nvPr/>
        </p:nvGrpSpPr>
        <p:grpSpPr>
          <a:xfrm flipH="1">
            <a:off x="732200" y="2356088"/>
            <a:ext cx="294922" cy="300900"/>
            <a:chOff x="826925" y="1161600"/>
            <a:chExt cx="294922" cy="300900"/>
          </a:xfrm>
        </p:grpSpPr>
        <p:sp>
          <p:nvSpPr>
            <p:cNvPr id="1354" name="Google Shape;1354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60"/>
          <p:cNvGrpSpPr/>
          <p:nvPr/>
        </p:nvGrpSpPr>
        <p:grpSpPr>
          <a:xfrm flipH="1">
            <a:off x="8126225" y="2356075"/>
            <a:ext cx="294922" cy="300900"/>
            <a:chOff x="826925" y="1161600"/>
            <a:chExt cx="294922" cy="300900"/>
          </a:xfrm>
        </p:grpSpPr>
        <p:sp>
          <p:nvSpPr>
            <p:cNvPr id="1357" name="Google Shape;1357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60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1" name="Google Shape;1361;p60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2" name="Google Shape;1362;p60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3" name="Google Shape;1363;p60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4" name="Google Shape;1364;p60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cxnSp>
        <p:nvCxnSpPr>
          <p:cNvPr id="1365" name="Google Shape;1365;p60"/>
          <p:cNvCxnSpPr/>
          <p:nvPr/>
        </p:nvCxnSpPr>
        <p:spPr>
          <a:xfrm>
            <a:off x="14493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60"/>
          <p:cNvCxnSpPr/>
          <p:nvPr/>
        </p:nvCxnSpPr>
        <p:spPr>
          <a:xfrm>
            <a:off x="77039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295BCF-1BD8-4839-9653-54F573E2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00" y="1486969"/>
            <a:ext cx="8546105" cy="2640650"/>
          </a:xfrm>
          <a:prstGeom prst="rect">
            <a:avLst/>
          </a:prstGeom>
        </p:spPr>
      </p:pic>
      <p:sp>
        <p:nvSpPr>
          <p:cNvPr id="24" name="Google Shape;1517;p66">
            <a:extLst>
              <a:ext uri="{FF2B5EF4-FFF2-40B4-BE49-F238E27FC236}">
                <a16:creationId xmlns:a16="http://schemas.microsoft.com/office/drawing/2014/main" id="{B91DE4DF-5D75-4B78-93E7-080E1547D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192" y="41640"/>
            <a:ext cx="4047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8" name="Google Shape;628;p35">
            <a:extLst>
              <a:ext uri="{FF2B5EF4-FFF2-40B4-BE49-F238E27FC236}">
                <a16:creationId xmlns:a16="http://schemas.microsoft.com/office/drawing/2014/main" id="{BB1349E6-626A-444A-B079-253238B9DAF7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3" name="Google Shape;628;p35">
            <a:extLst>
              <a:ext uri="{FF2B5EF4-FFF2-40B4-BE49-F238E27FC236}">
                <a16:creationId xmlns:a16="http://schemas.microsoft.com/office/drawing/2014/main" id="{0E402182-5519-4DCD-BEA6-FA37482A4E0C}"/>
              </a:ext>
            </a:extLst>
          </p:cNvPr>
          <p:cNvSpPr txBox="1"/>
          <p:nvPr/>
        </p:nvSpPr>
        <p:spPr>
          <a:xfrm>
            <a:off x="308496" y="71775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" name="Google Shape;629;p35">
            <a:extLst>
              <a:ext uri="{FF2B5EF4-FFF2-40B4-BE49-F238E27FC236}">
                <a16:creationId xmlns:a16="http://schemas.microsoft.com/office/drawing/2014/main" id="{EE82DB29-20DB-4FE4-ACE6-8845B4CE80A4}"/>
              </a:ext>
            </a:extLst>
          </p:cNvPr>
          <p:cNvSpPr txBox="1"/>
          <p:nvPr/>
        </p:nvSpPr>
        <p:spPr>
          <a:xfrm>
            <a:off x="7846500" y="71769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49" y="520193"/>
            <a:ext cx="8179917" cy="1430100"/>
          </a:xfrm>
        </p:spPr>
        <p:txBody>
          <a:bodyPr/>
          <a:lstStyle/>
          <a:p>
            <a:pPr algn="l"/>
            <a:r>
              <a:rPr lang="en-US" altLang="zh-TW" sz="3200" b="1" dirty="0"/>
              <a:t>Problem Statement:</a:t>
            </a:r>
          </a:p>
          <a:p>
            <a:pPr algn="l"/>
            <a:endParaRPr lang="en-US" altLang="zh-TW" sz="1400" dirty="0"/>
          </a:p>
          <a:p>
            <a:pPr algn="l"/>
            <a:r>
              <a:rPr lang="en-US" altLang="zh-TW" sz="1800" b="1" dirty="0"/>
              <a:t>Current Challenges in Research Paper Analysis:</a:t>
            </a:r>
            <a:endParaRPr lang="en-US" altLang="zh-TW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Information Overload</a:t>
            </a:r>
            <a:r>
              <a:rPr lang="en-US" altLang="zh-TW" sz="1800" dirty="0"/>
              <a:t>: Researchers struggle to process vast amounts of academic literature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Manual Reference Tracking</a:t>
            </a:r>
            <a:r>
              <a:rPr lang="en-US" altLang="zh-TW" sz="1800" dirty="0"/>
              <a:t>: Time-consuming manual extraction and analysis of cited papers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Fragmented Understanding</a:t>
            </a:r>
            <a:r>
              <a:rPr lang="en-US" altLang="zh-TW" sz="1800" dirty="0"/>
              <a:t>: Difficulty connecting main paper content with referenced 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Limited Accessibility</a:t>
            </a:r>
            <a:r>
              <a:rPr lang="en-US" altLang="zh-TW" sz="1800" dirty="0"/>
              <a:t>: Many referenced papers are behind paywalls or hard to locate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Inconsistent Analysis</a:t>
            </a:r>
            <a:r>
              <a:rPr lang="en-US" altLang="zh-TW" sz="1800" dirty="0"/>
              <a:t>: Lack of standardized approach to paper summarization and insight extraction</a:t>
            </a:r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4D992232-3FD2-4261-8DD0-7CB15822E6B3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1CBA93-A2DF-4CEC-B1F2-288240401A7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EDADCC47-25AC-4E7D-B882-5198F260DAF5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C831472-FAAE-4AB9-ABAF-7FD7D6D065C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767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62" y="668209"/>
            <a:ext cx="7856983" cy="1430100"/>
          </a:xfrm>
        </p:spPr>
        <p:txBody>
          <a:bodyPr/>
          <a:lstStyle/>
          <a:p>
            <a:pPr algn="l"/>
            <a:r>
              <a:rPr lang="en-US" altLang="zh-TW" sz="2400" b="1" dirty="0"/>
              <a:t>Project Overview:</a:t>
            </a:r>
          </a:p>
          <a:p>
            <a:pPr algn="l"/>
            <a:endParaRPr lang="en-US" altLang="zh-TW" sz="2400" dirty="0"/>
          </a:p>
          <a:p>
            <a:pPr algn="l"/>
            <a:r>
              <a:rPr lang="en-IN" altLang="zh-TW" sz="2000" b="1" dirty="0"/>
              <a:t>Solution: IRC System with Multi-Agent Architecture</a:t>
            </a:r>
            <a:endParaRPr lang="en-IN" altLang="zh-TW" sz="2000" dirty="0"/>
          </a:p>
          <a:p>
            <a:pPr algn="l"/>
            <a:r>
              <a:rPr lang="en-IN" altLang="zh-TW" sz="2000" b="1" dirty="0"/>
              <a:t>Core Components: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OCR-powered Document Processing</a:t>
            </a:r>
            <a:r>
              <a:rPr lang="en-IN" altLang="zh-TW" sz="2000" dirty="0"/>
              <a:t> using Mistral OCR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Vector-based Retrieval System</a:t>
            </a:r>
            <a:r>
              <a:rPr lang="en-IN" altLang="zh-TW" sz="2000" dirty="0"/>
              <a:t> with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Hierarchical Multi-Agent Network</a:t>
            </a:r>
            <a:r>
              <a:rPr lang="en-IN" altLang="zh-TW" sz="2000" dirty="0"/>
              <a:t> for automated reference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Comprehensive Report Generation</a:t>
            </a:r>
            <a:r>
              <a:rPr lang="en-IN" altLang="zh-TW" sz="2000" dirty="0"/>
              <a:t> with insights and connections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Interactive Chat Interface</a:t>
            </a:r>
            <a:r>
              <a:rPr lang="en-IN" altLang="zh-TW" sz="2000" dirty="0"/>
              <a:t> for document querying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6E2001AC-79FD-4753-B775-978A0E1401BB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3E3C91-70FC-4FD1-8520-270974B2E98B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772B5C85-A0B4-4304-8C39-45F9CB82753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577979B3-17D4-418B-97A6-1101C946A23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624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1701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Research Overload: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Exponential growth in published research makes it difficult for academics to keep pace.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Automated summarization helps in quickly identifying relevant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Efficiency &amp; Accuracy: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Reducing manual workload increases productivity.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Improved extraction of structured information (e.g., methods, results) aids in better comprehension.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Technological Advancements: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Recent progress in LLMs and NLP provides new opportunities to build robust summarization systems.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Integration of multi-agent frameworks can further refine the summarization process by handling specialized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Impact: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Streamlines literature review and research analysis.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Enhances decision-making in academic and industrial research.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5526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5400" dirty="0"/>
              <a:t>System Architecture</a:t>
            </a:r>
            <a:endParaRPr lang="zh-TW" altLang="en-US" sz="54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4226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System Structure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487D6-B67A-4953-935D-7E15586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71" y="562059"/>
            <a:ext cx="5028940" cy="43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8A60F6-1B36-41FF-86D4-40ED1A1F816F}"/>
              </a:ext>
            </a:extLst>
          </p:cNvPr>
          <p:cNvSpPr/>
          <p:nvPr/>
        </p:nvSpPr>
        <p:spPr>
          <a:xfrm>
            <a:off x="3708399" y="78909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👨‍💼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Father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(Critic &amp; Orchestrator)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B9C4BF-3226-4822-8A7E-23CB6BACE422}"/>
              </a:ext>
            </a:extLst>
          </p:cNvPr>
          <p:cNvSpPr/>
          <p:nvPr/>
        </p:nvSpPr>
        <p:spPr>
          <a:xfrm>
            <a:off x="3708399" y="197273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👩‍💼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Mother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(Task Coordinator)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3EAFC9-480C-42E2-8927-56A5024937FB}"/>
              </a:ext>
            </a:extLst>
          </p:cNvPr>
          <p:cNvSpPr/>
          <p:nvPr/>
        </p:nvSpPr>
        <p:spPr>
          <a:xfrm>
            <a:off x="1551093" y="3334172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🌐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Web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(Downloads PDFs)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B0087C-8FF3-4FEF-B53B-3D4388927305}"/>
              </a:ext>
            </a:extLst>
          </p:cNvPr>
          <p:cNvSpPr/>
          <p:nvPr/>
        </p:nvSpPr>
        <p:spPr>
          <a:xfrm>
            <a:off x="3708399" y="3334171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💻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Code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(Generates Code)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B6679-8B47-4C83-B98E-38251F5CB9F1}"/>
              </a:ext>
            </a:extLst>
          </p:cNvPr>
          <p:cNvSpPr/>
          <p:nvPr/>
        </p:nvSpPr>
        <p:spPr>
          <a:xfrm>
            <a:off x="5865705" y="3334170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📄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Local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(Processes Files)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D059550-A989-46D3-94D2-2C52EDC60287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4572000" y="1546860"/>
            <a:ext cx="0" cy="4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161FEBB-7EBA-4498-A4EB-0C14C613EE8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3191511" y="1953683"/>
            <a:ext cx="603672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D0361EA-6B69-45E5-8A4F-B5EAEDD692D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572000" y="2730500"/>
            <a:ext cx="0" cy="60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F0F4AA-4D5E-4212-9FA3-425667D8C34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5348818" y="1953682"/>
            <a:ext cx="603670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B10E3E4-A7A5-4CC7-BB78-F2BD6AE14978}"/>
              </a:ext>
            </a:extLst>
          </p:cNvPr>
          <p:cNvSpPr txBox="1">
            <a:spLocks/>
          </p:cNvSpPr>
          <p:nvPr/>
        </p:nvSpPr>
        <p:spPr>
          <a:xfrm>
            <a:off x="1582596" y="46564"/>
            <a:ext cx="5978805" cy="60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Zen Dots"/>
              <a:buNone/>
              <a:defRPr sz="3800" b="1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altLang="zh-TW" sz="2800" dirty="0"/>
              <a:t>Hierarchical Agent Structure</a:t>
            </a:r>
            <a:endParaRPr lang="zh-TW" altLang="en-US" sz="2800" dirty="0"/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A68FAA58-BACD-42DA-8CEA-DF55175011A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29;p35">
            <a:extLst>
              <a:ext uri="{FF2B5EF4-FFF2-40B4-BE49-F238E27FC236}">
                <a16:creationId xmlns:a16="http://schemas.microsoft.com/office/drawing/2014/main" id="{3E00C5FB-6610-48F3-AC39-99044435CF18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2;p35">
            <a:extLst>
              <a:ext uri="{FF2B5EF4-FFF2-40B4-BE49-F238E27FC236}">
                <a16:creationId xmlns:a16="http://schemas.microsoft.com/office/drawing/2014/main" id="{C96736DC-2BA2-4E45-90D3-159E990C1AB6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633;p35">
            <a:extLst>
              <a:ext uri="{FF2B5EF4-FFF2-40B4-BE49-F238E27FC236}">
                <a16:creationId xmlns:a16="http://schemas.microsoft.com/office/drawing/2014/main" id="{3DE650CE-95FE-4200-9A60-C329B5BE535A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279653274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s &amp; Securities Pitch Deck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845</Words>
  <Application>Microsoft Office PowerPoint</Application>
  <PresentationFormat>如螢幕大小 (16:9)</PresentationFormat>
  <Paragraphs>233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Abril Fatface</vt:lpstr>
      <vt:lpstr>Bellota Text</vt:lpstr>
      <vt:lpstr>Roboto Mono</vt:lpstr>
      <vt:lpstr>Zen Dots</vt:lpstr>
      <vt:lpstr>Arial</vt:lpstr>
      <vt:lpstr>Calibri</vt:lpstr>
      <vt:lpstr>Tw Cen MT</vt:lpstr>
      <vt:lpstr>Investments &amp; Securities Pitch Deck by Slidesgo</vt:lpstr>
      <vt:lpstr>IRC – Intelligent Research Companion - a Multi-Agent LLM System</vt:lpstr>
      <vt:lpstr>Introduction</vt:lpstr>
      <vt:lpstr>Introduction</vt:lpstr>
      <vt:lpstr>Introduction</vt:lpstr>
      <vt:lpstr>Motivation</vt:lpstr>
      <vt:lpstr>Motivation</vt:lpstr>
      <vt:lpstr>System Architecture</vt:lpstr>
      <vt:lpstr>System Structure</vt:lpstr>
      <vt:lpstr>PowerPoint 簡報</vt:lpstr>
      <vt:lpstr>Data Flow Architecture</vt:lpstr>
      <vt:lpstr>Technology Stack</vt:lpstr>
      <vt:lpstr>Methods</vt:lpstr>
      <vt:lpstr>OCR and Document Processing</vt:lpstr>
      <vt:lpstr>Vector Embedding and Reterival</vt:lpstr>
      <vt:lpstr>Multi-Agent System</vt:lpstr>
      <vt:lpstr>Reference Extraction Algorithm</vt:lpstr>
      <vt:lpstr>Design Thinking</vt:lpstr>
      <vt:lpstr>PowerPoint 簡報</vt:lpstr>
      <vt:lpstr>Results</vt:lpstr>
      <vt:lpstr>Results</vt:lpstr>
      <vt:lpstr>Summarization tool </vt:lpstr>
      <vt:lpstr>LLM Summarization</vt:lpstr>
      <vt:lpstr>Multi Agent Summarization</vt:lpstr>
      <vt:lpstr>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MITRE ENGAGE                      Week 2</dc:title>
  <cp:lastModifiedBy>崇楷 李</cp:lastModifiedBy>
  <cp:revision>145</cp:revision>
  <dcterms:modified xsi:type="dcterms:W3CDTF">2025-06-03T05:11:36Z</dcterms:modified>
</cp:coreProperties>
</file>