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286" r:id="rId2"/>
    <p:sldId id="278" r:id="rId3"/>
    <p:sldId id="275" r:id="rId4"/>
    <p:sldId id="287" r:id="rId5"/>
    <p:sldId id="289" r:id="rId6"/>
    <p:sldId id="291" r:id="rId7"/>
    <p:sldId id="288" r:id="rId8"/>
    <p:sldId id="290" r:id="rId9"/>
    <p:sldId id="293" r:id="rId10"/>
    <p:sldId id="294" r:id="rId11"/>
    <p:sldId id="280" r:id="rId12"/>
    <p:sldId id="300" r:id="rId13"/>
    <p:sldId id="299" r:id="rId14"/>
    <p:sldId id="295" r:id="rId15"/>
    <p:sldId id="296" r:id="rId16"/>
    <p:sldId id="297" r:id="rId17"/>
    <p:sldId id="298" r:id="rId18"/>
    <p:sldId id="281" r:id="rId19"/>
    <p:sldId id="282" r:id="rId20"/>
    <p:sldId id="271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2518" autoAdjust="0"/>
  </p:normalViewPr>
  <p:slideViewPr>
    <p:cSldViewPr snapToGrid="0" snapToObjects="1">
      <p:cViewPr>
        <p:scale>
          <a:sx n="68" d="100"/>
          <a:sy n="68" d="100"/>
        </p:scale>
        <p:origin x="4616" y="1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9F22C-CFF6-7242-B7DE-A8F5034B1DB6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E959D-9B28-0A4E-B990-C7A630A1FA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8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en-US" sz="1200" baseline="0" dirty="0" smtClean="0"/>
              <a:t>EF in ASD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Shifting: consistent difficulties, particularly when rules are unpredictable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Inhibition: sometimes impaired, particularly of distracting info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WM: sometimes impaired, especially visual-spatial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Planning: consistent difficulties, including with executing tasks and monitoring progress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Delay of gratification: impaired</a:t>
            </a:r>
          </a:p>
          <a:p>
            <a:pPr marL="628650" lvl="1" indent="-171450">
              <a:buFont typeface="Arial"/>
              <a:buChar char="•"/>
            </a:pPr>
            <a:endParaRPr lang="en-US" sz="1200" baseline="0" dirty="0" smtClean="0"/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Segoe UI" pitchFamily="34" charset="0"/>
                <a:cs typeface="Corbel"/>
              </a:rPr>
              <a:t>Older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/>
                <a:ea typeface="Segoe UI" pitchFamily="34" charset="0"/>
                <a:cs typeface="Corbel"/>
                <a:sym typeface="Wingdings" charset="2"/>
              </a:rPr>
              <a:t> preschoolers:  flexibility, WM &amp; inhibition, compared with typical &amp; DD</a:t>
            </a: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4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en-US" sz="1200" baseline="0" dirty="0" smtClean="0"/>
              <a:t>EF in ADHD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Shifting: some have difficulty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Inhibitions: large observed difficulties in response inhibition and interference control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WM: some have difficulty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Planning: some have difficulty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Delay of Gratification: trouble</a:t>
            </a:r>
          </a:p>
          <a:p>
            <a:pPr marL="628650" lvl="1" indent="-171450">
              <a:buFont typeface="Arial"/>
              <a:buChar char="•"/>
            </a:pPr>
            <a:endParaRPr lang="en-US" sz="1200" baseline="0" dirty="0" smtClean="0"/>
          </a:p>
          <a:p>
            <a:pPr marL="628650" lvl="1" indent="-171450">
              <a:buFont typeface="Arial"/>
              <a:buChar char="•"/>
            </a:pPr>
            <a:r>
              <a:rPr lang="en-US" sz="1200" baseline="0" dirty="0" smtClean="0"/>
              <a:t>in general, EF impaired in comparison to controls, but doesn’t fully account for all symptoms (may account for a subset)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4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Prevalence: 3-5% of the population of school age children meet criteria for ADHD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24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2 clusters of symptoms: Hyperactivity/Impulsivity (e.g., talks excessively, interrupts, runs or climbs inappropriately) and inattention (e.g., trouble listening, forgetful, poor organization skills)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3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Often treated with stimulant (and some non-stimulant) medications as well as behavioral interventions and school accommodations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Comorbid with oppositional defiant disorder, conduct disorder, mood disorders, anxiety disorders, learning disorders in children; mood disorders, anxiety disorders, and drug/alcohol dependency in adults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75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Neurobiology: 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Structural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diffs: Children with ADHD have a smaller prefrontal cortex, basal ganglia, and cerebellum</a:t>
            </a: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weaker pathways between BG, striatum, and PFC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diffs: </a:t>
            </a: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</a:t>
            </a:r>
            <a:r>
              <a:rPr lang="en-US" dirty="0" smtClean="0"/>
              <a:t> activation for inhibition in RIFG, SMA, ACC, </a:t>
            </a:r>
            <a:r>
              <a:rPr lang="en-US" dirty="0" err="1" smtClean="0"/>
              <a:t>striato</a:t>
            </a:r>
            <a:r>
              <a:rPr lang="en-US" dirty="0" smtClean="0"/>
              <a:t>-thalamic areas; 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Less activation for attention in RDLPFC, posterior basal ganglia, and thalamic &amp; parietal regions</a:t>
            </a:r>
            <a:r>
              <a:rPr lang="en-US" baseline="0" dirty="0" smtClean="0"/>
              <a:t> (Hart at al., 2013)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85850" lvl="2" indent="-171450">
              <a:buFont typeface="Arial"/>
              <a:buChar char="•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ventral striatum activation in anticipation of reward</a:t>
            </a:r>
            <a:endParaRPr lang="en-US" dirty="0" smtClean="0">
              <a:effectLst/>
            </a:endParaRPr>
          </a:p>
          <a:p>
            <a:pPr marL="628650" lvl="1" indent="-171450">
              <a:buFont typeface="Arial"/>
              <a:buChar char="•"/>
            </a:pPr>
            <a:r>
              <a:rPr lang="en-US" dirty="0" smtClean="0"/>
              <a:t>Neural pathways are prefrontal-basal ganglia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So: inhibition, motor control, and modulation of reward central</a:t>
            </a:r>
          </a:p>
          <a:p>
            <a:pPr marL="1085850" lvl="2" indent="-171450">
              <a:buFont typeface="Arial"/>
              <a:buChar char="•"/>
            </a:pPr>
            <a:r>
              <a:rPr lang="en-US" dirty="0" smtClean="0"/>
              <a:t>Functional &amp; structural differences in these structures correlate with severity of EF impairments in ADHD </a:t>
            </a:r>
            <a:r>
              <a:rPr lang="en-US" sz="1300" dirty="0" smtClean="0"/>
              <a:t>(Casey et al., 1997; Schulz et al., 2004; Schulz et al., 2005; </a:t>
            </a:r>
            <a:r>
              <a:rPr lang="en-US" sz="1300" dirty="0" err="1" smtClean="0"/>
              <a:t>Semrud-Clikeman</a:t>
            </a:r>
            <a:r>
              <a:rPr lang="en-US" sz="1300" dirty="0" smtClean="0"/>
              <a:t> et al., 2000; </a:t>
            </a:r>
            <a:r>
              <a:rPr lang="en-US" sz="1300" dirty="0" err="1" smtClean="0"/>
              <a:t>Vaidya</a:t>
            </a:r>
            <a:r>
              <a:rPr lang="en-US" sz="1300" dirty="0" smtClean="0"/>
              <a:t> et al., 2005) </a:t>
            </a:r>
            <a:r>
              <a:rPr lang="en-US" dirty="0" smtClean="0"/>
              <a:t>and ratings of ADHD behavioral severity </a:t>
            </a:r>
            <a:endParaRPr lang="en-US" sz="120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2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Before directly applying our findings from neuroimaging studies to the classroom, we should implement rigorous studies “on the ground” in order to determine the efficacy of the intervention.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6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0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700" dirty="0" smtClean="0"/>
              <a:t>Population:</a:t>
            </a:r>
            <a:r>
              <a:rPr lang="en-US" sz="1700" baseline="0" dirty="0" smtClean="0"/>
              <a:t> </a:t>
            </a:r>
            <a:r>
              <a:rPr lang="en-US" sz="1700" dirty="0" smtClean="0"/>
              <a:t>age; whether they are typically developing, have ASD, and/or have ADHD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700" dirty="0" smtClean="0"/>
              <a:t>Examples of EF tasks: </a:t>
            </a:r>
            <a:r>
              <a:rPr lang="en-US" sz="1700" dirty="0" err="1" smtClean="0"/>
              <a:t>Stroop</a:t>
            </a:r>
            <a:r>
              <a:rPr lang="en-US" sz="1700" dirty="0" smtClean="0"/>
              <a:t> task, Flanker task</a:t>
            </a:r>
          </a:p>
          <a:p>
            <a:pPr marL="2857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17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2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EF is h</a:t>
            </a:r>
            <a:r>
              <a:rPr lang="en-US" dirty="0" smtClean="0"/>
              <a:t>igher-order, self-regulatory, and cognitive processes that underlie goal-directed thought and behavior.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aseline="0" dirty="0" smtClean="0"/>
              <a:t>3 factors: 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Inhibition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interference control: prevent interference; </a:t>
            </a:r>
            <a:r>
              <a:rPr lang="en-US" baseline="0" dirty="0" err="1" smtClean="0"/>
              <a:t>Stroop</a:t>
            </a:r>
            <a:r>
              <a:rPr lang="en-US" baseline="0" dirty="0" smtClean="0"/>
              <a:t>, flanker, priming; ACC-&gt;DLPFC-&gt;premotor-&gt;basal ganglia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cognitive: suppress irrelevant info to protect attention; ratings of intrusive thoughts, effortful directed ignoring; ACC-&gt;Prefrontal-&gt;Association cortex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behavioral: suppress a cued but inappropriate response; stop signal task; lateral and orbital prefrontal -&gt;premotor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err="1" smtClean="0"/>
              <a:t>occulomotor</a:t>
            </a:r>
            <a:r>
              <a:rPr lang="en-US" baseline="0" dirty="0" smtClean="0"/>
              <a:t>: suppress reflexive saccade; </a:t>
            </a:r>
            <a:r>
              <a:rPr lang="en-US" baseline="0" dirty="0" err="1" smtClean="0"/>
              <a:t>antisaccade</a:t>
            </a:r>
            <a:r>
              <a:rPr lang="en-US" baseline="0" dirty="0" smtClean="0"/>
              <a:t> task, </a:t>
            </a:r>
            <a:r>
              <a:rPr lang="en-US" baseline="0" dirty="0" err="1" smtClean="0"/>
              <a:t>occulomotor</a:t>
            </a:r>
            <a:r>
              <a:rPr lang="en-US" baseline="0" dirty="0" smtClean="0"/>
              <a:t> tasks; frontal eye fields, orbitofrontal cortex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Working memory (holding info in the mind while working with it-verbal and non-verbal)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Backward digits tasks, self-ordered pointing; DLPFC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/>
              <a:t>Cognitive flexibility (ability to switch between thinking about 2 diff. concepts/think about both multiple concepts at once). </a:t>
            </a:r>
          </a:p>
          <a:p>
            <a:pPr marL="1085850" lvl="2" indent="-171450">
              <a:buFont typeface="Arial"/>
              <a:buChar char="•"/>
            </a:pPr>
            <a:r>
              <a:rPr lang="en-US" baseline="0" dirty="0" smtClean="0"/>
              <a:t>Task/set-shifting (e.g., trails task); neural correlates not included in lecture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9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aseline="0" dirty="0" smtClean="0"/>
              <a:t>What category is Stroop? (inhibition)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42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 smtClean="0"/>
              <a:t>Hot EF: </a:t>
            </a:r>
            <a:r>
              <a:rPr lang="en-US" dirty="0" smtClean="0">
                <a:solidFill>
                  <a:schemeClr val="tx1"/>
                </a:solidFill>
              </a:rPr>
              <a:t>Top-down influences that operate in motivationally and emotionally significant situations</a:t>
            </a:r>
            <a:r>
              <a:rPr lang="en-US" baseline="0" dirty="0" smtClean="0">
                <a:solidFill>
                  <a:schemeClr val="tx1"/>
                </a:solidFill>
              </a:rPr>
              <a:t> (marshmallow task)</a:t>
            </a:r>
            <a:endParaRPr lang="en-US" dirty="0" smtClean="0">
              <a:solidFill>
                <a:schemeClr val="tx1"/>
              </a:solidFill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Cool EF:  </a:t>
            </a:r>
            <a:r>
              <a:rPr lang="en-US" dirty="0" smtClean="0"/>
              <a:t>Top-down influences that operate in more neutral contexts (most lab tasks)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7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Development is a protracted process: e</a:t>
            </a:r>
            <a:r>
              <a:rPr lang="en-US" dirty="0" smtClean="0"/>
              <a:t>merges in infancy, develops throughout childhood and adolescence and reaches maturity in young adulthood. </a:t>
            </a:r>
            <a:r>
              <a:rPr lang="en-US" baseline="0" dirty="0" smtClean="0"/>
              <a:t> 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EF is thought to be unitary in young children (preschool: Wiebe et al., 2008; 2011)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but 3 factors in middle childhood through adulthood</a:t>
            </a:r>
          </a:p>
          <a:p>
            <a:pPr marL="171450" lvl="0" indent="-171450">
              <a:buFont typeface="Arial"/>
              <a:buChar char="•"/>
            </a:pPr>
            <a:r>
              <a:rPr lang="en-US" baseline="0" dirty="0" smtClean="0"/>
              <a:t>although some evidence that it’s just two factors: WM and cognitive flexibility from 7-21 years old (e.g., </a:t>
            </a:r>
            <a:r>
              <a:rPr lang="en-US" sz="1200" dirty="0" smtClean="0"/>
              <a:t>Miyake &amp; Friedman, 2012)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0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en-US" sz="1200" dirty="0" smtClean="0"/>
              <a:t>Correlates/contributing</a:t>
            </a:r>
            <a:r>
              <a:rPr lang="en-US" sz="1200" baseline="0" dirty="0" smtClean="0"/>
              <a:t> factors: sleep, mental/physical health, SES, language, culture, stress, sadness, loneliness, among others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 smtClean="0"/>
              <a:t>EF predicts</a:t>
            </a:r>
            <a:r>
              <a:rPr lang="en-US" sz="1200" baseline="0" dirty="0" smtClean="0"/>
              <a:t> math, school readiness, grades, high school/college completion, and theory of mind, associated with better life outcomes overall</a:t>
            </a:r>
          </a:p>
          <a:p>
            <a:pPr marL="0" lvl="0" indent="0">
              <a:buFont typeface="Arial"/>
              <a:buNone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0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en-US" sz="1200" baseline="0" dirty="0" smtClean="0"/>
              <a:t>Some evidence that aspects of EF can be trained in certain populations </a:t>
            </a:r>
          </a:p>
          <a:p>
            <a:pPr marL="628650" lvl="1" indent="-171450">
              <a:buFont typeface="Arial"/>
              <a:buChar char="•"/>
            </a:pPr>
            <a:r>
              <a:rPr lang="en-US" b="1" dirty="0" err="1" smtClean="0"/>
              <a:t>CogMed</a:t>
            </a:r>
            <a:r>
              <a:rPr lang="en-US" b="0" dirty="0" smtClean="0"/>
              <a:t>,</a:t>
            </a:r>
            <a:r>
              <a:rPr lang="en-US" b="0" baseline="0" dirty="0" smtClean="0"/>
              <a:t> </a:t>
            </a:r>
            <a:r>
              <a:rPr lang="en-US" b="1" dirty="0" smtClean="0"/>
              <a:t>Taekwondo</a:t>
            </a:r>
            <a:r>
              <a:rPr lang="en-US" b="0" dirty="0" smtClean="0"/>
              <a:t>,</a:t>
            </a:r>
            <a:r>
              <a:rPr lang="en-US" b="0" baseline="0" dirty="0" smtClean="0"/>
              <a:t> </a:t>
            </a:r>
            <a:r>
              <a:rPr lang="en-US" b="1" dirty="0" smtClean="0"/>
              <a:t>PATHS</a:t>
            </a:r>
            <a:r>
              <a:rPr lang="en-US" dirty="0" smtClean="0"/>
              <a:t> – Promoting Alternative Thinking Strategies</a:t>
            </a:r>
            <a:r>
              <a:rPr lang="en-US" baseline="0" dirty="0" smtClean="0"/>
              <a:t> </a:t>
            </a:r>
            <a:r>
              <a:rPr lang="en-US" b="1" dirty="0" smtClean="0"/>
              <a:t>CSRP</a:t>
            </a:r>
            <a:r>
              <a:rPr lang="en-US" dirty="0" smtClean="0"/>
              <a:t> Chicago School Readiness Project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Benefits children with the</a:t>
            </a:r>
            <a:r>
              <a:rPr lang="en-US" baseline="0" dirty="0" smtClean="0">
                <a:solidFill>
                  <a:schemeClr val="tx1"/>
                </a:solidFill>
              </a:rPr>
              <a:t> worst EF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>
                <a:solidFill>
                  <a:schemeClr val="tx1"/>
                </a:solidFill>
              </a:rPr>
              <a:t>EF demands must increase incrementally to be effective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>
                <a:solidFill>
                  <a:schemeClr val="tx1"/>
                </a:solidFill>
              </a:rPr>
              <a:t>Does transfer, but the broader the training, the broader the transfer</a:t>
            </a:r>
          </a:p>
          <a:p>
            <a:pPr marL="628650" lvl="1" indent="-171450">
              <a:buFont typeface="Arial"/>
              <a:buChar char="•"/>
            </a:pPr>
            <a:r>
              <a:rPr lang="en-US" baseline="0" dirty="0" smtClean="0">
                <a:solidFill>
                  <a:schemeClr val="tx1"/>
                </a:solidFill>
              </a:rPr>
              <a:t>Greater effects with more practice/effect of training best detected on most challenging tasks/conditions</a:t>
            </a:r>
            <a:endParaRPr lang="en-US" sz="1200" baseline="0" dirty="0" smtClean="0"/>
          </a:p>
          <a:p>
            <a:pPr marL="628650" lvl="1" indent="-171450">
              <a:buFont typeface="Arial"/>
              <a:buChar char="•"/>
            </a:pPr>
            <a:endParaRPr lang="en-US" sz="1200" baseline="0" dirty="0" smtClean="0"/>
          </a:p>
          <a:p>
            <a:pPr marL="171450" lvl="0" indent="-171450">
              <a:buFont typeface="Arial"/>
              <a:buChar char="•"/>
            </a:pPr>
            <a:endParaRPr lang="en-US" sz="120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endParaRPr lang="en-US" sz="1200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E959D-9B28-0A4E-B990-C7A630A1FA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8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5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7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2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9C470-8CBF-8041-B329-AE7602B3A34E}" type="datetimeFigureOut">
              <a:rPr lang="en-US" smtClean="0"/>
              <a:pPr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F4C3-28C6-AD47-8A7F-A68B4EFD9A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bced.gov.bc.ca/specialed/adhd/case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076325"/>
            <a:ext cx="7772400" cy="1470025"/>
          </a:xfrm>
        </p:spPr>
        <p:txBody>
          <a:bodyPr/>
          <a:lstStyle/>
          <a:p>
            <a:r>
              <a:rPr lang="en-US" dirty="0"/>
              <a:t>H-126 Recitation </a:t>
            </a:r>
            <a:r>
              <a:rPr lang="en-US" dirty="0" smtClean="0"/>
              <a:t>4: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Executive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Function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9066" cy="510185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Definition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ubdomains of EF</a:t>
            </a:r>
          </a:p>
          <a:p>
            <a:pPr lvl="1"/>
            <a:r>
              <a:rPr lang="en-US" sz="1800" dirty="0" smtClean="0"/>
              <a:t>How are these tested/ what are their neural correlates?</a:t>
            </a:r>
          </a:p>
          <a:p>
            <a:pPr lvl="1"/>
            <a:r>
              <a:rPr lang="en-US" sz="1800" dirty="0" smtClean="0"/>
              <a:t>Example of Stroop task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Hot vs. cool EF</a:t>
            </a:r>
          </a:p>
          <a:p>
            <a:r>
              <a:rPr lang="en-US" sz="2200" dirty="0"/>
              <a:t>D</a:t>
            </a:r>
            <a:r>
              <a:rPr lang="en-US" sz="2200" dirty="0" smtClean="0"/>
              <a:t>evelopment </a:t>
            </a:r>
            <a:r>
              <a:rPr lang="en-US" sz="2200" dirty="0"/>
              <a:t>of </a:t>
            </a:r>
            <a:r>
              <a:rPr lang="en-US" sz="2200" dirty="0" smtClean="0"/>
              <a:t>EF</a:t>
            </a:r>
          </a:p>
          <a:p>
            <a:r>
              <a:rPr lang="en-US" sz="2200" dirty="0" smtClean="0"/>
              <a:t>Correlates/contributing factors to EF</a:t>
            </a:r>
          </a:p>
          <a:p>
            <a:r>
              <a:rPr lang="en-US" sz="2200" dirty="0" smtClean="0"/>
              <a:t>EF Training</a:t>
            </a:r>
          </a:p>
          <a:p>
            <a:r>
              <a:rPr lang="en-US" sz="2200" dirty="0" smtClean="0"/>
              <a:t>Educational implications of EF research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5" name="Picture 4" descr="Screen Shot 2016-11-07 at 12.3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43" y="2533571"/>
            <a:ext cx="3211229" cy="22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1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and ASD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272"/>
            <a:ext cx="8636001" cy="5200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performance on…</a:t>
            </a:r>
          </a:p>
          <a:p>
            <a:pPr lvl="1"/>
            <a:r>
              <a:rPr lang="en-US" sz="2000" dirty="0" smtClean="0"/>
              <a:t>Shifting? </a:t>
            </a:r>
          </a:p>
          <a:p>
            <a:pPr lvl="1"/>
            <a:r>
              <a:rPr lang="en-US" sz="2000" dirty="0" smtClean="0"/>
              <a:t>Inhibition?</a:t>
            </a:r>
          </a:p>
          <a:p>
            <a:pPr lvl="1"/>
            <a:r>
              <a:rPr lang="en-US" sz="2000" dirty="0" smtClean="0"/>
              <a:t>Working Memory?</a:t>
            </a:r>
          </a:p>
          <a:p>
            <a:pPr lvl="1"/>
            <a:r>
              <a:rPr lang="en-US" sz="2000" dirty="0" smtClean="0"/>
              <a:t>Planning?</a:t>
            </a:r>
          </a:p>
          <a:p>
            <a:pPr lvl="1"/>
            <a:r>
              <a:rPr lang="en-US" sz="2000" dirty="0" smtClean="0"/>
              <a:t>(Delay of Gratification?)</a:t>
            </a:r>
          </a:p>
          <a:p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26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and 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272"/>
            <a:ext cx="8636001" cy="5200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performance on…</a:t>
            </a:r>
          </a:p>
          <a:p>
            <a:pPr lvl="1"/>
            <a:r>
              <a:rPr lang="en-US" sz="2000" dirty="0" smtClean="0"/>
              <a:t>Shifting? </a:t>
            </a:r>
          </a:p>
          <a:p>
            <a:pPr lvl="1"/>
            <a:r>
              <a:rPr lang="en-US" sz="2000" dirty="0" smtClean="0"/>
              <a:t>Inhibition?</a:t>
            </a:r>
          </a:p>
          <a:p>
            <a:pPr lvl="1"/>
            <a:r>
              <a:rPr lang="en-US" sz="2000" dirty="0" smtClean="0"/>
              <a:t>Working Memory?</a:t>
            </a:r>
          </a:p>
          <a:p>
            <a:pPr lvl="1"/>
            <a:r>
              <a:rPr lang="en-US" sz="2000" dirty="0" smtClean="0"/>
              <a:t>Planning?</a:t>
            </a:r>
          </a:p>
          <a:p>
            <a:pPr lvl="1"/>
            <a:r>
              <a:rPr lang="en-US" sz="2000" dirty="0" smtClean="0"/>
              <a:t>(Delay of Gratification?)</a:t>
            </a:r>
          </a:p>
          <a:p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95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272"/>
            <a:ext cx="8636001" cy="5200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Prevalence </a:t>
            </a:r>
          </a:p>
          <a:p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62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272"/>
            <a:ext cx="8636001" cy="5200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Prevalence </a:t>
            </a:r>
          </a:p>
          <a:p>
            <a:r>
              <a:rPr lang="en-US" sz="2400" dirty="0" smtClean="0"/>
              <a:t>Two clusters of symptoms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Hyperactivity/impulsivity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Inattention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13" y="4519091"/>
            <a:ext cx="1700667" cy="17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6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272"/>
            <a:ext cx="8636001" cy="5200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Prevalence </a:t>
            </a:r>
          </a:p>
          <a:p>
            <a:r>
              <a:rPr lang="en-US" sz="2400" dirty="0" smtClean="0"/>
              <a:t>Two clusters of symptoms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Hyperactivity/impulsivity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Inattention</a:t>
            </a:r>
          </a:p>
          <a:p>
            <a:pPr lvl="0"/>
            <a:r>
              <a:rPr lang="en-US" sz="2400" dirty="0" smtClean="0"/>
              <a:t>Treatments</a:t>
            </a:r>
          </a:p>
          <a:p>
            <a:pPr marL="274320" lvl="2" indent="-274320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13" y="4519091"/>
            <a:ext cx="1700667" cy="17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272"/>
            <a:ext cx="8636001" cy="5200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Prevalence </a:t>
            </a:r>
          </a:p>
          <a:p>
            <a:r>
              <a:rPr lang="en-US" sz="2400" dirty="0" smtClean="0"/>
              <a:t>Two clusters of symptoms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Hyperactivity/impulsivity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Inattention</a:t>
            </a:r>
          </a:p>
          <a:p>
            <a:pPr lvl="0"/>
            <a:r>
              <a:rPr lang="en-US" sz="2400" dirty="0" smtClean="0"/>
              <a:t>Treatments</a:t>
            </a:r>
          </a:p>
          <a:p>
            <a:pPr lvl="0"/>
            <a:r>
              <a:rPr lang="en-US" sz="2400" dirty="0" smtClean="0"/>
              <a:t>Comorbidity</a:t>
            </a:r>
          </a:p>
          <a:p>
            <a:pPr marL="274320" lvl="2" indent="-274320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13" y="4519091"/>
            <a:ext cx="1700667" cy="17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2272"/>
            <a:ext cx="8636001" cy="5200439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Prevalence </a:t>
            </a:r>
          </a:p>
          <a:p>
            <a:r>
              <a:rPr lang="en-US" sz="2400" dirty="0" smtClean="0"/>
              <a:t>Two clusters of symptoms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Hyperactivity/impulsivity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smtClean="0"/>
              <a:t>Inattention</a:t>
            </a:r>
          </a:p>
          <a:p>
            <a:pPr lvl="0"/>
            <a:r>
              <a:rPr lang="en-US" sz="2400" dirty="0" smtClean="0"/>
              <a:t>Treatments</a:t>
            </a:r>
          </a:p>
          <a:p>
            <a:pPr lvl="0"/>
            <a:r>
              <a:rPr lang="en-US" sz="2400" dirty="0" smtClean="0"/>
              <a:t>Comorbidity</a:t>
            </a:r>
          </a:p>
          <a:p>
            <a:pPr lvl="0"/>
            <a:r>
              <a:rPr lang="en-US" sz="2400" dirty="0" smtClean="0"/>
              <a:t>Neurobiology</a:t>
            </a:r>
          </a:p>
          <a:p>
            <a:pPr marL="274320" lvl="2" indent="-274320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pPr marL="0" lv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13" y="4519091"/>
            <a:ext cx="1700667" cy="1700667"/>
          </a:xfrm>
          <a:prstGeom prst="rect">
            <a:avLst/>
          </a:prstGeom>
        </p:spPr>
      </p:pic>
      <p:pic>
        <p:nvPicPr>
          <p:cNvPr id="6" name="Picture 5" descr="Screen Shot 2016-11-07 at 11.57.4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95" y="3653192"/>
            <a:ext cx="2949116" cy="25665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71592" y="626294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Hart, </a:t>
            </a:r>
            <a:r>
              <a:rPr lang="en-US" sz="1400" dirty="0" err="1"/>
              <a:t>Radua</a:t>
            </a:r>
            <a:r>
              <a:rPr lang="en-US" sz="1400" dirty="0"/>
              <a:t>, </a:t>
            </a:r>
            <a:r>
              <a:rPr lang="en-US" sz="1400" dirty="0" err="1"/>
              <a:t>Nakao</a:t>
            </a:r>
            <a:r>
              <a:rPr lang="en-US" sz="1400" dirty="0"/>
              <a:t>, </a:t>
            </a:r>
            <a:r>
              <a:rPr lang="en-US" sz="1400" dirty="0" err="1"/>
              <a:t>Mataix</a:t>
            </a:r>
            <a:r>
              <a:rPr lang="en-US" sz="1400" dirty="0"/>
              <a:t>-Cols, &amp; </a:t>
            </a:r>
            <a:r>
              <a:rPr lang="en-US" sz="1400" dirty="0" err="1"/>
              <a:t>Rubia</a:t>
            </a:r>
            <a:r>
              <a:rPr lang="en-US" sz="1400" dirty="0"/>
              <a:t>, 2013</a:t>
            </a:r>
          </a:p>
        </p:txBody>
      </p:sp>
    </p:spTree>
    <p:extLst>
      <p:ext uri="{BB962C8B-B14F-4D97-AF65-F5344CB8AC3E}">
        <p14:creationId xmlns:p14="http://schemas.microsoft.com/office/powerpoint/2010/main" val="24079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9" y="1463546"/>
            <a:ext cx="8957732" cy="495841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good intervention study involves:</a:t>
            </a:r>
          </a:p>
          <a:p>
            <a:pPr lvl="1"/>
            <a:r>
              <a:rPr lang="en-US" sz="1800" dirty="0"/>
              <a:t>S</a:t>
            </a:r>
            <a:r>
              <a:rPr lang="en-US" sz="1800" dirty="0" smtClean="0"/>
              <a:t>electing a population of interest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andomly sampling from that population</a:t>
            </a:r>
          </a:p>
          <a:p>
            <a:pPr lvl="1"/>
            <a:r>
              <a:rPr lang="en-US" sz="1800" dirty="0" smtClean="0"/>
              <a:t>Obtaining </a:t>
            </a:r>
            <a:r>
              <a:rPr lang="en-US" sz="1800" dirty="0"/>
              <a:t>baseline </a:t>
            </a:r>
            <a:r>
              <a:rPr lang="en-US" sz="1800" dirty="0" smtClean="0"/>
              <a:t>measures</a:t>
            </a:r>
          </a:p>
          <a:p>
            <a:pPr lvl="1"/>
            <a:r>
              <a:rPr lang="en-US" sz="1800" dirty="0"/>
              <a:t>R</a:t>
            </a:r>
            <a:r>
              <a:rPr lang="en-US" sz="1800" dirty="0" smtClean="0"/>
              <a:t>andomly assigning subjects to a treatment or a control condition</a:t>
            </a:r>
            <a:endParaRPr lang="en-US" sz="1800" dirty="0"/>
          </a:p>
          <a:p>
            <a:pPr lvl="1"/>
            <a:r>
              <a:rPr lang="en-US" sz="1800" dirty="0"/>
              <a:t>O</a:t>
            </a:r>
            <a:r>
              <a:rPr lang="en-US" sz="1800" dirty="0" smtClean="0"/>
              <a:t>btaining post-test measures</a:t>
            </a:r>
          </a:p>
          <a:p>
            <a:r>
              <a:rPr lang="en-US" sz="1800" dirty="0" smtClean="0"/>
              <a:t>An intervention study might find no effect (or a negative effect) of the intervention, improvement on the task of interest (but no other tasks), improvement on the task of interest and similar tasks (near transfer),</a:t>
            </a:r>
            <a:r>
              <a:rPr lang="en-US" sz="1800" dirty="0"/>
              <a:t> </a:t>
            </a:r>
            <a:r>
              <a:rPr lang="en-US" sz="1800" dirty="0" smtClean="0"/>
              <a:t>or improvement on those tasks as well as less closely-related tasks (far transfer).</a:t>
            </a:r>
          </a:p>
        </p:txBody>
      </p:sp>
      <p:pic>
        <p:nvPicPr>
          <p:cNvPr id="4" name="Picture 3" descr="Screen Shot 2015-11-09 at 12.25.5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5"/>
          <a:stretch/>
        </p:blipFill>
        <p:spPr>
          <a:xfrm>
            <a:off x="700711" y="4742743"/>
            <a:ext cx="3659623" cy="16792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5330" t="24217" r="5956" b="30480"/>
          <a:stretch/>
        </p:blipFill>
        <p:spPr>
          <a:xfrm>
            <a:off x="4751258" y="4892569"/>
            <a:ext cx="3935542" cy="1508856"/>
          </a:xfrm>
          <a:prstGeom prst="rect">
            <a:avLst/>
          </a:prstGeom>
          <a:ln w="28575" cmpd="sng">
            <a:solidFill>
              <a:srgbClr val="008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30112" y="6401425"/>
            <a:ext cx="33302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Example from Susan </a:t>
            </a:r>
            <a:r>
              <a:rPr lang="en-US" sz="1200" dirty="0" err="1" smtClean="0"/>
              <a:t>Faja’s</a:t>
            </a:r>
            <a:r>
              <a:rPr lang="en-US" sz="1200" dirty="0" smtClean="0"/>
              <a:t> GAMES project</a:t>
            </a:r>
            <a:endParaRPr lang="en-US" sz="12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7452" y="228600"/>
            <a:ext cx="8842248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an intervention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1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203"/>
            <a:ext cx="8229600" cy="1143000"/>
          </a:xfrm>
        </p:spPr>
        <p:txBody>
          <a:bodyPr/>
          <a:lstStyle/>
          <a:p>
            <a:r>
              <a:rPr lang="en-US" dirty="0" smtClean="0"/>
              <a:t>ADHD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87348"/>
            <a:ext cx="9067800" cy="51658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Arrange yourselves into small groups (3-4 people in each)</a:t>
            </a:r>
          </a:p>
          <a:p>
            <a:r>
              <a:rPr lang="en-US" sz="2000" dirty="0" smtClean="0"/>
              <a:t>Navigate to </a:t>
            </a:r>
            <a:r>
              <a:rPr lang="en-US" sz="2000" dirty="0" smtClean="0">
                <a:hlinkClick r:id="rId3"/>
              </a:rPr>
              <a:t>this website</a:t>
            </a:r>
            <a:r>
              <a:rPr lang="en-US" sz="2000" dirty="0" smtClean="0"/>
              <a:t> and read through your assigned case.</a:t>
            </a:r>
          </a:p>
          <a:p>
            <a:r>
              <a:rPr lang="en-US" sz="2000" dirty="0" smtClean="0"/>
              <a:t>Discuss the following questions as a group:</a:t>
            </a:r>
          </a:p>
          <a:p>
            <a:pPr lvl="1"/>
            <a:r>
              <a:rPr lang="en-US" sz="2000" dirty="0" smtClean="0"/>
              <a:t>What interventions are being implemented for this student, and why?</a:t>
            </a:r>
          </a:p>
          <a:p>
            <a:pPr lvl="1"/>
            <a:r>
              <a:rPr lang="en-US" sz="2000" dirty="0" smtClean="0"/>
              <a:t>What role does SES, heritability, and/or exposure to adversity implicitly play in this case study (if at all)?</a:t>
            </a:r>
          </a:p>
          <a:p>
            <a:pPr lvl="1"/>
            <a:r>
              <a:rPr lang="en-US" sz="2000" dirty="0" smtClean="0"/>
              <a:t>Do you know someone similar to this student? Would you implement a similar intervention for them? Why or why not?</a:t>
            </a:r>
          </a:p>
          <a:p>
            <a:pPr lvl="1"/>
            <a:r>
              <a:rPr lang="en-US" sz="2000" dirty="0" smtClean="0"/>
              <a:t>What does your response to the last question tell you about the nature of applying a single intervention to all? How does this relate to the problem of applying cog </a:t>
            </a:r>
            <a:r>
              <a:rPr lang="en-US" sz="2000" dirty="0" err="1" smtClean="0"/>
              <a:t>neuro</a:t>
            </a:r>
            <a:r>
              <a:rPr lang="en-US" sz="2000" dirty="0" smtClean="0"/>
              <a:t> findings directly to the classroom?</a:t>
            </a:r>
            <a:endParaRPr lang="en-US" sz="2000" dirty="0"/>
          </a:p>
          <a:p>
            <a:r>
              <a:rPr lang="en-US" sz="2000" dirty="0" smtClean="0"/>
              <a:t>Share out to the class!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721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’</a:t>
            </a:r>
            <a:r>
              <a:rPr lang="en-US" dirty="0"/>
              <a:t>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200" dirty="0" smtClean="0"/>
              <a:t>Logistics (10 minutes)</a:t>
            </a:r>
          </a:p>
          <a:p>
            <a:pPr lvl="1">
              <a:spcAft>
                <a:spcPts val="1800"/>
              </a:spcAft>
            </a:pPr>
            <a:r>
              <a:rPr lang="en-US" sz="2200" dirty="0" smtClean="0"/>
              <a:t>Exam 1 goes out today</a:t>
            </a:r>
          </a:p>
          <a:p>
            <a:pPr>
              <a:spcAft>
                <a:spcPts val="1800"/>
              </a:spcAft>
            </a:pPr>
            <a:r>
              <a:rPr lang="en-US" sz="2200" dirty="0" smtClean="0"/>
              <a:t>Lecture review (25 </a:t>
            </a:r>
            <a:r>
              <a:rPr lang="en-US" sz="2200" dirty="0"/>
              <a:t>minutes</a:t>
            </a:r>
            <a:r>
              <a:rPr lang="en-US" sz="2200" dirty="0" smtClean="0"/>
              <a:t>)</a:t>
            </a:r>
          </a:p>
          <a:p>
            <a:pPr>
              <a:spcAft>
                <a:spcPts val="1800"/>
              </a:spcAft>
            </a:pPr>
            <a:r>
              <a:rPr lang="en-US" sz="2200" dirty="0" smtClean="0"/>
              <a:t>Small group activities (20 minutes)</a:t>
            </a:r>
          </a:p>
          <a:p>
            <a:pPr>
              <a:spcAft>
                <a:spcPts val="1800"/>
              </a:spcAft>
            </a:pPr>
            <a:r>
              <a:rPr lang="en-US" sz="2200" dirty="0" smtClean="0"/>
              <a:t>Questions (5 minutes)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254" y="345202"/>
            <a:ext cx="2188135" cy="877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5339" y="196883"/>
            <a:ext cx="1405949" cy="11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j031559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7" b="12317"/>
          <a:stretch>
            <a:fillRect/>
          </a:stretch>
        </p:blipFill>
        <p:spPr>
          <a:xfrm>
            <a:off x="1760979" y="2163001"/>
            <a:ext cx="5632733" cy="3028351"/>
          </a:xfrm>
        </p:spPr>
      </p:pic>
    </p:spTree>
    <p:extLst>
      <p:ext uri="{BB962C8B-B14F-4D97-AF65-F5344CB8AC3E}">
        <p14:creationId xmlns:p14="http://schemas.microsoft.com/office/powerpoint/2010/main" val="15128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52" y="228600"/>
            <a:ext cx="8842248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an intervention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2" y="1298448"/>
            <a:ext cx="8918448" cy="55595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small groups (of 3-4), your task is </a:t>
            </a:r>
            <a:r>
              <a:rPr lang="en-US" sz="2000" b="1" dirty="0" smtClean="0"/>
              <a:t>to design a (behavioral) intervention study aimed at helping students improve their EF skills</a:t>
            </a:r>
          </a:p>
          <a:p>
            <a:r>
              <a:rPr lang="en-US" sz="2000" dirty="0" smtClean="0"/>
              <a:t>You should:</a:t>
            </a:r>
          </a:p>
          <a:p>
            <a:pPr lvl="1"/>
            <a:r>
              <a:rPr lang="en-US" sz="1700" dirty="0" smtClean="0"/>
              <a:t>Select a population of interest</a:t>
            </a:r>
          </a:p>
          <a:p>
            <a:pPr lvl="1"/>
            <a:r>
              <a:rPr lang="en-US" sz="1700" dirty="0" smtClean="0"/>
              <a:t>Choose aspect(s) of EF that your study plans to improve</a:t>
            </a:r>
          </a:p>
          <a:p>
            <a:pPr lvl="1"/>
            <a:r>
              <a:rPr lang="en-US" sz="1700" dirty="0"/>
              <a:t>D</a:t>
            </a:r>
            <a:r>
              <a:rPr lang="en-US" sz="1700" dirty="0" smtClean="0"/>
              <a:t>iscuss how you would select your sample </a:t>
            </a:r>
          </a:p>
          <a:p>
            <a:pPr lvl="1"/>
            <a:r>
              <a:rPr lang="en-US" sz="1700" dirty="0" smtClean="0"/>
              <a:t>Discuss any pre-testing/post-testing measures </a:t>
            </a:r>
          </a:p>
          <a:p>
            <a:pPr lvl="1"/>
            <a:r>
              <a:rPr lang="en-US" sz="1700" dirty="0" smtClean="0"/>
              <a:t>Describe the nature of the intervention </a:t>
            </a:r>
          </a:p>
          <a:p>
            <a:pPr lvl="1"/>
            <a:r>
              <a:rPr lang="en-US" sz="1700" dirty="0" smtClean="0"/>
              <a:t>Describe how subjects would be assigned to treatment vs. control groups</a:t>
            </a:r>
          </a:p>
          <a:p>
            <a:pPr lvl="1"/>
            <a:r>
              <a:rPr lang="en-US" sz="1700" dirty="0" smtClean="0"/>
              <a:t>Explain how you would determine whether or not the study is a success/who the results can be generalized to</a:t>
            </a:r>
          </a:p>
          <a:p>
            <a:r>
              <a:rPr lang="en-US" sz="2000" dirty="0" smtClean="0"/>
              <a:t>Your intervention doesn’t have to be completely original. We just want you to be thinking about how to </a:t>
            </a:r>
            <a:r>
              <a:rPr lang="en-US" sz="2000" i="1" dirty="0" smtClean="0"/>
              <a:t>evaluate</a:t>
            </a:r>
            <a:r>
              <a:rPr lang="en-US" sz="2000" dirty="0" smtClean="0"/>
              <a:t> an intervention.</a:t>
            </a:r>
          </a:p>
          <a:p>
            <a:r>
              <a:rPr lang="en-US" sz="2000" dirty="0" smtClean="0"/>
              <a:t>You will be asked to present your intervention to the class after 10 minutes.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93917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Function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9066" cy="510185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Definition</a:t>
            </a:r>
          </a:p>
          <a:p>
            <a:pPr marL="0" indent="0"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86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Function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9066" cy="510185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Definition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ubdomains of EF</a:t>
            </a:r>
          </a:p>
        </p:txBody>
      </p:sp>
    </p:spTree>
    <p:extLst>
      <p:ext uri="{BB962C8B-B14F-4D97-AF65-F5344CB8AC3E}">
        <p14:creationId xmlns:p14="http://schemas.microsoft.com/office/powerpoint/2010/main" val="140423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Function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9066" cy="510185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Definition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ubdomains of EF</a:t>
            </a:r>
          </a:p>
          <a:p>
            <a:pPr lvl="1"/>
            <a:r>
              <a:rPr lang="en-US" sz="1800" dirty="0" smtClean="0"/>
              <a:t>How are these tested/ what are their neural correlates?</a:t>
            </a:r>
          </a:p>
          <a:p>
            <a:pPr lvl="1"/>
            <a:r>
              <a:rPr lang="en-US" sz="1800" dirty="0" smtClean="0"/>
              <a:t>Example of </a:t>
            </a:r>
            <a:r>
              <a:rPr lang="en-US" sz="1800" dirty="0" err="1" smtClean="0"/>
              <a:t>Stroop</a:t>
            </a:r>
            <a:r>
              <a:rPr lang="en-US" sz="1800" dirty="0" smtClean="0"/>
              <a:t> task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5" name="Picture 4" descr="Screen Shot 2016-11-07 at 12.3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43" y="2533571"/>
            <a:ext cx="3211229" cy="22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Function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9066" cy="510185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Definition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ubdomains of EF</a:t>
            </a:r>
          </a:p>
          <a:p>
            <a:pPr lvl="1"/>
            <a:r>
              <a:rPr lang="en-US" sz="1800" dirty="0" smtClean="0"/>
              <a:t>How are these tested/ what are their neural correlates?</a:t>
            </a:r>
          </a:p>
          <a:p>
            <a:pPr lvl="1"/>
            <a:r>
              <a:rPr lang="en-US" sz="1800" dirty="0" smtClean="0"/>
              <a:t>Example of </a:t>
            </a:r>
            <a:r>
              <a:rPr lang="en-US" sz="1800" dirty="0" err="1" smtClean="0"/>
              <a:t>Stroop</a:t>
            </a:r>
            <a:r>
              <a:rPr lang="en-US" sz="1800" dirty="0" smtClean="0"/>
              <a:t> task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Hot vs. cool EF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5" name="Picture 4" descr="Screen Shot 2016-11-07 at 12.3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43" y="2533571"/>
            <a:ext cx="3211229" cy="22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Function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9066" cy="510185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Definition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ubdomains of EF</a:t>
            </a:r>
          </a:p>
          <a:p>
            <a:pPr lvl="1"/>
            <a:r>
              <a:rPr lang="en-US" sz="1800" dirty="0" smtClean="0"/>
              <a:t>How are these tested/ what are their neural correlates?</a:t>
            </a:r>
          </a:p>
          <a:p>
            <a:pPr lvl="1"/>
            <a:r>
              <a:rPr lang="en-US" sz="1800" dirty="0" smtClean="0"/>
              <a:t>Example of </a:t>
            </a:r>
            <a:r>
              <a:rPr lang="en-US" sz="1800" dirty="0" err="1" smtClean="0"/>
              <a:t>Stroop</a:t>
            </a:r>
            <a:r>
              <a:rPr lang="en-US" sz="1800" dirty="0" smtClean="0"/>
              <a:t> task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Hot vs. cool EF</a:t>
            </a:r>
          </a:p>
          <a:p>
            <a:r>
              <a:rPr lang="en-US" sz="2200" dirty="0"/>
              <a:t>D</a:t>
            </a:r>
            <a:r>
              <a:rPr lang="en-US" sz="2200" dirty="0" smtClean="0"/>
              <a:t>evelopment </a:t>
            </a:r>
            <a:r>
              <a:rPr lang="en-US" sz="2200" dirty="0"/>
              <a:t>of </a:t>
            </a:r>
            <a:r>
              <a:rPr lang="en-US" sz="2200" dirty="0" smtClean="0"/>
              <a:t>EF</a:t>
            </a:r>
          </a:p>
        </p:txBody>
      </p:sp>
      <p:pic>
        <p:nvPicPr>
          <p:cNvPr id="5" name="Picture 4" descr="Screen Shot 2016-11-07 at 12.3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43" y="2533571"/>
            <a:ext cx="3211229" cy="22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4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Function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9066" cy="510185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Definition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ubdomains of EF</a:t>
            </a:r>
          </a:p>
          <a:p>
            <a:pPr lvl="1"/>
            <a:r>
              <a:rPr lang="en-US" sz="1800" dirty="0" smtClean="0"/>
              <a:t>How are these tested/ what are their neural correlates?</a:t>
            </a:r>
          </a:p>
          <a:p>
            <a:pPr lvl="1"/>
            <a:r>
              <a:rPr lang="en-US" sz="1800" dirty="0" smtClean="0"/>
              <a:t>Example of </a:t>
            </a:r>
            <a:r>
              <a:rPr lang="en-US" sz="1800" dirty="0" err="1" smtClean="0"/>
              <a:t>Stroop</a:t>
            </a:r>
            <a:r>
              <a:rPr lang="en-US" sz="1800" dirty="0" smtClean="0"/>
              <a:t> task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Hot vs. cool EF</a:t>
            </a:r>
          </a:p>
          <a:p>
            <a:r>
              <a:rPr lang="en-US" sz="2200" dirty="0"/>
              <a:t>D</a:t>
            </a:r>
            <a:r>
              <a:rPr lang="en-US" sz="2200" dirty="0" smtClean="0"/>
              <a:t>evelopment </a:t>
            </a:r>
            <a:r>
              <a:rPr lang="en-US" sz="2200" dirty="0"/>
              <a:t>of </a:t>
            </a:r>
            <a:r>
              <a:rPr lang="en-US" sz="2200" dirty="0" smtClean="0"/>
              <a:t>EF</a:t>
            </a:r>
          </a:p>
          <a:p>
            <a:r>
              <a:rPr lang="en-US" sz="2200" dirty="0" smtClean="0"/>
              <a:t>Correlates/contributing factors to EF</a:t>
            </a:r>
          </a:p>
        </p:txBody>
      </p:sp>
      <p:pic>
        <p:nvPicPr>
          <p:cNvPr id="5" name="Picture 4" descr="Screen Shot 2016-11-07 at 12.3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43" y="2533571"/>
            <a:ext cx="3211229" cy="22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Function (EF)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9066" cy="510185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Definition</a:t>
            </a:r>
          </a:p>
          <a:p>
            <a:r>
              <a:rPr lang="en-US" sz="2200" dirty="0"/>
              <a:t>S</a:t>
            </a:r>
            <a:r>
              <a:rPr lang="en-US" sz="2200" dirty="0" smtClean="0"/>
              <a:t>ubdomains of EF</a:t>
            </a:r>
          </a:p>
          <a:p>
            <a:pPr lvl="1"/>
            <a:r>
              <a:rPr lang="en-US" sz="1800" dirty="0" smtClean="0"/>
              <a:t>How are these tested/ what are their neural correlates?</a:t>
            </a:r>
          </a:p>
          <a:p>
            <a:pPr lvl="1"/>
            <a:r>
              <a:rPr lang="en-US" sz="1800" dirty="0" smtClean="0"/>
              <a:t>Example of </a:t>
            </a:r>
            <a:r>
              <a:rPr lang="en-US" sz="1800" dirty="0" err="1" smtClean="0"/>
              <a:t>Stroop</a:t>
            </a:r>
            <a:r>
              <a:rPr lang="en-US" sz="1800" dirty="0" smtClean="0"/>
              <a:t> task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2200" dirty="0" smtClean="0"/>
              <a:t>Hot vs. cool EF</a:t>
            </a:r>
          </a:p>
          <a:p>
            <a:r>
              <a:rPr lang="en-US" sz="2200" dirty="0"/>
              <a:t>D</a:t>
            </a:r>
            <a:r>
              <a:rPr lang="en-US" sz="2200" dirty="0" smtClean="0"/>
              <a:t>evelopment </a:t>
            </a:r>
            <a:r>
              <a:rPr lang="en-US" sz="2200" dirty="0"/>
              <a:t>of </a:t>
            </a:r>
            <a:r>
              <a:rPr lang="en-US" sz="2200" dirty="0" smtClean="0"/>
              <a:t>EF</a:t>
            </a:r>
          </a:p>
          <a:p>
            <a:r>
              <a:rPr lang="en-US" sz="2200" dirty="0" smtClean="0"/>
              <a:t>Correlates/contributing factors to EF</a:t>
            </a:r>
          </a:p>
          <a:p>
            <a:r>
              <a:rPr lang="en-US" sz="2200" dirty="0" smtClean="0"/>
              <a:t>EF Training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pic>
        <p:nvPicPr>
          <p:cNvPr id="5" name="Picture 4" descr="Screen Shot 2016-11-07 at 12.39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143" y="2533571"/>
            <a:ext cx="3211229" cy="22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green.thmx</Template>
  <TotalTime>2254</TotalTime>
  <Words>1539</Words>
  <Application>Microsoft Macintosh PowerPoint</Application>
  <PresentationFormat>On-screen Show (4:3)</PresentationFormat>
  <Paragraphs>233</Paragraphs>
  <Slides>21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Corbel</vt:lpstr>
      <vt:lpstr>Segoe UI</vt:lpstr>
      <vt:lpstr>Wingdings</vt:lpstr>
      <vt:lpstr>Wingdings 2</vt:lpstr>
      <vt:lpstr>green</vt:lpstr>
      <vt:lpstr>H-126 Recitation 4:  Executive Function</vt:lpstr>
      <vt:lpstr>     ’s Section</vt:lpstr>
      <vt:lpstr>Executive Function (EF)</vt:lpstr>
      <vt:lpstr>Executive Function (EF)</vt:lpstr>
      <vt:lpstr>Executive Function (EF)</vt:lpstr>
      <vt:lpstr>Executive Function (EF)</vt:lpstr>
      <vt:lpstr>Executive Function (EF)</vt:lpstr>
      <vt:lpstr>Executive Function (EF)</vt:lpstr>
      <vt:lpstr>Executive Function (EF)</vt:lpstr>
      <vt:lpstr>Executive Function (EF)</vt:lpstr>
      <vt:lpstr>EF and ASD</vt:lpstr>
      <vt:lpstr>EF and ADHD</vt:lpstr>
      <vt:lpstr>ADHD</vt:lpstr>
      <vt:lpstr>ADHD</vt:lpstr>
      <vt:lpstr>ADHD</vt:lpstr>
      <vt:lpstr>ADHD</vt:lpstr>
      <vt:lpstr>ADHD</vt:lpstr>
      <vt:lpstr>Design an intervention study</vt:lpstr>
      <vt:lpstr>ADHD Case Studies</vt:lpstr>
      <vt:lpstr>Questions?</vt:lpstr>
      <vt:lpstr>Design an intervention study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H-126 Recitation: Memory</dc:title>
  <dc:creator>Laura Mesite</dc:creator>
  <cp:lastModifiedBy>Rachel Romeo</cp:lastModifiedBy>
  <cp:revision>290</cp:revision>
  <cp:lastPrinted>2017-09-25T17:58:11Z</cp:lastPrinted>
  <dcterms:created xsi:type="dcterms:W3CDTF">2015-11-09T15:44:49Z</dcterms:created>
  <dcterms:modified xsi:type="dcterms:W3CDTF">2017-09-25T17:59:45Z</dcterms:modified>
</cp:coreProperties>
</file>