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9" r:id="rId2"/>
    <p:sldId id="259" r:id="rId3"/>
    <p:sldId id="279" r:id="rId4"/>
    <p:sldId id="260" r:id="rId5"/>
    <p:sldId id="277" r:id="rId6"/>
    <p:sldId id="263" r:id="rId7"/>
    <p:sldId id="265" r:id="rId8"/>
    <p:sldId id="272" r:id="rId9"/>
    <p:sldId id="280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0" autoAdjust="0"/>
    <p:restoredTop sz="75963" autoAdjust="0"/>
  </p:normalViewPr>
  <p:slideViewPr>
    <p:cSldViewPr snapToGrid="0" snapToObjects="1">
      <p:cViewPr varScale="1">
        <p:scale>
          <a:sx n="51" d="100"/>
          <a:sy n="51" d="100"/>
        </p:scale>
        <p:origin x="14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16F5-6D92-E646-8B98-62AF6D2BB073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E20C-8FAD-FA46-9F81-4D5CB348B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phonological theory: difficulties with phonological processing and representation; why might this occur? </a:t>
            </a:r>
          </a:p>
          <a:p>
            <a:pPr marL="228600" indent="-228600">
              <a:buAutoNum type="arabicParenR"/>
            </a:pPr>
            <a:r>
              <a:rPr lang="en-US" baseline="0" dirty="0"/>
              <a:t>magnocellular theory: visual stream that processes low spatial frequency and high temporal frequency; fundamental problem with domain-general fast sensory processing</a:t>
            </a:r>
          </a:p>
          <a:p>
            <a:pPr marL="228600" indent="-228600">
              <a:buAutoNum type="arabicParenR"/>
            </a:pPr>
            <a:r>
              <a:rPr lang="en-US" baseline="0" dirty="0"/>
              <a:t>cerebellar theory: deficit in performing skills automatically and/or fluidly, cerebellar manages motor skills, its dysfunction causes actual problem motor skill of the eye so that the it is hard to process visual info, e.g. u cannot read the word as whole word, need to read it per syllable and it is hard to match syllable with sound  </a:t>
            </a:r>
          </a:p>
          <a:p>
            <a:pPr marL="228600" indent="-228600">
              <a:buAutoNum type="arabicParenR"/>
            </a:pPr>
            <a:r>
              <a:rPr lang="en-US" baseline="0" dirty="0"/>
              <a:t>double-deficit theory: deficits in either phonological or rapid naming; children with both have “double deficit”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most are well-supported in literature, but we haven’t figured out the one cause – dyslexia is very heterogeneous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cognitive would now</a:t>
            </a:r>
            <a:r>
              <a:rPr lang="en-US" baseline="0" dirty="0"/>
              <a:t> be supporting phonological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Hoeft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neurobio</a:t>
            </a:r>
            <a:r>
              <a:rPr lang="en-US" baseline="0" dirty="0"/>
              <a:t> underlying dyslexia is unique to children with dyslexia (not reading-age-matched controls, so not just lagging behind)</a:t>
            </a:r>
          </a:p>
          <a:p>
            <a:r>
              <a:rPr lang="en-US" baseline="0" dirty="0"/>
              <a:t>- distinct, characteristic altered function in children with dyslexia (less activity in L </a:t>
            </a:r>
            <a:r>
              <a:rPr lang="en-US" baseline="0" dirty="0" err="1"/>
              <a:t>temporo</a:t>
            </a:r>
            <a:r>
              <a:rPr lang="en-US" baseline="0" dirty="0"/>
              <a:t>-parietal regions)</a:t>
            </a:r>
          </a:p>
          <a:p>
            <a:endParaRPr lang="en-US" baseline="0" dirty="0"/>
          </a:p>
          <a:p>
            <a:r>
              <a:rPr lang="en-US" baseline="0" dirty="0"/>
              <a:t>Temple: </a:t>
            </a:r>
            <a:r>
              <a:rPr lang="en-US" baseline="0" dirty="0" err="1"/>
              <a:t>FastForWord</a:t>
            </a:r>
            <a:r>
              <a:rPr lang="en-US" baseline="0" dirty="0"/>
              <a:t> intervention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 active control group (they should have done a reading group with other intervention, like doing more reading at night. Other wise you can only say that the effects are due to more reading, but not necessarily </a:t>
            </a:r>
            <a:r>
              <a:rPr lang="en-US" baseline="0" dirty="0" err="1"/>
              <a:t>FastForWord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more activity in IFG (compensatory? overuse of the wrong region?)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 on the first page – summary of info</a:t>
            </a:r>
            <a:r>
              <a:rPr lang="en-US" baseline="0" dirty="0"/>
              <a:t> you might find about a child as a researcher, on the back – standardized assessments of language and literacy </a:t>
            </a:r>
          </a:p>
          <a:p>
            <a:endParaRPr lang="en-US" baseline="0" dirty="0"/>
          </a:p>
          <a:p>
            <a:r>
              <a:rPr lang="en-US" baseline="0" dirty="0"/>
              <a:t>I have examples of the assessments that are highlighted.</a:t>
            </a:r>
          </a:p>
          <a:p>
            <a:endParaRPr lang="en-US" dirty="0"/>
          </a:p>
          <a:p>
            <a:r>
              <a:rPr lang="en-US" dirty="0"/>
              <a:t>Each</a:t>
            </a:r>
            <a:r>
              <a:rPr lang="en-US" baseline="0" dirty="0"/>
              <a:t> small group looks at one assessment, and then we’ll come together to discuss what we learned.</a:t>
            </a:r>
          </a:p>
          <a:p>
            <a:endParaRPr lang="en-US" baseline="0" dirty="0"/>
          </a:p>
          <a:p>
            <a:r>
              <a:rPr lang="en-US" baseline="0" dirty="0"/>
              <a:t>Look at how Dennis’s score changes over time (using the bell curve on the next slide)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CTOPP: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phonological processing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starts with compound words; if they’re doing well it becomes harder (phoneme)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RAN/RAS: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rapid automatized naming (automatic rapid recall of familiar objects)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first need to be sure child knows all objects (i.e. knows all letters)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tester keeps track of errors and whether they self-corrected or kept going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colors included to see whether naming deficit it unique to symbols vs. general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TOWRE: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word reading efficiency and automaticity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read as fast as they can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sight words = familiar words (direct route), shouldn’t need to decode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phonemic decoding = </a:t>
            </a:r>
            <a:r>
              <a:rPr lang="en-US" baseline="0" dirty="0" err="1"/>
              <a:t>pseudoword</a:t>
            </a:r>
            <a:r>
              <a:rPr lang="en-US" baseline="0" dirty="0"/>
              <a:t>; efficiency of phonological decoding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scoring sheet included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WRMT: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Letter ID, Word ID, word attack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reading comprehension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GORT-5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Reading Fluency, Reading comprehension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Overall profile: Looks like RAN is his weakness that is holding him back in his reading (timing issue), but he is also showing issues with phonemic decoding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doesn’t appear to have a phonological processing deficit, but does seem to have a timing deficit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looks like his early reading intervention was effective for phonological processing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1 SD is “average,” but at or below is concerning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E20C-8FAD-FA46-9F81-4D5CB348B0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6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34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4026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5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56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2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54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10/19/2017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76379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H-126 Recitation 6: </a:t>
            </a:r>
            <a:br>
              <a:rPr lang="en-US" sz="3600" dirty="0"/>
            </a:br>
            <a:r>
              <a:rPr lang="en-US" sz="3600" dirty="0"/>
              <a:t>Reading Development &amp; Dyslexia</a:t>
            </a:r>
          </a:p>
        </p:txBody>
      </p:sp>
    </p:spTree>
    <p:extLst>
      <p:ext uri="{BB962C8B-B14F-4D97-AF65-F5344CB8AC3E}">
        <p14:creationId xmlns:p14="http://schemas.microsoft.com/office/powerpoint/2010/main" val="13627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 descr="j031559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70" y="1778000"/>
            <a:ext cx="4931738" cy="35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7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313" indent="-468313">
              <a:buNone/>
            </a:pPr>
            <a:r>
              <a:rPr lang="en-US" sz="2000" dirty="0" err="1"/>
              <a:t>Galaburda</a:t>
            </a:r>
            <a:r>
              <a:rPr lang="en-US" sz="2000" dirty="0"/>
              <a:t>, A. M., </a:t>
            </a:r>
            <a:r>
              <a:rPr lang="en-US" sz="2000" dirty="0" err="1"/>
              <a:t>LoTurco</a:t>
            </a:r>
            <a:r>
              <a:rPr lang="en-US" sz="2000" dirty="0"/>
              <a:t>, J., Ramus, F., Fitch, R.H., &amp; Rosen, G. D. (2006). From genes to behavior in developmental dyslexia. </a:t>
            </a:r>
            <a:r>
              <a:rPr lang="en-US" sz="2000" i="1" dirty="0"/>
              <a:t>Nature Neuroscience, (9)</a:t>
            </a:r>
            <a:r>
              <a:rPr lang="en-US" sz="2000" dirty="0"/>
              <a:t>10, 1213-1217.</a:t>
            </a:r>
          </a:p>
          <a:p>
            <a:pPr marL="468313" indent="-468313">
              <a:buNone/>
            </a:pPr>
            <a:r>
              <a:rPr lang="en-US" sz="2000" dirty="0"/>
              <a:t>Ramus, F. (2003). Developmental dyslexia: specific phonological deficit or general sensorimotor dysfunction? </a:t>
            </a:r>
            <a:r>
              <a:rPr lang="en-US" sz="2000" i="1" dirty="0"/>
              <a:t>Current Opinion in Neurobiology</a:t>
            </a:r>
            <a:r>
              <a:rPr lang="en-US" sz="2000" dirty="0"/>
              <a:t>, </a:t>
            </a:r>
            <a:r>
              <a:rPr lang="en-US" sz="2000" i="1" dirty="0"/>
              <a:t>13</a:t>
            </a:r>
            <a:r>
              <a:rPr lang="en-US" sz="2000" dirty="0"/>
              <a:t>(2), 212-218.</a:t>
            </a:r>
          </a:p>
        </p:txBody>
      </p:sp>
    </p:spTree>
    <p:extLst>
      <p:ext uri="{BB962C8B-B14F-4D97-AF65-F5344CB8AC3E}">
        <p14:creationId xmlns:p14="http://schemas.microsoft.com/office/powerpoint/2010/main" val="196661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97" y="1520698"/>
            <a:ext cx="8701571" cy="55779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Final Paper info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Review of the readings/content ~20 mins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Dyslexia case study ~15 </a:t>
            </a:r>
            <a:r>
              <a:rPr lang="en-US" sz="1800" dirty="0" err="1"/>
              <a:t>mins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Briefly review case study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Practice assessment with partner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Report back about your assessment, why it was used, and what it tells us about the subject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Questions ~5 mins</a:t>
            </a:r>
          </a:p>
          <a:p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5" y="300386"/>
            <a:ext cx="2188135" cy="877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65" y="196883"/>
            <a:ext cx="1405949" cy="11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a topic of interest to you!</a:t>
            </a:r>
          </a:p>
          <a:p>
            <a:pPr lvl="1"/>
            <a:r>
              <a:rPr lang="en-US" sz="2000" dirty="0"/>
              <a:t>Topic must be related to the course in some way!              i.e., developmental cognitive neuroscience</a:t>
            </a:r>
          </a:p>
          <a:p>
            <a:r>
              <a:rPr lang="en-US" sz="2000" dirty="0"/>
              <a:t>Due </a:t>
            </a:r>
            <a:r>
              <a:rPr lang="en-US" sz="2000" b="1" dirty="0"/>
              <a:t>Monday, 11/27 by 5pm</a:t>
            </a:r>
          </a:p>
          <a:p>
            <a:r>
              <a:rPr lang="en-US" sz="2000" dirty="0"/>
              <a:t>20% of final grade</a:t>
            </a:r>
          </a:p>
          <a:p>
            <a:r>
              <a:rPr lang="en-US" sz="2000" dirty="0"/>
              <a:t>Opportunity to gain a deeper understanding of a topic of interest to you, through:</a:t>
            </a:r>
          </a:p>
          <a:p>
            <a:pPr lvl="1"/>
            <a:r>
              <a:rPr lang="en-US" sz="2000" dirty="0"/>
              <a:t>Literature review</a:t>
            </a:r>
          </a:p>
          <a:p>
            <a:pPr lvl="1"/>
            <a:r>
              <a:rPr lang="en-US" sz="2000" dirty="0"/>
              <a:t>Grant/study proposal</a:t>
            </a:r>
          </a:p>
          <a:p>
            <a:pPr lvl="1"/>
            <a:r>
              <a:rPr lang="en-US" sz="2000" dirty="0"/>
              <a:t>Policy memo</a:t>
            </a:r>
          </a:p>
          <a:p>
            <a:r>
              <a:rPr lang="en-US" sz="2000" dirty="0"/>
              <a:t>We </a:t>
            </a:r>
            <a:r>
              <a:rPr lang="en-US" sz="2000" b="1" u="sng" dirty="0"/>
              <a:t>strongly encourage</a:t>
            </a:r>
            <a:r>
              <a:rPr lang="en-US" sz="2000" dirty="0"/>
              <a:t> you to submit/discuss your topic idea to your TF by Monday, 11/6, to ensure it is appropriate</a:t>
            </a:r>
          </a:p>
        </p:txBody>
      </p:sp>
    </p:spTree>
    <p:extLst>
      <p:ext uri="{BB962C8B-B14F-4D97-AF65-F5344CB8AC3E}">
        <p14:creationId xmlns:p14="http://schemas.microsoft.com/office/powerpoint/2010/main" val="19827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35"/>
            <a:ext cx="8229600" cy="1143000"/>
          </a:xfrm>
        </p:spPr>
        <p:txBody>
          <a:bodyPr/>
          <a:lstStyle/>
          <a:p>
            <a:r>
              <a:rPr lang="en-US" dirty="0"/>
              <a:t>Developmental Dyslexia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06" y="1319237"/>
            <a:ext cx="8503920" cy="533095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About how many students in the U.S. have dyslexia?</a:t>
            </a:r>
          </a:p>
          <a:p>
            <a:pPr lvl="1"/>
            <a:r>
              <a:rPr lang="en-US" sz="1600" dirty="0"/>
              <a:t>~ 5-17% of children </a:t>
            </a:r>
            <a:r>
              <a:rPr lang="en-US" sz="1200" dirty="0"/>
              <a:t>(</a:t>
            </a:r>
            <a:r>
              <a:rPr lang="en-US" sz="1200" dirty="0" err="1"/>
              <a:t>Dehaene</a:t>
            </a:r>
            <a:r>
              <a:rPr lang="en-US" sz="1200" dirty="0"/>
              <a:t>, 2009)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800" dirty="0"/>
              <a:t>How is dyslexia defined?</a:t>
            </a:r>
          </a:p>
          <a:p>
            <a:pPr lvl="1"/>
            <a:r>
              <a:rPr lang="en-US" sz="1600" dirty="0"/>
              <a:t>“…failure to acquire reading skills despite adequate intelligence, education, and social background” </a:t>
            </a:r>
            <a:r>
              <a:rPr lang="en-US" sz="1200" dirty="0"/>
              <a:t>(Ramus, 2003)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800" dirty="0"/>
              <a:t>What are some common misconceptions about dyslexia?</a:t>
            </a:r>
          </a:p>
          <a:p>
            <a:pPr lvl="1"/>
            <a:r>
              <a:rPr lang="en-US" sz="1600" dirty="0"/>
              <a:t>e.g., social construction, children confuse letters - d vs. b, low IQ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800" dirty="0"/>
              <a:t>Is dyslexia considered to be a visual deficit?</a:t>
            </a:r>
          </a:p>
          <a:p>
            <a:pPr lvl="1"/>
            <a:r>
              <a:rPr lang="en-US" sz="1600" dirty="0"/>
              <a:t>Originally considered to by visual deficit (“congenital word blindness”), but now considered by many to be due to a phonological deficit </a:t>
            </a:r>
            <a:r>
              <a:rPr lang="en-US" sz="1200" dirty="0"/>
              <a:t>(</a:t>
            </a:r>
            <a:r>
              <a:rPr lang="en-US" sz="1200" dirty="0" err="1"/>
              <a:t>Dehaene</a:t>
            </a:r>
            <a:r>
              <a:rPr lang="en-US" sz="1200" dirty="0"/>
              <a:t>, 2009)</a:t>
            </a:r>
          </a:p>
          <a:p>
            <a:pPr lvl="1"/>
            <a:endParaRPr lang="en-US" sz="1200" dirty="0"/>
          </a:p>
          <a:p>
            <a:r>
              <a:rPr lang="en-US" sz="1800" dirty="0"/>
              <a:t>What are some theories of dyslexia?</a:t>
            </a:r>
          </a:p>
          <a:p>
            <a:pPr lvl="1"/>
            <a:r>
              <a:rPr lang="en-US" sz="1600" dirty="0"/>
              <a:t>Phonological deficit theory, magnocellular theory, cerebellar theory, double deficit hypothesis </a:t>
            </a:r>
            <a:r>
              <a:rPr lang="en-US" sz="1200" dirty="0"/>
              <a:t>(Ramus, 2003)</a:t>
            </a:r>
          </a:p>
          <a:p>
            <a:pPr lvl="1"/>
            <a:endParaRPr lang="en-US" sz="1200" dirty="0"/>
          </a:p>
          <a:p>
            <a:r>
              <a:rPr lang="en-US" sz="1800" dirty="0"/>
              <a:t>How is dyslexia thought to arise?</a:t>
            </a:r>
          </a:p>
          <a:p>
            <a:pPr lvl="1"/>
            <a:r>
              <a:rPr lang="en-US" sz="1600" dirty="0"/>
              <a:t>Certain genes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/>
              <a:t>errors in neuronal migration 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disorganization of the cortex </a:t>
            </a:r>
            <a:r>
              <a:rPr lang="en-US" sz="1200" dirty="0"/>
              <a:t>(</a:t>
            </a:r>
            <a:r>
              <a:rPr lang="en-US" sz="1200" dirty="0" err="1"/>
              <a:t>Galaburda</a:t>
            </a:r>
            <a:r>
              <a:rPr lang="en-US" sz="1200" dirty="0"/>
              <a:t> et al., 2006)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2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323"/>
          <a:stretch/>
        </p:blipFill>
        <p:spPr>
          <a:xfrm>
            <a:off x="2150518" y="219518"/>
            <a:ext cx="5096483" cy="3202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328" y="3249697"/>
            <a:ext cx="4958063" cy="32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709" y="6491875"/>
            <a:ext cx="1934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</a:t>
            </a:r>
            <a:r>
              <a:rPr lang="en-US" sz="1600" i="1" dirty="0" err="1"/>
              <a:t>Hoeft</a:t>
            </a:r>
            <a:r>
              <a:rPr lang="en-US" sz="1600" i="1" dirty="0"/>
              <a:t> et al., 2007)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2709" y="979266"/>
            <a:ext cx="8394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/>
            <a:r>
              <a:rPr lang="en-US" dirty="0"/>
              <a:t>Imaging studies in Dyslexia have found…</a:t>
            </a:r>
          </a:p>
          <a:p>
            <a:pPr marL="285750" indent="-285750"/>
            <a:endParaRPr lang="en-US" sz="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Hypoactivation</a:t>
            </a:r>
            <a:r>
              <a:rPr lang="en-US" sz="1600" dirty="0"/>
              <a:t> in left </a:t>
            </a:r>
            <a:r>
              <a:rPr lang="en-US" sz="1600" dirty="0" err="1"/>
              <a:t>temporo</a:t>
            </a:r>
            <a:r>
              <a:rPr lang="en-US" sz="1600" dirty="0"/>
              <a:t>-parietal regions (involved in speech  processing) and VWFA </a:t>
            </a:r>
            <a:r>
              <a:rPr lang="en-US" sz="1200" i="1" dirty="0"/>
              <a:t>(e.g., </a:t>
            </a:r>
            <a:r>
              <a:rPr lang="en-US" sz="1200" i="1" dirty="0" err="1"/>
              <a:t>Hoeft</a:t>
            </a:r>
            <a:r>
              <a:rPr lang="en-US" sz="1200" i="1" dirty="0"/>
              <a:t> et al., 2007)</a:t>
            </a:r>
          </a:p>
          <a:p>
            <a:pPr marL="285750" indent="-285750"/>
            <a:endParaRPr lang="en-US" sz="600" i="1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Hyperactivation</a:t>
            </a:r>
            <a:r>
              <a:rPr lang="en-US" sz="1600" dirty="0"/>
              <a:t> in IFG (Broca’s) during reading &amp; reading-related tasks</a:t>
            </a:r>
          </a:p>
          <a:p>
            <a:pPr marL="285750" indent="-285750"/>
            <a:endParaRPr lang="en-US" sz="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Reduced left-hemispheric white matter connectivity </a:t>
            </a:r>
            <a:r>
              <a:rPr lang="en-US" sz="1200" i="1" dirty="0"/>
              <a:t>(</a:t>
            </a:r>
            <a:r>
              <a:rPr lang="en-US" sz="1200" i="1" dirty="0" err="1"/>
              <a:t>Yeatman</a:t>
            </a:r>
            <a:r>
              <a:rPr lang="en-US" sz="1200" i="1" dirty="0"/>
              <a:t> &amp; </a:t>
            </a:r>
            <a:r>
              <a:rPr lang="en-US" sz="1200" i="1" dirty="0" err="1"/>
              <a:t>Wandell</a:t>
            </a:r>
            <a:r>
              <a:rPr lang="en-US" sz="1200" i="1" dirty="0"/>
              <a:t>, 2011)</a:t>
            </a:r>
          </a:p>
          <a:p>
            <a:pPr marL="285750" indent="-285750"/>
            <a:endParaRPr lang="en-US" sz="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Increases in activation after remediation </a:t>
            </a:r>
            <a:r>
              <a:rPr lang="en-US" sz="1200" i="1" dirty="0"/>
              <a:t>(Temple et al., 2003)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Developmental Dyslexia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/>
          <a:srcRect t="59961"/>
          <a:stretch/>
        </p:blipFill>
        <p:spPr bwMode="auto">
          <a:xfrm>
            <a:off x="5786886" y="3661201"/>
            <a:ext cx="3090339" cy="1759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21842"/>
            <a:ext cx="1770278" cy="25620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55431" y="6395387"/>
            <a:ext cx="2111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(Temple et al., 2003)</a:t>
            </a:r>
            <a:endParaRPr lang="en-US" sz="1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/>
          <a:srcRect b="39176"/>
          <a:stretch/>
        </p:blipFill>
        <p:spPr bwMode="auto">
          <a:xfrm>
            <a:off x="2565617" y="3721842"/>
            <a:ext cx="3090339" cy="26735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95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86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Dennis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3" y="1974597"/>
            <a:ext cx="8993619" cy="4362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Dennis is a bright, boisterous 7</a:t>
            </a:r>
            <a:r>
              <a:rPr lang="en-US" sz="1800" baseline="30000" dirty="0"/>
              <a:t>th</a:t>
            </a:r>
            <a:r>
              <a:rPr lang="en-US" sz="1800" dirty="0"/>
              <a:t> grader with dyslexia who has been taking part in a study at the </a:t>
            </a:r>
            <a:r>
              <a:rPr lang="en-US" sz="1800" dirty="0" err="1"/>
              <a:t>Gaab</a:t>
            </a:r>
            <a:r>
              <a:rPr lang="en-US" sz="1800" dirty="0"/>
              <a:t> lab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Your job is to…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Find a partner / small group to work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Quickly read through the case study while I pass out one assessment to each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Look over your assigned assessment with your partner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Discuss what the construct is, why you think the </a:t>
            </a:r>
            <a:r>
              <a:rPr lang="en-US" sz="1800" dirty="0" err="1">
                <a:solidFill>
                  <a:srgbClr val="0000FF"/>
                </a:solidFill>
              </a:rPr>
              <a:t>Gaab</a:t>
            </a:r>
            <a:r>
              <a:rPr lang="en-US" sz="1800" dirty="0">
                <a:solidFill>
                  <a:srgbClr val="0000FF"/>
                </a:solidFill>
              </a:rPr>
              <a:t> lab measured it, how Dennis’s scores changed over time, and how he ranks compared to other children his 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You will briefly report your findings back to the larger group after 7 minutes</a:t>
            </a:r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64895" cy="14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&amp; Evaluation</a:t>
            </a:r>
          </a:p>
        </p:txBody>
      </p:sp>
      <p:pic>
        <p:nvPicPr>
          <p:cNvPr id="4" name="Picture 3" descr="standard_scores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9" b="7917"/>
          <a:stretch/>
        </p:blipFill>
        <p:spPr>
          <a:xfrm rot="10800000">
            <a:off x="472878" y="1379830"/>
            <a:ext cx="7946182" cy="53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1040</Words>
  <Application>Microsoft Office PowerPoint</Application>
  <PresentationFormat>On-screen Show (4:3)</PresentationFormat>
  <Paragraphs>120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H-126 Recitation 6:  Reading Development &amp; Dyslexia</vt:lpstr>
      <vt:lpstr>Today’s Section</vt:lpstr>
      <vt:lpstr>Final Paper</vt:lpstr>
      <vt:lpstr>Developmental Dyslexia</vt:lpstr>
      <vt:lpstr>PowerPoint Presentation</vt:lpstr>
      <vt:lpstr>Developmental Dyslexia</vt:lpstr>
      <vt:lpstr>Case Study: Dennis</vt:lpstr>
      <vt:lpstr>Standardization &amp; Evaluation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Dyslexia Recitation</dc:title>
  <dc:creator>Laura Mesite</dc:creator>
  <cp:lastModifiedBy>Zhu, Kailee</cp:lastModifiedBy>
  <cp:revision>135</cp:revision>
  <dcterms:created xsi:type="dcterms:W3CDTF">2015-11-22T02:24:12Z</dcterms:created>
  <dcterms:modified xsi:type="dcterms:W3CDTF">2017-10-19T13:44:56Z</dcterms:modified>
</cp:coreProperties>
</file>