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5.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4.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361" r:id="rId2"/>
    <p:sldId id="374" r:id="rId3"/>
    <p:sldId id="372" r:id="rId4"/>
    <p:sldId id="373" r:id="rId5"/>
    <p:sldId id="260" r:id="rId6"/>
    <p:sldId id="261" r:id="rId7"/>
    <p:sldId id="262" r:id="rId8"/>
    <p:sldId id="277" r:id="rId9"/>
    <p:sldId id="328" r:id="rId10"/>
    <p:sldId id="329" r:id="rId11"/>
    <p:sldId id="263" r:id="rId12"/>
    <p:sldId id="264" r:id="rId13"/>
    <p:sldId id="331" r:id="rId14"/>
    <p:sldId id="265" r:id="rId15"/>
    <p:sldId id="266" r:id="rId16"/>
    <p:sldId id="330" r:id="rId17"/>
    <p:sldId id="293" r:id="rId18"/>
    <p:sldId id="267" r:id="rId19"/>
    <p:sldId id="269" r:id="rId20"/>
    <p:sldId id="332" r:id="rId21"/>
    <p:sldId id="333" r:id="rId22"/>
    <p:sldId id="268" r:id="rId23"/>
    <p:sldId id="270" r:id="rId24"/>
    <p:sldId id="271" r:id="rId25"/>
    <p:sldId id="334" r:id="rId26"/>
    <p:sldId id="273" r:id="rId27"/>
    <p:sldId id="335" r:id="rId28"/>
    <p:sldId id="365" r:id="rId29"/>
    <p:sldId id="366" r:id="rId30"/>
    <p:sldId id="367" r:id="rId31"/>
    <p:sldId id="368" r:id="rId32"/>
    <p:sldId id="369" r:id="rId33"/>
    <p:sldId id="274" r:id="rId34"/>
  </p:sldIdLst>
  <p:sldSz cx="9144000" cy="6858000" type="screen4x3"/>
  <p:notesSz cx="7010400" cy="92964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4" autoAdjust="0"/>
    <p:restoredTop sz="82857" autoAdjust="0"/>
  </p:normalViewPr>
  <p:slideViewPr>
    <p:cSldViewPr snapToGrid="0">
      <p:cViewPr>
        <p:scale>
          <a:sx n="100" d="100"/>
          <a:sy n="100" d="100"/>
        </p:scale>
        <p:origin x="-124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8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atin typeface="Times New Roman" pitchFamily="18" charset="0"/>
              </a:defRPr>
            </a:lvl1pPr>
          </a:lstStyle>
          <a:p>
            <a:pPr>
              <a:defRPr/>
            </a:pPr>
            <a:endParaRPr lang="en-US"/>
          </a:p>
        </p:txBody>
      </p:sp>
      <p:sp>
        <p:nvSpPr>
          <p:cNvPr id="1064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atin typeface="Times New Roman" pitchFamily="18" charset="0"/>
              </a:defRPr>
            </a:lvl1pPr>
          </a:lstStyle>
          <a:p>
            <a:pPr>
              <a:defRPr/>
            </a:pPr>
            <a:endParaRPr lang="en-US"/>
          </a:p>
        </p:txBody>
      </p:sp>
      <p:sp>
        <p:nvSpPr>
          <p:cNvPr id="1065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atin typeface="Times New Roman" pitchFamily="18" charset="0"/>
              </a:defRPr>
            </a:lvl1pPr>
          </a:lstStyle>
          <a:p>
            <a:pPr>
              <a:defRPr/>
            </a:pPr>
            <a:endParaRPr lang="en-US"/>
          </a:p>
        </p:txBody>
      </p:sp>
      <p:sp>
        <p:nvSpPr>
          <p:cNvPr id="1065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atin typeface="Times New Roman" pitchFamily="18" charset="0"/>
              </a:defRPr>
            </a:lvl1pPr>
          </a:lstStyle>
          <a:p>
            <a:pPr>
              <a:defRPr/>
            </a:pPr>
            <a:fld id="{55A1A3CE-463F-46C4-9F1D-660B364E990E}" type="slidenum">
              <a:rPr lang="en-US"/>
              <a:pPr>
                <a:defRPr/>
              </a:pPr>
              <a:t>‹#›</a:t>
            </a:fld>
            <a:endParaRPr lang="en-US"/>
          </a:p>
        </p:txBody>
      </p:sp>
    </p:spTree>
    <p:extLst>
      <p:ext uri="{BB962C8B-B14F-4D97-AF65-F5344CB8AC3E}">
        <p14:creationId xmlns:p14="http://schemas.microsoft.com/office/powerpoint/2010/main" val="373292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atin typeface="Times New Roman"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atin typeface="Times New Roman" pitchFamily="18" charset="0"/>
              </a:defRPr>
            </a:lvl1pPr>
          </a:lstStyle>
          <a:p>
            <a:pPr>
              <a:defRPr/>
            </a:pPr>
            <a:fld id="{835D3B7F-4EB0-45D4-B284-BE3FB3E80FB8}" type="slidenum">
              <a:rPr lang="en-US"/>
              <a:pPr>
                <a:defRPr/>
              </a:pPr>
              <a:t>‹#›</a:t>
            </a:fld>
            <a:endParaRPr lang="en-US"/>
          </a:p>
        </p:txBody>
      </p:sp>
    </p:spTree>
    <p:extLst>
      <p:ext uri="{BB962C8B-B14F-4D97-AF65-F5344CB8AC3E}">
        <p14:creationId xmlns:p14="http://schemas.microsoft.com/office/powerpoint/2010/main" val="3826123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Text" TargetMode="External"/><Relationship Id="rId4" Type="http://schemas.openxmlformats.org/officeDocument/2006/relationships/hyperlink" Target="http://en.wikipedia.org/wiki/Computer" TargetMode="External"/><Relationship Id="rId5" Type="http://schemas.openxmlformats.org/officeDocument/2006/relationships/hyperlink" Target="http://en.wikipedia.org/wiki/Hyperlinks"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19D6DE-6FB5-45F9-BD83-2A0F32AEAB2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2578797-0514-4980-B9BF-318A61441B54}"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mtClean="0"/>
              <a:t>Persistent HTTP connections have a number of advantages: </a:t>
            </a:r>
          </a:p>
          <a:p>
            <a:pPr>
              <a:buFontTx/>
              <a:buChar char="-"/>
            </a:pPr>
            <a:r>
              <a:rPr lang="en-US" smtClean="0"/>
              <a:t>By opening and closing fewer TCP connections, CPU time is saved in routers and hosts (clients, servers, proxies, gateways, tunnels, or caches), and memory used for TCP protocol control blocks can be saved in hosts. </a:t>
            </a:r>
          </a:p>
          <a:p>
            <a:pPr>
              <a:buFontTx/>
              <a:buChar char="-"/>
            </a:pPr>
            <a:r>
              <a:rPr lang="en-US" smtClean="0"/>
              <a:t>- HTTP requests and responses can be pipelined on a connection. Pipelining allows a client to make multiple requests without waiting for each response, allowing a single TCP connection to be used much more efficiently, with much lower elapsed time.</a:t>
            </a:r>
          </a:p>
          <a:p>
            <a:pPr>
              <a:buFontTx/>
              <a:buChar char="-"/>
            </a:pPr>
            <a:r>
              <a:rPr lang="en-US" smtClean="0"/>
              <a:t> - Network congestion is reduced by reducing the number of packets caused by TCP opens, and by allowing TCP sufficient time to determine the congestion state of the network.</a:t>
            </a:r>
          </a:p>
          <a:p>
            <a:pPr>
              <a:buFontTx/>
              <a:buChar char="-"/>
            </a:pPr>
            <a:r>
              <a:rPr lang="en-US" smtClean="0"/>
              <a:t> - Latency on subsequent requests is reduced since there is no time spent in TCP's connection opening handshake. </a:t>
            </a:r>
          </a:p>
          <a:p>
            <a:pPr>
              <a:buFontTx/>
              <a:buChar char="-"/>
            </a:pPr>
            <a:r>
              <a:rPr lang="en-US" smtClean="0"/>
              <a:t>- HTTP can evolve more gracefully, since errors can be reported without the penalty of closing the TCP connection.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495ED45-579D-4BD6-A519-14685B68822E}"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E7F8FEA-314C-42C6-AE5E-B271012B06CC}" type="slidenum">
              <a:rPr lang="en-US" smtClean="0"/>
              <a:pPr/>
              <a:t>20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mtClean="0"/>
              <a:t>Use GET if: </a:t>
            </a:r>
          </a:p>
          <a:p>
            <a:pPr lvl="1"/>
            <a:r>
              <a:rPr lang="en-US" smtClean="0"/>
              <a:t>The interaction is more like a question (i.e., it is a safe operation such as a query, read operation, or lookup).</a:t>
            </a:r>
          </a:p>
          <a:p>
            <a:r>
              <a:rPr lang="en-US" smtClean="0"/>
              <a:t>Use POST if: </a:t>
            </a:r>
          </a:p>
          <a:p>
            <a:pPr lvl="1"/>
            <a:r>
              <a:rPr lang="en-US" smtClean="0"/>
              <a:t>The interaction is more like an order, or</a:t>
            </a:r>
          </a:p>
          <a:p>
            <a:pPr lvl="1"/>
            <a:r>
              <a:rPr lang="en-US" smtClean="0"/>
              <a:t>The interaction changes the state of the resource in a way that the user would perceive (e.g., a subscription to a service), or</a:t>
            </a:r>
          </a:p>
          <a:p>
            <a:pPr lvl="1"/>
            <a:r>
              <a:rPr lang="en-US" smtClean="0"/>
              <a:t>The user be held accountable for the results of the interaction.</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 method is typically used for debugging purposes</a:t>
            </a:r>
            <a:r>
              <a:rPr lang="en-US" baseline="0" dirty="0" smtClean="0"/>
              <a:t> (by app developers)</a:t>
            </a:r>
          </a:p>
          <a:p>
            <a:endParaRPr lang="en-US" baseline="0" dirty="0" smtClean="0"/>
          </a:p>
          <a:p>
            <a:r>
              <a:rPr lang="en-US" baseline="0" dirty="0" smtClean="0"/>
              <a:t>Put is used in web publishing tools.</a:t>
            </a:r>
            <a:endParaRPr lang="en-US" dirty="0"/>
          </a:p>
        </p:txBody>
      </p:sp>
      <p:sp>
        <p:nvSpPr>
          <p:cNvPr id="4" name="Slide Number Placeholder 3"/>
          <p:cNvSpPr>
            <a:spLocks noGrp="1"/>
          </p:cNvSpPr>
          <p:nvPr>
            <p:ph type="sldNum" sz="quarter" idx="10"/>
          </p:nvPr>
        </p:nvSpPr>
        <p:spPr/>
        <p:txBody>
          <a:bodyPr/>
          <a:lstStyle/>
          <a:p>
            <a:pPr>
              <a:defRPr/>
            </a:pPr>
            <a:fld id="{835D3B7F-4EB0-45D4-B284-BE3FB3E80FB8}" type="slidenum">
              <a:rPr lang="en-US" smtClean="0"/>
              <a:pPr>
                <a:defRPr/>
              </a:pPr>
              <a:t>21</a:t>
            </a:fld>
            <a:endParaRPr lang="en-US"/>
          </a:p>
        </p:txBody>
      </p:sp>
    </p:spTree>
    <p:extLst>
      <p:ext uri="{BB962C8B-B14F-4D97-AF65-F5344CB8AC3E}">
        <p14:creationId xmlns:p14="http://schemas.microsoft.com/office/powerpoint/2010/main" val="277609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AC5125F-1248-4268-AF34-37CA27D54D32}" type="slidenum">
              <a:rPr lang="en-US" smtClean="0"/>
              <a:pPr/>
              <a:t>30</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mtClean="0"/>
              <a:t>Traffic intensity: 15 req/sec * 100kbits/request / (10 Mbps) = .15</a:t>
            </a:r>
          </a:p>
          <a:p>
            <a:r>
              <a:rPr lang="en-US" smtClean="0"/>
              <a:t>i.e. number of bits to be transferred/capacity</a:t>
            </a:r>
          </a:p>
          <a:p>
            <a:r>
              <a:rPr lang="en-US" smtClean="0"/>
              <a:t>A traffic intensity of 1 will result in large delays (in the order of minutes).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834D50E-7AC9-4BAE-8B1F-2E14A65D6A99}" type="slidenum">
              <a:rPr lang="en-US" smtClean="0"/>
              <a:pPr/>
              <a:t>31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CF5D63A-DEE8-4542-BA89-F3188582B523}" type="slidenum">
              <a:rPr lang="en-US" smtClean="0"/>
              <a:pPr/>
              <a:t>32</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mtClean="0"/>
              <a:t>0.4 * 0.01 + 0.6 * 2.01 = 1.2 seconds</a:t>
            </a:r>
          </a:p>
          <a:p>
            <a:endParaRPr lang="en-US" smtClean="0"/>
          </a:p>
          <a:p>
            <a:r>
              <a:rPr lang="en-US" smtClean="0"/>
              <a:t>0.01 s – access time on the LAN</a:t>
            </a:r>
          </a:p>
          <a:p>
            <a:r>
              <a:rPr lang="en-US" smtClean="0"/>
              <a:t>2.01 s- access time on LAN + Internet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socket is a software</a:t>
            </a:r>
            <a:r>
              <a:rPr lang="en-US" baseline="0" dirty="0" smtClean="0"/>
              <a:t> interface</a:t>
            </a:r>
            <a:endParaRPr lang="en-US" dirty="0"/>
          </a:p>
        </p:txBody>
      </p:sp>
      <p:sp>
        <p:nvSpPr>
          <p:cNvPr id="4" name="Slide Number Placeholder 3"/>
          <p:cNvSpPr>
            <a:spLocks noGrp="1"/>
          </p:cNvSpPr>
          <p:nvPr>
            <p:ph type="sldNum" sz="quarter" idx="10"/>
          </p:nvPr>
        </p:nvSpPr>
        <p:spPr/>
        <p:txBody>
          <a:bodyPr/>
          <a:lstStyle/>
          <a:p>
            <a:pPr>
              <a:defRPr/>
            </a:pPr>
            <a:fld id="{835D3B7F-4EB0-45D4-B284-BE3FB3E80FB8}" type="slidenum">
              <a:rPr lang="en-US" smtClean="0"/>
              <a:pPr>
                <a:defRPr/>
              </a:pPr>
              <a:t>3</a:t>
            </a:fld>
            <a:endParaRPr lang="en-US"/>
          </a:p>
        </p:txBody>
      </p:sp>
    </p:spTree>
    <p:extLst>
      <p:ext uri="{BB962C8B-B14F-4D97-AF65-F5344CB8AC3E}">
        <p14:creationId xmlns:p14="http://schemas.microsoft.com/office/powerpoint/2010/main" val="25907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a:t>
            </a:r>
            <a:r>
              <a:rPr lang="en-US" dirty="0" smtClean="0">
                <a:sym typeface="Wingdings"/>
              </a:rPr>
              <a:t> Transmission Control</a:t>
            </a:r>
            <a:r>
              <a:rPr lang="en-US" baseline="0" dirty="0" smtClean="0">
                <a:sym typeface="Wingdings"/>
              </a:rPr>
              <a:t> Protocol :  full-duplex connection</a:t>
            </a:r>
          </a:p>
          <a:p>
            <a:r>
              <a:rPr lang="en-US" baseline="0" dirty="0" smtClean="0">
                <a:sym typeface="Wingdings"/>
              </a:rPr>
              <a:t>UDP  User Datagram Protocol</a:t>
            </a:r>
            <a:endParaRPr lang="en-US" dirty="0"/>
          </a:p>
        </p:txBody>
      </p:sp>
      <p:sp>
        <p:nvSpPr>
          <p:cNvPr id="4" name="Slide Number Placeholder 3"/>
          <p:cNvSpPr>
            <a:spLocks noGrp="1"/>
          </p:cNvSpPr>
          <p:nvPr>
            <p:ph type="sldNum" sz="quarter" idx="10"/>
          </p:nvPr>
        </p:nvSpPr>
        <p:spPr/>
        <p:txBody>
          <a:bodyPr/>
          <a:lstStyle/>
          <a:p>
            <a:pPr>
              <a:defRPr/>
            </a:pPr>
            <a:fld id="{835D3B7F-4EB0-45D4-B284-BE3FB3E80FB8}" type="slidenum">
              <a:rPr lang="en-US" smtClean="0"/>
              <a:pPr>
                <a:defRPr/>
              </a:pPr>
              <a:t>7</a:t>
            </a:fld>
            <a:endParaRPr lang="en-US"/>
          </a:p>
        </p:txBody>
      </p:sp>
    </p:spTree>
    <p:extLst>
      <p:ext uri="{BB962C8B-B14F-4D97-AF65-F5344CB8AC3E}">
        <p14:creationId xmlns:p14="http://schemas.microsoft.com/office/powerpoint/2010/main" val="183811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04B5B42-34EB-4ACB-9000-AC73596EEDB6}" type="slidenum">
              <a:rPr lang="en-US" smtClean="0"/>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dirty="0" smtClean="0"/>
              <a:t>Real Networks uses UDP unless UDP is blocked in which case a TCP connection is set up.</a:t>
            </a:r>
          </a:p>
          <a:p>
            <a:endParaRPr lang="en-US" dirty="0" smtClean="0"/>
          </a:p>
          <a:p>
            <a:r>
              <a:rPr lang="en-US" dirty="0" smtClean="0"/>
              <a:t>TCP </a:t>
            </a:r>
            <a:r>
              <a:rPr lang="en-US" dirty="0" err="1" smtClean="0"/>
              <a:t>connectionss</a:t>
            </a:r>
            <a:r>
              <a:rPr lang="en-US" dirty="0" smtClean="0"/>
              <a:t> tend to be more secure than UDP connections. Since no connection is formed in UDP, it is easy to spoof a UDP connection. In TCP, it is possible to spoof the initial SYN packet (before the connection is established). Once the connection is made, spoofing becomes difficult as the 32-bit sequence number must be determined.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Hypertext</a:t>
            </a:r>
            <a:r>
              <a:rPr lang="en-US" dirty="0" smtClean="0"/>
              <a:t> most often refers to </a:t>
            </a:r>
            <a:r>
              <a:rPr lang="en-US" dirty="0" smtClean="0">
                <a:hlinkClick r:id="rId3" tooltip="Text"/>
              </a:rPr>
              <a:t>text</a:t>
            </a:r>
            <a:r>
              <a:rPr lang="en-US" dirty="0" smtClean="0"/>
              <a:t> on a </a:t>
            </a:r>
            <a:r>
              <a:rPr lang="en-US" dirty="0" smtClean="0">
                <a:hlinkClick r:id="rId4" tooltip="Computer"/>
              </a:rPr>
              <a:t>computer</a:t>
            </a:r>
            <a:r>
              <a:rPr lang="en-US" dirty="0" smtClean="0"/>
              <a:t> that will lead the user to other, related information on demand. Rather than remaining static like traditional text, hypertext makes possible a dynamic organization of information through links and connections (called </a:t>
            </a:r>
            <a:r>
              <a:rPr lang="en-US" dirty="0" smtClean="0">
                <a:hlinkClick r:id="rId5" tooltip="Hyperlinks"/>
              </a:rPr>
              <a:t>hyperlinks</a:t>
            </a:r>
            <a:r>
              <a:rPr lang="en-US" dirty="0" smtClean="0"/>
              <a:t>).</a:t>
            </a:r>
          </a:p>
          <a:p>
            <a:endParaRPr lang="en-US" dirty="0" smtClean="0"/>
          </a:p>
          <a:p>
            <a:r>
              <a:rPr lang="en-US" dirty="0" smtClean="0"/>
              <a:t>HTTP is a pull</a:t>
            </a:r>
            <a:r>
              <a:rPr lang="en-US" baseline="0" dirty="0" smtClean="0"/>
              <a:t> protocol</a:t>
            </a:r>
            <a:endParaRPr lang="en-US" dirty="0"/>
          </a:p>
        </p:txBody>
      </p:sp>
      <p:sp>
        <p:nvSpPr>
          <p:cNvPr id="4" name="Slide Number Placeholder 3"/>
          <p:cNvSpPr>
            <a:spLocks noGrp="1"/>
          </p:cNvSpPr>
          <p:nvPr>
            <p:ph type="sldNum" sz="quarter" idx="10"/>
          </p:nvPr>
        </p:nvSpPr>
        <p:spPr/>
        <p:txBody>
          <a:bodyPr/>
          <a:lstStyle/>
          <a:p>
            <a:pPr>
              <a:defRPr/>
            </a:pPr>
            <a:fld id="{835D3B7F-4EB0-45D4-B284-BE3FB3E80FB8}" type="slidenum">
              <a:rPr lang="en-US" smtClean="0"/>
              <a:pPr>
                <a:defRPr/>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E47EE4A-E35B-426A-BC0A-E49D6FD9AF79}"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ECD9436-B18B-49B5-A13B-B52E6DE01FAD}" type="slidenum">
              <a:rPr lang="en-US" smtClean="0"/>
              <a:pPr/>
              <a:t>14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5679317-F434-49DC-9F5C-847FC02F0B9C}" type="slidenum">
              <a:rPr lang="en-US" smtClean="0"/>
              <a:pPr/>
              <a:t>15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42CF4C2-3E20-4037-9B6E-FDCA4CA51B72}"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B6F516-EA8A-4F7D-A683-5E6C04965E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49F599-C2A8-4F13-A810-374151A82F4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1C488E-62A8-4D8F-ADDE-92B8AFFEEB7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CFD7AE3B-B30B-461C-9143-CA7C1099970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7D636682-45AA-4E16-B2EF-DAC963D4064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2E9A6842-54B1-4B66-8A52-B2B6BDCD9F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DBA4C4-B7CE-4036-9970-3D8A4AA463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4BCC60-8316-499E-8459-71AC11BB80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BA5AE8-3802-4254-A930-FC52ED27A1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5" name="Rectangle 6"/>
          <p:cNvSpPr>
            <a:spLocks noGrp="1" noChangeArrowheads="1"/>
          </p:cNvSpPr>
          <p:nvPr>
            <p:ph type="sldNum" sz="quarter" idx="12"/>
          </p:nvPr>
        </p:nvSpPr>
        <p:spPr>
          <a:ln/>
        </p:spPr>
        <p:txBody>
          <a:bodyPr/>
          <a:lstStyle>
            <a:lvl1pPr>
              <a:defRPr/>
            </a:lvl1pPr>
          </a:lstStyle>
          <a:p>
            <a:pPr>
              <a:defRPr/>
            </a:pPr>
            <a:fld id="{64DD59DB-EA77-4641-9F9F-5E0E5FE9A6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6775AB92-5734-4035-8E59-61DA4A0F6F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A7466D-5753-4C58-87D9-9C3EC019BD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EDEE62B5-3831-4397-9534-992D29DD730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a:defRPr/>
            </a:pPr>
            <a:r>
              <a:rPr lang="en-US"/>
              <a:t>2: Application Layer</a:t>
            </a:r>
            <a:endParaRPr lang="en-US">
              <a:latin typeface="Times New Roman" pitchFamily="18" charset="0"/>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a:defRPr/>
            </a:pPr>
            <a:fld id="{672B566C-BE5E-44C1-BAD1-2B2A41C4FD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hyperlink" Target="http://news.netcraft.com/archives/web_server_survey.html" TargetMode="External"/><Relationship Id="rId5" Type="http://schemas.openxmlformats.org/officeDocument/2006/relationships/oleObject" Target="../embeddings/oleObject3.bin"/><Relationship Id="rId6" Type="http://schemas.openxmlformats.org/officeDocument/2006/relationships/image" Target="../media/image1.wmf"/><Relationship Id="rId7"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5.bin"/><Relationship Id="rId5" Type="http://schemas.openxmlformats.org/officeDocument/2006/relationships/image" Target="../media/image1.wmf"/><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wmf"/><Relationship Id="rId5" Type="http://schemas.openxmlformats.org/officeDocument/2006/relationships/oleObject" Target="../embeddings/oleObject7.bin"/><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8.bin"/><Relationship Id="rId5" Type="http://schemas.openxmlformats.org/officeDocument/2006/relationships/image" Target="../media/image1.wmf"/><Relationship Id="rId6" Type="http://schemas.openxmlformats.org/officeDocument/2006/relationships/oleObject" Target="../embeddings/oleObject9.bin"/><Relationship Id="rId7" Type="http://schemas.openxmlformats.org/officeDocument/2006/relationships/oleObject" Target="../embeddings/oleObject10.bin"/><Relationship Id="rId8" Type="http://schemas.openxmlformats.org/officeDocument/2006/relationships/oleObject" Target="../embeddings/oleObject11.bin"/><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2.bin"/><Relationship Id="rId5" Type="http://schemas.openxmlformats.org/officeDocument/2006/relationships/image" Target="../media/image1.wmf"/><Relationship Id="rId6" Type="http://schemas.openxmlformats.org/officeDocument/2006/relationships/oleObject" Target="../embeddings/oleObject13.bin"/><Relationship Id="rId7" Type="http://schemas.openxmlformats.org/officeDocument/2006/relationships/oleObject" Target="../embeddings/oleObject14.bin"/><Relationship Id="rId8" Type="http://schemas.openxmlformats.org/officeDocument/2006/relationships/oleObject" Target="../embeddings/oleObject15.bin"/><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6.bin"/><Relationship Id="rId5" Type="http://schemas.openxmlformats.org/officeDocument/2006/relationships/image" Target="../media/image1.wmf"/><Relationship Id="rId6" Type="http://schemas.openxmlformats.org/officeDocument/2006/relationships/oleObject" Target="../embeddings/oleObject17.bin"/><Relationship Id="rId7" Type="http://schemas.openxmlformats.org/officeDocument/2006/relationships/oleObject" Target="../embeddings/oleObject18.bin"/><Relationship Id="rId8" Type="http://schemas.openxmlformats.org/officeDocument/2006/relationships/oleObject" Target="../embeddings/oleObject19.bin"/><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9219" name="Slide Number Placeholder 5"/>
          <p:cNvSpPr>
            <a:spLocks noGrp="1"/>
          </p:cNvSpPr>
          <p:nvPr>
            <p:ph type="sldNum" sz="quarter" idx="12"/>
          </p:nvPr>
        </p:nvSpPr>
        <p:spPr>
          <a:noFill/>
        </p:spPr>
        <p:txBody>
          <a:bodyPr/>
          <a:lstStyle/>
          <a:p>
            <a:fld id="{A82DDDD3-1C21-44E8-B4D4-C3F558884AE0}" type="slidenum">
              <a:rPr lang="en-US" smtClean="0"/>
              <a:pPr/>
              <a:t>1</a:t>
            </a:fld>
            <a:endParaRPr lang="en-US" smtClean="0"/>
          </a:p>
        </p:txBody>
      </p:sp>
      <p:sp>
        <p:nvSpPr>
          <p:cNvPr id="9220" name="Rectangle 2"/>
          <p:cNvSpPr>
            <a:spLocks noGrp="1" noChangeArrowheads="1"/>
          </p:cNvSpPr>
          <p:nvPr>
            <p:ph type="ctrTitle"/>
          </p:nvPr>
        </p:nvSpPr>
        <p:spPr/>
        <p:txBody>
          <a:bodyPr/>
          <a:lstStyle/>
          <a:p>
            <a:pPr algn="ctr"/>
            <a:r>
              <a:rPr lang="en-US" sz="3600" dirty="0" smtClean="0"/>
              <a:t>04 - World Wide Web (WWW)</a:t>
            </a:r>
            <a:br>
              <a:rPr lang="en-US" sz="3600" dirty="0" smtClean="0"/>
            </a:br>
            <a:endParaRPr lang="en-US" sz="2800" u="none" dirty="0" smtClean="0"/>
          </a:p>
        </p:txBody>
      </p:sp>
      <p:sp>
        <p:nvSpPr>
          <p:cNvPr id="9221" name="Rectangle 3"/>
          <p:cNvSpPr>
            <a:spLocks noGrp="1" noChangeArrowheads="1"/>
          </p:cNvSpPr>
          <p:nvPr>
            <p:ph type="subTitle" idx="1"/>
          </p:nvPr>
        </p:nvSpPr>
        <p:spPr/>
        <p:txBody>
          <a:bodyPr/>
          <a:lstStyle/>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6387" name="Slide Number Placeholder 5"/>
          <p:cNvSpPr>
            <a:spLocks noGrp="1"/>
          </p:cNvSpPr>
          <p:nvPr>
            <p:ph type="sldNum" sz="quarter" idx="12"/>
          </p:nvPr>
        </p:nvSpPr>
        <p:spPr>
          <a:noFill/>
        </p:spPr>
        <p:txBody>
          <a:bodyPr/>
          <a:lstStyle/>
          <a:p>
            <a:fld id="{CD83875B-9795-42CF-AB0C-9B7EF029B162}" type="slidenum">
              <a:rPr lang="en-US" smtClean="0"/>
              <a:pPr/>
              <a:t>10</a:t>
            </a:fld>
            <a:endParaRPr lang="en-US" smtClean="0"/>
          </a:p>
        </p:txBody>
      </p:sp>
      <p:sp>
        <p:nvSpPr>
          <p:cNvPr id="16388" name="Rectangle 2"/>
          <p:cNvSpPr>
            <a:spLocks noGrp="1" noChangeArrowheads="1"/>
          </p:cNvSpPr>
          <p:nvPr>
            <p:ph type="title"/>
          </p:nvPr>
        </p:nvSpPr>
        <p:spPr/>
        <p:txBody>
          <a:bodyPr/>
          <a:lstStyle/>
          <a:p>
            <a:r>
              <a:rPr lang="en-US" smtClean="0"/>
              <a:t>Web and HTTP</a:t>
            </a:r>
          </a:p>
        </p:txBody>
      </p:sp>
      <p:sp>
        <p:nvSpPr>
          <p:cNvPr id="16389" name="Rectangle 3"/>
          <p:cNvSpPr>
            <a:spLocks noGrp="1" noChangeArrowheads="1"/>
          </p:cNvSpPr>
          <p:nvPr>
            <p:ph type="body" idx="1"/>
          </p:nvPr>
        </p:nvSpPr>
        <p:spPr/>
        <p:txBody>
          <a:bodyPr/>
          <a:lstStyle/>
          <a:p>
            <a:pPr>
              <a:buFont typeface="ZapfDingbats" pitchFamily="82" charset="2"/>
              <a:buNone/>
            </a:pPr>
            <a:r>
              <a:rPr lang="en-US" sz="2400" u="sng" smtClean="0">
                <a:solidFill>
                  <a:srgbClr val="FF0000"/>
                </a:solidFill>
              </a:rPr>
              <a:t>First some jargon</a:t>
            </a:r>
            <a:endParaRPr lang="en-US" sz="2400" smtClean="0">
              <a:solidFill>
                <a:srgbClr val="FF0000"/>
              </a:solidFill>
            </a:endParaRPr>
          </a:p>
          <a:p>
            <a:r>
              <a:rPr lang="en-US" sz="2400" smtClean="0">
                <a:solidFill>
                  <a:srgbClr val="FF0000"/>
                </a:solidFill>
              </a:rPr>
              <a:t>Web page</a:t>
            </a:r>
            <a:r>
              <a:rPr lang="en-US" sz="2400" smtClean="0"/>
              <a:t> consists of </a:t>
            </a:r>
            <a:r>
              <a:rPr lang="en-US" sz="2400" smtClean="0">
                <a:solidFill>
                  <a:srgbClr val="FF0000"/>
                </a:solidFill>
              </a:rPr>
              <a:t>objects</a:t>
            </a:r>
            <a:endParaRPr lang="en-US" sz="2400" smtClean="0"/>
          </a:p>
          <a:p>
            <a:r>
              <a:rPr lang="en-US" sz="2400" smtClean="0"/>
              <a:t>Object can be HTML file, JPEG image, Java applet, audio file,…</a:t>
            </a:r>
          </a:p>
          <a:p>
            <a:r>
              <a:rPr lang="en-US" sz="2400" smtClean="0"/>
              <a:t>Web page consists of </a:t>
            </a:r>
            <a:r>
              <a:rPr lang="en-US" sz="2400" smtClean="0">
                <a:solidFill>
                  <a:srgbClr val="FF0000"/>
                </a:solidFill>
              </a:rPr>
              <a:t>base HTML-file</a:t>
            </a:r>
            <a:r>
              <a:rPr lang="en-US" sz="2400" smtClean="0"/>
              <a:t> which includes several referenced objects</a:t>
            </a:r>
          </a:p>
          <a:p>
            <a:r>
              <a:rPr lang="en-US" sz="2400" smtClean="0"/>
              <a:t>Each object is addressable by a </a:t>
            </a:r>
            <a:r>
              <a:rPr lang="en-US" sz="2400" smtClean="0">
                <a:solidFill>
                  <a:srgbClr val="FF0000"/>
                </a:solidFill>
              </a:rPr>
              <a:t>URL</a:t>
            </a:r>
          </a:p>
          <a:p>
            <a:r>
              <a:rPr lang="en-US" sz="2400" smtClean="0">
                <a:solidFill>
                  <a:schemeClr val="tx2"/>
                </a:solidFill>
              </a:rPr>
              <a:t>Example URL:</a:t>
            </a:r>
          </a:p>
          <a:p>
            <a:pPr>
              <a:buFont typeface="ZapfDingbats" pitchFamily="82" charset="2"/>
              <a:buNone/>
            </a:pPr>
            <a:endParaRPr lang="en-US" smtClean="0"/>
          </a:p>
        </p:txBody>
      </p:sp>
      <p:grpSp>
        <p:nvGrpSpPr>
          <p:cNvPr id="16390" name="Group 10"/>
          <p:cNvGrpSpPr>
            <a:grpSpLocks/>
          </p:cNvGrpSpPr>
          <p:nvPr/>
        </p:nvGrpSpPr>
        <p:grpSpPr bwMode="auto">
          <a:xfrm>
            <a:off x="1201738" y="5008563"/>
            <a:ext cx="6835775" cy="1144587"/>
            <a:chOff x="788" y="2955"/>
            <a:chExt cx="4306" cy="721"/>
          </a:xfrm>
        </p:grpSpPr>
        <p:sp>
          <p:nvSpPr>
            <p:cNvPr id="16391" name="Text Box 5"/>
            <p:cNvSpPr txBox="1">
              <a:spLocks noChangeArrowheads="1"/>
            </p:cNvSpPr>
            <p:nvPr/>
          </p:nvSpPr>
          <p:spPr bwMode="auto">
            <a:xfrm>
              <a:off x="788" y="2955"/>
              <a:ext cx="4141" cy="288"/>
            </a:xfrm>
            <a:prstGeom prst="rect">
              <a:avLst/>
            </a:prstGeom>
            <a:noFill/>
            <a:ln w="9525">
              <a:noFill/>
              <a:miter lim="800000"/>
              <a:headEnd/>
              <a:tailEnd/>
            </a:ln>
          </p:spPr>
          <p:txBody>
            <a:bodyPr wrap="none">
              <a:spAutoFit/>
            </a:bodyPr>
            <a:lstStyle/>
            <a:p>
              <a:pPr>
                <a:spcBef>
                  <a:spcPct val="0"/>
                </a:spcBef>
                <a:buClrTx/>
                <a:buSzTx/>
                <a:buFontTx/>
                <a:buNone/>
              </a:pPr>
              <a:r>
                <a:rPr lang="en-US">
                  <a:latin typeface="Courier New" pitchFamily="49" charset="0"/>
                </a:rPr>
                <a:t>www.someschool.edu/someDept/pic.gif</a:t>
              </a:r>
            </a:p>
          </p:txBody>
        </p:sp>
        <p:sp>
          <p:nvSpPr>
            <p:cNvPr id="16392"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16393"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16394" name="Text Box 8"/>
            <p:cNvSpPr txBox="1">
              <a:spLocks noChangeArrowheads="1"/>
            </p:cNvSpPr>
            <p:nvPr/>
          </p:nvSpPr>
          <p:spPr bwMode="auto">
            <a:xfrm>
              <a:off x="1389" y="3388"/>
              <a:ext cx="1021" cy="288"/>
            </a:xfrm>
            <a:prstGeom prst="rect">
              <a:avLst/>
            </a:prstGeom>
            <a:noFill/>
            <a:ln w="9525">
              <a:noFill/>
              <a:miter lim="800000"/>
              <a:headEnd/>
              <a:tailEnd/>
            </a:ln>
          </p:spPr>
          <p:txBody>
            <a:bodyPr wrap="none">
              <a:spAutoFit/>
            </a:bodyPr>
            <a:lstStyle/>
            <a:p>
              <a:pPr>
                <a:spcBef>
                  <a:spcPct val="0"/>
                </a:spcBef>
                <a:buClrTx/>
                <a:buSzTx/>
                <a:buFontTx/>
                <a:buNone/>
              </a:pPr>
              <a:r>
                <a:rPr lang="en-US"/>
                <a:t>host name</a:t>
              </a:r>
              <a:endParaRPr lang="en-US">
                <a:latin typeface="Times New Roman" pitchFamily="18" charset="0"/>
              </a:endParaRPr>
            </a:p>
          </p:txBody>
        </p:sp>
        <p:sp>
          <p:nvSpPr>
            <p:cNvPr id="16395" name="Text Box 9"/>
            <p:cNvSpPr txBox="1">
              <a:spLocks noChangeArrowheads="1"/>
            </p:cNvSpPr>
            <p:nvPr/>
          </p:nvSpPr>
          <p:spPr bwMode="auto">
            <a:xfrm>
              <a:off x="3485" y="3338"/>
              <a:ext cx="1028" cy="288"/>
            </a:xfrm>
            <a:prstGeom prst="rect">
              <a:avLst/>
            </a:prstGeom>
            <a:noFill/>
            <a:ln w="9525">
              <a:noFill/>
              <a:miter lim="800000"/>
              <a:headEnd/>
              <a:tailEnd/>
            </a:ln>
          </p:spPr>
          <p:txBody>
            <a:bodyPr wrap="none">
              <a:spAutoFit/>
            </a:bodyPr>
            <a:lstStyle/>
            <a:p>
              <a:pPr>
                <a:spcBef>
                  <a:spcPct val="0"/>
                </a:spcBef>
                <a:buClrTx/>
                <a:buSzTx/>
                <a:buFontTx/>
                <a:buNone/>
              </a:pPr>
              <a:r>
                <a:rPr lang="en-US"/>
                <a:t>path name</a:t>
              </a:r>
              <a:endParaRPr lang="en-US">
                <a:latin typeface="Times New Roman" pitchFamily="18" charset="0"/>
              </a:endParaRP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053" name="Slide Number Placeholder 6"/>
          <p:cNvSpPr>
            <a:spLocks noGrp="1"/>
          </p:cNvSpPr>
          <p:nvPr>
            <p:ph type="sldNum" sz="quarter" idx="12"/>
          </p:nvPr>
        </p:nvSpPr>
        <p:spPr>
          <a:noFill/>
        </p:spPr>
        <p:txBody>
          <a:bodyPr/>
          <a:lstStyle/>
          <a:p>
            <a:fld id="{61A1FB05-A2DD-4056-B6A5-8351A0CD5055}" type="slidenum">
              <a:rPr lang="en-US" smtClean="0"/>
              <a:pPr/>
              <a:t>11</a:t>
            </a:fld>
            <a:endParaRPr lang="en-US" smtClean="0"/>
          </a:p>
        </p:txBody>
      </p:sp>
      <p:sp>
        <p:nvSpPr>
          <p:cNvPr id="2054" name="Rectangle 2"/>
          <p:cNvSpPr>
            <a:spLocks noGrp="1" noChangeArrowheads="1"/>
          </p:cNvSpPr>
          <p:nvPr>
            <p:ph type="title"/>
          </p:nvPr>
        </p:nvSpPr>
        <p:spPr/>
        <p:txBody>
          <a:bodyPr/>
          <a:lstStyle/>
          <a:p>
            <a:r>
              <a:rPr lang="en-US" sz="3600" smtClean="0"/>
              <a:t>HTTP overview</a:t>
            </a:r>
            <a:endParaRPr lang="en-US" smtClean="0"/>
          </a:p>
        </p:txBody>
      </p:sp>
      <p:sp>
        <p:nvSpPr>
          <p:cNvPr id="2055" name="Rectangle 3"/>
          <p:cNvSpPr>
            <a:spLocks noGrp="1" noChangeArrowheads="1"/>
          </p:cNvSpPr>
          <p:nvPr>
            <p:ph type="body" sz="half" idx="1"/>
          </p:nvPr>
        </p:nvSpPr>
        <p:spPr/>
        <p:txBody>
          <a:bodyPr/>
          <a:lstStyle/>
          <a:p>
            <a:pPr>
              <a:buFont typeface="ZapfDingbats" pitchFamily="82" charset="2"/>
              <a:buNone/>
            </a:pPr>
            <a:r>
              <a:rPr lang="en-US" sz="2000" dirty="0" smtClean="0">
                <a:solidFill>
                  <a:srgbClr val="FF0000"/>
                </a:solidFill>
              </a:rPr>
              <a:t>HTTP: </a:t>
            </a:r>
            <a:r>
              <a:rPr lang="en-US" sz="2000" dirty="0" err="1" smtClean="0">
                <a:solidFill>
                  <a:srgbClr val="FF0000"/>
                </a:solidFill>
              </a:rPr>
              <a:t>HyperText</a:t>
            </a:r>
            <a:r>
              <a:rPr lang="en-US" sz="2000" dirty="0" smtClean="0">
                <a:solidFill>
                  <a:srgbClr val="FF0000"/>
                </a:solidFill>
              </a:rPr>
              <a:t> Transfer Protocol</a:t>
            </a:r>
            <a:endParaRPr lang="en-US" sz="2000" dirty="0" smtClean="0"/>
          </a:p>
          <a:p>
            <a:r>
              <a:rPr lang="en-US" sz="1800" dirty="0" smtClean="0"/>
              <a:t>Web’s application layer protocol</a:t>
            </a:r>
          </a:p>
          <a:p>
            <a:r>
              <a:rPr lang="en-US" sz="1800" dirty="0" smtClean="0"/>
              <a:t>client/server model</a:t>
            </a:r>
          </a:p>
          <a:p>
            <a:pPr lvl="1"/>
            <a:r>
              <a:rPr lang="en-US" sz="1800" i="1" dirty="0" smtClean="0">
                <a:solidFill>
                  <a:schemeClr val="accent2"/>
                </a:solidFill>
              </a:rPr>
              <a:t>client:</a:t>
            </a:r>
            <a:r>
              <a:rPr lang="en-US" sz="1800" dirty="0" smtClean="0"/>
              <a:t> browser that requests, receives, “displays” Web objects</a:t>
            </a:r>
          </a:p>
          <a:p>
            <a:pPr lvl="1"/>
            <a:r>
              <a:rPr lang="en-US" sz="1800" i="1" dirty="0" smtClean="0">
                <a:solidFill>
                  <a:schemeClr val="accent2"/>
                </a:solidFill>
              </a:rPr>
              <a:t>server:</a:t>
            </a:r>
            <a:r>
              <a:rPr lang="en-US" sz="1800" dirty="0" smtClean="0"/>
              <a:t> Web server sends objects in response to requests</a:t>
            </a:r>
          </a:p>
          <a:p>
            <a:r>
              <a:rPr lang="en-US" sz="1800" dirty="0" smtClean="0"/>
              <a:t>HTTP 1.0: RFC 1945</a:t>
            </a:r>
          </a:p>
          <a:p>
            <a:r>
              <a:rPr lang="en-US" sz="1800" dirty="0" smtClean="0"/>
              <a:t>HTTP 1.1: RFC 2068</a:t>
            </a:r>
          </a:p>
          <a:p>
            <a:pPr>
              <a:buFont typeface="ZapfDingbats" pitchFamily="82" charset="2"/>
              <a:buNone/>
            </a:pPr>
            <a:endParaRPr lang="en-US" sz="1800" dirty="0" smtClean="0"/>
          </a:p>
          <a:p>
            <a:pPr>
              <a:buFont typeface="ZapfDingbats" pitchFamily="82" charset="2"/>
              <a:buNone/>
            </a:pPr>
            <a:r>
              <a:rPr lang="en-US" sz="1200" dirty="0" smtClean="0"/>
              <a:t>*</a:t>
            </a:r>
            <a:r>
              <a:rPr lang="en-US" sz="1200" u="sng" dirty="0" err="1" smtClean="0">
                <a:solidFill>
                  <a:srgbClr val="FF0000"/>
                </a:solidFill>
                <a:hlinkClick r:id="rId4"/>
              </a:rPr>
              <a:t>NetCraft's</a:t>
            </a:r>
            <a:r>
              <a:rPr lang="en-US" sz="1200" u="sng" dirty="0" smtClean="0">
                <a:solidFill>
                  <a:srgbClr val="FF0000"/>
                </a:solidFill>
                <a:hlinkClick r:id="rId4"/>
              </a:rPr>
              <a:t> Web Server Survey</a:t>
            </a:r>
            <a:endParaRPr lang="en-US" sz="1200" u="sng" dirty="0" smtClean="0">
              <a:solidFill>
                <a:srgbClr val="FF0000"/>
              </a:solidFill>
            </a:endParaRPr>
          </a:p>
        </p:txBody>
      </p:sp>
      <p:graphicFrame>
        <p:nvGraphicFramePr>
          <p:cNvPr id="2050" name="Object 6"/>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2088" name="Clip" r:id="rId5" imgW="1305000" imgH="1085760" progId="">
                  <p:embed/>
                </p:oleObj>
              </mc:Choice>
              <mc:Fallback>
                <p:oleObj name="Clip" r:id="rId5" imgW="1305000" imgH="108576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769482" y="2455863"/>
            <a:ext cx="1170312" cy="584776"/>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a:t>PC running</a:t>
            </a:r>
          </a:p>
          <a:p>
            <a:pPr algn="ctr">
              <a:spcBef>
                <a:spcPct val="0"/>
              </a:spcBef>
              <a:buClrTx/>
              <a:buSzTx/>
              <a:buFontTx/>
              <a:buNone/>
            </a:pPr>
            <a:r>
              <a:rPr lang="en-US" sz="1600" dirty="0" smtClean="0"/>
              <a:t>Chrome</a:t>
            </a:r>
            <a:endParaRPr lang="en-US" dirty="0">
              <a:latin typeface="Times New Roman" pitchFamily="18" charset="0"/>
            </a:endParaRPr>
          </a:p>
        </p:txBody>
      </p:sp>
      <p:graphicFrame>
        <p:nvGraphicFramePr>
          <p:cNvPr id="2051" name="Object 8"/>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2089" name="Clip" r:id="rId7" imgW="1305000" imgH="1085760" progId="">
                  <p:embed/>
                </p:oleObj>
              </mc:Choice>
              <mc:Fallback>
                <p:oleObj name="Clip" r:id="rId7" imgW="1305000" imgH="108576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Text Box 9"/>
          <p:cNvSpPr txBox="1">
            <a:spLocks noChangeArrowheads="1"/>
          </p:cNvSpPr>
          <p:nvPr/>
        </p:nvSpPr>
        <p:spPr bwMode="auto">
          <a:xfrm>
            <a:off x="7491413" y="3836988"/>
            <a:ext cx="1382712" cy="10699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a:latin typeface="Times New Roman" pitchFamily="18" charset="0"/>
            </a:endParaRPr>
          </a:p>
        </p:txBody>
      </p:sp>
      <p:grpSp>
        <p:nvGrpSpPr>
          <p:cNvPr id="2058" name="Group 10"/>
          <p:cNvGrpSpPr>
            <a:grpSpLocks/>
          </p:cNvGrpSpPr>
          <p:nvPr/>
        </p:nvGrpSpPr>
        <p:grpSpPr bwMode="auto">
          <a:xfrm>
            <a:off x="7910513" y="2725738"/>
            <a:ext cx="504825" cy="1071562"/>
            <a:chOff x="4180" y="783"/>
            <a:chExt cx="150" cy="307"/>
          </a:xfrm>
        </p:grpSpPr>
        <p:sp>
          <p:nvSpPr>
            <p:cNvPr id="2068"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069"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070"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071"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072"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073"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074"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075"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059" name="Line 19"/>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p:spPr>
        <p:txBody>
          <a:bodyPr wrap="none" anchor="ctr"/>
          <a:lstStyle/>
          <a:p>
            <a:endParaRPr lang="en-US"/>
          </a:p>
        </p:txBody>
      </p:sp>
      <p:sp>
        <p:nvSpPr>
          <p:cNvPr id="2060" name="Line 20"/>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p:spPr>
        <p:txBody>
          <a:bodyPr wrap="none" anchor="ctr"/>
          <a:lstStyle/>
          <a:p>
            <a:endParaRPr lang="en-US"/>
          </a:p>
        </p:txBody>
      </p:sp>
      <p:sp>
        <p:nvSpPr>
          <p:cNvPr id="2061" name="Line 21"/>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p:spPr>
        <p:txBody>
          <a:bodyPr wrap="none" anchor="ctr"/>
          <a:lstStyle/>
          <a:p>
            <a:endParaRPr lang="en-US"/>
          </a:p>
        </p:txBody>
      </p:sp>
      <p:sp>
        <p:nvSpPr>
          <p:cNvPr id="2062" name="Line 22"/>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p:spPr>
        <p:txBody>
          <a:bodyPr wrap="none" anchor="ctr"/>
          <a:lstStyle/>
          <a:p>
            <a:endParaRPr lang="en-US"/>
          </a:p>
        </p:txBody>
      </p:sp>
      <p:sp>
        <p:nvSpPr>
          <p:cNvPr id="2063" name="Text Box 23"/>
          <p:cNvSpPr txBox="1">
            <a:spLocks noChangeArrowheads="1"/>
          </p:cNvSpPr>
          <p:nvPr/>
        </p:nvSpPr>
        <p:spPr bwMode="auto">
          <a:xfrm>
            <a:off x="4916737" y="5218113"/>
            <a:ext cx="1331414" cy="584776"/>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a:t>Mac running</a:t>
            </a:r>
          </a:p>
          <a:p>
            <a:pPr algn="ctr">
              <a:spcBef>
                <a:spcPct val="0"/>
              </a:spcBef>
              <a:buClrTx/>
              <a:buSzTx/>
              <a:buFontTx/>
              <a:buNone/>
            </a:pPr>
            <a:r>
              <a:rPr lang="en-US" sz="1600" dirty="0" smtClean="0"/>
              <a:t>Safari</a:t>
            </a:r>
            <a:endParaRPr lang="en-US" dirty="0">
              <a:latin typeface="Times New Roman" pitchFamily="18" charset="0"/>
            </a:endParaRPr>
          </a:p>
        </p:txBody>
      </p:sp>
      <p:sp>
        <p:nvSpPr>
          <p:cNvPr id="2064" name="Text Box 24"/>
          <p:cNvSpPr txBox="1">
            <a:spLocks noChangeArrowheads="1"/>
          </p:cNvSpPr>
          <p:nvPr/>
        </p:nvSpPr>
        <p:spPr bwMode="auto">
          <a:xfrm rot="1422049">
            <a:off x="6097588" y="2293938"/>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2065" name="Text Box 25"/>
          <p:cNvSpPr txBox="1">
            <a:spLocks noChangeArrowheads="1"/>
          </p:cNvSpPr>
          <p:nvPr/>
        </p:nvSpPr>
        <p:spPr bwMode="auto">
          <a:xfrm rot="-1692639">
            <a:off x="5888038" y="3789363"/>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2066" name="Text Box 26"/>
          <p:cNvSpPr txBox="1">
            <a:spLocks noChangeArrowheads="1"/>
          </p:cNvSpPr>
          <p:nvPr/>
        </p:nvSpPr>
        <p:spPr bwMode="auto">
          <a:xfrm rot="1411598">
            <a:off x="5910263" y="2741613"/>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2067" name="Text Box 28"/>
          <p:cNvSpPr txBox="1">
            <a:spLocks noChangeArrowheads="1"/>
          </p:cNvSpPr>
          <p:nvPr/>
        </p:nvSpPr>
        <p:spPr bwMode="auto">
          <a:xfrm rot="-1737783">
            <a:off x="6091238" y="4122738"/>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7411" name="Slide Number Placeholder 6"/>
          <p:cNvSpPr>
            <a:spLocks noGrp="1"/>
          </p:cNvSpPr>
          <p:nvPr>
            <p:ph type="sldNum" sz="quarter" idx="12"/>
          </p:nvPr>
        </p:nvSpPr>
        <p:spPr>
          <a:noFill/>
        </p:spPr>
        <p:txBody>
          <a:bodyPr/>
          <a:lstStyle/>
          <a:p>
            <a:fld id="{1A5869A4-3C8C-4B13-A8FA-F6FE6BEB2574}" type="slidenum">
              <a:rPr lang="en-US" smtClean="0"/>
              <a:pPr/>
              <a:t>12</a:t>
            </a:fld>
            <a:endParaRPr lang="en-US" smtClean="0"/>
          </a:p>
        </p:txBody>
      </p:sp>
      <p:sp>
        <p:nvSpPr>
          <p:cNvPr id="17412" name="Rectangle 7"/>
          <p:cNvSpPr>
            <a:spLocks noChangeArrowheads="1"/>
          </p:cNvSpPr>
          <p:nvPr/>
        </p:nvSpPr>
        <p:spPr bwMode="auto">
          <a:xfrm>
            <a:off x="4781550" y="3400425"/>
            <a:ext cx="3838575" cy="2724150"/>
          </a:xfrm>
          <a:prstGeom prst="rect">
            <a:avLst/>
          </a:prstGeom>
          <a:solidFill>
            <a:srgbClr val="FFFFFF"/>
          </a:solidFill>
          <a:ln w="19050">
            <a:solidFill>
              <a:schemeClr val="accent2"/>
            </a:solidFill>
            <a:miter lim="800000"/>
            <a:headEnd/>
            <a:tailEnd/>
          </a:ln>
        </p:spPr>
        <p:txBody>
          <a:bodyPr wrap="none" anchor="ctr"/>
          <a:lstStyle/>
          <a:p>
            <a:endParaRPr lang="en-US"/>
          </a:p>
        </p:txBody>
      </p:sp>
      <p:sp>
        <p:nvSpPr>
          <p:cNvPr id="17413"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en-US"/>
          </a:p>
        </p:txBody>
      </p:sp>
      <p:sp>
        <p:nvSpPr>
          <p:cNvPr id="17414" name="Rectangle 2"/>
          <p:cNvSpPr>
            <a:spLocks noGrp="1" noChangeArrowheads="1"/>
          </p:cNvSpPr>
          <p:nvPr>
            <p:ph type="title"/>
          </p:nvPr>
        </p:nvSpPr>
        <p:spPr/>
        <p:txBody>
          <a:bodyPr/>
          <a:lstStyle/>
          <a:p>
            <a:r>
              <a:rPr lang="en-US" smtClean="0"/>
              <a:t>HTTP overview (continued)</a:t>
            </a:r>
          </a:p>
        </p:txBody>
      </p:sp>
      <p:sp>
        <p:nvSpPr>
          <p:cNvPr id="17415" name="Rectangle 3"/>
          <p:cNvSpPr>
            <a:spLocks noGrp="1" noChangeArrowheads="1"/>
          </p:cNvSpPr>
          <p:nvPr>
            <p:ph type="body" sz="half" idx="1"/>
          </p:nvPr>
        </p:nvSpPr>
        <p:spPr>
          <a:xfrm>
            <a:off x="533400" y="1600200"/>
            <a:ext cx="3971925" cy="4648200"/>
          </a:xfrm>
        </p:spPr>
        <p:txBody>
          <a:bodyPr/>
          <a:lstStyle/>
          <a:p>
            <a:pPr>
              <a:buFont typeface="ZapfDingbats" pitchFamily="82" charset="2"/>
              <a:buNone/>
            </a:pPr>
            <a:r>
              <a:rPr lang="en-US" sz="2400" smtClean="0">
                <a:solidFill>
                  <a:srgbClr val="FF0000"/>
                </a:solidFill>
              </a:rPr>
              <a:t>Uses TCP:</a:t>
            </a:r>
            <a:endParaRPr lang="en-US" sz="2400" smtClean="0"/>
          </a:p>
          <a:p>
            <a:r>
              <a:rPr lang="en-US" sz="2000" smtClean="0"/>
              <a:t>client initiates TCP connection (creates socket) to server, port 80</a:t>
            </a:r>
          </a:p>
          <a:p>
            <a:r>
              <a:rPr lang="en-US" sz="2000" smtClean="0"/>
              <a:t>server accepts TCP connection from client</a:t>
            </a:r>
          </a:p>
          <a:p>
            <a:r>
              <a:rPr lang="en-US" sz="2000" smtClean="0"/>
              <a:t>HTTP messages (application-layer protocol messages) exchanged between browser (HTTP client) and Web server (HTTP server)</a:t>
            </a:r>
          </a:p>
          <a:p>
            <a:r>
              <a:rPr lang="en-US" sz="2000" smtClean="0"/>
              <a:t>TCP connection closed</a:t>
            </a:r>
            <a:endParaRPr lang="en-US" sz="2400" smtClean="0"/>
          </a:p>
        </p:txBody>
      </p:sp>
      <p:sp>
        <p:nvSpPr>
          <p:cNvPr id="17416" name="Rectangle 4"/>
          <p:cNvSpPr>
            <a:spLocks noGrp="1" noChangeArrowheads="1"/>
          </p:cNvSpPr>
          <p:nvPr>
            <p:ph type="body" sz="half" idx="2"/>
          </p:nvPr>
        </p:nvSpPr>
        <p:spPr>
          <a:xfrm>
            <a:off x="5029200" y="1562100"/>
            <a:ext cx="3171825" cy="1514475"/>
          </a:xfrm>
        </p:spPr>
        <p:txBody>
          <a:bodyPr/>
          <a:lstStyle/>
          <a:p>
            <a:pPr>
              <a:buFont typeface="ZapfDingbats" pitchFamily="82" charset="2"/>
              <a:buNone/>
            </a:pPr>
            <a:r>
              <a:rPr lang="en-US" sz="2400" smtClean="0">
                <a:solidFill>
                  <a:srgbClr val="FF0000"/>
                </a:solidFill>
              </a:rPr>
              <a:t>HTTP is “stateless”</a:t>
            </a:r>
            <a:endParaRPr lang="en-US" sz="2400" smtClean="0"/>
          </a:p>
          <a:p>
            <a:r>
              <a:rPr lang="en-US" sz="2000" smtClean="0"/>
              <a:t>server maintains no information about past client requests</a:t>
            </a:r>
          </a:p>
        </p:txBody>
      </p:sp>
      <p:sp>
        <p:nvSpPr>
          <p:cNvPr id="17417" name="Rectangle 6"/>
          <p:cNvSpPr>
            <a:spLocks noChangeArrowheads="1"/>
          </p:cNvSpPr>
          <p:nvPr/>
        </p:nvSpPr>
        <p:spPr bwMode="auto">
          <a:xfrm>
            <a:off x="4810125" y="3419475"/>
            <a:ext cx="3752850" cy="2847975"/>
          </a:xfrm>
          <a:prstGeom prst="rect">
            <a:avLst/>
          </a:prstGeom>
          <a:noFill/>
          <a:ln w="9525">
            <a:noFill/>
            <a:miter lim="800000"/>
            <a:headEnd/>
            <a:tailEnd/>
          </a:ln>
        </p:spPr>
        <p:txBody>
          <a:bodyPr/>
          <a:lstStyle/>
          <a:p>
            <a:pPr marL="342900" indent="-342900"/>
            <a:r>
              <a:rPr lang="en-US" sz="2000">
                <a:solidFill>
                  <a:srgbClr val="FF0000"/>
                </a:solidFill>
              </a:rPr>
              <a:t>Protocols that maintain “state” are complex!</a:t>
            </a:r>
            <a:endParaRPr lang="en-US" sz="2000"/>
          </a:p>
          <a:p>
            <a:pPr marL="342900" indent="-342900">
              <a:buFont typeface="ZapfDingbats" pitchFamily="82" charset="2"/>
              <a:buChar char="r"/>
            </a:pPr>
            <a:r>
              <a:rPr lang="en-US" sz="2000"/>
              <a:t>past history (state) must be maintained</a:t>
            </a:r>
          </a:p>
          <a:p>
            <a:pPr marL="342900" indent="-342900">
              <a:buFont typeface="ZapfDingbats" pitchFamily="82" charset="2"/>
              <a:buChar char="r"/>
            </a:pPr>
            <a:r>
              <a:rPr lang="en-US" sz="2000"/>
              <a:t>if server/client crashes, their views of “state” may be inconsistent, must be reconciled</a:t>
            </a:r>
          </a:p>
          <a:p>
            <a:pPr marL="342900" indent="-342900">
              <a:buFont typeface="ZapfDingbats" pitchFamily="82" charset="2"/>
              <a:buChar char="r"/>
            </a:pPr>
            <a:endParaRPr lang="en-US" sz="2000"/>
          </a:p>
        </p:txBody>
      </p:sp>
      <p:sp>
        <p:nvSpPr>
          <p:cNvPr id="17418" name="Text Box 8"/>
          <p:cNvSpPr txBox="1">
            <a:spLocks noChangeArrowheads="1"/>
          </p:cNvSpPr>
          <p:nvPr/>
        </p:nvSpPr>
        <p:spPr bwMode="auto">
          <a:xfrm>
            <a:off x="7602538" y="3160713"/>
            <a:ext cx="919162"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aside</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8435" name="Slide Number Placeholder 6"/>
          <p:cNvSpPr>
            <a:spLocks noGrp="1"/>
          </p:cNvSpPr>
          <p:nvPr>
            <p:ph type="sldNum" sz="quarter" idx="12"/>
          </p:nvPr>
        </p:nvSpPr>
        <p:spPr>
          <a:noFill/>
        </p:spPr>
        <p:txBody>
          <a:bodyPr/>
          <a:lstStyle/>
          <a:p>
            <a:fld id="{CAD4F09A-80D2-4C39-A11B-70C1BC35A713}" type="slidenum">
              <a:rPr lang="en-US" smtClean="0"/>
              <a:pPr/>
              <a:t>13</a:t>
            </a:fld>
            <a:endParaRPr lang="en-US" smtClean="0"/>
          </a:p>
        </p:txBody>
      </p:sp>
      <p:sp>
        <p:nvSpPr>
          <p:cNvPr id="18436" name="Rectangle 1026"/>
          <p:cNvSpPr>
            <a:spLocks noGrp="1" noChangeArrowheads="1"/>
          </p:cNvSpPr>
          <p:nvPr>
            <p:ph type="title"/>
          </p:nvPr>
        </p:nvSpPr>
        <p:spPr/>
        <p:txBody>
          <a:bodyPr/>
          <a:lstStyle/>
          <a:p>
            <a:r>
              <a:rPr lang="en-US" smtClean="0"/>
              <a:t>HTTP connections</a:t>
            </a:r>
          </a:p>
        </p:txBody>
      </p:sp>
      <p:sp>
        <p:nvSpPr>
          <p:cNvPr id="18437" name="Rectangle 1027"/>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Nonpersistent HTTP</a:t>
            </a:r>
            <a:endParaRPr lang="en-US" sz="2400" smtClean="0"/>
          </a:p>
          <a:p>
            <a:r>
              <a:rPr lang="en-US" sz="2400" smtClean="0"/>
              <a:t>At most one object is sent over a TCP connection.</a:t>
            </a:r>
          </a:p>
          <a:p>
            <a:r>
              <a:rPr lang="en-US" sz="2400" smtClean="0"/>
              <a:t>HTTP/1.0 uses nonpersistent HTTP</a:t>
            </a:r>
          </a:p>
        </p:txBody>
      </p:sp>
      <p:sp>
        <p:nvSpPr>
          <p:cNvPr id="18438" name="Rectangle 1028"/>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Persistent HTTP</a:t>
            </a:r>
            <a:endParaRPr lang="en-US" sz="2400" smtClean="0">
              <a:solidFill>
                <a:srgbClr val="FF0000"/>
              </a:solidFill>
            </a:endParaRPr>
          </a:p>
          <a:p>
            <a:r>
              <a:rPr lang="en-US" sz="2400" smtClean="0"/>
              <a:t>Multiple objects can be sent over single TCP connection between client and server.</a:t>
            </a:r>
          </a:p>
          <a:p>
            <a:r>
              <a:rPr lang="en-US" sz="2400" smtClean="0"/>
              <a:t>HTTP/1.1 uses persistent connections in default mode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9459" name="Slide Number Placeholder 6"/>
          <p:cNvSpPr>
            <a:spLocks noGrp="1"/>
          </p:cNvSpPr>
          <p:nvPr>
            <p:ph type="sldNum" sz="quarter" idx="12"/>
          </p:nvPr>
        </p:nvSpPr>
        <p:spPr>
          <a:noFill/>
        </p:spPr>
        <p:txBody>
          <a:bodyPr/>
          <a:lstStyle/>
          <a:p>
            <a:fld id="{1F153B33-4761-45A8-B306-2832D35EDD78}" type="slidenum">
              <a:rPr lang="en-US" smtClean="0"/>
              <a:pPr/>
              <a:t>14</a:t>
            </a:fld>
            <a:endParaRPr lang="en-US" smtClean="0"/>
          </a:p>
        </p:txBody>
      </p:sp>
      <p:sp>
        <p:nvSpPr>
          <p:cNvPr id="19460" name="Line 11"/>
          <p:cNvSpPr>
            <a:spLocks noChangeShapeType="1"/>
          </p:cNvSpPr>
          <p:nvPr/>
        </p:nvSpPr>
        <p:spPr bwMode="auto">
          <a:xfrm>
            <a:off x="476250" y="2095500"/>
            <a:ext cx="0" cy="4495800"/>
          </a:xfrm>
          <a:prstGeom prst="line">
            <a:avLst/>
          </a:prstGeom>
          <a:noFill/>
          <a:ln w="19050">
            <a:solidFill>
              <a:schemeClr val="accent2"/>
            </a:solidFill>
            <a:round/>
            <a:headEnd/>
            <a:tailEnd type="triangle" w="med" len="med"/>
          </a:ln>
        </p:spPr>
        <p:txBody>
          <a:bodyPr wrap="none" anchor="ctr"/>
          <a:lstStyle/>
          <a:p>
            <a:endParaRPr lang="en-US"/>
          </a:p>
        </p:txBody>
      </p:sp>
      <p:sp>
        <p:nvSpPr>
          <p:cNvPr id="19461" name="Rectangle 13"/>
          <p:cNvSpPr>
            <a:spLocks noChangeArrowheads="1"/>
          </p:cNvSpPr>
          <p:nvPr/>
        </p:nvSpPr>
        <p:spPr bwMode="auto">
          <a:xfrm>
            <a:off x="238125" y="6019800"/>
            <a:ext cx="657225" cy="295275"/>
          </a:xfrm>
          <a:prstGeom prst="rect">
            <a:avLst/>
          </a:prstGeom>
          <a:solidFill>
            <a:schemeClr val="bg1"/>
          </a:solidFill>
          <a:ln w="9525">
            <a:noFill/>
            <a:miter lim="800000"/>
            <a:headEnd/>
            <a:tailEnd/>
          </a:ln>
        </p:spPr>
        <p:txBody>
          <a:bodyPr wrap="none" anchor="ctr"/>
          <a:lstStyle/>
          <a:p>
            <a:endParaRPr lang="en-US"/>
          </a:p>
        </p:txBody>
      </p:sp>
      <p:sp>
        <p:nvSpPr>
          <p:cNvPr id="19462" name="Rectangle 2"/>
          <p:cNvSpPr>
            <a:spLocks noGrp="1" noChangeArrowheads="1"/>
          </p:cNvSpPr>
          <p:nvPr>
            <p:ph type="title"/>
          </p:nvPr>
        </p:nvSpPr>
        <p:spPr>
          <a:xfrm>
            <a:off x="542925" y="257175"/>
            <a:ext cx="7772400" cy="866775"/>
          </a:xfrm>
        </p:spPr>
        <p:txBody>
          <a:bodyPr/>
          <a:lstStyle/>
          <a:p>
            <a:r>
              <a:rPr lang="en-US" sz="3600" smtClean="0"/>
              <a:t>Nonpersistent HTTP</a:t>
            </a:r>
            <a:endParaRPr lang="en-US" smtClean="0"/>
          </a:p>
        </p:txBody>
      </p:sp>
      <p:sp>
        <p:nvSpPr>
          <p:cNvPr id="19463" name="Rectangle 3"/>
          <p:cNvSpPr>
            <a:spLocks noGrp="1" noChangeArrowheads="1"/>
          </p:cNvSpPr>
          <p:nvPr>
            <p:ph type="body" sz="half" idx="1"/>
          </p:nvPr>
        </p:nvSpPr>
        <p:spPr>
          <a:xfrm>
            <a:off x="0" y="1114425"/>
            <a:ext cx="8343900" cy="466725"/>
          </a:xfrm>
        </p:spPr>
        <p:txBody>
          <a:bodyPr/>
          <a:lstStyle/>
          <a:p>
            <a:pPr>
              <a:buFont typeface="ZapfDingbats" pitchFamily="82" charset="2"/>
              <a:buNone/>
            </a:pPr>
            <a:r>
              <a:rPr lang="en-US" sz="2400" smtClean="0"/>
              <a:t>Suppose user enters URL </a:t>
            </a:r>
            <a:r>
              <a:rPr lang="en-US" sz="2000" smtClean="0">
                <a:latin typeface="Courier New" pitchFamily="49" charset="0"/>
              </a:rPr>
              <a:t>www.someSchool.edu/someDepartment/home.index</a:t>
            </a:r>
            <a:endParaRPr lang="en-US" sz="2400" smtClean="0"/>
          </a:p>
        </p:txBody>
      </p:sp>
      <p:sp>
        <p:nvSpPr>
          <p:cNvPr id="19464" name="Rectangle 4"/>
          <p:cNvSpPr>
            <a:spLocks noGrp="1" noChangeArrowheads="1"/>
          </p:cNvSpPr>
          <p:nvPr>
            <p:ph type="body" sz="half" idx="2"/>
          </p:nvPr>
        </p:nvSpPr>
        <p:spPr>
          <a:xfrm>
            <a:off x="657225" y="2095500"/>
            <a:ext cx="3943350" cy="1905000"/>
          </a:xfrm>
        </p:spPr>
        <p:txBody>
          <a:bodyPr/>
          <a:lstStyle/>
          <a:p>
            <a:pPr>
              <a:buFont typeface="ZapfDingbats" pitchFamily="82" charset="2"/>
              <a:buNone/>
            </a:pPr>
            <a:r>
              <a:rPr lang="en-US" sz="2000" dirty="0" smtClean="0">
                <a:solidFill>
                  <a:srgbClr val="FF0000"/>
                </a:solidFill>
              </a:rPr>
              <a:t>1a</a:t>
            </a:r>
            <a:r>
              <a:rPr lang="en-US" sz="1800" dirty="0" smtClean="0">
                <a:solidFill>
                  <a:srgbClr val="FF0000"/>
                </a:solidFill>
              </a:rPr>
              <a:t>.</a:t>
            </a:r>
            <a:r>
              <a:rPr lang="en-US" sz="1800" dirty="0" smtClean="0"/>
              <a:t> HTTP client initiates TCP connection to HTTP server (process) at </a:t>
            </a:r>
            <a:r>
              <a:rPr lang="en-US" sz="1800" dirty="0" smtClean="0">
                <a:solidFill>
                  <a:srgbClr val="00B050"/>
                </a:solidFill>
                <a:latin typeface="Arial" charset="0"/>
              </a:rPr>
              <a:t>www.someSchool.edu on port </a:t>
            </a:r>
            <a:r>
              <a:rPr lang="en-US" sz="1800" dirty="0" smtClean="0">
                <a:solidFill>
                  <a:srgbClr val="00B050"/>
                </a:solidFill>
              </a:rPr>
              <a:t>80</a:t>
            </a:r>
            <a:endParaRPr lang="en-US" sz="2000" dirty="0" smtClean="0">
              <a:solidFill>
                <a:srgbClr val="00B050"/>
              </a:solidFill>
            </a:endParaRPr>
          </a:p>
        </p:txBody>
      </p:sp>
      <p:sp>
        <p:nvSpPr>
          <p:cNvPr id="19465" name="Rectangle 5"/>
          <p:cNvSpPr>
            <a:spLocks noChangeArrowheads="1"/>
          </p:cNvSpPr>
          <p:nvPr/>
        </p:nvSpPr>
        <p:spPr bwMode="auto">
          <a:xfrm>
            <a:off x="704850" y="3829050"/>
            <a:ext cx="3810000" cy="1076325"/>
          </a:xfrm>
          <a:prstGeom prst="rect">
            <a:avLst/>
          </a:prstGeom>
          <a:noFill/>
          <a:ln w="9525">
            <a:noFill/>
            <a:miter lim="800000"/>
            <a:headEnd/>
            <a:tailEnd/>
          </a:ln>
        </p:spPr>
        <p:txBody>
          <a:bodyPr/>
          <a:lstStyle/>
          <a:p>
            <a:pPr marL="342900" indent="-342900"/>
            <a:r>
              <a:rPr lang="en-US" sz="2000" dirty="0">
                <a:solidFill>
                  <a:srgbClr val="FF0000"/>
                </a:solidFill>
              </a:rPr>
              <a:t>2.</a:t>
            </a:r>
            <a:r>
              <a:rPr lang="en-US" sz="2000" dirty="0"/>
              <a:t> HTTP</a:t>
            </a:r>
            <a:r>
              <a:rPr lang="en-US" sz="1800" dirty="0"/>
              <a:t> client sends HTTP </a:t>
            </a:r>
            <a:r>
              <a:rPr lang="en-US" sz="1800" i="1" dirty="0">
                <a:solidFill>
                  <a:schemeClr val="accent2"/>
                </a:solidFill>
              </a:rPr>
              <a:t>request message</a:t>
            </a:r>
            <a:r>
              <a:rPr lang="en-US" sz="1800" dirty="0"/>
              <a:t> (containing URL) into TCP connection socket. Message indicates that client wants object </a:t>
            </a:r>
            <a:r>
              <a:rPr lang="en-US" sz="1800" i="1" dirty="0" err="1">
                <a:solidFill>
                  <a:srgbClr val="00B050"/>
                </a:solidFill>
                <a:latin typeface="Arial" charset="0"/>
              </a:rPr>
              <a:t>someDepartment</a:t>
            </a:r>
            <a:r>
              <a:rPr lang="en-US" sz="1800" i="1" dirty="0">
                <a:solidFill>
                  <a:srgbClr val="00B050"/>
                </a:solidFill>
                <a:latin typeface="Arial" charset="0"/>
              </a:rPr>
              <a:t>/</a:t>
            </a:r>
            <a:r>
              <a:rPr lang="en-US" sz="1800" i="1" dirty="0" err="1">
                <a:solidFill>
                  <a:srgbClr val="00B050"/>
                </a:solidFill>
                <a:latin typeface="Arial" charset="0"/>
              </a:rPr>
              <a:t>home.index</a:t>
            </a:r>
            <a:endParaRPr lang="en-US" sz="1800" i="1" dirty="0">
              <a:solidFill>
                <a:srgbClr val="00B050"/>
              </a:solidFill>
              <a:latin typeface="Arial" charset="0"/>
            </a:endParaRPr>
          </a:p>
        </p:txBody>
      </p:sp>
      <p:sp>
        <p:nvSpPr>
          <p:cNvPr id="19466" name="Rectangle 6"/>
          <p:cNvSpPr>
            <a:spLocks noChangeArrowheads="1"/>
          </p:cNvSpPr>
          <p:nvPr/>
        </p:nvSpPr>
        <p:spPr bwMode="auto">
          <a:xfrm>
            <a:off x="4781550" y="2524125"/>
            <a:ext cx="3810000" cy="1504950"/>
          </a:xfrm>
          <a:prstGeom prst="rect">
            <a:avLst/>
          </a:prstGeom>
          <a:noFill/>
          <a:ln w="9525">
            <a:noFill/>
            <a:miter lim="800000"/>
            <a:headEnd/>
            <a:tailEnd/>
          </a:ln>
        </p:spPr>
        <p:txBody>
          <a:bodyPr/>
          <a:lstStyle/>
          <a:p>
            <a:pPr marL="342900" indent="-342900"/>
            <a:r>
              <a:rPr lang="en-US" sz="2000">
                <a:solidFill>
                  <a:srgbClr val="FF0000"/>
                </a:solidFill>
              </a:rPr>
              <a:t>1b.</a:t>
            </a:r>
            <a:r>
              <a:rPr lang="en-US" sz="2000"/>
              <a:t> HTTP</a:t>
            </a:r>
            <a:r>
              <a:rPr lang="en-US" sz="1800"/>
              <a:t> server at host </a:t>
            </a:r>
            <a:r>
              <a:rPr lang="en-US" sz="1800">
                <a:latin typeface="Arial" charset="0"/>
              </a:rPr>
              <a:t>www.someSchool.edu </a:t>
            </a:r>
            <a:r>
              <a:rPr lang="en-US" sz="1800"/>
              <a:t>waiting for TCP connection at port 80.  “accepts” connection, notifying client</a:t>
            </a:r>
            <a:endParaRPr lang="en-US" sz="2000"/>
          </a:p>
        </p:txBody>
      </p:sp>
      <p:sp>
        <p:nvSpPr>
          <p:cNvPr id="19467" name="Rectangle 7"/>
          <p:cNvSpPr>
            <a:spLocks noChangeArrowheads="1"/>
          </p:cNvSpPr>
          <p:nvPr/>
        </p:nvSpPr>
        <p:spPr bwMode="auto">
          <a:xfrm>
            <a:off x="4724400" y="4381500"/>
            <a:ext cx="3810000" cy="1800225"/>
          </a:xfrm>
          <a:prstGeom prst="rect">
            <a:avLst/>
          </a:prstGeom>
          <a:noFill/>
          <a:ln w="9525">
            <a:noFill/>
            <a:miter lim="800000"/>
            <a:headEnd/>
            <a:tailEnd/>
          </a:ln>
        </p:spPr>
        <p:txBody>
          <a:bodyPr/>
          <a:lstStyle/>
          <a:p>
            <a:pPr marL="342900" indent="-342900"/>
            <a:r>
              <a:rPr lang="en-US" sz="2000">
                <a:solidFill>
                  <a:srgbClr val="FF0000"/>
                </a:solidFill>
              </a:rPr>
              <a:t>3.</a:t>
            </a:r>
            <a:r>
              <a:rPr lang="en-US" sz="2000"/>
              <a:t> HTTP</a:t>
            </a:r>
            <a:r>
              <a:rPr lang="en-US" sz="1800"/>
              <a:t> server receives request message, forms </a:t>
            </a:r>
            <a:r>
              <a:rPr lang="en-US" sz="1800" i="1">
                <a:solidFill>
                  <a:schemeClr val="accent2"/>
                </a:solidFill>
              </a:rPr>
              <a:t>response message</a:t>
            </a:r>
            <a:r>
              <a:rPr lang="en-US" sz="1800"/>
              <a:t> containing requested object, and sends message into its socket</a:t>
            </a:r>
          </a:p>
        </p:txBody>
      </p:sp>
      <p:sp>
        <p:nvSpPr>
          <p:cNvPr id="19468" name="Line 8"/>
          <p:cNvSpPr>
            <a:spLocks noChangeShapeType="1"/>
          </p:cNvSpPr>
          <p:nvPr/>
        </p:nvSpPr>
        <p:spPr bwMode="auto">
          <a:xfrm>
            <a:off x="4048125" y="26479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9469" name="Line 9"/>
          <p:cNvSpPr>
            <a:spLocks noChangeShapeType="1"/>
          </p:cNvSpPr>
          <p:nvPr/>
        </p:nvSpPr>
        <p:spPr bwMode="auto">
          <a:xfrm>
            <a:off x="3895725" y="45910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9470" name="Line 10"/>
          <p:cNvSpPr>
            <a:spLocks noChangeShapeType="1"/>
          </p:cNvSpPr>
          <p:nvPr/>
        </p:nvSpPr>
        <p:spPr bwMode="auto">
          <a:xfrm flipH="1">
            <a:off x="3933825" y="51244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9471" name="Text Box 12"/>
          <p:cNvSpPr txBox="1">
            <a:spLocks noChangeArrowheads="1"/>
          </p:cNvSpPr>
          <p:nvPr/>
        </p:nvSpPr>
        <p:spPr bwMode="auto">
          <a:xfrm>
            <a:off x="176213" y="594201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19472" name="Line 14"/>
          <p:cNvSpPr>
            <a:spLocks noChangeShapeType="1"/>
          </p:cNvSpPr>
          <p:nvPr/>
        </p:nvSpPr>
        <p:spPr bwMode="auto">
          <a:xfrm flipH="1">
            <a:off x="4019550" y="316230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9473" name="Text Box 15"/>
          <p:cNvSpPr txBox="1">
            <a:spLocks noChangeArrowheads="1"/>
          </p:cNvSpPr>
          <p:nvPr/>
        </p:nvSpPr>
        <p:spPr bwMode="auto">
          <a:xfrm>
            <a:off x="7245350" y="968375"/>
            <a:ext cx="1898650" cy="915988"/>
          </a:xfrm>
          <a:prstGeom prst="rect">
            <a:avLst/>
          </a:prstGeom>
          <a:noFill/>
          <a:ln w="9525">
            <a:noFill/>
            <a:miter lim="800000"/>
            <a:headEnd/>
            <a:tailEnd/>
          </a:ln>
        </p:spPr>
        <p:txBody>
          <a:bodyPr wrap="none">
            <a:spAutoFit/>
          </a:bodyPr>
          <a:lstStyle/>
          <a:p>
            <a:pPr algn="ctr">
              <a:spcBef>
                <a:spcPct val="0"/>
              </a:spcBef>
              <a:buClrTx/>
              <a:buSzTx/>
              <a:buFontTx/>
              <a:buNone/>
            </a:pPr>
            <a:r>
              <a:rPr lang="en-US" sz="1800">
                <a:latin typeface="Arial" charset="0"/>
              </a:rPr>
              <a:t>(contains text, </a:t>
            </a:r>
          </a:p>
          <a:p>
            <a:pPr algn="ctr">
              <a:spcBef>
                <a:spcPct val="0"/>
              </a:spcBef>
              <a:buClrTx/>
              <a:buSzTx/>
              <a:buFontTx/>
              <a:buNone/>
            </a:pPr>
            <a:r>
              <a:rPr lang="en-US" sz="1800">
                <a:latin typeface="Arial" charset="0"/>
              </a:rPr>
              <a:t>references to 10 </a:t>
            </a:r>
          </a:p>
          <a:p>
            <a:pPr algn="ctr">
              <a:spcBef>
                <a:spcPct val="0"/>
              </a:spcBef>
              <a:buClrTx/>
              <a:buSzTx/>
              <a:buFontTx/>
              <a:buNone/>
            </a:pPr>
            <a:r>
              <a:rPr lang="en-US" sz="1800">
                <a:latin typeface="Arial" charset="0"/>
              </a:rPr>
              <a:t>jpeg images)</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0483" name="Slide Number Placeholder 6"/>
          <p:cNvSpPr>
            <a:spLocks noGrp="1"/>
          </p:cNvSpPr>
          <p:nvPr>
            <p:ph type="sldNum" sz="quarter" idx="12"/>
          </p:nvPr>
        </p:nvSpPr>
        <p:spPr>
          <a:noFill/>
        </p:spPr>
        <p:txBody>
          <a:bodyPr/>
          <a:lstStyle/>
          <a:p>
            <a:fld id="{7183D6B4-AFCC-4A8C-8072-B55C92033E08}" type="slidenum">
              <a:rPr lang="en-US" smtClean="0"/>
              <a:pPr/>
              <a:t>15</a:t>
            </a:fld>
            <a:endParaRPr lang="en-US" smtClean="0"/>
          </a:p>
        </p:txBody>
      </p:sp>
      <p:sp>
        <p:nvSpPr>
          <p:cNvPr id="20484" name="Rectangle 4"/>
          <p:cNvSpPr>
            <a:spLocks noGrp="1" noChangeArrowheads="1"/>
          </p:cNvSpPr>
          <p:nvPr>
            <p:ph type="title"/>
          </p:nvPr>
        </p:nvSpPr>
        <p:spPr>
          <a:xfrm>
            <a:off x="542925" y="257175"/>
            <a:ext cx="7772400" cy="866775"/>
          </a:xfrm>
        </p:spPr>
        <p:txBody>
          <a:bodyPr/>
          <a:lstStyle/>
          <a:p>
            <a:r>
              <a:rPr lang="en-US" sz="3600" smtClean="0"/>
              <a:t>Nonpersistent HTTP (cont.)</a:t>
            </a:r>
            <a:endParaRPr lang="en-US" smtClean="0"/>
          </a:p>
        </p:txBody>
      </p:sp>
      <p:sp>
        <p:nvSpPr>
          <p:cNvPr id="20485" name="Rectangle 6"/>
          <p:cNvSpPr>
            <a:spLocks noGrp="1" noChangeArrowheads="1"/>
          </p:cNvSpPr>
          <p:nvPr>
            <p:ph type="body" sz="half" idx="2"/>
          </p:nvPr>
        </p:nvSpPr>
        <p:spPr>
          <a:xfrm>
            <a:off x="1095375" y="2047875"/>
            <a:ext cx="3810000" cy="1533525"/>
          </a:xfrm>
        </p:spPr>
        <p:txBody>
          <a:bodyPr/>
          <a:lstStyle/>
          <a:p>
            <a:pPr>
              <a:buFont typeface="ZapfDingbats" pitchFamily="82" charset="2"/>
              <a:buNone/>
            </a:pPr>
            <a:r>
              <a:rPr lang="en-US" sz="2000" smtClean="0">
                <a:solidFill>
                  <a:srgbClr val="FF0000"/>
                </a:solidFill>
              </a:rPr>
              <a:t>5</a:t>
            </a:r>
            <a:r>
              <a:rPr lang="en-US" sz="1800" smtClean="0">
                <a:solidFill>
                  <a:srgbClr val="FF0000"/>
                </a:solidFill>
              </a:rPr>
              <a:t>.</a:t>
            </a:r>
            <a:r>
              <a:rPr lang="en-US" sz="1800" smtClean="0"/>
              <a:t> HTTP client receives response message containing html file, displays html.  Parsing html file, finds 10 referenced jpeg  objects</a:t>
            </a:r>
            <a:endParaRPr lang="en-US" sz="2000" smtClean="0"/>
          </a:p>
        </p:txBody>
      </p:sp>
      <p:sp>
        <p:nvSpPr>
          <p:cNvPr id="20486" name="Rectangle 7"/>
          <p:cNvSpPr>
            <a:spLocks noChangeArrowheads="1"/>
          </p:cNvSpPr>
          <p:nvPr/>
        </p:nvSpPr>
        <p:spPr bwMode="auto">
          <a:xfrm>
            <a:off x="1085850" y="3568700"/>
            <a:ext cx="3810000" cy="666750"/>
          </a:xfrm>
          <a:prstGeom prst="rect">
            <a:avLst/>
          </a:prstGeom>
          <a:noFill/>
          <a:ln w="9525">
            <a:noFill/>
            <a:miter lim="800000"/>
            <a:headEnd/>
            <a:tailEnd/>
          </a:ln>
        </p:spPr>
        <p:txBody>
          <a:bodyPr/>
          <a:lstStyle/>
          <a:p>
            <a:pPr marL="342900" indent="-342900"/>
            <a:r>
              <a:rPr lang="en-US" sz="2000">
                <a:solidFill>
                  <a:srgbClr val="FF0000"/>
                </a:solidFill>
              </a:rPr>
              <a:t>6.</a:t>
            </a:r>
            <a:r>
              <a:rPr lang="en-US" sz="2000"/>
              <a:t> </a:t>
            </a:r>
            <a:r>
              <a:rPr lang="en-US" sz="1800"/>
              <a:t>Steps 1-5 repeated for each of 10 jpeg objects</a:t>
            </a:r>
          </a:p>
        </p:txBody>
      </p:sp>
      <p:sp>
        <p:nvSpPr>
          <p:cNvPr id="20487" name="Rectangle 8"/>
          <p:cNvSpPr>
            <a:spLocks noChangeArrowheads="1"/>
          </p:cNvSpPr>
          <p:nvPr/>
        </p:nvSpPr>
        <p:spPr bwMode="auto">
          <a:xfrm>
            <a:off x="5032375" y="1492250"/>
            <a:ext cx="3810000" cy="733425"/>
          </a:xfrm>
          <a:prstGeom prst="rect">
            <a:avLst/>
          </a:prstGeom>
          <a:noFill/>
          <a:ln w="9525">
            <a:noFill/>
            <a:miter lim="800000"/>
            <a:headEnd/>
            <a:tailEnd/>
          </a:ln>
        </p:spPr>
        <p:txBody>
          <a:bodyPr/>
          <a:lstStyle/>
          <a:p>
            <a:pPr marL="342900" indent="-342900"/>
            <a:r>
              <a:rPr lang="en-US" sz="2000">
                <a:solidFill>
                  <a:srgbClr val="FF0000"/>
                </a:solidFill>
              </a:rPr>
              <a:t>4.</a:t>
            </a:r>
            <a:r>
              <a:rPr lang="en-US" sz="2000"/>
              <a:t> HTTP</a:t>
            </a:r>
            <a:r>
              <a:rPr lang="en-US" sz="1800"/>
              <a:t> server closes TCP connection. </a:t>
            </a:r>
            <a:endParaRPr lang="en-US" sz="2000"/>
          </a:p>
        </p:txBody>
      </p:sp>
      <p:sp>
        <p:nvSpPr>
          <p:cNvPr id="20488" name="Line 2"/>
          <p:cNvSpPr>
            <a:spLocks noChangeShapeType="1"/>
          </p:cNvSpPr>
          <p:nvPr/>
        </p:nvSpPr>
        <p:spPr bwMode="auto">
          <a:xfrm>
            <a:off x="542925" y="1519238"/>
            <a:ext cx="0" cy="2571750"/>
          </a:xfrm>
          <a:prstGeom prst="line">
            <a:avLst/>
          </a:prstGeom>
          <a:noFill/>
          <a:ln w="19050">
            <a:solidFill>
              <a:schemeClr val="accent2"/>
            </a:solidFill>
            <a:round/>
            <a:headEnd/>
            <a:tailEnd type="triangle" w="med" len="med"/>
          </a:ln>
        </p:spPr>
        <p:txBody>
          <a:bodyPr wrap="none" anchor="ctr"/>
          <a:lstStyle/>
          <a:p>
            <a:endParaRPr lang="en-US"/>
          </a:p>
        </p:txBody>
      </p:sp>
      <p:sp>
        <p:nvSpPr>
          <p:cNvPr id="20489" name="Rectangle 3"/>
          <p:cNvSpPr>
            <a:spLocks noChangeArrowheads="1"/>
          </p:cNvSpPr>
          <p:nvPr/>
        </p:nvSpPr>
        <p:spPr bwMode="auto">
          <a:xfrm>
            <a:off x="304800" y="3519488"/>
            <a:ext cx="342900" cy="295275"/>
          </a:xfrm>
          <a:prstGeom prst="rect">
            <a:avLst/>
          </a:prstGeom>
          <a:solidFill>
            <a:schemeClr val="bg1"/>
          </a:solidFill>
          <a:ln w="9525">
            <a:noFill/>
            <a:miter lim="800000"/>
            <a:headEnd/>
            <a:tailEnd/>
          </a:ln>
        </p:spPr>
        <p:txBody>
          <a:bodyPr wrap="none" anchor="ctr"/>
          <a:lstStyle/>
          <a:p>
            <a:endParaRPr lang="en-US"/>
          </a:p>
        </p:txBody>
      </p:sp>
      <p:sp>
        <p:nvSpPr>
          <p:cNvPr id="20490" name="Text Box 13"/>
          <p:cNvSpPr txBox="1">
            <a:spLocks noChangeArrowheads="1"/>
          </p:cNvSpPr>
          <p:nvPr/>
        </p:nvSpPr>
        <p:spPr bwMode="auto">
          <a:xfrm>
            <a:off x="149225" y="338296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20491" name="Line 17"/>
          <p:cNvSpPr>
            <a:spLocks noChangeShapeType="1"/>
          </p:cNvSpPr>
          <p:nvPr/>
        </p:nvSpPr>
        <p:spPr bwMode="auto">
          <a:xfrm flipH="1">
            <a:off x="3762375" y="1449388"/>
            <a:ext cx="1095375" cy="523875"/>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076" name="Slide Number Placeholder 6"/>
          <p:cNvSpPr>
            <a:spLocks noGrp="1"/>
          </p:cNvSpPr>
          <p:nvPr>
            <p:ph type="sldNum" sz="quarter" idx="12"/>
          </p:nvPr>
        </p:nvSpPr>
        <p:spPr>
          <a:noFill/>
        </p:spPr>
        <p:txBody>
          <a:bodyPr/>
          <a:lstStyle/>
          <a:p>
            <a:fld id="{438B7ACE-74D9-4A3B-9711-BFFDD7B51069}" type="slidenum">
              <a:rPr lang="en-US" smtClean="0"/>
              <a:pPr/>
              <a:t>16</a:t>
            </a:fld>
            <a:endParaRPr lang="en-US" smtClean="0"/>
          </a:p>
        </p:txBody>
      </p:sp>
      <p:sp>
        <p:nvSpPr>
          <p:cNvPr id="3077" name="Rectangle 1026"/>
          <p:cNvSpPr>
            <a:spLocks noGrp="1" noChangeArrowheads="1"/>
          </p:cNvSpPr>
          <p:nvPr>
            <p:ph type="title"/>
          </p:nvPr>
        </p:nvSpPr>
        <p:spPr>
          <a:xfrm>
            <a:off x="533400" y="0"/>
            <a:ext cx="7772400" cy="1143000"/>
          </a:xfrm>
        </p:spPr>
        <p:txBody>
          <a:bodyPr/>
          <a:lstStyle/>
          <a:p>
            <a:r>
              <a:rPr lang="en-US" smtClean="0"/>
              <a:t>Response time modeling</a:t>
            </a:r>
          </a:p>
        </p:txBody>
      </p:sp>
      <p:sp>
        <p:nvSpPr>
          <p:cNvPr id="3078" name="Rectangle 1027"/>
          <p:cNvSpPr>
            <a:spLocks noGrp="1" noChangeArrowheads="1"/>
          </p:cNvSpPr>
          <p:nvPr>
            <p:ph type="body" sz="half" idx="1"/>
          </p:nvPr>
        </p:nvSpPr>
        <p:spPr>
          <a:xfrm>
            <a:off x="533400" y="1258888"/>
            <a:ext cx="4090988" cy="4648200"/>
          </a:xfrm>
        </p:spPr>
        <p:txBody>
          <a:bodyPr/>
          <a:lstStyle/>
          <a:p>
            <a:pPr>
              <a:buFont typeface="ZapfDingbats" pitchFamily="82" charset="2"/>
              <a:buNone/>
            </a:pPr>
            <a:r>
              <a:rPr lang="en-US" sz="2000" smtClean="0">
                <a:solidFill>
                  <a:srgbClr val="FF0000"/>
                </a:solidFill>
              </a:rPr>
              <a:t>Definition of Round Trip Time (RTT):</a:t>
            </a:r>
            <a:r>
              <a:rPr lang="en-US" sz="2000" smtClean="0"/>
              <a:t> time to send a small packet to travel from client to server and back.</a:t>
            </a:r>
          </a:p>
          <a:p>
            <a:pPr>
              <a:buFont typeface="ZapfDingbats" pitchFamily="82" charset="2"/>
              <a:buNone/>
            </a:pPr>
            <a:r>
              <a:rPr lang="en-US" sz="2000" u="sng" smtClean="0">
                <a:solidFill>
                  <a:srgbClr val="FF0000"/>
                </a:solidFill>
              </a:rPr>
              <a:t>Response time:</a:t>
            </a:r>
            <a:endParaRPr lang="en-US" sz="2000" smtClean="0"/>
          </a:p>
          <a:p>
            <a:r>
              <a:rPr lang="en-US" sz="2000" smtClean="0"/>
              <a:t>one RTT to initiate TCP connection</a:t>
            </a:r>
          </a:p>
          <a:p>
            <a:r>
              <a:rPr lang="en-US" sz="2000" smtClean="0"/>
              <a:t>one RTT for HTTP request and first few bytes of HTTP response to return</a:t>
            </a:r>
          </a:p>
          <a:p>
            <a:r>
              <a:rPr lang="en-US" sz="2000" smtClean="0"/>
              <a:t>file transmission time</a:t>
            </a:r>
          </a:p>
          <a:p>
            <a:pPr>
              <a:buFont typeface="ZapfDingbats" pitchFamily="82" charset="2"/>
              <a:buNone/>
            </a:pPr>
            <a:r>
              <a:rPr lang="en-US" sz="2000" smtClean="0">
                <a:solidFill>
                  <a:srgbClr val="FF0000"/>
                </a:solidFill>
              </a:rPr>
              <a:t>total = 2RTT+transmit time</a:t>
            </a:r>
            <a:endParaRPr lang="en-US" sz="2000" smtClean="0"/>
          </a:p>
          <a:p>
            <a:pPr>
              <a:buFont typeface="ZapfDingbats" pitchFamily="82" charset="2"/>
              <a:buNone/>
            </a:pPr>
            <a:endParaRPr lang="en-US" sz="2000" smtClean="0"/>
          </a:p>
        </p:txBody>
      </p:sp>
      <p:grpSp>
        <p:nvGrpSpPr>
          <p:cNvPr id="3079" name="Group 1064"/>
          <p:cNvGrpSpPr>
            <a:grpSpLocks/>
          </p:cNvGrpSpPr>
          <p:nvPr/>
        </p:nvGrpSpPr>
        <p:grpSpPr bwMode="auto">
          <a:xfrm>
            <a:off x="4584700" y="1274763"/>
            <a:ext cx="4225925" cy="4413250"/>
            <a:chOff x="2888" y="794"/>
            <a:chExt cx="2662" cy="2780"/>
          </a:xfrm>
        </p:grpSpPr>
        <p:graphicFrame>
          <p:nvGraphicFramePr>
            <p:cNvPr id="3074" name="Object 1029"/>
            <p:cNvGraphicFramePr>
              <a:graphicFrameLocks noChangeAspect="1"/>
            </p:cNvGraphicFramePr>
            <p:nvPr/>
          </p:nvGraphicFramePr>
          <p:xfrm>
            <a:off x="3587" y="1049"/>
            <a:ext cx="474" cy="376"/>
          </p:xfrm>
          <a:graphic>
            <a:graphicData uri="http://schemas.openxmlformats.org/presentationml/2006/ole">
              <mc:AlternateContent xmlns:mc="http://schemas.openxmlformats.org/markup-compatibility/2006">
                <mc:Choice xmlns:v="urn:schemas-microsoft-com:vml" Requires="v">
                  <p:oleObj spid="_x0000_s3094" name="Clip" r:id="rId4" imgW="1305000" imgH="1085760" progId="">
                    <p:embed/>
                  </p:oleObj>
                </mc:Choice>
                <mc:Fallback>
                  <p:oleObj name="Clip" r:id="rId4" imgW="1305000" imgH="1085760" progId="">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 y="1049"/>
                          <a:ext cx="47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80" name="Group 1030"/>
            <p:cNvGrpSpPr>
              <a:grpSpLocks/>
            </p:cNvGrpSpPr>
            <p:nvPr/>
          </p:nvGrpSpPr>
          <p:grpSpPr bwMode="auto">
            <a:xfrm>
              <a:off x="4783" y="794"/>
              <a:ext cx="318" cy="675"/>
              <a:chOff x="4180" y="783"/>
              <a:chExt cx="150" cy="307"/>
            </a:xfrm>
          </p:grpSpPr>
          <p:sp>
            <p:nvSpPr>
              <p:cNvPr id="3101" name="AutoShape 103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102" name="Rectangle 103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103" name="Rectangle 10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104" name="AutoShape 10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105" name="Line 103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106" name="Line 103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107" name="Rectangle 10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108" name="Rectangle 103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3081" name="Line 1039"/>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3082" name="Line 1040"/>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3083" name="Line 1041"/>
            <p:cNvSpPr>
              <a:spLocks noChangeShapeType="1"/>
            </p:cNvSpPr>
            <p:nvPr/>
          </p:nvSpPr>
          <p:spPr bwMode="auto">
            <a:xfrm>
              <a:off x="3855" y="1715"/>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3084" name="Line 1042"/>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p:spPr>
          <p:txBody>
            <a:bodyPr wrap="none" anchor="ctr"/>
            <a:lstStyle/>
            <a:p>
              <a:endParaRPr lang="en-US"/>
            </a:p>
          </p:txBody>
        </p:sp>
        <p:sp>
          <p:nvSpPr>
            <p:cNvPr id="3085" name="Line 1043"/>
            <p:cNvSpPr>
              <a:spLocks noChangeShapeType="1"/>
            </p:cNvSpPr>
            <p:nvPr/>
          </p:nvSpPr>
          <p:spPr bwMode="auto">
            <a:xfrm>
              <a:off x="3851" y="2311"/>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3086" name="Line 1044"/>
            <p:cNvSpPr>
              <a:spLocks noChangeShapeType="1"/>
            </p:cNvSpPr>
            <p:nvPr/>
          </p:nvSpPr>
          <p:spPr bwMode="auto">
            <a:xfrm flipH="1">
              <a:off x="3861" y="2615"/>
              <a:ext cx="1054" cy="239"/>
            </a:xfrm>
            <a:prstGeom prst="line">
              <a:avLst/>
            </a:prstGeom>
            <a:noFill/>
            <a:ln w="127000">
              <a:solidFill>
                <a:schemeClr val="tx1"/>
              </a:solidFill>
              <a:round/>
              <a:headEnd/>
              <a:tailEnd/>
            </a:ln>
          </p:spPr>
          <p:txBody>
            <a:bodyPr wrap="none" anchor="ctr"/>
            <a:lstStyle/>
            <a:p>
              <a:endParaRPr lang="en-US"/>
            </a:p>
          </p:txBody>
        </p:sp>
        <p:sp>
          <p:nvSpPr>
            <p:cNvPr id="3087" name="AutoShape 1045"/>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p:spPr>
          <p:txBody>
            <a:bodyPr wrap="none" anchor="ctr"/>
            <a:lstStyle/>
            <a:p>
              <a:endParaRPr lang="en-US"/>
            </a:p>
          </p:txBody>
        </p:sp>
        <p:sp>
          <p:nvSpPr>
            <p:cNvPr id="3088" name="Text Box 1046"/>
            <p:cNvSpPr txBox="1">
              <a:spLocks noChangeArrowheads="1"/>
            </p:cNvSpPr>
            <p:nvPr/>
          </p:nvSpPr>
          <p:spPr bwMode="auto">
            <a:xfrm>
              <a:off x="4980" y="2369"/>
              <a:ext cx="570" cy="52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time to </a:t>
              </a:r>
            </a:p>
            <a:p>
              <a:pPr>
                <a:spcBef>
                  <a:spcPct val="0"/>
                </a:spcBef>
                <a:buClrTx/>
                <a:buSzTx/>
                <a:buFontTx/>
                <a:buNone/>
              </a:pPr>
              <a:r>
                <a:rPr lang="en-US" sz="1600">
                  <a:solidFill>
                    <a:srgbClr val="FF0000"/>
                  </a:solidFill>
                  <a:latin typeface="Times New Roman" pitchFamily="18" charset="0"/>
                </a:rPr>
                <a:t>transmit </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3089" name="Line 1047"/>
            <p:cNvSpPr>
              <a:spLocks noChangeShapeType="1"/>
            </p:cNvSpPr>
            <p:nvPr/>
          </p:nvSpPr>
          <p:spPr bwMode="auto">
            <a:xfrm>
              <a:off x="3600" y="1699"/>
              <a:ext cx="246" cy="1"/>
            </a:xfrm>
            <a:prstGeom prst="line">
              <a:avLst/>
            </a:prstGeom>
            <a:noFill/>
            <a:ln w="9525">
              <a:solidFill>
                <a:schemeClr val="tx1"/>
              </a:solidFill>
              <a:round/>
              <a:headEnd/>
              <a:tailEnd/>
            </a:ln>
          </p:spPr>
          <p:txBody>
            <a:bodyPr wrap="none" anchor="ctr"/>
            <a:lstStyle/>
            <a:p>
              <a:endParaRPr lang="en-US"/>
            </a:p>
          </p:txBody>
        </p:sp>
        <p:sp>
          <p:nvSpPr>
            <p:cNvPr id="3090" name="Text Box 1048"/>
            <p:cNvSpPr txBox="1">
              <a:spLocks noChangeArrowheads="1"/>
            </p:cNvSpPr>
            <p:nvPr/>
          </p:nvSpPr>
          <p:spPr bwMode="auto">
            <a:xfrm>
              <a:off x="2888" y="1516"/>
              <a:ext cx="740"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initiate TCP</a:t>
              </a:r>
            </a:p>
            <a:p>
              <a:pPr>
                <a:spcBef>
                  <a:spcPct val="0"/>
                </a:spcBef>
                <a:buClrTx/>
                <a:buSzTx/>
                <a:buFontTx/>
                <a:buNone/>
              </a:pPr>
              <a:r>
                <a:rPr lang="en-US" sz="1600">
                  <a:solidFill>
                    <a:srgbClr val="FF0000"/>
                  </a:solidFill>
                  <a:latin typeface="Times New Roman" pitchFamily="18" charset="0"/>
                </a:rPr>
                <a:t>connection</a:t>
              </a:r>
              <a:endParaRPr lang="en-US" sz="1600">
                <a:latin typeface="Times New Roman" pitchFamily="18" charset="0"/>
              </a:endParaRPr>
            </a:p>
          </p:txBody>
        </p:sp>
        <p:sp>
          <p:nvSpPr>
            <p:cNvPr id="3091" name="AutoShape 1049"/>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3092" name="Text Box 1050"/>
            <p:cNvSpPr txBox="1">
              <a:spLocks noChangeArrowheads="1"/>
            </p:cNvSpPr>
            <p:nvPr/>
          </p:nvSpPr>
          <p:spPr bwMode="auto">
            <a:xfrm>
              <a:off x="3381" y="1862"/>
              <a:ext cx="357"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RTT</a:t>
              </a:r>
            </a:p>
          </p:txBody>
        </p:sp>
        <p:sp>
          <p:nvSpPr>
            <p:cNvPr id="3093" name="Line 1051"/>
            <p:cNvSpPr>
              <a:spLocks noChangeShapeType="1"/>
            </p:cNvSpPr>
            <p:nvPr/>
          </p:nvSpPr>
          <p:spPr bwMode="auto">
            <a:xfrm>
              <a:off x="3631" y="2269"/>
              <a:ext cx="223" cy="0"/>
            </a:xfrm>
            <a:prstGeom prst="line">
              <a:avLst/>
            </a:prstGeom>
            <a:noFill/>
            <a:ln w="9525">
              <a:solidFill>
                <a:schemeClr val="tx1"/>
              </a:solidFill>
              <a:round/>
              <a:headEnd/>
              <a:tailEnd/>
            </a:ln>
          </p:spPr>
          <p:txBody>
            <a:bodyPr wrap="none" anchor="ctr"/>
            <a:lstStyle/>
            <a:p>
              <a:endParaRPr lang="en-US"/>
            </a:p>
          </p:txBody>
        </p:sp>
        <p:sp>
          <p:nvSpPr>
            <p:cNvPr id="3094" name="Text Box 1052"/>
            <p:cNvSpPr txBox="1">
              <a:spLocks noChangeArrowheads="1"/>
            </p:cNvSpPr>
            <p:nvPr/>
          </p:nvSpPr>
          <p:spPr bwMode="auto">
            <a:xfrm>
              <a:off x="3158" y="2078"/>
              <a:ext cx="487"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request</a:t>
              </a:r>
            </a:p>
            <a:p>
              <a:pPr>
                <a:spcBef>
                  <a:spcPct val="0"/>
                </a:spcBef>
                <a:buClrTx/>
                <a:buSzTx/>
                <a:buFontTx/>
                <a:buNone/>
              </a:pPr>
              <a:r>
                <a:rPr lang="en-US" sz="1600">
                  <a:solidFill>
                    <a:srgbClr val="FF0000"/>
                  </a:solidFill>
                  <a:latin typeface="Times New Roman" pitchFamily="18" charset="0"/>
                </a:rPr>
                <a:t>file</a:t>
              </a:r>
              <a:endParaRPr lang="en-US" sz="1600">
                <a:latin typeface="Times New Roman" pitchFamily="18" charset="0"/>
              </a:endParaRPr>
            </a:p>
          </p:txBody>
        </p:sp>
        <p:sp>
          <p:nvSpPr>
            <p:cNvPr id="3095" name="AutoShape 1053"/>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3096" name="Text Box 1054"/>
            <p:cNvSpPr txBox="1">
              <a:spLocks noChangeArrowheads="1"/>
            </p:cNvSpPr>
            <p:nvPr/>
          </p:nvSpPr>
          <p:spPr bwMode="auto">
            <a:xfrm>
              <a:off x="3393" y="2443"/>
              <a:ext cx="357"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RTT</a:t>
              </a:r>
            </a:p>
          </p:txBody>
        </p:sp>
        <p:sp>
          <p:nvSpPr>
            <p:cNvPr id="3097" name="Line 1059"/>
            <p:cNvSpPr>
              <a:spLocks noChangeShapeType="1"/>
            </p:cNvSpPr>
            <p:nvPr/>
          </p:nvSpPr>
          <p:spPr bwMode="auto">
            <a:xfrm flipH="1">
              <a:off x="3638" y="2892"/>
              <a:ext cx="216" cy="1"/>
            </a:xfrm>
            <a:prstGeom prst="line">
              <a:avLst/>
            </a:prstGeom>
            <a:noFill/>
            <a:ln w="9525">
              <a:solidFill>
                <a:schemeClr val="tx1"/>
              </a:solidFill>
              <a:round/>
              <a:headEnd/>
              <a:tailEnd/>
            </a:ln>
          </p:spPr>
          <p:txBody>
            <a:bodyPr wrap="none" anchor="ctr"/>
            <a:lstStyle/>
            <a:p>
              <a:endParaRPr lang="en-US"/>
            </a:p>
          </p:txBody>
        </p:sp>
        <p:sp>
          <p:nvSpPr>
            <p:cNvPr id="3098" name="Text Box 1060"/>
            <p:cNvSpPr txBox="1">
              <a:spLocks noChangeArrowheads="1"/>
            </p:cNvSpPr>
            <p:nvPr/>
          </p:nvSpPr>
          <p:spPr bwMode="auto">
            <a:xfrm>
              <a:off x="3296" y="2794"/>
              <a:ext cx="551"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file</a:t>
              </a:r>
            </a:p>
            <a:p>
              <a:pPr>
                <a:spcBef>
                  <a:spcPct val="0"/>
                </a:spcBef>
                <a:buClrTx/>
                <a:buSzTx/>
                <a:buFontTx/>
                <a:buNone/>
              </a:pPr>
              <a:r>
                <a:rPr lang="en-US" sz="1600">
                  <a:solidFill>
                    <a:srgbClr val="FF0000"/>
                  </a:solidFill>
                  <a:latin typeface="Times New Roman" pitchFamily="18" charset="0"/>
                </a:rPr>
                <a:t>received</a:t>
              </a:r>
              <a:endParaRPr lang="en-US" sz="1600">
                <a:latin typeface="Times New Roman" pitchFamily="18" charset="0"/>
              </a:endParaRPr>
            </a:p>
          </p:txBody>
        </p:sp>
        <p:sp>
          <p:nvSpPr>
            <p:cNvPr id="3099" name="Text Box 1061"/>
            <p:cNvSpPr txBox="1">
              <a:spLocks noChangeArrowheads="1"/>
            </p:cNvSpPr>
            <p:nvPr/>
          </p:nvSpPr>
          <p:spPr bwMode="auto">
            <a:xfrm>
              <a:off x="3704" y="3362"/>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sp>
          <p:nvSpPr>
            <p:cNvPr id="3100" name="Text Box 1062"/>
            <p:cNvSpPr txBox="1">
              <a:spLocks noChangeArrowheads="1"/>
            </p:cNvSpPr>
            <p:nvPr/>
          </p:nvSpPr>
          <p:spPr bwMode="auto">
            <a:xfrm>
              <a:off x="4761" y="3351"/>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1507" name="Slide Number Placeholder 6"/>
          <p:cNvSpPr>
            <a:spLocks noGrp="1"/>
          </p:cNvSpPr>
          <p:nvPr>
            <p:ph type="sldNum" sz="quarter" idx="12"/>
          </p:nvPr>
        </p:nvSpPr>
        <p:spPr>
          <a:noFill/>
        </p:spPr>
        <p:txBody>
          <a:bodyPr/>
          <a:lstStyle/>
          <a:p>
            <a:fld id="{EDBC14B1-05DF-449B-ADD9-35C684B67299}" type="slidenum">
              <a:rPr lang="en-US" smtClean="0"/>
              <a:pPr/>
              <a:t>17</a:t>
            </a:fld>
            <a:endParaRPr lang="en-US" smtClean="0"/>
          </a:p>
        </p:txBody>
      </p:sp>
      <p:sp>
        <p:nvSpPr>
          <p:cNvPr id="21508" name="Rectangle 1026"/>
          <p:cNvSpPr>
            <a:spLocks noGrp="1" noChangeArrowheads="1"/>
          </p:cNvSpPr>
          <p:nvPr>
            <p:ph type="title"/>
          </p:nvPr>
        </p:nvSpPr>
        <p:spPr>
          <a:xfrm>
            <a:off x="452438" y="173038"/>
            <a:ext cx="7772400" cy="838200"/>
          </a:xfrm>
        </p:spPr>
        <p:txBody>
          <a:bodyPr/>
          <a:lstStyle/>
          <a:p>
            <a:r>
              <a:rPr lang="en-US" sz="3200" smtClean="0"/>
              <a:t>Persistent HTTP</a:t>
            </a:r>
            <a:endParaRPr lang="en-US" smtClean="0"/>
          </a:p>
        </p:txBody>
      </p:sp>
      <p:sp>
        <p:nvSpPr>
          <p:cNvPr id="21509" name="Rectangle 1027"/>
          <p:cNvSpPr>
            <a:spLocks noGrp="1" noChangeArrowheads="1"/>
          </p:cNvSpPr>
          <p:nvPr>
            <p:ph type="body" sz="half" idx="1"/>
          </p:nvPr>
        </p:nvSpPr>
        <p:spPr>
          <a:xfrm>
            <a:off x="434975" y="1414463"/>
            <a:ext cx="3933825" cy="4648200"/>
          </a:xfrm>
        </p:spPr>
        <p:txBody>
          <a:bodyPr/>
          <a:lstStyle/>
          <a:p>
            <a:pPr>
              <a:lnSpc>
                <a:spcPct val="90000"/>
              </a:lnSpc>
              <a:buFont typeface="ZapfDingbats" pitchFamily="82" charset="2"/>
              <a:buNone/>
            </a:pPr>
            <a:r>
              <a:rPr lang="en-US" sz="2000" u="sng" smtClean="0">
                <a:solidFill>
                  <a:srgbClr val="FF0000"/>
                </a:solidFill>
              </a:rPr>
              <a:t>Nonpersistent HTTP issues:</a:t>
            </a:r>
            <a:endParaRPr lang="en-US" sz="2000" smtClean="0"/>
          </a:p>
          <a:p>
            <a:pPr>
              <a:lnSpc>
                <a:spcPct val="90000"/>
              </a:lnSpc>
            </a:pPr>
            <a:r>
              <a:rPr lang="en-US" sz="2000" smtClean="0"/>
              <a:t>requires 2 RTTs per object</a:t>
            </a:r>
          </a:p>
          <a:p>
            <a:pPr>
              <a:lnSpc>
                <a:spcPct val="90000"/>
              </a:lnSpc>
            </a:pPr>
            <a:r>
              <a:rPr lang="en-US" sz="2000" smtClean="0"/>
              <a:t>browsers often open parallel TCP connections to fetch referenced objects</a:t>
            </a:r>
          </a:p>
          <a:p>
            <a:pPr>
              <a:lnSpc>
                <a:spcPct val="90000"/>
              </a:lnSpc>
            </a:pPr>
            <a:r>
              <a:rPr lang="en-US" sz="2000" smtClean="0"/>
              <a:t>server must maintain a separate connection for each object</a:t>
            </a:r>
          </a:p>
          <a:p>
            <a:pPr>
              <a:lnSpc>
                <a:spcPct val="90000"/>
              </a:lnSpc>
              <a:buFont typeface="ZapfDingbats" pitchFamily="82" charset="2"/>
              <a:buNone/>
            </a:pPr>
            <a:r>
              <a:rPr lang="en-US" sz="2000" u="sng" smtClean="0">
                <a:solidFill>
                  <a:srgbClr val="FF0000"/>
                </a:solidFill>
              </a:rPr>
              <a:t>Persistent  HTTP</a:t>
            </a:r>
            <a:endParaRPr lang="en-US" sz="2000" smtClean="0"/>
          </a:p>
          <a:p>
            <a:pPr>
              <a:lnSpc>
                <a:spcPct val="90000"/>
              </a:lnSpc>
            </a:pPr>
            <a:r>
              <a:rPr lang="en-US" sz="2000" smtClean="0"/>
              <a:t>server leaves connection open after sending response</a:t>
            </a:r>
          </a:p>
          <a:p>
            <a:pPr>
              <a:lnSpc>
                <a:spcPct val="90000"/>
              </a:lnSpc>
            </a:pPr>
            <a:r>
              <a:rPr lang="en-US" sz="2000" smtClean="0"/>
              <a:t>subsequent HTTP messages  between same client/server are sent over connection</a:t>
            </a:r>
          </a:p>
          <a:p>
            <a:pPr>
              <a:lnSpc>
                <a:spcPct val="90000"/>
              </a:lnSpc>
            </a:pPr>
            <a:endParaRPr lang="en-US" sz="2000" smtClean="0"/>
          </a:p>
        </p:txBody>
      </p:sp>
      <p:sp>
        <p:nvSpPr>
          <p:cNvPr id="21510" name="Rectangle 1028"/>
          <p:cNvSpPr>
            <a:spLocks noGrp="1" noChangeArrowheads="1"/>
          </p:cNvSpPr>
          <p:nvPr>
            <p:ph type="body" sz="half" idx="2"/>
          </p:nvPr>
        </p:nvSpPr>
        <p:spPr>
          <a:xfrm>
            <a:off x="4429125" y="1392238"/>
            <a:ext cx="3810000" cy="4648200"/>
          </a:xfrm>
        </p:spPr>
        <p:txBody>
          <a:bodyPr/>
          <a:lstStyle/>
          <a:p>
            <a:pPr>
              <a:lnSpc>
                <a:spcPct val="90000"/>
              </a:lnSpc>
              <a:buFont typeface="ZapfDingbats" pitchFamily="82" charset="2"/>
              <a:buNone/>
            </a:pPr>
            <a:r>
              <a:rPr lang="en-US" sz="2000" u="sng" smtClean="0">
                <a:solidFill>
                  <a:srgbClr val="FF0000"/>
                </a:solidFill>
              </a:rPr>
              <a:t>Persistent without pipelining:</a:t>
            </a:r>
            <a:endParaRPr lang="en-US" sz="2000" smtClean="0"/>
          </a:p>
          <a:p>
            <a:pPr>
              <a:lnSpc>
                <a:spcPct val="90000"/>
              </a:lnSpc>
            </a:pPr>
            <a:r>
              <a:rPr lang="en-US" sz="2000" smtClean="0"/>
              <a:t>client issues new request only when previous response has been received</a:t>
            </a:r>
          </a:p>
          <a:p>
            <a:pPr>
              <a:lnSpc>
                <a:spcPct val="90000"/>
              </a:lnSpc>
            </a:pPr>
            <a:r>
              <a:rPr lang="en-US" sz="2000" smtClean="0"/>
              <a:t>one RTT for each referenced object</a:t>
            </a:r>
          </a:p>
          <a:p>
            <a:pPr>
              <a:lnSpc>
                <a:spcPct val="90000"/>
              </a:lnSpc>
              <a:buFont typeface="ZapfDingbats" pitchFamily="82" charset="2"/>
              <a:buNone/>
            </a:pPr>
            <a:r>
              <a:rPr lang="en-US" sz="2000" u="sng" smtClean="0">
                <a:solidFill>
                  <a:srgbClr val="FF0000"/>
                </a:solidFill>
              </a:rPr>
              <a:t>Persistent with pipelining:</a:t>
            </a:r>
            <a:endParaRPr lang="en-US" sz="2000" smtClean="0"/>
          </a:p>
          <a:p>
            <a:pPr>
              <a:lnSpc>
                <a:spcPct val="90000"/>
              </a:lnSpc>
            </a:pPr>
            <a:r>
              <a:rPr lang="en-US" sz="2000" smtClean="0"/>
              <a:t>default in HTTP/1.1</a:t>
            </a:r>
          </a:p>
          <a:p>
            <a:pPr>
              <a:lnSpc>
                <a:spcPct val="90000"/>
              </a:lnSpc>
            </a:pPr>
            <a:r>
              <a:rPr lang="en-US" sz="2000" smtClean="0"/>
              <a:t>client sends requests as soon as it encounters a referenced object</a:t>
            </a:r>
          </a:p>
          <a:p>
            <a:pPr>
              <a:lnSpc>
                <a:spcPct val="90000"/>
              </a:lnSpc>
            </a:pPr>
            <a:r>
              <a:rPr lang="en-US" sz="2000" smtClean="0"/>
              <a:t>as little as one RTT for all the referenced objects</a:t>
            </a:r>
          </a:p>
          <a:p>
            <a:pPr>
              <a:lnSpc>
                <a:spcPct val="90000"/>
              </a:lnSpc>
            </a:pPr>
            <a:endParaRPr lang="en-US" sz="200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2531" name="Slide Number Placeholder 5"/>
          <p:cNvSpPr>
            <a:spLocks noGrp="1"/>
          </p:cNvSpPr>
          <p:nvPr>
            <p:ph type="sldNum" sz="quarter" idx="12"/>
          </p:nvPr>
        </p:nvSpPr>
        <p:spPr>
          <a:noFill/>
        </p:spPr>
        <p:txBody>
          <a:bodyPr/>
          <a:lstStyle/>
          <a:p>
            <a:fld id="{7C5EDA4A-0BDA-40E4-80A1-61B0512DF196}" type="slidenum">
              <a:rPr lang="en-US" smtClean="0"/>
              <a:pPr/>
              <a:t>18</a:t>
            </a:fld>
            <a:endParaRPr lang="en-US" smtClean="0"/>
          </a:p>
        </p:txBody>
      </p:sp>
      <p:sp>
        <p:nvSpPr>
          <p:cNvPr id="22532" name="Rectangle 2"/>
          <p:cNvSpPr>
            <a:spLocks noGrp="1" noChangeArrowheads="1"/>
          </p:cNvSpPr>
          <p:nvPr>
            <p:ph type="title"/>
          </p:nvPr>
        </p:nvSpPr>
        <p:spPr/>
        <p:txBody>
          <a:bodyPr/>
          <a:lstStyle/>
          <a:p>
            <a:r>
              <a:rPr lang="en-US" sz="3600" smtClean="0"/>
              <a:t>HTTP request message</a:t>
            </a:r>
            <a:endParaRPr lang="en-US" smtClean="0"/>
          </a:p>
        </p:txBody>
      </p:sp>
      <p:sp>
        <p:nvSpPr>
          <p:cNvPr id="22533" name="Rectangle 3"/>
          <p:cNvSpPr>
            <a:spLocks noGrp="1" noChangeArrowheads="1"/>
          </p:cNvSpPr>
          <p:nvPr>
            <p:ph type="body" idx="1"/>
          </p:nvPr>
        </p:nvSpPr>
        <p:spPr/>
        <p:txBody>
          <a:bodyPr/>
          <a:lstStyle/>
          <a:p>
            <a:r>
              <a:rPr lang="en-US" sz="2400" smtClean="0"/>
              <a:t>two types of HTTP messages: </a:t>
            </a:r>
            <a:r>
              <a:rPr lang="en-US" sz="2400" i="1" smtClean="0">
                <a:solidFill>
                  <a:srgbClr val="FF0000"/>
                </a:solidFill>
              </a:rPr>
              <a:t>request</a:t>
            </a:r>
            <a:r>
              <a:rPr lang="en-US" sz="2400" smtClean="0">
                <a:solidFill>
                  <a:srgbClr val="FF0000"/>
                </a:solidFill>
              </a:rPr>
              <a:t>, </a:t>
            </a:r>
            <a:r>
              <a:rPr lang="en-US" sz="2400" i="1" smtClean="0">
                <a:solidFill>
                  <a:srgbClr val="FF0000"/>
                </a:solidFill>
              </a:rPr>
              <a:t>response</a:t>
            </a:r>
            <a:endParaRPr lang="en-US" sz="2400" i="1" smtClean="0">
              <a:solidFill>
                <a:schemeClr val="accent2"/>
              </a:solidFill>
            </a:endParaRPr>
          </a:p>
          <a:p>
            <a:r>
              <a:rPr lang="en-US" sz="2400" smtClean="0">
                <a:solidFill>
                  <a:srgbClr val="FF0000"/>
                </a:solidFill>
              </a:rPr>
              <a:t>HTTP request message:</a:t>
            </a:r>
            <a:endParaRPr lang="en-US" sz="2400" smtClean="0"/>
          </a:p>
          <a:p>
            <a:pPr lvl="1"/>
            <a:r>
              <a:rPr lang="en-US" sz="2000" smtClean="0"/>
              <a:t>ASCII (human-readable format)</a:t>
            </a:r>
            <a:endParaRPr lang="en-US" smtClean="0">
              <a:solidFill>
                <a:schemeClr val="accent2"/>
              </a:solidFill>
            </a:endParaRPr>
          </a:p>
        </p:txBody>
      </p:sp>
      <p:sp>
        <p:nvSpPr>
          <p:cNvPr id="22534" name="Text Box 4"/>
          <p:cNvSpPr txBox="1">
            <a:spLocks noChangeArrowheads="1"/>
          </p:cNvSpPr>
          <p:nvPr/>
        </p:nvSpPr>
        <p:spPr bwMode="auto">
          <a:xfrm>
            <a:off x="2924175" y="3444875"/>
            <a:ext cx="4908550" cy="234632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Courier New" pitchFamily="49" charset="0"/>
              </a:rPr>
              <a:t>GET /somedir/page.html HTTP/1.1</a:t>
            </a:r>
          </a:p>
          <a:p>
            <a:pPr>
              <a:spcBef>
                <a:spcPct val="0"/>
              </a:spcBef>
              <a:buClrTx/>
              <a:buSzTx/>
              <a:buFontTx/>
              <a:buNone/>
            </a:pPr>
            <a:r>
              <a:rPr lang="en-US" sz="2000" b="1">
                <a:latin typeface="Courier New" pitchFamily="49" charset="0"/>
              </a:rPr>
              <a:t>Host: www.someschool.edu </a:t>
            </a:r>
          </a:p>
          <a:p>
            <a:pPr>
              <a:spcBef>
                <a:spcPct val="0"/>
              </a:spcBef>
              <a:buClrTx/>
              <a:buSzTx/>
              <a:buFontTx/>
              <a:buNone/>
            </a:pPr>
            <a:r>
              <a:rPr lang="en-US" sz="2000" b="1">
                <a:latin typeface="Courier New" pitchFamily="49" charset="0"/>
              </a:rPr>
              <a:t>User-agent: Mozilla/4.0</a:t>
            </a:r>
          </a:p>
          <a:p>
            <a:pPr>
              <a:spcBef>
                <a:spcPct val="0"/>
              </a:spcBef>
              <a:buClrTx/>
              <a:buSzTx/>
              <a:buFontTx/>
              <a:buNone/>
            </a:pPr>
            <a:r>
              <a:rPr lang="en-US" sz="2000" b="1">
                <a:latin typeface="Courier New" pitchFamily="49" charset="0"/>
              </a:rPr>
              <a:t>Connection: close </a:t>
            </a:r>
          </a:p>
          <a:p>
            <a:pPr>
              <a:spcBef>
                <a:spcPct val="0"/>
              </a:spcBef>
              <a:buClrTx/>
              <a:buSzTx/>
              <a:buFontTx/>
              <a:buNone/>
            </a:pPr>
            <a:r>
              <a:rPr lang="en-US" sz="2000" b="1">
                <a:latin typeface="Courier New" pitchFamily="49" charset="0"/>
              </a:rPr>
              <a:t>Accept-language:fr </a:t>
            </a:r>
          </a:p>
          <a:p>
            <a:pPr>
              <a:spcBef>
                <a:spcPct val="0"/>
              </a:spcBef>
              <a:buClrTx/>
              <a:buSzTx/>
              <a:buFontTx/>
              <a:buNone/>
            </a:pPr>
            <a:endParaRPr lang="en-US">
              <a:latin typeface="Times New Roman" pitchFamily="18" charset="0"/>
            </a:endParaRPr>
          </a:p>
          <a:p>
            <a:pPr>
              <a:spcBef>
                <a:spcPct val="0"/>
              </a:spcBef>
              <a:buClrTx/>
              <a:buSzTx/>
              <a:buFontTx/>
              <a:buNone/>
            </a:pPr>
            <a:r>
              <a:rPr lang="en-US" sz="2000">
                <a:latin typeface="Arial" charset="0"/>
              </a:rPr>
              <a:t>(extra carriage return, line feed)</a:t>
            </a:r>
            <a:r>
              <a:rPr lang="en-US">
                <a:latin typeface="Times New Roman" pitchFamily="18" charset="0"/>
              </a:rPr>
              <a:t> </a:t>
            </a:r>
          </a:p>
        </p:txBody>
      </p:sp>
      <p:sp>
        <p:nvSpPr>
          <p:cNvPr id="22535" name="Text Box 5"/>
          <p:cNvSpPr txBox="1">
            <a:spLocks noChangeArrowheads="1"/>
          </p:cNvSpPr>
          <p:nvPr/>
        </p:nvSpPr>
        <p:spPr bwMode="auto">
          <a:xfrm>
            <a:off x="198438" y="3103563"/>
            <a:ext cx="22701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request line</a:t>
            </a:r>
          </a:p>
          <a:p>
            <a:pPr algn="ctr">
              <a:spcBef>
                <a:spcPct val="0"/>
              </a:spcBef>
              <a:buClrTx/>
              <a:buSzTx/>
              <a:buFontTx/>
              <a:buNone/>
            </a:pPr>
            <a:r>
              <a:rPr lang="en-US" sz="2000">
                <a:solidFill>
                  <a:schemeClr val="accent2"/>
                </a:solidFill>
              </a:rPr>
              <a:t>(GET, POST, </a:t>
            </a:r>
          </a:p>
          <a:p>
            <a:pPr algn="ctr">
              <a:spcBef>
                <a:spcPct val="0"/>
              </a:spcBef>
              <a:buClrTx/>
              <a:buSzTx/>
              <a:buFontTx/>
              <a:buNone/>
            </a:pPr>
            <a:r>
              <a:rPr lang="en-US" sz="2000">
                <a:solidFill>
                  <a:schemeClr val="accent2"/>
                </a:solidFill>
              </a:rPr>
              <a:t>HEAD commands)</a:t>
            </a:r>
            <a:endParaRPr lang="en-US">
              <a:latin typeface="Times New Roman" pitchFamily="18" charset="0"/>
            </a:endParaRPr>
          </a:p>
        </p:txBody>
      </p:sp>
      <p:sp>
        <p:nvSpPr>
          <p:cNvPr id="22536" name="Line 6"/>
          <p:cNvSpPr>
            <a:spLocks noChangeShapeType="1"/>
          </p:cNvSpPr>
          <p:nvPr/>
        </p:nvSpPr>
        <p:spPr bwMode="auto">
          <a:xfrm>
            <a:off x="2038350" y="33147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22537" name="Freeform 7"/>
          <p:cNvSpPr>
            <a:spLocks/>
          </p:cNvSpPr>
          <p:nvPr/>
        </p:nvSpPr>
        <p:spPr bwMode="auto">
          <a:xfrm>
            <a:off x="2943225" y="3752850"/>
            <a:ext cx="227013" cy="1311275"/>
          </a:xfrm>
          <a:custGeom>
            <a:avLst/>
            <a:gdLst>
              <a:gd name="T0" fmla="*/ 184637 w 150"/>
              <a:gd name="T1" fmla="*/ 8515 h 924"/>
              <a:gd name="T2" fmla="*/ 0 w 150"/>
              <a:gd name="T3" fmla="*/ 0 h 924"/>
              <a:gd name="T4" fmla="*/ 0 w 150"/>
              <a:gd name="T5" fmla="*/ 1311275 h 924"/>
              <a:gd name="T6" fmla="*/ 227013 w 150"/>
              <a:gd name="T7" fmla="*/ 1302760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p:spPr>
        <p:txBody>
          <a:bodyPr wrap="none" anchor="ctr"/>
          <a:lstStyle/>
          <a:p>
            <a:endParaRPr lang="en-US"/>
          </a:p>
        </p:txBody>
      </p:sp>
      <p:sp>
        <p:nvSpPr>
          <p:cNvPr id="22538" name="Text Box 8"/>
          <p:cNvSpPr txBox="1">
            <a:spLocks noChangeArrowheads="1"/>
          </p:cNvSpPr>
          <p:nvPr/>
        </p:nvSpPr>
        <p:spPr bwMode="auto">
          <a:xfrm>
            <a:off x="1938338" y="425608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22539" name="Line 10"/>
          <p:cNvSpPr>
            <a:spLocks noChangeShapeType="1"/>
          </p:cNvSpPr>
          <p:nvPr/>
        </p:nvSpPr>
        <p:spPr bwMode="auto">
          <a:xfrm flipV="1">
            <a:off x="2162175" y="532447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22540" name="Text Box 11"/>
          <p:cNvSpPr txBox="1">
            <a:spLocks noChangeArrowheads="1"/>
          </p:cNvSpPr>
          <p:nvPr/>
        </p:nvSpPr>
        <p:spPr bwMode="auto">
          <a:xfrm>
            <a:off x="320848" y="5208588"/>
            <a:ext cx="2434881" cy="1323439"/>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rPr>
              <a:t>Carriage return, </a:t>
            </a:r>
          </a:p>
          <a:p>
            <a:pPr algn="ctr">
              <a:spcBef>
                <a:spcPct val="0"/>
              </a:spcBef>
              <a:buClrTx/>
              <a:buSzTx/>
              <a:buFontTx/>
              <a:buNone/>
            </a:pPr>
            <a:r>
              <a:rPr lang="en-US" sz="2000" dirty="0">
                <a:solidFill>
                  <a:schemeClr val="accent2"/>
                </a:solidFill>
              </a:rPr>
              <a:t>line feed </a:t>
            </a:r>
          </a:p>
          <a:p>
            <a:pPr algn="ctr">
              <a:spcBef>
                <a:spcPct val="0"/>
              </a:spcBef>
              <a:buClrTx/>
              <a:buSzTx/>
              <a:buFontTx/>
              <a:buNone/>
            </a:pPr>
            <a:r>
              <a:rPr lang="en-US" sz="2000" dirty="0">
                <a:solidFill>
                  <a:schemeClr val="accent2"/>
                </a:solidFill>
              </a:rPr>
              <a:t>indicates end </a:t>
            </a:r>
          </a:p>
          <a:p>
            <a:pPr algn="ctr">
              <a:spcBef>
                <a:spcPct val="0"/>
              </a:spcBef>
              <a:buClrTx/>
              <a:buSzTx/>
              <a:buFontTx/>
              <a:buNone/>
            </a:pPr>
            <a:r>
              <a:rPr lang="en-US" sz="2000" dirty="0">
                <a:solidFill>
                  <a:schemeClr val="accent2"/>
                </a:solidFill>
              </a:rPr>
              <a:t>of </a:t>
            </a:r>
            <a:r>
              <a:rPr lang="en-US" sz="2000" dirty="0" smtClean="0">
                <a:solidFill>
                  <a:schemeClr val="accent2"/>
                </a:solidFill>
              </a:rPr>
              <a:t>message header</a:t>
            </a:r>
            <a:endParaRPr lang="en-US" dirty="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3555" name="Slide Number Placeholder 4"/>
          <p:cNvSpPr>
            <a:spLocks noGrp="1"/>
          </p:cNvSpPr>
          <p:nvPr>
            <p:ph type="sldNum" sz="quarter" idx="12"/>
          </p:nvPr>
        </p:nvSpPr>
        <p:spPr>
          <a:noFill/>
        </p:spPr>
        <p:txBody>
          <a:bodyPr/>
          <a:lstStyle/>
          <a:p>
            <a:fld id="{CE602608-630B-4206-9CF2-EDB2F44A69AA}" type="slidenum">
              <a:rPr lang="en-US" smtClean="0"/>
              <a:pPr/>
              <a:t>19</a:t>
            </a:fld>
            <a:endParaRPr lang="en-US" smtClean="0"/>
          </a:p>
        </p:txBody>
      </p:sp>
      <p:sp>
        <p:nvSpPr>
          <p:cNvPr id="23556" name="Rectangle 2"/>
          <p:cNvSpPr>
            <a:spLocks noGrp="1" noChangeArrowheads="1"/>
          </p:cNvSpPr>
          <p:nvPr>
            <p:ph type="title"/>
          </p:nvPr>
        </p:nvSpPr>
        <p:spPr/>
        <p:txBody>
          <a:bodyPr/>
          <a:lstStyle/>
          <a:p>
            <a:r>
              <a:rPr lang="en-US" sz="3200" smtClean="0"/>
              <a:t>HTTP request message: general format</a:t>
            </a:r>
            <a:endParaRPr lang="en-US" smtClean="0"/>
          </a:p>
        </p:txBody>
      </p:sp>
      <p:pic>
        <p:nvPicPr>
          <p:cNvPr id="23557" name="Picture 3" descr="HTTPrequest"/>
          <p:cNvPicPr>
            <a:picLocks noChangeAspect="1" noChangeArrowheads="1"/>
          </p:cNvPicPr>
          <p:nvPr/>
        </p:nvPicPr>
        <p:blipFill>
          <a:blip r:embed="rId2"/>
          <a:srcRect/>
          <a:stretch>
            <a:fillRect/>
          </a:stretch>
        </p:blipFill>
        <p:spPr bwMode="auto">
          <a:xfrm>
            <a:off x="1120775" y="1649413"/>
            <a:ext cx="7512050" cy="37782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5"/>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07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a:t>1-</a:t>
            </a:r>
            <a:fld id="{09BAC827-2844-9A48-ACD2-5BAA2DB9E3A1}" type="slidenum">
              <a:rPr lang="en-US" sz="1400"/>
              <a:pPr/>
              <a:t>2</a:t>
            </a:fld>
            <a:endParaRPr lang="en-US" sz="1400"/>
          </a:p>
        </p:txBody>
      </p:sp>
      <p:sp>
        <p:nvSpPr>
          <p:cNvPr id="30723" name="Rectangle 2"/>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p:spPr>
        <p:txBody>
          <a:bodyPr wrap="none" anchor="ctr"/>
          <a:lstStyle/>
          <a:p>
            <a:endParaRPr lang="en-US"/>
          </a:p>
        </p:txBody>
      </p:sp>
      <p:sp>
        <p:nvSpPr>
          <p:cNvPr id="30724" name="Rectangle 3"/>
          <p:cNvSpPr>
            <a:spLocks noGrp="1" noChangeArrowheads="1"/>
          </p:cNvSpPr>
          <p:nvPr>
            <p:ph type="title"/>
          </p:nvPr>
        </p:nvSpPr>
        <p:spPr/>
        <p:txBody>
          <a:bodyPr/>
          <a:lstStyle/>
          <a:p>
            <a:r>
              <a:rPr lang="en-US" dirty="0" smtClean="0">
                <a:latin typeface="Comic Sans MS" charset="0"/>
              </a:rPr>
              <a:t>Internet </a:t>
            </a:r>
            <a:r>
              <a:rPr lang="en-US" dirty="0">
                <a:latin typeface="Comic Sans MS" charset="0"/>
              </a:rPr>
              <a:t>protocol </a:t>
            </a:r>
            <a:r>
              <a:rPr lang="en-US" dirty="0" smtClean="0">
                <a:latin typeface="Comic Sans MS" charset="0"/>
              </a:rPr>
              <a:t>stack (recap)</a:t>
            </a:r>
            <a:endParaRPr lang="en-US" dirty="0">
              <a:latin typeface="Comic Sans MS" charset="0"/>
            </a:endParaRPr>
          </a:p>
        </p:txBody>
      </p:sp>
      <p:sp>
        <p:nvSpPr>
          <p:cNvPr id="30725" name="Rectangle 4"/>
          <p:cNvSpPr>
            <a:spLocks noGrp="1" noChangeArrowheads="1"/>
          </p:cNvSpPr>
          <p:nvPr>
            <p:ph type="body" sz="half" idx="1"/>
          </p:nvPr>
        </p:nvSpPr>
        <p:spPr>
          <a:xfrm>
            <a:off x="571500" y="1422400"/>
            <a:ext cx="5715000" cy="4648200"/>
          </a:xfrm>
        </p:spPr>
        <p:txBody>
          <a:bodyPr/>
          <a:lstStyle/>
          <a:p>
            <a:r>
              <a:rPr lang="en-US" sz="2400">
                <a:solidFill>
                  <a:srgbClr val="FF0000"/>
                </a:solidFill>
                <a:latin typeface="Comic Sans MS" charset="0"/>
              </a:rPr>
              <a:t>application:</a:t>
            </a:r>
            <a:r>
              <a:rPr lang="en-US" sz="2400">
                <a:latin typeface="Comic Sans MS" charset="0"/>
              </a:rPr>
              <a:t> supporting network applications</a:t>
            </a:r>
          </a:p>
          <a:p>
            <a:pPr lvl="1"/>
            <a:r>
              <a:rPr lang="en-US" sz="2000">
                <a:latin typeface="Comic Sans MS" charset="0"/>
              </a:rPr>
              <a:t>FTP, SMTP</a:t>
            </a:r>
          </a:p>
          <a:p>
            <a:r>
              <a:rPr lang="en-US" sz="2400">
                <a:solidFill>
                  <a:srgbClr val="FF0000"/>
                </a:solidFill>
                <a:latin typeface="Comic Sans MS" charset="0"/>
              </a:rPr>
              <a:t>transport:</a:t>
            </a:r>
            <a:r>
              <a:rPr lang="en-US" sz="2400">
                <a:latin typeface="Comic Sans MS" charset="0"/>
              </a:rPr>
              <a:t> process-process data transfer</a:t>
            </a:r>
          </a:p>
          <a:p>
            <a:r>
              <a:rPr lang="en-US" sz="2400">
                <a:solidFill>
                  <a:srgbClr val="FF0000"/>
                </a:solidFill>
                <a:latin typeface="Comic Sans MS" charset="0"/>
              </a:rPr>
              <a:t>network:</a:t>
            </a:r>
            <a:r>
              <a:rPr lang="en-US" sz="2400">
                <a:latin typeface="Comic Sans MS" charset="0"/>
              </a:rPr>
              <a:t> routing of datagrams from source host to destination host</a:t>
            </a:r>
          </a:p>
          <a:p>
            <a:pPr lvl="1"/>
            <a:r>
              <a:rPr lang="en-US" sz="2000">
                <a:latin typeface="Comic Sans MS" charset="0"/>
              </a:rPr>
              <a:t>IP, routing protocols</a:t>
            </a:r>
          </a:p>
          <a:p>
            <a:r>
              <a:rPr lang="en-US" sz="2400">
                <a:solidFill>
                  <a:srgbClr val="FF0000"/>
                </a:solidFill>
                <a:latin typeface="Comic Sans MS" charset="0"/>
              </a:rPr>
              <a:t>link:</a:t>
            </a:r>
            <a:r>
              <a:rPr lang="en-US" sz="2400">
                <a:latin typeface="Comic Sans MS" charset="0"/>
              </a:rPr>
              <a:t> data transfer between neighboring  network elements</a:t>
            </a:r>
          </a:p>
          <a:p>
            <a:pPr lvl="1"/>
            <a:r>
              <a:rPr lang="en-US" sz="2000">
                <a:latin typeface="Comic Sans MS" charset="0"/>
              </a:rPr>
              <a:t>PPP, Ethernet</a:t>
            </a:r>
          </a:p>
          <a:p>
            <a:r>
              <a:rPr lang="en-US" sz="2400">
                <a:solidFill>
                  <a:srgbClr val="FF0000"/>
                </a:solidFill>
                <a:latin typeface="Comic Sans MS" charset="0"/>
              </a:rPr>
              <a:t>physical:</a:t>
            </a:r>
            <a:r>
              <a:rPr lang="en-US" sz="2400">
                <a:latin typeface="Comic Sans MS" charset="0"/>
              </a:rPr>
              <a:t> bits </a:t>
            </a:r>
            <a:r>
              <a:rPr lang="ja-JP" altLang="en-US" sz="2400">
                <a:latin typeface="Comic Sans MS" charset="0"/>
              </a:rPr>
              <a:t>“</a:t>
            </a:r>
            <a:r>
              <a:rPr lang="en-US" altLang="ja-JP" sz="2400">
                <a:latin typeface="Comic Sans MS" charset="0"/>
              </a:rPr>
              <a:t>on the wire</a:t>
            </a:r>
            <a:r>
              <a:rPr lang="ja-JP" altLang="en-US" sz="2400">
                <a:latin typeface="Comic Sans MS" charset="0"/>
              </a:rPr>
              <a:t>”</a:t>
            </a:r>
            <a:endParaRPr lang="en-US" altLang="ja-JP" sz="2400">
              <a:latin typeface="Comic Sans MS" charset="0"/>
            </a:endParaRPr>
          </a:p>
          <a:p>
            <a:endParaRPr lang="en-US" sz="2400">
              <a:latin typeface="Comic Sans MS" charset="0"/>
            </a:endParaRPr>
          </a:p>
        </p:txBody>
      </p:sp>
      <p:grpSp>
        <p:nvGrpSpPr>
          <p:cNvPr id="30726" name="Group 5"/>
          <p:cNvGrpSpPr>
            <a:grpSpLocks/>
          </p:cNvGrpSpPr>
          <p:nvPr/>
        </p:nvGrpSpPr>
        <p:grpSpPr bwMode="auto">
          <a:xfrm>
            <a:off x="6508750" y="1828800"/>
            <a:ext cx="1898650" cy="3530600"/>
            <a:chOff x="3076" y="888"/>
            <a:chExt cx="1196" cy="2224"/>
          </a:xfrm>
        </p:grpSpPr>
        <p:sp>
          <p:nvSpPr>
            <p:cNvPr id="30732"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en-US"/>
            </a:p>
          </p:txBody>
        </p:sp>
        <p:sp>
          <p:nvSpPr>
            <p:cNvPr id="30733" name="Text Box 7"/>
            <p:cNvSpPr txBox="1">
              <a:spLocks noChangeArrowheads="1"/>
            </p:cNvSpPr>
            <p:nvPr/>
          </p:nvSpPr>
          <p:spPr bwMode="auto">
            <a:xfrm>
              <a:off x="3226" y="893"/>
              <a:ext cx="918" cy="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2000" dirty="0">
                  <a:latin typeface="Comic Sans MS" charset="0"/>
                </a:rPr>
                <a:t>application</a:t>
              </a:r>
            </a:p>
            <a:p>
              <a:pPr algn="ctr"/>
              <a:endParaRPr lang="en-US" sz="2000" dirty="0">
                <a:latin typeface="Comic Sans MS" charset="0"/>
              </a:endParaRPr>
            </a:p>
            <a:p>
              <a:pPr algn="ctr"/>
              <a:r>
                <a:rPr lang="en-US" sz="2000" dirty="0">
                  <a:latin typeface="Comic Sans MS" charset="0"/>
                </a:rPr>
                <a:t>transport</a:t>
              </a:r>
            </a:p>
            <a:p>
              <a:pPr algn="ctr"/>
              <a:endParaRPr lang="en-US" sz="2000" dirty="0">
                <a:latin typeface="Comic Sans MS" charset="0"/>
              </a:endParaRPr>
            </a:p>
            <a:p>
              <a:pPr algn="ctr"/>
              <a:r>
                <a:rPr lang="en-US" sz="2000" dirty="0">
                  <a:latin typeface="Comic Sans MS" charset="0"/>
                </a:rPr>
                <a:t>network</a:t>
              </a:r>
            </a:p>
            <a:p>
              <a:pPr algn="ctr"/>
              <a:endParaRPr lang="en-US" sz="2000" dirty="0">
                <a:latin typeface="Comic Sans MS" charset="0"/>
              </a:endParaRPr>
            </a:p>
            <a:p>
              <a:pPr algn="ctr"/>
              <a:r>
                <a:rPr lang="en-US" sz="2000" dirty="0">
                  <a:latin typeface="Comic Sans MS" charset="0"/>
                </a:rPr>
                <a:t>link</a:t>
              </a:r>
            </a:p>
            <a:p>
              <a:pPr algn="ctr"/>
              <a:endParaRPr lang="en-US" sz="2000" dirty="0">
                <a:latin typeface="Comic Sans MS" charset="0"/>
              </a:endParaRPr>
            </a:p>
            <a:p>
              <a:pPr algn="ctr"/>
              <a:r>
                <a:rPr lang="en-US" sz="2000" dirty="0">
                  <a:latin typeface="Comic Sans MS" charset="0"/>
                </a:rPr>
                <a:t>physical</a:t>
              </a:r>
            </a:p>
          </p:txBody>
        </p:sp>
        <p:sp>
          <p:nvSpPr>
            <p:cNvPr id="30734" name="Line 8"/>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9"/>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0"/>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1"/>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0727" name="Text Box 12"/>
          <p:cNvSpPr txBox="1">
            <a:spLocks noChangeArrowheads="1"/>
          </p:cNvSpPr>
          <p:nvPr/>
        </p:nvSpPr>
        <p:spPr bwMode="auto">
          <a:xfrm>
            <a:off x="8582025" y="19589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t>5</a:t>
            </a:r>
          </a:p>
        </p:txBody>
      </p:sp>
      <p:sp>
        <p:nvSpPr>
          <p:cNvPr id="30728" name="Rectangle 13"/>
          <p:cNvSpPr>
            <a:spLocks noChangeArrowheads="1"/>
          </p:cNvSpPr>
          <p:nvPr/>
        </p:nvSpPr>
        <p:spPr bwMode="auto">
          <a:xfrm>
            <a:off x="8582025" y="27305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4</a:t>
            </a:r>
          </a:p>
        </p:txBody>
      </p:sp>
      <p:sp>
        <p:nvSpPr>
          <p:cNvPr id="30729" name="Rectangle 14"/>
          <p:cNvSpPr>
            <a:spLocks noChangeArrowheads="1"/>
          </p:cNvSpPr>
          <p:nvPr/>
        </p:nvSpPr>
        <p:spPr bwMode="auto">
          <a:xfrm>
            <a:off x="8582025"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3</a:t>
            </a:r>
          </a:p>
        </p:txBody>
      </p:sp>
      <p:sp>
        <p:nvSpPr>
          <p:cNvPr id="30730" name="Rectangle 15"/>
          <p:cNvSpPr>
            <a:spLocks noChangeArrowheads="1"/>
          </p:cNvSpPr>
          <p:nvPr/>
        </p:nvSpPr>
        <p:spPr bwMode="auto">
          <a:xfrm>
            <a:off x="8582025" y="4191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2</a:t>
            </a:r>
          </a:p>
        </p:txBody>
      </p:sp>
      <p:sp>
        <p:nvSpPr>
          <p:cNvPr id="30731" name="Rectangle 16"/>
          <p:cNvSpPr>
            <a:spLocks noChangeArrowheads="1"/>
          </p:cNvSpPr>
          <p:nvPr/>
        </p:nvSpPr>
        <p:spPr bwMode="auto">
          <a:xfrm>
            <a:off x="8582025" y="4787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1</a:t>
            </a:r>
          </a:p>
        </p:txBody>
      </p:sp>
    </p:spTree>
    <p:extLst>
      <p:ext uri="{BB962C8B-B14F-4D97-AF65-F5344CB8AC3E}">
        <p14:creationId xmlns:p14="http://schemas.microsoft.com/office/powerpoint/2010/main" val="39167122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4579" name="Slide Number Placeholder 6"/>
          <p:cNvSpPr>
            <a:spLocks noGrp="1"/>
          </p:cNvSpPr>
          <p:nvPr>
            <p:ph type="sldNum" sz="quarter" idx="12"/>
          </p:nvPr>
        </p:nvSpPr>
        <p:spPr>
          <a:noFill/>
        </p:spPr>
        <p:txBody>
          <a:bodyPr/>
          <a:lstStyle/>
          <a:p>
            <a:fld id="{D91CDC4A-41D7-4319-A4A4-4D9C2EC87691}" type="slidenum">
              <a:rPr lang="en-US" smtClean="0"/>
              <a:pPr/>
              <a:t>20</a:t>
            </a:fld>
            <a:endParaRPr lang="en-US" smtClean="0"/>
          </a:p>
        </p:txBody>
      </p:sp>
      <p:sp>
        <p:nvSpPr>
          <p:cNvPr id="24580" name="Rectangle 2"/>
          <p:cNvSpPr>
            <a:spLocks noGrp="1" noChangeArrowheads="1"/>
          </p:cNvSpPr>
          <p:nvPr>
            <p:ph type="title"/>
          </p:nvPr>
        </p:nvSpPr>
        <p:spPr/>
        <p:txBody>
          <a:bodyPr/>
          <a:lstStyle/>
          <a:p>
            <a:r>
              <a:rPr lang="en-US" smtClean="0"/>
              <a:t>Uploading form input</a:t>
            </a:r>
          </a:p>
        </p:txBody>
      </p:sp>
      <p:sp>
        <p:nvSpPr>
          <p:cNvPr id="24581" name="Rectangle 3"/>
          <p:cNvSpPr>
            <a:spLocks noGrp="1" noChangeArrowheads="1"/>
          </p:cNvSpPr>
          <p:nvPr>
            <p:ph type="body" sz="half" idx="1"/>
          </p:nvPr>
        </p:nvSpPr>
        <p:spPr>
          <a:xfrm>
            <a:off x="533400" y="1612900"/>
            <a:ext cx="3810000" cy="4648200"/>
          </a:xfrm>
        </p:spPr>
        <p:txBody>
          <a:bodyPr/>
          <a:lstStyle/>
          <a:p>
            <a:pPr>
              <a:buFont typeface="ZapfDingbats" pitchFamily="82" charset="2"/>
              <a:buNone/>
            </a:pPr>
            <a:r>
              <a:rPr lang="en-US" sz="2400" u="sng" smtClean="0">
                <a:solidFill>
                  <a:srgbClr val="FF0000"/>
                </a:solidFill>
              </a:rPr>
              <a:t>Post method:</a:t>
            </a:r>
            <a:endParaRPr lang="en-US" sz="2400" smtClean="0"/>
          </a:p>
          <a:p>
            <a:r>
              <a:rPr lang="en-US" sz="2400" smtClean="0"/>
              <a:t>Web page often includes form input</a:t>
            </a:r>
          </a:p>
          <a:p>
            <a:r>
              <a:rPr lang="en-US" sz="2400" smtClean="0"/>
              <a:t>Input is uploaded to server in entity body</a:t>
            </a:r>
          </a:p>
        </p:txBody>
      </p:sp>
      <p:sp>
        <p:nvSpPr>
          <p:cNvPr id="24582" name="Rectangle 4"/>
          <p:cNvSpPr>
            <a:spLocks noGrp="1" noChangeArrowheads="1"/>
          </p:cNvSpPr>
          <p:nvPr>
            <p:ph type="body" sz="half" idx="2"/>
          </p:nvPr>
        </p:nvSpPr>
        <p:spPr>
          <a:xfrm>
            <a:off x="4495800" y="2393950"/>
            <a:ext cx="3810000" cy="2206625"/>
          </a:xfrm>
        </p:spPr>
        <p:txBody>
          <a:bodyPr/>
          <a:lstStyle/>
          <a:p>
            <a:pPr>
              <a:buFont typeface="ZapfDingbats" pitchFamily="82" charset="2"/>
              <a:buNone/>
            </a:pPr>
            <a:r>
              <a:rPr lang="en-US" sz="2400" u="sng" smtClean="0">
                <a:solidFill>
                  <a:srgbClr val="FF0000"/>
                </a:solidFill>
              </a:rPr>
              <a:t>URL method:</a:t>
            </a:r>
          </a:p>
          <a:p>
            <a:r>
              <a:rPr lang="en-US" sz="2400" smtClean="0"/>
              <a:t>Uses GET method</a:t>
            </a:r>
          </a:p>
          <a:p>
            <a:r>
              <a:rPr lang="en-US" sz="2400" smtClean="0"/>
              <a:t>Input is uploaded in URL field of request line:</a:t>
            </a:r>
          </a:p>
          <a:p>
            <a:pPr>
              <a:buFont typeface="ZapfDingbats" pitchFamily="82" charset="2"/>
              <a:buNone/>
            </a:pPr>
            <a:endParaRPr lang="en-US" sz="2400" smtClean="0"/>
          </a:p>
        </p:txBody>
      </p:sp>
      <p:sp>
        <p:nvSpPr>
          <p:cNvPr id="24583" name="Text Box 5"/>
          <p:cNvSpPr txBox="1">
            <a:spLocks noChangeArrowheads="1"/>
          </p:cNvSpPr>
          <p:nvPr/>
        </p:nvSpPr>
        <p:spPr bwMode="auto">
          <a:xfrm>
            <a:off x="2033588" y="4822825"/>
            <a:ext cx="6889750" cy="396875"/>
          </a:xfrm>
          <a:prstGeom prst="rect">
            <a:avLst/>
          </a:prstGeom>
          <a:noFill/>
          <a:ln w="9525">
            <a:noFill/>
            <a:miter lim="800000"/>
            <a:headEnd/>
            <a:tailEnd/>
          </a:ln>
        </p:spPr>
        <p:txBody>
          <a:bodyPr wrap="none">
            <a:spAutoFit/>
          </a:bodyPr>
          <a:lstStyle/>
          <a:p>
            <a:pPr>
              <a:spcBef>
                <a:spcPct val="0"/>
              </a:spcBef>
              <a:buClrTx/>
              <a:buSzTx/>
              <a:buFontTx/>
              <a:buNone/>
            </a:pPr>
            <a:r>
              <a:rPr lang="en-US" sz="2000">
                <a:latin typeface="Courier New" pitchFamily="49" charset="0"/>
              </a:rPr>
              <a:t>www.somesite.com/animalsearch?monkeys&amp;banana</a:t>
            </a:r>
            <a:endParaRPr lang="en-US" sz="160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5603" name="Slide Number Placeholder 6"/>
          <p:cNvSpPr>
            <a:spLocks noGrp="1"/>
          </p:cNvSpPr>
          <p:nvPr>
            <p:ph type="sldNum" sz="quarter" idx="12"/>
          </p:nvPr>
        </p:nvSpPr>
        <p:spPr>
          <a:noFill/>
        </p:spPr>
        <p:txBody>
          <a:bodyPr/>
          <a:lstStyle/>
          <a:p>
            <a:fld id="{7C87AC38-B331-40FE-92B3-ECC146F3A635}" type="slidenum">
              <a:rPr lang="en-US" smtClean="0"/>
              <a:pPr/>
              <a:t>21</a:t>
            </a:fld>
            <a:endParaRPr lang="en-US" smtClean="0"/>
          </a:p>
        </p:txBody>
      </p:sp>
      <p:sp>
        <p:nvSpPr>
          <p:cNvPr id="25604" name="Rectangle 1026"/>
          <p:cNvSpPr>
            <a:spLocks noGrp="1" noChangeArrowheads="1"/>
          </p:cNvSpPr>
          <p:nvPr>
            <p:ph type="title"/>
          </p:nvPr>
        </p:nvSpPr>
        <p:spPr/>
        <p:txBody>
          <a:bodyPr/>
          <a:lstStyle/>
          <a:p>
            <a:r>
              <a:rPr lang="en-US" smtClean="0"/>
              <a:t>Method types</a:t>
            </a:r>
          </a:p>
        </p:txBody>
      </p:sp>
      <p:sp>
        <p:nvSpPr>
          <p:cNvPr id="25605" name="Rectangle 1027"/>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HTTP/1.0</a:t>
            </a:r>
            <a:endParaRPr lang="en-US" sz="2400" smtClean="0"/>
          </a:p>
          <a:p>
            <a:r>
              <a:rPr lang="en-US" sz="2400" smtClean="0"/>
              <a:t>GET</a:t>
            </a:r>
          </a:p>
          <a:p>
            <a:r>
              <a:rPr lang="en-US" sz="2400" smtClean="0"/>
              <a:t>POST</a:t>
            </a:r>
          </a:p>
          <a:p>
            <a:r>
              <a:rPr lang="en-US" sz="2400" smtClean="0"/>
              <a:t>HEAD</a:t>
            </a:r>
          </a:p>
          <a:p>
            <a:pPr lvl="1"/>
            <a:r>
              <a:rPr lang="en-US" sz="2000" smtClean="0"/>
              <a:t>asks server to leave requested object out of response</a:t>
            </a:r>
          </a:p>
        </p:txBody>
      </p:sp>
      <p:sp>
        <p:nvSpPr>
          <p:cNvPr id="25606" name="Rectangle 1028"/>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HTTP/1.1</a:t>
            </a:r>
            <a:endParaRPr lang="en-US" sz="2400" smtClean="0"/>
          </a:p>
          <a:p>
            <a:r>
              <a:rPr lang="en-US" sz="2400" smtClean="0"/>
              <a:t>GET, POST, HEAD</a:t>
            </a:r>
          </a:p>
          <a:p>
            <a:r>
              <a:rPr lang="en-US" sz="2400" smtClean="0"/>
              <a:t>PUT</a:t>
            </a:r>
          </a:p>
          <a:p>
            <a:pPr lvl="1"/>
            <a:r>
              <a:rPr lang="en-US" sz="2000" smtClean="0"/>
              <a:t>uploads file in entity body to path specified in URL field</a:t>
            </a:r>
          </a:p>
          <a:p>
            <a:r>
              <a:rPr lang="en-US" sz="2400" smtClean="0"/>
              <a:t>DELETE</a:t>
            </a:r>
          </a:p>
          <a:p>
            <a:pPr lvl="1"/>
            <a:r>
              <a:rPr lang="en-US" sz="2000" smtClean="0"/>
              <a:t>deletes file specified in the URL field</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6627" name="Slide Number Placeholder 5"/>
          <p:cNvSpPr>
            <a:spLocks noGrp="1"/>
          </p:cNvSpPr>
          <p:nvPr>
            <p:ph type="sldNum" sz="quarter" idx="12"/>
          </p:nvPr>
        </p:nvSpPr>
        <p:spPr>
          <a:noFill/>
        </p:spPr>
        <p:txBody>
          <a:bodyPr/>
          <a:lstStyle/>
          <a:p>
            <a:fld id="{1C252DAD-5A16-4DD5-B28A-525B4E273A56}" type="slidenum">
              <a:rPr lang="en-US" smtClean="0"/>
              <a:pPr/>
              <a:t>22</a:t>
            </a:fld>
            <a:endParaRPr lang="en-US" smtClean="0"/>
          </a:p>
        </p:txBody>
      </p:sp>
      <p:sp>
        <p:nvSpPr>
          <p:cNvPr id="26628" name="Rectangle 2"/>
          <p:cNvSpPr>
            <a:spLocks noGrp="1" noChangeArrowheads="1"/>
          </p:cNvSpPr>
          <p:nvPr>
            <p:ph type="title"/>
          </p:nvPr>
        </p:nvSpPr>
        <p:spPr/>
        <p:txBody>
          <a:bodyPr/>
          <a:lstStyle/>
          <a:p>
            <a:r>
              <a:rPr lang="en-US" sz="3600" smtClean="0"/>
              <a:t>HTTP response message</a:t>
            </a:r>
            <a:endParaRPr lang="en-US" smtClean="0"/>
          </a:p>
        </p:txBody>
      </p:sp>
      <p:sp>
        <p:nvSpPr>
          <p:cNvPr id="26629" name="Text Box 4"/>
          <p:cNvSpPr txBox="1">
            <a:spLocks noChangeArrowheads="1"/>
          </p:cNvSpPr>
          <p:nvPr/>
        </p:nvSpPr>
        <p:spPr bwMode="auto">
          <a:xfrm>
            <a:off x="3181350" y="1987550"/>
            <a:ext cx="5822950" cy="283527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Courier New" pitchFamily="49" charset="0"/>
              </a:rPr>
              <a:t>HTTP/1.1 200 OK </a:t>
            </a:r>
          </a:p>
          <a:p>
            <a:pPr>
              <a:spcBef>
                <a:spcPct val="0"/>
              </a:spcBef>
              <a:buClrTx/>
              <a:buSzTx/>
              <a:buFontTx/>
              <a:buNone/>
            </a:pPr>
            <a:r>
              <a:rPr lang="en-US" sz="2000" b="1">
                <a:latin typeface="Courier New" pitchFamily="49" charset="0"/>
              </a:rPr>
              <a:t>Connection: close</a:t>
            </a:r>
          </a:p>
          <a:p>
            <a:pPr>
              <a:spcBef>
                <a:spcPct val="0"/>
              </a:spcBef>
              <a:buClrTx/>
              <a:buSzTx/>
              <a:buFontTx/>
              <a:buNone/>
            </a:pPr>
            <a:r>
              <a:rPr lang="en-US" sz="2000" b="1">
                <a:latin typeface="Courier New" pitchFamily="49" charset="0"/>
              </a:rPr>
              <a:t>Date: Thu, 06 Aug 1998 12:00:15 GMT </a:t>
            </a:r>
          </a:p>
          <a:p>
            <a:pPr>
              <a:spcBef>
                <a:spcPct val="0"/>
              </a:spcBef>
              <a:buClrTx/>
              <a:buSzTx/>
              <a:buFontTx/>
              <a:buNone/>
            </a:pPr>
            <a:r>
              <a:rPr lang="en-US" sz="2000" b="1">
                <a:latin typeface="Courier New" pitchFamily="49" charset="0"/>
              </a:rPr>
              <a:t>Server: Apache/1.3.0 (Unix) </a:t>
            </a:r>
          </a:p>
          <a:p>
            <a:pPr>
              <a:spcBef>
                <a:spcPct val="0"/>
              </a:spcBef>
              <a:buClrTx/>
              <a:buSzTx/>
              <a:buFontTx/>
              <a:buNone/>
            </a:pPr>
            <a:r>
              <a:rPr lang="en-US" sz="2000" b="1">
                <a:latin typeface="Courier New" pitchFamily="49" charset="0"/>
              </a:rPr>
              <a:t>Last-Modified: Mon, 22 Jun 1998 …... </a:t>
            </a:r>
          </a:p>
          <a:p>
            <a:pPr>
              <a:spcBef>
                <a:spcPct val="0"/>
              </a:spcBef>
              <a:buClrTx/>
              <a:buSzTx/>
              <a:buFontTx/>
              <a:buNone/>
            </a:pPr>
            <a:r>
              <a:rPr lang="en-US" sz="2000" b="1">
                <a:latin typeface="Courier New" pitchFamily="49" charset="0"/>
              </a:rPr>
              <a:t>Content-Length: 6821 </a:t>
            </a:r>
          </a:p>
          <a:p>
            <a:pPr>
              <a:spcBef>
                <a:spcPct val="0"/>
              </a:spcBef>
              <a:buClrTx/>
              <a:buSzTx/>
              <a:buFontTx/>
              <a:buNone/>
            </a:pPr>
            <a:r>
              <a:rPr lang="en-US" sz="2000" b="1">
                <a:latin typeface="Courier New" pitchFamily="49" charset="0"/>
              </a:rPr>
              <a:t>Content-Type: text/html</a:t>
            </a:r>
          </a:p>
          <a:p>
            <a:pPr>
              <a:spcBef>
                <a:spcPct val="0"/>
              </a:spcBef>
              <a:buClrTx/>
              <a:buSzTx/>
              <a:buFontTx/>
              <a:buNone/>
            </a:pPr>
            <a:r>
              <a:rPr lang="en-US" sz="2000" b="1">
                <a:latin typeface="Courier New" pitchFamily="49" charset="0"/>
              </a:rPr>
              <a:t> </a:t>
            </a:r>
          </a:p>
          <a:p>
            <a:pPr>
              <a:spcBef>
                <a:spcPct val="0"/>
              </a:spcBef>
              <a:buClrTx/>
              <a:buSzTx/>
              <a:buFontTx/>
              <a:buNone/>
            </a:pPr>
            <a:r>
              <a:rPr lang="en-US" sz="2000" b="1">
                <a:latin typeface="Courier New" pitchFamily="49" charset="0"/>
              </a:rPr>
              <a:t>data data data data data ... </a:t>
            </a:r>
          </a:p>
        </p:txBody>
      </p:sp>
      <p:sp>
        <p:nvSpPr>
          <p:cNvPr id="26630" name="Text Box 5"/>
          <p:cNvSpPr txBox="1">
            <a:spLocks noChangeArrowheads="1"/>
          </p:cNvSpPr>
          <p:nvPr/>
        </p:nvSpPr>
        <p:spPr bwMode="auto">
          <a:xfrm>
            <a:off x="754063" y="1408113"/>
            <a:ext cx="1900237"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status line</a:t>
            </a:r>
          </a:p>
          <a:p>
            <a:pPr algn="ctr">
              <a:spcBef>
                <a:spcPct val="0"/>
              </a:spcBef>
              <a:buClrTx/>
              <a:buSzTx/>
              <a:buFontTx/>
              <a:buNone/>
            </a:pPr>
            <a:r>
              <a:rPr lang="en-US" sz="2000">
                <a:solidFill>
                  <a:schemeClr val="accent2"/>
                </a:solidFill>
              </a:rPr>
              <a:t>(protocol</a:t>
            </a:r>
          </a:p>
          <a:p>
            <a:pPr algn="ctr">
              <a:spcBef>
                <a:spcPct val="0"/>
              </a:spcBef>
              <a:buClrTx/>
              <a:buSzTx/>
              <a:buFontTx/>
              <a:buNone/>
            </a:pPr>
            <a:r>
              <a:rPr lang="en-US" sz="2000">
                <a:solidFill>
                  <a:schemeClr val="accent2"/>
                </a:solidFill>
              </a:rPr>
              <a:t>status code</a:t>
            </a:r>
          </a:p>
          <a:p>
            <a:pPr algn="ctr">
              <a:spcBef>
                <a:spcPct val="0"/>
              </a:spcBef>
              <a:buClrTx/>
              <a:buSzTx/>
              <a:buFontTx/>
              <a:buNone/>
            </a:pPr>
            <a:r>
              <a:rPr lang="en-US" sz="2000">
                <a:solidFill>
                  <a:schemeClr val="accent2"/>
                </a:solidFill>
              </a:rPr>
              <a:t>status phrase)</a:t>
            </a:r>
            <a:endParaRPr lang="en-US">
              <a:latin typeface="Times New Roman" pitchFamily="18" charset="0"/>
            </a:endParaRPr>
          </a:p>
        </p:txBody>
      </p:sp>
      <p:sp>
        <p:nvSpPr>
          <p:cNvPr id="26631" name="Line 6"/>
          <p:cNvSpPr>
            <a:spLocks noChangeShapeType="1"/>
          </p:cNvSpPr>
          <p:nvPr/>
        </p:nvSpPr>
        <p:spPr bwMode="auto">
          <a:xfrm>
            <a:off x="2295525" y="191452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26632" name="Freeform 7"/>
          <p:cNvSpPr>
            <a:spLocks/>
          </p:cNvSpPr>
          <p:nvPr/>
        </p:nvSpPr>
        <p:spPr bwMode="auto">
          <a:xfrm>
            <a:off x="3095625" y="2349500"/>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26633" name="Text Box 8"/>
          <p:cNvSpPr txBox="1">
            <a:spLocks noChangeArrowheads="1"/>
          </p:cNvSpPr>
          <p:nvPr/>
        </p:nvSpPr>
        <p:spPr bwMode="auto">
          <a:xfrm>
            <a:off x="2005013" y="301783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26634" name="Line 9"/>
          <p:cNvSpPr>
            <a:spLocks noChangeShapeType="1"/>
          </p:cNvSpPr>
          <p:nvPr/>
        </p:nvSpPr>
        <p:spPr bwMode="auto">
          <a:xfrm flipV="1">
            <a:off x="2190750" y="43815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26635" name="Text Box 10"/>
          <p:cNvSpPr txBox="1">
            <a:spLocks noChangeArrowheads="1"/>
          </p:cNvSpPr>
          <p:nvPr/>
        </p:nvSpPr>
        <p:spPr bwMode="auto">
          <a:xfrm>
            <a:off x="838200" y="4360863"/>
            <a:ext cx="14065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data, e.g., </a:t>
            </a:r>
          </a:p>
          <a:p>
            <a:pPr algn="ctr">
              <a:spcBef>
                <a:spcPct val="0"/>
              </a:spcBef>
              <a:buClrTx/>
              <a:buSzTx/>
              <a:buFontTx/>
              <a:buNone/>
            </a:pPr>
            <a:r>
              <a:rPr lang="en-US" sz="2000">
                <a:solidFill>
                  <a:schemeClr val="accent2"/>
                </a:solidFill>
              </a:rPr>
              <a:t>requested</a:t>
            </a:r>
          </a:p>
          <a:p>
            <a:pPr algn="ctr">
              <a:spcBef>
                <a:spcPct val="0"/>
              </a:spcBef>
              <a:buClrTx/>
              <a:buSzTx/>
              <a:buFontTx/>
              <a:buNone/>
            </a:pPr>
            <a:r>
              <a:rPr lang="en-US" sz="2000">
                <a:solidFill>
                  <a:schemeClr val="accent2"/>
                </a:solidFill>
              </a:rPr>
              <a:t>HTML file</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7651" name="Slide Number Placeholder 6"/>
          <p:cNvSpPr>
            <a:spLocks noGrp="1"/>
          </p:cNvSpPr>
          <p:nvPr>
            <p:ph type="sldNum" sz="quarter" idx="12"/>
          </p:nvPr>
        </p:nvSpPr>
        <p:spPr>
          <a:noFill/>
        </p:spPr>
        <p:txBody>
          <a:bodyPr/>
          <a:lstStyle/>
          <a:p>
            <a:fld id="{91564D9A-5311-4F2F-BF53-55E4868C0B25}" type="slidenum">
              <a:rPr lang="en-US" smtClean="0"/>
              <a:pPr/>
              <a:t>23</a:t>
            </a:fld>
            <a:endParaRPr lang="en-US" smtClean="0"/>
          </a:p>
        </p:txBody>
      </p:sp>
      <p:sp>
        <p:nvSpPr>
          <p:cNvPr id="27652" name="Rectangle 2"/>
          <p:cNvSpPr>
            <a:spLocks noGrp="1" noChangeArrowheads="1"/>
          </p:cNvSpPr>
          <p:nvPr>
            <p:ph type="title"/>
          </p:nvPr>
        </p:nvSpPr>
        <p:spPr/>
        <p:txBody>
          <a:bodyPr/>
          <a:lstStyle/>
          <a:p>
            <a:r>
              <a:rPr lang="en-US" sz="3600" smtClean="0"/>
              <a:t>HTTP response status codes</a:t>
            </a:r>
            <a:endParaRPr lang="en-US" smtClean="0"/>
          </a:p>
        </p:txBody>
      </p:sp>
      <p:sp>
        <p:nvSpPr>
          <p:cNvPr id="27653" name="Rectangle 3"/>
          <p:cNvSpPr>
            <a:spLocks noGrp="1" noChangeArrowheads="1"/>
          </p:cNvSpPr>
          <p:nvPr>
            <p:ph type="body" sz="half" idx="1"/>
          </p:nvPr>
        </p:nvSpPr>
        <p:spPr>
          <a:xfrm>
            <a:off x="533400" y="2314575"/>
            <a:ext cx="7934325" cy="4648200"/>
          </a:xfrm>
        </p:spPr>
        <p:txBody>
          <a:bodyPr/>
          <a:lstStyle/>
          <a:p>
            <a:pPr>
              <a:buFont typeface="ZapfDingbats" pitchFamily="82" charset="2"/>
              <a:buNone/>
            </a:pPr>
            <a:r>
              <a:rPr lang="en-US" sz="2400" b="1" smtClean="0">
                <a:solidFill>
                  <a:srgbClr val="FF0000"/>
                </a:solidFill>
                <a:latin typeface="Courier New" pitchFamily="49" charset="0"/>
              </a:rPr>
              <a:t>200 OK</a:t>
            </a:r>
            <a:endParaRPr lang="en-US" sz="2400" smtClean="0"/>
          </a:p>
          <a:p>
            <a:pPr lvl="1"/>
            <a:r>
              <a:rPr lang="en-US" sz="2000" smtClean="0"/>
              <a:t>request succeeded, requested object later in this message</a:t>
            </a:r>
          </a:p>
          <a:p>
            <a:pPr>
              <a:buFont typeface="ZapfDingbats" pitchFamily="82" charset="2"/>
              <a:buNone/>
            </a:pPr>
            <a:r>
              <a:rPr lang="en-US" sz="2400" b="1" smtClean="0">
                <a:solidFill>
                  <a:srgbClr val="FF0000"/>
                </a:solidFill>
                <a:latin typeface="Courier New" pitchFamily="49" charset="0"/>
              </a:rPr>
              <a:t>301 Moved Permanently</a:t>
            </a:r>
            <a:endParaRPr lang="en-US" sz="2400" smtClean="0"/>
          </a:p>
          <a:p>
            <a:pPr lvl="1"/>
            <a:r>
              <a:rPr lang="en-US" sz="2000" smtClean="0"/>
              <a:t>requested object moved, new location specified later in this message (Location:)</a:t>
            </a:r>
          </a:p>
          <a:p>
            <a:pPr>
              <a:buFont typeface="ZapfDingbats" pitchFamily="82" charset="2"/>
              <a:buNone/>
            </a:pPr>
            <a:r>
              <a:rPr lang="en-US" sz="2400" b="1" smtClean="0">
                <a:solidFill>
                  <a:srgbClr val="FF0000"/>
                </a:solidFill>
                <a:latin typeface="Courier New" pitchFamily="49" charset="0"/>
              </a:rPr>
              <a:t>400 Bad Request</a:t>
            </a:r>
            <a:endParaRPr lang="en-US" sz="2400" smtClean="0"/>
          </a:p>
          <a:p>
            <a:pPr lvl="1"/>
            <a:r>
              <a:rPr lang="en-US" sz="2000" smtClean="0"/>
              <a:t>request message not understood by server</a:t>
            </a:r>
          </a:p>
          <a:p>
            <a:pPr>
              <a:buFont typeface="ZapfDingbats" pitchFamily="82" charset="2"/>
              <a:buNone/>
            </a:pPr>
            <a:r>
              <a:rPr lang="en-US" sz="2400" b="1" smtClean="0">
                <a:solidFill>
                  <a:srgbClr val="FF0000"/>
                </a:solidFill>
                <a:latin typeface="Courier New" pitchFamily="49" charset="0"/>
              </a:rPr>
              <a:t>404 Not Found</a:t>
            </a:r>
            <a:endParaRPr lang="en-US" sz="2400" smtClean="0"/>
          </a:p>
          <a:p>
            <a:pPr lvl="1"/>
            <a:r>
              <a:rPr lang="en-US" sz="2000" smtClean="0"/>
              <a:t>requested document not found on this server</a:t>
            </a:r>
          </a:p>
          <a:p>
            <a:pPr>
              <a:buFont typeface="ZapfDingbats" pitchFamily="82" charset="2"/>
              <a:buNone/>
            </a:pPr>
            <a:r>
              <a:rPr lang="en-US" sz="2400" b="1" smtClean="0">
                <a:solidFill>
                  <a:srgbClr val="FF0000"/>
                </a:solidFill>
                <a:latin typeface="Courier New" pitchFamily="49" charset="0"/>
              </a:rPr>
              <a:t>505 HTTP Version Not Supported</a:t>
            </a:r>
            <a:endParaRPr lang="en-US" sz="2400" smtClean="0"/>
          </a:p>
        </p:txBody>
      </p:sp>
      <p:sp>
        <p:nvSpPr>
          <p:cNvPr id="27654" name="Rectangle 5"/>
          <p:cNvSpPr>
            <a:spLocks noChangeArrowheads="1"/>
          </p:cNvSpPr>
          <p:nvPr/>
        </p:nvSpPr>
        <p:spPr bwMode="auto">
          <a:xfrm>
            <a:off x="523875" y="1323975"/>
            <a:ext cx="7686675" cy="514350"/>
          </a:xfrm>
          <a:prstGeom prst="rect">
            <a:avLst/>
          </a:prstGeom>
          <a:noFill/>
          <a:ln w="9525">
            <a:noFill/>
            <a:miter lim="800000"/>
            <a:headEnd/>
            <a:tailEnd/>
          </a:ln>
        </p:spPr>
        <p:txBody>
          <a:bodyPr/>
          <a:lstStyle/>
          <a:p>
            <a:pPr marL="342900" indent="-342900"/>
            <a:r>
              <a:rPr lang="en-US"/>
              <a:t>In first line in server-&gt;client response message.</a:t>
            </a:r>
          </a:p>
          <a:p>
            <a:pPr marL="342900" indent="-342900"/>
            <a:r>
              <a:rPr lang="en-US"/>
              <a:t>A few sample codes: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28675" name="Slide Number Placeholder 6"/>
          <p:cNvSpPr>
            <a:spLocks noGrp="1"/>
          </p:cNvSpPr>
          <p:nvPr>
            <p:ph type="sldNum" sz="quarter" idx="12"/>
          </p:nvPr>
        </p:nvSpPr>
        <p:spPr>
          <a:noFill/>
        </p:spPr>
        <p:txBody>
          <a:bodyPr/>
          <a:lstStyle/>
          <a:p>
            <a:fld id="{B9979182-9773-4BBD-B4A7-EDC1A59322AB}" type="slidenum">
              <a:rPr lang="en-US" smtClean="0"/>
              <a:pPr/>
              <a:t>24</a:t>
            </a:fld>
            <a:endParaRPr lang="en-US" smtClean="0"/>
          </a:p>
        </p:txBody>
      </p:sp>
      <p:sp>
        <p:nvSpPr>
          <p:cNvPr id="28676" name="Rectangle 2"/>
          <p:cNvSpPr>
            <a:spLocks noGrp="1" noChangeArrowheads="1"/>
          </p:cNvSpPr>
          <p:nvPr>
            <p:ph type="title"/>
          </p:nvPr>
        </p:nvSpPr>
        <p:spPr>
          <a:xfrm>
            <a:off x="533400" y="228600"/>
            <a:ext cx="8455025" cy="1143000"/>
          </a:xfrm>
        </p:spPr>
        <p:txBody>
          <a:bodyPr/>
          <a:lstStyle/>
          <a:p>
            <a:r>
              <a:rPr lang="en-US" sz="3200" smtClean="0"/>
              <a:t>Trying out HTTP (client side) for yourself</a:t>
            </a:r>
            <a:endParaRPr lang="en-US" smtClean="0"/>
          </a:p>
        </p:txBody>
      </p:sp>
      <p:sp>
        <p:nvSpPr>
          <p:cNvPr id="28677" name="Rectangle 3"/>
          <p:cNvSpPr>
            <a:spLocks noGrp="1" noChangeArrowheads="1"/>
          </p:cNvSpPr>
          <p:nvPr>
            <p:ph type="body" sz="half" idx="1"/>
          </p:nvPr>
        </p:nvSpPr>
        <p:spPr>
          <a:xfrm>
            <a:off x="390525" y="1590675"/>
            <a:ext cx="8096250" cy="466725"/>
          </a:xfrm>
        </p:spPr>
        <p:txBody>
          <a:bodyPr/>
          <a:lstStyle/>
          <a:p>
            <a:pPr>
              <a:buFont typeface="ZapfDingbats" pitchFamily="82" charset="2"/>
              <a:buNone/>
            </a:pPr>
            <a:r>
              <a:rPr lang="en-US" sz="2400" smtClean="0"/>
              <a:t>1. Telnet to your favorite Web server:</a:t>
            </a:r>
          </a:p>
          <a:p>
            <a:pPr lvl="2">
              <a:buFontTx/>
              <a:buNone/>
            </a:pPr>
            <a:endParaRPr lang="en-US" sz="1800" smtClean="0"/>
          </a:p>
        </p:txBody>
      </p:sp>
      <p:sp>
        <p:nvSpPr>
          <p:cNvPr id="28678" name="Text Box 5"/>
          <p:cNvSpPr txBox="1">
            <a:spLocks noChangeArrowheads="1"/>
          </p:cNvSpPr>
          <p:nvPr/>
        </p:nvSpPr>
        <p:spPr bwMode="auto">
          <a:xfrm>
            <a:off x="4540250" y="2105025"/>
            <a:ext cx="3905250" cy="1465263"/>
          </a:xfrm>
          <a:prstGeom prst="rect">
            <a:avLst/>
          </a:prstGeom>
          <a:noFill/>
          <a:ln w="9525">
            <a:noFill/>
            <a:miter lim="800000"/>
            <a:headEnd/>
            <a:tailEnd/>
          </a:ln>
        </p:spPr>
        <p:txBody>
          <a:bodyPr wrap="none">
            <a:spAutoFit/>
          </a:bodyPr>
          <a:lstStyle/>
          <a:p>
            <a:pPr>
              <a:spcBef>
                <a:spcPct val="0"/>
              </a:spcBef>
              <a:buClrTx/>
              <a:buSzTx/>
              <a:buFontTx/>
              <a:buNone/>
            </a:pPr>
            <a:r>
              <a:rPr lang="en-US" sz="1800"/>
              <a:t>Opens TCP connection to port 80</a:t>
            </a:r>
          </a:p>
          <a:p>
            <a:pPr>
              <a:spcBef>
                <a:spcPct val="0"/>
              </a:spcBef>
              <a:buClrTx/>
              <a:buSzTx/>
              <a:buFontTx/>
              <a:buNone/>
            </a:pPr>
            <a:r>
              <a:rPr lang="en-US" sz="1800"/>
              <a:t>(default HTTP server port) at </a:t>
            </a:r>
          </a:p>
          <a:p>
            <a:pPr>
              <a:spcBef>
                <a:spcPct val="0"/>
              </a:spcBef>
              <a:buClrTx/>
              <a:buSzTx/>
              <a:buFontTx/>
              <a:buNone/>
            </a:pPr>
            <a:r>
              <a:rPr lang="en-US" sz="1800"/>
              <a:t>www.rose-hulman.edu.</a:t>
            </a:r>
          </a:p>
          <a:p>
            <a:pPr>
              <a:spcBef>
                <a:spcPct val="0"/>
              </a:spcBef>
              <a:buClrTx/>
              <a:buSzTx/>
              <a:buFontTx/>
              <a:buNone/>
            </a:pPr>
            <a:r>
              <a:rPr lang="en-US" sz="1800"/>
              <a:t>Anything typed in sent </a:t>
            </a:r>
          </a:p>
          <a:p>
            <a:pPr>
              <a:spcBef>
                <a:spcPct val="0"/>
              </a:spcBef>
              <a:buClrTx/>
              <a:buSzTx/>
              <a:buFontTx/>
              <a:buNone/>
            </a:pPr>
            <a:r>
              <a:rPr lang="en-US" sz="1800"/>
              <a:t>to port 80 at www.rose-hulman.edu</a:t>
            </a:r>
            <a:endParaRPr lang="en-US">
              <a:latin typeface="Times New Roman" pitchFamily="18" charset="0"/>
            </a:endParaRPr>
          </a:p>
        </p:txBody>
      </p:sp>
      <p:sp>
        <p:nvSpPr>
          <p:cNvPr id="28679" name="Text Box 6"/>
          <p:cNvSpPr txBox="1">
            <a:spLocks noChangeArrowheads="1"/>
          </p:cNvSpPr>
          <p:nvPr/>
        </p:nvSpPr>
        <p:spPr bwMode="auto">
          <a:xfrm>
            <a:off x="214313" y="2190750"/>
            <a:ext cx="4143375"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b="1">
                <a:solidFill>
                  <a:srgbClr val="FF0000"/>
                </a:solidFill>
                <a:latin typeface="Courier New" pitchFamily="49" charset="0"/>
              </a:rPr>
              <a:t>telnet www.rose-hulman.edu 80</a:t>
            </a:r>
            <a:endParaRPr lang="en-US" sz="2800">
              <a:latin typeface="Arial" charset="0"/>
            </a:endParaRPr>
          </a:p>
        </p:txBody>
      </p:sp>
      <p:sp>
        <p:nvSpPr>
          <p:cNvPr id="28680" name="Rectangle 7"/>
          <p:cNvSpPr>
            <a:spLocks noChangeArrowheads="1"/>
          </p:cNvSpPr>
          <p:nvPr/>
        </p:nvSpPr>
        <p:spPr bwMode="auto">
          <a:xfrm>
            <a:off x="361950" y="3600450"/>
            <a:ext cx="8096250" cy="466725"/>
          </a:xfrm>
          <a:prstGeom prst="rect">
            <a:avLst/>
          </a:prstGeom>
          <a:noFill/>
          <a:ln w="9525">
            <a:noFill/>
            <a:miter lim="800000"/>
            <a:headEnd/>
            <a:tailEnd/>
          </a:ln>
        </p:spPr>
        <p:txBody>
          <a:bodyPr/>
          <a:lstStyle/>
          <a:p>
            <a:pPr marL="342900" indent="-342900"/>
            <a:r>
              <a:rPr lang="en-US"/>
              <a:t>2. Type in a GET HTTP request:</a:t>
            </a:r>
          </a:p>
          <a:p>
            <a:pPr marL="1143000" lvl="2" indent="-228600">
              <a:buClrTx/>
              <a:buSzTx/>
              <a:buFontTx/>
              <a:buNone/>
            </a:pPr>
            <a:endParaRPr lang="en-US" sz="1800"/>
          </a:p>
        </p:txBody>
      </p:sp>
      <p:sp>
        <p:nvSpPr>
          <p:cNvPr id="28681" name="Text Box 8"/>
          <p:cNvSpPr txBox="1">
            <a:spLocks noChangeArrowheads="1"/>
          </p:cNvSpPr>
          <p:nvPr/>
        </p:nvSpPr>
        <p:spPr bwMode="auto">
          <a:xfrm>
            <a:off x="290005" y="4202113"/>
            <a:ext cx="4001717" cy="338554"/>
          </a:xfrm>
          <a:prstGeom prst="rect">
            <a:avLst/>
          </a:prstGeom>
          <a:noFill/>
          <a:ln w="9525">
            <a:noFill/>
            <a:miter lim="800000"/>
            <a:headEnd/>
            <a:tailEnd/>
          </a:ln>
        </p:spPr>
        <p:txBody>
          <a:bodyPr wrap="none">
            <a:spAutoFit/>
          </a:bodyPr>
          <a:lstStyle/>
          <a:p>
            <a:pPr algn="ctr">
              <a:spcBef>
                <a:spcPct val="0"/>
              </a:spcBef>
              <a:buClrTx/>
              <a:buSzTx/>
              <a:buFontTx/>
              <a:buNone/>
            </a:pPr>
            <a:r>
              <a:rPr lang="en-US" sz="1600" b="1" dirty="0">
                <a:solidFill>
                  <a:srgbClr val="FF0000"/>
                </a:solidFill>
                <a:latin typeface="Courier New" pitchFamily="49" charset="0"/>
              </a:rPr>
              <a:t>GET /</a:t>
            </a:r>
            <a:r>
              <a:rPr lang="en-US" sz="1600" b="1" dirty="0" smtClean="0">
                <a:solidFill>
                  <a:srgbClr val="FF0000"/>
                </a:solidFill>
                <a:latin typeface="Courier New" pitchFamily="49" charset="0"/>
              </a:rPr>
              <a:t>class/</a:t>
            </a:r>
            <a:r>
              <a:rPr lang="en-US" sz="1600" b="1" dirty="0" err="1" smtClean="0">
                <a:solidFill>
                  <a:srgbClr val="FF0000"/>
                </a:solidFill>
                <a:latin typeface="Courier New" pitchFamily="49" charset="0"/>
              </a:rPr>
              <a:t>csse</a:t>
            </a:r>
            <a:r>
              <a:rPr lang="en-US" sz="1600" b="1" dirty="0" smtClean="0">
                <a:solidFill>
                  <a:srgbClr val="FF0000"/>
                </a:solidFill>
                <a:latin typeface="Courier New" pitchFamily="49" charset="0"/>
              </a:rPr>
              <a:t>/csse432/201230/</a:t>
            </a:r>
            <a:endParaRPr lang="en-US" sz="2800" dirty="0">
              <a:latin typeface="Arial" charset="0"/>
            </a:endParaRPr>
          </a:p>
        </p:txBody>
      </p:sp>
      <p:sp>
        <p:nvSpPr>
          <p:cNvPr id="28682" name="Text Box 11"/>
          <p:cNvSpPr txBox="1">
            <a:spLocks noChangeArrowheads="1"/>
          </p:cNvSpPr>
          <p:nvPr/>
        </p:nvSpPr>
        <p:spPr bwMode="auto">
          <a:xfrm>
            <a:off x="5837238" y="4149725"/>
            <a:ext cx="3306762" cy="1190625"/>
          </a:xfrm>
          <a:prstGeom prst="rect">
            <a:avLst/>
          </a:prstGeom>
          <a:noFill/>
          <a:ln w="9525">
            <a:noFill/>
            <a:miter lim="800000"/>
            <a:headEnd/>
            <a:tailEnd/>
          </a:ln>
        </p:spPr>
        <p:txBody>
          <a:bodyPr wrap="none">
            <a:spAutoFit/>
          </a:bodyPr>
          <a:lstStyle/>
          <a:p>
            <a:pPr>
              <a:spcBef>
                <a:spcPct val="0"/>
              </a:spcBef>
              <a:buClrTx/>
              <a:buSzTx/>
              <a:buFontTx/>
              <a:buNone/>
            </a:pPr>
            <a:r>
              <a:rPr lang="en-US" sz="1800"/>
              <a:t>By typing this in (hit carriage</a:t>
            </a:r>
          </a:p>
          <a:p>
            <a:pPr>
              <a:spcBef>
                <a:spcPct val="0"/>
              </a:spcBef>
              <a:buClrTx/>
              <a:buSzTx/>
              <a:buFontTx/>
              <a:buNone/>
            </a:pPr>
            <a:r>
              <a:rPr lang="en-US" sz="1800"/>
              <a:t>return twice), you send</a:t>
            </a:r>
          </a:p>
          <a:p>
            <a:pPr>
              <a:spcBef>
                <a:spcPct val="0"/>
              </a:spcBef>
              <a:buClrTx/>
              <a:buSzTx/>
              <a:buFontTx/>
              <a:buNone/>
            </a:pPr>
            <a:r>
              <a:rPr lang="en-US" sz="1800"/>
              <a:t>this minimal (but complete) </a:t>
            </a:r>
          </a:p>
          <a:p>
            <a:pPr>
              <a:spcBef>
                <a:spcPct val="0"/>
              </a:spcBef>
              <a:buClrTx/>
              <a:buSzTx/>
              <a:buFontTx/>
              <a:buNone/>
            </a:pPr>
            <a:r>
              <a:rPr lang="en-US" sz="1800"/>
              <a:t>GET request to HTTP server</a:t>
            </a:r>
            <a:endParaRPr lang="en-US">
              <a:latin typeface="Times New Roman" pitchFamily="18" charset="0"/>
            </a:endParaRPr>
          </a:p>
        </p:txBody>
      </p:sp>
      <p:sp>
        <p:nvSpPr>
          <p:cNvPr id="28683" name="Freeform 12"/>
          <p:cNvSpPr>
            <a:spLocks/>
          </p:cNvSpPr>
          <p:nvPr/>
        </p:nvSpPr>
        <p:spPr bwMode="auto">
          <a:xfrm>
            <a:off x="4511675" y="2136775"/>
            <a:ext cx="247650" cy="1181100"/>
          </a:xfrm>
          <a:custGeom>
            <a:avLst/>
            <a:gdLst>
              <a:gd name="T0" fmla="*/ 201789 w 162"/>
              <a:gd name="T1" fmla="*/ 7444 h 1428"/>
              <a:gd name="T2" fmla="*/ 0 w 162"/>
              <a:gd name="T3" fmla="*/ 0 h 1428"/>
              <a:gd name="T4" fmla="*/ 0 w 162"/>
              <a:gd name="T5" fmla="*/ 1181100 h 1428"/>
              <a:gd name="T6" fmla="*/ 247650 w 162"/>
              <a:gd name="T7" fmla="*/ 1178619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28684" name="Freeform 13"/>
          <p:cNvSpPr>
            <a:spLocks/>
          </p:cNvSpPr>
          <p:nvPr/>
        </p:nvSpPr>
        <p:spPr bwMode="auto">
          <a:xfrm>
            <a:off x="5654675" y="4143375"/>
            <a:ext cx="257175" cy="1190625"/>
          </a:xfrm>
          <a:custGeom>
            <a:avLst/>
            <a:gdLst>
              <a:gd name="T0" fmla="*/ 209550 w 162"/>
              <a:gd name="T1" fmla="*/ 7504 h 1428"/>
              <a:gd name="T2" fmla="*/ 0 w 162"/>
              <a:gd name="T3" fmla="*/ 0 h 1428"/>
              <a:gd name="T4" fmla="*/ 0 w 162"/>
              <a:gd name="T5" fmla="*/ 1190625 h 1428"/>
              <a:gd name="T6" fmla="*/ 257175 w 162"/>
              <a:gd name="T7" fmla="*/ 1188124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28685" name="Rectangle 14"/>
          <p:cNvSpPr>
            <a:spLocks noChangeArrowheads="1"/>
          </p:cNvSpPr>
          <p:nvPr/>
        </p:nvSpPr>
        <p:spPr bwMode="auto">
          <a:xfrm>
            <a:off x="361950" y="5429250"/>
            <a:ext cx="8096250" cy="466725"/>
          </a:xfrm>
          <a:prstGeom prst="rect">
            <a:avLst/>
          </a:prstGeom>
          <a:noFill/>
          <a:ln w="9525">
            <a:noFill/>
            <a:miter lim="800000"/>
            <a:headEnd/>
            <a:tailEnd/>
          </a:ln>
        </p:spPr>
        <p:txBody>
          <a:bodyPr/>
          <a:lstStyle/>
          <a:p>
            <a:pPr marL="342900" indent="-342900"/>
            <a:r>
              <a:rPr lang="en-US"/>
              <a:t>3. Look at response message sent by HTTP server!</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1747" name="Slide Number Placeholder 6"/>
          <p:cNvSpPr>
            <a:spLocks noGrp="1"/>
          </p:cNvSpPr>
          <p:nvPr>
            <p:ph type="sldNum" sz="quarter" idx="12"/>
          </p:nvPr>
        </p:nvSpPr>
        <p:spPr>
          <a:noFill/>
        </p:spPr>
        <p:txBody>
          <a:bodyPr/>
          <a:lstStyle/>
          <a:p>
            <a:fld id="{D8344506-0BAE-4386-98B4-5FB078AD99B5}" type="slidenum">
              <a:rPr lang="en-US" smtClean="0"/>
              <a:pPr/>
              <a:t>25</a:t>
            </a:fld>
            <a:endParaRPr lang="en-US" smtClean="0"/>
          </a:p>
        </p:txBody>
      </p:sp>
      <p:sp>
        <p:nvSpPr>
          <p:cNvPr id="31748" name="Rectangle 1026"/>
          <p:cNvSpPr>
            <a:spLocks noGrp="1" noChangeArrowheads="1"/>
          </p:cNvSpPr>
          <p:nvPr>
            <p:ph type="title"/>
          </p:nvPr>
        </p:nvSpPr>
        <p:spPr/>
        <p:txBody>
          <a:bodyPr/>
          <a:lstStyle/>
          <a:p>
            <a:r>
              <a:rPr lang="en-US" smtClean="0"/>
              <a:t>Cookies: keeping “state”</a:t>
            </a:r>
          </a:p>
        </p:txBody>
      </p:sp>
      <p:sp>
        <p:nvSpPr>
          <p:cNvPr id="31749" name="Rectangle 1027"/>
          <p:cNvSpPr>
            <a:spLocks noGrp="1" noChangeArrowheads="1"/>
          </p:cNvSpPr>
          <p:nvPr>
            <p:ph type="body" sz="half" idx="1"/>
          </p:nvPr>
        </p:nvSpPr>
        <p:spPr/>
        <p:txBody>
          <a:bodyPr/>
          <a:lstStyle/>
          <a:p>
            <a:pPr>
              <a:buFont typeface="ZapfDingbats" pitchFamily="82" charset="2"/>
              <a:buNone/>
            </a:pPr>
            <a:r>
              <a:rPr lang="en-US" sz="2400" smtClean="0"/>
              <a:t>Many major Web sites use cookies</a:t>
            </a:r>
          </a:p>
          <a:p>
            <a:pPr>
              <a:buFont typeface="ZapfDingbats" pitchFamily="82" charset="2"/>
              <a:buNone/>
            </a:pPr>
            <a:r>
              <a:rPr lang="en-US" sz="2400" u="sng" smtClean="0">
                <a:solidFill>
                  <a:srgbClr val="FF0000"/>
                </a:solidFill>
              </a:rPr>
              <a:t>Four components:</a:t>
            </a:r>
            <a:endParaRPr lang="en-US" sz="2400" smtClean="0">
              <a:solidFill>
                <a:srgbClr val="FF0000"/>
              </a:solidFill>
            </a:endParaRPr>
          </a:p>
          <a:p>
            <a:pPr lvl="1">
              <a:buFont typeface="ZapfDingbats" pitchFamily="82" charset="2"/>
              <a:buNone/>
            </a:pPr>
            <a:r>
              <a:rPr lang="en-US" sz="2000" smtClean="0"/>
              <a:t>1) cookie header line in the HTTP response message</a:t>
            </a:r>
          </a:p>
          <a:p>
            <a:pPr lvl="1">
              <a:buFont typeface="ZapfDingbats" pitchFamily="82" charset="2"/>
              <a:buNone/>
            </a:pPr>
            <a:r>
              <a:rPr lang="en-US" sz="2000" smtClean="0"/>
              <a:t>2) cookie header line in HTTP request message</a:t>
            </a:r>
          </a:p>
          <a:p>
            <a:pPr lvl="1">
              <a:buFont typeface="ZapfDingbats" pitchFamily="82" charset="2"/>
              <a:buNone/>
            </a:pPr>
            <a:r>
              <a:rPr lang="en-US" sz="2000" smtClean="0"/>
              <a:t>3) cookie file kept on user’s host and managed by user’s browser</a:t>
            </a:r>
          </a:p>
          <a:p>
            <a:pPr lvl="1">
              <a:buFont typeface="ZapfDingbats" pitchFamily="82" charset="2"/>
              <a:buNone/>
            </a:pPr>
            <a:r>
              <a:rPr lang="en-US" sz="2000" smtClean="0"/>
              <a:t>4) back-end database at Web site</a:t>
            </a:r>
          </a:p>
        </p:txBody>
      </p:sp>
      <p:sp>
        <p:nvSpPr>
          <p:cNvPr id="31750" name="Rectangle 1028"/>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Example:</a:t>
            </a:r>
          </a:p>
          <a:p>
            <a:pPr lvl="1"/>
            <a:r>
              <a:rPr lang="en-US" sz="2000" smtClean="0"/>
              <a:t>Susan access Internet always from same PC</a:t>
            </a:r>
          </a:p>
          <a:p>
            <a:pPr lvl="1"/>
            <a:r>
              <a:rPr lang="en-US" sz="2000" smtClean="0"/>
              <a:t>She visits a specific e-commerce site for first time</a:t>
            </a:r>
          </a:p>
          <a:p>
            <a:pPr lvl="1"/>
            <a:r>
              <a:rPr lang="en-US" sz="2000" smtClean="0"/>
              <a:t>When initial HTTP requests arrives at site, site creates a unique ID and creates an entry in backend database for ID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2771" name="Slide Number Placeholder 6"/>
          <p:cNvSpPr>
            <a:spLocks noGrp="1"/>
          </p:cNvSpPr>
          <p:nvPr>
            <p:ph type="sldNum" sz="quarter" idx="12"/>
          </p:nvPr>
        </p:nvSpPr>
        <p:spPr>
          <a:noFill/>
        </p:spPr>
        <p:txBody>
          <a:bodyPr/>
          <a:lstStyle/>
          <a:p>
            <a:fld id="{9C76F4E0-3FAC-4A66-B4A6-1EFCCC8A2908}" type="slidenum">
              <a:rPr lang="en-US" smtClean="0"/>
              <a:pPr/>
              <a:t>26</a:t>
            </a:fld>
            <a:endParaRPr lang="en-US" smtClean="0"/>
          </a:p>
        </p:txBody>
      </p:sp>
      <p:sp>
        <p:nvSpPr>
          <p:cNvPr id="32772" name="Rectangle 2"/>
          <p:cNvSpPr>
            <a:spLocks noGrp="1" noChangeArrowheads="1"/>
          </p:cNvSpPr>
          <p:nvPr>
            <p:ph type="title"/>
          </p:nvPr>
        </p:nvSpPr>
        <p:spPr/>
        <p:txBody>
          <a:bodyPr/>
          <a:lstStyle/>
          <a:p>
            <a:r>
              <a:rPr lang="en-US" sz="3200" smtClean="0"/>
              <a:t>Cookies: keeping “state” (cont.)</a:t>
            </a:r>
            <a:endParaRPr lang="en-US" smtClean="0"/>
          </a:p>
        </p:txBody>
      </p:sp>
      <p:grpSp>
        <p:nvGrpSpPr>
          <p:cNvPr id="32773" name="Group 33"/>
          <p:cNvGrpSpPr>
            <a:grpSpLocks/>
          </p:cNvGrpSpPr>
          <p:nvPr/>
        </p:nvGrpSpPr>
        <p:grpSpPr bwMode="auto">
          <a:xfrm>
            <a:off x="2166938" y="1423988"/>
            <a:ext cx="4972050" cy="4618037"/>
            <a:chOff x="2442" y="874"/>
            <a:chExt cx="3132" cy="2909"/>
          </a:xfrm>
        </p:grpSpPr>
        <p:sp>
          <p:nvSpPr>
            <p:cNvPr id="32801" name="Line 4"/>
            <p:cNvSpPr>
              <a:spLocks noChangeShapeType="1"/>
            </p:cNvSpPr>
            <p:nvPr/>
          </p:nvSpPr>
          <p:spPr bwMode="auto">
            <a:xfrm>
              <a:off x="2688" y="1242"/>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32802" name="Text Box 5"/>
            <p:cNvSpPr txBox="1">
              <a:spLocks noChangeArrowheads="1"/>
            </p:cNvSpPr>
            <p:nvPr/>
          </p:nvSpPr>
          <p:spPr bwMode="auto">
            <a:xfrm>
              <a:off x="2442" y="874"/>
              <a:ext cx="618" cy="288"/>
            </a:xfrm>
            <a:prstGeom prst="rect">
              <a:avLst/>
            </a:prstGeom>
            <a:noFill/>
            <a:ln w="9525">
              <a:noFill/>
              <a:miter lim="800000"/>
              <a:headEnd/>
              <a:tailEnd/>
            </a:ln>
          </p:spPr>
          <p:txBody>
            <a:bodyPr wrap="none">
              <a:spAutoFit/>
            </a:bodyPr>
            <a:lstStyle/>
            <a:p>
              <a:pPr algn="ctr">
                <a:spcBef>
                  <a:spcPct val="0"/>
                </a:spcBef>
                <a:buClrTx/>
                <a:buSzTx/>
                <a:buFontTx/>
                <a:buNone/>
              </a:pPr>
              <a:r>
                <a:rPr lang="en-US" u="sng"/>
                <a:t>client</a:t>
              </a:r>
              <a:endParaRPr lang="en-US">
                <a:latin typeface="Times New Roman" pitchFamily="18" charset="0"/>
              </a:endParaRPr>
            </a:p>
          </p:txBody>
        </p:sp>
        <p:sp>
          <p:nvSpPr>
            <p:cNvPr id="32803" name="Text Box 6"/>
            <p:cNvSpPr txBox="1">
              <a:spLocks noChangeArrowheads="1"/>
            </p:cNvSpPr>
            <p:nvPr/>
          </p:nvSpPr>
          <p:spPr bwMode="auto">
            <a:xfrm>
              <a:off x="4612" y="887"/>
              <a:ext cx="696" cy="288"/>
            </a:xfrm>
            <a:prstGeom prst="rect">
              <a:avLst/>
            </a:prstGeom>
            <a:noFill/>
            <a:ln w="9525">
              <a:noFill/>
              <a:miter lim="800000"/>
              <a:headEnd/>
              <a:tailEnd/>
            </a:ln>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32804" name="Rectangle 7"/>
            <p:cNvSpPr>
              <a:spLocks noChangeArrowheads="1"/>
            </p:cNvSpPr>
            <p:nvPr/>
          </p:nvSpPr>
          <p:spPr bwMode="auto">
            <a:xfrm>
              <a:off x="2838" y="1242"/>
              <a:ext cx="1692" cy="19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805" name="Text Box 8"/>
            <p:cNvSpPr txBox="1">
              <a:spLocks noChangeArrowheads="1"/>
            </p:cNvSpPr>
            <p:nvPr/>
          </p:nvSpPr>
          <p:spPr bwMode="auto">
            <a:xfrm>
              <a:off x="2842" y="1232"/>
              <a:ext cx="1689"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endParaRPr lang="en-US">
                <a:latin typeface="Times New Roman" pitchFamily="18" charset="0"/>
              </a:endParaRPr>
            </a:p>
          </p:txBody>
        </p:sp>
        <p:sp>
          <p:nvSpPr>
            <p:cNvPr id="32806" name="Line 9"/>
            <p:cNvSpPr>
              <a:spLocks noChangeShapeType="1"/>
            </p:cNvSpPr>
            <p:nvPr/>
          </p:nvSpPr>
          <p:spPr bwMode="auto">
            <a:xfrm flipH="1">
              <a:off x="2706" y="1524"/>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32807" name="Rectangle 10"/>
            <p:cNvSpPr>
              <a:spLocks noChangeArrowheads="1"/>
            </p:cNvSpPr>
            <p:nvPr/>
          </p:nvSpPr>
          <p:spPr bwMode="auto">
            <a:xfrm>
              <a:off x="2916" y="1507"/>
              <a:ext cx="1578" cy="35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808" name="Text Box 11"/>
            <p:cNvSpPr txBox="1">
              <a:spLocks noChangeArrowheads="1"/>
            </p:cNvSpPr>
            <p:nvPr/>
          </p:nvSpPr>
          <p:spPr bwMode="auto">
            <a:xfrm>
              <a:off x="2866" y="1484"/>
              <a:ext cx="1665"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a:t>
              </a:r>
            </a:p>
            <a:p>
              <a:pPr algn="ctr">
                <a:spcBef>
                  <a:spcPct val="0"/>
                </a:spcBef>
                <a:buClrTx/>
                <a:buSzTx/>
                <a:buFontTx/>
                <a:buNone/>
              </a:pPr>
              <a:r>
                <a:rPr lang="en-US" sz="2000" b="1">
                  <a:latin typeface="Courier New" pitchFamily="49" charset="0"/>
                </a:rPr>
                <a:t>Set-cookie: 1678 </a:t>
              </a:r>
            </a:p>
          </p:txBody>
        </p:sp>
        <p:sp>
          <p:nvSpPr>
            <p:cNvPr id="32809" name="Line 12"/>
            <p:cNvSpPr>
              <a:spLocks noChangeShapeType="1"/>
            </p:cNvSpPr>
            <p:nvPr/>
          </p:nvSpPr>
          <p:spPr bwMode="auto">
            <a:xfrm>
              <a:off x="2694" y="2244"/>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32810" name="Group 13"/>
            <p:cNvGrpSpPr>
              <a:grpSpLocks/>
            </p:cNvGrpSpPr>
            <p:nvPr/>
          </p:nvGrpSpPr>
          <p:grpSpPr bwMode="auto">
            <a:xfrm>
              <a:off x="2860" y="2120"/>
              <a:ext cx="1689" cy="429"/>
              <a:chOff x="3124" y="2762"/>
              <a:chExt cx="1689" cy="429"/>
            </a:xfrm>
          </p:grpSpPr>
          <p:sp>
            <p:nvSpPr>
              <p:cNvPr id="32825" name="Rectangle 14"/>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826" name="Text Box 15"/>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32811" name="Line 16"/>
            <p:cNvSpPr>
              <a:spLocks noChangeShapeType="1"/>
            </p:cNvSpPr>
            <p:nvPr/>
          </p:nvSpPr>
          <p:spPr bwMode="auto">
            <a:xfrm flipH="1">
              <a:off x="2688" y="2550"/>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32812" name="Group 17"/>
            <p:cNvGrpSpPr>
              <a:grpSpLocks/>
            </p:cNvGrpSpPr>
            <p:nvPr/>
          </p:nvGrpSpPr>
          <p:grpSpPr bwMode="auto">
            <a:xfrm>
              <a:off x="2824" y="2570"/>
              <a:ext cx="1743" cy="237"/>
              <a:chOff x="3268" y="2846"/>
              <a:chExt cx="1743" cy="237"/>
            </a:xfrm>
          </p:grpSpPr>
          <p:sp>
            <p:nvSpPr>
              <p:cNvPr id="32823"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824"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32813" name="Line 20"/>
            <p:cNvSpPr>
              <a:spLocks noChangeShapeType="1"/>
            </p:cNvSpPr>
            <p:nvPr/>
          </p:nvSpPr>
          <p:spPr bwMode="auto">
            <a:xfrm>
              <a:off x="2676" y="3180"/>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32814" name="Group 21"/>
            <p:cNvGrpSpPr>
              <a:grpSpLocks/>
            </p:cNvGrpSpPr>
            <p:nvPr/>
          </p:nvGrpSpPr>
          <p:grpSpPr bwMode="auto">
            <a:xfrm>
              <a:off x="2848" y="3068"/>
              <a:ext cx="1689" cy="429"/>
              <a:chOff x="3124" y="2762"/>
              <a:chExt cx="1689" cy="429"/>
            </a:xfrm>
          </p:grpSpPr>
          <p:sp>
            <p:nvSpPr>
              <p:cNvPr id="32821" name="Rectangle 22"/>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822" name="Text Box 23"/>
              <p:cNvSpPr txBox="1">
                <a:spLocks noChangeArrowheads="1"/>
              </p:cNvSpPr>
              <p:nvPr/>
            </p:nvSpPr>
            <p:spPr bwMode="auto">
              <a:xfrm>
                <a:off x="3124" y="2762"/>
                <a:ext cx="1689" cy="429"/>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p>
              <a:p>
                <a:pPr algn="ctr">
                  <a:spcBef>
                    <a:spcPct val="0"/>
                  </a:spcBef>
                  <a:buClrTx/>
                  <a:buSzTx/>
                  <a:buFontTx/>
                  <a:buNone/>
                </a:pPr>
                <a:r>
                  <a:rPr lang="en-US" sz="2000" b="1">
                    <a:latin typeface="Courier New" pitchFamily="49" charset="0"/>
                  </a:rPr>
                  <a:t>cookie: 1678</a:t>
                </a:r>
              </a:p>
            </p:txBody>
          </p:sp>
        </p:grpSp>
        <p:sp>
          <p:nvSpPr>
            <p:cNvPr id="32815" name="Line 24"/>
            <p:cNvSpPr>
              <a:spLocks noChangeShapeType="1"/>
            </p:cNvSpPr>
            <p:nvPr/>
          </p:nvSpPr>
          <p:spPr bwMode="auto">
            <a:xfrm flipH="1">
              <a:off x="2694" y="3492"/>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32816" name="Group 25"/>
            <p:cNvGrpSpPr>
              <a:grpSpLocks/>
            </p:cNvGrpSpPr>
            <p:nvPr/>
          </p:nvGrpSpPr>
          <p:grpSpPr bwMode="auto">
            <a:xfrm>
              <a:off x="2830" y="3512"/>
              <a:ext cx="1743" cy="237"/>
              <a:chOff x="3268" y="2846"/>
              <a:chExt cx="1743" cy="237"/>
            </a:xfrm>
          </p:grpSpPr>
          <p:sp>
            <p:nvSpPr>
              <p:cNvPr id="32819"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820"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sp>
          <p:nvSpPr>
            <p:cNvPr id="32817" name="Text Box 28"/>
            <p:cNvSpPr txBox="1">
              <a:spLocks noChangeArrowheads="1"/>
            </p:cNvSpPr>
            <p:nvPr/>
          </p:nvSpPr>
          <p:spPr bwMode="auto">
            <a:xfrm>
              <a:off x="4803" y="2219"/>
              <a:ext cx="703"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sp>
          <p:nvSpPr>
            <p:cNvPr id="32818" name="Text Box 29"/>
            <p:cNvSpPr txBox="1">
              <a:spLocks noChangeArrowheads="1"/>
            </p:cNvSpPr>
            <p:nvPr/>
          </p:nvSpPr>
          <p:spPr bwMode="auto">
            <a:xfrm>
              <a:off x="4796" y="3149"/>
              <a:ext cx="778"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spectific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grpSp>
      <p:sp>
        <p:nvSpPr>
          <p:cNvPr id="32774" name="Text Box 31"/>
          <p:cNvSpPr txBox="1">
            <a:spLocks noChangeArrowheads="1"/>
          </p:cNvSpPr>
          <p:nvPr/>
        </p:nvSpPr>
        <p:spPr bwMode="auto">
          <a:xfrm>
            <a:off x="5611813" y="2063750"/>
            <a:ext cx="181927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server</a:t>
            </a:r>
          </a:p>
          <a:p>
            <a:pPr algn="ctr">
              <a:spcBef>
                <a:spcPct val="0"/>
              </a:spcBef>
              <a:buClrTx/>
              <a:buSzTx/>
              <a:buFontTx/>
              <a:buNone/>
            </a:pPr>
            <a:r>
              <a:rPr lang="en-US" sz="2000">
                <a:solidFill>
                  <a:schemeClr val="accent2"/>
                </a:solidFill>
              </a:rPr>
              <a:t>creates ID</a:t>
            </a:r>
          </a:p>
          <a:p>
            <a:pPr algn="ctr">
              <a:spcBef>
                <a:spcPct val="0"/>
              </a:spcBef>
              <a:buClrTx/>
              <a:buSzTx/>
              <a:buFontTx/>
              <a:buNone/>
            </a:pPr>
            <a:r>
              <a:rPr lang="en-US" sz="2000">
                <a:solidFill>
                  <a:schemeClr val="accent2"/>
                </a:solidFill>
              </a:rPr>
              <a:t>1678 for user</a:t>
            </a:r>
            <a:endParaRPr lang="en-US" sz="2000"/>
          </a:p>
        </p:txBody>
      </p:sp>
      <p:grpSp>
        <p:nvGrpSpPr>
          <p:cNvPr id="32775" name="Group 39"/>
          <p:cNvGrpSpPr>
            <a:grpSpLocks/>
          </p:cNvGrpSpPr>
          <p:nvPr/>
        </p:nvGrpSpPr>
        <p:grpSpPr bwMode="auto">
          <a:xfrm>
            <a:off x="8388350" y="3319463"/>
            <a:ext cx="293688" cy="395287"/>
            <a:chOff x="5115" y="1292"/>
            <a:chExt cx="185" cy="249"/>
          </a:xfrm>
        </p:grpSpPr>
        <p:sp>
          <p:nvSpPr>
            <p:cNvPr id="32797" name="Oval 34"/>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98" name="Oval 35"/>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799" name="Line 36"/>
            <p:cNvSpPr>
              <a:spLocks noChangeShapeType="1"/>
            </p:cNvSpPr>
            <p:nvPr/>
          </p:nvSpPr>
          <p:spPr bwMode="auto">
            <a:xfrm>
              <a:off x="5300" y="1315"/>
              <a:ext cx="0" cy="193"/>
            </a:xfrm>
            <a:prstGeom prst="line">
              <a:avLst/>
            </a:prstGeom>
            <a:noFill/>
            <a:ln w="9525">
              <a:solidFill>
                <a:schemeClr val="tx1"/>
              </a:solidFill>
              <a:round/>
              <a:headEnd/>
              <a:tailEnd/>
            </a:ln>
          </p:spPr>
          <p:txBody>
            <a:bodyPr wrap="none" anchor="ctr"/>
            <a:lstStyle/>
            <a:p>
              <a:endParaRPr lang="en-US"/>
            </a:p>
          </p:txBody>
        </p:sp>
        <p:sp>
          <p:nvSpPr>
            <p:cNvPr id="32800" name="Line 38"/>
            <p:cNvSpPr>
              <a:spLocks noChangeShapeType="1"/>
            </p:cNvSpPr>
            <p:nvPr/>
          </p:nvSpPr>
          <p:spPr bwMode="auto">
            <a:xfrm>
              <a:off x="5115" y="1331"/>
              <a:ext cx="0" cy="192"/>
            </a:xfrm>
            <a:prstGeom prst="line">
              <a:avLst/>
            </a:prstGeom>
            <a:noFill/>
            <a:ln w="9525">
              <a:solidFill>
                <a:schemeClr val="tx1"/>
              </a:solidFill>
              <a:round/>
              <a:headEnd/>
              <a:tailEnd/>
            </a:ln>
          </p:spPr>
          <p:txBody>
            <a:bodyPr wrap="none" anchor="ctr"/>
            <a:lstStyle/>
            <a:p>
              <a:endParaRPr lang="en-US"/>
            </a:p>
          </p:txBody>
        </p:sp>
      </p:grpSp>
      <p:sp>
        <p:nvSpPr>
          <p:cNvPr id="32776" name="Line 40"/>
          <p:cNvSpPr>
            <a:spLocks noChangeShapeType="1"/>
          </p:cNvSpPr>
          <p:nvPr/>
        </p:nvSpPr>
        <p:spPr bwMode="auto">
          <a:xfrm>
            <a:off x="7485063" y="2686050"/>
            <a:ext cx="866775" cy="574675"/>
          </a:xfrm>
          <a:prstGeom prst="line">
            <a:avLst/>
          </a:prstGeom>
          <a:noFill/>
          <a:ln w="9525">
            <a:solidFill>
              <a:schemeClr val="tx1"/>
            </a:solidFill>
            <a:round/>
            <a:headEnd/>
            <a:tailEnd type="triangle" w="med" len="med"/>
          </a:ln>
        </p:spPr>
        <p:txBody>
          <a:bodyPr wrap="none" anchor="ctr"/>
          <a:lstStyle/>
          <a:p>
            <a:endParaRPr lang="en-US"/>
          </a:p>
        </p:txBody>
      </p:sp>
      <p:sp>
        <p:nvSpPr>
          <p:cNvPr id="32777" name="Text Box 41"/>
          <p:cNvSpPr txBox="1">
            <a:spLocks noChangeArrowheads="1"/>
          </p:cNvSpPr>
          <p:nvPr/>
        </p:nvSpPr>
        <p:spPr bwMode="auto">
          <a:xfrm rot="2225390">
            <a:off x="7270750" y="2389188"/>
            <a:ext cx="1592263" cy="581025"/>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entry in backend </a:t>
            </a:r>
          </a:p>
          <a:p>
            <a:pPr>
              <a:spcBef>
                <a:spcPct val="0"/>
              </a:spcBef>
              <a:buClrTx/>
              <a:buSzTx/>
              <a:buFontTx/>
              <a:buNone/>
            </a:pPr>
            <a:r>
              <a:rPr lang="en-US" sz="1600">
                <a:latin typeface="Times New Roman" pitchFamily="18" charset="0"/>
              </a:rPr>
              <a:t>database</a:t>
            </a:r>
          </a:p>
        </p:txBody>
      </p:sp>
      <p:sp>
        <p:nvSpPr>
          <p:cNvPr id="32778" name="Line 42"/>
          <p:cNvSpPr>
            <a:spLocks noChangeShapeType="1"/>
          </p:cNvSpPr>
          <p:nvPr/>
        </p:nvSpPr>
        <p:spPr bwMode="auto">
          <a:xfrm flipV="1">
            <a:off x="7107238" y="3614738"/>
            <a:ext cx="1098550" cy="427037"/>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32779" name="Text Box 43"/>
          <p:cNvSpPr txBox="1">
            <a:spLocks noChangeArrowheads="1"/>
          </p:cNvSpPr>
          <p:nvPr/>
        </p:nvSpPr>
        <p:spPr bwMode="auto">
          <a:xfrm rot="-1144414">
            <a:off x="7405688" y="3771900"/>
            <a:ext cx="704850" cy="33655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access</a:t>
            </a:r>
          </a:p>
        </p:txBody>
      </p:sp>
      <p:sp>
        <p:nvSpPr>
          <p:cNvPr id="32780" name="Line 44"/>
          <p:cNvSpPr>
            <a:spLocks noChangeShapeType="1"/>
          </p:cNvSpPr>
          <p:nvPr/>
        </p:nvSpPr>
        <p:spPr bwMode="auto">
          <a:xfrm flipV="1">
            <a:off x="7229475" y="3870325"/>
            <a:ext cx="1195388" cy="12827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32781" name="Text Box 45"/>
          <p:cNvSpPr txBox="1">
            <a:spLocks noChangeArrowheads="1"/>
          </p:cNvSpPr>
          <p:nvPr/>
        </p:nvSpPr>
        <p:spPr bwMode="auto">
          <a:xfrm rot="-2728275">
            <a:off x="7667625" y="4460875"/>
            <a:ext cx="704850" cy="33655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access</a:t>
            </a:r>
          </a:p>
        </p:txBody>
      </p:sp>
      <p:grpSp>
        <p:nvGrpSpPr>
          <p:cNvPr id="32782" name="Group 55"/>
          <p:cNvGrpSpPr>
            <a:grpSpLocks/>
          </p:cNvGrpSpPr>
          <p:nvPr/>
        </p:nvGrpSpPr>
        <p:grpSpPr bwMode="auto">
          <a:xfrm>
            <a:off x="220663" y="3309938"/>
            <a:ext cx="1787525" cy="933450"/>
            <a:chOff x="654" y="1693"/>
            <a:chExt cx="1126" cy="588"/>
          </a:xfrm>
        </p:grpSpPr>
        <p:sp>
          <p:nvSpPr>
            <p:cNvPr id="32793" name="AutoShape 48"/>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32794" name="Group 54"/>
            <p:cNvGrpSpPr>
              <a:grpSpLocks/>
            </p:cNvGrpSpPr>
            <p:nvPr/>
          </p:nvGrpSpPr>
          <p:grpSpPr bwMode="auto">
            <a:xfrm>
              <a:off x="765" y="1693"/>
              <a:ext cx="919" cy="588"/>
              <a:chOff x="765" y="1693"/>
              <a:chExt cx="919" cy="588"/>
            </a:xfrm>
          </p:grpSpPr>
          <p:sp>
            <p:nvSpPr>
              <p:cNvPr id="32795" name="Text Box 49"/>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32796" name="Text Box 52"/>
              <p:cNvSpPr txBox="1">
                <a:spLocks noChangeArrowheads="1"/>
              </p:cNvSpPr>
              <p:nvPr/>
            </p:nvSpPr>
            <p:spPr bwMode="auto">
              <a:xfrm>
                <a:off x="765" y="1915"/>
                <a:ext cx="83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32783" name="AutoShape 57"/>
          <p:cNvSpPr>
            <a:spLocks noChangeArrowheads="1"/>
          </p:cNvSpPr>
          <p:nvPr/>
        </p:nvSpPr>
        <p:spPr bwMode="auto">
          <a:xfrm>
            <a:off x="287338" y="2057400"/>
            <a:ext cx="1787525" cy="914400"/>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32784" name="Group 58"/>
          <p:cNvGrpSpPr>
            <a:grpSpLocks/>
          </p:cNvGrpSpPr>
          <p:nvPr/>
        </p:nvGrpSpPr>
        <p:grpSpPr bwMode="auto">
          <a:xfrm>
            <a:off x="463550" y="2033588"/>
            <a:ext cx="1458913" cy="933450"/>
            <a:chOff x="765" y="1693"/>
            <a:chExt cx="919" cy="588"/>
          </a:xfrm>
        </p:grpSpPr>
        <p:sp>
          <p:nvSpPr>
            <p:cNvPr id="32791" name="Text Box 59"/>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32792" name="Text Box 60"/>
            <p:cNvSpPr txBox="1">
              <a:spLocks noChangeArrowheads="1"/>
            </p:cNvSpPr>
            <p:nvPr/>
          </p:nvSpPr>
          <p:spPr bwMode="auto">
            <a:xfrm>
              <a:off x="765" y="1915"/>
              <a:ext cx="682" cy="366"/>
            </a:xfrm>
            <a:prstGeom prst="rect">
              <a:avLst/>
            </a:prstGeom>
            <a:noFill/>
            <a:ln w="9525">
              <a:noFill/>
              <a:miter lim="800000"/>
              <a:headEnd/>
              <a:tailEnd/>
            </a:ln>
          </p:spPr>
          <p:txBody>
            <a:bodyPr wrap="none">
              <a:spAutoFit/>
            </a:bodyPr>
            <a:lstStyle/>
            <a:p>
              <a:pPr>
                <a:spcBef>
                  <a:spcPct val="0"/>
                </a:spcBef>
                <a:buClrTx/>
                <a:buSzTx/>
                <a:buFontTx/>
                <a:buNone/>
              </a:pPr>
              <a:endParaRPr lang="en-US" sz="1600">
                <a:latin typeface="Times New Roman" pitchFamily="18" charset="0"/>
              </a:endParaRPr>
            </a:p>
            <a:p>
              <a:pPr>
                <a:spcBef>
                  <a:spcPct val="0"/>
                </a:spcBef>
                <a:buClrTx/>
                <a:buSzTx/>
                <a:buFontTx/>
                <a:buNone/>
              </a:pPr>
              <a:r>
                <a:rPr lang="en-US" sz="1600">
                  <a:latin typeface="Times New Roman" pitchFamily="18" charset="0"/>
                </a:rPr>
                <a:t>ebay: 8734</a:t>
              </a:r>
            </a:p>
          </p:txBody>
        </p:sp>
      </p:grpSp>
      <p:grpSp>
        <p:nvGrpSpPr>
          <p:cNvPr id="32785" name="Group 61"/>
          <p:cNvGrpSpPr>
            <a:grpSpLocks/>
          </p:cNvGrpSpPr>
          <p:nvPr/>
        </p:nvGrpSpPr>
        <p:grpSpPr bwMode="auto">
          <a:xfrm>
            <a:off x="261938" y="4989513"/>
            <a:ext cx="1787525" cy="933450"/>
            <a:chOff x="654" y="1693"/>
            <a:chExt cx="1126" cy="588"/>
          </a:xfrm>
        </p:grpSpPr>
        <p:sp>
          <p:nvSpPr>
            <p:cNvPr id="32787" name="AutoShape 62"/>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p>
              <a:pPr algn="ctr">
                <a:spcBef>
                  <a:spcPct val="0"/>
                </a:spcBef>
                <a:buClrTx/>
                <a:buSzTx/>
                <a:buFontTx/>
                <a:buNone/>
              </a:pPr>
              <a:endParaRPr lang="en-US" sz="1600">
                <a:latin typeface="Times New Roman" pitchFamily="18" charset="0"/>
              </a:endParaRPr>
            </a:p>
          </p:txBody>
        </p:sp>
        <p:grpSp>
          <p:nvGrpSpPr>
            <p:cNvPr id="32788" name="Group 63"/>
            <p:cNvGrpSpPr>
              <a:grpSpLocks/>
            </p:cNvGrpSpPr>
            <p:nvPr/>
          </p:nvGrpSpPr>
          <p:grpSpPr bwMode="auto">
            <a:xfrm>
              <a:off x="765" y="1693"/>
              <a:ext cx="919" cy="588"/>
              <a:chOff x="765" y="1693"/>
              <a:chExt cx="919" cy="588"/>
            </a:xfrm>
          </p:grpSpPr>
          <p:sp>
            <p:nvSpPr>
              <p:cNvPr id="32789" name="Text Box 64"/>
              <p:cNvSpPr txBox="1">
                <a:spLocks noChangeArrowheads="1"/>
              </p:cNvSpPr>
              <p:nvPr/>
            </p:nvSpPr>
            <p:spPr bwMode="auto">
              <a:xfrm>
                <a:off x="980" y="1693"/>
                <a:ext cx="704" cy="212"/>
              </a:xfrm>
              <a:prstGeom prst="rect">
                <a:avLst/>
              </a:prstGeom>
              <a:noFill/>
              <a:ln w="9525">
                <a:noFill/>
                <a:miter lim="800000"/>
                <a:headEnd/>
                <a:tailEnd/>
              </a:ln>
            </p:spPr>
            <p:txBody>
              <a:bodyPr wrap="none">
                <a:spAutoFit/>
              </a:bodyPr>
              <a:lstStyle/>
              <a:p>
                <a:pPr>
                  <a:spcBef>
                    <a:spcPct val="0"/>
                  </a:spcBef>
                  <a:buClrTx/>
                  <a:buSzTx/>
                  <a:buFontTx/>
                  <a:buNone/>
                </a:pPr>
                <a:r>
                  <a:rPr lang="en-US" sz="1600" b="1">
                    <a:latin typeface="Times New Roman" pitchFamily="18" charset="0"/>
                  </a:rPr>
                  <a:t>Cookie file</a:t>
                </a:r>
                <a:endParaRPr lang="en-US" sz="1600">
                  <a:latin typeface="Times New Roman" pitchFamily="18" charset="0"/>
                </a:endParaRPr>
              </a:p>
            </p:txBody>
          </p:sp>
          <p:sp>
            <p:nvSpPr>
              <p:cNvPr id="32790" name="Text Box 65"/>
              <p:cNvSpPr txBox="1">
                <a:spLocks noChangeArrowheads="1"/>
              </p:cNvSpPr>
              <p:nvPr/>
            </p:nvSpPr>
            <p:spPr bwMode="auto">
              <a:xfrm>
                <a:off x="765" y="1915"/>
                <a:ext cx="83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amazon: 1678</a:t>
                </a:r>
              </a:p>
              <a:p>
                <a:pPr>
                  <a:spcBef>
                    <a:spcPct val="0"/>
                  </a:spcBef>
                  <a:buClrTx/>
                  <a:buSzTx/>
                  <a:buFontTx/>
                  <a:buNone/>
                </a:pPr>
                <a:r>
                  <a:rPr lang="en-US" sz="1600">
                    <a:latin typeface="Times New Roman" pitchFamily="18" charset="0"/>
                  </a:rPr>
                  <a:t>ebay: 8734</a:t>
                </a:r>
              </a:p>
            </p:txBody>
          </p:sp>
        </p:grpSp>
      </p:grpSp>
      <p:sp>
        <p:nvSpPr>
          <p:cNvPr id="32786" name="Text Box 66"/>
          <p:cNvSpPr txBox="1">
            <a:spLocks noChangeArrowheads="1"/>
          </p:cNvSpPr>
          <p:nvPr/>
        </p:nvSpPr>
        <p:spPr bwMode="auto">
          <a:xfrm>
            <a:off x="200025" y="4484688"/>
            <a:ext cx="1808163" cy="366712"/>
          </a:xfrm>
          <a:prstGeom prst="rect">
            <a:avLst/>
          </a:prstGeom>
          <a:noFill/>
          <a:ln w="9525">
            <a:noFill/>
            <a:miter lim="800000"/>
            <a:headEnd/>
            <a:tailEnd/>
          </a:ln>
        </p:spPr>
        <p:txBody>
          <a:bodyPr wrap="none">
            <a:spAutoFit/>
          </a:bodyPr>
          <a:lstStyle/>
          <a:p>
            <a:pPr>
              <a:spcBef>
                <a:spcPct val="0"/>
              </a:spcBef>
              <a:buClrTx/>
              <a:buSzTx/>
              <a:buFontTx/>
              <a:buNone/>
            </a:pPr>
            <a:r>
              <a:rPr lang="en-US" sz="1800"/>
              <a:t>one week later:</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3795" name="Slide Number Placeholder 6"/>
          <p:cNvSpPr>
            <a:spLocks noGrp="1"/>
          </p:cNvSpPr>
          <p:nvPr>
            <p:ph type="sldNum" sz="quarter" idx="12"/>
          </p:nvPr>
        </p:nvSpPr>
        <p:spPr>
          <a:noFill/>
        </p:spPr>
        <p:txBody>
          <a:bodyPr/>
          <a:lstStyle/>
          <a:p>
            <a:fld id="{E6EC9355-7CBD-4996-BC8F-D47E552E7EB9}" type="slidenum">
              <a:rPr lang="en-US" smtClean="0"/>
              <a:pPr/>
              <a:t>27</a:t>
            </a:fld>
            <a:endParaRPr lang="en-US" smtClean="0"/>
          </a:p>
        </p:txBody>
      </p:sp>
      <p:sp>
        <p:nvSpPr>
          <p:cNvPr id="33796" name="Rectangle 1026"/>
          <p:cNvSpPr>
            <a:spLocks noGrp="1" noChangeArrowheads="1"/>
          </p:cNvSpPr>
          <p:nvPr>
            <p:ph type="title"/>
          </p:nvPr>
        </p:nvSpPr>
        <p:spPr/>
        <p:txBody>
          <a:bodyPr/>
          <a:lstStyle/>
          <a:p>
            <a:r>
              <a:rPr lang="en-US" smtClean="0"/>
              <a:t>Cookies (continued)</a:t>
            </a:r>
          </a:p>
        </p:txBody>
      </p:sp>
      <p:sp>
        <p:nvSpPr>
          <p:cNvPr id="33797" name="Rectangle 1027"/>
          <p:cNvSpPr>
            <a:spLocks noGrp="1" noChangeArrowheads="1"/>
          </p:cNvSpPr>
          <p:nvPr>
            <p:ph type="body" sz="half" idx="1"/>
          </p:nvPr>
        </p:nvSpPr>
        <p:spPr>
          <a:xfrm>
            <a:off x="533400" y="1477963"/>
            <a:ext cx="3810000" cy="4648200"/>
          </a:xfrm>
        </p:spPr>
        <p:txBody>
          <a:bodyPr/>
          <a:lstStyle/>
          <a:p>
            <a:pPr>
              <a:buFont typeface="ZapfDingbats" pitchFamily="82" charset="2"/>
              <a:buNone/>
            </a:pPr>
            <a:r>
              <a:rPr lang="en-US" sz="2400" u="sng" smtClean="0">
                <a:solidFill>
                  <a:srgbClr val="FF0000"/>
                </a:solidFill>
              </a:rPr>
              <a:t>What cookies can bring:</a:t>
            </a:r>
            <a:endParaRPr lang="en-US" sz="2400" smtClean="0"/>
          </a:p>
          <a:p>
            <a:r>
              <a:rPr lang="en-US" sz="2400" smtClean="0"/>
              <a:t>authorization</a:t>
            </a:r>
          </a:p>
          <a:p>
            <a:r>
              <a:rPr lang="en-US" sz="2400" smtClean="0"/>
              <a:t>shopping carts</a:t>
            </a:r>
          </a:p>
          <a:p>
            <a:r>
              <a:rPr lang="en-US" sz="2400" smtClean="0"/>
              <a:t>recommendations</a:t>
            </a:r>
          </a:p>
          <a:p>
            <a:r>
              <a:rPr lang="en-US" sz="2400" smtClean="0"/>
              <a:t>user session state (Web e-mail)</a:t>
            </a:r>
          </a:p>
        </p:txBody>
      </p:sp>
      <p:sp>
        <p:nvSpPr>
          <p:cNvPr id="33798" name="Rectangle 1037"/>
          <p:cNvSpPr>
            <a:spLocks noChangeArrowheads="1"/>
          </p:cNvSpPr>
          <p:nvPr/>
        </p:nvSpPr>
        <p:spPr bwMode="auto">
          <a:xfrm>
            <a:off x="4911725" y="1411288"/>
            <a:ext cx="3810000" cy="4648200"/>
          </a:xfrm>
          <a:prstGeom prst="rect">
            <a:avLst/>
          </a:prstGeom>
          <a:noFill/>
          <a:ln w="19050">
            <a:solidFill>
              <a:schemeClr val="accent2"/>
            </a:solidFill>
            <a:miter lim="800000"/>
            <a:headEnd/>
            <a:tailEnd/>
          </a:ln>
        </p:spPr>
        <p:txBody>
          <a:bodyPr/>
          <a:lstStyle/>
          <a:p>
            <a:pPr marL="342900" indent="-342900"/>
            <a:r>
              <a:rPr lang="en-US" u="sng">
                <a:solidFill>
                  <a:srgbClr val="FF0000"/>
                </a:solidFill>
              </a:rPr>
              <a:t>Cookies and privacy:</a:t>
            </a:r>
            <a:endParaRPr lang="en-US"/>
          </a:p>
          <a:p>
            <a:pPr marL="342900" indent="-342900">
              <a:buFont typeface="ZapfDingbats" pitchFamily="82" charset="2"/>
              <a:buChar char="r"/>
            </a:pPr>
            <a:r>
              <a:rPr lang="en-US"/>
              <a:t>cookies permit sites to learn a lot about you</a:t>
            </a:r>
          </a:p>
          <a:p>
            <a:pPr marL="342900" indent="-342900">
              <a:buFont typeface="ZapfDingbats" pitchFamily="82" charset="2"/>
              <a:buChar char="r"/>
            </a:pPr>
            <a:r>
              <a:rPr lang="en-US"/>
              <a:t>you may supply name and e-mail to sites</a:t>
            </a:r>
          </a:p>
          <a:p>
            <a:pPr marL="342900" indent="-342900">
              <a:buFont typeface="ZapfDingbats" pitchFamily="82" charset="2"/>
              <a:buChar char="r"/>
            </a:pPr>
            <a:r>
              <a:rPr lang="en-US"/>
              <a:t>search engines use  redirection &amp; cookies to learn yet more</a:t>
            </a:r>
          </a:p>
          <a:p>
            <a:pPr marL="342900" indent="-342900">
              <a:buFont typeface="ZapfDingbats" pitchFamily="82" charset="2"/>
              <a:buChar char="r"/>
            </a:pPr>
            <a:r>
              <a:rPr lang="en-US"/>
              <a:t>advertising  companies  obtain info across sites</a:t>
            </a:r>
          </a:p>
        </p:txBody>
      </p:sp>
      <p:sp>
        <p:nvSpPr>
          <p:cNvPr id="33799" name="Text Box 1038"/>
          <p:cNvSpPr txBox="1">
            <a:spLocks noChangeArrowheads="1"/>
          </p:cNvSpPr>
          <p:nvPr/>
        </p:nvSpPr>
        <p:spPr bwMode="auto">
          <a:xfrm>
            <a:off x="7321550" y="1177925"/>
            <a:ext cx="798513" cy="396875"/>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2000">
                <a:solidFill>
                  <a:schemeClr val="accent2"/>
                </a:solidFill>
              </a:rPr>
              <a:t>aside</a:t>
            </a:r>
            <a:endParaRPr lang="en-US" sz="160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4101" name="Slide Number Placeholder 6"/>
          <p:cNvSpPr>
            <a:spLocks noGrp="1"/>
          </p:cNvSpPr>
          <p:nvPr>
            <p:ph type="sldNum" sz="quarter" idx="12"/>
          </p:nvPr>
        </p:nvSpPr>
        <p:spPr>
          <a:noFill/>
        </p:spPr>
        <p:txBody>
          <a:bodyPr/>
          <a:lstStyle/>
          <a:p>
            <a:fld id="{7120D1F9-CA7D-4D21-93CF-AFE216BC70A3}" type="slidenum">
              <a:rPr lang="en-US" smtClean="0"/>
              <a:pPr/>
              <a:t>28</a:t>
            </a:fld>
            <a:endParaRPr lang="en-US" smtClean="0"/>
          </a:p>
        </p:txBody>
      </p:sp>
      <p:sp>
        <p:nvSpPr>
          <p:cNvPr id="4102" name="Rectangle 2"/>
          <p:cNvSpPr>
            <a:spLocks noGrp="1" noChangeArrowheads="1"/>
          </p:cNvSpPr>
          <p:nvPr>
            <p:ph type="title"/>
          </p:nvPr>
        </p:nvSpPr>
        <p:spPr/>
        <p:txBody>
          <a:bodyPr/>
          <a:lstStyle/>
          <a:p>
            <a:r>
              <a:rPr lang="en-US" sz="3600" smtClean="0"/>
              <a:t>Web caches (proxy server)</a:t>
            </a:r>
            <a:endParaRPr lang="en-US" smtClean="0"/>
          </a:p>
        </p:txBody>
      </p:sp>
      <p:sp>
        <p:nvSpPr>
          <p:cNvPr id="4103" name="Rectangle 3"/>
          <p:cNvSpPr>
            <a:spLocks noGrp="1" noChangeArrowheads="1"/>
          </p:cNvSpPr>
          <p:nvPr>
            <p:ph type="body" sz="half" idx="1"/>
          </p:nvPr>
        </p:nvSpPr>
        <p:spPr>
          <a:xfrm>
            <a:off x="520700" y="2097088"/>
            <a:ext cx="3551238" cy="3762375"/>
          </a:xfrm>
        </p:spPr>
        <p:txBody>
          <a:bodyPr/>
          <a:lstStyle/>
          <a:p>
            <a:r>
              <a:rPr lang="en-US" sz="2000" smtClean="0"/>
              <a:t>user sets browser: Web accesses via  cache</a:t>
            </a:r>
          </a:p>
          <a:p>
            <a:r>
              <a:rPr lang="en-US" sz="2000" smtClean="0"/>
              <a:t>browser sends all HTTP requests to  cache</a:t>
            </a:r>
          </a:p>
          <a:p>
            <a:pPr lvl="1"/>
            <a:r>
              <a:rPr lang="en-US" sz="1800" smtClean="0"/>
              <a:t>object in cache: cache returns object </a:t>
            </a:r>
          </a:p>
          <a:p>
            <a:pPr lvl="1"/>
            <a:r>
              <a:rPr lang="en-US" sz="1800" smtClean="0"/>
              <a:t>else cache requests object from origin server, then returns object to client</a:t>
            </a:r>
            <a:endParaRPr lang="en-US" sz="2000" smtClean="0"/>
          </a:p>
        </p:txBody>
      </p:sp>
      <p:sp>
        <p:nvSpPr>
          <p:cNvPr id="4104" name="Rectangle 4"/>
          <p:cNvSpPr>
            <a:spLocks noChangeArrowheads="1"/>
          </p:cNvSpPr>
          <p:nvPr/>
        </p:nvSpPr>
        <p:spPr bwMode="auto">
          <a:xfrm>
            <a:off x="527050" y="1379538"/>
            <a:ext cx="7200900" cy="990600"/>
          </a:xfrm>
          <a:prstGeom prst="rect">
            <a:avLst/>
          </a:prstGeom>
          <a:noFill/>
          <a:ln w="9525">
            <a:noFill/>
            <a:miter lim="800000"/>
            <a:headEnd/>
            <a:tailEnd/>
          </a:ln>
        </p:spPr>
        <p:txBody>
          <a:bodyPr/>
          <a:lstStyle/>
          <a:p>
            <a:pPr marL="342900" indent="-342900"/>
            <a:r>
              <a:rPr lang="en-US">
                <a:solidFill>
                  <a:srgbClr val="FF0000"/>
                </a:solidFill>
              </a:rPr>
              <a:t>Goal:</a:t>
            </a:r>
            <a:r>
              <a:rPr lang="en-US" sz="2000"/>
              <a:t> satisfy client request without involving origin server</a:t>
            </a:r>
            <a:endParaRPr lang="en-US"/>
          </a:p>
        </p:txBody>
      </p:sp>
      <p:graphicFrame>
        <p:nvGraphicFramePr>
          <p:cNvPr id="4098" name="Object 5"/>
          <p:cNvGraphicFramePr>
            <a:graphicFrameLocks noChangeAspect="1"/>
          </p:cNvGraphicFramePr>
          <p:nvPr/>
        </p:nvGraphicFramePr>
        <p:xfrm>
          <a:off x="4203700" y="2955925"/>
          <a:ext cx="515938" cy="414338"/>
        </p:xfrm>
        <a:graphic>
          <a:graphicData uri="http://schemas.openxmlformats.org/presentationml/2006/ole">
            <mc:AlternateContent xmlns:mc="http://schemas.openxmlformats.org/markup-compatibility/2006">
              <mc:Choice xmlns:v="urn:schemas-microsoft-com:vml" Requires="v">
                <p:oleObj spid="_x0000_s4136" name="Clip" r:id="rId3" imgW="1305000" imgH="1085760" progId="">
                  <p:embed/>
                </p:oleObj>
              </mc:Choice>
              <mc:Fallback>
                <p:oleObj name="Clip" r:id="rId3" imgW="1305000" imgH="108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955925"/>
                        <a:ext cx="515938"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Text Box 6"/>
          <p:cNvSpPr txBox="1">
            <a:spLocks noChangeArrowheads="1"/>
          </p:cNvSpPr>
          <p:nvPr/>
        </p:nvSpPr>
        <p:spPr bwMode="auto">
          <a:xfrm>
            <a:off x="4143375" y="3368675"/>
            <a:ext cx="7143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graphicFrame>
        <p:nvGraphicFramePr>
          <p:cNvPr id="4099" name="Object 7"/>
          <p:cNvGraphicFramePr>
            <a:graphicFrameLocks noChangeAspect="1"/>
          </p:cNvGraphicFramePr>
          <p:nvPr/>
        </p:nvGraphicFramePr>
        <p:xfrm>
          <a:off x="4268788" y="4826000"/>
          <a:ext cx="515937" cy="412750"/>
        </p:xfrm>
        <a:graphic>
          <a:graphicData uri="http://schemas.openxmlformats.org/presentationml/2006/ole">
            <mc:AlternateContent xmlns:mc="http://schemas.openxmlformats.org/markup-compatibility/2006">
              <mc:Choice xmlns:v="urn:schemas-microsoft-com:vml" Requires="v">
                <p:oleObj spid="_x0000_s4137" name="Clip" r:id="rId5" imgW="1305000" imgH="1085760" progId="">
                  <p:embed/>
                </p:oleObj>
              </mc:Choice>
              <mc:Fallback>
                <p:oleObj name="Clip" r:id="rId5" imgW="1305000" imgH="10857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4826000"/>
                        <a:ext cx="51593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Text Box 8"/>
          <p:cNvSpPr txBox="1">
            <a:spLocks noChangeArrowheads="1"/>
          </p:cNvSpPr>
          <p:nvPr/>
        </p:nvSpPr>
        <p:spPr bwMode="auto">
          <a:xfrm>
            <a:off x="6024563" y="2774950"/>
            <a:ext cx="955675" cy="7016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t>Proxy</a:t>
            </a:r>
          </a:p>
          <a:p>
            <a:pPr algn="ctr">
              <a:spcBef>
                <a:spcPct val="0"/>
              </a:spcBef>
              <a:buClrTx/>
              <a:buSzTx/>
              <a:buFontTx/>
              <a:buNone/>
            </a:pPr>
            <a:r>
              <a:rPr lang="en-US" sz="2000"/>
              <a:t>server</a:t>
            </a:r>
            <a:endParaRPr lang="en-US">
              <a:latin typeface="Times New Roman" pitchFamily="18" charset="0"/>
            </a:endParaRPr>
          </a:p>
        </p:txBody>
      </p:sp>
      <p:grpSp>
        <p:nvGrpSpPr>
          <p:cNvPr id="4107" name="Group 9"/>
          <p:cNvGrpSpPr>
            <a:grpSpLocks/>
          </p:cNvGrpSpPr>
          <p:nvPr/>
        </p:nvGrpSpPr>
        <p:grpSpPr bwMode="auto">
          <a:xfrm>
            <a:off x="6249988" y="3556000"/>
            <a:ext cx="346075" cy="742950"/>
            <a:chOff x="4180" y="783"/>
            <a:chExt cx="150" cy="307"/>
          </a:xfrm>
        </p:grpSpPr>
        <p:sp>
          <p:nvSpPr>
            <p:cNvPr id="4139" name="AutoShape 1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140" name="Rectangle 1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141"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42"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143" name="Line 1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144" name="Line 1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145"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146" name="Rectangle 1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4108" name="Freeform 18"/>
          <p:cNvSpPr>
            <a:spLocks/>
          </p:cNvSpPr>
          <p:nvPr/>
        </p:nvSpPr>
        <p:spPr bwMode="auto">
          <a:xfrm>
            <a:off x="4765675" y="3141663"/>
            <a:ext cx="3251200" cy="730250"/>
          </a:xfrm>
          <a:custGeom>
            <a:avLst/>
            <a:gdLst>
              <a:gd name="T0" fmla="*/ 0 w 2048"/>
              <a:gd name="T1" fmla="*/ 3175 h 460"/>
              <a:gd name="T2" fmla="*/ 1604962 w 2048"/>
              <a:gd name="T3" fmla="*/ 730250 h 460"/>
              <a:gd name="T4" fmla="*/ 3251200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p:spPr>
        <p:txBody>
          <a:bodyPr wrap="none" anchor="ctr"/>
          <a:lstStyle/>
          <a:p>
            <a:endParaRPr lang="en-US"/>
          </a:p>
        </p:txBody>
      </p:sp>
      <p:sp>
        <p:nvSpPr>
          <p:cNvPr id="4109" name="Line 19"/>
          <p:cNvSpPr>
            <a:spLocks noChangeShapeType="1"/>
          </p:cNvSpPr>
          <p:nvPr/>
        </p:nvSpPr>
        <p:spPr bwMode="auto">
          <a:xfrm flipV="1">
            <a:off x="4759325" y="4095750"/>
            <a:ext cx="1401763" cy="760413"/>
          </a:xfrm>
          <a:prstGeom prst="line">
            <a:avLst/>
          </a:prstGeom>
          <a:noFill/>
          <a:ln w="28575">
            <a:solidFill>
              <a:srgbClr val="FF0000"/>
            </a:solidFill>
            <a:round/>
            <a:headEnd/>
            <a:tailEnd type="triangle" w="med" len="med"/>
          </a:ln>
        </p:spPr>
        <p:txBody>
          <a:bodyPr wrap="none" anchor="ctr"/>
          <a:lstStyle/>
          <a:p>
            <a:endParaRPr lang="en-US"/>
          </a:p>
        </p:txBody>
      </p:sp>
      <p:sp>
        <p:nvSpPr>
          <p:cNvPr id="4110" name="Line 20"/>
          <p:cNvSpPr>
            <a:spLocks noChangeShapeType="1"/>
          </p:cNvSpPr>
          <p:nvPr/>
        </p:nvSpPr>
        <p:spPr bwMode="auto">
          <a:xfrm flipH="1">
            <a:off x="4810125" y="4183063"/>
            <a:ext cx="1403350" cy="785812"/>
          </a:xfrm>
          <a:prstGeom prst="line">
            <a:avLst/>
          </a:prstGeom>
          <a:noFill/>
          <a:ln w="28575">
            <a:solidFill>
              <a:srgbClr val="FF0000"/>
            </a:solidFill>
            <a:round/>
            <a:headEnd/>
            <a:tailEnd type="triangle" w="med" len="med"/>
          </a:ln>
        </p:spPr>
        <p:txBody>
          <a:bodyPr wrap="none" anchor="ctr"/>
          <a:lstStyle/>
          <a:p>
            <a:endParaRPr lang="en-US"/>
          </a:p>
        </p:txBody>
      </p:sp>
      <p:sp>
        <p:nvSpPr>
          <p:cNvPr id="4111" name="Text Box 21"/>
          <p:cNvSpPr txBox="1">
            <a:spLocks noChangeArrowheads="1"/>
          </p:cNvSpPr>
          <p:nvPr/>
        </p:nvSpPr>
        <p:spPr bwMode="auto">
          <a:xfrm>
            <a:off x="4298950" y="5284788"/>
            <a:ext cx="7143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sp>
        <p:nvSpPr>
          <p:cNvPr id="4112" name="Text Box 22"/>
          <p:cNvSpPr txBox="1">
            <a:spLocks noChangeArrowheads="1"/>
          </p:cNvSpPr>
          <p:nvPr/>
        </p:nvSpPr>
        <p:spPr bwMode="auto">
          <a:xfrm rot="1422049">
            <a:off x="4864100" y="3184525"/>
            <a:ext cx="15097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4113" name="Text Box 23"/>
          <p:cNvSpPr txBox="1">
            <a:spLocks noChangeArrowheads="1"/>
          </p:cNvSpPr>
          <p:nvPr/>
        </p:nvSpPr>
        <p:spPr bwMode="auto">
          <a:xfrm rot="-1692639">
            <a:off x="4567238" y="4200525"/>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4114" name="Text Box 24"/>
          <p:cNvSpPr txBox="1">
            <a:spLocks noChangeArrowheads="1"/>
          </p:cNvSpPr>
          <p:nvPr/>
        </p:nvSpPr>
        <p:spPr bwMode="auto">
          <a:xfrm rot="1411598">
            <a:off x="4605338" y="3562350"/>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4115" name="Text Box 25"/>
          <p:cNvSpPr txBox="1">
            <a:spLocks noChangeArrowheads="1"/>
          </p:cNvSpPr>
          <p:nvPr/>
        </p:nvSpPr>
        <p:spPr bwMode="auto">
          <a:xfrm rot="-1737783">
            <a:off x="4773613" y="4519613"/>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grpSp>
        <p:nvGrpSpPr>
          <p:cNvPr id="4116" name="Group 26"/>
          <p:cNvGrpSpPr>
            <a:grpSpLocks/>
          </p:cNvGrpSpPr>
          <p:nvPr/>
        </p:nvGrpSpPr>
        <p:grpSpPr bwMode="auto">
          <a:xfrm>
            <a:off x="8174038" y="2765425"/>
            <a:ext cx="346075" cy="742950"/>
            <a:chOff x="4180" y="783"/>
            <a:chExt cx="150" cy="307"/>
          </a:xfrm>
        </p:grpSpPr>
        <p:sp>
          <p:nvSpPr>
            <p:cNvPr id="4131" name="AutoShape 2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132" name="Rectangle 2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133"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34"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135" name="Line 3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136" name="Line 3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137"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138" name="Rectangle 3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4117" name="Group 35"/>
          <p:cNvGrpSpPr>
            <a:grpSpLocks/>
          </p:cNvGrpSpPr>
          <p:nvPr/>
        </p:nvGrpSpPr>
        <p:grpSpPr bwMode="auto">
          <a:xfrm>
            <a:off x="8174038" y="4670425"/>
            <a:ext cx="346075" cy="742950"/>
            <a:chOff x="4180" y="783"/>
            <a:chExt cx="150" cy="307"/>
          </a:xfrm>
        </p:grpSpPr>
        <p:sp>
          <p:nvSpPr>
            <p:cNvPr id="4123" name="AutoShape 3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124" name="Rectangle 3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4125"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26"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4127" name="Line 4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4128" name="Line 4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4129"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130" name="Rectangle 4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4118" name="Freeform 44"/>
          <p:cNvSpPr>
            <a:spLocks/>
          </p:cNvSpPr>
          <p:nvPr/>
        </p:nvSpPr>
        <p:spPr bwMode="auto">
          <a:xfrm>
            <a:off x="4738688" y="3216275"/>
            <a:ext cx="3363912" cy="755650"/>
          </a:xfrm>
          <a:custGeom>
            <a:avLst/>
            <a:gdLst>
              <a:gd name="T0" fmla="*/ 3363912 w 2119"/>
              <a:gd name="T1" fmla="*/ 0 h 476"/>
              <a:gd name="T2" fmla="*/ 1619249 w 2119"/>
              <a:gd name="T3" fmla="*/ 755650 h 476"/>
              <a:gd name="T4" fmla="*/ 0 w 2119"/>
              <a:gd name="T5" fmla="*/ 12700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p:spPr>
        <p:txBody>
          <a:bodyPr wrap="none" anchor="ctr"/>
          <a:lstStyle/>
          <a:p>
            <a:endParaRPr lang="en-US"/>
          </a:p>
        </p:txBody>
      </p:sp>
      <p:sp>
        <p:nvSpPr>
          <p:cNvPr id="4119" name="Text Box 45"/>
          <p:cNvSpPr txBox="1">
            <a:spLocks noChangeArrowheads="1"/>
          </p:cNvSpPr>
          <p:nvPr/>
        </p:nvSpPr>
        <p:spPr bwMode="auto">
          <a:xfrm rot="-1419968">
            <a:off x="6500813" y="3200400"/>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4120" name="Text Box 46"/>
          <p:cNvSpPr txBox="1">
            <a:spLocks noChangeArrowheads="1"/>
          </p:cNvSpPr>
          <p:nvPr/>
        </p:nvSpPr>
        <p:spPr bwMode="auto">
          <a:xfrm rot="-1415789">
            <a:off x="6557963" y="3543300"/>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4121" name="Text Box 47"/>
          <p:cNvSpPr txBox="1">
            <a:spLocks noChangeArrowheads="1"/>
          </p:cNvSpPr>
          <p:nvPr/>
        </p:nvSpPr>
        <p:spPr bwMode="auto">
          <a:xfrm>
            <a:off x="7885113" y="5465763"/>
            <a:ext cx="8001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
        <p:nvSpPr>
          <p:cNvPr id="4122" name="Text Box 48"/>
          <p:cNvSpPr txBox="1">
            <a:spLocks noChangeArrowheads="1"/>
          </p:cNvSpPr>
          <p:nvPr/>
        </p:nvSpPr>
        <p:spPr bwMode="auto">
          <a:xfrm>
            <a:off x="7913688" y="2132013"/>
            <a:ext cx="8001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C0749396-9208-42D3-8FDA-007E831A632A}" type="slidenum">
              <a:rPr lang="en-US" smtClean="0"/>
              <a:pPr/>
              <a:t>29</a:t>
            </a:fld>
            <a:endParaRPr lang="en-US" smtClean="0"/>
          </a:p>
        </p:txBody>
      </p:sp>
      <p:sp>
        <p:nvSpPr>
          <p:cNvPr id="34820" name="Rectangle 2"/>
          <p:cNvSpPr>
            <a:spLocks noGrp="1" noChangeArrowheads="1"/>
          </p:cNvSpPr>
          <p:nvPr>
            <p:ph type="title"/>
          </p:nvPr>
        </p:nvSpPr>
        <p:spPr/>
        <p:txBody>
          <a:bodyPr/>
          <a:lstStyle/>
          <a:p>
            <a:r>
              <a:rPr lang="en-US" smtClean="0"/>
              <a:t>More about Web caching</a:t>
            </a:r>
          </a:p>
        </p:txBody>
      </p:sp>
      <p:sp>
        <p:nvSpPr>
          <p:cNvPr id="34821" name="Rectangle 3"/>
          <p:cNvSpPr>
            <a:spLocks noGrp="1" noChangeArrowheads="1"/>
          </p:cNvSpPr>
          <p:nvPr>
            <p:ph type="body" sz="half" idx="1"/>
          </p:nvPr>
        </p:nvSpPr>
        <p:spPr/>
        <p:txBody>
          <a:bodyPr/>
          <a:lstStyle/>
          <a:p>
            <a:r>
              <a:rPr lang="en-US" sz="2000" smtClean="0"/>
              <a:t>Cache acts as both client and server</a:t>
            </a:r>
          </a:p>
          <a:p>
            <a:r>
              <a:rPr lang="en-US" sz="2000" smtClean="0"/>
              <a:t>Typically cache is installed by ISP (university, company, residential ISP)</a:t>
            </a:r>
          </a:p>
        </p:txBody>
      </p:sp>
      <p:sp>
        <p:nvSpPr>
          <p:cNvPr id="34822" name="Rectangle 4"/>
          <p:cNvSpPr>
            <a:spLocks noGrp="1" noChangeArrowheads="1"/>
          </p:cNvSpPr>
          <p:nvPr>
            <p:ph type="body" sz="half" idx="2"/>
          </p:nvPr>
        </p:nvSpPr>
        <p:spPr/>
        <p:txBody>
          <a:bodyPr/>
          <a:lstStyle/>
          <a:p>
            <a:pPr>
              <a:buFont typeface="ZapfDingbats" pitchFamily="82" charset="2"/>
              <a:buNone/>
            </a:pPr>
            <a:r>
              <a:rPr lang="en-US" u="sng" smtClean="0">
                <a:solidFill>
                  <a:srgbClr val="FF0000"/>
                </a:solidFill>
              </a:rPr>
              <a:t>Why Web caching?</a:t>
            </a:r>
            <a:endParaRPr lang="en-US" smtClean="0"/>
          </a:p>
          <a:p>
            <a:r>
              <a:rPr lang="en-US" sz="2400" smtClean="0"/>
              <a:t>Reduce response time for client request.</a:t>
            </a:r>
          </a:p>
          <a:p>
            <a:r>
              <a:rPr lang="en-US" sz="2400" smtClean="0"/>
              <a:t>Reduce traffic on an institution’s access link.</a:t>
            </a:r>
          </a:p>
          <a:p>
            <a:r>
              <a:rPr lang="en-US" sz="2400" smtClean="0"/>
              <a:t>Internet dense with caches enables “poor” content providers to effectively deliver content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029" name="Slide Number Placeholder 6"/>
          <p:cNvSpPr>
            <a:spLocks noGrp="1"/>
          </p:cNvSpPr>
          <p:nvPr>
            <p:ph type="sldNum" sz="quarter" idx="12"/>
          </p:nvPr>
        </p:nvSpPr>
        <p:spPr>
          <a:noFill/>
        </p:spPr>
        <p:txBody>
          <a:bodyPr/>
          <a:lstStyle/>
          <a:p>
            <a:fld id="{AE61214F-2EBB-41DB-8F8F-937FB722F3B2}" type="slidenum">
              <a:rPr lang="en-US" smtClean="0"/>
              <a:pPr/>
              <a:t>3</a:t>
            </a:fld>
            <a:endParaRPr lang="en-US" smtClean="0"/>
          </a:p>
        </p:txBody>
      </p:sp>
      <p:sp>
        <p:nvSpPr>
          <p:cNvPr id="1030" name="Rectangle 2"/>
          <p:cNvSpPr>
            <a:spLocks noGrp="1" noChangeArrowheads="1"/>
          </p:cNvSpPr>
          <p:nvPr>
            <p:ph type="title"/>
          </p:nvPr>
        </p:nvSpPr>
        <p:spPr>
          <a:xfrm>
            <a:off x="533400" y="228600"/>
            <a:ext cx="8077200" cy="1143000"/>
          </a:xfrm>
        </p:spPr>
        <p:txBody>
          <a:bodyPr/>
          <a:lstStyle/>
          <a:p>
            <a:r>
              <a:rPr lang="en-US" sz="3200" smtClean="0"/>
              <a:t>Processes communicating across network</a:t>
            </a:r>
          </a:p>
        </p:txBody>
      </p:sp>
      <p:sp>
        <p:nvSpPr>
          <p:cNvPr id="1031" name="Rectangle 3"/>
          <p:cNvSpPr>
            <a:spLocks noGrp="1" noChangeArrowheads="1"/>
          </p:cNvSpPr>
          <p:nvPr>
            <p:ph type="body" sz="half" idx="1"/>
          </p:nvPr>
        </p:nvSpPr>
        <p:spPr>
          <a:xfrm>
            <a:off x="239713" y="1195388"/>
            <a:ext cx="4202112" cy="3929062"/>
          </a:xfrm>
        </p:spPr>
        <p:txBody>
          <a:bodyPr/>
          <a:lstStyle/>
          <a:p>
            <a:r>
              <a:rPr lang="en-US" sz="2400" smtClean="0"/>
              <a:t>process sends/receives messages to/from its </a:t>
            </a:r>
            <a:r>
              <a:rPr lang="en-US" sz="2400" smtClean="0">
                <a:solidFill>
                  <a:srgbClr val="FF0000"/>
                </a:solidFill>
              </a:rPr>
              <a:t>socket</a:t>
            </a:r>
          </a:p>
          <a:p>
            <a:r>
              <a:rPr lang="en-US" sz="2400" smtClean="0"/>
              <a:t>socket analogous to door</a:t>
            </a:r>
          </a:p>
          <a:p>
            <a:pPr lvl="1"/>
            <a:r>
              <a:rPr lang="en-US" sz="2000" smtClean="0"/>
              <a:t>sending process shoves message out door</a:t>
            </a:r>
          </a:p>
          <a:p>
            <a:pPr lvl="1"/>
            <a:r>
              <a:rPr lang="en-US" sz="2000" smtClean="0"/>
              <a:t>sending process assumes transport infrastructure on other side of door will deliver message to socket at receiving process</a:t>
            </a:r>
          </a:p>
        </p:txBody>
      </p:sp>
      <p:sp>
        <p:nvSpPr>
          <p:cNvPr id="1032" name="Freeform 7"/>
          <p:cNvSpPr>
            <a:spLocks/>
          </p:cNvSpPr>
          <p:nvPr/>
        </p:nvSpPr>
        <p:spPr bwMode="auto">
          <a:xfrm>
            <a:off x="5930900" y="352266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pSp>
        <p:nvGrpSpPr>
          <p:cNvPr id="1033" name="Group 37"/>
          <p:cNvGrpSpPr>
            <a:grpSpLocks/>
          </p:cNvGrpSpPr>
          <p:nvPr/>
        </p:nvGrpSpPr>
        <p:grpSpPr bwMode="auto">
          <a:xfrm>
            <a:off x="4692650" y="1492250"/>
            <a:ext cx="1062038" cy="3606800"/>
            <a:chOff x="2933" y="616"/>
            <a:chExt cx="669" cy="2272"/>
          </a:xfrm>
        </p:grpSpPr>
        <p:sp>
          <p:nvSpPr>
            <p:cNvPr id="1052"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1027" name="Object 3"/>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064" name="Clip" r:id="rId4" imgW="1305000" imgH="1085760" progId="">
                    <p:embed/>
                  </p:oleObj>
                </mc:Choice>
                <mc:Fallback>
                  <p:oleObj name="Clip" r:id="rId4" imgW="1305000" imgH="108576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3" name="Group 10"/>
            <p:cNvGrpSpPr>
              <a:grpSpLocks/>
            </p:cNvGrpSpPr>
            <p:nvPr/>
          </p:nvGrpSpPr>
          <p:grpSpPr bwMode="auto">
            <a:xfrm>
              <a:off x="2933" y="1323"/>
              <a:ext cx="669" cy="353"/>
              <a:chOff x="3046" y="1508"/>
              <a:chExt cx="669" cy="353"/>
            </a:xfrm>
          </p:grpSpPr>
          <p:sp>
            <p:nvSpPr>
              <p:cNvPr id="1061"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1062"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1054" name="Group 17"/>
            <p:cNvGrpSpPr>
              <a:grpSpLocks/>
            </p:cNvGrpSpPr>
            <p:nvPr/>
          </p:nvGrpSpPr>
          <p:grpSpPr bwMode="auto">
            <a:xfrm>
              <a:off x="2949" y="1845"/>
              <a:ext cx="610" cy="630"/>
              <a:chOff x="3072" y="3300"/>
              <a:chExt cx="610" cy="630"/>
            </a:xfrm>
          </p:grpSpPr>
          <p:sp>
            <p:nvSpPr>
              <p:cNvPr id="1059"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1060"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1055"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1056"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1057"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1058"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grpSp>
        <p:nvGrpSpPr>
          <p:cNvPr id="1034" name="Group 38"/>
          <p:cNvGrpSpPr>
            <a:grpSpLocks/>
          </p:cNvGrpSpPr>
          <p:nvPr/>
        </p:nvGrpSpPr>
        <p:grpSpPr bwMode="auto">
          <a:xfrm>
            <a:off x="7850188" y="1471613"/>
            <a:ext cx="1062037" cy="3606800"/>
            <a:chOff x="2933" y="616"/>
            <a:chExt cx="669" cy="2272"/>
          </a:xfrm>
        </p:grpSpPr>
        <p:sp>
          <p:nvSpPr>
            <p:cNvPr id="1041"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1026" name="Object 2"/>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065" name="Clip" r:id="rId6" imgW="1305000" imgH="1085760" progId="">
                    <p:embed/>
                  </p:oleObj>
                </mc:Choice>
                <mc:Fallback>
                  <p:oleObj name="Clip" r:id="rId6" imgW="1305000" imgH="10857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42" name="Group 41"/>
            <p:cNvGrpSpPr>
              <a:grpSpLocks/>
            </p:cNvGrpSpPr>
            <p:nvPr/>
          </p:nvGrpSpPr>
          <p:grpSpPr bwMode="auto">
            <a:xfrm>
              <a:off x="2933" y="1323"/>
              <a:ext cx="669" cy="353"/>
              <a:chOff x="3046" y="1508"/>
              <a:chExt cx="669" cy="353"/>
            </a:xfrm>
          </p:grpSpPr>
          <p:sp>
            <p:nvSpPr>
              <p:cNvPr id="1050"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1051"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1043" name="Group 44"/>
            <p:cNvGrpSpPr>
              <a:grpSpLocks/>
            </p:cNvGrpSpPr>
            <p:nvPr/>
          </p:nvGrpSpPr>
          <p:grpSpPr bwMode="auto">
            <a:xfrm>
              <a:off x="2949" y="1845"/>
              <a:ext cx="610" cy="630"/>
              <a:chOff x="3072" y="3300"/>
              <a:chExt cx="610" cy="630"/>
            </a:xfrm>
          </p:grpSpPr>
          <p:sp>
            <p:nvSpPr>
              <p:cNvPr id="1048"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1049"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1044"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1045"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1046"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1047"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sp>
        <p:nvSpPr>
          <p:cNvPr id="1035" name="Text Box 51"/>
          <p:cNvSpPr txBox="1">
            <a:spLocks noChangeArrowheads="1"/>
          </p:cNvSpPr>
          <p:nvPr/>
        </p:nvSpPr>
        <p:spPr bwMode="auto">
          <a:xfrm>
            <a:off x="6396038" y="365442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Times New Roman" pitchFamily="18" charset="0"/>
              </a:rPr>
              <a:t>Internet</a:t>
            </a:r>
          </a:p>
        </p:txBody>
      </p:sp>
      <p:sp>
        <p:nvSpPr>
          <p:cNvPr id="1036" name="Line 5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037" name="Text Box 53"/>
          <p:cNvSpPr txBox="1">
            <a:spLocks noChangeArrowheads="1"/>
          </p:cNvSpPr>
          <p:nvPr/>
        </p:nvSpPr>
        <p:spPr bwMode="auto">
          <a:xfrm>
            <a:off x="5519738" y="4667250"/>
            <a:ext cx="1011237" cy="82550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a:t>
            </a:r>
          </a:p>
          <a:p>
            <a:pPr>
              <a:spcBef>
                <a:spcPct val="0"/>
              </a:spcBef>
              <a:buClrTx/>
              <a:buSzTx/>
              <a:buFontTx/>
              <a:buNone/>
            </a:pPr>
            <a:r>
              <a:rPr lang="en-US" sz="1600">
                <a:solidFill>
                  <a:srgbClr val="FF0000"/>
                </a:solidFill>
                <a:latin typeface="Times New Roman" pitchFamily="18" charset="0"/>
              </a:rPr>
              <a:t>by OS</a:t>
            </a:r>
            <a:endParaRPr lang="en-US" sz="1600">
              <a:latin typeface="Times New Roman" pitchFamily="18" charset="0"/>
            </a:endParaRPr>
          </a:p>
          <a:p>
            <a:pPr>
              <a:spcBef>
                <a:spcPct val="0"/>
              </a:spcBef>
              <a:buClrTx/>
              <a:buSzTx/>
              <a:buFontTx/>
              <a:buNone/>
            </a:pPr>
            <a:endParaRPr lang="en-US" sz="1600">
              <a:latin typeface="Times New Roman" pitchFamily="18" charset="0"/>
            </a:endParaRPr>
          </a:p>
        </p:txBody>
      </p:sp>
      <p:sp>
        <p:nvSpPr>
          <p:cNvPr id="1038" name="Line 55"/>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p:spPr>
        <p:txBody>
          <a:bodyPr wrap="none" anchor="ctr"/>
          <a:lstStyle/>
          <a:p>
            <a:endParaRPr lang="en-US"/>
          </a:p>
        </p:txBody>
      </p:sp>
      <p:sp>
        <p:nvSpPr>
          <p:cNvPr id="1039" name="Text Box 56"/>
          <p:cNvSpPr txBox="1">
            <a:spLocks noChangeArrowheads="1"/>
          </p:cNvSpPr>
          <p:nvPr/>
        </p:nvSpPr>
        <p:spPr bwMode="auto">
          <a:xfrm>
            <a:off x="5907088" y="2306638"/>
            <a:ext cx="1331912" cy="581025"/>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 by</a:t>
            </a:r>
          </a:p>
          <a:p>
            <a:pPr>
              <a:spcBef>
                <a:spcPct val="0"/>
              </a:spcBef>
              <a:buClrTx/>
              <a:buSzTx/>
              <a:buFontTx/>
              <a:buNone/>
            </a:pPr>
            <a:r>
              <a:rPr lang="en-US" sz="1600">
                <a:solidFill>
                  <a:srgbClr val="FF0000"/>
                </a:solidFill>
                <a:latin typeface="Times New Roman" pitchFamily="18" charset="0"/>
              </a:rPr>
              <a:t>app developer</a:t>
            </a:r>
            <a:endParaRPr lang="en-US" sz="1600">
              <a:latin typeface="Times New Roman" pitchFamily="18" charset="0"/>
            </a:endParaRPr>
          </a:p>
        </p:txBody>
      </p:sp>
      <p:sp>
        <p:nvSpPr>
          <p:cNvPr id="1040" name="Line 58"/>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5127" name="Slide Number Placeholder 6"/>
          <p:cNvSpPr>
            <a:spLocks noGrp="1"/>
          </p:cNvSpPr>
          <p:nvPr>
            <p:ph type="sldNum" sz="quarter" idx="12"/>
          </p:nvPr>
        </p:nvSpPr>
        <p:spPr>
          <a:noFill/>
        </p:spPr>
        <p:txBody>
          <a:bodyPr/>
          <a:lstStyle/>
          <a:p>
            <a:fld id="{E4D6D4E6-D738-458B-850D-83F602B6CCFD}" type="slidenum">
              <a:rPr lang="en-US" smtClean="0"/>
              <a:pPr/>
              <a:t>30</a:t>
            </a:fld>
            <a:endParaRPr lang="en-US" smtClean="0"/>
          </a:p>
        </p:txBody>
      </p:sp>
      <p:sp>
        <p:nvSpPr>
          <p:cNvPr id="5128"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5129" name="Rectangle 3"/>
          <p:cNvSpPr>
            <a:spLocks noGrp="1" noChangeArrowheads="1"/>
          </p:cNvSpPr>
          <p:nvPr>
            <p:ph type="title"/>
          </p:nvPr>
        </p:nvSpPr>
        <p:spPr/>
        <p:txBody>
          <a:bodyPr/>
          <a:lstStyle/>
          <a:p>
            <a:r>
              <a:rPr lang="en-US" sz="3600" smtClean="0"/>
              <a:t>Caching example </a:t>
            </a:r>
            <a:endParaRPr lang="en-US" smtClean="0"/>
          </a:p>
        </p:txBody>
      </p:sp>
      <p:sp>
        <p:nvSpPr>
          <p:cNvPr id="5130"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000" u="sng" smtClean="0">
                <a:solidFill>
                  <a:srgbClr val="FF0000"/>
                </a:solidFill>
              </a:rPr>
              <a:t>Assumptions</a:t>
            </a:r>
            <a:endParaRPr lang="en-US" sz="2000" smtClean="0"/>
          </a:p>
          <a:p>
            <a:r>
              <a:rPr lang="en-US" sz="2000" smtClean="0"/>
              <a:t>average object size = 100,000 bits</a:t>
            </a:r>
          </a:p>
          <a:p>
            <a:r>
              <a:rPr lang="en-US" sz="2000" smtClean="0"/>
              <a:t>avg. request rate from institution’s browsers to origin servers = 15/sec</a:t>
            </a:r>
          </a:p>
          <a:p>
            <a:r>
              <a:rPr lang="en-US" sz="2000" smtClean="0"/>
              <a:t>delay from Router A to any origin server and back to router  = 2 sec</a:t>
            </a:r>
          </a:p>
          <a:p>
            <a:pPr>
              <a:buFont typeface="ZapfDingbats" pitchFamily="82" charset="2"/>
              <a:buNone/>
            </a:pPr>
            <a:r>
              <a:rPr lang="en-US" sz="2000" u="sng" smtClean="0">
                <a:solidFill>
                  <a:srgbClr val="FF0000"/>
                </a:solidFill>
              </a:rPr>
              <a:t>Consequences</a:t>
            </a:r>
            <a:endParaRPr lang="en-US" sz="2000" smtClean="0"/>
          </a:p>
          <a:p>
            <a:r>
              <a:rPr lang="en-US" sz="1800" smtClean="0"/>
              <a:t>traffic intensity on LAN = .15</a:t>
            </a:r>
          </a:p>
          <a:p>
            <a:r>
              <a:rPr lang="en-US" sz="1800" smtClean="0"/>
              <a:t>traffic intensity on access link = 1</a:t>
            </a:r>
          </a:p>
          <a:p>
            <a:r>
              <a:rPr lang="en-US" sz="1800" smtClean="0"/>
              <a:t>total delay   = Internet delay + access delay + LAN delay</a:t>
            </a:r>
          </a:p>
          <a:p>
            <a:pPr>
              <a:buFont typeface="ZapfDingbats" pitchFamily="82" charset="2"/>
              <a:buNone/>
            </a:pPr>
            <a:r>
              <a:rPr lang="en-US" sz="1800" smtClean="0"/>
              <a:t>  =  2 sec + minutes + milliseconds</a:t>
            </a:r>
          </a:p>
          <a:p>
            <a:endParaRPr lang="en-US" sz="2000" smtClean="0"/>
          </a:p>
          <a:p>
            <a:endParaRPr lang="en-US" sz="2000" smtClean="0"/>
          </a:p>
        </p:txBody>
      </p:sp>
      <p:grpSp>
        <p:nvGrpSpPr>
          <p:cNvPr id="5131" name="Group 5"/>
          <p:cNvGrpSpPr>
            <a:grpSpLocks/>
          </p:cNvGrpSpPr>
          <p:nvPr/>
        </p:nvGrpSpPr>
        <p:grpSpPr bwMode="auto">
          <a:xfrm>
            <a:off x="4878388" y="1698625"/>
            <a:ext cx="184150" cy="542925"/>
            <a:chOff x="4180" y="783"/>
            <a:chExt cx="150" cy="307"/>
          </a:xfrm>
        </p:grpSpPr>
        <p:sp>
          <p:nvSpPr>
            <p:cNvPr id="5217"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218"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219"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220"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21"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222"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223"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224"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132" name="Group 14"/>
          <p:cNvGrpSpPr>
            <a:grpSpLocks/>
          </p:cNvGrpSpPr>
          <p:nvPr/>
        </p:nvGrpSpPr>
        <p:grpSpPr bwMode="auto">
          <a:xfrm>
            <a:off x="5802313" y="1155700"/>
            <a:ext cx="184150" cy="542925"/>
            <a:chOff x="4180" y="783"/>
            <a:chExt cx="150" cy="307"/>
          </a:xfrm>
        </p:grpSpPr>
        <p:sp>
          <p:nvSpPr>
            <p:cNvPr id="5209"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210"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21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21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13"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214"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21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216"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133" name="Group 23"/>
          <p:cNvGrpSpPr>
            <a:grpSpLocks/>
          </p:cNvGrpSpPr>
          <p:nvPr/>
        </p:nvGrpSpPr>
        <p:grpSpPr bwMode="auto">
          <a:xfrm>
            <a:off x="6478588" y="1184275"/>
            <a:ext cx="184150" cy="542925"/>
            <a:chOff x="4180" y="783"/>
            <a:chExt cx="150" cy="307"/>
          </a:xfrm>
        </p:grpSpPr>
        <p:sp>
          <p:nvSpPr>
            <p:cNvPr id="5201"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202"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203"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204"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05"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206"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207"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208"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134" name="Group 32"/>
          <p:cNvGrpSpPr>
            <a:grpSpLocks/>
          </p:cNvGrpSpPr>
          <p:nvPr/>
        </p:nvGrpSpPr>
        <p:grpSpPr bwMode="auto">
          <a:xfrm>
            <a:off x="7059613" y="1365250"/>
            <a:ext cx="184150" cy="542925"/>
            <a:chOff x="4180" y="783"/>
            <a:chExt cx="150" cy="307"/>
          </a:xfrm>
        </p:grpSpPr>
        <p:sp>
          <p:nvSpPr>
            <p:cNvPr id="5193"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194"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19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9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197"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198"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19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200"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135" name="Group 41"/>
          <p:cNvGrpSpPr>
            <a:grpSpLocks/>
          </p:cNvGrpSpPr>
          <p:nvPr/>
        </p:nvGrpSpPr>
        <p:grpSpPr bwMode="auto">
          <a:xfrm>
            <a:off x="7373938" y="2155825"/>
            <a:ext cx="184150" cy="542925"/>
            <a:chOff x="4180" y="783"/>
            <a:chExt cx="150" cy="307"/>
          </a:xfrm>
        </p:grpSpPr>
        <p:sp>
          <p:nvSpPr>
            <p:cNvPr id="5185"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186"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187"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88"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189"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190"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191"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192"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5136"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5137"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5138"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5139"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5140"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5141" name="Freeform 55"/>
          <p:cNvSpPr>
            <a:spLocks/>
          </p:cNvSpPr>
          <p:nvPr/>
        </p:nvSpPr>
        <p:spPr bwMode="auto">
          <a:xfrm>
            <a:off x="5162550" y="1689100"/>
            <a:ext cx="2174875" cy="1581150"/>
          </a:xfrm>
          <a:custGeom>
            <a:avLst/>
            <a:gdLst>
              <a:gd name="T0" fmla="*/ 27504 w 2135"/>
              <a:gd name="T1" fmla="*/ 620283 h 1662"/>
              <a:gd name="T2" fmla="*/ 106961 w 2135"/>
              <a:gd name="T3" fmla="*/ 72303 h 1662"/>
              <a:gd name="T4" fmla="*/ 669271 w 2135"/>
              <a:gd name="T5" fmla="*/ 186465 h 1662"/>
              <a:gd name="T6" fmla="*/ 1231580 w 2135"/>
              <a:gd name="T7" fmla="*/ 95135 h 1662"/>
              <a:gd name="T8" fmla="*/ 2038372 w 2135"/>
              <a:gd name="T9" fmla="*/ 386250 h 1662"/>
              <a:gd name="T10" fmla="*/ 2050596 w 2135"/>
              <a:gd name="T11" fmla="*/ 1088349 h 1662"/>
              <a:gd name="T12" fmla="*/ 1610528 w 2135"/>
              <a:gd name="T13" fmla="*/ 1522166 h 1662"/>
              <a:gd name="T14" fmla="*/ 828184 w 2135"/>
              <a:gd name="T15" fmla="*/ 1442252 h 1662"/>
              <a:gd name="T16" fmla="*/ 510357 w 2135"/>
              <a:gd name="T17" fmla="*/ 1208219 h 1662"/>
              <a:gd name="T18" fmla="*/ 186418 w 2135"/>
              <a:gd name="T19" fmla="*/ 1014143 h 1662"/>
              <a:gd name="T20" fmla="*/ 27504 w 2135"/>
              <a:gd name="T21" fmla="*/ 62028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pSp>
        <p:nvGrpSpPr>
          <p:cNvPr id="5142" name="Group 56"/>
          <p:cNvGrpSpPr>
            <a:grpSpLocks/>
          </p:cNvGrpSpPr>
          <p:nvPr/>
        </p:nvGrpSpPr>
        <p:grpSpPr bwMode="auto">
          <a:xfrm>
            <a:off x="6145213" y="2890838"/>
            <a:ext cx="501650" cy="233362"/>
            <a:chOff x="3600" y="219"/>
            <a:chExt cx="360" cy="175"/>
          </a:xfrm>
        </p:grpSpPr>
        <p:sp>
          <p:nvSpPr>
            <p:cNvPr id="5172"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173"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5174"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5175"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5176"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177" name="Group 62"/>
            <p:cNvGrpSpPr>
              <a:grpSpLocks/>
            </p:cNvGrpSpPr>
            <p:nvPr/>
          </p:nvGrpSpPr>
          <p:grpSpPr bwMode="auto">
            <a:xfrm>
              <a:off x="3686" y="244"/>
              <a:ext cx="177" cy="66"/>
              <a:chOff x="2848" y="848"/>
              <a:chExt cx="140" cy="98"/>
            </a:xfrm>
          </p:grpSpPr>
          <p:sp>
            <p:nvSpPr>
              <p:cNvPr id="5182"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183"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84"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5178" name="Group 66"/>
            <p:cNvGrpSpPr>
              <a:grpSpLocks/>
            </p:cNvGrpSpPr>
            <p:nvPr/>
          </p:nvGrpSpPr>
          <p:grpSpPr bwMode="auto">
            <a:xfrm flipV="1">
              <a:off x="3686" y="243"/>
              <a:ext cx="177" cy="66"/>
              <a:chOff x="2848" y="848"/>
              <a:chExt cx="140" cy="98"/>
            </a:xfrm>
          </p:grpSpPr>
          <p:sp>
            <p:nvSpPr>
              <p:cNvPr id="5179"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180"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81"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5143"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5144" name="Freeform 71"/>
          <p:cNvSpPr>
            <a:spLocks/>
          </p:cNvSpPr>
          <p:nvPr/>
        </p:nvSpPr>
        <p:spPr bwMode="auto">
          <a:xfrm>
            <a:off x="4732338" y="4059238"/>
            <a:ext cx="2965450" cy="1390650"/>
          </a:xfrm>
          <a:custGeom>
            <a:avLst/>
            <a:gdLst>
              <a:gd name="T0" fmla="*/ 49212 w 1868"/>
              <a:gd name="T1" fmla="*/ 519113 h 876"/>
              <a:gd name="T2" fmla="*/ 163513 w 1868"/>
              <a:gd name="T3" fmla="*/ 217488 h 876"/>
              <a:gd name="T4" fmla="*/ 1030288 w 1868"/>
              <a:gd name="T5" fmla="*/ 26988 h 876"/>
              <a:gd name="T6" fmla="*/ 1811338 w 1868"/>
              <a:gd name="T7" fmla="*/ 55563 h 876"/>
              <a:gd name="T8" fmla="*/ 2798763 w 1868"/>
              <a:gd name="T9" fmla="*/ 192087 h 876"/>
              <a:gd name="T10" fmla="*/ 2816225 w 1868"/>
              <a:gd name="T11" fmla="*/ 1176338 h 876"/>
              <a:gd name="T12" fmla="*/ 2173288 w 1868"/>
              <a:gd name="T13" fmla="*/ 1341438 h 876"/>
              <a:gd name="T14" fmla="*/ 1239838 w 1868"/>
              <a:gd name="T15" fmla="*/ 1350963 h 876"/>
              <a:gd name="T16" fmla="*/ 709613 w 1868"/>
              <a:gd name="T17" fmla="*/ 1344613 h 876"/>
              <a:gd name="T18" fmla="*/ 266700 w 1868"/>
              <a:gd name="T19" fmla="*/ 1073150 h 876"/>
              <a:gd name="T20" fmla="*/ 49212 w 1868"/>
              <a:gd name="T21" fmla="*/ 519113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w="9525">
            <a:noFill/>
            <a:round/>
            <a:headEnd/>
            <a:tailEnd/>
          </a:ln>
        </p:spPr>
        <p:txBody>
          <a:bodyPr wrap="none" anchor="ctr"/>
          <a:lstStyle/>
          <a:p>
            <a:endParaRPr lang="en-US"/>
          </a:p>
        </p:txBody>
      </p:sp>
      <p:graphicFrame>
        <p:nvGraphicFramePr>
          <p:cNvPr id="5122" name="Object 72"/>
          <p:cNvGraphicFramePr>
            <a:graphicFrameLocks noChangeAspect="1"/>
          </p:cNvGraphicFramePr>
          <p:nvPr/>
        </p:nvGraphicFramePr>
        <p:xfrm>
          <a:off x="4979988" y="4803775"/>
          <a:ext cx="444500" cy="357188"/>
        </p:xfrm>
        <a:graphic>
          <a:graphicData uri="http://schemas.openxmlformats.org/presentationml/2006/ole">
            <mc:AlternateContent xmlns:mc="http://schemas.openxmlformats.org/markup-compatibility/2006">
              <mc:Choice xmlns:v="urn:schemas-microsoft-com:vml" Requires="v">
                <p:oleObj spid="_x0000_s5196" name="Clip" r:id="rId4" imgW="1305000" imgH="1085760" progId="">
                  <p:embed/>
                </p:oleObj>
              </mc:Choice>
              <mc:Fallback>
                <p:oleObj name="Clip" r:id="rId4" imgW="1305000" imgH="1085760" progId="">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988"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73"/>
          <p:cNvGraphicFramePr>
            <a:graphicFrameLocks noChangeAspect="1"/>
          </p:cNvGraphicFramePr>
          <p:nvPr/>
        </p:nvGraphicFramePr>
        <p:xfrm>
          <a:off x="5484813" y="4803775"/>
          <a:ext cx="444500" cy="357188"/>
        </p:xfrm>
        <a:graphic>
          <a:graphicData uri="http://schemas.openxmlformats.org/presentationml/2006/ole">
            <mc:AlternateContent xmlns:mc="http://schemas.openxmlformats.org/markup-compatibility/2006">
              <mc:Choice xmlns:v="urn:schemas-microsoft-com:vml" Requires="v">
                <p:oleObj spid="_x0000_s5197" name="Clip" r:id="rId6" imgW="1305000" imgH="1085760" progId="">
                  <p:embed/>
                </p:oleObj>
              </mc:Choice>
              <mc:Fallback>
                <p:oleObj name="Clip" r:id="rId6" imgW="1305000" imgH="1085760" progId="">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81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74"/>
          <p:cNvGraphicFramePr>
            <a:graphicFrameLocks noChangeAspect="1"/>
          </p:cNvGraphicFramePr>
          <p:nvPr/>
        </p:nvGraphicFramePr>
        <p:xfrm>
          <a:off x="6018213" y="4794250"/>
          <a:ext cx="444500" cy="357188"/>
        </p:xfrm>
        <a:graphic>
          <a:graphicData uri="http://schemas.openxmlformats.org/presentationml/2006/ole">
            <mc:AlternateContent xmlns:mc="http://schemas.openxmlformats.org/markup-compatibility/2006">
              <mc:Choice xmlns:v="urn:schemas-microsoft-com:vml" Requires="v">
                <p:oleObj spid="_x0000_s5198" name="Clip" r:id="rId7" imgW="1305000" imgH="1085760" progId="">
                  <p:embed/>
                </p:oleObj>
              </mc:Choice>
              <mc:Fallback>
                <p:oleObj name="Clip" r:id="rId7" imgW="1305000" imgH="1085760" progId="">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213" y="4794250"/>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5"/>
          <p:cNvGraphicFramePr>
            <a:graphicFrameLocks noChangeAspect="1"/>
          </p:cNvGraphicFramePr>
          <p:nvPr/>
        </p:nvGraphicFramePr>
        <p:xfrm>
          <a:off x="6532563" y="4803775"/>
          <a:ext cx="444500" cy="357188"/>
        </p:xfrm>
        <a:graphic>
          <a:graphicData uri="http://schemas.openxmlformats.org/presentationml/2006/ole">
            <mc:AlternateContent xmlns:mc="http://schemas.openxmlformats.org/markup-compatibility/2006">
              <mc:Choice xmlns:v="urn:schemas-microsoft-com:vml" Requires="v">
                <p:oleObj spid="_x0000_s5199" name="Clip" r:id="rId8" imgW="1305000" imgH="1085760" progId="">
                  <p:embed/>
                </p:oleObj>
              </mc:Choice>
              <mc:Fallback>
                <p:oleObj name="Clip" r:id="rId8" imgW="1305000" imgH="1085760" progId="">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56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5" name="Line 76"/>
          <p:cNvSpPr>
            <a:spLocks noChangeShapeType="1"/>
          </p:cNvSpPr>
          <p:nvPr/>
        </p:nvSpPr>
        <p:spPr bwMode="auto">
          <a:xfrm flipV="1">
            <a:off x="5172075" y="4592638"/>
            <a:ext cx="1557338" cy="12700"/>
          </a:xfrm>
          <a:prstGeom prst="line">
            <a:avLst/>
          </a:prstGeom>
          <a:noFill/>
          <a:ln w="28575">
            <a:solidFill>
              <a:schemeClr val="tx1"/>
            </a:solidFill>
            <a:round/>
            <a:headEnd/>
            <a:tailEnd/>
          </a:ln>
        </p:spPr>
        <p:txBody>
          <a:bodyPr wrap="none" anchor="ctr"/>
          <a:lstStyle/>
          <a:p>
            <a:endParaRPr lang="en-US"/>
          </a:p>
        </p:txBody>
      </p:sp>
      <p:sp>
        <p:nvSpPr>
          <p:cNvPr id="5146"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5147"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5148"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5149"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grpSp>
        <p:nvGrpSpPr>
          <p:cNvPr id="5150" name="Group 81"/>
          <p:cNvGrpSpPr>
            <a:grpSpLocks/>
          </p:cNvGrpSpPr>
          <p:nvPr/>
        </p:nvGrpSpPr>
        <p:grpSpPr bwMode="auto">
          <a:xfrm>
            <a:off x="6145213" y="4181475"/>
            <a:ext cx="501650" cy="233363"/>
            <a:chOff x="3600" y="219"/>
            <a:chExt cx="360" cy="175"/>
          </a:xfrm>
        </p:grpSpPr>
        <p:sp>
          <p:nvSpPr>
            <p:cNvPr id="5159"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5160" name="Line 8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5161" name="Line 8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5162" name="Rectangle 8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5163"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5164" name="Group 87"/>
            <p:cNvGrpSpPr>
              <a:grpSpLocks/>
            </p:cNvGrpSpPr>
            <p:nvPr/>
          </p:nvGrpSpPr>
          <p:grpSpPr bwMode="auto">
            <a:xfrm>
              <a:off x="3686" y="244"/>
              <a:ext cx="177" cy="66"/>
              <a:chOff x="2848" y="848"/>
              <a:chExt cx="140" cy="98"/>
            </a:xfrm>
          </p:grpSpPr>
          <p:sp>
            <p:nvSpPr>
              <p:cNvPr id="5169" name="Line 8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170"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71" name="Line 9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5165" name="Group 91"/>
            <p:cNvGrpSpPr>
              <a:grpSpLocks/>
            </p:cNvGrpSpPr>
            <p:nvPr/>
          </p:nvGrpSpPr>
          <p:grpSpPr bwMode="auto">
            <a:xfrm flipV="1">
              <a:off x="3686" y="243"/>
              <a:ext cx="177" cy="66"/>
              <a:chOff x="2848" y="848"/>
              <a:chExt cx="140" cy="98"/>
            </a:xfrm>
          </p:grpSpPr>
          <p:sp>
            <p:nvSpPr>
              <p:cNvPr id="5166" name="Line 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5167" name="Line 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5168" name="Line 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5151" name="Line 95"/>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5152" name="Line 96"/>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5153" name="Text Box 97"/>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5154" name="Text Box 98"/>
          <p:cNvSpPr txBox="1">
            <a:spLocks noChangeArrowheads="1"/>
          </p:cNvSpPr>
          <p:nvPr/>
        </p:nvSpPr>
        <p:spPr bwMode="auto">
          <a:xfrm>
            <a:off x="6630988" y="4294188"/>
            <a:ext cx="14509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5155" name="Text Box 99"/>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5156" name="Text Box 100"/>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
        <p:nvSpPr>
          <p:cNvPr id="5157" name="Line 101"/>
          <p:cNvSpPr>
            <a:spLocks noChangeShapeType="1"/>
          </p:cNvSpPr>
          <p:nvPr/>
        </p:nvSpPr>
        <p:spPr bwMode="auto">
          <a:xfrm flipH="1">
            <a:off x="6677025" y="3062288"/>
            <a:ext cx="681038" cy="0"/>
          </a:xfrm>
          <a:prstGeom prst="line">
            <a:avLst/>
          </a:prstGeom>
          <a:noFill/>
          <a:ln w="12700">
            <a:solidFill>
              <a:schemeClr val="accent2"/>
            </a:solidFill>
            <a:round/>
            <a:headEnd/>
            <a:tailEnd type="triangle" w="med" len="med"/>
          </a:ln>
        </p:spPr>
        <p:txBody>
          <a:bodyPr/>
          <a:lstStyle/>
          <a:p>
            <a:endParaRPr lang="en-US"/>
          </a:p>
        </p:txBody>
      </p:sp>
      <p:sp>
        <p:nvSpPr>
          <p:cNvPr id="5158" name="Text Box 102"/>
          <p:cNvSpPr txBox="1">
            <a:spLocks noChangeArrowheads="1"/>
          </p:cNvSpPr>
          <p:nvPr/>
        </p:nvSpPr>
        <p:spPr bwMode="auto">
          <a:xfrm>
            <a:off x="7489825" y="2859088"/>
            <a:ext cx="1363663" cy="366712"/>
          </a:xfrm>
          <a:prstGeom prst="rect">
            <a:avLst/>
          </a:prstGeom>
          <a:noFill/>
          <a:ln w="12700">
            <a:noFill/>
            <a:miter lim="800000"/>
            <a:headEnd/>
            <a:tailEnd/>
          </a:ln>
        </p:spPr>
        <p:txBody>
          <a:bodyPr>
            <a:spAutoFit/>
          </a:bodyPr>
          <a:lstStyle/>
          <a:p>
            <a:pPr>
              <a:spcBef>
                <a:spcPct val="50000"/>
              </a:spcBef>
            </a:pPr>
            <a:r>
              <a:rPr lang="en-US" sz="1800"/>
              <a:t>Router A</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6151" name="Slide Number Placeholder 6"/>
          <p:cNvSpPr>
            <a:spLocks noGrp="1"/>
          </p:cNvSpPr>
          <p:nvPr>
            <p:ph type="sldNum" sz="quarter" idx="12"/>
          </p:nvPr>
        </p:nvSpPr>
        <p:spPr>
          <a:noFill/>
        </p:spPr>
        <p:txBody>
          <a:bodyPr/>
          <a:lstStyle/>
          <a:p>
            <a:fld id="{C968CFE7-3936-469A-A041-F4677494BF26}" type="slidenum">
              <a:rPr lang="en-US" smtClean="0"/>
              <a:pPr/>
              <a:t>31</a:t>
            </a:fld>
            <a:endParaRPr lang="en-US" smtClean="0"/>
          </a:p>
        </p:txBody>
      </p:sp>
      <p:sp>
        <p:nvSpPr>
          <p:cNvPr id="6152"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6153" name="Rectangle 3"/>
          <p:cNvSpPr>
            <a:spLocks noGrp="1" noChangeArrowheads="1"/>
          </p:cNvSpPr>
          <p:nvPr>
            <p:ph type="title"/>
          </p:nvPr>
        </p:nvSpPr>
        <p:spPr/>
        <p:txBody>
          <a:bodyPr/>
          <a:lstStyle/>
          <a:p>
            <a:r>
              <a:rPr lang="en-US" sz="3600" smtClean="0"/>
              <a:t>Caching example (cont)</a:t>
            </a:r>
            <a:endParaRPr lang="en-US" smtClean="0"/>
          </a:p>
        </p:txBody>
      </p:sp>
      <p:sp>
        <p:nvSpPr>
          <p:cNvPr id="6154"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000" u="sng" smtClean="0">
                <a:solidFill>
                  <a:srgbClr val="FF0000"/>
                </a:solidFill>
              </a:rPr>
              <a:t>Possible solution</a:t>
            </a:r>
            <a:endParaRPr lang="en-US" sz="2000" smtClean="0"/>
          </a:p>
          <a:p>
            <a:r>
              <a:rPr lang="en-US" sz="2000" smtClean="0"/>
              <a:t>increase bandwidth of access link to, say, 10 Mbps</a:t>
            </a:r>
          </a:p>
          <a:p>
            <a:pPr>
              <a:buFont typeface="ZapfDingbats" pitchFamily="82" charset="2"/>
              <a:buNone/>
            </a:pPr>
            <a:r>
              <a:rPr lang="en-US" sz="2000" u="sng" smtClean="0">
                <a:solidFill>
                  <a:srgbClr val="FF0000"/>
                </a:solidFill>
              </a:rPr>
              <a:t>Consequences</a:t>
            </a:r>
            <a:endParaRPr lang="en-US" sz="2000" smtClean="0"/>
          </a:p>
          <a:p>
            <a:r>
              <a:rPr lang="en-US" sz="1800" smtClean="0"/>
              <a:t>traffic intensity on LAN = .15</a:t>
            </a:r>
          </a:p>
          <a:p>
            <a:r>
              <a:rPr lang="en-US" sz="1800" smtClean="0"/>
              <a:t>traffic intensity on access link = .15</a:t>
            </a:r>
          </a:p>
          <a:p>
            <a:r>
              <a:rPr lang="en-US" sz="1800" smtClean="0"/>
              <a:t>Total delay   = Internet delay + access delay + LAN delay</a:t>
            </a:r>
          </a:p>
          <a:p>
            <a:pPr>
              <a:buFont typeface="ZapfDingbats" pitchFamily="82" charset="2"/>
              <a:buNone/>
            </a:pPr>
            <a:r>
              <a:rPr lang="en-US" sz="1800" smtClean="0"/>
              <a:t>  =  2 sec + msecs + msecs</a:t>
            </a:r>
          </a:p>
          <a:p>
            <a:r>
              <a:rPr lang="en-US" sz="1800" smtClean="0"/>
              <a:t>often a costly upgrade</a:t>
            </a:r>
          </a:p>
          <a:p>
            <a:endParaRPr lang="en-US" sz="2000" smtClean="0"/>
          </a:p>
          <a:p>
            <a:endParaRPr lang="en-US" sz="2000" smtClean="0"/>
          </a:p>
        </p:txBody>
      </p:sp>
      <p:grpSp>
        <p:nvGrpSpPr>
          <p:cNvPr id="6155" name="Group 5"/>
          <p:cNvGrpSpPr>
            <a:grpSpLocks/>
          </p:cNvGrpSpPr>
          <p:nvPr/>
        </p:nvGrpSpPr>
        <p:grpSpPr bwMode="auto">
          <a:xfrm>
            <a:off x="4878388" y="1698625"/>
            <a:ext cx="184150" cy="542925"/>
            <a:chOff x="4180" y="783"/>
            <a:chExt cx="150" cy="307"/>
          </a:xfrm>
        </p:grpSpPr>
        <p:sp>
          <p:nvSpPr>
            <p:cNvPr id="6239"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240"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241"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242"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243"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244"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45"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246"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6156" name="Group 14"/>
          <p:cNvGrpSpPr>
            <a:grpSpLocks/>
          </p:cNvGrpSpPr>
          <p:nvPr/>
        </p:nvGrpSpPr>
        <p:grpSpPr bwMode="auto">
          <a:xfrm>
            <a:off x="5802313" y="1155700"/>
            <a:ext cx="184150" cy="542925"/>
            <a:chOff x="4180" y="783"/>
            <a:chExt cx="150" cy="307"/>
          </a:xfrm>
        </p:grpSpPr>
        <p:sp>
          <p:nvSpPr>
            <p:cNvPr id="6231"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232"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233"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234"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235"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236"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37"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238"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6157" name="Group 23"/>
          <p:cNvGrpSpPr>
            <a:grpSpLocks/>
          </p:cNvGrpSpPr>
          <p:nvPr/>
        </p:nvGrpSpPr>
        <p:grpSpPr bwMode="auto">
          <a:xfrm>
            <a:off x="6478588" y="1184275"/>
            <a:ext cx="184150" cy="542925"/>
            <a:chOff x="4180" y="783"/>
            <a:chExt cx="150" cy="307"/>
          </a:xfrm>
        </p:grpSpPr>
        <p:sp>
          <p:nvSpPr>
            <p:cNvPr id="6223"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224"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225"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226"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227"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228"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29"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230"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6158" name="Group 32"/>
          <p:cNvGrpSpPr>
            <a:grpSpLocks/>
          </p:cNvGrpSpPr>
          <p:nvPr/>
        </p:nvGrpSpPr>
        <p:grpSpPr bwMode="auto">
          <a:xfrm>
            <a:off x="7059613" y="1365250"/>
            <a:ext cx="184150" cy="542925"/>
            <a:chOff x="4180" y="783"/>
            <a:chExt cx="150" cy="307"/>
          </a:xfrm>
        </p:grpSpPr>
        <p:sp>
          <p:nvSpPr>
            <p:cNvPr id="6215"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216"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217"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218"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219"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220"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21"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222"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6159" name="Group 41"/>
          <p:cNvGrpSpPr>
            <a:grpSpLocks/>
          </p:cNvGrpSpPr>
          <p:nvPr/>
        </p:nvGrpSpPr>
        <p:grpSpPr bwMode="auto">
          <a:xfrm>
            <a:off x="7373938" y="2155825"/>
            <a:ext cx="184150" cy="542925"/>
            <a:chOff x="4180" y="783"/>
            <a:chExt cx="150" cy="307"/>
          </a:xfrm>
        </p:grpSpPr>
        <p:sp>
          <p:nvSpPr>
            <p:cNvPr id="6207"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208"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209"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210"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211"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212"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13"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214"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6160"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6161"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6162"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6163"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6164"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6165" name="Freeform 55"/>
          <p:cNvSpPr>
            <a:spLocks/>
          </p:cNvSpPr>
          <p:nvPr/>
        </p:nvSpPr>
        <p:spPr bwMode="auto">
          <a:xfrm>
            <a:off x="5162550" y="1689100"/>
            <a:ext cx="2174875" cy="1581150"/>
          </a:xfrm>
          <a:custGeom>
            <a:avLst/>
            <a:gdLst>
              <a:gd name="T0" fmla="*/ 27504 w 2135"/>
              <a:gd name="T1" fmla="*/ 620283 h 1662"/>
              <a:gd name="T2" fmla="*/ 106961 w 2135"/>
              <a:gd name="T3" fmla="*/ 72303 h 1662"/>
              <a:gd name="T4" fmla="*/ 669271 w 2135"/>
              <a:gd name="T5" fmla="*/ 186465 h 1662"/>
              <a:gd name="T6" fmla="*/ 1231580 w 2135"/>
              <a:gd name="T7" fmla="*/ 95135 h 1662"/>
              <a:gd name="T8" fmla="*/ 2038372 w 2135"/>
              <a:gd name="T9" fmla="*/ 386250 h 1662"/>
              <a:gd name="T10" fmla="*/ 2050596 w 2135"/>
              <a:gd name="T11" fmla="*/ 1088349 h 1662"/>
              <a:gd name="T12" fmla="*/ 1610528 w 2135"/>
              <a:gd name="T13" fmla="*/ 1522166 h 1662"/>
              <a:gd name="T14" fmla="*/ 828184 w 2135"/>
              <a:gd name="T15" fmla="*/ 1442252 h 1662"/>
              <a:gd name="T16" fmla="*/ 510357 w 2135"/>
              <a:gd name="T17" fmla="*/ 1208219 h 1662"/>
              <a:gd name="T18" fmla="*/ 186418 w 2135"/>
              <a:gd name="T19" fmla="*/ 1014143 h 1662"/>
              <a:gd name="T20" fmla="*/ 27504 w 2135"/>
              <a:gd name="T21" fmla="*/ 62028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pSp>
        <p:nvGrpSpPr>
          <p:cNvPr id="6166" name="Group 56"/>
          <p:cNvGrpSpPr>
            <a:grpSpLocks/>
          </p:cNvGrpSpPr>
          <p:nvPr/>
        </p:nvGrpSpPr>
        <p:grpSpPr bwMode="auto">
          <a:xfrm>
            <a:off x="6145213" y="2890838"/>
            <a:ext cx="501650" cy="233362"/>
            <a:chOff x="3600" y="219"/>
            <a:chExt cx="360" cy="175"/>
          </a:xfrm>
        </p:grpSpPr>
        <p:sp>
          <p:nvSpPr>
            <p:cNvPr id="6194"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195"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6196"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6197"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6198"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99" name="Group 62"/>
            <p:cNvGrpSpPr>
              <a:grpSpLocks/>
            </p:cNvGrpSpPr>
            <p:nvPr/>
          </p:nvGrpSpPr>
          <p:grpSpPr bwMode="auto">
            <a:xfrm>
              <a:off x="3686" y="244"/>
              <a:ext cx="177" cy="66"/>
              <a:chOff x="2848" y="848"/>
              <a:chExt cx="140" cy="98"/>
            </a:xfrm>
          </p:grpSpPr>
          <p:sp>
            <p:nvSpPr>
              <p:cNvPr id="6204"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205"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206"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200" name="Group 66"/>
            <p:cNvGrpSpPr>
              <a:grpSpLocks/>
            </p:cNvGrpSpPr>
            <p:nvPr/>
          </p:nvGrpSpPr>
          <p:grpSpPr bwMode="auto">
            <a:xfrm flipV="1">
              <a:off x="3686" y="243"/>
              <a:ext cx="177" cy="66"/>
              <a:chOff x="2848" y="848"/>
              <a:chExt cx="140" cy="98"/>
            </a:xfrm>
          </p:grpSpPr>
          <p:sp>
            <p:nvSpPr>
              <p:cNvPr id="6201"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202"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203"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6167"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6168" name="Freeform 71"/>
          <p:cNvSpPr>
            <a:spLocks/>
          </p:cNvSpPr>
          <p:nvPr/>
        </p:nvSpPr>
        <p:spPr bwMode="auto">
          <a:xfrm>
            <a:off x="4732338" y="4059238"/>
            <a:ext cx="2965450" cy="1390650"/>
          </a:xfrm>
          <a:custGeom>
            <a:avLst/>
            <a:gdLst>
              <a:gd name="T0" fmla="*/ 49212 w 1868"/>
              <a:gd name="T1" fmla="*/ 519113 h 876"/>
              <a:gd name="T2" fmla="*/ 163513 w 1868"/>
              <a:gd name="T3" fmla="*/ 217488 h 876"/>
              <a:gd name="T4" fmla="*/ 1030288 w 1868"/>
              <a:gd name="T5" fmla="*/ 26988 h 876"/>
              <a:gd name="T6" fmla="*/ 1811338 w 1868"/>
              <a:gd name="T7" fmla="*/ 55563 h 876"/>
              <a:gd name="T8" fmla="*/ 2798763 w 1868"/>
              <a:gd name="T9" fmla="*/ 192087 h 876"/>
              <a:gd name="T10" fmla="*/ 2816225 w 1868"/>
              <a:gd name="T11" fmla="*/ 1176338 h 876"/>
              <a:gd name="T12" fmla="*/ 2173288 w 1868"/>
              <a:gd name="T13" fmla="*/ 1341438 h 876"/>
              <a:gd name="T14" fmla="*/ 1239838 w 1868"/>
              <a:gd name="T15" fmla="*/ 1350963 h 876"/>
              <a:gd name="T16" fmla="*/ 709613 w 1868"/>
              <a:gd name="T17" fmla="*/ 1344613 h 876"/>
              <a:gd name="T18" fmla="*/ 266700 w 1868"/>
              <a:gd name="T19" fmla="*/ 1073150 h 876"/>
              <a:gd name="T20" fmla="*/ 49212 w 1868"/>
              <a:gd name="T21" fmla="*/ 519113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w="9525">
            <a:noFill/>
            <a:round/>
            <a:headEnd/>
            <a:tailEnd/>
          </a:ln>
        </p:spPr>
        <p:txBody>
          <a:bodyPr wrap="none" anchor="ctr"/>
          <a:lstStyle/>
          <a:p>
            <a:endParaRPr lang="en-US"/>
          </a:p>
        </p:txBody>
      </p:sp>
      <p:graphicFrame>
        <p:nvGraphicFramePr>
          <p:cNvPr id="6146" name="Object 72"/>
          <p:cNvGraphicFramePr>
            <a:graphicFrameLocks noChangeAspect="1"/>
          </p:cNvGraphicFramePr>
          <p:nvPr/>
        </p:nvGraphicFramePr>
        <p:xfrm>
          <a:off x="4979988" y="4803775"/>
          <a:ext cx="444500" cy="357188"/>
        </p:xfrm>
        <a:graphic>
          <a:graphicData uri="http://schemas.openxmlformats.org/presentationml/2006/ole">
            <mc:AlternateContent xmlns:mc="http://schemas.openxmlformats.org/markup-compatibility/2006">
              <mc:Choice xmlns:v="urn:schemas-microsoft-com:vml" Requires="v">
                <p:oleObj spid="_x0000_s6220" name="Clip" r:id="rId4" imgW="1305000" imgH="1085760" progId="">
                  <p:embed/>
                </p:oleObj>
              </mc:Choice>
              <mc:Fallback>
                <p:oleObj name="Clip" r:id="rId4" imgW="1305000" imgH="1085760" progId="">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988"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3"/>
          <p:cNvGraphicFramePr>
            <a:graphicFrameLocks noChangeAspect="1"/>
          </p:cNvGraphicFramePr>
          <p:nvPr/>
        </p:nvGraphicFramePr>
        <p:xfrm>
          <a:off x="5484813" y="4803775"/>
          <a:ext cx="444500" cy="357188"/>
        </p:xfrm>
        <a:graphic>
          <a:graphicData uri="http://schemas.openxmlformats.org/presentationml/2006/ole">
            <mc:AlternateContent xmlns:mc="http://schemas.openxmlformats.org/markup-compatibility/2006">
              <mc:Choice xmlns:v="urn:schemas-microsoft-com:vml" Requires="v">
                <p:oleObj spid="_x0000_s6221" name="Clip" r:id="rId6" imgW="1305000" imgH="1085760" progId="">
                  <p:embed/>
                </p:oleObj>
              </mc:Choice>
              <mc:Fallback>
                <p:oleObj name="Clip" r:id="rId6" imgW="1305000" imgH="1085760" progId="">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81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4"/>
          <p:cNvGraphicFramePr>
            <a:graphicFrameLocks noChangeAspect="1"/>
          </p:cNvGraphicFramePr>
          <p:nvPr/>
        </p:nvGraphicFramePr>
        <p:xfrm>
          <a:off x="6018213" y="4794250"/>
          <a:ext cx="444500" cy="357188"/>
        </p:xfrm>
        <a:graphic>
          <a:graphicData uri="http://schemas.openxmlformats.org/presentationml/2006/ole">
            <mc:AlternateContent xmlns:mc="http://schemas.openxmlformats.org/markup-compatibility/2006">
              <mc:Choice xmlns:v="urn:schemas-microsoft-com:vml" Requires="v">
                <p:oleObj spid="_x0000_s6222" name="Clip" r:id="rId7" imgW="1305000" imgH="1085760" progId="">
                  <p:embed/>
                </p:oleObj>
              </mc:Choice>
              <mc:Fallback>
                <p:oleObj name="Clip" r:id="rId7" imgW="1305000" imgH="1085760" progId="">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213" y="4794250"/>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5"/>
          <p:cNvGraphicFramePr>
            <a:graphicFrameLocks noChangeAspect="1"/>
          </p:cNvGraphicFramePr>
          <p:nvPr/>
        </p:nvGraphicFramePr>
        <p:xfrm>
          <a:off x="6532563" y="4803775"/>
          <a:ext cx="444500" cy="357188"/>
        </p:xfrm>
        <a:graphic>
          <a:graphicData uri="http://schemas.openxmlformats.org/presentationml/2006/ole">
            <mc:AlternateContent xmlns:mc="http://schemas.openxmlformats.org/markup-compatibility/2006">
              <mc:Choice xmlns:v="urn:schemas-microsoft-com:vml" Requires="v">
                <p:oleObj spid="_x0000_s6223" name="Clip" r:id="rId8" imgW="1305000" imgH="1085760" progId="">
                  <p:embed/>
                </p:oleObj>
              </mc:Choice>
              <mc:Fallback>
                <p:oleObj name="Clip" r:id="rId8" imgW="1305000" imgH="1085760" progId="">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56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9" name="Line 76"/>
          <p:cNvSpPr>
            <a:spLocks noChangeShapeType="1"/>
          </p:cNvSpPr>
          <p:nvPr/>
        </p:nvSpPr>
        <p:spPr bwMode="auto">
          <a:xfrm flipV="1">
            <a:off x="5172075" y="4592638"/>
            <a:ext cx="1557338" cy="12700"/>
          </a:xfrm>
          <a:prstGeom prst="line">
            <a:avLst/>
          </a:prstGeom>
          <a:noFill/>
          <a:ln w="28575">
            <a:solidFill>
              <a:schemeClr val="tx1"/>
            </a:solidFill>
            <a:round/>
            <a:headEnd/>
            <a:tailEnd/>
          </a:ln>
        </p:spPr>
        <p:txBody>
          <a:bodyPr wrap="none" anchor="ctr"/>
          <a:lstStyle/>
          <a:p>
            <a:endParaRPr lang="en-US"/>
          </a:p>
        </p:txBody>
      </p:sp>
      <p:sp>
        <p:nvSpPr>
          <p:cNvPr id="6170"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6171"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6172"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6173"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grpSp>
        <p:nvGrpSpPr>
          <p:cNvPr id="6174" name="Group 81"/>
          <p:cNvGrpSpPr>
            <a:grpSpLocks/>
          </p:cNvGrpSpPr>
          <p:nvPr/>
        </p:nvGrpSpPr>
        <p:grpSpPr bwMode="auto">
          <a:xfrm>
            <a:off x="6145213" y="4181475"/>
            <a:ext cx="501650" cy="233363"/>
            <a:chOff x="3600" y="219"/>
            <a:chExt cx="360" cy="175"/>
          </a:xfrm>
        </p:grpSpPr>
        <p:sp>
          <p:nvSpPr>
            <p:cNvPr id="6181"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6182" name="Line 8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6183" name="Line 8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6184" name="Rectangle 8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6185"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6186" name="Group 87"/>
            <p:cNvGrpSpPr>
              <a:grpSpLocks/>
            </p:cNvGrpSpPr>
            <p:nvPr/>
          </p:nvGrpSpPr>
          <p:grpSpPr bwMode="auto">
            <a:xfrm>
              <a:off x="3686" y="244"/>
              <a:ext cx="177" cy="66"/>
              <a:chOff x="2848" y="848"/>
              <a:chExt cx="140" cy="98"/>
            </a:xfrm>
          </p:grpSpPr>
          <p:sp>
            <p:nvSpPr>
              <p:cNvPr id="6191" name="Line 8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192"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93" name="Line 9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6187" name="Group 91"/>
            <p:cNvGrpSpPr>
              <a:grpSpLocks/>
            </p:cNvGrpSpPr>
            <p:nvPr/>
          </p:nvGrpSpPr>
          <p:grpSpPr bwMode="auto">
            <a:xfrm flipV="1">
              <a:off x="3686" y="243"/>
              <a:ext cx="177" cy="66"/>
              <a:chOff x="2848" y="848"/>
              <a:chExt cx="140" cy="98"/>
            </a:xfrm>
          </p:grpSpPr>
          <p:sp>
            <p:nvSpPr>
              <p:cNvPr id="6188" name="Line 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6189" name="Line 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6190" name="Line 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6175" name="Line 95"/>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6176" name="Line 96"/>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6177" name="Text Box 97"/>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6178" name="Text Box 98"/>
          <p:cNvSpPr txBox="1">
            <a:spLocks noChangeArrowheads="1"/>
          </p:cNvSpPr>
          <p:nvPr/>
        </p:nvSpPr>
        <p:spPr bwMode="auto">
          <a:xfrm>
            <a:off x="6630988" y="4294188"/>
            <a:ext cx="14509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6179" name="Text Box 99"/>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10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6180" name="Text Box 100"/>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7175" name="Slide Number Placeholder 6"/>
          <p:cNvSpPr>
            <a:spLocks noGrp="1"/>
          </p:cNvSpPr>
          <p:nvPr>
            <p:ph type="sldNum" sz="quarter" idx="12"/>
          </p:nvPr>
        </p:nvSpPr>
        <p:spPr>
          <a:noFill/>
        </p:spPr>
        <p:txBody>
          <a:bodyPr/>
          <a:lstStyle/>
          <a:p>
            <a:fld id="{CC606AA4-594F-44E1-8CAB-47D1E6071F49}" type="slidenum">
              <a:rPr lang="en-US" smtClean="0"/>
              <a:pPr/>
              <a:t>32</a:t>
            </a:fld>
            <a:endParaRPr lang="en-US" smtClean="0"/>
          </a:p>
        </p:txBody>
      </p:sp>
      <p:sp>
        <p:nvSpPr>
          <p:cNvPr id="7176"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7177" name="Rectangle 3"/>
          <p:cNvSpPr>
            <a:spLocks noGrp="1" noChangeArrowheads="1"/>
          </p:cNvSpPr>
          <p:nvPr>
            <p:ph type="title"/>
          </p:nvPr>
        </p:nvSpPr>
        <p:spPr/>
        <p:txBody>
          <a:bodyPr/>
          <a:lstStyle/>
          <a:p>
            <a:r>
              <a:rPr lang="en-US" sz="3600" smtClean="0"/>
              <a:t>Caching example (cont)</a:t>
            </a:r>
            <a:endParaRPr lang="en-US" smtClean="0"/>
          </a:p>
        </p:txBody>
      </p:sp>
      <p:sp>
        <p:nvSpPr>
          <p:cNvPr id="7178" name="Rectangle 4"/>
          <p:cNvSpPr>
            <a:spLocks noGrp="1" noChangeArrowheads="1"/>
          </p:cNvSpPr>
          <p:nvPr>
            <p:ph type="body" sz="half" idx="1"/>
          </p:nvPr>
        </p:nvSpPr>
        <p:spPr>
          <a:xfrm>
            <a:off x="533400" y="1600200"/>
            <a:ext cx="3956050" cy="4648200"/>
          </a:xfrm>
        </p:spPr>
        <p:txBody>
          <a:bodyPr/>
          <a:lstStyle/>
          <a:p>
            <a:pPr>
              <a:lnSpc>
                <a:spcPct val="80000"/>
              </a:lnSpc>
              <a:buFont typeface="ZapfDingbats" pitchFamily="82" charset="2"/>
              <a:buNone/>
            </a:pPr>
            <a:r>
              <a:rPr lang="en-US" sz="2400" dirty="0" smtClean="0">
                <a:solidFill>
                  <a:srgbClr val="FF0000"/>
                </a:solidFill>
              </a:rPr>
              <a:t>Install cache</a:t>
            </a:r>
            <a:endParaRPr lang="en-US" sz="2400" dirty="0" smtClean="0"/>
          </a:p>
          <a:p>
            <a:pPr>
              <a:lnSpc>
                <a:spcPct val="80000"/>
              </a:lnSpc>
            </a:pPr>
            <a:r>
              <a:rPr lang="en-US" sz="2000" dirty="0" smtClean="0"/>
              <a:t>suppose hit rate is .4</a:t>
            </a:r>
            <a:endParaRPr lang="en-US" sz="2400" dirty="0" smtClean="0"/>
          </a:p>
          <a:p>
            <a:pPr>
              <a:lnSpc>
                <a:spcPct val="80000"/>
              </a:lnSpc>
              <a:buFont typeface="ZapfDingbats" pitchFamily="82" charset="2"/>
              <a:buNone/>
            </a:pPr>
            <a:r>
              <a:rPr lang="en-US" sz="2400" dirty="0" smtClean="0">
                <a:solidFill>
                  <a:srgbClr val="FF0000"/>
                </a:solidFill>
              </a:rPr>
              <a:t>Consequence</a:t>
            </a:r>
            <a:endParaRPr lang="en-US" sz="2400" dirty="0" smtClean="0"/>
          </a:p>
          <a:p>
            <a:pPr>
              <a:lnSpc>
                <a:spcPct val="80000"/>
              </a:lnSpc>
            </a:pPr>
            <a:r>
              <a:rPr lang="en-US" sz="2000" dirty="0" smtClean="0"/>
              <a:t>40% requests will be satisfied almost immediately</a:t>
            </a:r>
          </a:p>
          <a:p>
            <a:pPr>
              <a:lnSpc>
                <a:spcPct val="80000"/>
              </a:lnSpc>
            </a:pPr>
            <a:r>
              <a:rPr lang="en-US" sz="2000" dirty="0" smtClean="0"/>
              <a:t>60% requests satisfied by origin server</a:t>
            </a:r>
          </a:p>
          <a:p>
            <a:pPr>
              <a:lnSpc>
                <a:spcPct val="80000"/>
              </a:lnSpc>
            </a:pPr>
            <a:r>
              <a:rPr lang="en-US" sz="2000" dirty="0" smtClean="0"/>
              <a:t>traffic intensity of access link reduced to .60, resulting in negligible  delays (say 10 </a:t>
            </a:r>
            <a:r>
              <a:rPr lang="en-US" sz="2000" dirty="0" err="1" smtClean="0"/>
              <a:t>msec</a:t>
            </a:r>
            <a:r>
              <a:rPr lang="en-US" sz="2000" dirty="0" smtClean="0"/>
              <a:t>)</a:t>
            </a:r>
          </a:p>
          <a:p>
            <a:pPr>
              <a:lnSpc>
                <a:spcPct val="80000"/>
              </a:lnSpc>
            </a:pPr>
            <a:r>
              <a:rPr lang="en-US" sz="2000" dirty="0" smtClean="0"/>
              <a:t>total </a:t>
            </a:r>
            <a:r>
              <a:rPr lang="en-US" sz="2000" dirty="0" err="1" smtClean="0"/>
              <a:t>avg</a:t>
            </a:r>
            <a:r>
              <a:rPr lang="en-US" sz="2000" dirty="0" smtClean="0"/>
              <a:t> delay   = Internet delay + access delay + LAN delay  </a:t>
            </a:r>
          </a:p>
          <a:p>
            <a:pPr>
              <a:lnSpc>
                <a:spcPct val="80000"/>
              </a:lnSpc>
              <a:buFont typeface="ZapfDingbats" pitchFamily="82" charset="2"/>
              <a:buNone/>
            </a:pPr>
            <a:r>
              <a:rPr lang="en-US" sz="2000" dirty="0" smtClean="0"/>
              <a:t> =  .6*(2.01) </a:t>
            </a:r>
            <a:r>
              <a:rPr lang="en-US" sz="2000" dirty="0" err="1" smtClean="0"/>
              <a:t>secs</a:t>
            </a:r>
            <a:r>
              <a:rPr lang="en-US" sz="2000" dirty="0" smtClean="0"/>
              <a:t>  + milliseconds </a:t>
            </a:r>
          </a:p>
          <a:p>
            <a:pPr>
              <a:lnSpc>
                <a:spcPct val="80000"/>
              </a:lnSpc>
              <a:buFont typeface="ZapfDingbats" pitchFamily="82" charset="2"/>
              <a:buNone/>
            </a:pPr>
            <a:endParaRPr lang="en-US" sz="2000" dirty="0" smtClean="0"/>
          </a:p>
          <a:p>
            <a:pPr>
              <a:lnSpc>
                <a:spcPct val="80000"/>
              </a:lnSpc>
            </a:pPr>
            <a:endParaRPr lang="en-US" sz="2400" dirty="0" smtClean="0"/>
          </a:p>
        </p:txBody>
      </p:sp>
      <p:grpSp>
        <p:nvGrpSpPr>
          <p:cNvPr id="7179" name="Group 5"/>
          <p:cNvGrpSpPr>
            <a:grpSpLocks/>
          </p:cNvGrpSpPr>
          <p:nvPr/>
        </p:nvGrpSpPr>
        <p:grpSpPr bwMode="auto">
          <a:xfrm>
            <a:off x="4878388" y="1698625"/>
            <a:ext cx="184150" cy="542925"/>
            <a:chOff x="4180" y="783"/>
            <a:chExt cx="150" cy="307"/>
          </a:xfrm>
        </p:grpSpPr>
        <p:sp>
          <p:nvSpPr>
            <p:cNvPr id="7275"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76"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77"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78"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79"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80"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81"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82"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180" name="Group 14"/>
          <p:cNvGrpSpPr>
            <a:grpSpLocks/>
          </p:cNvGrpSpPr>
          <p:nvPr/>
        </p:nvGrpSpPr>
        <p:grpSpPr bwMode="auto">
          <a:xfrm>
            <a:off x="5802313" y="1155700"/>
            <a:ext cx="184150" cy="542925"/>
            <a:chOff x="4180" y="783"/>
            <a:chExt cx="150" cy="307"/>
          </a:xfrm>
        </p:grpSpPr>
        <p:sp>
          <p:nvSpPr>
            <p:cNvPr id="7267"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68"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69"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70"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71"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72"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73"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74"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181" name="Group 23"/>
          <p:cNvGrpSpPr>
            <a:grpSpLocks/>
          </p:cNvGrpSpPr>
          <p:nvPr/>
        </p:nvGrpSpPr>
        <p:grpSpPr bwMode="auto">
          <a:xfrm>
            <a:off x="6478588" y="1184275"/>
            <a:ext cx="184150" cy="542925"/>
            <a:chOff x="4180" y="783"/>
            <a:chExt cx="150" cy="307"/>
          </a:xfrm>
        </p:grpSpPr>
        <p:sp>
          <p:nvSpPr>
            <p:cNvPr id="7259"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60"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61"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62"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63"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64"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65"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66"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182" name="Group 32"/>
          <p:cNvGrpSpPr>
            <a:grpSpLocks/>
          </p:cNvGrpSpPr>
          <p:nvPr/>
        </p:nvGrpSpPr>
        <p:grpSpPr bwMode="auto">
          <a:xfrm>
            <a:off x="7059613" y="1365250"/>
            <a:ext cx="184150" cy="542925"/>
            <a:chOff x="4180" y="783"/>
            <a:chExt cx="150" cy="307"/>
          </a:xfrm>
        </p:grpSpPr>
        <p:sp>
          <p:nvSpPr>
            <p:cNvPr id="7251"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52"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53"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54"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55"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56"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57"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58"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183" name="Group 41"/>
          <p:cNvGrpSpPr>
            <a:grpSpLocks/>
          </p:cNvGrpSpPr>
          <p:nvPr/>
        </p:nvGrpSpPr>
        <p:grpSpPr bwMode="auto">
          <a:xfrm>
            <a:off x="7373938" y="2155825"/>
            <a:ext cx="184150" cy="542925"/>
            <a:chOff x="4180" y="783"/>
            <a:chExt cx="150" cy="307"/>
          </a:xfrm>
        </p:grpSpPr>
        <p:sp>
          <p:nvSpPr>
            <p:cNvPr id="7243"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44"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45"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46"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47"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48"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49"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50"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7184"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7185"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7186"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7187"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7188"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7189" name="Freeform 55"/>
          <p:cNvSpPr>
            <a:spLocks/>
          </p:cNvSpPr>
          <p:nvPr/>
        </p:nvSpPr>
        <p:spPr bwMode="auto">
          <a:xfrm>
            <a:off x="5162550" y="1689100"/>
            <a:ext cx="2174875" cy="1581150"/>
          </a:xfrm>
          <a:custGeom>
            <a:avLst/>
            <a:gdLst>
              <a:gd name="T0" fmla="*/ 27504 w 2135"/>
              <a:gd name="T1" fmla="*/ 620283 h 1662"/>
              <a:gd name="T2" fmla="*/ 106961 w 2135"/>
              <a:gd name="T3" fmla="*/ 72303 h 1662"/>
              <a:gd name="T4" fmla="*/ 669271 w 2135"/>
              <a:gd name="T5" fmla="*/ 186465 h 1662"/>
              <a:gd name="T6" fmla="*/ 1231580 w 2135"/>
              <a:gd name="T7" fmla="*/ 95135 h 1662"/>
              <a:gd name="T8" fmla="*/ 2038372 w 2135"/>
              <a:gd name="T9" fmla="*/ 386250 h 1662"/>
              <a:gd name="T10" fmla="*/ 2050596 w 2135"/>
              <a:gd name="T11" fmla="*/ 1088349 h 1662"/>
              <a:gd name="T12" fmla="*/ 1610528 w 2135"/>
              <a:gd name="T13" fmla="*/ 1522166 h 1662"/>
              <a:gd name="T14" fmla="*/ 828184 w 2135"/>
              <a:gd name="T15" fmla="*/ 1442252 h 1662"/>
              <a:gd name="T16" fmla="*/ 510357 w 2135"/>
              <a:gd name="T17" fmla="*/ 1208219 h 1662"/>
              <a:gd name="T18" fmla="*/ 186418 w 2135"/>
              <a:gd name="T19" fmla="*/ 1014143 h 1662"/>
              <a:gd name="T20" fmla="*/ 27504 w 2135"/>
              <a:gd name="T21" fmla="*/ 620283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pSp>
        <p:nvGrpSpPr>
          <p:cNvPr id="7190" name="Group 56"/>
          <p:cNvGrpSpPr>
            <a:grpSpLocks/>
          </p:cNvGrpSpPr>
          <p:nvPr/>
        </p:nvGrpSpPr>
        <p:grpSpPr bwMode="auto">
          <a:xfrm>
            <a:off x="6145213" y="2890838"/>
            <a:ext cx="501650" cy="233362"/>
            <a:chOff x="3600" y="219"/>
            <a:chExt cx="360" cy="175"/>
          </a:xfrm>
        </p:grpSpPr>
        <p:sp>
          <p:nvSpPr>
            <p:cNvPr id="7230"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231"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7232"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233"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7234"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235" name="Group 62"/>
            <p:cNvGrpSpPr>
              <a:grpSpLocks/>
            </p:cNvGrpSpPr>
            <p:nvPr/>
          </p:nvGrpSpPr>
          <p:grpSpPr bwMode="auto">
            <a:xfrm>
              <a:off x="3686" y="244"/>
              <a:ext cx="177" cy="66"/>
              <a:chOff x="2848" y="848"/>
              <a:chExt cx="140" cy="98"/>
            </a:xfrm>
          </p:grpSpPr>
          <p:sp>
            <p:nvSpPr>
              <p:cNvPr id="7240"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241"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242"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236" name="Group 66"/>
            <p:cNvGrpSpPr>
              <a:grpSpLocks/>
            </p:cNvGrpSpPr>
            <p:nvPr/>
          </p:nvGrpSpPr>
          <p:grpSpPr bwMode="auto">
            <a:xfrm flipV="1">
              <a:off x="3686" y="243"/>
              <a:ext cx="177" cy="66"/>
              <a:chOff x="2848" y="848"/>
              <a:chExt cx="140" cy="98"/>
            </a:xfrm>
          </p:grpSpPr>
          <p:sp>
            <p:nvSpPr>
              <p:cNvPr id="7237"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238"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239"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7191"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7192" name="Freeform 71"/>
          <p:cNvSpPr>
            <a:spLocks/>
          </p:cNvSpPr>
          <p:nvPr/>
        </p:nvSpPr>
        <p:spPr bwMode="auto">
          <a:xfrm>
            <a:off x="4732338" y="4059238"/>
            <a:ext cx="2965450" cy="1390650"/>
          </a:xfrm>
          <a:custGeom>
            <a:avLst/>
            <a:gdLst>
              <a:gd name="T0" fmla="*/ 49212 w 1868"/>
              <a:gd name="T1" fmla="*/ 519113 h 876"/>
              <a:gd name="T2" fmla="*/ 163513 w 1868"/>
              <a:gd name="T3" fmla="*/ 217488 h 876"/>
              <a:gd name="T4" fmla="*/ 1030288 w 1868"/>
              <a:gd name="T5" fmla="*/ 26988 h 876"/>
              <a:gd name="T6" fmla="*/ 1811338 w 1868"/>
              <a:gd name="T7" fmla="*/ 55563 h 876"/>
              <a:gd name="T8" fmla="*/ 2798763 w 1868"/>
              <a:gd name="T9" fmla="*/ 192087 h 876"/>
              <a:gd name="T10" fmla="*/ 2816225 w 1868"/>
              <a:gd name="T11" fmla="*/ 1176338 h 876"/>
              <a:gd name="T12" fmla="*/ 2173288 w 1868"/>
              <a:gd name="T13" fmla="*/ 1341438 h 876"/>
              <a:gd name="T14" fmla="*/ 1239838 w 1868"/>
              <a:gd name="T15" fmla="*/ 1350963 h 876"/>
              <a:gd name="T16" fmla="*/ 709613 w 1868"/>
              <a:gd name="T17" fmla="*/ 1344613 h 876"/>
              <a:gd name="T18" fmla="*/ 266700 w 1868"/>
              <a:gd name="T19" fmla="*/ 1073150 h 876"/>
              <a:gd name="T20" fmla="*/ 49212 w 1868"/>
              <a:gd name="T21" fmla="*/ 519113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CCFFFF"/>
          </a:solidFill>
          <a:ln w="9525">
            <a:noFill/>
            <a:round/>
            <a:headEnd/>
            <a:tailEnd/>
          </a:ln>
        </p:spPr>
        <p:txBody>
          <a:bodyPr wrap="none" anchor="ctr"/>
          <a:lstStyle/>
          <a:p>
            <a:endParaRPr lang="en-US"/>
          </a:p>
        </p:txBody>
      </p:sp>
      <p:graphicFrame>
        <p:nvGraphicFramePr>
          <p:cNvPr id="7170" name="Object 72"/>
          <p:cNvGraphicFramePr>
            <a:graphicFrameLocks noChangeAspect="1"/>
          </p:cNvGraphicFramePr>
          <p:nvPr/>
        </p:nvGraphicFramePr>
        <p:xfrm>
          <a:off x="4979988" y="4803775"/>
          <a:ext cx="444500" cy="357188"/>
        </p:xfrm>
        <a:graphic>
          <a:graphicData uri="http://schemas.openxmlformats.org/presentationml/2006/ole">
            <mc:AlternateContent xmlns:mc="http://schemas.openxmlformats.org/markup-compatibility/2006">
              <mc:Choice xmlns:v="urn:schemas-microsoft-com:vml" Requires="v">
                <p:oleObj spid="_x0000_s7244" name="Clip" r:id="rId4" imgW="1305000" imgH="1085760" progId="">
                  <p:embed/>
                </p:oleObj>
              </mc:Choice>
              <mc:Fallback>
                <p:oleObj name="Clip" r:id="rId4" imgW="1305000" imgH="1085760" progId="">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988"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73"/>
          <p:cNvGraphicFramePr>
            <a:graphicFrameLocks noChangeAspect="1"/>
          </p:cNvGraphicFramePr>
          <p:nvPr/>
        </p:nvGraphicFramePr>
        <p:xfrm>
          <a:off x="5484813" y="4803775"/>
          <a:ext cx="444500" cy="357188"/>
        </p:xfrm>
        <a:graphic>
          <a:graphicData uri="http://schemas.openxmlformats.org/presentationml/2006/ole">
            <mc:AlternateContent xmlns:mc="http://schemas.openxmlformats.org/markup-compatibility/2006">
              <mc:Choice xmlns:v="urn:schemas-microsoft-com:vml" Requires="v">
                <p:oleObj spid="_x0000_s7245" name="Clip" r:id="rId6" imgW="1305000" imgH="1085760" progId="">
                  <p:embed/>
                </p:oleObj>
              </mc:Choice>
              <mc:Fallback>
                <p:oleObj name="Clip" r:id="rId6" imgW="1305000" imgH="1085760" progId="">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81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74"/>
          <p:cNvGraphicFramePr>
            <a:graphicFrameLocks noChangeAspect="1"/>
          </p:cNvGraphicFramePr>
          <p:nvPr/>
        </p:nvGraphicFramePr>
        <p:xfrm>
          <a:off x="6018213" y="4794250"/>
          <a:ext cx="444500" cy="357188"/>
        </p:xfrm>
        <a:graphic>
          <a:graphicData uri="http://schemas.openxmlformats.org/presentationml/2006/ole">
            <mc:AlternateContent xmlns:mc="http://schemas.openxmlformats.org/markup-compatibility/2006">
              <mc:Choice xmlns:v="urn:schemas-microsoft-com:vml" Requires="v">
                <p:oleObj spid="_x0000_s7246" name="Clip" r:id="rId7" imgW="1305000" imgH="1085760" progId="">
                  <p:embed/>
                </p:oleObj>
              </mc:Choice>
              <mc:Fallback>
                <p:oleObj name="Clip" r:id="rId7" imgW="1305000" imgH="1085760" progId="">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213" y="4794250"/>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5"/>
          <p:cNvGraphicFramePr>
            <a:graphicFrameLocks noChangeAspect="1"/>
          </p:cNvGraphicFramePr>
          <p:nvPr/>
        </p:nvGraphicFramePr>
        <p:xfrm>
          <a:off x="6532563" y="4803775"/>
          <a:ext cx="444500" cy="357188"/>
        </p:xfrm>
        <a:graphic>
          <a:graphicData uri="http://schemas.openxmlformats.org/presentationml/2006/ole">
            <mc:AlternateContent xmlns:mc="http://schemas.openxmlformats.org/markup-compatibility/2006">
              <mc:Choice xmlns:v="urn:schemas-microsoft-com:vml" Requires="v">
                <p:oleObj spid="_x0000_s7247" name="Clip" r:id="rId8" imgW="1305000" imgH="1085760" progId="">
                  <p:embed/>
                </p:oleObj>
              </mc:Choice>
              <mc:Fallback>
                <p:oleObj name="Clip" r:id="rId8" imgW="1305000" imgH="1085760" progId="">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563" y="4803775"/>
                        <a:ext cx="4445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3" name="Line 76"/>
          <p:cNvSpPr>
            <a:spLocks noChangeShapeType="1"/>
          </p:cNvSpPr>
          <p:nvPr/>
        </p:nvSpPr>
        <p:spPr bwMode="auto">
          <a:xfrm>
            <a:off x="5172075" y="4605338"/>
            <a:ext cx="2205038" cy="0"/>
          </a:xfrm>
          <a:prstGeom prst="line">
            <a:avLst/>
          </a:prstGeom>
          <a:noFill/>
          <a:ln w="28575">
            <a:solidFill>
              <a:schemeClr val="tx1"/>
            </a:solidFill>
            <a:round/>
            <a:headEnd/>
            <a:tailEnd/>
          </a:ln>
        </p:spPr>
        <p:txBody>
          <a:bodyPr wrap="none" anchor="ctr"/>
          <a:lstStyle/>
          <a:p>
            <a:endParaRPr lang="en-US"/>
          </a:p>
        </p:txBody>
      </p:sp>
      <p:sp>
        <p:nvSpPr>
          <p:cNvPr id="7194"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7195"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7196"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7197"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sp>
        <p:nvSpPr>
          <p:cNvPr id="7198" name="Line 81"/>
          <p:cNvSpPr>
            <a:spLocks noChangeShapeType="1"/>
          </p:cNvSpPr>
          <p:nvPr/>
        </p:nvSpPr>
        <p:spPr bwMode="auto">
          <a:xfrm>
            <a:off x="7367588" y="4605338"/>
            <a:ext cx="0" cy="223837"/>
          </a:xfrm>
          <a:prstGeom prst="line">
            <a:avLst/>
          </a:prstGeom>
          <a:noFill/>
          <a:ln w="28575">
            <a:solidFill>
              <a:schemeClr val="tx1"/>
            </a:solidFill>
            <a:round/>
            <a:headEnd/>
            <a:tailEnd/>
          </a:ln>
        </p:spPr>
        <p:txBody>
          <a:bodyPr wrap="none" anchor="ctr"/>
          <a:lstStyle/>
          <a:p>
            <a:endParaRPr lang="en-US"/>
          </a:p>
        </p:txBody>
      </p:sp>
      <p:grpSp>
        <p:nvGrpSpPr>
          <p:cNvPr id="7199" name="Group 82"/>
          <p:cNvGrpSpPr>
            <a:grpSpLocks/>
          </p:cNvGrpSpPr>
          <p:nvPr/>
        </p:nvGrpSpPr>
        <p:grpSpPr bwMode="auto">
          <a:xfrm>
            <a:off x="7142163" y="4689475"/>
            <a:ext cx="347662" cy="695325"/>
            <a:chOff x="4730" y="2897"/>
            <a:chExt cx="219" cy="438"/>
          </a:xfrm>
        </p:grpSpPr>
        <p:sp>
          <p:nvSpPr>
            <p:cNvPr id="7220" name="Freeform 83"/>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w="9525">
              <a:noFill/>
              <a:round/>
              <a:headEnd/>
              <a:tailEnd/>
            </a:ln>
          </p:spPr>
          <p:txBody>
            <a:bodyPr wrap="none" anchor="ctr"/>
            <a:lstStyle/>
            <a:p>
              <a:endParaRPr lang="en-US"/>
            </a:p>
          </p:txBody>
        </p:sp>
        <p:grpSp>
          <p:nvGrpSpPr>
            <p:cNvPr id="7221" name="Group 84"/>
            <p:cNvGrpSpPr>
              <a:grpSpLocks/>
            </p:cNvGrpSpPr>
            <p:nvPr/>
          </p:nvGrpSpPr>
          <p:grpSpPr bwMode="auto">
            <a:xfrm>
              <a:off x="4771" y="2948"/>
              <a:ext cx="116" cy="342"/>
              <a:chOff x="4180" y="783"/>
              <a:chExt cx="150" cy="307"/>
            </a:xfrm>
          </p:grpSpPr>
          <p:sp>
            <p:nvSpPr>
              <p:cNvPr id="7222"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23"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24"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25"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26"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27"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28"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29"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grpSp>
        <p:nvGrpSpPr>
          <p:cNvPr id="7200" name="Group 93"/>
          <p:cNvGrpSpPr>
            <a:grpSpLocks/>
          </p:cNvGrpSpPr>
          <p:nvPr/>
        </p:nvGrpSpPr>
        <p:grpSpPr bwMode="auto">
          <a:xfrm>
            <a:off x="6145213" y="4181475"/>
            <a:ext cx="501650" cy="233363"/>
            <a:chOff x="3600" y="219"/>
            <a:chExt cx="360" cy="175"/>
          </a:xfrm>
        </p:grpSpPr>
        <p:sp>
          <p:nvSpPr>
            <p:cNvPr id="7207" name="Oval 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7208" name="Line 9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7209" name="Line 9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210" name="Rectangle 9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7211" name="Oval 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7212" name="Group 99"/>
            <p:cNvGrpSpPr>
              <a:grpSpLocks/>
            </p:cNvGrpSpPr>
            <p:nvPr/>
          </p:nvGrpSpPr>
          <p:grpSpPr bwMode="auto">
            <a:xfrm>
              <a:off x="3686" y="244"/>
              <a:ext cx="177" cy="66"/>
              <a:chOff x="2848" y="848"/>
              <a:chExt cx="140" cy="98"/>
            </a:xfrm>
          </p:grpSpPr>
          <p:sp>
            <p:nvSpPr>
              <p:cNvPr id="7217" name="Line 1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218" name="Line 1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219" name="Line 1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7213" name="Group 103"/>
            <p:cNvGrpSpPr>
              <a:grpSpLocks/>
            </p:cNvGrpSpPr>
            <p:nvPr/>
          </p:nvGrpSpPr>
          <p:grpSpPr bwMode="auto">
            <a:xfrm flipV="1">
              <a:off x="3686" y="243"/>
              <a:ext cx="177" cy="66"/>
              <a:chOff x="2848" y="848"/>
              <a:chExt cx="140" cy="98"/>
            </a:xfrm>
          </p:grpSpPr>
          <p:sp>
            <p:nvSpPr>
              <p:cNvPr id="7214" name="Line 10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215" name="Line 10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216" name="Line 10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7201" name="Line 107"/>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7202" name="Line 108"/>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7203" name="Text Box 109"/>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7204" name="Text Box 110"/>
          <p:cNvSpPr txBox="1">
            <a:spLocks noChangeArrowheads="1"/>
          </p:cNvSpPr>
          <p:nvPr/>
        </p:nvSpPr>
        <p:spPr bwMode="auto">
          <a:xfrm>
            <a:off x="6667500" y="4294188"/>
            <a:ext cx="14509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10 Mbps LAN</a:t>
            </a:r>
            <a:endParaRPr lang="en-US">
              <a:solidFill>
                <a:schemeClr val="accent2"/>
              </a:solidFill>
              <a:latin typeface="Times New Roman" pitchFamily="18" charset="0"/>
            </a:endParaRPr>
          </a:p>
        </p:txBody>
      </p:sp>
      <p:sp>
        <p:nvSpPr>
          <p:cNvPr id="7205" name="Text Box 111"/>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a:t>1.5 Mbps </a:t>
            </a:r>
          </a:p>
          <a:p>
            <a:pPr>
              <a:spcBef>
                <a:spcPct val="0"/>
              </a:spcBef>
              <a:buClrTx/>
              <a:buSzTx/>
              <a:buFontTx/>
              <a:buNone/>
            </a:pPr>
            <a:r>
              <a:rPr lang="en-US" sz="1600"/>
              <a:t>access link</a:t>
            </a:r>
            <a:endParaRPr lang="en-US">
              <a:solidFill>
                <a:schemeClr val="accent2"/>
              </a:solidFill>
              <a:latin typeface="Times New Roman" pitchFamily="18" charset="0"/>
            </a:endParaRPr>
          </a:p>
        </p:txBody>
      </p:sp>
      <p:sp>
        <p:nvSpPr>
          <p:cNvPr id="7206" name="Text Box 112"/>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
        <p:nvSpPr>
          <p:cNvPr id="115" name="TextBox 114"/>
          <p:cNvSpPr txBox="1"/>
          <p:nvPr/>
        </p:nvSpPr>
        <p:spPr>
          <a:xfrm>
            <a:off x="523875" y="6219825"/>
            <a:ext cx="5553075" cy="488532"/>
          </a:xfrm>
          <a:prstGeom prst="rect">
            <a:avLst/>
          </a:prstGeom>
          <a:noFill/>
        </p:spPr>
        <p:txBody>
          <a:bodyPr wrap="square" rtlCol="0">
            <a:spAutoFit/>
          </a:bodyPr>
          <a:lstStyle/>
          <a:p>
            <a:pPr>
              <a:lnSpc>
                <a:spcPct val="80000"/>
              </a:lnSpc>
              <a:buNone/>
            </a:pPr>
            <a:r>
              <a:rPr lang="en-US" sz="1600" dirty="0" smtClean="0"/>
              <a:t>The “host” header field in the HTTP request message specifies the origin server.</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35843" name="Slide Number Placeholder 6"/>
          <p:cNvSpPr>
            <a:spLocks noGrp="1"/>
          </p:cNvSpPr>
          <p:nvPr>
            <p:ph type="sldNum" sz="quarter" idx="12"/>
          </p:nvPr>
        </p:nvSpPr>
        <p:spPr>
          <a:noFill/>
        </p:spPr>
        <p:txBody>
          <a:bodyPr/>
          <a:lstStyle/>
          <a:p>
            <a:fld id="{C7D24711-945A-40D1-9E4D-C9272B89BC7F}" type="slidenum">
              <a:rPr lang="en-US" smtClean="0"/>
              <a:pPr/>
              <a:t>33</a:t>
            </a:fld>
            <a:endParaRPr lang="en-US" smtClean="0"/>
          </a:p>
        </p:txBody>
      </p:sp>
      <p:sp>
        <p:nvSpPr>
          <p:cNvPr id="35844" name="Rectangle 2"/>
          <p:cNvSpPr>
            <a:spLocks noGrp="1" noChangeArrowheads="1"/>
          </p:cNvSpPr>
          <p:nvPr>
            <p:ph type="title"/>
          </p:nvPr>
        </p:nvSpPr>
        <p:spPr>
          <a:xfrm>
            <a:off x="342900" y="228600"/>
            <a:ext cx="7962900" cy="1143000"/>
          </a:xfrm>
        </p:spPr>
        <p:txBody>
          <a:bodyPr/>
          <a:lstStyle/>
          <a:p>
            <a:r>
              <a:rPr lang="en-US" sz="3200" smtClean="0"/>
              <a:t>Conditional GET: client-side caching</a:t>
            </a:r>
            <a:endParaRPr lang="en-US" smtClean="0"/>
          </a:p>
        </p:txBody>
      </p:sp>
      <p:sp>
        <p:nvSpPr>
          <p:cNvPr id="35845" name="Rectangle 3"/>
          <p:cNvSpPr>
            <a:spLocks noGrp="1" noChangeArrowheads="1"/>
          </p:cNvSpPr>
          <p:nvPr>
            <p:ph type="body" sz="half" idx="1"/>
          </p:nvPr>
        </p:nvSpPr>
        <p:spPr>
          <a:xfrm>
            <a:off x="0" y="1590675"/>
            <a:ext cx="4044950" cy="4305300"/>
          </a:xfrm>
        </p:spPr>
        <p:txBody>
          <a:bodyPr/>
          <a:lstStyle/>
          <a:p>
            <a:r>
              <a:rPr lang="en-US" sz="2000" smtClean="0">
                <a:solidFill>
                  <a:srgbClr val="FF0000"/>
                </a:solidFill>
              </a:rPr>
              <a:t>Goal:</a:t>
            </a:r>
            <a:r>
              <a:rPr lang="en-US" sz="2000" smtClean="0"/>
              <a:t> don’t send object if client has up-to-date cached version</a:t>
            </a:r>
          </a:p>
          <a:p>
            <a:r>
              <a:rPr lang="en-US" sz="2000" smtClean="0"/>
              <a:t>client: specify date of cached copy in HTTP request</a:t>
            </a:r>
          </a:p>
          <a:p>
            <a:pPr lvl="1">
              <a:buFont typeface="ZapfDingbats" pitchFamily="82" charset="2"/>
              <a:buNone/>
            </a:pPr>
            <a:r>
              <a:rPr lang="en-US" sz="1800" b="1" smtClean="0">
                <a:latin typeface="Courier New" pitchFamily="49" charset="0"/>
              </a:rPr>
              <a:t>If-modified-since: &lt;date&gt;</a:t>
            </a:r>
          </a:p>
          <a:p>
            <a:r>
              <a:rPr lang="en-US" sz="2000" smtClean="0"/>
              <a:t>server: response contains no object if cached copy is up-to-date: </a:t>
            </a:r>
          </a:p>
          <a:p>
            <a:pPr lvl="1">
              <a:buFont typeface="ZapfDingbats" pitchFamily="82" charset="2"/>
              <a:buNone/>
            </a:pPr>
            <a:r>
              <a:rPr lang="en-US" sz="1800" b="1" smtClean="0">
                <a:latin typeface="Courier New" pitchFamily="49" charset="0"/>
              </a:rPr>
              <a:t>HTTP/1.0 304 Not Modified</a:t>
            </a:r>
            <a:endParaRPr lang="en-US" sz="2000" smtClean="0"/>
          </a:p>
        </p:txBody>
      </p:sp>
      <p:sp>
        <p:nvSpPr>
          <p:cNvPr id="35846" name="Line 4"/>
          <p:cNvSpPr>
            <a:spLocks noChangeShapeType="1"/>
          </p:cNvSpPr>
          <p:nvPr/>
        </p:nvSpPr>
        <p:spPr bwMode="auto">
          <a:xfrm>
            <a:off x="4276725" y="2114550"/>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35847" name="Text Box 5"/>
          <p:cNvSpPr txBox="1">
            <a:spLocks noChangeArrowheads="1"/>
          </p:cNvSpPr>
          <p:nvPr/>
        </p:nvSpPr>
        <p:spPr bwMode="auto">
          <a:xfrm>
            <a:off x="3876675" y="1436688"/>
            <a:ext cx="9810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client</a:t>
            </a:r>
            <a:endParaRPr lang="en-US">
              <a:latin typeface="Times New Roman" pitchFamily="18" charset="0"/>
            </a:endParaRPr>
          </a:p>
        </p:txBody>
      </p:sp>
      <p:sp>
        <p:nvSpPr>
          <p:cNvPr id="35848" name="Text Box 6"/>
          <p:cNvSpPr txBox="1">
            <a:spLocks noChangeArrowheads="1"/>
          </p:cNvSpPr>
          <p:nvPr/>
        </p:nvSpPr>
        <p:spPr bwMode="auto">
          <a:xfrm>
            <a:off x="7321550" y="1408113"/>
            <a:ext cx="1104900"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35849" name="Text Box 8"/>
          <p:cNvSpPr txBox="1">
            <a:spLocks noChangeArrowheads="1"/>
          </p:cNvSpPr>
          <p:nvPr/>
        </p:nvSpPr>
        <p:spPr bwMode="auto">
          <a:xfrm>
            <a:off x="4583113" y="1998663"/>
            <a:ext cx="2681287" cy="86518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35850" name="Line 9"/>
          <p:cNvSpPr>
            <a:spLocks noChangeShapeType="1"/>
          </p:cNvSpPr>
          <p:nvPr/>
        </p:nvSpPr>
        <p:spPr bwMode="auto">
          <a:xfrm flipH="1">
            <a:off x="4295775" y="3105150"/>
            <a:ext cx="3305175" cy="381000"/>
          </a:xfrm>
          <a:prstGeom prst="line">
            <a:avLst/>
          </a:prstGeom>
          <a:noFill/>
          <a:ln w="19050">
            <a:solidFill>
              <a:schemeClr val="tx1"/>
            </a:solidFill>
            <a:round/>
            <a:headEnd/>
            <a:tailEnd type="triangle" w="med" len="med"/>
          </a:ln>
        </p:spPr>
        <p:txBody>
          <a:bodyPr wrap="none" anchor="ctr"/>
          <a:lstStyle/>
          <a:p>
            <a:endParaRPr lang="en-US"/>
          </a:p>
        </p:txBody>
      </p:sp>
      <p:grpSp>
        <p:nvGrpSpPr>
          <p:cNvPr id="35851" name="Group 30"/>
          <p:cNvGrpSpPr>
            <a:grpSpLocks/>
          </p:cNvGrpSpPr>
          <p:nvPr/>
        </p:nvGrpSpPr>
        <p:grpSpPr bwMode="auto">
          <a:xfrm>
            <a:off x="4564063" y="3098800"/>
            <a:ext cx="2643187" cy="865188"/>
            <a:chOff x="2698" y="2036"/>
            <a:chExt cx="1665" cy="545"/>
          </a:xfrm>
        </p:grpSpPr>
        <p:sp>
          <p:nvSpPr>
            <p:cNvPr id="35859"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5860"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a:t>
              </a:r>
            </a:p>
            <a:p>
              <a:pPr algn="ctr">
                <a:spcBef>
                  <a:spcPct val="0"/>
                </a:spcBef>
                <a:buClrTx/>
                <a:buSzTx/>
                <a:buFontTx/>
                <a:buNone/>
              </a:pPr>
              <a:r>
                <a:rPr lang="en-US" sz="1600" b="1">
                  <a:latin typeface="Courier New" pitchFamily="49" charset="0"/>
                </a:rPr>
                <a:t>304 Not Modified</a:t>
              </a:r>
              <a:endParaRPr lang="en-US" sz="2000" b="1">
                <a:latin typeface="Courier New" pitchFamily="49" charset="0"/>
              </a:endParaRPr>
            </a:p>
          </p:txBody>
        </p:sp>
      </p:grpSp>
      <p:sp>
        <p:nvSpPr>
          <p:cNvPr id="35852" name="Text Box 28"/>
          <p:cNvSpPr txBox="1">
            <a:spLocks noChangeArrowheads="1"/>
          </p:cNvSpPr>
          <p:nvPr/>
        </p:nvSpPr>
        <p:spPr bwMode="auto">
          <a:xfrm>
            <a:off x="7585075" y="2360613"/>
            <a:ext cx="1223963"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not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
        <p:nvSpPr>
          <p:cNvPr id="35853" name="Line 31"/>
          <p:cNvSpPr>
            <a:spLocks noChangeShapeType="1"/>
          </p:cNvSpPr>
          <p:nvPr/>
        </p:nvSpPr>
        <p:spPr bwMode="auto">
          <a:xfrm>
            <a:off x="4400550" y="4171950"/>
            <a:ext cx="3905250" cy="0"/>
          </a:xfrm>
          <a:prstGeom prst="line">
            <a:avLst/>
          </a:prstGeom>
          <a:noFill/>
          <a:ln w="28575">
            <a:solidFill>
              <a:schemeClr val="accent2"/>
            </a:solidFill>
            <a:prstDash val="dash"/>
            <a:round/>
            <a:headEnd/>
            <a:tailEnd/>
          </a:ln>
        </p:spPr>
        <p:txBody>
          <a:bodyPr wrap="none" anchor="ctr"/>
          <a:lstStyle/>
          <a:p>
            <a:endParaRPr lang="en-US"/>
          </a:p>
        </p:txBody>
      </p:sp>
      <p:sp>
        <p:nvSpPr>
          <p:cNvPr id="35854" name="Line 32"/>
          <p:cNvSpPr>
            <a:spLocks noChangeShapeType="1"/>
          </p:cNvSpPr>
          <p:nvPr/>
        </p:nvSpPr>
        <p:spPr bwMode="auto">
          <a:xfrm>
            <a:off x="4343400" y="4467225"/>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35855" name="Text Box 34"/>
          <p:cNvSpPr txBox="1">
            <a:spLocks noChangeArrowheads="1"/>
          </p:cNvSpPr>
          <p:nvPr/>
        </p:nvSpPr>
        <p:spPr bwMode="auto">
          <a:xfrm>
            <a:off x="4587875" y="4351338"/>
            <a:ext cx="2681288" cy="86518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35856" name="Line 35"/>
          <p:cNvSpPr>
            <a:spLocks noChangeShapeType="1"/>
          </p:cNvSpPr>
          <p:nvPr/>
        </p:nvSpPr>
        <p:spPr bwMode="auto">
          <a:xfrm flipH="1">
            <a:off x="4362450" y="5457825"/>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35857" name="Text Box 38"/>
          <p:cNvSpPr txBox="1">
            <a:spLocks noChangeArrowheads="1"/>
          </p:cNvSpPr>
          <p:nvPr/>
        </p:nvSpPr>
        <p:spPr bwMode="auto">
          <a:xfrm>
            <a:off x="4606925" y="5402263"/>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HTTP/1.0 200 OK</a:t>
            </a:r>
          </a:p>
          <a:p>
            <a:pPr algn="ctr">
              <a:spcBef>
                <a:spcPct val="0"/>
              </a:spcBef>
              <a:buClrTx/>
              <a:buSzTx/>
              <a:buFontTx/>
              <a:buNone/>
            </a:pPr>
            <a:r>
              <a:rPr lang="en-US" sz="2000" b="1">
                <a:latin typeface="Courier New" pitchFamily="49" charset="0"/>
              </a:rPr>
              <a:t>&lt;data&gt;</a:t>
            </a:r>
          </a:p>
        </p:txBody>
      </p:sp>
      <p:sp>
        <p:nvSpPr>
          <p:cNvPr id="35858" name="Text Box 39"/>
          <p:cNvSpPr txBox="1">
            <a:spLocks noChangeArrowheads="1"/>
          </p:cNvSpPr>
          <p:nvPr/>
        </p:nvSpPr>
        <p:spPr bwMode="auto">
          <a:xfrm>
            <a:off x="7651750" y="4808538"/>
            <a:ext cx="1223963" cy="7016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xfrm>
            <a:off x="5410200" y="6378575"/>
            <a:ext cx="2895600" cy="457200"/>
          </a:xfrm>
          <a:noFill/>
        </p:spPr>
        <p:txBody>
          <a:bodyPr/>
          <a:lstStyle/>
          <a:p>
            <a:r>
              <a:rPr lang="en-US" smtClean="0"/>
              <a:t>2: Application Layer</a:t>
            </a:r>
            <a:endParaRPr lang="en-US" smtClean="0">
              <a:latin typeface="Times New Roman" pitchFamily="18" charset="0"/>
            </a:endParaRPr>
          </a:p>
        </p:txBody>
      </p:sp>
      <p:sp>
        <p:nvSpPr>
          <p:cNvPr id="10243" name="Slide Number Placeholder 6"/>
          <p:cNvSpPr>
            <a:spLocks noGrp="1"/>
          </p:cNvSpPr>
          <p:nvPr>
            <p:ph type="sldNum" sz="quarter" idx="12"/>
          </p:nvPr>
        </p:nvSpPr>
        <p:spPr>
          <a:noFill/>
        </p:spPr>
        <p:txBody>
          <a:bodyPr/>
          <a:lstStyle/>
          <a:p>
            <a:fld id="{A42AE818-7547-4CFC-9F89-3BE79BBF09C3}" type="slidenum">
              <a:rPr lang="en-US" smtClean="0"/>
              <a:pPr/>
              <a:t>4</a:t>
            </a:fld>
            <a:endParaRPr lang="en-US" smtClean="0"/>
          </a:p>
        </p:txBody>
      </p:sp>
      <p:sp>
        <p:nvSpPr>
          <p:cNvPr id="10244" name="Rectangle 2"/>
          <p:cNvSpPr>
            <a:spLocks noGrp="1" noChangeArrowheads="1"/>
          </p:cNvSpPr>
          <p:nvPr>
            <p:ph type="title"/>
          </p:nvPr>
        </p:nvSpPr>
        <p:spPr/>
        <p:txBody>
          <a:bodyPr/>
          <a:lstStyle/>
          <a:p>
            <a:r>
              <a:rPr lang="en-US" sz="3200" smtClean="0"/>
              <a:t>Addressing processes:</a:t>
            </a:r>
            <a:endParaRPr lang="en-US" smtClean="0"/>
          </a:p>
        </p:txBody>
      </p:sp>
      <p:sp>
        <p:nvSpPr>
          <p:cNvPr id="35844" name="Rectangle 4"/>
          <p:cNvSpPr>
            <a:spLocks noGrp="1" noChangeArrowheads="1"/>
          </p:cNvSpPr>
          <p:nvPr>
            <p:ph type="body" sz="half" idx="2"/>
          </p:nvPr>
        </p:nvSpPr>
        <p:spPr>
          <a:xfrm>
            <a:off x="661988" y="1233488"/>
            <a:ext cx="3921125" cy="4648200"/>
          </a:xfrm>
        </p:spPr>
        <p:txBody>
          <a:bodyPr/>
          <a:lstStyle/>
          <a:p>
            <a:r>
              <a:rPr lang="en-US" sz="2400" smtClean="0"/>
              <a:t>For a process to receive messages, it must have an identifier</a:t>
            </a:r>
          </a:p>
          <a:p>
            <a:r>
              <a:rPr lang="en-US" sz="2400" smtClean="0"/>
              <a:t>Every </a:t>
            </a:r>
            <a:r>
              <a:rPr lang="en-US" sz="2400" smtClean="0">
                <a:solidFill>
                  <a:srgbClr val="FF0000"/>
                </a:solidFill>
              </a:rPr>
              <a:t>host</a:t>
            </a:r>
            <a:r>
              <a:rPr lang="en-US" sz="2400" smtClean="0"/>
              <a:t> has a unique 32-bit IP address</a:t>
            </a:r>
          </a:p>
          <a:p>
            <a:r>
              <a:rPr lang="en-US" sz="2400" smtClean="0">
                <a:solidFill>
                  <a:srgbClr val="FF0000"/>
                </a:solidFill>
              </a:rPr>
              <a:t>Q:</a:t>
            </a:r>
            <a:r>
              <a:rPr lang="en-US" sz="2400" smtClean="0"/>
              <a:t> Does the IP address of the host on which the  process runs suffice for identifying the process?</a:t>
            </a:r>
          </a:p>
          <a:p>
            <a:r>
              <a:rPr lang="en-US" sz="2400" smtClean="0">
                <a:solidFill>
                  <a:srgbClr val="FF0000"/>
                </a:solidFill>
              </a:rPr>
              <a:t>Answer:</a:t>
            </a:r>
            <a:r>
              <a:rPr lang="en-US" sz="2400" smtClean="0"/>
              <a:t> No, many processes can be running on same host</a:t>
            </a:r>
          </a:p>
        </p:txBody>
      </p:sp>
      <p:sp>
        <p:nvSpPr>
          <p:cNvPr id="35846" name="Rectangle 6"/>
          <p:cNvSpPr>
            <a:spLocks noGrp="1" noChangeArrowheads="1"/>
          </p:cNvSpPr>
          <p:nvPr>
            <p:ph type="body" sz="half" idx="1"/>
          </p:nvPr>
        </p:nvSpPr>
        <p:spPr>
          <a:xfrm>
            <a:off x="4719638" y="1246188"/>
            <a:ext cx="3835400" cy="4648200"/>
          </a:xfrm>
          <a:noFill/>
        </p:spPr>
        <p:txBody>
          <a:bodyPr/>
          <a:lstStyle/>
          <a:p>
            <a:r>
              <a:rPr lang="en-US" sz="2400" smtClean="0"/>
              <a:t>Identifier includes both the IP address and </a:t>
            </a:r>
            <a:r>
              <a:rPr lang="en-US" sz="2400" smtClean="0">
                <a:solidFill>
                  <a:srgbClr val="FF0000"/>
                </a:solidFill>
              </a:rPr>
              <a:t>port numbers</a:t>
            </a:r>
            <a:r>
              <a:rPr lang="en-US" sz="2400" smtClean="0"/>
              <a:t> associated with the process on the host.</a:t>
            </a:r>
          </a:p>
          <a:p>
            <a:r>
              <a:rPr lang="en-US" sz="2400" smtClean="0"/>
              <a:t>Example port numbers:</a:t>
            </a:r>
          </a:p>
          <a:p>
            <a:pPr lvl="1"/>
            <a:r>
              <a:rPr lang="en-US" sz="2000" smtClean="0"/>
              <a:t>HTTP server: 80</a:t>
            </a:r>
          </a:p>
          <a:p>
            <a:pPr lvl="1"/>
            <a:r>
              <a:rPr lang="en-US" sz="2000" smtClean="0"/>
              <a:t>Mail server: 25</a:t>
            </a:r>
          </a:p>
          <a:p>
            <a:r>
              <a:rPr lang="en-US" sz="2400" smtClean="0">
                <a:solidFill>
                  <a:schemeClr val="accent2"/>
                </a:solidFill>
              </a:rPr>
              <a:t>More on this later</a:t>
            </a:r>
            <a:endParaRPr lang="en-US" sz="2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1267" name="Slide Number Placeholder 6"/>
          <p:cNvSpPr>
            <a:spLocks noGrp="1"/>
          </p:cNvSpPr>
          <p:nvPr>
            <p:ph type="sldNum" sz="quarter" idx="12"/>
          </p:nvPr>
        </p:nvSpPr>
        <p:spPr>
          <a:noFill/>
        </p:spPr>
        <p:txBody>
          <a:bodyPr/>
          <a:lstStyle/>
          <a:p>
            <a:fld id="{31F2B923-E955-4A47-AA1C-D4B9D28FB541}" type="slidenum">
              <a:rPr lang="en-US" smtClean="0"/>
              <a:pPr/>
              <a:t>5</a:t>
            </a:fld>
            <a:endParaRPr lang="en-US" smtClean="0"/>
          </a:p>
        </p:txBody>
      </p:sp>
      <p:sp>
        <p:nvSpPr>
          <p:cNvPr id="11268" name="Rectangle 2"/>
          <p:cNvSpPr>
            <a:spLocks noGrp="1" noChangeArrowheads="1"/>
          </p:cNvSpPr>
          <p:nvPr>
            <p:ph type="title"/>
          </p:nvPr>
        </p:nvSpPr>
        <p:spPr>
          <a:xfrm>
            <a:off x="533400" y="228600"/>
            <a:ext cx="8305800" cy="1143000"/>
          </a:xfrm>
        </p:spPr>
        <p:txBody>
          <a:bodyPr/>
          <a:lstStyle/>
          <a:p>
            <a:r>
              <a:rPr lang="en-US" sz="3200" smtClean="0"/>
              <a:t>What transport service does an app need?</a:t>
            </a:r>
            <a:endParaRPr lang="en-US" smtClean="0"/>
          </a:p>
        </p:txBody>
      </p:sp>
      <p:sp>
        <p:nvSpPr>
          <p:cNvPr id="11269" name="Rectangle 3"/>
          <p:cNvSpPr>
            <a:spLocks noGrp="1" noChangeArrowheads="1"/>
          </p:cNvSpPr>
          <p:nvPr>
            <p:ph type="body" sz="half" idx="1"/>
          </p:nvPr>
        </p:nvSpPr>
        <p:spPr>
          <a:xfrm>
            <a:off x="476250" y="1390650"/>
            <a:ext cx="4316413" cy="2797175"/>
          </a:xfrm>
        </p:spPr>
        <p:txBody>
          <a:bodyPr/>
          <a:lstStyle/>
          <a:p>
            <a:pPr>
              <a:lnSpc>
                <a:spcPct val="90000"/>
              </a:lnSpc>
              <a:buFont typeface="ZapfDingbats" pitchFamily="82" charset="2"/>
              <a:buNone/>
            </a:pPr>
            <a:r>
              <a:rPr lang="en-US" sz="2400" smtClean="0">
                <a:solidFill>
                  <a:srgbClr val="FF0000"/>
                </a:solidFill>
              </a:rPr>
              <a:t>Data loss</a:t>
            </a:r>
            <a:endParaRPr lang="en-US" sz="2400" smtClean="0"/>
          </a:p>
          <a:p>
            <a:pPr>
              <a:lnSpc>
                <a:spcPct val="90000"/>
              </a:lnSpc>
            </a:pPr>
            <a:r>
              <a:rPr lang="en-US" sz="2400" smtClean="0"/>
              <a:t>some apps (e.g., audio) can tolerate some loss</a:t>
            </a:r>
          </a:p>
          <a:p>
            <a:pPr>
              <a:lnSpc>
                <a:spcPct val="90000"/>
              </a:lnSpc>
            </a:pPr>
            <a:r>
              <a:rPr lang="en-US" sz="2400" smtClean="0"/>
              <a:t>other apps (e.g., file transfer, telnet) require 100% reliable data transfer</a:t>
            </a:r>
            <a:r>
              <a:rPr lang="en-US" smtClean="0"/>
              <a:t> </a:t>
            </a:r>
          </a:p>
        </p:txBody>
      </p:sp>
      <p:sp>
        <p:nvSpPr>
          <p:cNvPr id="11270" name="Rectangle 4"/>
          <p:cNvSpPr>
            <a:spLocks noGrp="1" noChangeArrowheads="1"/>
          </p:cNvSpPr>
          <p:nvPr>
            <p:ph type="body" sz="half" idx="2"/>
          </p:nvPr>
        </p:nvSpPr>
        <p:spPr>
          <a:xfrm>
            <a:off x="542925" y="4016375"/>
            <a:ext cx="3810000" cy="2443163"/>
          </a:xfrm>
        </p:spPr>
        <p:txBody>
          <a:bodyPr/>
          <a:lstStyle/>
          <a:p>
            <a:pPr>
              <a:lnSpc>
                <a:spcPct val="90000"/>
              </a:lnSpc>
              <a:buFont typeface="ZapfDingbats" pitchFamily="82" charset="2"/>
              <a:buNone/>
            </a:pPr>
            <a:r>
              <a:rPr lang="en-US" sz="2400" smtClean="0">
                <a:solidFill>
                  <a:srgbClr val="FF0000"/>
                </a:solidFill>
              </a:rPr>
              <a:t>Timing</a:t>
            </a:r>
            <a:endParaRPr lang="en-US" sz="2400" smtClean="0"/>
          </a:p>
          <a:p>
            <a:pPr>
              <a:lnSpc>
                <a:spcPct val="90000"/>
              </a:lnSpc>
            </a:pPr>
            <a:r>
              <a:rPr lang="en-US" sz="2400" smtClean="0"/>
              <a:t>some apps (e.g., Internet telephony, interactive games) require low delay to be “effective”</a:t>
            </a:r>
          </a:p>
        </p:txBody>
      </p:sp>
      <p:sp>
        <p:nvSpPr>
          <p:cNvPr id="11271" name="Rectangle 5"/>
          <p:cNvSpPr>
            <a:spLocks noChangeArrowheads="1"/>
          </p:cNvSpPr>
          <p:nvPr/>
        </p:nvSpPr>
        <p:spPr bwMode="auto">
          <a:xfrm>
            <a:off x="5026025" y="1423988"/>
            <a:ext cx="3886200" cy="3656012"/>
          </a:xfrm>
          <a:prstGeom prst="rect">
            <a:avLst/>
          </a:prstGeom>
          <a:noFill/>
          <a:ln w="9525">
            <a:noFill/>
            <a:miter lim="800000"/>
            <a:headEnd/>
            <a:tailEnd/>
          </a:ln>
        </p:spPr>
        <p:txBody>
          <a:bodyPr/>
          <a:lstStyle/>
          <a:p>
            <a:pPr marL="342900" indent="-342900"/>
            <a:r>
              <a:rPr lang="en-US">
                <a:solidFill>
                  <a:srgbClr val="FF0000"/>
                </a:solidFill>
              </a:rPr>
              <a:t>Bandwidth</a:t>
            </a:r>
            <a:endParaRPr lang="en-US"/>
          </a:p>
          <a:p>
            <a:pPr marL="342900" indent="-342900">
              <a:buFont typeface="ZapfDingbats" pitchFamily="82" charset="2"/>
              <a:buChar char="r"/>
            </a:pPr>
            <a:r>
              <a:rPr lang="en-US"/>
              <a:t>some apps (e.g., multimedia) require minimum amount of bandwidth to be “effective”</a:t>
            </a:r>
          </a:p>
          <a:p>
            <a:pPr marL="342900" indent="-342900">
              <a:buFont typeface="ZapfDingbats" pitchFamily="82" charset="2"/>
              <a:buChar char="r"/>
            </a:pPr>
            <a:r>
              <a:rPr lang="en-US"/>
              <a:t>other apps (“elastic apps”) make use of whatever bandwidth they get </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2291" name="Slide Number Placeholder 4"/>
          <p:cNvSpPr>
            <a:spLocks noGrp="1"/>
          </p:cNvSpPr>
          <p:nvPr>
            <p:ph type="sldNum" sz="quarter" idx="12"/>
          </p:nvPr>
        </p:nvSpPr>
        <p:spPr>
          <a:noFill/>
        </p:spPr>
        <p:txBody>
          <a:bodyPr/>
          <a:lstStyle/>
          <a:p>
            <a:fld id="{0787E3C9-86BF-479F-88D8-2C4A6E45E799}" type="slidenum">
              <a:rPr lang="en-US" smtClean="0"/>
              <a:pPr/>
              <a:t>6</a:t>
            </a:fld>
            <a:endParaRPr lang="en-US" smtClean="0"/>
          </a:p>
        </p:txBody>
      </p:sp>
      <p:sp>
        <p:nvSpPr>
          <p:cNvPr id="12292" name="Rectangle 2"/>
          <p:cNvSpPr>
            <a:spLocks noGrp="1" noChangeArrowheads="1"/>
          </p:cNvSpPr>
          <p:nvPr>
            <p:ph type="title"/>
          </p:nvPr>
        </p:nvSpPr>
        <p:spPr>
          <a:xfrm>
            <a:off x="371475" y="303213"/>
            <a:ext cx="8201025" cy="1143000"/>
          </a:xfrm>
        </p:spPr>
        <p:txBody>
          <a:bodyPr/>
          <a:lstStyle/>
          <a:p>
            <a:r>
              <a:rPr lang="en-US" sz="2800" smtClean="0"/>
              <a:t>Transport service requirements of common apps</a:t>
            </a:r>
            <a:endParaRPr lang="en-US" smtClean="0"/>
          </a:p>
        </p:txBody>
      </p:sp>
      <p:sp>
        <p:nvSpPr>
          <p:cNvPr id="12293" name="Text Box 3"/>
          <p:cNvSpPr txBox="1">
            <a:spLocks noChangeArrowheads="1"/>
          </p:cNvSpPr>
          <p:nvPr/>
        </p:nvSpPr>
        <p:spPr bwMode="auto">
          <a:xfrm>
            <a:off x="182563" y="1727200"/>
            <a:ext cx="2541587" cy="3200400"/>
          </a:xfrm>
          <a:prstGeom prst="rect">
            <a:avLst/>
          </a:prstGeom>
          <a:noFill/>
          <a:ln w="9525">
            <a:noFill/>
            <a:miter lim="800000"/>
            <a:headEnd/>
            <a:tailEnd/>
          </a:ln>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Web documents</a:t>
            </a:r>
          </a:p>
          <a:p>
            <a:pPr algn="r">
              <a:spcBef>
                <a:spcPct val="0"/>
              </a:spcBef>
              <a:buClrTx/>
              <a:buSzTx/>
              <a:buFontTx/>
              <a:buNone/>
            </a:pPr>
            <a:r>
              <a:rPr lang="en-US" sz="2000">
                <a:latin typeface="Arial" charset="0"/>
              </a:rPr>
              <a:t>real-time audio/video</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stored audio/video</a:t>
            </a:r>
          </a:p>
          <a:p>
            <a:pPr algn="r">
              <a:spcBef>
                <a:spcPct val="0"/>
              </a:spcBef>
              <a:buClrTx/>
              <a:buSzTx/>
              <a:buFontTx/>
              <a:buNone/>
            </a:pPr>
            <a:r>
              <a:rPr lang="en-US" sz="2000">
                <a:latin typeface="Arial" charset="0"/>
              </a:rPr>
              <a:t>interactive games</a:t>
            </a:r>
          </a:p>
          <a:p>
            <a:pPr algn="r">
              <a:spcBef>
                <a:spcPct val="0"/>
              </a:spcBef>
              <a:buClrTx/>
              <a:buSzTx/>
              <a:buFontTx/>
              <a:buNone/>
            </a:pPr>
            <a:endParaRPr lang="en-US">
              <a:latin typeface="Times New Roman" pitchFamily="18" charset="0"/>
            </a:endParaRPr>
          </a:p>
        </p:txBody>
      </p:sp>
      <p:sp>
        <p:nvSpPr>
          <p:cNvPr id="12294" name="Text Box 4"/>
          <p:cNvSpPr txBox="1">
            <a:spLocks noChangeArrowheads="1"/>
          </p:cNvSpPr>
          <p:nvPr/>
        </p:nvSpPr>
        <p:spPr bwMode="auto">
          <a:xfrm>
            <a:off x="2816225" y="1752600"/>
            <a:ext cx="1566863" cy="3200400"/>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Arial" charset="0"/>
              </a:rPr>
              <a:t>Data loss</a:t>
            </a:r>
            <a:endParaRPr lang="en-US" sz="2000" dirty="0">
              <a:latin typeface="Arial" charset="0"/>
            </a:endParaRP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no loss</a:t>
            </a:r>
          </a:p>
          <a:p>
            <a:pPr>
              <a:spcBef>
                <a:spcPct val="0"/>
              </a:spcBef>
              <a:buClrTx/>
              <a:buSzTx/>
              <a:buFontTx/>
              <a:buNone/>
            </a:pPr>
            <a:r>
              <a:rPr lang="en-US" sz="2000" dirty="0">
                <a:latin typeface="Arial" charset="0"/>
              </a:rPr>
              <a:t>no loss</a:t>
            </a:r>
          </a:p>
          <a:p>
            <a:pPr>
              <a:spcBef>
                <a:spcPct val="0"/>
              </a:spcBef>
              <a:buClrTx/>
              <a:buSzTx/>
              <a:buFontTx/>
              <a:buNone/>
            </a:pPr>
            <a:r>
              <a:rPr lang="en-US" sz="2000" dirty="0">
                <a:latin typeface="Arial" charset="0"/>
              </a:rPr>
              <a:t>no loss</a:t>
            </a:r>
          </a:p>
          <a:p>
            <a:pPr>
              <a:spcBef>
                <a:spcPct val="0"/>
              </a:spcBef>
              <a:buClrTx/>
              <a:buSzTx/>
              <a:buFontTx/>
              <a:buNone/>
            </a:pPr>
            <a:r>
              <a:rPr lang="en-US" sz="2000" dirty="0">
                <a:latin typeface="Arial" charset="0"/>
              </a:rPr>
              <a:t>loss-tolerant</a:t>
            </a: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loss-tolerant</a:t>
            </a:r>
          </a:p>
          <a:p>
            <a:pPr>
              <a:spcBef>
                <a:spcPct val="0"/>
              </a:spcBef>
              <a:buClrTx/>
              <a:buSzTx/>
              <a:buFontTx/>
              <a:buNone/>
            </a:pPr>
            <a:r>
              <a:rPr lang="en-US" sz="2000" dirty="0">
                <a:latin typeface="Arial" charset="0"/>
              </a:rPr>
              <a:t>loss-tolerant</a:t>
            </a:r>
          </a:p>
          <a:p>
            <a:pPr>
              <a:spcBef>
                <a:spcPct val="0"/>
              </a:spcBef>
              <a:buClrTx/>
              <a:buSzTx/>
              <a:buFontTx/>
              <a:buNone/>
            </a:pPr>
            <a:endParaRPr lang="en-US" dirty="0">
              <a:latin typeface="Times New Roman" pitchFamily="18" charset="0"/>
            </a:endParaRPr>
          </a:p>
        </p:txBody>
      </p:sp>
      <p:sp>
        <p:nvSpPr>
          <p:cNvPr id="12295" name="Text Box 5"/>
          <p:cNvSpPr txBox="1">
            <a:spLocks noChangeArrowheads="1"/>
          </p:cNvSpPr>
          <p:nvPr/>
        </p:nvSpPr>
        <p:spPr bwMode="auto">
          <a:xfrm>
            <a:off x="4502150" y="1751013"/>
            <a:ext cx="2574925" cy="3140075"/>
          </a:xfrm>
          <a:prstGeom prst="rect">
            <a:avLst/>
          </a:prstGeom>
          <a:noFill/>
          <a:ln w="9525">
            <a:noFill/>
            <a:miter lim="800000"/>
            <a:headEnd/>
            <a:tailEnd/>
          </a:ln>
        </p:spPr>
        <p:txBody>
          <a:bodyPr>
            <a:spAutoFit/>
          </a:bodyPr>
          <a:lstStyle/>
          <a:p>
            <a:pPr>
              <a:spcBef>
                <a:spcPct val="0"/>
              </a:spcBef>
              <a:buClrTx/>
              <a:buSzTx/>
              <a:buFontTx/>
              <a:buNone/>
            </a:pPr>
            <a:r>
              <a:rPr lang="en-US" sz="2000" b="1" dirty="0">
                <a:latin typeface="Arial" charset="0"/>
              </a:rPr>
              <a:t>Bandwidth</a:t>
            </a:r>
            <a:endParaRPr lang="en-US" sz="2000" dirty="0">
              <a:latin typeface="Arial" charset="0"/>
            </a:endParaRP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elastic</a:t>
            </a:r>
          </a:p>
          <a:p>
            <a:pPr>
              <a:spcBef>
                <a:spcPct val="0"/>
              </a:spcBef>
              <a:buClrTx/>
              <a:buSzTx/>
              <a:buFontTx/>
              <a:buNone/>
            </a:pPr>
            <a:r>
              <a:rPr lang="en-US" sz="2000" dirty="0">
                <a:latin typeface="Arial" charset="0"/>
              </a:rPr>
              <a:t>elastic</a:t>
            </a:r>
          </a:p>
          <a:p>
            <a:pPr>
              <a:spcBef>
                <a:spcPct val="0"/>
              </a:spcBef>
              <a:buClrTx/>
              <a:buSzTx/>
              <a:buFontTx/>
              <a:buNone/>
            </a:pPr>
            <a:r>
              <a:rPr lang="en-US" sz="2000" dirty="0">
                <a:latin typeface="Arial" charset="0"/>
              </a:rPr>
              <a:t>elastic</a:t>
            </a:r>
          </a:p>
          <a:p>
            <a:pPr>
              <a:spcBef>
                <a:spcPct val="0"/>
              </a:spcBef>
              <a:buClrTx/>
              <a:buSzTx/>
              <a:buFontTx/>
              <a:buNone/>
            </a:pPr>
            <a:r>
              <a:rPr lang="en-US" sz="2000" dirty="0">
                <a:latin typeface="Arial" charset="0"/>
              </a:rPr>
              <a:t>audio: 5kbps-1Mbps</a:t>
            </a:r>
          </a:p>
          <a:p>
            <a:pPr>
              <a:spcBef>
                <a:spcPct val="0"/>
              </a:spcBef>
              <a:buClrTx/>
              <a:buSzTx/>
              <a:buFontTx/>
              <a:buNone/>
            </a:pPr>
            <a:r>
              <a:rPr lang="en-US" sz="2000" dirty="0">
                <a:latin typeface="Arial" charset="0"/>
              </a:rPr>
              <a:t>video:10kbps-5Mbps</a:t>
            </a:r>
          </a:p>
          <a:p>
            <a:pPr>
              <a:spcBef>
                <a:spcPct val="0"/>
              </a:spcBef>
              <a:buClrTx/>
              <a:buSzTx/>
              <a:buFontTx/>
              <a:buNone/>
            </a:pPr>
            <a:r>
              <a:rPr lang="en-US" sz="2000" dirty="0">
                <a:latin typeface="Arial" charset="0"/>
              </a:rPr>
              <a:t>same as above </a:t>
            </a:r>
          </a:p>
          <a:p>
            <a:pPr>
              <a:spcBef>
                <a:spcPct val="0"/>
              </a:spcBef>
              <a:buClrTx/>
              <a:buSzTx/>
              <a:buFontTx/>
              <a:buNone/>
            </a:pPr>
            <a:r>
              <a:rPr lang="en-US" sz="2000" dirty="0">
                <a:latin typeface="Arial" charset="0"/>
              </a:rPr>
              <a:t>few kbps up</a:t>
            </a:r>
          </a:p>
          <a:p>
            <a:pPr>
              <a:spcBef>
                <a:spcPct val="0"/>
              </a:spcBef>
              <a:buClrTx/>
              <a:buSzTx/>
              <a:buFontTx/>
              <a:buNone/>
            </a:pPr>
            <a:endParaRPr lang="en-US" sz="2000" dirty="0">
              <a:latin typeface="Arial" charset="0"/>
            </a:endParaRPr>
          </a:p>
        </p:txBody>
      </p:sp>
      <p:sp>
        <p:nvSpPr>
          <p:cNvPr id="12296" name="Text Box 6"/>
          <p:cNvSpPr txBox="1">
            <a:spLocks noChangeArrowheads="1"/>
          </p:cNvSpPr>
          <p:nvPr/>
        </p:nvSpPr>
        <p:spPr bwMode="auto">
          <a:xfrm>
            <a:off x="6935788" y="1697038"/>
            <a:ext cx="2062162" cy="3140075"/>
          </a:xfrm>
          <a:prstGeom prst="rect">
            <a:avLst/>
          </a:prstGeom>
          <a:noFill/>
          <a:ln w="9525">
            <a:noFill/>
            <a:miter lim="800000"/>
            <a:headEnd/>
            <a:tailEnd/>
          </a:ln>
        </p:spPr>
        <p:txBody>
          <a:bodyPr>
            <a:spAutoFit/>
          </a:bodyPr>
          <a:lstStyle/>
          <a:p>
            <a:pPr>
              <a:spcBef>
                <a:spcPct val="0"/>
              </a:spcBef>
              <a:buClrTx/>
              <a:buSzTx/>
              <a:buFontTx/>
              <a:buNone/>
            </a:pPr>
            <a:r>
              <a:rPr lang="en-US" sz="2000" b="1" dirty="0">
                <a:latin typeface="Arial" charset="0"/>
              </a:rPr>
              <a:t>Time Sensitive</a:t>
            </a:r>
            <a:endParaRPr lang="en-US" sz="2000" dirty="0">
              <a:latin typeface="Arial" charset="0"/>
            </a:endParaRP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no</a:t>
            </a:r>
          </a:p>
          <a:p>
            <a:pPr>
              <a:spcBef>
                <a:spcPct val="0"/>
              </a:spcBef>
              <a:buClrTx/>
              <a:buSzTx/>
              <a:buFontTx/>
              <a:buNone/>
            </a:pPr>
            <a:r>
              <a:rPr lang="en-US" sz="2000" dirty="0">
                <a:latin typeface="Arial" charset="0"/>
              </a:rPr>
              <a:t>no</a:t>
            </a:r>
          </a:p>
          <a:p>
            <a:pPr>
              <a:spcBef>
                <a:spcPct val="0"/>
              </a:spcBef>
              <a:buClrTx/>
              <a:buSzTx/>
              <a:buFontTx/>
              <a:buNone/>
            </a:pPr>
            <a:r>
              <a:rPr lang="en-US" sz="2000" dirty="0">
                <a:latin typeface="Arial" charset="0"/>
              </a:rPr>
              <a:t>no</a:t>
            </a:r>
          </a:p>
          <a:p>
            <a:pPr>
              <a:spcBef>
                <a:spcPct val="0"/>
              </a:spcBef>
              <a:buClrTx/>
              <a:buSzTx/>
              <a:buFontTx/>
              <a:buNone/>
            </a:pPr>
            <a:r>
              <a:rPr lang="en-US" sz="2000" dirty="0">
                <a:latin typeface="Arial" charset="0"/>
              </a:rPr>
              <a:t>yes, 100’s </a:t>
            </a:r>
            <a:r>
              <a:rPr lang="en-US" sz="2000" dirty="0" err="1">
                <a:latin typeface="Arial" charset="0"/>
              </a:rPr>
              <a:t>msec</a:t>
            </a:r>
            <a:endParaRPr lang="en-US" sz="2000" dirty="0">
              <a:latin typeface="Arial" charset="0"/>
            </a:endParaRP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yes, few </a:t>
            </a:r>
            <a:r>
              <a:rPr lang="en-US" sz="2000" dirty="0" err="1">
                <a:latin typeface="Arial" charset="0"/>
              </a:rPr>
              <a:t>secs</a:t>
            </a:r>
            <a:endParaRPr lang="en-US" sz="2000" dirty="0">
              <a:latin typeface="Arial" charset="0"/>
            </a:endParaRPr>
          </a:p>
          <a:p>
            <a:pPr>
              <a:spcBef>
                <a:spcPct val="0"/>
              </a:spcBef>
              <a:buClrTx/>
              <a:buSzTx/>
              <a:buFontTx/>
              <a:buNone/>
            </a:pPr>
            <a:r>
              <a:rPr lang="en-US" sz="2000" dirty="0">
                <a:latin typeface="Arial" charset="0"/>
              </a:rPr>
              <a:t>yes, 100’s </a:t>
            </a:r>
            <a:r>
              <a:rPr lang="en-US" sz="2000" dirty="0" err="1">
                <a:latin typeface="Arial" charset="0"/>
              </a:rPr>
              <a:t>msec</a:t>
            </a:r>
            <a:endParaRPr lang="en-US" sz="2000" dirty="0">
              <a:latin typeface="Arial" charset="0"/>
            </a:endParaRPr>
          </a:p>
          <a:p>
            <a:pPr>
              <a:spcBef>
                <a:spcPct val="0"/>
              </a:spcBef>
              <a:buClrTx/>
              <a:buSzTx/>
              <a:buFontTx/>
              <a:buNone/>
            </a:pPr>
            <a:endParaRPr lang="en-US" sz="2000" dirty="0">
              <a:latin typeface="Arial" charset="0"/>
            </a:endParaRPr>
          </a:p>
        </p:txBody>
      </p:sp>
      <p:sp>
        <p:nvSpPr>
          <p:cNvPr id="12297" name="Line 7"/>
          <p:cNvSpPr>
            <a:spLocks noChangeShapeType="1"/>
          </p:cNvSpPr>
          <p:nvPr/>
        </p:nvSpPr>
        <p:spPr bwMode="auto">
          <a:xfrm flipV="1">
            <a:off x="895350" y="2133600"/>
            <a:ext cx="7562850" cy="9525"/>
          </a:xfrm>
          <a:prstGeom prst="line">
            <a:avLst/>
          </a:prstGeom>
          <a:noFill/>
          <a:ln w="28575">
            <a:solidFill>
              <a:schemeClr val="accent2"/>
            </a:solidFill>
            <a:round/>
            <a:headEnd/>
            <a:tailEnd/>
          </a:ln>
        </p:spPr>
        <p:txBody>
          <a:bodyPr wrap="none" anchor="ctr"/>
          <a:lstStyle/>
          <a:p>
            <a:endParaRPr lang="en-US"/>
          </a:p>
        </p:txBody>
      </p:sp>
      <p:sp>
        <p:nvSpPr>
          <p:cNvPr id="12298" name="Line 8"/>
          <p:cNvSpPr>
            <a:spLocks noChangeShapeType="1"/>
          </p:cNvSpPr>
          <p:nvPr/>
        </p:nvSpPr>
        <p:spPr bwMode="auto">
          <a:xfrm flipV="1">
            <a:off x="847725" y="2733675"/>
            <a:ext cx="7629525" cy="0"/>
          </a:xfrm>
          <a:prstGeom prst="line">
            <a:avLst/>
          </a:prstGeom>
          <a:noFill/>
          <a:ln w="12700">
            <a:solidFill>
              <a:schemeClr val="tx1"/>
            </a:solidFill>
            <a:round/>
            <a:headEnd/>
            <a:tailEnd/>
          </a:ln>
        </p:spPr>
        <p:txBody>
          <a:bodyPr wrap="none" anchor="ctr"/>
          <a:lstStyle/>
          <a:p>
            <a:endParaRPr lang="en-US"/>
          </a:p>
        </p:txBody>
      </p:sp>
      <p:sp>
        <p:nvSpPr>
          <p:cNvPr id="12299" name="Line 9"/>
          <p:cNvSpPr>
            <a:spLocks noChangeShapeType="1"/>
          </p:cNvSpPr>
          <p:nvPr/>
        </p:nvSpPr>
        <p:spPr bwMode="auto">
          <a:xfrm flipV="1">
            <a:off x="857250" y="3028950"/>
            <a:ext cx="7629525" cy="0"/>
          </a:xfrm>
          <a:prstGeom prst="line">
            <a:avLst/>
          </a:prstGeom>
          <a:noFill/>
          <a:ln w="12700">
            <a:solidFill>
              <a:schemeClr val="tx1"/>
            </a:solidFill>
            <a:round/>
            <a:headEnd/>
            <a:tailEnd/>
          </a:ln>
        </p:spPr>
        <p:txBody>
          <a:bodyPr wrap="none" anchor="ctr"/>
          <a:lstStyle/>
          <a:p>
            <a:endParaRPr lang="en-US"/>
          </a:p>
        </p:txBody>
      </p:sp>
      <p:sp>
        <p:nvSpPr>
          <p:cNvPr id="12300" name="Line 10"/>
          <p:cNvSpPr>
            <a:spLocks noChangeShapeType="1"/>
          </p:cNvSpPr>
          <p:nvPr/>
        </p:nvSpPr>
        <p:spPr bwMode="auto">
          <a:xfrm flipV="1">
            <a:off x="866775" y="3324225"/>
            <a:ext cx="7629525" cy="0"/>
          </a:xfrm>
          <a:prstGeom prst="line">
            <a:avLst/>
          </a:prstGeom>
          <a:noFill/>
          <a:ln w="12700">
            <a:solidFill>
              <a:schemeClr val="tx1"/>
            </a:solidFill>
            <a:round/>
            <a:headEnd/>
            <a:tailEnd/>
          </a:ln>
        </p:spPr>
        <p:txBody>
          <a:bodyPr wrap="none" anchor="ctr"/>
          <a:lstStyle/>
          <a:p>
            <a:endParaRPr lang="en-US"/>
          </a:p>
        </p:txBody>
      </p:sp>
      <p:sp>
        <p:nvSpPr>
          <p:cNvPr id="12301" name="Line 11"/>
          <p:cNvSpPr>
            <a:spLocks noChangeShapeType="1"/>
          </p:cNvSpPr>
          <p:nvPr/>
        </p:nvSpPr>
        <p:spPr bwMode="auto">
          <a:xfrm flipV="1">
            <a:off x="885825" y="3933825"/>
            <a:ext cx="7629525" cy="0"/>
          </a:xfrm>
          <a:prstGeom prst="line">
            <a:avLst/>
          </a:prstGeom>
          <a:noFill/>
          <a:ln w="12700">
            <a:solidFill>
              <a:schemeClr val="tx1"/>
            </a:solidFill>
            <a:round/>
            <a:headEnd/>
            <a:tailEnd/>
          </a:ln>
        </p:spPr>
        <p:txBody>
          <a:bodyPr wrap="none" anchor="ctr"/>
          <a:lstStyle/>
          <a:p>
            <a:endParaRPr lang="en-US"/>
          </a:p>
        </p:txBody>
      </p:sp>
      <p:sp>
        <p:nvSpPr>
          <p:cNvPr id="12302" name="Line 12"/>
          <p:cNvSpPr>
            <a:spLocks noChangeShapeType="1"/>
          </p:cNvSpPr>
          <p:nvPr/>
        </p:nvSpPr>
        <p:spPr bwMode="auto">
          <a:xfrm flipV="1">
            <a:off x="838200" y="4248150"/>
            <a:ext cx="7629525" cy="0"/>
          </a:xfrm>
          <a:prstGeom prst="line">
            <a:avLst/>
          </a:prstGeom>
          <a:noFill/>
          <a:ln w="12700">
            <a:solidFill>
              <a:schemeClr val="tx1"/>
            </a:solidFill>
            <a:round/>
            <a:headEnd/>
            <a:tailEnd/>
          </a:ln>
        </p:spPr>
        <p:txBody>
          <a:bodyPr wrap="none" anchor="ctr"/>
          <a:lstStyle/>
          <a:p>
            <a:endParaRPr lang="en-US"/>
          </a:p>
        </p:txBody>
      </p:sp>
      <p:sp>
        <p:nvSpPr>
          <p:cNvPr id="12303" name="Line 13"/>
          <p:cNvSpPr>
            <a:spLocks noChangeShapeType="1"/>
          </p:cNvSpPr>
          <p:nvPr/>
        </p:nvSpPr>
        <p:spPr bwMode="auto">
          <a:xfrm flipV="1">
            <a:off x="838200" y="4572000"/>
            <a:ext cx="7629525"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3315" name="Slide Number Placeholder 6"/>
          <p:cNvSpPr>
            <a:spLocks noGrp="1"/>
          </p:cNvSpPr>
          <p:nvPr>
            <p:ph type="sldNum" sz="quarter" idx="12"/>
          </p:nvPr>
        </p:nvSpPr>
        <p:spPr>
          <a:noFill/>
        </p:spPr>
        <p:txBody>
          <a:bodyPr/>
          <a:lstStyle/>
          <a:p>
            <a:fld id="{07D70BD2-B644-4108-8F8C-3C88137BE72A}" type="slidenum">
              <a:rPr lang="en-US" smtClean="0"/>
              <a:pPr/>
              <a:t>7</a:t>
            </a:fld>
            <a:endParaRPr lang="en-US" smtClean="0"/>
          </a:p>
        </p:txBody>
      </p:sp>
      <p:sp>
        <p:nvSpPr>
          <p:cNvPr id="13316" name="Rectangle 2"/>
          <p:cNvSpPr>
            <a:spLocks noGrp="1" noChangeArrowheads="1"/>
          </p:cNvSpPr>
          <p:nvPr>
            <p:ph type="title"/>
          </p:nvPr>
        </p:nvSpPr>
        <p:spPr/>
        <p:txBody>
          <a:bodyPr/>
          <a:lstStyle/>
          <a:p>
            <a:r>
              <a:rPr lang="en-US" sz="3200" smtClean="0"/>
              <a:t>Internet transport protocols services</a:t>
            </a:r>
            <a:endParaRPr lang="en-US" smtClean="0"/>
          </a:p>
        </p:txBody>
      </p:sp>
      <p:sp>
        <p:nvSpPr>
          <p:cNvPr id="13317" name="Rectangle 3"/>
          <p:cNvSpPr>
            <a:spLocks noGrp="1" noChangeArrowheads="1"/>
          </p:cNvSpPr>
          <p:nvPr>
            <p:ph type="body" sz="half" idx="1"/>
          </p:nvPr>
        </p:nvSpPr>
        <p:spPr>
          <a:xfrm>
            <a:off x="533400" y="1600200"/>
            <a:ext cx="4095750" cy="4648200"/>
          </a:xfrm>
        </p:spPr>
        <p:txBody>
          <a:bodyPr/>
          <a:lstStyle/>
          <a:p>
            <a:pPr>
              <a:buFont typeface="ZapfDingbats" pitchFamily="82" charset="2"/>
              <a:buNone/>
            </a:pPr>
            <a:r>
              <a:rPr lang="en-US" sz="2400" u="sng" smtClean="0">
                <a:solidFill>
                  <a:srgbClr val="FF0000"/>
                </a:solidFill>
              </a:rPr>
              <a:t>TCP service:</a:t>
            </a:r>
            <a:endParaRPr lang="en-US" sz="2400" smtClean="0"/>
          </a:p>
          <a:p>
            <a:r>
              <a:rPr lang="en-US" sz="2000" i="1" smtClean="0">
                <a:solidFill>
                  <a:schemeClr val="accent2"/>
                </a:solidFill>
              </a:rPr>
              <a:t>connection-oriented:</a:t>
            </a:r>
            <a:r>
              <a:rPr lang="en-US" sz="2000" smtClean="0"/>
              <a:t> setup required between client and server processes</a:t>
            </a:r>
          </a:p>
          <a:p>
            <a:r>
              <a:rPr lang="en-US" sz="2000" i="1" smtClean="0">
                <a:solidFill>
                  <a:schemeClr val="accent2"/>
                </a:solidFill>
              </a:rPr>
              <a:t>reliable transport </a:t>
            </a:r>
            <a:r>
              <a:rPr lang="en-US" sz="2000" smtClean="0"/>
              <a:t>between sending and receiving process</a:t>
            </a:r>
            <a:endParaRPr lang="en-US" sz="2000" smtClean="0">
              <a:solidFill>
                <a:schemeClr val="accent2"/>
              </a:solidFill>
            </a:endParaRPr>
          </a:p>
          <a:p>
            <a:r>
              <a:rPr lang="en-US" sz="2000" i="1" smtClean="0">
                <a:solidFill>
                  <a:schemeClr val="accent2"/>
                </a:solidFill>
              </a:rPr>
              <a:t>flow control:</a:t>
            </a:r>
            <a:r>
              <a:rPr lang="en-US" sz="2000" smtClean="0"/>
              <a:t> sender won’t overwhelm receiver </a:t>
            </a:r>
          </a:p>
          <a:p>
            <a:r>
              <a:rPr lang="en-US" sz="2000" i="1" smtClean="0">
                <a:solidFill>
                  <a:schemeClr val="accent2"/>
                </a:solidFill>
              </a:rPr>
              <a:t>congestion control:</a:t>
            </a:r>
            <a:r>
              <a:rPr lang="en-US" sz="2000" smtClean="0"/>
              <a:t> throttle sender when network overloaded</a:t>
            </a:r>
          </a:p>
          <a:p>
            <a:r>
              <a:rPr lang="en-US" sz="2000" i="1" smtClean="0">
                <a:solidFill>
                  <a:schemeClr val="accent2"/>
                </a:solidFill>
              </a:rPr>
              <a:t>does not provide:</a:t>
            </a:r>
            <a:r>
              <a:rPr lang="en-US" sz="2000" smtClean="0"/>
              <a:t> timing, minimum bandwidth guarantees</a:t>
            </a:r>
            <a:endParaRPr lang="en-US" sz="2400" smtClean="0"/>
          </a:p>
        </p:txBody>
      </p:sp>
      <p:sp>
        <p:nvSpPr>
          <p:cNvPr id="13318" name="Rectangle 4"/>
          <p:cNvSpPr>
            <a:spLocks noGrp="1" noChangeArrowheads="1"/>
          </p:cNvSpPr>
          <p:nvPr>
            <p:ph type="body" sz="half" idx="2"/>
          </p:nvPr>
        </p:nvSpPr>
        <p:spPr>
          <a:xfrm>
            <a:off x="4733925" y="1562100"/>
            <a:ext cx="3667125" cy="4648200"/>
          </a:xfrm>
        </p:spPr>
        <p:txBody>
          <a:bodyPr/>
          <a:lstStyle/>
          <a:p>
            <a:pPr>
              <a:buFont typeface="ZapfDingbats" pitchFamily="82" charset="2"/>
              <a:buNone/>
            </a:pPr>
            <a:r>
              <a:rPr lang="en-US" sz="2400" u="sng" dirty="0" smtClean="0">
                <a:solidFill>
                  <a:srgbClr val="FF0000"/>
                </a:solidFill>
              </a:rPr>
              <a:t>UDP service:</a:t>
            </a:r>
            <a:endParaRPr lang="en-US" sz="2400" dirty="0" smtClean="0"/>
          </a:p>
          <a:p>
            <a:r>
              <a:rPr lang="en-US" sz="2000" dirty="0" smtClean="0">
                <a:solidFill>
                  <a:schemeClr val="accent2"/>
                </a:solidFill>
              </a:rPr>
              <a:t>unreliable</a:t>
            </a:r>
            <a:r>
              <a:rPr lang="en-US" sz="2000" dirty="0" smtClean="0"/>
              <a:t> data transfer between sending and receiving process</a:t>
            </a:r>
          </a:p>
          <a:p>
            <a:r>
              <a:rPr lang="en-US" sz="2000" dirty="0" smtClean="0">
                <a:solidFill>
                  <a:schemeClr val="accent2"/>
                </a:solidFill>
              </a:rPr>
              <a:t>does not provide:</a:t>
            </a:r>
            <a:r>
              <a:rPr lang="en-US" sz="2000" dirty="0" smtClean="0"/>
              <a:t> connection setup, reliability, flow control, congestion control, timing, or bandwidth guarantee </a:t>
            </a:r>
          </a:p>
          <a:p>
            <a:r>
              <a:rPr lang="en-US" sz="2000" dirty="0" smtClean="0"/>
              <a:t>No setup required.</a:t>
            </a:r>
          </a:p>
          <a:p>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4339" name="Slide Number Placeholder 4"/>
          <p:cNvSpPr>
            <a:spLocks noGrp="1"/>
          </p:cNvSpPr>
          <p:nvPr>
            <p:ph type="sldNum" sz="quarter" idx="12"/>
          </p:nvPr>
        </p:nvSpPr>
        <p:spPr>
          <a:noFill/>
        </p:spPr>
        <p:txBody>
          <a:bodyPr/>
          <a:lstStyle/>
          <a:p>
            <a:fld id="{D44048C8-A650-4B8E-8066-08B74B5C50F5}" type="slidenum">
              <a:rPr lang="en-US" smtClean="0"/>
              <a:pPr/>
              <a:t>8</a:t>
            </a:fld>
            <a:endParaRPr lang="en-US" smtClean="0"/>
          </a:p>
        </p:txBody>
      </p:sp>
      <p:sp>
        <p:nvSpPr>
          <p:cNvPr id="14340" name="Rectangle 2"/>
          <p:cNvSpPr>
            <a:spLocks noGrp="1" noChangeArrowheads="1"/>
          </p:cNvSpPr>
          <p:nvPr>
            <p:ph type="title"/>
          </p:nvPr>
        </p:nvSpPr>
        <p:spPr>
          <a:xfrm>
            <a:off x="247650" y="228600"/>
            <a:ext cx="8747125" cy="1143000"/>
          </a:xfrm>
        </p:spPr>
        <p:txBody>
          <a:bodyPr/>
          <a:lstStyle/>
          <a:p>
            <a:r>
              <a:rPr lang="en-US" sz="2800" smtClean="0"/>
              <a:t>Internet apps:  application, transport protocols</a:t>
            </a:r>
            <a:endParaRPr lang="en-US" smtClean="0"/>
          </a:p>
        </p:txBody>
      </p:sp>
      <p:sp>
        <p:nvSpPr>
          <p:cNvPr id="14341" name="Text Box 3"/>
          <p:cNvSpPr txBox="1">
            <a:spLocks noChangeArrowheads="1"/>
          </p:cNvSpPr>
          <p:nvPr/>
        </p:nvSpPr>
        <p:spPr bwMode="auto">
          <a:xfrm>
            <a:off x="315913" y="1773238"/>
            <a:ext cx="2806700" cy="3200400"/>
          </a:xfrm>
          <a:prstGeom prst="rect">
            <a:avLst/>
          </a:prstGeom>
          <a:noFill/>
          <a:ln w="9525">
            <a:noFill/>
            <a:miter lim="800000"/>
            <a:headEnd/>
            <a:tailEnd/>
          </a:ln>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remote terminal access</a:t>
            </a:r>
          </a:p>
          <a:p>
            <a:pPr algn="r">
              <a:spcBef>
                <a:spcPct val="0"/>
              </a:spcBef>
              <a:buClrTx/>
              <a:buSzTx/>
              <a:buFontTx/>
              <a:buNone/>
            </a:pPr>
            <a:r>
              <a:rPr lang="en-US" sz="2000">
                <a:latin typeface="Arial" charset="0"/>
              </a:rPr>
              <a:t>Web </a:t>
            </a: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streaming multimedia</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Internet telephony</a:t>
            </a:r>
          </a:p>
          <a:p>
            <a:pPr algn="r">
              <a:spcBef>
                <a:spcPct val="0"/>
              </a:spcBef>
              <a:buClrTx/>
              <a:buSzTx/>
              <a:buFontTx/>
              <a:buNone/>
            </a:pPr>
            <a:endParaRPr lang="en-US">
              <a:latin typeface="Times New Roman" pitchFamily="18" charset="0"/>
            </a:endParaRPr>
          </a:p>
        </p:txBody>
      </p:sp>
      <p:sp>
        <p:nvSpPr>
          <p:cNvPr id="14342" name="Text Box 4"/>
          <p:cNvSpPr txBox="1">
            <a:spLocks noChangeArrowheads="1"/>
          </p:cNvSpPr>
          <p:nvPr/>
        </p:nvSpPr>
        <p:spPr bwMode="auto">
          <a:xfrm>
            <a:off x="3302000" y="1458913"/>
            <a:ext cx="2275207" cy="3477875"/>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Arial" charset="0"/>
              </a:rPr>
              <a:t>Application</a:t>
            </a:r>
          </a:p>
          <a:p>
            <a:pPr>
              <a:spcBef>
                <a:spcPct val="0"/>
              </a:spcBef>
              <a:buClrTx/>
              <a:buSzTx/>
              <a:buFontTx/>
              <a:buNone/>
            </a:pPr>
            <a:r>
              <a:rPr lang="en-US" sz="2000" b="1" dirty="0">
                <a:latin typeface="Arial" charset="0"/>
              </a:rPr>
              <a:t>layer protocol</a:t>
            </a:r>
            <a:endParaRPr lang="en-US" sz="2000" dirty="0">
              <a:latin typeface="Arial" charset="0"/>
            </a:endParaRPr>
          </a:p>
          <a:p>
            <a:pPr>
              <a:spcBef>
                <a:spcPct val="0"/>
              </a:spcBef>
              <a:buClrTx/>
              <a:buSzTx/>
              <a:buFontTx/>
              <a:buNone/>
            </a:pPr>
            <a:endParaRPr lang="en-US" sz="2000" dirty="0">
              <a:latin typeface="Arial" charset="0"/>
            </a:endParaRPr>
          </a:p>
          <a:p>
            <a:pPr>
              <a:spcBef>
                <a:spcPct val="0"/>
              </a:spcBef>
              <a:buClrTx/>
              <a:buSzTx/>
              <a:buFontTx/>
              <a:buNone/>
            </a:pPr>
            <a:r>
              <a:rPr lang="en-US" sz="2000" dirty="0">
                <a:latin typeface="Arial" charset="0"/>
              </a:rPr>
              <a:t>SMTP [RFC 2821]</a:t>
            </a:r>
          </a:p>
          <a:p>
            <a:pPr>
              <a:spcBef>
                <a:spcPct val="0"/>
              </a:spcBef>
              <a:buClrTx/>
              <a:buSzTx/>
              <a:buFontTx/>
              <a:buNone/>
            </a:pPr>
            <a:r>
              <a:rPr lang="en-US" sz="2000" dirty="0">
                <a:latin typeface="Arial" charset="0"/>
              </a:rPr>
              <a:t>Telnet [RFC 854]</a:t>
            </a:r>
          </a:p>
          <a:p>
            <a:pPr>
              <a:spcBef>
                <a:spcPct val="0"/>
              </a:spcBef>
              <a:buClrTx/>
              <a:buSzTx/>
              <a:buFontTx/>
              <a:buNone/>
            </a:pPr>
            <a:r>
              <a:rPr lang="en-US" sz="2000" dirty="0">
                <a:latin typeface="Arial" charset="0"/>
              </a:rPr>
              <a:t>HTTP [RFC 2616]</a:t>
            </a:r>
          </a:p>
          <a:p>
            <a:pPr>
              <a:spcBef>
                <a:spcPct val="0"/>
              </a:spcBef>
              <a:buClrTx/>
              <a:buSzTx/>
              <a:buFontTx/>
              <a:buNone/>
            </a:pPr>
            <a:r>
              <a:rPr lang="en-US" sz="2000" dirty="0">
                <a:latin typeface="Arial" charset="0"/>
              </a:rPr>
              <a:t>FTP [RFC 959]</a:t>
            </a:r>
          </a:p>
          <a:p>
            <a:pPr>
              <a:spcBef>
                <a:spcPct val="0"/>
              </a:spcBef>
              <a:buClrTx/>
              <a:buSzTx/>
              <a:buFontTx/>
              <a:buNone/>
            </a:pPr>
            <a:r>
              <a:rPr lang="en-US" sz="2000" dirty="0">
                <a:latin typeface="Arial" charset="0"/>
              </a:rPr>
              <a:t>proprietary</a:t>
            </a:r>
          </a:p>
          <a:p>
            <a:pPr>
              <a:spcBef>
                <a:spcPct val="0"/>
              </a:spcBef>
              <a:buClrTx/>
              <a:buSzTx/>
              <a:buFontTx/>
              <a:buNone/>
            </a:pPr>
            <a:r>
              <a:rPr lang="en-US" sz="2000" dirty="0">
                <a:latin typeface="Arial" charset="0"/>
              </a:rPr>
              <a:t>(e.g. </a:t>
            </a:r>
            <a:r>
              <a:rPr lang="en-US" sz="2000" dirty="0" err="1" smtClean="0">
                <a:latin typeface="Arial" charset="0"/>
              </a:rPr>
              <a:t>Youtuble</a:t>
            </a:r>
            <a:r>
              <a:rPr lang="en-US" sz="2000" dirty="0" smtClean="0">
                <a:latin typeface="Arial" charset="0"/>
              </a:rPr>
              <a:t>)</a:t>
            </a:r>
            <a:endParaRPr lang="en-US" sz="2000" dirty="0">
              <a:latin typeface="Arial" charset="0"/>
            </a:endParaRPr>
          </a:p>
          <a:p>
            <a:pPr>
              <a:spcBef>
                <a:spcPct val="0"/>
              </a:spcBef>
              <a:buClrTx/>
              <a:buSzTx/>
              <a:buFontTx/>
              <a:buNone/>
            </a:pPr>
            <a:r>
              <a:rPr lang="en-US" sz="2000" dirty="0">
                <a:latin typeface="Arial" charset="0"/>
              </a:rPr>
              <a:t>proprietary</a:t>
            </a:r>
          </a:p>
          <a:p>
            <a:pPr>
              <a:spcBef>
                <a:spcPct val="0"/>
              </a:spcBef>
              <a:buClrTx/>
              <a:buSzTx/>
              <a:buFontTx/>
              <a:buNone/>
            </a:pPr>
            <a:r>
              <a:rPr lang="en-US" sz="2000" dirty="0">
                <a:latin typeface="Arial" charset="0"/>
              </a:rPr>
              <a:t>(e.g., </a:t>
            </a:r>
            <a:r>
              <a:rPr lang="en-US" sz="2000" dirty="0" smtClean="0">
                <a:latin typeface="Arial" charset="0"/>
              </a:rPr>
              <a:t>Skype)</a:t>
            </a:r>
            <a:endParaRPr lang="en-US" dirty="0">
              <a:latin typeface="Times New Roman" pitchFamily="18" charset="0"/>
            </a:endParaRPr>
          </a:p>
        </p:txBody>
      </p:sp>
      <p:sp>
        <p:nvSpPr>
          <p:cNvPr id="14343" name="Text Box 5"/>
          <p:cNvSpPr txBox="1">
            <a:spLocks noChangeArrowheads="1"/>
          </p:cNvSpPr>
          <p:nvPr/>
        </p:nvSpPr>
        <p:spPr bwMode="auto">
          <a:xfrm>
            <a:off x="6130925" y="1477963"/>
            <a:ext cx="2624138" cy="3444875"/>
          </a:xfrm>
          <a:prstGeom prst="rect">
            <a:avLst/>
          </a:prstGeom>
          <a:noFill/>
          <a:ln w="9525">
            <a:noFill/>
            <a:miter lim="800000"/>
            <a:headEnd/>
            <a:tailEnd/>
          </a:ln>
        </p:spPr>
        <p:txBody>
          <a:bodyPr>
            <a:spAutoFit/>
          </a:bodyPr>
          <a:lstStyle/>
          <a:p>
            <a:pPr>
              <a:spcBef>
                <a:spcPct val="0"/>
              </a:spcBef>
              <a:buClrTx/>
              <a:buSzTx/>
              <a:buFontTx/>
              <a:buNone/>
            </a:pPr>
            <a:r>
              <a:rPr lang="en-US" sz="2000" b="1">
                <a:latin typeface="Arial" charset="0"/>
              </a:rPr>
              <a:t>Underlying</a:t>
            </a:r>
          </a:p>
          <a:p>
            <a:pPr>
              <a:spcBef>
                <a:spcPct val="0"/>
              </a:spcBef>
              <a:buClrTx/>
              <a:buSzTx/>
              <a:buFontTx/>
              <a:buNone/>
            </a:pPr>
            <a:r>
              <a:rPr lang="en-US" sz="2000" b="1">
                <a:latin typeface="Arial" charset="0"/>
              </a:rPr>
              <a:t>transport protocol</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 or UDP</a:t>
            </a:r>
          </a:p>
          <a:p>
            <a:pPr>
              <a:spcBef>
                <a:spcPct val="0"/>
              </a:spcBef>
              <a:buClrTx/>
              <a:buSzTx/>
              <a:buFontTx/>
              <a:buNone/>
            </a:pP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typically UDP</a:t>
            </a:r>
          </a:p>
        </p:txBody>
      </p:sp>
      <p:sp>
        <p:nvSpPr>
          <p:cNvPr id="14344" name="Line 7"/>
          <p:cNvSpPr>
            <a:spLocks noChangeShapeType="1"/>
          </p:cNvSpPr>
          <p:nvPr/>
        </p:nvSpPr>
        <p:spPr bwMode="auto">
          <a:xfrm>
            <a:off x="1171575" y="2152650"/>
            <a:ext cx="7334250" cy="9525"/>
          </a:xfrm>
          <a:prstGeom prst="line">
            <a:avLst/>
          </a:prstGeom>
          <a:noFill/>
          <a:ln w="28575">
            <a:solidFill>
              <a:schemeClr val="accent2"/>
            </a:solidFill>
            <a:round/>
            <a:headEnd/>
            <a:tailEnd/>
          </a:ln>
        </p:spPr>
        <p:txBody>
          <a:bodyPr wrap="none" anchor="ctr"/>
          <a:lstStyle/>
          <a:p>
            <a:endParaRPr lang="en-US"/>
          </a:p>
        </p:txBody>
      </p:sp>
      <p:sp>
        <p:nvSpPr>
          <p:cNvPr id="14345" name="Line 8"/>
          <p:cNvSpPr>
            <a:spLocks noChangeShapeType="1"/>
          </p:cNvSpPr>
          <p:nvPr/>
        </p:nvSpPr>
        <p:spPr bwMode="auto">
          <a:xfrm flipV="1">
            <a:off x="1123950" y="2743200"/>
            <a:ext cx="7324725" cy="0"/>
          </a:xfrm>
          <a:prstGeom prst="line">
            <a:avLst/>
          </a:prstGeom>
          <a:noFill/>
          <a:ln w="12700">
            <a:solidFill>
              <a:schemeClr val="tx1"/>
            </a:solidFill>
            <a:round/>
            <a:headEnd/>
            <a:tailEnd/>
          </a:ln>
        </p:spPr>
        <p:txBody>
          <a:bodyPr wrap="none" anchor="ctr"/>
          <a:lstStyle/>
          <a:p>
            <a:endParaRPr lang="en-US"/>
          </a:p>
        </p:txBody>
      </p:sp>
      <p:sp>
        <p:nvSpPr>
          <p:cNvPr id="14346" name="Line 9"/>
          <p:cNvSpPr>
            <a:spLocks noChangeShapeType="1"/>
          </p:cNvSpPr>
          <p:nvPr/>
        </p:nvSpPr>
        <p:spPr bwMode="auto">
          <a:xfrm flipV="1">
            <a:off x="1133475" y="3038475"/>
            <a:ext cx="7296150" cy="0"/>
          </a:xfrm>
          <a:prstGeom prst="line">
            <a:avLst/>
          </a:prstGeom>
          <a:noFill/>
          <a:ln w="12700">
            <a:solidFill>
              <a:schemeClr val="tx1"/>
            </a:solidFill>
            <a:round/>
            <a:headEnd/>
            <a:tailEnd/>
          </a:ln>
        </p:spPr>
        <p:txBody>
          <a:bodyPr wrap="none" anchor="ctr"/>
          <a:lstStyle/>
          <a:p>
            <a:endParaRPr lang="en-US"/>
          </a:p>
        </p:txBody>
      </p:sp>
      <p:sp>
        <p:nvSpPr>
          <p:cNvPr id="14347" name="Line 10"/>
          <p:cNvSpPr>
            <a:spLocks noChangeShapeType="1"/>
          </p:cNvSpPr>
          <p:nvPr/>
        </p:nvSpPr>
        <p:spPr bwMode="auto">
          <a:xfrm flipV="1">
            <a:off x="1143000" y="3333750"/>
            <a:ext cx="7277100" cy="0"/>
          </a:xfrm>
          <a:prstGeom prst="line">
            <a:avLst/>
          </a:prstGeom>
          <a:noFill/>
          <a:ln w="12700">
            <a:solidFill>
              <a:schemeClr val="tx1"/>
            </a:solidFill>
            <a:round/>
            <a:headEnd/>
            <a:tailEnd/>
          </a:ln>
        </p:spPr>
        <p:txBody>
          <a:bodyPr wrap="none" anchor="ctr"/>
          <a:lstStyle/>
          <a:p>
            <a:endParaRPr lang="en-US"/>
          </a:p>
        </p:txBody>
      </p:sp>
      <p:sp>
        <p:nvSpPr>
          <p:cNvPr id="14348" name="Line 11"/>
          <p:cNvSpPr>
            <a:spLocks noChangeShapeType="1"/>
          </p:cNvSpPr>
          <p:nvPr/>
        </p:nvSpPr>
        <p:spPr bwMode="auto">
          <a:xfrm flipV="1">
            <a:off x="1162050" y="3657600"/>
            <a:ext cx="7258050" cy="9525"/>
          </a:xfrm>
          <a:prstGeom prst="line">
            <a:avLst/>
          </a:prstGeom>
          <a:noFill/>
          <a:ln w="12700">
            <a:solidFill>
              <a:schemeClr val="tx1"/>
            </a:solidFill>
            <a:round/>
            <a:headEnd/>
            <a:tailEnd/>
          </a:ln>
        </p:spPr>
        <p:txBody>
          <a:bodyPr wrap="none" anchor="ctr"/>
          <a:lstStyle/>
          <a:p>
            <a:endParaRPr lang="en-US"/>
          </a:p>
        </p:txBody>
      </p:sp>
      <p:sp>
        <p:nvSpPr>
          <p:cNvPr id="14349" name="Line 12"/>
          <p:cNvSpPr>
            <a:spLocks noChangeShapeType="1"/>
          </p:cNvSpPr>
          <p:nvPr/>
        </p:nvSpPr>
        <p:spPr bwMode="auto">
          <a:xfrm flipV="1">
            <a:off x="1114425" y="4257675"/>
            <a:ext cx="7315200" cy="0"/>
          </a:xfrm>
          <a:prstGeom prst="line">
            <a:avLst/>
          </a:prstGeom>
          <a:noFill/>
          <a:ln w="12700">
            <a:solidFill>
              <a:schemeClr val="tx1"/>
            </a:solidFill>
            <a:round/>
            <a:headEnd/>
            <a:tailEnd/>
          </a:ln>
        </p:spPr>
        <p:txBody>
          <a:bodyPr wrap="none" anchor="ctr"/>
          <a:lstStyle/>
          <a:p>
            <a:endParaRPr lang="en-US"/>
          </a:p>
        </p:txBody>
      </p:sp>
      <p:sp>
        <p:nvSpPr>
          <p:cNvPr id="14350" name="Line 14"/>
          <p:cNvSpPr>
            <a:spLocks noChangeShapeType="1"/>
          </p:cNvSpPr>
          <p:nvPr/>
        </p:nvSpPr>
        <p:spPr bwMode="auto">
          <a:xfrm flipV="1">
            <a:off x="962025" y="5181600"/>
            <a:ext cx="7343775"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a:noFill/>
        </p:spPr>
        <p:txBody>
          <a:bodyPr/>
          <a:lstStyle/>
          <a:p>
            <a:r>
              <a:rPr lang="en-US" smtClean="0"/>
              <a:t>2: Application Layer</a:t>
            </a:r>
            <a:endParaRPr lang="en-US" smtClean="0">
              <a:latin typeface="Times New Roman" pitchFamily="18" charset="0"/>
            </a:endParaRPr>
          </a:p>
        </p:txBody>
      </p:sp>
      <p:sp>
        <p:nvSpPr>
          <p:cNvPr id="15363" name="Slide Number Placeholder 6"/>
          <p:cNvSpPr>
            <a:spLocks noGrp="1"/>
          </p:cNvSpPr>
          <p:nvPr>
            <p:ph type="sldNum" sz="quarter" idx="12"/>
          </p:nvPr>
        </p:nvSpPr>
        <p:spPr>
          <a:noFill/>
        </p:spPr>
        <p:txBody>
          <a:bodyPr/>
          <a:lstStyle/>
          <a:p>
            <a:fld id="{6F363C82-B076-4F22-994D-A8FB1441E2EB}" type="slidenum">
              <a:rPr lang="en-US" smtClean="0"/>
              <a:pPr/>
              <a:t>9</a:t>
            </a:fld>
            <a:endParaRPr lang="en-US" smtClean="0"/>
          </a:p>
        </p:txBody>
      </p:sp>
      <p:sp>
        <p:nvSpPr>
          <p:cNvPr id="15364" name="Rectangle 2"/>
          <p:cNvSpPr>
            <a:spLocks noGrp="1" noChangeArrowheads="1"/>
          </p:cNvSpPr>
          <p:nvPr>
            <p:ph type="title"/>
          </p:nvPr>
        </p:nvSpPr>
        <p:spPr/>
        <p:txBody>
          <a:bodyPr/>
          <a:lstStyle/>
          <a:p>
            <a:r>
              <a:rPr lang="en-US" smtClean="0"/>
              <a:t>Chapter 2 outline</a:t>
            </a:r>
          </a:p>
        </p:txBody>
      </p:sp>
      <p:sp>
        <p:nvSpPr>
          <p:cNvPr id="15365" name="Rectangle 3"/>
          <p:cNvSpPr>
            <a:spLocks noGrp="1" noChangeArrowheads="1"/>
          </p:cNvSpPr>
          <p:nvPr>
            <p:ph type="body" sz="half" idx="1"/>
          </p:nvPr>
        </p:nvSpPr>
        <p:spPr>
          <a:xfrm>
            <a:off x="533400" y="1600200"/>
            <a:ext cx="7670800" cy="4579938"/>
          </a:xfrm>
        </p:spPr>
        <p:txBody>
          <a:bodyPr/>
          <a:lstStyle/>
          <a:p>
            <a:r>
              <a:rPr lang="en-US" sz="2400" dirty="0" smtClean="0"/>
              <a:t>2.1 Principles of app layer protocols</a:t>
            </a:r>
          </a:p>
          <a:p>
            <a:pPr lvl="1"/>
            <a:r>
              <a:rPr lang="en-US" sz="2000" dirty="0" smtClean="0"/>
              <a:t>clients and servers</a:t>
            </a:r>
          </a:p>
          <a:p>
            <a:pPr lvl="1"/>
            <a:r>
              <a:rPr lang="en-US" sz="2000" dirty="0" smtClean="0"/>
              <a:t>app requirements</a:t>
            </a:r>
          </a:p>
          <a:p>
            <a:r>
              <a:rPr lang="en-US" sz="2400" dirty="0" smtClean="0">
                <a:solidFill>
                  <a:srgbClr val="FF0000"/>
                </a:solidFill>
              </a:rPr>
              <a:t>2.2 Web and HTTP</a:t>
            </a:r>
          </a:p>
          <a:p>
            <a:endParaRPr lang="en-US" sz="2400" dirty="0" smtClean="0"/>
          </a:p>
          <a:p>
            <a:endParaRPr lang="en-US" sz="2400" dirty="0" smtClean="0">
              <a:solidFill>
                <a:srgbClr val="FF0000"/>
              </a:solidFill>
            </a:endParaRPr>
          </a:p>
          <a:p>
            <a:endParaRPr lang="en-US" sz="2400" dirty="0" smtClean="0">
              <a:solidFill>
                <a:srgbClr val="FF0000"/>
              </a:solidFill>
            </a:endParaRPr>
          </a:p>
          <a:p>
            <a:endParaRPr lang="en-US" sz="2400" dirty="0" smtClean="0">
              <a:solidFill>
                <a:srgbClr val="FF0000"/>
              </a:solidFill>
            </a:endParaRPr>
          </a:p>
          <a:p>
            <a:pPr>
              <a:buFont typeface="ZapfDingbats" pitchFamily="82" charset="2"/>
              <a:buNone/>
            </a:pP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4240</TotalTime>
  <Words>3084</Words>
  <Application>Microsoft Macintosh PowerPoint</Application>
  <PresentationFormat>On-screen Show (4:3)</PresentationFormat>
  <Paragraphs>627</Paragraphs>
  <Slides>33</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Default Design</vt:lpstr>
      <vt:lpstr>Clip</vt:lpstr>
      <vt:lpstr>04 - World Wide Web (WWW) </vt:lpstr>
      <vt:lpstr>Internet protocol stack (recap)</vt:lpstr>
      <vt:lpstr>Processes communicating across network</vt:lpstr>
      <vt:lpstr>Addressing processes:</vt:lpstr>
      <vt:lpstr>What transport service does an app need?</vt:lpstr>
      <vt:lpstr>Transport service requirements of common apps</vt:lpstr>
      <vt:lpstr>Internet transport protocols services</vt:lpstr>
      <vt:lpstr>Internet apps:  application, transport protocols</vt:lpstr>
      <vt:lpstr>Chapter 2 outline</vt:lpstr>
      <vt:lpstr>Web and HTTP</vt:lpstr>
      <vt:lpstr>HTTP overview</vt:lpstr>
      <vt:lpstr>HTTP overview (continued)</vt:lpstr>
      <vt:lpstr>HTTP connections</vt:lpstr>
      <vt:lpstr>Nonpersistent HTTP</vt:lpstr>
      <vt:lpstr>Nonpersistent HTTP (cont.)</vt:lpstr>
      <vt:lpstr>Response time modeling</vt:lpstr>
      <vt:lpstr>Persistent HTTP</vt:lpstr>
      <vt:lpstr>HTTP request message</vt:lpstr>
      <vt:lpstr>HTTP request message: general format</vt:lpstr>
      <vt:lpstr>Uploading form input</vt:lpstr>
      <vt:lpstr>Method types</vt:lpstr>
      <vt:lpstr>HTTP response message</vt:lpstr>
      <vt:lpstr>HTTP response status codes</vt:lpstr>
      <vt:lpstr>Trying out HTTP (client side) for yourself</vt:lpstr>
      <vt:lpstr>Cookies: keeping “state”</vt:lpstr>
      <vt:lpstr>Cookies: keeping “state” (cont.)</vt:lpstr>
      <vt:lpstr>Cookies (continued)</vt:lpstr>
      <vt:lpstr>Web caches (proxy server)</vt:lpstr>
      <vt:lpstr>More about Web caching</vt:lpstr>
      <vt:lpstr>Caching example </vt:lpstr>
      <vt:lpstr>Caching example (cont)</vt:lpstr>
      <vt:lpstr>Caching example (cont)</vt:lpstr>
      <vt:lpstr>Conditional GET: client-side caching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dc:title>
  <dc:creator>Mark Ardis</dc:creator>
  <dc:description>Based on slides from text</dc:description>
  <cp:lastModifiedBy>Delvin Defoe</cp:lastModifiedBy>
  <cp:revision>208</cp:revision>
  <dcterms:created xsi:type="dcterms:W3CDTF">1999-10-08T19:08:27Z</dcterms:created>
  <dcterms:modified xsi:type="dcterms:W3CDTF">2012-03-13T01:26:58Z</dcterms:modified>
</cp:coreProperties>
</file>