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4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55" autoAdjust="0"/>
  </p:normalViewPr>
  <p:slideViewPr>
    <p:cSldViewPr>
      <p:cViewPr varScale="1">
        <p:scale>
          <a:sx n="118" d="100"/>
          <a:sy n="118" d="100"/>
        </p:scale>
        <p:origin x="-217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3C96F-D984-49F3-AE0A-1F35A4B7BB09}" type="datetimeFigureOut">
              <a:rPr lang="en-US" smtClean="0"/>
              <a:t>4/9/12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26632-5B37-4005-8934-059A2258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97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daptive_routing" TargetMode="External"/><Relationship Id="rId4" Type="http://schemas.openxmlformats.org/officeDocument/2006/relationships/hyperlink" Target="http://en.wikipedia.org/wiki/Routing_protocol" TargetMode="External"/><Relationship Id="rId5" Type="http://schemas.openxmlformats.org/officeDocument/2006/relationships/hyperlink" Target="http://en.wikipedia.org/wiki/Internet_Protocol" TargetMode="External"/><Relationship Id="rId6" Type="http://schemas.openxmlformats.org/officeDocument/2006/relationships/hyperlink" Target="http://en.wikipedia.org/wiki/Internet" TargetMode="External"/><Relationship Id="rId7" Type="http://schemas.openxmlformats.org/officeDocument/2006/relationships/hyperlink" Target="http://en.wikipedia.org/wiki/Distance-vector_routing_protocol" TargetMode="External"/><Relationship Id="rId8" Type="http://schemas.openxmlformats.org/officeDocument/2006/relationships/hyperlink" Target="http://en.wikipedia.org/wiki/Hopcount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transport segment from sending to receiving host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on sending side encapsulates segments into datagrams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on </a:t>
            </a:r>
            <a:r>
              <a:rPr lang="en-US" sz="1200" dirty="0" err="1" smtClean="0"/>
              <a:t>rcving</a:t>
            </a:r>
            <a:r>
              <a:rPr lang="en-US" sz="1200" dirty="0" smtClean="0"/>
              <a:t> side, delivers segments to transport layer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network layer protocols in </a:t>
            </a:r>
            <a:r>
              <a:rPr lang="en-US" sz="1200" i="1" dirty="0" smtClean="0"/>
              <a:t>every</a:t>
            </a:r>
            <a:r>
              <a:rPr lang="en-US" sz="1200" dirty="0" smtClean="0"/>
              <a:t> host, router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router examines header fields in all IP datagrams passing through it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26632-5B37-4005-8934-059A225803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7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ct val="7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1200" u="sng" dirty="0" smtClean="0">
                <a:solidFill>
                  <a:srgbClr val="FF0000"/>
                </a:solidFill>
              </a:rPr>
              <a:t>analogy:</a:t>
            </a:r>
          </a:p>
          <a:p>
            <a:pPr marL="342900" indent="-342900">
              <a:spcBef>
                <a:spcPct val="7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1200" dirty="0" smtClean="0">
                <a:solidFill>
                  <a:srgbClr val="000099"/>
                </a:solidFill>
              </a:rPr>
              <a:t>forwarding</a:t>
            </a:r>
            <a:r>
              <a:rPr lang="en-US" sz="1200" dirty="0" smtClean="0">
                <a:solidFill>
                  <a:schemeClr val="accent2"/>
                </a:solidFill>
              </a:rPr>
              <a:t>:</a:t>
            </a:r>
            <a:r>
              <a:rPr lang="en-US" sz="1200" dirty="0" smtClean="0"/>
              <a:t> process of getting through single interchange</a:t>
            </a:r>
            <a:endParaRPr lang="en-US" sz="1200" dirty="0" smtClean="0">
              <a:solidFill>
                <a:srgbClr val="000099"/>
              </a:solidFill>
            </a:endParaRPr>
          </a:p>
          <a:p>
            <a:pPr marL="342900" indent="-342900">
              <a:spcBef>
                <a:spcPct val="7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1200" dirty="0" smtClean="0">
                <a:solidFill>
                  <a:srgbClr val="000099"/>
                </a:solidFill>
              </a:rPr>
              <a:t>routing:</a:t>
            </a:r>
            <a:r>
              <a:rPr lang="en-US" sz="1200" dirty="0" smtClean="0"/>
              <a:t> process of planning trip from source to </a:t>
            </a:r>
            <a:r>
              <a:rPr lang="en-US" sz="1200" dirty="0" err="1" smtClean="0"/>
              <a:t>dest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26632-5B37-4005-8934-059A225803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97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CBR </a:t>
            </a:r>
            <a:r>
              <a:rPr lang="en-US" dirty="0" smtClean="0">
                <a:sym typeface="Wingdings"/>
              </a:rPr>
              <a:t> constant bit rate</a:t>
            </a:r>
          </a:p>
          <a:p>
            <a:r>
              <a:rPr lang="en-US" dirty="0" smtClean="0"/>
              <a:t>VBR </a:t>
            </a:r>
            <a:r>
              <a:rPr lang="en-US" dirty="0" smtClean="0">
                <a:sym typeface="Wingdings"/>
              </a:rPr>
              <a:t> variable bit rate</a:t>
            </a:r>
          </a:p>
          <a:p>
            <a:r>
              <a:rPr lang="en-US" dirty="0" smtClean="0"/>
              <a:t>ABR </a:t>
            </a:r>
            <a:r>
              <a:rPr lang="en-US" dirty="0" smtClean="0">
                <a:sym typeface="Wingdings"/>
              </a:rPr>
              <a:t> available bit rate</a:t>
            </a:r>
          </a:p>
          <a:p>
            <a:r>
              <a:rPr lang="en-US" dirty="0" smtClean="0">
                <a:sym typeface="Wingdings"/>
              </a:rPr>
              <a:t>UBR</a:t>
            </a:r>
            <a:r>
              <a:rPr lang="en-US" baseline="0" dirty="0" smtClean="0">
                <a:sym typeface="Wingdings"/>
              </a:rPr>
              <a:t>  unspecified bit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26632-5B37-4005-8934-059A225803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7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Signaling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 </a:t>
            </a:r>
            <a:r>
              <a:rPr lang="en-US" dirty="0" smtClean="0"/>
              <a:t>the information exchange concerning the establishment and control of a telecommunication circuit and the management of the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26632-5B37-4005-8934-059A225803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36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OSPF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/>
              <a:t>Open Shortest Path First</a:t>
            </a:r>
            <a:r>
              <a:rPr lang="en-US" dirty="0" smtClean="0"/>
              <a:t> (</a:t>
            </a:r>
            <a:r>
              <a:rPr lang="en-US" b="1" dirty="0" smtClean="0"/>
              <a:t>OSPF</a:t>
            </a:r>
            <a:r>
              <a:rPr lang="en-US" dirty="0" smtClean="0"/>
              <a:t>) is an </a:t>
            </a:r>
            <a:r>
              <a:rPr lang="en-US" dirty="0" smtClean="0">
                <a:hlinkClick r:id="rId3" tooltip="Adaptive routing"/>
              </a:rPr>
              <a:t>adaptive</a:t>
            </a:r>
            <a:r>
              <a:rPr lang="en-US" dirty="0" smtClean="0"/>
              <a:t> </a:t>
            </a:r>
            <a:r>
              <a:rPr lang="en-US" dirty="0" smtClean="0">
                <a:hlinkClick r:id="rId4" tooltip="Routing protocol"/>
              </a:rPr>
              <a:t>routing protocol</a:t>
            </a:r>
            <a:r>
              <a:rPr lang="en-US" dirty="0" smtClean="0"/>
              <a:t> for </a:t>
            </a:r>
            <a:r>
              <a:rPr lang="en-US" dirty="0" smtClean="0">
                <a:hlinkClick r:id="rId5" tooltip="Internet Protocol"/>
              </a:rPr>
              <a:t>Internet Protocol</a:t>
            </a:r>
            <a:r>
              <a:rPr lang="en-US" dirty="0" smtClean="0"/>
              <a:t> (IP) networks.</a:t>
            </a:r>
          </a:p>
          <a:p>
            <a:r>
              <a:rPr lang="en-US" dirty="0" smtClean="0"/>
              <a:t>BGP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The </a:t>
            </a:r>
            <a:r>
              <a:rPr lang="en-US" b="1" dirty="0" smtClean="0"/>
              <a:t>Border Gateway Protocol</a:t>
            </a:r>
            <a:r>
              <a:rPr lang="en-US" dirty="0" smtClean="0"/>
              <a:t> (</a:t>
            </a:r>
            <a:r>
              <a:rPr lang="en-US" b="1" dirty="0" smtClean="0"/>
              <a:t>BGP</a:t>
            </a:r>
            <a:r>
              <a:rPr lang="en-US" dirty="0" smtClean="0"/>
              <a:t>) is the protocol backing the core routing decisions on the </a:t>
            </a:r>
            <a:r>
              <a:rPr lang="en-US" dirty="0" smtClean="0">
                <a:hlinkClick r:id="rId6" tooltip="Internet"/>
              </a:rPr>
              <a:t>Internet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RIP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The </a:t>
            </a:r>
            <a:r>
              <a:rPr lang="en-US" b="1" dirty="0" smtClean="0"/>
              <a:t>Routing Information Protocol</a:t>
            </a:r>
            <a:r>
              <a:rPr lang="en-US" dirty="0" smtClean="0"/>
              <a:t> (</a:t>
            </a:r>
            <a:r>
              <a:rPr lang="en-US" b="1" dirty="0" smtClean="0"/>
              <a:t>RIP</a:t>
            </a:r>
            <a:r>
              <a:rPr lang="en-US" dirty="0" smtClean="0"/>
              <a:t>) is a </a:t>
            </a:r>
            <a:r>
              <a:rPr lang="en-US" dirty="0" smtClean="0">
                <a:hlinkClick r:id="rId7" tooltip="Distance-vector routing protocol"/>
              </a:rPr>
              <a:t>distance-vector routing protocol</a:t>
            </a:r>
            <a:r>
              <a:rPr lang="en-US" dirty="0" smtClean="0"/>
              <a:t>, which employs the </a:t>
            </a:r>
            <a:r>
              <a:rPr lang="en-US" dirty="0" smtClean="0">
                <a:hlinkClick r:id="rId8" tooltip="Hopcount"/>
              </a:rPr>
              <a:t>hop count</a:t>
            </a:r>
            <a:r>
              <a:rPr lang="en-US" dirty="0" smtClean="0"/>
              <a:t> as a routing metric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26632-5B37-4005-8934-059A2258036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2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5933-0EA2-4A03-BCF6-ABEB67597A30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71E7-4272-48C0-AFC5-D9F1E360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5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5933-0EA2-4A03-BCF6-ABEB67597A30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71E7-4272-48C0-AFC5-D9F1E360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1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5933-0EA2-4A03-BCF6-ABEB67597A30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71E7-4272-48C0-AFC5-D9F1E360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9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5933-0EA2-4A03-BCF6-ABEB67597A30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71E7-4272-48C0-AFC5-D9F1E360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2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5933-0EA2-4A03-BCF6-ABEB67597A30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71E7-4272-48C0-AFC5-D9F1E360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8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5933-0EA2-4A03-BCF6-ABEB67597A30}" type="datetimeFigureOut">
              <a:rPr lang="en-US" smtClean="0"/>
              <a:t>4/9/12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71E7-4272-48C0-AFC5-D9F1E360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6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5933-0EA2-4A03-BCF6-ABEB67597A30}" type="datetimeFigureOut">
              <a:rPr lang="en-US" smtClean="0"/>
              <a:t>4/9/12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71E7-4272-48C0-AFC5-D9F1E360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0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5933-0EA2-4A03-BCF6-ABEB67597A30}" type="datetimeFigureOut">
              <a:rPr lang="en-US" smtClean="0"/>
              <a:t>4/9/12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71E7-4272-48C0-AFC5-D9F1E360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5933-0EA2-4A03-BCF6-ABEB67597A30}" type="datetimeFigureOut">
              <a:rPr lang="en-US" smtClean="0"/>
              <a:t>4/9/12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71E7-4272-48C0-AFC5-D9F1E360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5933-0EA2-4A03-BCF6-ABEB67597A30}" type="datetimeFigureOut">
              <a:rPr lang="en-US" smtClean="0"/>
              <a:t>4/9/12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71E7-4272-48C0-AFC5-D9F1E360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9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5933-0EA2-4A03-BCF6-ABEB67597A30}" type="datetimeFigureOut">
              <a:rPr lang="en-US" smtClean="0"/>
              <a:t>4/9/12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71E7-4272-48C0-AFC5-D9F1E360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6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55933-0EA2-4A03-BCF6-ABEB67597A30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71E7-4272-48C0-AFC5-D9F1E360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3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wmf"/><Relationship Id="rId20" Type="http://schemas.openxmlformats.org/officeDocument/2006/relationships/oleObject" Target="../embeddings/oleObject12.bin"/><Relationship Id="rId21" Type="http://schemas.openxmlformats.org/officeDocument/2006/relationships/oleObject" Target="../embeddings/oleObject13.bin"/><Relationship Id="rId22" Type="http://schemas.openxmlformats.org/officeDocument/2006/relationships/image" Target="../media/image6.png"/><Relationship Id="rId10" Type="http://schemas.openxmlformats.org/officeDocument/2006/relationships/oleObject" Target="../embeddings/oleObject3.bin"/><Relationship Id="rId11" Type="http://schemas.openxmlformats.org/officeDocument/2006/relationships/oleObject" Target="../embeddings/oleObject4.bin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15" Type="http://schemas.openxmlformats.org/officeDocument/2006/relationships/oleObject" Target="../embeddings/oleObject7.bin"/><Relationship Id="rId16" Type="http://schemas.openxmlformats.org/officeDocument/2006/relationships/oleObject" Target="../embeddings/oleObject8.bin"/><Relationship Id="rId17" Type="http://schemas.openxmlformats.org/officeDocument/2006/relationships/oleObject" Target="../embeddings/oleObject9.bin"/><Relationship Id="rId18" Type="http://schemas.openxmlformats.org/officeDocument/2006/relationships/oleObject" Target="../embeddings/oleObject10.bin"/><Relationship Id="rId19" Type="http://schemas.openxmlformats.org/officeDocument/2006/relationships/oleObject" Target="../embeddings/oleObject1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4.wmf"/><Relationship Id="rId5" Type="http://schemas.openxmlformats.org/officeDocument/2006/relationships/image" Target="../media/image5.png"/><Relationship Id="rId6" Type="http://schemas.openxmlformats.org/officeDocument/2006/relationships/oleObject" Target="../embeddings/oleObject1.bin"/><Relationship Id="rId7" Type="http://schemas.openxmlformats.org/officeDocument/2006/relationships/image" Target="../media/image1.wmf"/><Relationship Id="rId8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19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17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382000" cy="1143000"/>
          </a:xfrm>
        </p:spPr>
        <p:txBody>
          <a:bodyPr/>
          <a:lstStyle/>
          <a:p>
            <a:r>
              <a:rPr lang="en-US" sz="3600"/>
              <a:t>Network layer</a:t>
            </a:r>
          </a:p>
        </p:txBody>
      </p:sp>
      <p:sp>
        <p:nvSpPr>
          <p:cNvPr id="35500" name="Freeform 684"/>
          <p:cNvSpPr>
            <a:spLocks/>
          </p:cNvSpPr>
          <p:nvPr/>
        </p:nvSpPr>
        <p:spPr bwMode="auto">
          <a:xfrm>
            <a:off x="4126276" y="3608389"/>
            <a:ext cx="1314450" cy="674687"/>
          </a:xfrm>
          <a:custGeom>
            <a:avLst/>
            <a:gdLst>
              <a:gd name="T0" fmla="*/ 382 w 828"/>
              <a:gd name="T1" fmla="*/ 30 h 425"/>
              <a:gd name="T2" fmla="*/ 370 w 828"/>
              <a:gd name="T3" fmla="*/ 30 h 425"/>
              <a:gd name="T4" fmla="*/ 126 w 828"/>
              <a:gd name="T5" fmla="*/ 32 h 425"/>
              <a:gd name="T6" fmla="*/ 6 w 828"/>
              <a:gd name="T7" fmla="*/ 126 h 425"/>
              <a:gd name="T8" fmla="*/ 92 w 828"/>
              <a:gd name="T9" fmla="*/ 274 h 425"/>
              <a:gd name="T10" fmla="*/ 292 w 828"/>
              <a:gd name="T11" fmla="*/ 384 h 425"/>
              <a:gd name="T12" fmla="*/ 540 w 828"/>
              <a:gd name="T13" fmla="*/ 416 h 425"/>
              <a:gd name="T14" fmla="*/ 698 w 828"/>
              <a:gd name="T15" fmla="*/ 330 h 425"/>
              <a:gd name="T16" fmla="*/ 776 w 828"/>
              <a:gd name="T17" fmla="*/ 170 h 425"/>
              <a:gd name="T18" fmla="*/ 792 w 828"/>
              <a:gd name="T19" fmla="*/ 22 h 425"/>
              <a:gd name="T20" fmla="*/ 560 w 828"/>
              <a:gd name="T21" fmla="*/ 38 h 425"/>
              <a:gd name="T22" fmla="*/ 382 w 828"/>
              <a:gd name="T23" fmla="*/ 3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01" name="Freeform 685"/>
          <p:cNvSpPr>
            <a:spLocks/>
          </p:cNvSpPr>
          <p:nvPr/>
        </p:nvSpPr>
        <p:spPr bwMode="auto">
          <a:xfrm>
            <a:off x="4145326" y="2082801"/>
            <a:ext cx="1730375" cy="1044575"/>
          </a:xfrm>
          <a:custGeom>
            <a:avLst/>
            <a:gdLst>
              <a:gd name="T0" fmla="*/ 424 w 765"/>
              <a:gd name="T1" fmla="*/ 10 h 459"/>
              <a:gd name="T2" fmla="*/ 288 w 765"/>
              <a:gd name="T3" fmla="*/ 70 h 459"/>
              <a:gd name="T4" fmla="*/ 96 w 765"/>
              <a:gd name="T5" fmla="*/ 100 h 459"/>
              <a:gd name="T6" fmla="*/ 14 w 765"/>
              <a:gd name="T7" fmla="*/ 336 h 459"/>
              <a:gd name="T8" fmla="*/ 180 w 765"/>
              <a:gd name="T9" fmla="*/ 444 h 459"/>
              <a:gd name="T10" fmla="*/ 346 w 765"/>
              <a:gd name="T11" fmla="*/ 426 h 459"/>
              <a:gd name="T12" fmla="*/ 584 w 765"/>
              <a:gd name="T13" fmla="*/ 444 h 459"/>
              <a:gd name="T14" fmla="*/ 698 w 765"/>
              <a:gd name="T15" fmla="*/ 434 h 459"/>
              <a:gd name="T16" fmla="*/ 752 w 765"/>
              <a:gd name="T17" fmla="*/ 372 h 459"/>
              <a:gd name="T18" fmla="*/ 750 w 765"/>
              <a:gd name="T19" fmla="*/ 158 h 459"/>
              <a:gd name="T20" fmla="*/ 662 w 765"/>
              <a:gd name="T21" fmla="*/ 34 h 459"/>
              <a:gd name="T22" fmla="*/ 424 w 765"/>
              <a:gd name="T23" fmla="*/ 1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02" name="Freeform 686"/>
          <p:cNvSpPr>
            <a:spLocks/>
          </p:cNvSpPr>
          <p:nvPr/>
        </p:nvSpPr>
        <p:spPr bwMode="auto">
          <a:xfrm>
            <a:off x="2405426" y="1790701"/>
            <a:ext cx="1644650" cy="1071563"/>
          </a:xfrm>
          <a:custGeom>
            <a:avLst/>
            <a:gdLst>
              <a:gd name="T0" fmla="*/ 648 w 1036"/>
              <a:gd name="T1" fmla="*/ 11 h 675"/>
              <a:gd name="T2" fmla="*/ 390 w 1036"/>
              <a:gd name="T3" fmla="*/ 53 h 675"/>
              <a:gd name="T4" fmla="*/ 206 w 1036"/>
              <a:gd name="T5" fmla="*/ 129 h 675"/>
              <a:gd name="T6" fmla="*/ 152 w 1036"/>
              <a:gd name="T7" fmla="*/ 229 h 675"/>
              <a:gd name="T8" fmla="*/ 22 w 1036"/>
              <a:gd name="T9" fmla="*/ 297 h 675"/>
              <a:gd name="T10" fmla="*/ 18 w 1036"/>
              <a:gd name="T11" fmla="*/ 459 h 675"/>
              <a:gd name="T12" fmla="*/ 132 w 1036"/>
              <a:gd name="T13" fmla="*/ 489 h 675"/>
              <a:gd name="T14" fmla="*/ 458 w 1036"/>
              <a:gd name="T15" fmla="*/ 489 h 675"/>
              <a:gd name="T16" fmla="*/ 598 w 1036"/>
              <a:gd name="T17" fmla="*/ 555 h 675"/>
              <a:gd name="T18" fmla="*/ 752 w 1036"/>
              <a:gd name="T19" fmla="*/ 657 h 675"/>
              <a:gd name="T20" fmla="*/ 870 w 1036"/>
              <a:gd name="T21" fmla="*/ 661 h 675"/>
              <a:gd name="T22" fmla="*/ 952 w 1036"/>
              <a:gd name="T23" fmla="*/ 603 h 675"/>
              <a:gd name="T24" fmla="*/ 992 w 1036"/>
              <a:gd name="T25" fmla="*/ 445 h 675"/>
              <a:gd name="T26" fmla="*/ 1018 w 1036"/>
              <a:gd name="T27" fmla="*/ 291 h 675"/>
              <a:gd name="T28" fmla="*/ 1022 w 1036"/>
              <a:gd name="T29" fmla="*/ 107 h 675"/>
              <a:gd name="T30" fmla="*/ 934 w 1036"/>
              <a:gd name="T31" fmla="*/ 17 h 675"/>
              <a:gd name="T32" fmla="*/ 776 w 1036"/>
              <a:gd name="T33" fmla="*/ 3 h 675"/>
              <a:gd name="T34" fmla="*/ 648 w 1036"/>
              <a:gd name="T35" fmla="*/ 11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503" name="Group 687"/>
          <p:cNvGrpSpPr>
            <a:grpSpLocks/>
          </p:cNvGrpSpPr>
          <p:nvPr/>
        </p:nvGrpSpPr>
        <p:grpSpPr bwMode="auto">
          <a:xfrm>
            <a:off x="2492739" y="3125789"/>
            <a:ext cx="1458912" cy="933450"/>
            <a:chOff x="2889" y="1631"/>
            <a:chExt cx="980" cy="743"/>
          </a:xfrm>
        </p:grpSpPr>
        <p:sp>
          <p:nvSpPr>
            <p:cNvPr id="35504" name="Rectangle 688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05" name="AutoShape 689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00CC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5506" name="Group 690"/>
          <p:cNvGrpSpPr>
            <a:grpSpLocks/>
          </p:cNvGrpSpPr>
          <p:nvPr/>
        </p:nvGrpSpPr>
        <p:grpSpPr bwMode="auto">
          <a:xfrm>
            <a:off x="3194414" y="1982789"/>
            <a:ext cx="336550" cy="531812"/>
            <a:chOff x="3796" y="1043"/>
            <a:chExt cx="865" cy="1237"/>
          </a:xfrm>
        </p:grpSpPr>
        <p:sp>
          <p:nvSpPr>
            <p:cNvPr id="35507" name="Line 691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08" name="Line 692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09" name="Line 693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10" name="Line 694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11" name="Line 695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12" name="Line 696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13" name="Line 697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14" name="Line 698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15" name="Line 699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16" name="Line 700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17" name="Line 701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18" name="Line 702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19" name="Line 703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20" name="Line 704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21" name="Line 705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5522" name="Group 706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35523" name="Line 707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24" name="Line 708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25" name="Line 709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26" name="Line 710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5527" name="Group 711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35528" name="Line 712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29" name="Line 713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30" name="Line 714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31" name="Line 715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5532" name="Group 716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35533" name="Line 717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34" name="Line 718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35" name="Line 719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36" name="Line 720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35537" name="Oval 721"/>
          <p:cNvSpPr>
            <a:spLocks noChangeArrowheads="1"/>
          </p:cNvSpPr>
          <p:nvPr/>
        </p:nvSpPr>
        <p:spPr bwMode="auto">
          <a:xfrm>
            <a:off x="4251689" y="3803651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8" name="Line 722"/>
          <p:cNvSpPr>
            <a:spLocks noChangeShapeType="1"/>
          </p:cNvSpPr>
          <p:nvPr/>
        </p:nvSpPr>
        <p:spPr bwMode="auto">
          <a:xfrm>
            <a:off x="4251689" y="3795714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9" name="Line 723"/>
          <p:cNvSpPr>
            <a:spLocks noChangeShapeType="1"/>
          </p:cNvSpPr>
          <p:nvPr/>
        </p:nvSpPr>
        <p:spPr bwMode="auto">
          <a:xfrm>
            <a:off x="4610464" y="3795714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40" name="Rectangle 724"/>
          <p:cNvSpPr>
            <a:spLocks noChangeArrowheads="1"/>
          </p:cNvSpPr>
          <p:nvPr/>
        </p:nvSpPr>
        <p:spPr bwMode="auto">
          <a:xfrm>
            <a:off x="4251689" y="3795714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5541" name="Oval 725"/>
          <p:cNvSpPr>
            <a:spLocks noChangeArrowheads="1"/>
          </p:cNvSpPr>
          <p:nvPr/>
        </p:nvSpPr>
        <p:spPr bwMode="auto">
          <a:xfrm>
            <a:off x="4248514" y="3727451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542" name="Group 726"/>
          <p:cNvGrpSpPr>
            <a:grpSpLocks/>
          </p:cNvGrpSpPr>
          <p:nvPr/>
        </p:nvGrpSpPr>
        <p:grpSpPr bwMode="auto">
          <a:xfrm>
            <a:off x="4334239" y="3751264"/>
            <a:ext cx="179387" cy="65087"/>
            <a:chOff x="2848" y="848"/>
            <a:chExt cx="140" cy="98"/>
          </a:xfrm>
        </p:grpSpPr>
        <p:sp>
          <p:nvSpPr>
            <p:cNvPr id="35543" name="Line 72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44" name="Line 72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45" name="Line 72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546" name="Group 730"/>
          <p:cNvGrpSpPr>
            <a:grpSpLocks/>
          </p:cNvGrpSpPr>
          <p:nvPr/>
        </p:nvGrpSpPr>
        <p:grpSpPr bwMode="auto">
          <a:xfrm flipV="1">
            <a:off x="4334239" y="3751264"/>
            <a:ext cx="179387" cy="65087"/>
            <a:chOff x="2848" y="848"/>
            <a:chExt cx="140" cy="98"/>
          </a:xfrm>
        </p:grpSpPr>
        <p:sp>
          <p:nvSpPr>
            <p:cNvPr id="35547" name="Line 73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48" name="Line 73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49" name="Line 73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550" name="Oval 734"/>
          <p:cNvSpPr>
            <a:spLocks noChangeArrowheads="1"/>
          </p:cNvSpPr>
          <p:nvPr/>
        </p:nvSpPr>
        <p:spPr bwMode="auto">
          <a:xfrm>
            <a:off x="4607289" y="4083051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51" name="Line 735"/>
          <p:cNvSpPr>
            <a:spLocks noChangeShapeType="1"/>
          </p:cNvSpPr>
          <p:nvPr/>
        </p:nvSpPr>
        <p:spPr bwMode="auto">
          <a:xfrm>
            <a:off x="4607289" y="4075114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52" name="Line 736"/>
          <p:cNvSpPr>
            <a:spLocks noChangeShapeType="1"/>
          </p:cNvSpPr>
          <p:nvPr/>
        </p:nvSpPr>
        <p:spPr bwMode="auto">
          <a:xfrm>
            <a:off x="4966064" y="4075114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53" name="Rectangle 737"/>
          <p:cNvSpPr>
            <a:spLocks noChangeArrowheads="1"/>
          </p:cNvSpPr>
          <p:nvPr/>
        </p:nvSpPr>
        <p:spPr bwMode="auto">
          <a:xfrm>
            <a:off x="4607289" y="4075114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5554" name="Oval 738"/>
          <p:cNvSpPr>
            <a:spLocks noChangeArrowheads="1"/>
          </p:cNvSpPr>
          <p:nvPr/>
        </p:nvSpPr>
        <p:spPr bwMode="auto">
          <a:xfrm>
            <a:off x="4604114" y="4006851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555" name="Group 739"/>
          <p:cNvGrpSpPr>
            <a:grpSpLocks/>
          </p:cNvGrpSpPr>
          <p:nvPr/>
        </p:nvGrpSpPr>
        <p:grpSpPr bwMode="auto">
          <a:xfrm>
            <a:off x="4689839" y="4030664"/>
            <a:ext cx="179387" cy="65087"/>
            <a:chOff x="2848" y="848"/>
            <a:chExt cx="140" cy="98"/>
          </a:xfrm>
        </p:grpSpPr>
        <p:sp>
          <p:nvSpPr>
            <p:cNvPr id="35556" name="Line 74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57" name="Line 74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58" name="Line 74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559" name="Group 743"/>
          <p:cNvGrpSpPr>
            <a:grpSpLocks/>
          </p:cNvGrpSpPr>
          <p:nvPr/>
        </p:nvGrpSpPr>
        <p:grpSpPr bwMode="auto">
          <a:xfrm flipV="1">
            <a:off x="4689839" y="4030664"/>
            <a:ext cx="179387" cy="65087"/>
            <a:chOff x="2848" y="848"/>
            <a:chExt cx="140" cy="98"/>
          </a:xfrm>
        </p:grpSpPr>
        <p:sp>
          <p:nvSpPr>
            <p:cNvPr id="35560" name="Line 74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61" name="Line 74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62" name="Line 74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563" name="Oval 747"/>
          <p:cNvSpPr>
            <a:spLocks noChangeArrowheads="1"/>
          </p:cNvSpPr>
          <p:nvPr/>
        </p:nvSpPr>
        <p:spPr bwMode="auto">
          <a:xfrm>
            <a:off x="4886689" y="3816351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64" name="Line 748"/>
          <p:cNvSpPr>
            <a:spLocks noChangeShapeType="1"/>
          </p:cNvSpPr>
          <p:nvPr/>
        </p:nvSpPr>
        <p:spPr bwMode="auto">
          <a:xfrm>
            <a:off x="4886689" y="3808414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65" name="Line 749"/>
          <p:cNvSpPr>
            <a:spLocks noChangeShapeType="1"/>
          </p:cNvSpPr>
          <p:nvPr/>
        </p:nvSpPr>
        <p:spPr bwMode="auto">
          <a:xfrm>
            <a:off x="5245464" y="3808414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66" name="Rectangle 750"/>
          <p:cNvSpPr>
            <a:spLocks noChangeArrowheads="1"/>
          </p:cNvSpPr>
          <p:nvPr/>
        </p:nvSpPr>
        <p:spPr bwMode="auto">
          <a:xfrm>
            <a:off x="4886689" y="3808414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5567" name="Oval 751"/>
          <p:cNvSpPr>
            <a:spLocks noChangeArrowheads="1"/>
          </p:cNvSpPr>
          <p:nvPr/>
        </p:nvSpPr>
        <p:spPr bwMode="auto">
          <a:xfrm>
            <a:off x="4883514" y="3740151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568" name="Group 752"/>
          <p:cNvGrpSpPr>
            <a:grpSpLocks/>
          </p:cNvGrpSpPr>
          <p:nvPr/>
        </p:nvGrpSpPr>
        <p:grpSpPr bwMode="auto">
          <a:xfrm>
            <a:off x="4969239" y="3763964"/>
            <a:ext cx="179387" cy="65087"/>
            <a:chOff x="2848" y="848"/>
            <a:chExt cx="140" cy="98"/>
          </a:xfrm>
        </p:grpSpPr>
        <p:sp>
          <p:nvSpPr>
            <p:cNvPr id="35569" name="Line 75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70" name="Line 75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71" name="Line 75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572" name="Group 756"/>
          <p:cNvGrpSpPr>
            <a:grpSpLocks/>
          </p:cNvGrpSpPr>
          <p:nvPr/>
        </p:nvGrpSpPr>
        <p:grpSpPr bwMode="auto">
          <a:xfrm flipV="1">
            <a:off x="4969239" y="3763964"/>
            <a:ext cx="179387" cy="65087"/>
            <a:chOff x="2848" y="848"/>
            <a:chExt cx="140" cy="98"/>
          </a:xfrm>
        </p:grpSpPr>
        <p:sp>
          <p:nvSpPr>
            <p:cNvPr id="35573" name="Line 75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74" name="Line 75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75" name="Line 75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576" name="Oval 760"/>
          <p:cNvSpPr>
            <a:spLocks noChangeArrowheads="1"/>
          </p:cNvSpPr>
          <p:nvPr/>
        </p:nvSpPr>
        <p:spPr bwMode="auto">
          <a:xfrm>
            <a:off x="4351701" y="2654301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77" name="Line 761"/>
          <p:cNvSpPr>
            <a:spLocks noChangeShapeType="1"/>
          </p:cNvSpPr>
          <p:nvPr/>
        </p:nvSpPr>
        <p:spPr bwMode="auto">
          <a:xfrm>
            <a:off x="4351701" y="2646364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78" name="Line 762"/>
          <p:cNvSpPr>
            <a:spLocks noChangeShapeType="1"/>
          </p:cNvSpPr>
          <p:nvPr/>
        </p:nvSpPr>
        <p:spPr bwMode="auto">
          <a:xfrm>
            <a:off x="4699364" y="2646364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79" name="Rectangle 763"/>
          <p:cNvSpPr>
            <a:spLocks noChangeArrowheads="1"/>
          </p:cNvSpPr>
          <p:nvPr/>
        </p:nvSpPr>
        <p:spPr bwMode="auto">
          <a:xfrm>
            <a:off x="4351701" y="2646364"/>
            <a:ext cx="344488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5580" name="Oval 764"/>
          <p:cNvSpPr>
            <a:spLocks noChangeArrowheads="1"/>
          </p:cNvSpPr>
          <p:nvPr/>
        </p:nvSpPr>
        <p:spPr bwMode="auto">
          <a:xfrm>
            <a:off x="4348526" y="2582864"/>
            <a:ext cx="347663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581" name="Group 765"/>
          <p:cNvGrpSpPr>
            <a:grpSpLocks/>
          </p:cNvGrpSpPr>
          <p:nvPr/>
        </p:nvGrpSpPr>
        <p:grpSpPr bwMode="auto">
          <a:xfrm>
            <a:off x="4432664" y="2605089"/>
            <a:ext cx="171450" cy="61912"/>
            <a:chOff x="2848" y="848"/>
            <a:chExt cx="140" cy="98"/>
          </a:xfrm>
        </p:grpSpPr>
        <p:sp>
          <p:nvSpPr>
            <p:cNvPr id="35582" name="Line 76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83" name="Line 76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84" name="Line 76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585" name="Group 769"/>
          <p:cNvGrpSpPr>
            <a:grpSpLocks/>
          </p:cNvGrpSpPr>
          <p:nvPr/>
        </p:nvGrpSpPr>
        <p:grpSpPr bwMode="auto">
          <a:xfrm flipV="1">
            <a:off x="4432664" y="2605089"/>
            <a:ext cx="171450" cy="60325"/>
            <a:chOff x="2848" y="848"/>
            <a:chExt cx="140" cy="98"/>
          </a:xfrm>
        </p:grpSpPr>
        <p:sp>
          <p:nvSpPr>
            <p:cNvPr id="35586" name="Line 77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87" name="Line 77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88" name="Line 77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589" name="Oval 773"/>
          <p:cNvSpPr>
            <a:spLocks noChangeArrowheads="1"/>
          </p:cNvSpPr>
          <p:nvPr/>
        </p:nvSpPr>
        <p:spPr bwMode="auto">
          <a:xfrm>
            <a:off x="4350114" y="2914651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90" name="Line 774"/>
          <p:cNvSpPr>
            <a:spLocks noChangeShapeType="1"/>
          </p:cNvSpPr>
          <p:nvPr/>
        </p:nvSpPr>
        <p:spPr bwMode="auto">
          <a:xfrm>
            <a:off x="4350114" y="2906714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91" name="Line 775"/>
          <p:cNvSpPr>
            <a:spLocks noChangeShapeType="1"/>
          </p:cNvSpPr>
          <p:nvPr/>
        </p:nvSpPr>
        <p:spPr bwMode="auto">
          <a:xfrm>
            <a:off x="4708889" y="2906714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92" name="Rectangle 776"/>
          <p:cNvSpPr>
            <a:spLocks noChangeArrowheads="1"/>
          </p:cNvSpPr>
          <p:nvPr/>
        </p:nvSpPr>
        <p:spPr bwMode="auto">
          <a:xfrm>
            <a:off x="4350114" y="2906714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5593" name="Oval 777"/>
          <p:cNvSpPr>
            <a:spLocks noChangeArrowheads="1"/>
          </p:cNvSpPr>
          <p:nvPr/>
        </p:nvSpPr>
        <p:spPr bwMode="auto">
          <a:xfrm>
            <a:off x="4346939" y="2838451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594" name="Group 778"/>
          <p:cNvGrpSpPr>
            <a:grpSpLocks/>
          </p:cNvGrpSpPr>
          <p:nvPr/>
        </p:nvGrpSpPr>
        <p:grpSpPr bwMode="auto">
          <a:xfrm>
            <a:off x="4432664" y="2862264"/>
            <a:ext cx="179387" cy="65087"/>
            <a:chOff x="2848" y="848"/>
            <a:chExt cx="140" cy="98"/>
          </a:xfrm>
        </p:grpSpPr>
        <p:sp>
          <p:nvSpPr>
            <p:cNvPr id="35595" name="Line 77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96" name="Line 78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97" name="Line 78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598" name="Group 782"/>
          <p:cNvGrpSpPr>
            <a:grpSpLocks/>
          </p:cNvGrpSpPr>
          <p:nvPr/>
        </p:nvGrpSpPr>
        <p:grpSpPr bwMode="auto">
          <a:xfrm flipV="1">
            <a:off x="4432664" y="2862264"/>
            <a:ext cx="179387" cy="65087"/>
            <a:chOff x="2848" y="848"/>
            <a:chExt cx="140" cy="98"/>
          </a:xfrm>
        </p:grpSpPr>
        <p:sp>
          <p:nvSpPr>
            <p:cNvPr id="35599" name="Line 78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00" name="Line 78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01" name="Line 78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602" name="Oval 786"/>
          <p:cNvSpPr>
            <a:spLocks noChangeArrowheads="1"/>
          </p:cNvSpPr>
          <p:nvPr/>
        </p:nvSpPr>
        <p:spPr bwMode="auto">
          <a:xfrm>
            <a:off x="4826364" y="2555876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03" name="Line 787"/>
          <p:cNvSpPr>
            <a:spLocks noChangeShapeType="1"/>
          </p:cNvSpPr>
          <p:nvPr/>
        </p:nvSpPr>
        <p:spPr bwMode="auto">
          <a:xfrm>
            <a:off x="4826364" y="2549526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04" name="Line 788"/>
          <p:cNvSpPr>
            <a:spLocks noChangeShapeType="1"/>
          </p:cNvSpPr>
          <p:nvPr/>
        </p:nvSpPr>
        <p:spPr bwMode="auto">
          <a:xfrm>
            <a:off x="5156564" y="2549526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05" name="Rectangle 789"/>
          <p:cNvSpPr>
            <a:spLocks noChangeArrowheads="1"/>
          </p:cNvSpPr>
          <p:nvPr/>
        </p:nvSpPr>
        <p:spPr bwMode="auto">
          <a:xfrm>
            <a:off x="4826364" y="2549526"/>
            <a:ext cx="327025" cy="523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35606" name="Oval 790"/>
          <p:cNvSpPr>
            <a:spLocks noChangeArrowheads="1"/>
          </p:cNvSpPr>
          <p:nvPr/>
        </p:nvSpPr>
        <p:spPr bwMode="auto">
          <a:xfrm>
            <a:off x="4823189" y="2487614"/>
            <a:ext cx="330200" cy="1000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607" name="Group 791"/>
          <p:cNvGrpSpPr>
            <a:grpSpLocks/>
          </p:cNvGrpSpPr>
          <p:nvPr/>
        </p:nvGrpSpPr>
        <p:grpSpPr bwMode="auto">
          <a:xfrm>
            <a:off x="4902564" y="2509839"/>
            <a:ext cx="163512" cy="57150"/>
            <a:chOff x="2848" y="848"/>
            <a:chExt cx="140" cy="98"/>
          </a:xfrm>
        </p:grpSpPr>
        <p:sp>
          <p:nvSpPr>
            <p:cNvPr id="35608" name="Line 79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09" name="Line 79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10" name="Line 79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611" name="Group 795"/>
          <p:cNvGrpSpPr>
            <a:grpSpLocks/>
          </p:cNvGrpSpPr>
          <p:nvPr/>
        </p:nvGrpSpPr>
        <p:grpSpPr bwMode="auto">
          <a:xfrm flipV="1">
            <a:off x="4902564" y="2508251"/>
            <a:ext cx="163512" cy="58738"/>
            <a:chOff x="2848" y="848"/>
            <a:chExt cx="140" cy="98"/>
          </a:xfrm>
        </p:grpSpPr>
        <p:sp>
          <p:nvSpPr>
            <p:cNvPr id="35612" name="Line 79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13" name="Line 79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14" name="Line 79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615" name="Oval 799"/>
          <p:cNvSpPr>
            <a:spLocks noChangeArrowheads="1"/>
          </p:cNvSpPr>
          <p:nvPr/>
        </p:nvSpPr>
        <p:spPr bwMode="auto">
          <a:xfrm>
            <a:off x="4912089" y="2914651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16" name="Line 800"/>
          <p:cNvSpPr>
            <a:spLocks noChangeShapeType="1"/>
          </p:cNvSpPr>
          <p:nvPr/>
        </p:nvSpPr>
        <p:spPr bwMode="auto">
          <a:xfrm>
            <a:off x="4912089" y="2906714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17" name="Line 801"/>
          <p:cNvSpPr>
            <a:spLocks noChangeShapeType="1"/>
          </p:cNvSpPr>
          <p:nvPr/>
        </p:nvSpPr>
        <p:spPr bwMode="auto">
          <a:xfrm>
            <a:off x="5270864" y="2906714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18" name="Rectangle 802"/>
          <p:cNvSpPr>
            <a:spLocks noChangeArrowheads="1"/>
          </p:cNvSpPr>
          <p:nvPr/>
        </p:nvSpPr>
        <p:spPr bwMode="auto">
          <a:xfrm>
            <a:off x="4912089" y="2906714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5619" name="Oval 803"/>
          <p:cNvSpPr>
            <a:spLocks noChangeArrowheads="1"/>
          </p:cNvSpPr>
          <p:nvPr/>
        </p:nvSpPr>
        <p:spPr bwMode="auto">
          <a:xfrm>
            <a:off x="4908914" y="2838451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620" name="Group 804"/>
          <p:cNvGrpSpPr>
            <a:grpSpLocks/>
          </p:cNvGrpSpPr>
          <p:nvPr/>
        </p:nvGrpSpPr>
        <p:grpSpPr bwMode="auto">
          <a:xfrm>
            <a:off x="4994639" y="2862264"/>
            <a:ext cx="179387" cy="65087"/>
            <a:chOff x="2848" y="848"/>
            <a:chExt cx="140" cy="98"/>
          </a:xfrm>
        </p:grpSpPr>
        <p:sp>
          <p:nvSpPr>
            <p:cNvPr id="35621" name="Line 80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22" name="Line 80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23" name="Line 80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624" name="Group 808"/>
          <p:cNvGrpSpPr>
            <a:grpSpLocks/>
          </p:cNvGrpSpPr>
          <p:nvPr/>
        </p:nvGrpSpPr>
        <p:grpSpPr bwMode="auto">
          <a:xfrm flipV="1">
            <a:off x="4994639" y="2862264"/>
            <a:ext cx="179387" cy="65087"/>
            <a:chOff x="2848" y="848"/>
            <a:chExt cx="140" cy="98"/>
          </a:xfrm>
        </p:grpSpPr>
        <p:sp>
          <p:nvSpPr>
            <p:cNvPr id="35625" name="Line 80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26" name="Line 81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27" name="Line 81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628" name="Oval 812"/>
          <p:cNvSpPr>
            <a:spLocks noChangeArrowheads="1"/>
          </p:cNvSpPr>
          <p:nvPr/>
        </p:nvSpPr>
        <p:spPr bwMode="auto">
          <a:xfrm>
            <a:off x="3502389" y="2649539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29" name="Line 813"/>
          <p:cNvSpPr>
            <a:spLocks noChangeShapeType="1"/>
          </p:cNvSpPr>
          <p:nvPr/>
        </p:nvSpPr>
        <p:spPr bwMode="auto">
          <a:xfrm>
            <a:off x="3502389" y="2641601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0" name="Line 814"/>
          <p:cNvSpPr>
            <a:spLocks noChangeShapeType="1"/>
          </p:cNvSpPr>
          <p:nvPr/>
        </p:nvSpPr>
        <p:spPr bwMode="auto">
          <a:xfrm>
            <a:off x="3848464" y="2641601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1" name="Rectangle 815"/>
          <p:cNvSpPr>
            <a:spLocks noChangeArrowheads="1"/>
          </p:cNvSpPr>
          <p:nvPr/>
        </p:nvSpPr>
        <p:spPr bwMode="auto">
          <a:xfrm>
            <a:off x="3502389" y="2641601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5632" name="Oval 816"/>
          <p:cNvSpPr>
            <a:spLocks noChangeArrowheads="1"/>
          </p:cNvSpPr>
          <p:nvPr/>
        </p:nvSpPr>
        <p:spPr bwMode="auto">
          <a:xfrm>
            <a:off x="3499214" y="2578101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633" name="Group 817"/>
          <p:cNvGrpSpPr>
            <a:grpSpLocks/>
          </p:cNvGrpSpPr>
          <p:nvPr/>
        </p:nvGrpSpPr>
        <p:grpSpPr bwMode="auto">
          <a:xfrm>
            <a:off x="3583351" y="2600326"/>
            <a:ext cx="171450" cy="60325"/>
            <a:chOff x="2848" y="848"/>
            <a:chExt cx="140" cy="98"/>
          </a:xfrm>
        </p:grpSpPr>
        <p:sp>
          <p:nvSpPr>
            <p:cNvPr id="35634" name="Line 81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5" name="Line 81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" name="Line 82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637" name="Group 821"/>
          <p:cNvGrpSpPr>
            <a:grpSpLocks/>
          </p:cNvGrpSpPr>
          <p:nvPr/>
        </p:nvGrpSpPr>
        <p:grpSpPr bwMode="auto">
          <a:xfrm flipV="1">
            <a:off x="3583351" y="2600326"/>
            <a:ext cx="171450" cy="58738"/>
            <a:chOff x="2848" y="848"/>
            <a:chExt cx="140" cy="98"/>
          </a:xfrm>
        </p:grpSpPr>
        <p:sp>
          <p:nvSpPr>
            <p:cNvPr id="35638" name="Line 8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9" name="Line 8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40" name="Line 8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641" name="Oval 825"/>
          <p:cNvSpPr>
            <a:spLocks noChangeArrowheads="1"/>
          </p:cNvSpPr>
          <p:nvPr/>
        </p:nvSpPr>
        <p:spPr bwMode="auto">
          <a:xfrm>
            <a:off x="3196001" y="3798889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2" name="Line 826"/>
          <p:cNvSpPr>
            <a:spLocks noChangeShapeType="1"/>
          </p:cNvSpPr>
          <p:nvPr/>
        </p:nvSpPr>
        <p:spPr bwMode="auto">
          <a:xfrm>
            <a:off x="3196001" y="3790951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3" name="Line 827"/>
          <p:cNvSpPr>
            <a:spLocks noChangeShapeType="1"/>
          </p:cNvSpPr>
          <p:nvPr/>
        </p:nvSpPr>
        <p:spPr bwMode="auto">
          <a:xfrm>
            <a:off x="3542076" y="3790951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4" name="Rectangle 828"/>
          <p:cNvSpPr>
            <a:spLocks noChangeArrowheads="1"/>
          </p:cNvSpPr>
          <p:nvPr/>
        </p:nvSpPr>
        <p:spPr bwMode="auto">
          <a:xfrm>
            <a:off x="3196001" y="3790951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5645" name="Oval 829"/>
          <p:cNvSpPr>
            <a:spLocks noChangeArrowheads="1"/>
          </p:cNvSpPr>
          <p:nvPr/>
        </p:nvSpPr>
        <p:spPr bwMode="auto">
          <a:xfrm>
            <a:off x="3192826" y="3727451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646" name="Group 830"/>
          <p:cNvGrpSpPr>
            <a:grpSpLocks/>
          </p:cNvGrpSpPr>
          <p:nvPr/>
        </p:nvGrpSpPr>
        <p:grpSpPr bwMode="auto">
          <a:xfrm>
            <a:off x="3276964" y="3749676"/>
            <a:ext cx="171450" cy="60325"/>
            <a:chOff x="2848" y="848"/>
            <a:chExt cx="140" cy="98"/>
          </a:xfrm>
        </p:grpSpPr>
        <p:sp>
          <p:nvSpPr>
            <p:cNvPr id="35647" name="Line 83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48" name="Line 83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49" name="Line 83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650" name="Group 834"/>
          <p:cNvGrpSpPr>
            <a:grpSpLocks/>
          </p:cNvGrpSpPr>
          <p:nvPr/>
        </p:nvGrpSpPr>
        <p:grpSpPr bwMode="auto">
          <a:xfrm flipV="1">
            <a:off x="3276964" y="3749676"/>
            <a:ext cx="171450" cy="58738"/>
            <a:chOff x="2848" y="848"/>
            <a:chExt cx="140" cy="98"/>
          </a:xfrm>
        </p:grpSpPr>
        <p:sp>
          <p:nvSpPr>
            <p:cNvPr id="35651" name="Line 83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52" name="Line 83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53" name="Line 83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654" name="Line 838"/>
          <p:cNvSpPr>
            <a:spLocks noChangeShapeType="1"/>
          </p:cNvSpPr>
          <p:nvPr/>
        </p:nvSpPr>
        <p:spPr bwMode="auto">
          <a:xfrm flipV="1">
            <a:off x="4394564" y="4156076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655" name="Line 839"/>
          <p:cNvSpPr>
            <a:spLocks noChangeShapeType="1"/>
          </p:cNvSpPr>
          <p:nvPr/>
        </p:nvSpPr>
        <p:spPr bwMode="auto">
          <a:xfrm>
            <a:off x="4518389" y="3894139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656" name="Line 840"/>
          <p:cNvSpPr>
            <a:spLocks noChangeShapeType="1"/>
          </p:cNvSpPr>
          <p:nvPr/>
        </p:nvSpPr>
        <p:spPr bwMode="auto">
          <a:xfrm>
            <a:off x="4615226" y="3814764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657" name="Line 841"/>
          <p:cNvSpPr>
            <a:spLocks noChangeShapeType="1"/>
          </p:cNvSpPr>
          <p:nvPr/>
        </p:nvSpPr>
        <p:spPr bwMode="auto">
          <a:xfrm flipV="1">
            <a:off x="4851764" y="3900489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658" name="Line 842"/>
          <p:cNvSpPr>
            <a:spLocks noChangeShapeType="1"/>
          </p:cNvSpPr>
          <p:nvPr/>
        </p:nvSpPr>
        <p:spPr bwMode="auto">
          <a:xfrm>
            <a:off x="3550014" y="3821114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659" name="Line 843"/>
          <p:cNvSpPr>
            <a:spLocks noChangeShapeType="1"/>
          </p:cNvSpPr>
          <p:nvPr/>
        </p:nvSpPr>
        <p:spPr bwMode="auto">
          <a:xfrm>
            <a:off x="3845289" y="2668589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660" name="Line 844"/>
          <p:cNvSpPr>
            <a:spLocks noChangeShapeType="1"/>
          </p:cNvSpPr>
          <p:nvPr/>
        </p:nvSpPr>
        <p:spPr bwMode="auto">
          <a:xfrm>
            <a:off x="3411901" y="2497139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661" name="Freeform 845"/>
          <p:cNvSpPr>
            <a:spLocks/>
          </p:cNvSpPr>
          <p:nvPr/>
        </p:nvSpPr>
        <p:spPr bwMode="auto">
          <a:xfrm>
            <a:off x="2732451" y="4503739"/>
            <a:ext cx="2979738" cy="1455737"/>
          </a:xfrm>
          <a:custGeom>
            <a:avLst/>
            <a:gdLst>
              <a:gd name="T0" fmla="*/ 889 w 1877"/>
              <a:gd name="T1" fmla="*/ 23 h 917"/>
              <a:gd name="T2" fmla="*/ 692 w 1877"/>
              <a:gd name="T3" fmla="*/ 109 h 917"/>
              <a:gd name="T4" fmla="*/ 415 w 1877"/>
              <a:gd name="T5" fmla="*/ 91 h 917"/>
              <a:gd name="T6" fmla="*/ 112 w 1877"/>
              <a:gd name="T7" fmla="*/ 170 h 917"/>
              <a:gd name="T8" fmla="*/ 50 w 1877"/>
              <a:gd name="T9" fmla="*/ 353 h 917"/>
              <a:gd name="T10" fmla="*/ 14 w 1877"/>
              <a:gd name="T11" fmla="*/ 528 h 917"/>
              <a:gd name="T12" fmla="*/ 139 w 1877"/>
              <a:gd name="T13" fmla="*/ 650 h 917"/>
              <a:gd name="T14" fmla="*/ 505 w 1877"/>
              <a:gd name="T15" fmla="*/ 781 h 917"/>
              <a:gd name="T16" fmla="*/ 933 w 1877"/>
              <a:gd name="T17" fmla="*/ 886 h 917"/>
              <a:gd name="T18" fmla="*/ 1370 w 1877"/>
              <a:gd name="T19" fmla="*/ 901 h 917"/>
              <a:gd name="T20" fmla="*/ 1676 w 1877"/>
              <a:gd name="T21" fmla="*/ 793 h 917"/>
              <a:gd name="T22" fmla="*/ 1860 w 1877"/>
              <a:gd name="T23" fmla="*/ 624 h 917"/>
              <a:gd name="T24" fmla="*/ 1776 w 1877"/>
              <a:gd name="T25" fmla="*/ 219 h 917"/>
              <a:gd name="T26" fmla="*/ 1503 w 1877"/>
              <a:gd name="T27" fmla="*/ 100 h 917"/>
              <a:gd name="T28" fmla="*/ 1200 w 1877"/>
              <a:gd name="T29" fmla="*/ 13 h 917"/>
              <a:gd name="T30" fmla="*/ 889 w 1877"/>
              <a:gd name="T31" fmla="*/ 23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662" name="Line 846"/>
          <p:cNvSpPr>
            <a:spLocks noChangeShapeType="1"/>
          </p:cNvSpPr>
          <p:nvPr/>
        </p:nvSpPr>
        <p:spPr bwMode="auto">
          <a:xfrm rot="-5400000">
            <a:off x="4967651" y="5240339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63" name="Line 847"/>
          <p:cNvSpPr>
            <a:spLocks noChangeShapeType="1"/>
          </p:cNvSpPr>
          <p:nvPr/>
        </p:nvSpPr>
        <p:spPr bwMode="auto">
          <a:xfrm rot="5400000" flipV="1">
            <a:off x="5113701" y="5521326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64" name="Line 848"/>
          <p:cNvSpPr>
            <a:spLocks noChangeShapeType="1"/>
          </p:cNvSpPr>
          <p:nvPr/>
        </p:nvSpPr>
        <p:spPr bwMode="auto">
          <a:xfrm rot="-5400000">
            <a:off x="5299439" y="5197476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665" name="Group 849"/>
          <p:cNvGrpSpPr>
            <a:grpSpLocks/>
          </p:cNvGrpSpPr>
          <p:nvPr/>
        </p:nvGrpSpPr>
        <p:grpSpPr bwMode="auto">
          <a:xfrm>
            <a:off x="4878751" y="4906964"/>
            <a:ext cx="501650" cy="234950"/>
            <a:chOff x="4701" y="2996"/>
            <a:chExt cx="316" cy="148"/>
          </a:xfrm>
        </p:grpSpPr>
        <p:sp>
          <p:nvSpPr>
            <p:cNvPr id="35666" name="Oval 850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67" name="Line 851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68" name="Line 852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69" name="Rectangle 853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670" name="Oval 854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671" name="Group 855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5672" name="Line 85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673" name="Line 85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674" name="Line 85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675" name="Group 859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5676" name="Line 8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677" name="Line 8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678" name="Line 8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5679" name="Group 863"/>
          <p:cNvGrpSpPr>
            <a:grpSpLocks/>
          </p:cNvGrpSpPr>
          <p:nvPr/>
        </p:nvGrpSpPr>
        <p:grpSpPr bwMode="auto">
          <a:xfrm>
            <a:off x="4062776" y="4630739"/>
            <a:ext cx="501650" cy="234950"/>
            <a:chOff x="3600" y="219"/>
            <a:chExt cx="360" cy="175"/>
          </a:xfrm>
        </p:grpSpPr>
        <p:sp>
          <p:nvSpPr>
            <p:cNvPr id="35680" name="Oval 86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81" name="Line 86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82" name="Line 86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83" name="Rectangle 86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684" name="Oval 86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685" name="Group 86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5686" name="Line 87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687" name="Line 87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688" name="Line 87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689" name="Group 87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5690" name="Line 8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691" name="Line 8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692" name="Line 8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5693" name="Group 877"/>
          <p:cNvGrpSpPr>
            <a:grpSpLocks/>
          </p:cNvGrpSpPr>
          <p:nvPr/>
        </p:nvGrpSpPr>
        <p:grpSpPr bwMode="auto">
          <a:xfrm>
            <a:off x="3397614" y="4935539"/>
            <a:ext cx="501650" cy="234950"/>
            <a:chOff x="3600" y="219"/>
            <a:chExt cx="360" cy="175"/>
          </a:xfrm>
        </p:grpSpPr>
        <p:sp>
          <p:nvSpPr>
            <p:cNvPr id="35694" name="Oval 87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95" name="Line 87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96" name="Line 88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97" name="Rectangle 88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698" name="Oval 88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699" name="Group 88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5700" name="Line 88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01" name="Line 88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02" name="Line 88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703" name="Group 88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5704" name="Line 8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05" name="Line 8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06" name="Line 8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5707" name="Line 891"/>
          <p:cNvSpPr>
            <a:spLocks noChangeShapeType="1"/>
          </p:cNvSpPr>
          <p:nvPr/>
        </p:nvSpPr>
        <p:spPr bwMode="auto">
          <a:xfrm>
            <a:off x="4512039" y="4841876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08" name="Line 892"/>
          <p:cNvSpPr>
            <a:spLocks noChangeShapeType="1"/>
          </p:cNvSpPr>
          <p:nvPr/>
        </p:nvSpPr>
        <p:spPr bwMode="auto">
          <a:xfrm flipV="1">
            <a:off x="3859576" y="4854576"/>
            <a:ext cx="277813" cy="109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09" name="Line 893"/>
          <p:cNvSpPr>
            <a:spLocks noChangeShapeType="1"/>
          </p:cNvSpPr>
          <p:nvPr/>
        </p:nvSpPr>
        <p:spPr bwMode="auto">
          <a:xfrm flipV="1">
            <a:off x="3902439" y="5057776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10" name="Line 894"/>
          <p:cNvSpPr>
            <a:spLocks noChangeShapeType="1"/>
          </p:cNvSpPr>
          <p:nvPr/>
        </p:nvSpPr>
        <p:spPr bwMode="auto">
          <a:xfrm flipH="1">
            <a:off x="3197589" y="4803776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11" name="Line 895"/>
          <p:cNvSpPr>
            <a:spLocks noChangeShapeType="1"/>
          </p:cNvSpPr>
          <p:nvPr/>
        </p:nvSpPr>
        <p:spPr bwMode="auto">
          <a:xfrm>
            <a:off x="3222989" y="4854576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12" name="Line 896"/>
          <p:cNvSpPr>
            <a:spLocks noChangeShapeType="1"/>
          </p:cNvSpPr>
          <p:nvPr/>
        </p:nvSpPr>
        <p:spPr bwMode="auto">
          <a:xfrm>
            <a:off x="3083289" y="5191126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13" name="Line 897"/>
          <p:cNvSpPr>
            <a:spLocks noChangeShapeType="1"/>
          </p:cNvSpPr>
          <p:nvPr/>
        </p:nvSpPr>
        <p:spPr bwMode="auto">
          <a:xfrm>
            <a:off x="3335701" y="5270501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14" name="Line 898"/>
          <p:cNvSpPr>
            <a:spLocks noChangeShapeType="1"/>
          </p:cNvSpPr>
          <p:nvPr/>
        </p:nvSpPr>
        <p:spPr bwMode="auto">
          <a:xfrm flipH="1">
            <a:off x="3575414" y="5178426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15" name="Line 899"/>
          <p:cNvSpPr>
            <a:spLocks noChangeShapeType="1"/>
          </p:cNvSpPr>
          <p:nvPr/>
        </p:nvSpPr>
        <p:spPr bwMode="auto">
          <a:xfrm>
            <a:off x="3388089" y="5267326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16" name="Line 900"/>
          <p:cNvSpPr>
            <a:spLocks noChangeShapeType="1"/>
          </p:cNvSpPr>
          <p:nvPr/>
        </p:nvSpPr>
        <p:spPr bwMode="auto">
          <a:xfrm flipH="1" flipV="1">
            <a:off x="3784964" y="5275264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17" name="Line 901"/>
          <p:cNvSpPr>
            <a:spLocks noChangeShapeType="1"/>
          </p:cNvSpPr>
          <p:nvPr/>
        </p:nvSpPr>
        <p:spPr bwMode="auto">
          <a:xfrm>
            <a:off x="3865926" y="5133976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18" name="Line 902"/>
          <p:cNvSpPr>
            <a:spLocks noChangeShapeType="1"/>
          </p:cNvSpPr>
          <p:nvPr/>
        </p:nvSpPr>
        <p:spPr bwMode="auto">
          <a:xfrm>
            <a:off x="3315064" y="5068889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719" name="Group 903"/>
          <p:cNvGrpSpPr>
            <a:grpSpLocks/>
          </p:cNvGrpSpPr>
          <p:nvPr/>
        </p:nvGrpSpPr>
        <p:grpSpPr bwMode="auto">
          <a:xfrm>
            <a:off x="2500676" y="1828801"/>
            <a:ext cx="3021013" cy="3981450"/>
            <a:chOff x="-1203" y="1352"/>
            <a:chExt cx="1903" cy="2508"/>
          </a:xfrm>
        </p:grpSpPr>
        <p:grpSp>
          <p:nvGrpSpPr>
            <p:cNvPr id="35720" name="Group 904"/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35721" name="Picture 905" descr="lgv_fqmg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722" name="Line 906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23" name="Line 907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5724" name="Picture 908" descr="imgyjavg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725" name="Group 909"/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35726" name="Object 91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4" name="Clip" r:id="rId6" imgW="819000" imgH="847800" progId="MS_ClipArt_Gallery.2">
                      <p:embed/>
                    </p:oleObj>
                  </mc:Choice>
                  <mc:Fallback>
                    <p:oleObj name="Clip" r:id="rId6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727" name="Object 91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5" name="Clip" r:id="rId8" imgW="1266840" imgH="1200240" progId="MS_ClipArt_Gallery.2">
                      <p:embed/>
                    </p:oleObj>
                  </mc:Choice>
                  <mc:Fallback>
                    <p:oleObj name="Clip" r:id="rId8" imgW="1266840" imgH="12002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728" name="Group 912"/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35729" name="Object 91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6" name="Clip" r:id="rId10" imgW="819000" imgH="847800" progId="MS_ClipArt_Gallery.2">
                      <p:embed/>
                    </p:oleObj>
                  </mc:Choice>
                  <mc:Fallback>
                    <p:oleObj name="Clip" r:id="rId10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730" name="Object 91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7" name="Clip" r:id="rId11" imgW="1266840" imgH="1200240" progId="MS_ClipArt_Gallery.2">
                      <p:embed/>
                    </p:oleObj>
                  </mc:Choice>
                  <mc:Fallback>
                    <p:oleObj name="Clip" r:id="rId11" imgW="1266840" imgH="12002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5731" name="Object 915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" name="Clip" r:id="rId12" imgW="1305000" imgH="1085760" progId="MS_ClipArt_Gallery.2">
                    <p:embed/>
                  </p:oleObj>
                </mc:Choice>
                <mc:Fallback>
                  <p:oleObj name="Clip" r:id="rId12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732" name="Group 916"/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35733" name="AutoShape 91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34" name="Rectangle 91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35" name="Rectangle 91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36" name="AutoShape 92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37" name="Line 92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38" name="Line 92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39" name="Rectangle 92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40" name="Rectangle 92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35741" name="Object 925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" name="Clip" r:id="rId14" imgW="1305000" imgH="1085760" progId="MS_ClipArt_Gallery.2">
                    <p:embed/>
                  </p:oleObj>
                </mc:Choice>
                <mc:Fallback>
                  <p:oleObj name="Clip" r:id="rId14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742" name="Object 926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" name="Clip" r:id="rId15" imgW="1305000" imgH="1085760" progId="MS_ClipArt_Gallery.2">
                    <p:embed/>
                  </p:oleObj>
                </mc:Choice>
                <mc:Fallback>
                  <p:oleObj name="Clip" r:id="rId15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743" name="Object 927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" name="Clip" r:id="rId16" imgW="1305000" imgH="1085760" progId="MS_ClipArt_Gallery.2">
                    <p:embed/>
                  </p:oleObj>
                </mc:Choice>
                <mc:Fallback>
                  <p:oleObj name="Clip" r:id="rId16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744" name="Object 928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" name="Clip" r:id="rId17" imgW="1305000" imgH="1085760" progId="MS_ClipArt_Gallery.2">
                    <p:embed/>
                  </p:oleObj>
                </mc:Choice>
                <mc:Fallback>
                  <p:oleObj name="Clip" r:id="rId17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745" name="Group 929"/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35746" name="Object 93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3" name="Clip" r:id="rId18" imgW="819000" imgH="847800" progId="MS_ClipArt_Gallery.2">
                      <p:embed/>
                    </p:oleObj>
                  </mc:Choice>
                  <mc:Fallback>
                    <p:oleObj name="Clip" r:id="rId18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747" name="Object 93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4" name="Clip" r:id="rId19" imgW="1266840" imgH="1200240" progId="MS_ClipArt_Gallery.2">
                      <p:embed/>
                    </p:oleObj>
                  </mc:Choice>
                  <mc:Fallback>
                    <p:oleObj name="Clip" r:id="rId19" imgW="1266840" imgH="12002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748" name="Group 932"/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35749" name="Object 93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5" name="Clip" r:id="rId20" imgW="819000" imgH="847800" progId="MS_ClipArt_Gallery.2">
                      <p:embed/>
                    </p:oleObj>
                  </mc:Choice>
                  <mc:Fallback>
                    <p:oleObj name="Clip" r:id="rId20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750" name="Object 93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6" name="Clip" r:id="rId21" imgW="1266840" imgH="1200240" progId="MS_ClipArt_Gallery.2">
                      <p:embed/>
                    </p:oleObj>
                  </mc:Choice>
                  <mc:Fallback>
                    <p:oleObj name="Clip" r:id="rId21" imgW="1266840" imgH="12002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751" name="Group 935"/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35752" name="AutoShape 93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53" name="Rectangle 93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54" name="Rectangle 93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55" name="AutoShape 93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56" name="Line 94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57" name="Line 94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58" name="Rectangle 94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59" name="Rectangle 94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5760" name="Line 944"/>
          <p:cNvSpPr>
            <a:spLocks noChangeShapeType="1"/>
          </p:cNvSpPr>
          <p:nvPr/>
        </p:nvSpPr>
        <p:spPr bwMode="auto">
          <a:xfrm flipH="1">
            <a:off x="3403964" y="3590926"/>
            <a:ext cx="3175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61" name="Line 945"/>
          <p:cNvSpPr>
            <a:spLocks noChangeShapeType="1"/>
          </p:cNvSpPr>
          <p:nvPr/>
        </p:nvSpPr>
        <p:spPr bwMode="auto">
          <a:xfrm flipV="1">
            <a:off x="4700951" y="2573339"/>
            <a:ext cx="123825" cy="87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62" name="Line 946"/>
          <p:cNvSpPr>
            <a:spLocks noChangeShapeType="1"/>
          </p:cNvSpPr>
          <p:nvPr/>
        </p:nvSpPr>
        <p:spPr bwMode="auto">
          <a:xfrm>
            <a:off x="4527914" y="2746376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63" name="Line 947"/>
          <p:cNvSpPr>
            <a:spLocks noChangeShapeType="1"/>
          </p:cNvSpPr>
          <p:nvPr/>
        </p:nvSpPr>
        <p:spPr bwMode="auto">
          <a:xfrm flipV="1">
            <a:off x="4699364" y="2643189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64" name="Line 948"/>
          <p:cNvSpPr>
            <a:spLocks noChangeShapeType="1"/>
          </p:cNvSpPr>
          <p:nvPr/>
        </p:nvSpPr>
        <p:spPr bwMode="auto">
          <a:xfrm>
            <a:off x="5064489" y="2641601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65" name="Line 949"/>
          <p:cNvSpPr>
            <a:spLocks noChangeShapeType="1"/>
          </p:cNvSpPr>
          <p:nvPr/>
        </p:nvSpPr>
        <p:spPr bwMode="auto">
          <a:xfrm>
            <a:off x="4718414" y="2947989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66" name="Line 950"/>
          <p:cNvSpPr>
            <a:spLocks noChangeShapeType="1"/>
          </p:cNvSpPr>
          <p:nvPr/>
        </p:nvSpPr>
        <p:spPr bwMode="auto">
          <a:xfrm flipV="1">
            <a:off x="3013439" y="3814764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67" name="Line 951"/>
          <p:cNvSpPr>
            <a:spLocks noChangeShapeType="1"/>
          </p:cNvSpPr>
          <p:nvPr/>
        </p:nvSpPr>
        <p:spPr bwMode="auto">
          <a:xfrm flipV="1">
            <a:off x="5132751" y="2341564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68" name="Line 952"/>
          <p:cNvSpPr>
            <a:spLocks noChangeShapeType="1"/>
          </p:cNvSpPr>
          <p:nvPr/>
        </p:nvSpPr>
        <p:spPr bwMode="auto">
          <a:xfrm>
            <a:off x="5272451" y="2938464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69" name="Line 953"/>
          <p:cNvSpPr>
            <a:spLocks noChangeShapeType="1"/>
          </p:cNvSpPr>
          <p:nvPr/>
        </p:nvSpPr>
        <p:spPr bwMode="auto">
          <a:xfrm flipH="1">
            <a:off x="4418376" y="3014664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70" name="Line 954"/>
          <p:cNvSpPr>
            <a:spLocks noChangeShapeType="1"/>
          </p:cNvSpPr>
          <p:nvPr/>
        </p:nvSpPr>
        <p:spPr bwMode="auto">
          <a:xfrm flipH="1">
            <a:off x="5008926" y="3014664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771" name="Group 955"/>
          <p:cNvGrpSpPr>
            <a:grpSpLocks/>
          </p:cNvGrpSpPr>
          <p:nvPr/>
        </p:nvGrpSpPr>
        <p:grpSpPr bwMode="auto">
          <a:xfrm>
            <a:off x="4061189" y="4632326"/>
            <a:ext cx="501650" cy="234950"/>
            <a:chOff x="4701" y="2996"/>
            <a:chExt cx="316" cy="148"/>
          </a:xfrm>
        </p:grpSpPr>
        <p:sp>
          <p:nvSpPr>
            <p:cNvPr id="35772" name="Oval 956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73" name="Line 957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74" name="Line 958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75" name="Rectangle 959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776" name="Oval 960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777" name="Group 961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5778" name="Line 96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79" name="Line 96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80" name="Line 96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781" name="Group 965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5782" name="Line 96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83" name="Line 96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84" name="Line 96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5785" name="Group 969"/>
          <p:cNvGrpSpPr>
            <a:grpSpLocks/>
          </p:cNvGrpSpPr>
          <p:nvPr/>
        </p:nvGrpSpPr>
        <p:grpSpPr bwMode="auto">
          <a:xfrm>
            <a:off x="3396026" y="4933951"/>
            <a:ext cx="501650" cy="234950"/>
            <a:chOff x="4701" y="2996"/>
            <a:chExt cx="316" cy="148"/>
          </a:xfrm>
        </p:grpSpPr>
        <p:sp>
          <p:nvSpPr>
            <p:cNvPr id="35786" name="Oval 970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87" name="Line 971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88" name="Line 972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89" name="Rectangle 973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790" name="Oval 974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791" name="Group 975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5792" name="Line 9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93" name="Line 97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94" name="Line 9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795" name="Group 979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5796" name="Line 98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97" name="Line 98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98" name="Line 98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5799" name="Group 983"/>
          <p:cNvGrpSpPr>
            <a:grpSpLocks/>
          </p:cNvGrpSpPr>
          <p:nvPr/>
        </p:nvGrpSpPr>
        <p:grpSpPr bwMode="auto">
          <a:xfrm>
            <a:off x="4226289" y="5119689"/>
            <a:ext cx="290512" cy="404812"/>
            <a:chOff x="4290" y="3130"/>
            <a:chExt cx="183" cy="255"/>
          </a:xfrm>
        </p:grpSpPr>
        <p:pic>
          <p:nvPicPr>
            <p:cNvPr id="35800" name="Picture 984" descr="31u_bnrz[1]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</p:spPr>
        </p:pic>
        <p:sp>
          <p:nvSpPr>
            <p:cNvPr id="35801" name="Freeform 985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02" name="Freeform 986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03" name="Freeform 987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04" name="Freeform 988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05" name="Freeform 989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06" name="Freeform 990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07" name="Freeform 991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08" name="Freeform 992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09" name="Freeform 993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10" name="Freeform 994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11" name="Freeform 995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12" name="Freeform 996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13" name="Freeform 997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14" name="Freeform 998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15" name="Freeform 999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16" name="Freeform 1000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17" name="Freeform 1001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18" name="Group 1002"/>
          <p:cNvGrpSpPr>
            <a:grpSpLocks/>
          </p:cNvGrpSpPr>
          <p:nvPr/>
        </p:nvGrpSpPr>
        <p:grpSpPr bwMode="auto">
          <a:xfrm>
            <a:off x="2783251" y="3581401"/>
            <a:ext cx="290513" cy="404813"/>
            <a:chOff x="4290" y="3130"/>
            <a:chExt cx="183" cy="255"/>
          </a:xfrm>
        </p:grpSpPr>
        <p:pic>
          <p:nvPicPr>
            <p:cNvPr id="35819" name="Picture 1003" descr="31u_bnrz[1]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</p:spPr>
        </p:pic>
        <p:sp>
          <p:nvSpPr>
            <p:cNvPr id="35820" name="Freeform 1004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21" name="Freeform 1005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22" name="Freeform 1006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23" name="Freeform 1007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24" name="Freeform 1008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25" name="Freeform 1009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26" name="Freeform 1010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27" name="Freeform 1011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28" name="Freeform 1012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29" name="Freeform 1013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30" name="Freeform 1014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31" name="Freeform 1015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32" name="Freeform 1016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33" name="Freeform 1017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34" name="Freeform 1018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35" name="Freeform 1019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36" name="Freeform 1020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1830" name="Group 1046"/>
          <p:cNvGrpSpPr>
            <a:grpSpLocks/>
          </p:cNvGrpSpPr>
          <p:nvPr/>
        </p:nvGrpSpPr>
        <p:grpSpPr bwMode="auto">
          <a:xfrm>
            <a:off x="2789601" y="1319214"/>
            <a:ext cx="1047750" cy="996950"/>
            <a:chOff x="3402" y="719"/>
            <a:chExt cx="660" cy="628"/>
          </a:xfrm>
        </p:grpSpPr>
        <p:sp>
          <p:nvSpPr>
            <p:cNvPr id="631814" name="Freeform 1030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126" name="Group 310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35127" name="Rectangle 31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28" name="Rectangle 31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29" name="Rectangle 31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30" name="Text Box 31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/>
                  <a:t>application</a:t>
                </a:r>
              </a:p>
              <a:p>
                <a:pPr algn="ctr"/>
                <a:r>
                  <a:rPr lang="en-US" sz="1000"/>
                  <a:t>transport</a:t>
                </a:r>
              </a:p>
              <a:p>
                <a:pPr algn="ctr"/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  <a:endParaRPr lang="en-US" sz="1000"/>
              </a:p>
              <a:p>
                <a:pPr algn="ctr"/>
                <a:r>
                  <a:rPr lang="en-US" sz="1000"/>
                  <a:t>data link</a:t>
                </a:r>
              </a:p>
              <a:p>
                <a:pPr algn="ctr"/>
                <a:r>
                  <a:rPr lang="en-US" sz="1000"/>
                  <a:t>physical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5131" name="Line 31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32" name="Line 31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33" name="Line 31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34" name="Line 31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31831" name="Group 1047"/>
          <p:cNvGrpSpPr>
            <a:grpSpLocks/>
          </p:cNvGrpSpPr>
          <p:nvPr/>
        </p:nvGrpSpPr>
        <p:grpSpPr bwMode="auto">
          <a:xfrm>
            <a:off x="5485176" y="4325939"/>
            <a:ext cx="1047750" cy="996950"/>
            <a:chOff x="3402" y="719"/>
            <a:chExt cx="660" cy="628"/>
          </a:xfrm>
        </p:grpSpPr>
        <p:sp>
          <p:nvSpPr>
            <p:cNvPr id="631832" name="Freeform 1048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31833" name="Group 1049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631834" name="Rectangle 1050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835" name="Rectangle 1051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836" name="Rectangle 1052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837" name="Text Box 1053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/>
                  <a:t>application</a:t>
                </a:r>
              </a:p>
              <a:p>
                <a:pPr algn="ctr"/>
                <a:r>
                  <a:rPr lang="en-US" sz="1000"/>
                  <a:t>transport</a:t>
                </a:r>
              </a:p>
              <a:p>
                <a:pPr algn="ctr"/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  <a:endParaRPr lang="en-US" sz="1000"/>
              </a:p>
              <a:p>
                <a:pPr algn="ctr"/>
                <a:r>
                  <a:rPr lang="en-US" sz="1000"/>
                  <a:t>data link</a:t>
                </a:r>
              </a:p>
              <a:p>
                <a:pPr algn="ctr"/>
                <a:r>
                  <a:rPr lang="en-US" sz="1000"/>
                  <a:t>physical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31838" name="Line 1054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839" name="Line 1055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840" name="Line 1056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841" name="Line 1057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32062" name="Group 1278"/>
          <p:cNvGrpSpPr>
            <a:grpSpLocks/>
          </p:cNvGrpSpPr>
          <p:nvPr/>
        </p:nvGrpSpPr>
        <p:grpSpPr bwMode="auto">
          <a:xfrm>
            <a:off x="3221401" y="2000251"/>
            <a:ext cx="2546350" cy="3429000"/>
            <a:chOff x="3674" y="1148"/>
            <a:chExt cx="1604" cy="2160"/>
          </a:xfrm>
        </p:grpSpPr>
        <p:grpSp>
          <p:nvGrpSpPr>
            <p:cNvPr id="35249" name="Group 433"/>
            <p:cNvGrpSpPr>
              <a:grpSpLocks/>
            </p:cNvGrpSpPr>
            <p:nvPr/>
          </p:nvGrpSpPr>
          <p:grpSpPr bwMode="auto">
            <a:xfrm>
              <a:off x="3701" y="1305"/>
              <a:ext cx="513" cy="442"/>
              <a:chOff x="3937" y="633"/>
              <a:chExt cx="513" cy="442"/>
            </a:xfrm>
          </p:grpSpPr>
          <p:sp>
            <p:nvSpPr>
              <p:cNvPr id="35250" name="Line 434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251" name="Line 435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252" name="Oval 436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253" name="Line 437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254" name="Line 438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255" name="Rectangle 439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5256" name="Oval 440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257" name="Group 441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35258" name="Line 4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59" name="Line 4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60" name="Line 4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261" name="Group 445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35262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63" name="Line 4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64" name="Line 44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265" name="Rectangle 449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266" name="Rectangle 450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267" name="Line 451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268" name="Line 452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269" name="Rectangle 453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270" name="Text Box 454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endParaRPr lang="en-US" sz="1000"/>
              </a:p>
              <a:p>
                <a:pPr algn="ctr"/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sz="1000"/>
                  <a:t>data link</a:t>
                </a:r>
              </a:p>
              <a:p>
                <a:pPr algn="ctr"/>
                <a:r>
                  <a:rPr lang="en-US" sz="1000"/>
                  <a:t>physical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631842" name="Group 1058"/>
            <p:cNvGrpSpPr>
              <a:grpSpLocks/>
            </p:cNvGrpSpPr>
            <p:nvPr/>
          </p:nvGrpSpPr>
          <p:grpSpPr bwMode="auto">
            <a:xfrm>
              <a:off x="4207" y="1532"/>
              <a:ext cx="513" cy="442"/>
              <a:chOff x="3937" y="633"/>
              <a:chExt cx="513" cy="442"/>
            </a:xfrm>
          </p:grpSpPr>
          <p:sp>
            <p:nvSpPr>
              <p:cNvPr id="631843" name="Line 105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844" name="Line 106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845" name="Oval 106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846" name="Line 106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847" name="Line 106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848" name="Rectangle 106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31849" name="Oval 106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31850" name="Group 106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631851" name="Line 106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852" name="Line 106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853" name="Line 106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1854" name="Group 107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631855" name="Line 10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856" name="Line 10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857" name="Line 10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31858" name="Rectangle 107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859" name="Rectangle 107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860" name="Line 107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861" name="Line 107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862" name="Rectangle 107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863" name="Text Box 107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endParaRPr lang="en-US" sz="1000"/>
              </a:p>
              <a:p>
                <a:pPr algn="ctr"/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sz="1000"/>
                  <a:t>data link</a:t>
                </a:r>
              </a:p>
              <a:p>
                <a:pPr algn="ctr"/>
                <a:r>
                  <a:rPr lang="en-US" sz="1000"/>
                  <a:t>physical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631864" name="Group 1080"/>
            <p:cNvGrpSpPr>
              <a:grpSpLocks/>
            </p:cNvGrpSpPr>
            <p:nvPr/>
          </p:nvGrpSpPr>
          <p:grpSpPr bwMode="auto">
            <a:xfrm>
              <a:off x="4661" y="1148"/>
              <a:ext cx="513" cy="442"/>
              <a:chOff x="3937" y="633"/>
              <a:chExt cx="513" cy="442"/>
            </a:xfrm>
          </p:grpSpPr>
          <p:sp>
            <p:nvSpPr>
              <p:cNvPr id="631865" name="Line 108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866" name="Line 108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867" name="Oval 108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868" name="Line 108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869" name="Line 108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870" name="Rectangle 108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31871" name="Oval 108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31872" name="Group 108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631873" name="Line 10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874" name="Line 10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875" name="Line 10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1876" name="Group 109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631877" name="Line 10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878" name="Line 10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879" name="Line 10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31880" name="Rectangle 109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881" name="Rectangle 109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882" name="Line 109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883" name="Line 109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884" name="Rectangle 110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885" name="Text Box 110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endParaRPr lang="en-US" sz="1000"/>
              </a:p>
              <a:p>
                <a:pPr algn="ctr"/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sz="1000"/>
                  <a:t>data link</a:t>
                </a:r>
              </a:p>
              <a:p>
                <a:pPr algn="ctr"/>
                <a:r>
                  <a:rPr lang="en-US" sz="1000"/>
                  <a:t>physical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631886" name="Group 1102"/>
            <p:cNvGrpSpPr>
              <a:grpSpLocks/>
            </p:cNvGrpSpPr>
            <p:nvPr/>
          </p:nvGrpSpPr>
          <p:grpSpPr bwMode="auto">
            <a:xfrm>
              <a:off x="4702" y="1523"/>
              <a:ext cx="513" cy="442"/>
              <a:chOff x="3937" y="633"/>
              <a:chExt cx="513" cy="442"/>
            </a:xfrm>
          </p:grpSpPr>
          <p:sp>
            <p:nvSpPr>
              <p:cNvPr id="631887" name="Line 110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888" name="Line 110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889" name="Oval 110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890" name="Line 110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891" name="Line 110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892" name="Rectangle 110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31893" name="Oval 110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31894" name="Group 111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631895" name="Line 11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896" name="Line 11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897" name="Line 11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1898" name="Group 111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631899" name="Line 11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900" name="Line 11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901" name="Line 11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31902" name="Rectangle 111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03" name="Rectangle 111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04" name="Line 112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05" name="Line 112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06" name="Rectangle 112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07" name="Text Box 112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endParaRPr lang="en-US" sz="1000"/>
              </a:p>
              <a:p>
                <a:pPr algn="ctr"/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sz="1000"/>
                  <a:t>data link</a:t>
                </a:r>
              </a:p>
              <a:p>
                <a:pPr algn="ctr"/>
                <a:r>
                  <a:rPr lang="en-US" sz="1000"/>
                  <a:t>physical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631908" name="Group 1124"/>
            <p:cNvGrpSpPr>
              <a:grpSpLocks/>
            </p:cNvGrpSpPr>
            <p:nvPr/>
          </p:nvGrpSpPr>
          <p:grpSpPr bwMode="auto">
            <a:xfrm>
              <a:off x="4197" y="1157"/>
              <a:ext cx="513" cy="442"/>
              <a:chOff x="3937" y="633"/>
              <a:chExt cx="513" cy="442"/>
            </a:xfrm>
          </p:grpSpPr>
          <p:sp>
            <p:nvSpPr>
              <p:cNvPr id="631909" name="Line 112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10" name="Line 112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11" name="Oval 112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12" name="Line 112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13" name="Line 112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14" name="Rectangle 113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31915" name="Oval 113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31916" name="Group 113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631917" name="Line 1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918" name="Line 1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919" name="Line 1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1920" name="Group 113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631921" name="Line 1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922" name="Line 1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923" name="Line 1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31924" name="Rectangle 114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25" name="Rectangle 114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26" name="Line 114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27" name="Line 114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28" name="Rectangle 114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29" name="Text Box 114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endParaRPr lang="en-US" sz="1000"/>
              </a:p>
              <a:p>
                <a:pPr algn="ctr"/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sz="1000"/>
                  <a:t>data link</a:t>
                </a:r>
              </a:p>
              <a:p>
                <a:pPr algn="ctr"/>
                <a:r>
                  <a:rPr lang="en-US" sz="1000"/>
                  <a:t>physical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631930" name="Group 1146"/>
            <p:cNvGrpSpPr>
              <a:grpSpLocks/>
            </p:cNvGrpSpPr>
            <p:nvPr/>
          </p:nvGrpSpPr>
          <p:grpSpPr bwMode="auto">
            <a:xfrm>
              <a:off x="4389" y="2239"/>
              <a:ext cx="513" cy="442"/>
              <a:chOff x="3937" y="633"/>
              <a:chExt cx="513" cy="442"/>
            </a:xfrm>
          </p:grpSpPr>
          <p:sp>
            <p:nvSpPr>
              <p:cNvPr id="631931" name="Line 114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32" name="Line 114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33" name="Oval 114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34" name="Line 115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35" name="Line 115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36" name="Rectangle 115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31937" name="Oval 115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31938" name="Group 115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631939" name="Line 1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940" name="Line 1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941" name="Line 1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1942" name="Group 115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631943" name="Line 11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944" name="Line 11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945" name="Line 11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31946" name="Rectangle 116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47" name="Rectangle 116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48" name="Line 116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49" name="Line 116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50" name="Rectangle 116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51" name="Text Box 116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endParaRPr lang="en-US" sz="1000"/>
              </a:p>
              <a:p>
                <a:pPr algn="ctr"/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sz="1000"/>
                  <a:t>data link</a:t>
                </a:r>
              </a:p>
              <a:p>
                <a:pPr algn="ctr"/>
                <a:r>
                  <a:rPr lang="en-US" sz="1000"/>
                  <a:t>physical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631952" name="Group 1168"/>
            <p:cNvGrpSpPr>
              <a:grpSpLocks/>
            </p:cNvGrpSpPr>
            <p:nvPr/>
          </p:nvGrpSpPr>
          <p:grpSpPr bwMode="auto">
            <a:xfrm>
              <a:off x="4765" y="1995"/>
              <a:ext cx="513" cy="442"/>
              <a:chOff x="3937" y="633"/>
              <a:chExt cx="513" cy="442"/>
            </a:xfrm>
          </p:grpSpPr>
          <p:sp>
            <p:nvSpPr>
              <p:cNvPr id="631953" name="Line 116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54" name="Line 117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55" name="Oval 117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56" name="Line 117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57" name="Line 117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58" name="Rectangle 117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31959" name="Oval 117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31960" name="Group 117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631961" name="Line 117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962" name="Line 117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963" name="Line 117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1964" name="Group 118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631965" name="Line 118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966" name="Line 118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967" name="Line 118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31968" name="Rectangle 118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69" name="Rectangle 118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70" name="Line 118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71" name="Line 118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72" name="Rectangle 118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73" name="Text Box 118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endParaRPr lang="en-US" sz="1000"/>
              </a:p>
              <a:p>
                <a:pPr algn="ctr"/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sz="1000"/>
                  <a:t>data link</a:t>
                </a:r>
              </a:p>
              <a:p>
                <a:pPr algn="ctr"/>
                <a:r>
                  <a:rPr lang="en-US" sz="1000"/>
                  <a:t>physical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631974" name="Group 1190"/>
            <p:cNvGrpSpPr>
              <a:grpSpLocks/>
            </p:cNvGrpSpPr>
            <p:nvPr/>
          </p:nvGrpSpPr>
          <p:grpSpPr bwMode="auto">
            <a:xfrm>
              <a:off x="4128" y="2003"/>
              <a:ext cx="513" cy="442"/>
              <a:chOff x="3937" y="633"/>
              <a:chExt cx="513" cy="442"/>
            </a:xfrm>
          </p:grpSpPr>
          <p:sp>
            <p:nvSpPr>
              <p:cNvPr id="631975" name="Line 119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76" name="Line 119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77" name="Oval 119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78" name="Line 119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79" name="Line 119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80" name="Rectangle 119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31981" name="Oval 119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31982" name="Group 119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631983" name="Line 11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984" name="Line 12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985" name="Line 12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1986" name="Group 120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631987" name="Line 12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988" name="Line 12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989" name="Line 12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31990" name="Rectangle 120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91" name="Rectangle 120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92" name="Line 120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93" name="Line 120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94" name="Rectangle 121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95" name="Text Box 121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endParaRPr lang="en-US" sz="1000"/>
              </a:p>
              <a:p>
                <a:pPr algn="ctr"/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sz="1000"/>
                  <a:t>data link</a:t>
                </a:r>
              </a:p>
              <a:p>
                <a:pPr algn="ctr"/>
                <a:r>
                  <a:rPr lang="en-US" sz="1000"/>
                  <a:t>physical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631996" name="Group 1212"/>
            <p:cNvGrpSpPr>
              <a:grpSpLocks/>
            </p:cNvGrpSpPr>
            <p:nvPr/>
          </p:nvGrpSpPr>
          <p:grpSpPr bwMode="auto">
            <a:xfrm>
              <a:off x="4608" y="2771"/>
              <a:ext cx="513" cy="442"/>
              <a:chOff x="3937" y="633"/>
              <a:chExt cx="513" cy="442"/>
            </a:xfrm>
          </p:grpSpPr>
          <p:sp>
            <p:nvSpPr>
              <p:cNvPr id="631997" name="Line 121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98" name="Line 121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99" name="Oval 121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000" name="Line 121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001" name="Line 121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002" name="Rectangle 121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32003" name="Oval 121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32004" name="Group 122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632005" name="Line 1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2006" name="Line 1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2007" name="Line 1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2008" name="Group 122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632009" name="Line 1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2010" name="Line 12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2011" name="Line 1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32012" name="Rectangle 122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013" name="Rectangle 122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014" name="Line 123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015" name="Line 123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016" name="Rectangle 123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017" name="Text Box 123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endParaRPr lang="en-US" sz="1000"/>
              </a:p>
              <a:p>
                <a:pPr algn="ctr"/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sz="1000"/>
                  <a:t>data link</a:t>
                </a:r>
              </a:p>
              <a:p>
                <a:pPr algn="ctr"/>
                <a:r>
                  <a:rPr lang="en-US" sz="1000"/>
                  <a:t>physical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632018" name="Group 1234"/>
            <p:cNvGrpSpPr>
              <a:grpSpLocks/>
            </p:cNvGrpSpPr>
            <p:nvPr/>
          </p:nvGrpSpPr>
          <p:grpSpPr bwMode="auto">
            <a:xfrm>
              <a:off x="4119" y="2640"/>
              <a:ext cx="513" cy="442"/>
              <a:chOff x="3937" y="633"/>
              <a:chExt cx="513" cy="442"/>
            </a:xfrm>
          </p:grpSpPr>
          <p:sp>
            <p:nvSpPr>
              <p:cNvPr id="632019" name="Line 123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020" name="Line 123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021" name="Oval 123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022" name="Line 123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023" name="Line 123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024" name="Rectangle 124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32025" name="Oval 124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32026" name="Group 124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632027" name="Line 12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2028" name="Line 12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2029" name="Line 12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2030" name="Group 124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632031" name="Line 12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2032" name="Line 12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2033" name="Line 12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32034" name="Rectangle 125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035" name="Rectangle 125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036" name="Line 125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037" name="Line 125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038" name="Rectangle 125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039" name="Text Box 125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endParaRPr lang="en-US" sz="1000"/>
              </a:p>
              <a:p>
                <a:pPr algn="ctr"/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sz="1000"/>
                  <a:t>data link</a:t>
                </a:r>
              </a:p>
              <a:p>
                <a:pPr algn="ctr"/>
                <a:r>
                  <a:rPr lang="en-US" sz="1000"/>
                  <a:t>physical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632040" name="Group 1256"/>
            <p:cNvGrpSpPr>
              <a:grpSpLocks/>
            </p:cNvGrpSpPr>
            <p:nvPr/>
          </p:nvGrpSpPr>
          <p:grpSpPr bwMode="auto">
            <a:xfrm>
              <a:off x="3674" y="2866"/>
              <a:ext cx="513" cy="442"/>
              <a:chOff x="3937" y="633"/>
              <a:chExt cx="513" cy="442"/>
            </a:xfrm>
          </p:grpSpPr>
          <p:sp>
            <p:nvSpPr>
              <p:cNvPr id="632041" name="Line 125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042" name="Line 125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043" name="Oval 125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044" name="Line 126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045" name="Line 126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046" name="Rectangle 126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32047" name="Oval 126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32048" name="Group 126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632049" name="Line 12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2050" name="Line 12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2051" name="Line 12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2052" name="Group 126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632053" name="Line 12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2054" name="Line 12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2055" name="Line 12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32056" name="Rectangle 127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057" name="Rectangle 127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058" name="Line 127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059" name="Line 127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060" name="Rectangle 127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061" name="Text Box 127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endParaRPr lang="en-US" sz="1000"/>
              </a:p>
              <a:p>
                <a:pPr algn="ctr"/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sz="1000"/>
                  <a:t>data link</a:t>
                </a:r>
              </a:p>
              <a:p>
                <a:pPr algn="ctr"/>
                <a:r>
                  <a:rPr lang="en-US" sz="1000"/>
                  <a:t>physical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632064" name="Rectangle 1280"/>
          <p:cNvSpPr>
            <a:spLocks noChangeArrowheads="1"/>
          </p:cNvSpPr>
          <p:nvPr/>
        </p:nvSpPr>
        <p:spPr bwMode="auto">
          <a:xfrm>
            <a:off x="3110276" y="1036639"/>
            <a:ext cx="388938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065" name="Rectangle 1281"/>
          <p:cNvSpPr>
            <a:spLocks noChangeArrowheads="1"/>
          </p:cNvSpPr>
          <p:nvPr/>
        </p:nvSpPr>
        <p:spPr bwMode="auto">
          <a:xfrm>
            <a:off x="3040426" y="1687514"/>
            <a:ext cx="596900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066" name="Rectangle 1282"/>
          <p:cNvSpPr>
            <a:spLocks noChangeArrowheads="1"/>
          </p:cNvSpPr>
          <p:nvPr/>
        </p:nvSpPr>
        <p:spPr bwMode="auto">
          <a:xfrm>
            <a:off x="5866176" y="4665664"/>
            <a:ext cx="388938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2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63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4 0.01227 L 0.00382 0.094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32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2.5E-6 0.07269 L 0.02726 0.18982 L 0.02726 0.1132 L 0.07118 0.11112 L 0.07257 0.18982 L 0.11667 0.14144 L 0.11667 0.07871 L 0.16059 0.07686 L 0.10903 0.23426 L 0.11511 0.15949 L 0.1559 0.15949 L 0.15747 0.23635 L 0.1059 0.34537 L 0.10295 0.27061 L 0.14236 0.26875 L 0.14688 0.39584 L 0.1559 0.3213 L 0.19236 0.31922 L 0.19688 0.39792 L 0.1059 0.49908 L 0.1059 0.41621 L 0.14236 0.41621 L 0.14236 0.49699 L 0.18785 0.53542 L 0.18785 0.44653 L 0.2257 0.44653 L 0.22865 0.52732 L 0.31198 0.50301 L 0.31198 0.43843 " pathEditMode="relative" ptsTypes="AAAAAAAAAAAAAAAAAAAAAAAAAAAAAA">
                                      <p:cBhvr>
                                        <p:cTn id="31" dur="5000" fill="hold"/>
                                        <p:tgtEl>
                                          <p:spTgt spid="632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-0.00156 -0.0710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32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064" grpId="0" animBg="1"/>
      <p:bldP spid="632064" grpId="1" animBg="1"/>
      <p:bldP spid="632064" grpId="2" animBg="1"/>
      <p:bldP spid="632065" grpId="0" animBg="1"/>
      <p:bldP spid="632065" grpId="1" animBg="1"/>
      <p:bldP spid="632065" grpId="2" animBg="1"/>
      <p:bldP spid="632066" grpId="0" animBg="1"/>
      <p:bldP spid="632066" grpId="1" animBg="1"/>
      <p:bldP spid="632066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0"/>
            <a:ext cx="7772400" cy="1143000"/>
          </a:xfrm>
        </p:spPr>
        <p:txBody>
          <a:bodyPr/>
          <a:lstStyle/>
          <a:p>
            <a:r>
              <a:rPr lang="en-US" sz="3600"/>
              <a:t>Datagram networks</a:t>
            </a: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8325" y="1038225"/>
            <a:ext cx="7781925" cy="2276475"/>
          </a:xfrm>
        </p:spPr>
        <p:txBody>
          <a:bodyPr/>
          <a:lstStyle/>
          <a:p>
            <a:r>
              <a:rPr lang="en-US" sz="2400"/>
              <a:t>no call setup at network layer</a:t>
            </a:r>
          </a:p>
          <a:p>
            <a:r>
              <a:rPr lang="en-US" sz="2400"/>
              <a:t>routers: no state about end-to-end connections</a:t>
            </a:r>
          </a:p>
          <a:p>
            <a:pPr lvl="1"/>
            <a:r>
              <a:rPr lang="en-US" sz="2000"/>
              <a:t>no network-level concept of “connection”</a:t>
            </a:r>
          </a:p>
          <a:p>
            <a:r>
              <a:rPr lang="en-US" sz="2400"/>
              <a:t>packets forwarded using destination host address</a:t>
            </a:r>
          </a:p>
          <a:p>
            <a:pPr lvl="1"/>
            <a:r>
              <a:rPr lang="en-US" sz="2000"/>
              <a:t>packets between same source-dest pair may take different paths</a:t>
            </a:r>
          </a:p>
        </p:txBody>
      </p:sp>
      <p:sp>
        <p:nvSpPr>
          <p:cNvPr id="111621" name="Line 5"/>
          <p:cNvSpPr>
            <a:spLocks noChangeShapeType="1"/>
          </p:cNvSpPr>
          <p:nvPr/>
        </p:nvSpPr>
        <p:spPr bwMode="auto">
          <a:xfrm rot="5400000" flipV="1">
            <a:off x="2684463" y="4654550"/>
            <a:ext cx="6350" cy="157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1707" name="Group 91"/>
          <p:cNvGrpSpPr>
            <a:grpSpLocks/>
          </p:cNvGrpSpPr>
          <p:nvPr/>
        </p:nvGrpSpPr>
        <p:grpSpPr bwMode="auto">
          <a:xfrm>
            <a:off x="457200" y="3575050"/>
            <a:ext cx="1566863" cy="1987550"/>
            <a:chOff x="2366" y="929"/>
            <a:chExt cx="987" cy="1252"/>
          </a:xfrm>
        </p:grpSpPr>
        <p:graphicFrame>
          <p:nvGraphicFramePr>
            <p:cNvPr id="111708" name="Object 92"/>
            <p:cNvGraphicFramePr>
              <a:graphicFrameLocks noChangeAspect="1"/>
            </p:cNvGraphicFramePr>
            <p:nvPr/>
          </p:nvGraphicFramePr>
          <p:xfrm>
            <a:off x="2741" y="929"/>
            <a:ext cx="3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929"/>
                          <a:ext cx="33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1709" name="Group 93"/>
            <p:cNvGrpSpPr>
              <a:grpSpLocks/>
            </p:cNvGrpSpPr>
            <p:nvPr/>
          </p:nvGrpSpPr>
          <p:grpSpPr bwMode="auto">
            <a:xfrm>
              <a:off x="2366" y="1145"/>
              <a:ext cx="987" cy="1036"/>
              <a:chOff x="2956" y="969"/>
              <a:chExt cx="513" cy="529"/>
            </a:xfrm>
          </p:grpSpPr>
          <p:sp>
            <p:nvSpPr>
              <p:cNvPr id="111710" name="Rectangle 94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711" name="Rectangle 95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712" name="Rectangle 96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713" name="Text Box 97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/>
                  <a:t>application</a:t>
                </a:r>
              </a:p>
              <a:p>
                <a:pPr algn="ctr"/>
                <a:r>
                  <a:rPr lang="en-US" sz="2000"/>
                  <a:t>transport</a:t>
                </a:r>
              </a:p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network</a:t>
                </a:r>
                <a:endParaRPr lang="en-US" sz="2000"/>
              </a:p>
              <a:p>
                <a:pPr algn="ctr"/>
                <a:r>
                  <a:rPr lang="en-US" sz="2000"/>
                  <a:t>data link</a:t>
                </a:r>
              </a:p>
              <a:p>
                <a:pPr algn="ctr"/>
                <a:r>
                  <a:rPr lang="en-US" sz="2000"/>
                  <a:t>physical</a:t>
                </a:r>
                <a:endParaRPr lang="en-US" sz="2000">
                  <a:latin typeface="Times New Roman" pitchFamily="18" charset="0"/>
                </a:endParaRPr>
              </a:p>
            </p:txBody>
          </p:sp>
          <p:sp>
            <p:nvSpPr>
              <p:cNvPr id="111714" name="Line 98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715" name="Line 99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716" name="Line 100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717" name="Line 101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111725" name="Object 109"/>
          <p:cNvGraphicFramePr>
            <a:graphicFrameLocks noChangeAspect="1"/>
          </p:cNvGraphicFramePr>
          <p:nvPr/>
        </p:nvGraphicFramePr>
        <p:xfrm>
          <a:off x="7834313" y="3746500"/>
          <a:ext cx="5286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4313" y="3746500"/>
                        <a:ext cx="5286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1726" name="Group 110"/>
          <p:cNvGrpSpPr>
            <a:grpSpLocks/>
          </p:cNvGrpSpPr>
          <p:nvPr/>
        </p:nvGrpSpPr>
        <p:grpSpPr bwMode="auto">
          <a:xfrm>
            <a:off x="7239000" y="4089400"/>
            <a:ext cx="1566863" cy="1644650"/>
            <a:chOff x="2956" y="969"/>
            <a:chExt cx="513" cy="529"/>
          </a:xfrm>
        </p:grpSpPr>
        <p:sp>
          <p:nvSpPr>
            <p:cNvPr id="111727" name="Rectangle 111"/>
            <p:cNvSpPr>
              <a:spLocks noChangeArrowheads="1"/>
            </p:cNvSpPr>
            <p:nvPr/>
          </p:nvSpPr>
          <p:spPr bwMode="auto">
            <a:xfrm>
              <a:off x="3018" y="969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8" name="Rectangle 112"/>
            <p:cNvSpPr>
              <a:spLocks noChangeArrowheads="1"/>
            </p:cNvSpPr>
            <p:nvPr/>
          </p:nvSpPr>
          <p:spPr bwMode="auto">
            <a:xfrm>
              <a:off x="2997" y="984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9" name="Rectangle 113"/>
            <p:cNvSpPr>
              <a:spLocks noChangeArrowheads="1"/>
            </p:cNvSpPr>
            <p:nvPr/>
          </p:nvSpPr>
          <p:spPr bwMode="auto">
            <a:xfrm>
              <a:off x="3000" y="1185"/>
              <a:ext cx="432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0" name="Text Box 114"/>
            <p:cNvSpPr txBox="1">
              <a:spLocks noChangeArrowheads="1"/>
            </p:cNvSpPr>
            <p:nvPr/>
          </p:nvSpPr>
          <p:spPr bwMode="auto">
            <a:xfrm>
              <a:off x="2956" y="978"/>
              <a:ext cx="513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application</a:t>
              </a:r>
            </a:p>
            <a:p>
              <a:pPr algn="ctr"/>
              <a:r>
                <a:rPr lang="en-US" sz="2000"/>
                <a:t>transport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</a:rPr>
                <a:t>network</a:t>
              </a:r>
              <a:endParaRPr lang="en-US" sz="2000"/>
            </a:p>
            <a:p>
              <a:pPr algn="ctr"/>
              <a:r>
                <a:rPr lang="en-US" sz="2000"/>
                <a:t>data link</a:t>
              </a:r>
            </a:p>
            <a:p>
              <a:pPr algn="ctr"/>
              <a:r>
                <a:rPr lang="en-US" sz="2000"/>
                <a:t>physical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111731" name="Line 115"/>
            <p:cNvSpPr>
              <a:spLocks noChangeShapeType="1"/>
            </p:cNvSpPr>
            <p:nvPr/>
          </p:nvSpPr>
          <p:spPr bwMode="auto">
            <a:xfrm>
              <a:off x="2997" y="1194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2" name="Line 116"/>
            <p:cNvSpPr>
              <a:spLocks noChangeShapeType="1"/>
            </p:cNvSpPr>
            <p:nvPr/>
          </p:nvSpPr>
          <p:spPr bwMode="auto">
            <a:xfrm>
              <a:off x="3003" y="1290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3" name="Line 117"/>
            <p:cNvSpPr>
              <a:spLocks noChangeShapeType="1"/>
            </p:cNvSpPr>
            <p:nvPr/>
          </p:nvSpPr>
          <p:spPr bwMode="auto">
            <a:xfrm>
              <a:off x="3003" y="1374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4" name="Line 118"/>
            <p:cNvSpPr>
              <a:spLocks noChangeShapeType="1"/>
            </p:cNvSpPr>
            <p:nvPr/>
          </p:nvSpPr>
          <p:spPr bwMode="auto">
            <a:xfrm>
              <a:off x="3003" y="109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1735" name="Line 119"/>
          <p:cNvSpPr>
            <a:spLocks noChangeShapeType="1"/>
          </p:cNvSpPr>
          <p:nvPr/>
        </p:nvSpPr>
        <p:spPr bwMode="auto">
          <a:xfrm rot="-5400000" flipH="1" flipV="1">
            <a:off x="6680200" y="4837113"/>
            <a:ext cx="6350" cy="140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736" name="Text Box 120"/>
          <p:cNvSpPr txBox="1">
            <a:spLocks noChangeArrowheads="1"/>
          </p:cNvSpPr>
          <p:nvPr/>
        </p:nvSpPr>
        <p:spPr bwMode="auto">
          <a:xfrm>
            <a:off x="1976438" y="4779963"/>
            <a:ext cx="14970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1. Send data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1738" name="Text Box 122"/>
          <p:cNvSpPr txBox="1">
            <a:spLocks noChangeArrowheads="1"/>
          </p:cNvSpPr>
          <p:nvPr/>
        </p:nvSpPr>
        <p:spPr bwMode="auto">
          <a:xfrm>
            <a:off x="5595938" y="4846638"/>
            <a:ext cx="1806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2. Receive data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1788" name="Freeform 172"/>
          <p:cNvSpPr>
            <a:spLocks/>
          </p:cNvSpPr>
          <p:nvPr/>
        </p:nvSpPr>
        <p:spPr bwMode="auto">
          <a:xfrm>
            <a:off x="2006600" y="4748213"/>
            <a:ext cx="304800" cy="657225"/>
          </a:xfrm>
          <a:custGeom>
            <a:avLst/>
            <a:gdLst>
              <a:gd name="T0" fmla="*/ 0 w 192"/>
              <a:gd name="T1" fmla="*/ 0 h 414"/>
              <a:gd name="T2" fmla="*/ 0 w 192"/>
              <a:gd name="T3" fmla="*/ 414 h 414"/>
              <a:gd name="T4" fmla="*/ 192 w 192"/>
              <a:gd name="T5" fmla="*/ 408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414">
                <a:moveTo>
                  <a:pt x="0" y="0"/>
                </a:moveTo>
                <a:lnTo>
                  <a:pt x="0" y="414"/>
                </a:lnTo>
                <a:lnTo>
                  <a:pt x="192" y="408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789" name="Freeform 173"/>
          <p:cNvSpPr>
            <a:spLocks/>
          </p:cNvSpPr>
          <p:nvPr/>
        </p:nvSpPr>
        <p:spPr bwMode="auto">
          <a:xfrm>
            <a:off x="6640513" y="5191125"/>
            <a:ext cx="609600" cy="295275"/>
          </a:xfrm>
          <a:custGeom>
            <a:avLst/>
            <a:gdLst>
              <a:gd name="T0" fmla="*/ 0 w 384"/>
              <a:gd name="T1" fmla="*/ 186 h 186"/>
              <a:gd name="T2" fmla="*/ 384 w 384"/>
              <a:gd name="T3" fmla="*/ 186 h 186"/>
              <a:gd name="T4" fmla="*/ 384 w 384"/>
              <a:gd name="T5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186">
                <a:moveTo>
                  <a:pt x="0" y="186"/>
                </a:moveTo>
                <a:lnTo>
                  <a:pt x="384" y="186"/>
                </a:lnTo>
                <a:lnTo>
                  <a:pt x="384" y="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1793" name="Group 177"/>
          <p:cNvGrpSpPr>
            <a:grpSpLocks/>
          </p:cNvGrpSpPr>
          <p:nvPr/>
        </p:nvGrpSpPr>
        <p:grpSpPr bwMode="auto">
          <a:xfrm>
            <a:off x="2363788" y="5186363"/>
            <a:ext cx="361950" cy="261937"/>
            <a:chOff x="1548" y="3723"/>
            <a:chExt cx="228" cy="165"/>
          </a:xfrm>
        </p:grpSpPr>
        <p:sp>
          <p:nvSpPr>
            <p:cNvPr id="111791" name="Rectangle 175"/>
            <p:cNvSpPr>
              <a:spLocks noChangeArrowheads="1"/>
            </p:cNvSpPr>
            <p:nvPr/>
          </p:nvSpPr>
          <p:spPr bwMode="auto">
            <a:xfrm>
              <a:off x="1563" y="3723"/>
              <a:ext cx="102" cy="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90" name="Rectangle 174"/>
            <p:cNvSpPr>
              <a:spLocks noChangeArrowheads="1"/>
            </p:cNvSpPr>
            <p:nvPr/>
          </p:nvSpPr>
          <p:spPr bwMode="auto">
            <a:xfrm>
              <a:off x="1548" y="3738"/>
              <a:ext cx="102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92" name="Line 176"/>
            <p:cNvSpPr>
              <a:spLocks noChangeShapeType="1"/>
            </p:cNvSpPr>
            <p:nvPr/>
          </p:nvSpPr>
          <p:spPr bwMode="auto">
            <a:xfrm>
              <a:off x="1650" y="3816"/>
              <a:ext cx="12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1814" name="Group 198"/>
          <p:cNvGrpSpPr>
            <a:grpSpLocks/>
          </p:cNvGrpSpPr>
          <p:nvPr/>
        </p:nvGrpSpPr>
        <p:grpSpPr bwMode="auto">
          <a:xfrm>
            <a:off x="3154363" y="4911725"/>
            <a:ext cx="3024187" cy="1481138"/>
            <a:chOff x="2001" y="3199"/>
            <a:chExt cx="1905" cy="933"/>
          </a:xfrm>
        </p:grpSpPr>
        <p:sp>
          <p:nvSpPr>
            <p:cNvPr id="111620" name="Freeform 4"/>
            <p:cNvSpPr>
              <a:spLocks/>
            </p:cNvSpPr>
            <p:nvPr/>
          </p:nvSpPr>
          <p:spPr bwMode="auto">
            <a:xfrm>
              <a:off x="2112" y="3199"/>
              <a:ext cx="1794" cy="933"/>
            </a:xfrm>
            <a:custGeom>
              <a:avLst/>
              <a:gdLst>
                <a:gd name="T0" fmla="*/ 6 w 1794"/>
                <a:gd name="T1" fmla="*/ 483 h 933"/>
                <a:gd name="T2" fmla="*/ 108 w 1794"/>
                <a:gd name="T3" fmla="*/ 125 h 933"/>
                <a:gd name="T4" fmla="*/ 559 w 1794"/>
                <a:gd name="T5" fmla="*/ 100 h 933"/>
                <a:gd name="T6" fmla="*/ 1128 w 1794"/>
                <a:gd name="T7" fmla="*/ 29 h 933"/>
                <a:gd name="T8" fmla="*/ 1716 w 1794"/>
                <a:gd name="T9" fmla="*/ 275 h 933"/>
                <a:gd name="T10" fmla="*/ 1596 w 1794"/>
                <a:gd name="T11" fmla="*/ 827 h 933"/>
                <a:gd name="T12" fmla="*/ 1380 w 1794"/>
                <a:gd name="T13" fmla="*/ 911 h 933"/>
                <a:gd name="T14" fmla="*/ 840 w 1794"/>
                <a:gd name="T15" fmla="*/ 929 h 933"/>
                <a:gd name="T16" fmla="*/ 414 w 1794"/>
                <a:gd name="T17" fmla="*/ 911 h 933"/>
                <a:gd name="T18" fmla="*/ 143 w 1794"/>
                <a:gd name="T19" fmla="*/ 832 h 933"/>
                <a:gd name="T20" fmla="*/ 6 w 1794"/>
                <a:gd name="T21" fmla="*/ 483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2" name="Freeform 6"/>
            <p:cNvSpPr>
              <a:spLocks/>
            </p:cNvSpPr>
            <p:nvPr/>
          </p:nvSpPr>
          <p:spPr bwMode="auto">
            <a:xfrm>
              <a:off x="2514" y="3384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1623" name="Group 7"/>
            <p:cNvGrpSpPr>
              <a:grpSpLocks/>
            </p:cNvGrpSpPr>
            <p:nvPr/>
          </p:nvGrpSpPr>
          <p:grpSpPr bwMode="auto">
            <a:xfrm>
              <a:off x="2203" y="3494"/>
              <a:ext cx="316" cy="147"/>
              <a:chOff x="3600" y="219"/>
              <a:chExt cx="360" cy="175"/>
            </a:xfrm>
          </p:grpSpPr>
          <p:sp>
            <p:nvSpPr>
              <p:cNvPr id="111624" name="Oval 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25" name="Line 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26" name="Line 1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27" name="Rectangle 1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1628" name="Oval 1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1629" name="Group 1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163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631" name="Line 1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632" name="Line 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1633" name="Group 1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1634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635" name="Line 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636" name="Line 2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1637" name="Group 21"/>
            <p:cNvGrpSpPr>
              <a:grpSpLocks/>
            </p:cNvGrpSpPr>
            <p:nvPr/>
          </p:nvGrpSpPr>
          <p:grpSpPr bwMode="auto">
            <a:xfrm>
              <a:off x="2425" y="3896"/>
              <a:ext cx="316" cy="147"/>
              <a:chOff x="3600" y="219"/>
              <a:chExt cx="360" cy="175"/>
            </a:xfrm>
          </p:grpSpPr>
          <p:sp>
            <p:nvSpPr>
              <p:cNvPr id="111638" name="Oval 2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39" name="Line 2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40" name="Line 2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41" name="Rectangle 2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1642" name="Oval 2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1643" name="Group 2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164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645" name="Line 2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646" name="Line 3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1647" name="Group 3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1648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649" name="Line 3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650" name="Line 3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1651" name="Group 35"/>
            <p:cNvGrpSpPr>
              <a:grpSpLocks/>
            </p:cNvGrpSpPr>
            <p:nvPr/>
          </p:nvGrpSpPr>
          <p:grpSpPr bwMode="auto">
            <a:xfrm>
              <a:off x="2850" y="3302"/>
              <a:ext cx="316" cy="147"/>
              <a:chOff x="3600" y="219"/>
              <a:chExt cx="360" cy="175"/>
            </a:xfrm>
          </p:grpSpPr>
          <p:sp>
            <p:nvSpPr>
              <p:cNvPr id="111652" name="Oval 3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53" name="Line 3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54" name="Line 3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55" name="Rectangle 3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1656" name="Oval 4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1657" name="Group 4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1658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659" name="Line 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660" name="Line 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1661" name="Group 4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1662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663" name="Line 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664" name="Line 4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1665" name="Group 49"/>
            <p:cNvGrpSpPr>
              <a:grpSpLocks/>
            </p:cNvGrpSpPr>
            <p:nvPr/>
          </p:nvGrpSpPr>
          <p:grpSpPr bwMode="auto">
            <a:xfrm>
              <a:off x="2801" y="3721"/>
              <a:ext cx="315" cy="147"/>
              <a:chOff x="3600" y="219"/>
              <a:chExt cx="360" cy="175"/>
            </a:xfrm>
          </p:grpSpPr>
          <p:sp>
            <p:nvSpPr>
              <p:cNvPr id="111666" name="Oval 5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67" name="Line 5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68" name="Line 5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69" name="Rectangle 5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1670" name="Oval 5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1671" name="Group 5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1672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673" name="Line 5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674" name="Line 5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1675" name="Group 5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1676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677" name="Line 6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678" name="Line 6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1679" name="Group 63"/>
            <p:cNvGrpSpPr>
              <a:grpSpLocks/>
            </p:cNvGrpSpPr>
            <p:nvPr/>
          </p:nvGrpSpPr>
          <p:grpSpPr bwMode="auto">
            <a:xfrm>
              <a:off x="3201" y="3908"/>
              <a:ext cx="316" cy="147"/>
              <a:chOff x="3600" y="219"/>
              <a:chExt cx="360" cy="175"/>
            </a:xfrm>
          </p:grpSpPr>
          <p:sp>
            <p:nvSpPr>
              <p:cNvPr id="111680" name="Oval 6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81" name="Line 6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82" name="Line 6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83" name="Rectangle 6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1684" name="Oval 6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1685" name="Group 6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1686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687" name="Line 7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688" name="Line 7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1689" name="Group 7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1690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691" name="Line 7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692" name="Line 7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1693" name="Group 77"/>
            <p:cNvGrpSpPr>
              <a:grpSpLocks/>
            </p:cNvGrpSpPr>
            <p:nvPr/>
          </p:nvGrpSpPr>
          <p:grpSpPr bwMode="auto">
            <a:xfrm>
              <a:off x="3481" y="3495"/>
              <a:ext cx="316" cy="147"/>
              <a:chOff x="3600" y="219"/>
              <a:chExt cx="360" cy="175"/>
            </a:xfrm>
          </p:grpSpPr>
          <p:sp>
            <p:nvSpPr>
              <p:cNvPr id="111694" name="Oval 7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95" name="Line 7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96" name="Line 8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97" name="Rectangle 8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1698" name="Oval 8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1699" name="Group 8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1700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701" name="Line 8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702" name="Line 8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1703" name="Group 8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170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705" name="Line 8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706" name="Line 9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1718" name="Freeform 102"/>
            <p:cNvSpPr>
              <a:spLocks/>
            </p:cNvSpPr>
            <p:nvPr/>
          </p:nvSpPr>
          <p:spPr bwMode="auto">
            <a:xfrm>
              <a:off x="3170" y="3380"/>
              <a:ext cx="318" cy="194"/>
            </a:xfrm>
            <a:custGeom>
              <a:avLst/>
              <a:gdLst>
                <a:gd name="T0" fmla="*/ 0 w 318"/>
                <a:gd name="T1" fmla="*/ 0 h 194"/>
                <a:gd name="T2" fmla="*/ 318 w 318"/>
                <a:gd name="T3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19" name="Freeform 103"/>
            <p:cNvSpPr>
              <a:spLocks/>
            </p:cNvSpPr>
            <p:nvPr/>
          </p:nvSpPr>
          <p:spPr bwMode="auto">
            <a:xfrm>
              <a:off x="2499" y="3627"/>
              <a:ext cx="303" cy="150"/>
            </a:xfrm>
            <a:custGeom>
              <a:avLst/>
              <a:gdLst>
                <a:gd name="T0" fmla="*/ 0 w 294"/>
                <a:gd name="T1" fmla="*/ 0 h 174"/>
                <a:gd name="T2" fmla="*/ 294 w 294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0" name="Freeform 104"/>
            <p:cNvSpPr>
              <a:spLocks/>
            </p:cNvSpPr>
            <p:nvPr/>
          </p:nvSpPr>
          <p:spPr bwMode="auto">
            <a:xfrm>
              <a:off x="3096" y="3612"/>
              <a:ext cx="396" cy="156"/>
            </a:xfrm>
            <a:custGeom>
              <a:avLst/>
              <a:gdLst>
                <a:gd name="T0" fmla="*/ 0 w 378"/>
                <a:gd name="T1" fmla="*/ 174 h 174"/>
                <a:gd name="T2" fmla="*/ 378 w 378"/>
                <a:gd name="T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1" name="Freeform 105"/>
            <p:cNvSpPr>
              <a:spLocks/>
            </p:cNvSpPr>
            <p:nvPr/>
          </p:nvSpPr>
          <p:spPr bwMode="auto">
            <a:xfrm>
              <a:off x="3516" y="3646"/>
              <a:ext cx="130" cy="320"/>
            </a:xfrm>
            <a:custGeom>
              <a:avLst/>
              <a:gdLst>
                <a:gd name="T0" fmla="*/ 0 w 118"/>
                <a:gd name="T1" fmla="*/ 500 h 500"/>
                <a:gd name="T2" fmla="*/ 118 w 118"/>
                <a:gd name="T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2" name="Freeform 106"/>
            <p:cNvSpPr>
              <a:spLocks/>
            </p:cNvSpPr>
            <p:nvPr/>
          </p:nvSpPr>
          <p:spPr bwMode="auto">
            <a:xfrm>
              <a:off x="2738" y="3982"/>
              <a:ext cx="464" cy="47"/>
            </a:xfrm>
            <a:custGeom>
              <a:avLst/>
              <a:gdLst>
                <a:gd name="T0" fmla="*/ 370 w 370"/>
                <a:gd name="T1" fmla="*/ 32 h 32"/>
                <a:gd name="T2" fmla="*/ 0 w 370"/>
                <a:gd name="T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3" name="Freeform 107"/>
            <p:cNvSpPr>
              <a:spLocks/>
            </p:cNvSpPr>
            <p:nvPr/>
          </p:nvSpPr>
          <p:spPr bwMode="auto">
            <a:xfrm>
              <a:off x="2400" y="3642"/>
              <a:ext cx="122" cy="268"/>
            </a:xfrm>
            <a:custGeom>
              <a:avLst/>
              <a:gdLst>
                <a:gd name="T0" fmla="*/ 162 w 176"/>
                <a:gd name="T1" fmla="*/ 408 h 412"/>
                <a:gd name="T2" fmla="*/ 176 w 176"/>
                <a:gd name="T3" fmla="*/ 412 h 412"/>
                <a:gd name="T4" fmla="*/ 0 w 176"/>
                <a:gd name="T5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1794" name="Group 178"/>
            <p:cNvGrpSpPr>
              <a:grpSpLocks/>
            </p:cNvGrpSpPr>
            <p:nvPr/>
          </p:nvGrpSpPr>
          <p:grpSpPr bwMode="auto">
            <a:xfrm>
              <a:off x="2001" y="3375"/>
              <a:ext cx="228" cy="165"/>
              <a:chOff x="1548" y="3723"/>
              <a:chExt cx="228" cy="165"/>
            </a:xfrm>
          </p:grpSpPr>
          <p:sp>
            <p:nvSpPr>
              <p:cNvPr id="111795" name="Rectangle 179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796" name="Rectangle 180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797" name="Line 181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1798" name="Group 182"/>
            <p:cNvGrpSpPr>
              <a:grpSpLocks/>
            </p:cNvGrpSpPr>
            <p:nvPr/>
          </p:nvGrpSpPr>
          <p:grpSpPr bwMode="auto">
            <a:xfrm>
              <a:off x="3180" y="3306"/>
              <a:ext cx="228" cy="165"/>
              <a:chOff x="1548" y="3723"/>
              <a:chExt cx="228" cy="165"/>
            </a:xfrm>
          </p:grpSpPr>
          <p:sp>
            <p:nvSpPr>
              <p:cNvPr id="111799" name="Rectangle 183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800" name="Rectangle 184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801" name="Line 185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1802" name="Group 186"/>
            <p:cNvGrpSpPr>
              <a:grpSpLocks/>
            </p:cNvGrpSpPr>
            <p:nvPr/>
          </p:nvGrpSpPr>
          <p:grpSpPr bwMode="auto">
            <a:xfrm>
              <a:off x="2850" y="3897"/>
              <a:ext cx="228" cy="165"/>
              <a:chOff x="1548" y="3723"/>
              <a:chExt cx="228" cy="165"/>
            </a:xfrm>
          </p:grpSpPr>
          <p:sp>
            <p:nvSpPr>
              <p:cNvPr id="111803" name="Rectangle 187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804" name="Rectangle 188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805" name="Line 189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1806" name="Group 190"/>
            <p:cNvGrpSpPr>
              <a:grpSpLocks/>
            </p:cNvGrpSpPr>
            <p:nvPr/>
          </p:nvGrpSpPr>
          <p:grpSpPr bwMode="auto">
            <a:xfrm>
              <a:off x="2586" y="3597"/>
              <a:ext cx="228" cy="165"/>
              <a:chOff x="1548" y="3723"/>
              <a:chExt cx="228" cy="165"/>
            </a:xfrm>
          </p:grpSpPr>
          <p:sp>
            <p:nvSpPr>
              <p:cNvPr id="111807" name="Rectangle 191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808" name="Rectangle 192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809" name="Line 193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1810" name="Group 194"/>
          <p:cNvGrpSpPr>
            <a:grpSpLocks/>
          </p:cNvGrpSpPr>
          <p:nvPr/>
        </p:nvGrpSpPr>
        <p:grpSpPr bwMode="auto">
          <a:xfrm>
            <a:off x="6435725" y="5267325"/>
            <a:ext cx="361950" cy="261938"/>
            <a:chOff x="1548" y="3723"/>
            <a:chExt cx="228" cy="165"/>
          </a:xfrm>
        </p:grpSpPr>
        <p:sp>
          <p:nvSpPr>
            <p:cNvPr id="111811" name="Rectangle 195"/>
            <p:cNvSpPr>
              <a:spLocks noChangeArrowheads="1"/>
            </p:cNvSpPr>
            <p:nvPr/>
          </p:nvSpPr>
          <p:spPr bwMode="auto">
            <a:xfrm>
              <a:off x="1563" y="3723"/>
              <a:ext cx="102" cy="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812" name="Rectangle 196"/>
            <p:cNvSpPr>
              <a:spLocks noChangeArrowheads="1"/>
            </p:cNvSpPr>
            <p:nvPr/>
          </p:nvSpPr>
          <p:spPr bwMode="auto">
            <a:xfrm>
              <a:off x="1548" y="3738"/>
              <a:ext cx="102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813" name="Line 197"/>
            <p:cNvSpPr>
              <a:spLocks noChangeShapeType="1"/>
            </p:cNvSpPr>
            <p:nvPr/>
          </p:nvSpPr>
          <p:spPr bwMode="auto">
            <a:xfrm>
              <a:off x="1650" y="3816"/>
              <a:ext cx="12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1386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36" grpId="0" autoUpdateAnimBg="0"/>
      <p:bldP spid="11173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39700"/>
            <a:ext cx="8324850" cy="1143000"/>
          </a:xfrm>
        </p:spPr>
        <p:txBody>
          <a:bodyPr/>
          <a:lstStyle/>
          <a:p>
            <a:r>
              <a:rPr lang="en-US"/>
              <a:t>Datagram or VC network: why?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33425" y="1298575"/>
            <a:ext cx="402907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Internet (datagram)</a:t>
            </a:r>
            <a:endParaRPr lang="en-US" sz="2400"/>
          </a:p>
          <a:p>
            <a:r>
              <a:rPr lang="en-US" sz="2000"/>
              <a:t>data exchange among computers</a:t>
            </a:r>
          </a:p>
          <a:p>
            <a:pPr lvl="1"/>
            <a:r>
              <a:rPr lang="en-US" sz="2000"/>
              <a:t>“elastic” service, no strict timing req. </a:t>
            </a:r>
          </a:p>
          <a:p>
            <a:r>
              <a:rPr lang="en-US" sz="2000"/>
              <a:t>“smart” end systems (computers)</a:t>
            </a:r>
          </a:p>
          <a:p>
            <a:pPr lvl="1"/>
            <a:r>
              <a:rPr lang="en-US" sz="2000"/>
              <a:t>can adapt, perform control, error recovery</a:t>
            </a:r>
          </a:p>
          <a:p>
            <a:pPr lvl="1"/>
            <a:r>
              <a:rPr lang="en-US" sz="2000"/>
              <a:t>simple inside network, complexity at “edge”</a:t>
            </a:r>
          </a:p>
          <a:p>
            <a:r>
              <a:rPr lang="en-US" sz="2000"/>
              <a:t>many link types </a:t>
            </a:r>
          </a:p>
          <a:p>
            <a:pPr lvl="1"/>
            <a:r>
              <a:rPr lang="en-US" sz="2000"/>
              <a:t>different characteristics</a:t>
            </a:r>
          </a:p>
          <a:p>
            <a:pPr lvl="1"/>
            <a:r>
              <a:rPr lang="en-US" sz="2000"/>
              <a:t>uniform service difficult</a:t>
            </a:r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62513" y="1330325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ATM (VC)</a:t>
            </a:r>
            <a:endParaRPr lang="en-US" sz="2400"/>
          </a:p>
          <a:p>
            <a:r>
              <a:rPr lang="en-US" sz="2000"/>
              <a:t>evolved from telephony</a:t>
            </a:r>
          </a:p>
          <a:p>
            <a:r>
              <a:rPr lang="en-US" sz="2000"/>
              <a:t>human conversation: </a:t>
            </a:r>
          </a:p>
          <a:p>
            <a:pPr lvl="1"/>
            <a:r>
              <a:rPr lang="en-US" sz="2000"/>
              <a:t>strict timing, reliability requirements</a:t>
            </a:r>
          </a:p>
          <a:p>
            <a:pPr lvl="1"/>
            <a:r>
              <a:rPr lang="en-US" sz="2000"/>
              <a:t>need for guaranteed service</a:t>
            </a:r>
            <a:endParaRPr lang="en-US" sz="1800"/>
          </a:p>
          <a:p>
            <a:r>
              <a:rPr lang="en-US" sz="2000"/>
              <a:t>“dumb” end systems</a:t>
            </a:r>
          </a:p>
          <a:p>
            <a:pPr lvl="1"/>
            <a:r>
              <a:rPr lang="en-US" sz="2000"/>
              <a:t>telephones</a:t>
            </a:r>
          </a:p>
          <a:p>
            <a:pPr lvl="1"/>
            <a:r>
              <a:rPr lang="en-US" sz="2000"/>
              <a:t>complexity inside network</a:t>
            </a:r>
          </a:p>
        </p:txBody>
      </p:sp>
    </p:spTree>
    <p:extLst>
      <p:ext uri="{BB962C8B-B14F-4D97-AF65-F5344CB8AC3E}">
        <p14:creationId xmlns:p14="http://schemas.microsoft.com/office/powerpoint/2010/main" val="1534967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3600"/>
              <a:t>Router Architecture Overview</a:t>
            </a:r>
            <a:endParaRPr lang="en-US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1138238"/>
            <a:ext cx="8126412" cy="9144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dirty="0"/>
              <a:t>two key router functions:</a:t>
            </a:r>
            <a:r>
              <a:rPr lang="en-US" sz="1800" dirty="0"/>
              <a:t> </a:t>
            </a:r>
          </a:p>
          <a:p>
            <a:r>
              <a:rPr lang="en-US" sz="2400" dirty="0"/>
              <a:t>run routing algorithms/protocol (RIP, OSPF, BGP)</a:t>
            </a:r>
          </a:p>
          <a:p>
            <a:r>
              <a:rPr lang="en-US" sz="2400" i="1" dirty="0"/>
              <a:t>forwarding </a:t>
            </a:r>
            <a:r>
              <a:rPr lang="en-US" sz="2400" dirty="0"/>
              <a:t>datagrams from incoming to outgoing link</a:t>
            </a:r>
          </a:p>
        </p:txBody>
      </p:sp>
      <p:grpSp>
        <p:nvGrpSpPr>
          <p:cNvPr id="433212" name="Group 60"/>
          <p:cNvGrpSpPr>
            <a:grpSpLocks/>
          </p:cNvGrpSpPr>
          <p:nvPr/>
        </p:nvGrpSpPr>
        <p:grpSpPr bwMode="auto">
          <a:xfrm>
            <a:off x="3838575" y="2987675"/>
            <a:ext cx="1609725" cy="2343150"/>
            <a:chOff x="2418" y="1882"/>
            <a:chExt cx="1014" cy="1476"/>
          </a:xfrm>
        </p:grpSpPr>
        <p:sp>
          <p:nvSpPr>
            <p:cNvPr id="433197" name="Rectangle 45"/>
            <p:cNvSpPr>
              <a:spLocks noChangeArrowheads="1"/>
            </p:cNvSpPr>
            <p:nvPr/>
          </p:nvSpPr>
          <p:spPr bwMode="auto">
            <a:xfrm>
              <a:off x="2418" y="1882"/>
              <a:ext cx="1014" cy="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00" name="Text Box 48"/>
            <p:cNvSpPr txBox="1">
              <a:spLocks noChangeArrowheads="1"/>
            </p:cNvSpPr>
            <p:nvPr/>
          </p:nvSpPr>
          <p:spPr bwMode="auto">
            <a:xfrm>
              <a:off x="2553" y="2421"/>
              <a:ext cx="741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/>
                <a:t>switching</a:t>
              </a:r>
            </a:p>
            <a:p>
              <a:pPr algn="ctr">
                <a:lnSpc>
                  <a:spcPct val="85000"/>
                </a:lnSpc>
              </a:pPr>
              <a:r>
                <a:rPr lang="en-US"/>
                <a:t>fabric</a:t>
              </a:r>
            </a:p>
          </p:txBody>
        </p:sp>
      </p:grpSp>
      <p:grpSp>
        <p:nvGrpSpPr>
          <p:cNvPr id="433214" name="Group 62"/>
          <p:cNvGrpSpPr>
            <a:grpSpLocks/>
          </p:cNvGrpSpPr>
          <p:nvPr/>
        </p:nvGrpSpPr>
        <p:grpSpPr bwMode="auto">
          <a:xfrm>
            <a:off x="3867150" y="5168900"/>
            <a:ext cx="1590675" cy="1057275"/>
            <a:chOff x="2436" y="3256"/>
            <a:chExt cx="1002" cy="666"/>
          </a:xfrm>
        </p:grpSpPr>
        <p:sp>
          <p:nvSpPr>
            <p:cNvPr id="433198" name="Rectangle 46"/>
            <p:cNvSpPr>
              <a:spLocks noChangeArrowheads="1"/>
            </p:cNvSpPr>
            <p:nvPr/>
          </p:nvSpPr>
          <p:spPr bwMode="auto">
            <a:xfrm>
              <a:off x="2436" y="3514"/>
              <a:ext cx="1002" cy="4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9" name="Text Box 47"/>
            <p:cNvSpPr txBox="1">
              <a:spLocks noChangeArrowheads="1"/>
            </p:cNvSpPr>
            <p:nvPr/>
          </p:nvSpPr>
          <p:spPr bwMode="auto">
            <a:xfrm>
              <a:off x="2534" y="3543"/>
              <a:ext cx="776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/>
                <a:t>routing </a:t>
              </a:r>
            </a:p>
            <a:p>
              <a:pPr algn="ctr">
                <a:lnSpc>
                  <a:spcPct val="85000"/>
                </a:lnSpc>
              </a:pPr>
              <a:r>
                <a:rPr lang="en-US"/>
                <a:t>processor</a:t>
              </a:r>
            </a:p>
          </p:txBody>
        </p:sp>
        <p:sp>
          <p:nvSpPr>
            <p:cNvPr id="433202" name="Line 50"/>
            <p:cNvSpPr>
              <a:spLocks noChangeShapeType="1"/>
            </p:cNvSpPr>
            <p:nvPr/>
          </p:nvSpPr>
          <p:spPr bwMode="auto">
            <a:xfrm>
              <a:off x="2895" y="3256"/>
              <a:ext cx="12" cy="3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3211" name="Group 59"/>
          <p:cNvGrpSpPr>
            <a:grpSpLocks/>
          </p:cNvGrpSpPr>
          <p:nvPr/>
        </p:nvGrpSpPr>
        <p:grpSpPr bwMode="auto">
          <a:xfrm>
            <a:off x="1476375" y="3001963"/>
            <a:ext cx="2366963" cy="2889250"/>
            <a:chOff x="930" y="1891"/>
            <a:chExt cx="1491" cy="1820"/>
          </a:xfrm>
        </p:grpSpPr>
        <p:grpSp>
          <p:nvGrpSpPr>
            <p:cNvPr id="433169" name="Group 17"/>
            <p:cNvGrpSpPr>
              <a:grpSpLocks/>
            </p:cNvGrpSpPr>
            <p:nvPr/>
          </p:nvGrpSpPr>
          <p:grpSpPr bwMode="auto">
            <a:xfrm>
              <a:off x="930" y="1891"/>
              <a:ext cx="1482" cy="357"/>
              <a:chOff x="930" y="1989"/>
              <a:chExt cx="1482" cy="357"/>
            </a:xfrm>
          </p:grpSpPr>
          <p:sp>
            <p:nvSpPr>
              <p:cNvPr id="433161" name="Rectangle 9"/>
              <p:cNvSpPr>
                <a:spLocks noChangeArrowheads="1"/>
              </p:cNvSpPr>
              <p:nvPr/>
            </p:nvSpPr>
            <p:spPr bwMode="auto">
              <a:xfrm>
                <a:off x="1152" y="1989"/>
                <a:ext cx="1086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157" name="Rectangle 5"/>
              <p:cNvSpPr>
                <a:spLocks noChangeArrowheads="1"/>
              </p:cNvSpPr>
              <p:nvPr/>
            </p:nvSpPr>
            <p:spPr bwMode="auto">
              <a:xfrm>
                <a:off x="1197" y="2089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158" name="Rectangle 6"/>
              <p:cNvSpPr>
                <a:spLocks noChangeArrowheads="1"/>
              </p:cNvSpPr>
              <p:nvPr/>
            </p:nvSpPr>
            <p:spPr bwMode="auto">
              <a:xfrm>
                <a:off x="1583" y="2025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160" name="Rectangle 8"/>
              <p:cNvSpPr>
                <a:spLocks noChangeArrowheads="1"/>
              </p:cNvSpPr>
              <p:nvPr/>
            </p:nvSpPr>
            <p:spPr bwMode="auto">
              <a:xfrm>
                <a:off x="1904" y="2023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168" name="Line 16"/>
              <p:cNvSpPr>
                <a:spLocks noChangeShapeType="1"/>
              </p:cNvSpPr>
              <p:nvPr/>
            </p:nvSpPr>
            <p:spPr bwMode="auto">
              <a:xfrm>
                <a:off x="930" y="2169"/>
                <a:ext cx="14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33170" name="Group 18"/>
            <p:cNvGrpSpPr>
              <a:grpSpLocks/>
            </p:cNvGrpSpPr>
            <p:nvPr/>
          </p:nvGrpSpPr>
          <p:grpSpPr bwMode="auto">
            <a:xfrm>
              <a:off x="939" y="2986"/>
              <a:ext cx="1482" cy="357"/>
              <a:chOff x="930" y="1989"/>
              <a:chExt cx="1482" cy="357"/>
            </a:xfrm>
          </p:grpSpPr>
          <p:sp>
            <p:nvSpPr>
              <p:cNvPr id="433171" name="Rectangle 19"/>
              <p:cNvSpPr>
                <a:spLocks noChangeArrowheads="1"/>
              </p:cNvSpPr>
              <p:nvPr/>
            </p:nvSpPr>
            <p:spPr bwMode="auto">
              <a:xfrm>
                <a:off x="1152" y="1989"/>
                <a:ext cx="1086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172" name="Rectangle 20"/>
              <p:cNvSpPr>
                <a:spLocks noChangeArrowheads="1"/>
              </p:cNvSpPr>
              <p:nvPr/>
            </p:nvSpPr>
            <p:spPr bwMode="auto">
              <a:xfrm>
                <a:off x="1197" y="2089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173" name="Rectangle 21"/>
              <p:cNvSpPr>
                <a:spLocks noChangeArrowheads="1"/>
              </p:cNvSpPr>
              <p:nvPr/>
            </p:nvSpPr>
            <p:spPr bwMode="auto">
              <a:xfrm>
                <a:off x="1583" y="2025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174" name="Rectangle 22"/>
              <p:cNvSpPr>
                <a:spLocks noChangeArrowheads="1"/>
              </p:cNvSpPr>
              <p:nvPr/>
            </p:nvSpPr>
            <p:spPr bwMode="auto">
              <a:xfrm>
                <a:off x="1904" y="2023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175" name="Line 23"/>
              <p:cNvSpPr>
                <a:spLocks noChangeShapeType="1"/>
              </p:cNvSpPr>
              <p:nvPr/>
            </p:nvSpPr>
            <p:spPr bwMode="auto">
              <a:xfrm>
                <a:off x="930" y="2169"/>
                <a:ext cx="14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33181" name="Group 29"/>
            <p:cNvGrpSpPr>
              <a:grpSpLocks/>
            </p:cNvGrpSpPr>
            <p:nvPr/>
          </p:nvGrpSpPr>
          <p:grpSpPr bwMode="auto">
            <a:xfrm rot="2656396">
              <a:off x="1521" y="2452"/>
              <a:ext cx="344" cy="344"/>
              <a:chOff x="354" y="2715"/>
              <a:chExt cx="344" cy="344"/>
            </a:xfrm>
          </p:grpSpPr>
          <p:sp>
            <p:nvSpPr>
              <p:cNvPr id="433177" name="Oval 25"/>
              <p:cNvSpPr>
                <a:spLocks noChangeArrowheads="1"/>
              </p:cNvSpPr>
              <p:nvPr/>
            </p:nvSpPr>
            <p:spPr bwMode="auto">
              <a:xfrm>
                <a:off x="354" y="2715"/>
                <a:ext cx="56" cy="5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178" name="Oval 26"/>
              <p:cNvSpPr>
                <a:spLocks noChangeArrowheads="1"/>
              </p:cNvSpPr>
              <p:nvPr/>
            </p:nvSpPr>
            <p:spPr bwMode="auto">
              <a:xfrm>
                <a:off x="450" y="2811"/>
                <a:ext cx="56" cy="5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179" name="Oval 27"/>
              <p:cNvSpPr>
                <a:spLocks noChangeArrowheads="1"/>
              </p:cNvSpPr>
              <p:nvPr/>
            </p:nvSpPr>
            <p:spPr bwMode="auto">
              <a:xfrm>
                <a:off x="546" y="2907"/>
                <a:ext cx="56" cy="5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180" name="Oval 28"/>
              <p:cNvSpPr>
                <a:spLocks noChangeArrowheads="1"/>
              </p:cNvSpPr>
              <p:nvPr/>
            </p:nvSpPr>
            <p:spPr bwMode="auto">
              <a:xfrm>
                <a:off x="642" y="3003"/>
                <a:ext cx="56" cy="5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3209" name="Text Box 57"/>
            <p:cNvSpPr txBox="1">
              <a:spLocks noChangeArrowheads="1"/>
            </p:cNvSpPr>
            <p:nvPr/>
          </p:nvSpPr>
          <p:spPr bwMode="auto">
            <a:xfrm>
              <a:off x="1003" y="3480"/>
              <a:ext cx="133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router input ports</a:t>
              </a:r>
            </a:p>
          </p:txBody>
        </p:sp>
      </p:grpSp>
      <p:grpSp>
        <p:nvGrpSpPr>
          <p:cNvPr id="433213" name="Group 61"/>
          <p:cNvGrpSpPr>
            <a:grpSpLocks/>
          </p:cNvGrpSpPr>
          <p:nvPr/>
        </p:nvGrpSpPr>
        <p:grpSpPr bwMode="auto">
          <a:xfrm>
            <a:off x="5395913" y="3006725"/>
            <a:ext cx="2600325" cy="2914650"/>
            <a:chOff x="3399" y="1894"/>
            <a:chExt cx="1638" cy="1836"/>
          </a:xfrm>
        </p:grpSpPr>
        <p:grpSp>
          <p:nvGrpSpPr>
            <p:cNvPr id="433189" name="Group 37"/>
            <p:cNvGrpSpPr>
              <a:grpSpLocks/>
            </p:cNvGrpSpPr>
            <p:nvPr/>
          </p:nvGrpSpPr>
          <p:grpSpPr bwMode="auto">
            <a:xfrm>
              <a:off x="3399" y="1894"/>
              <a:ext cx="1482" cy="357"/>
              <a:chOff x="-51" y="2454"/>
              <a:chExt cx="1482" cy="357"/>
            </a:xfrm>
          </p:grpSpPr>
          <p:grpSp>
            <p:nvGrpSpPr>
              <p:cNvPr id="433188" name="Group 36"/>
              <p:cNvGrpSpPr>
                <a:grpSpLocks/>
              </p:cNvGrpSpPr>
              <p:nvPr/>
            </p:nvGrpSpPr>
            <p:grpSpPr bwMode="auto">
              <a:xfrm flipH="1">
                <a:off x="171" y="2454"/>
                <a:ext cx="1086" cy="357"/>
                <a:chOff x="171" y="2454"/>
                <a:chExt cx="1086" cy="357"/>
              </a:xfrm>
            </p:grpSpPr>
            <p:sp>
              <p:nvSpPr>
                <p:cNvPr id="433183" name="Rectangle 31"/>
                <p:cNvSpPr>
                  <a:spLocks noChangeArrowheads="1"/>
                </p:cNvSpPr>
                <p:nvPr/>
              </p:nvSpPr>
              <p:spPr bwMode="auto">
                <a:xfrm>
                  <a:off x="171" y="2454"/>
                  <a:ext cx="1086" cy="35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3184" name="Rectangle 32"/>
                <p:cNvSpPr>
                  <a:spLocks noChangeArrowheads="1"/>
                </p:cNvSpPr>
                <p:nvPr/>
              </p:nvSpPr>
              <p:spPr bwMode="auto">
                <a:xfrm>
                  <a:off x="216" y="2554"/>
                  <a:ext cx="337" cy="161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3185" name="Rectangle 33"/>
                <p:cNvSpPr>
                  <a:spLocks noChangeArrowheads="1"/>
                </p:cNvSpPr>
                <p:nvPr/>
              </p:nvSpPr>
              <p:spPr bwMode="auto">
                <a:xfrm>
                  <a:off x="602" y="2490"/>
                  <a:ext cx="274" cy="27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3186" name="Rectangle 34"/>
                <p:cNvSpPr>
                  <a:spLocks noChangeArrowheads="1"/>
                </p:cNvSpPr>
                <p:nvPr/>
              </p:nvSpPr>
              <p:spPr bwMode="auto">
                <a:xfrm>
                  <a:off x="923" y="2488"/>
                  <a:ext cx="274" cy="27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3187" name="Line 35"/>
              <p:cNvSpPr>
                <a:spLocks noChangeShapeType="1"/>
              </p:cNvSpPr>
              <p:nvPr/>
            </p:nvSpPr>
            <p:spPr bwMode="auto">
              <a:xfrm>
                <a:off x="-51" y="2634"/>
                <a:ext cx="14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33190" name="Group 38"/>
            <p:cNvGrpSpPr>
              <a:grpSpLocks/>
            </p:cNvGrpSpPr>
            <p:nvPr/>
          </p:nvGrpSpPr>
          <p:grpSpPr bwMode="auto">
            <a:xfrm>
              <a:off x="3411" y="2986"/>
              <a:ext cx="1482" cy="357"/>
              <a:chOff x="-51" y="2454"/>
              <a:chExt cx="1482" cy="357"/>
            </a:xfrm>
          </p:grpSpPr>
          <p:grpSp>
            <p:nvGrpSpPr>
              <p:cNvPr id="433191" name="Group 39"/>
              <p:cNvGrpSpPr>
                <a:grpSpLocks/>
              </p:cNvGrpSpPr>
              <p:nvPr/>
            </p:nvGrpSpPr>
            <p:grpSpPr bwMode="auto">
              <a:xfrm flipH="1">
                <a:off x="171" y="2454"/>
                <a:ext cx="1086" cy="357"/>
                <a:chOff x="171" y="2454"/>
                <a:chExt cx="1086" cy="357"/>
              </a:xfrm>
            </p:grpSpPr>
            <p:sp>
              <p:nvSpPr>
                <p:cNvPr id="433192" name="Rectangle 40"/>
                <p:cNvSpPr>
                  <a:spLocks noChangeArrowheads="1"/>
                </p:cNvSpPr>
                <p:nvPr/>
              </p:nvSpPr>
              <p:spPr bwMode="auto">
                <a:xfrm>
                  <a:off x="171" y="2454"/>
                  <a:ext cx="1086" cy="35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3193" name="Rectangle 41"/>
                <p:cNvSpPr>
                  <a:spLocks noChangeArrowheads="1"/>
                </p:cNvSpPr>
                <p:nvPr/>
              </p:nvSpPr>
              <p:spPr bwMode="auto">
                <a:xfrm>
                  <a:off x="216" y="2554"/>
                  <a:ext cx="337" cy="161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3194" name="Rectangle 42"/>
                <p:cNvSpPr>
                  <a:spLocks noChangeArrowheads="1"/>
                </p:cNvSpPr>
                <p:nvPr/>
              </p:nvSpPr>
              <p:spPr bwMode="auto">
                <a:xfrm>
                  <a:off x="602" y="2490"/>
                  <a:ext cx="274" cy="27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3195" name="Rectangle 43"/>
                <p:cNvSpPr>
                  <a:spLocks noChangeArrowheads="1"/>
                </p:cNvSpPr>
                <p:nvPr/>
              </p:nvSpPr>
              <p:spPr bwMode="auto">
                <a:xfrm>
                  <a:off x="923" y="2488"/>
                  <a:ext cx="274" cy="27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3196" name="Line 44"/>
              <p:cNvSpPr>
                <a:spLocks noChangeShapeType="1"/>
              </p:cNvSpPr>
              <p:nvPr/>
            </p:nvSpPr>
            <p:spPr bwMode="auto">
              <a:xfrm>
                <a:off x="-51" y="2634"/>
                <a:ext cx="14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33203" name="Group 51"/>
            <p:cNvGrpSpPr>
              <a:grpSpLocks/>
            </p:cNvGrpSpPr>
            <p:nvPr/>
          </p:nvGrpSpPr>
          <p:grpSpPr bwMode="auto">
            <a:xfrm rot="2656396">
              <a:off x="3957" y="2446"/>
              <a:ext cx="344" cy="344"/>
              <a:chOff x="354" y="2715"/>
              <a:chExt cx="344" cy="344"/>
            </a:xfrm>
          </p:grpSpPr>
          <p:sp>
            <p:nvSpPr>
              <p:cNvPr id="433204" name="Oval 52"/>
              <p:cNvSpPr>
                <a:spLocks noChangeArrowheads="1"/>
              </p:cNvSpPr>
              <p:nvPr/>
            </p:nvSpPr>
            <p:spPr bwMode="auto">
              <a:xfrm>
                <a:off x="354" y="2715"/>
                <a:ext cx="56" cy="5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205" name="Oval 53"/>
              <p:cNvSpPr>
                <a:spLocks noChangeArrowheads="1"/>
              </p:cNvSpPr>
              <p:nvPr/>
            </p:nvSpPr>
            <p:spPr bwMode="auto">
              <a:xfrm>
                <a:off x="450" y="2811"/>
                <a:ext cx="56" cy="5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206" name="Oval 54"/>
              <p:cNvSpPr>
                <a:spLocks noChangeArrowheads="1"/>
              </p:cNvSpPr>
              <p:nvPr/>
            </p:nvSpPr>
            <p:spPr bwMode="auto">
              <a:xfrm>
                <a:off x="546" y="2907"/>
                <a:ext cx="56" cy="5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207" name="Oval 55"/>
              <p:cNvSpPr>
                <a:spLocks noChangeArrowheads="1"/>
              </p:cNvSpPr>
              <p:nvPr/>
            </p:nvSpPr>
            <p:spPr bwMode="auto">
              <a:xfrm>
                <a:off x="642" y="3003"/>
                <a:ext cx="56" cy="5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3210" name="Text Box 58"/>
            <p:cNvSpPr txBox="1">
              <a:spLocks noChangeArrowheads="1"/>
            </p:cNvSpPr>
            <p:nvPr/>
          </p:nvSpPr>
          <p:spPr bwMode="auto">
            <a:xfrm>
              <a:off x="3600" y="3499"/>
              <a:ext cx="14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router output ports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8300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88" name="Rectangle 12"/>
          <p:cNvSpPr>
            <a:spLocks noChangeArrowheads="1"/>
          </p:cNvSpPr>
          <p:nvPr/>
        </p:nvSpPr>
        <p:spPr bwMode="auto">
          <a:xfrm>
            <a:off x="1917700" y="1306513"/>
            <a:ext cx="4568825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4189" name="Rectangle 13"/>
          <p:cNvSpPr>
            <a:spLocks noChangeArrowheads="1"/>
          </p:cNvSpPr>
          <p:nvPr/>
        </p:nvSpPr>
        <p:spPr bwMode="auto">
          <a:xfrm>
            <a:off x="2073275" y="1820863"/>
            <a:ext cx="1417638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line</a:t>
            </a:r>
          </a:p>
          <a:p>
            <a:pPr algn="ctr"/>
            <a:r>
              <a:rPr lang="en-US"/>
              <a:t>termination</a:t>
            </a:r>
          </a:p>
        </p:txBody>
      </p:sp>
      <p:sp>
        <p:nvSpPr>
          <p:cNvPr id="434190" name="Rectangle 14"/>
          <p:cNvSpPr>
            <a:spLocks noChangeArrowheads="1"/>
          </p:cNvSpPr>
          <p:nvPr/>
        </p:nvSpPr>
        <p:spPr bwMode="auto">
          <a:xfrm>
            <a:off x="3697288" y="1492250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4191" name="Rectangle 15"/>
          <p:cNvSpPr>
            <a:spLocks noChangeArrowheads="1"/>
          </p:cNvSpPr>
          <p:nvPr/>
        </p:nvSpPr>
        <p:spPr bwMode="auto">
          <a:xfrm>
            <a:off x="5048250" y="1443038"/>
            <a:ext cx="1247775" cy="1504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4192" name="Line 16"/>
          <p:cNvSpPr>
            <a:spLocks noChangeShapeType="1"/>
          </p:cNvSpPr>
          <p:nvPr/>
        </p:nvSpPr>
        <p:spPr bwMode="auto">
          <a:xfrm>
            <a:off x="1641475" y="2232025"/>
            <a:ext cx="423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4206" name="Line 30"/>
          <p:cNvSpPr>
            <a:spLocks noChangeShapeType="1"/>
          </p:cNvSpPr>
          <p:nvPr/>
        </p:nvSpPr>
        <p:spPr bwMode="auto">
          <a:xfrm>
            <a:off x="3509963" y="2211388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4207" name="Line 31"/>
          <p:cNvSpPr>
            <a:spLocks noChangeShapeType="1"/>
          </p:cNvSpPr>
          <p:nvPr/>
        </p:nvSpPr>
        <p:spPr bwMode="auto">
          <a:xfrm>
            <a:off x="4852988" y="2168525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4208" name="Line 32"/>
          <p:cNvSpPr>
            <a:spLocks noChangeShapeType="1"/>
          </p:cNvSpPr>
          <p:nvPr/>
        </p:nvSpPr>
        <p:spPr bwMode="auto">
          <a:xfrm flipV="1">
            <a:off x="6243638" y="2209800"/>
            <a:ext cx="736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4209" name="Rectangle 33"/>
          <p:cNvSpPr>
            <a:spLocks noChangeArrowheads="1"/>
          </p:cNvSpPr>
          <p:nvPr/>
        </p:nvSpPr>
        <p:spPr bwMode="auto">
          <a:xfrm>
            <a:off x="3730625" y="1801813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/>
              <a:t>link </a:t>
            </a:r>
          </a:p>
          <a:p>
            <a:pPr algn="ctr">
              <a:lnSpc>
                <a:spcPct val="90000"/>
              </a:lnSpc>
            </a:pPr>
            <a:r>
              <a:rPr lang="en-US"/>
              <a:t>layer </a:t>
            </a:r>
          </a:p>
          <a:p>
            <a:pPr algn="ctr">
              <a:lnSpc>
                <a:spcPct val="90000"/>
              </a:lnSpc>
            </a:pPr>
            <a:r>
              <a:rPr lang="en-US"/>
              <a:t>protocol</a:t>
            </a:r>
          </a:p>
          <a:p>
            <a:pPr algn="ctr">
              <a:lnSpc>
                <a:spcPct val="90000"/>
              </a:lnSpc>
            </a:pPr>
            <a:r>
              <a:rPr lang="en-US"/>
              <a:t>(receive)</a:t>
            </a:r>
          </a:p>
        </p:txBody>
      </p:sp>
      <p:sp>
        <p:nvSpPr>
          <p:cNvPr id="434211" name="Text Box 35"/>
          <p:cNvSpPr txBox="1">
            <a:spLocks noChangeArrowheads="1"/>
          </p:cNvSpPr>
          <p:nvPr/>
        </p:nvSpPr>
        <p:spPr bwMode="auto">
          <a:xfrm>
            <a:off x="5029200" y="1460500"/>
            <a:ext cx="13525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lookup,</a:t>
            </a:r>
          </a:p>
          <a:p>
            <a:pPr algn="ctr"/>
            <a:r>
              <a:rPr lang="en-US"/>
              <a:t>forwarding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queueing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title"/>
          </p:nvPr>
        </p:nvSpPr>
        <p:spPr>
          <a:xfrm>
            <a:off x="422275" y="293688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3600"/>
              <a:t>Input Port Functions</a:t>
            </a:r>
            <a:endParaRPr lang="en-US"/>
          </a:p>
        </p:txBody>
      </p:sp>
      <p:sp>
        <p:nvSpPr>
          <p:cNvPr id="4341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394075" y="3668713"/>
            <a:ext cx="5456238" cy="2667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000099"/>
                </a:solidFill>
              </a:rPr>
              <a:t>Decentralized switching</a:t>
            </a:r>
            <a:r>
              <a:rPr lang="en-US" sz="2400" i="1">
                <a:solidFill>
                  <a:srgbClr val="000099"/>
                </a:solidFill>
              </a:rPr>
              <a:t>:</a:t>
            </a:r>
            <a:r>
              <a:rPr lang="en-US" sz="2400">
                <a:solidFill>
                  <a:srgbClr val="000099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000"/>
              <a:t>given datagram dest., lookup output port using forwarding table in input port memory</a:t>
            </a:r>
          </a:p>
          <a:p>
            <a:pPr>
              <a:lnSpc>
                <a:spcPct val="90000"/>
              </a:lnSpc>
            </a:pPr>
            <a:r>
              <a:rPr lang="en-US" sz="2000"/>
              <a:t>goal: complete input port processing at ‘line speed’</a:t>
            </a:r>
          </a:p>
          <a:p>
            <a:pPr>
              <a:lnSpc>
                <a:spcPct val="90000"/>
              </a:lnSpc>
            </a:pPr>
            <a:r>
              <a:rPr lang="en-US" sz="2000"/>
              <a:t>queuing: if datagrams arrive faster than forwarding rate into switch fabric</a:t>
            </a:r>
          </a:p>
        </p:txBody>
      </p:sp>
      <p:sp>
        <p:nvSpPr>
          <p:cNvPr id="434181" name="Text Box 5"/>
          <p:cNvSpPr txBox="1">
            <a:spLocks noChangeArrowheads="1"/>
          </p:cNvSpPr>
          <p:nvPr/>
        </p:nvSpPr>
        <p:spPr bwMode="auto">
          <a:xfrm>
            <a:off x="0" y="3060700"/>
            <a:ext cx="23764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>
                <a:solidFill>
                  <a:srgbClr val="000099"/>
                </a:solidFill>
              </a:rPr>
              <a:t>Physical layer:</a:t>
            </a:r>
          </a:p>
          <a:p>
            <a:pPr algn="r"/>
            <a:r>
              <a:rPr lang="en-US" sz="2000"/>
              <a:t>bit-level reception</a:t>
            </a:r>
            <a:endParaRPr lang="en-US"/>
          </a:p>
        </p:txBody>
      </p:sp>
      <p:sp>
        <p:nvSpPr>
          <p:cNvPr id="434182" name="Text Box 6"/>
          <p:cNvSpPr txBox="1">
            <a:spLocks noChangeArrowheads="1"/>
          </p:cNvSpPr>
          <p:nvPr/>
        </p:nvSpPr>
        <p:spPr bwMode="auto">
          <a:xfrm>
            <a:off x="411163" y="3789363"/>
            <a:ext cx="19796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>
                <a:solidFill>
                  <a:srgbClr val="000099"/>
                </a:solidFill>
              </a:rPr>
              <a:t>Data link layer:</a:t>
            </a:r>
          </a:p>
          <a:p>
            <a:pPr algn="r"/>
            <a:r>
              <a:rPr lang="en-US" sz="2000"/>
              <a:t>e.g., Ethernet</a:t>
            </a:r>
          </a:p>
          <a:p>
            <a:pPr algn="r"/>
            <a:r>
              <a:rPr lang="en-US" sz="2000"/>
              <a:t>see chapter 5</a:t>
            </a:r>
            <a:endParaRPr lang="en-US"/>
          </a:p>
        </p:txBody>
      </p:sp>
      <p:sp>
        <p:nvSpPr>
          <p:cNvPr id="434183" name="Freeform 7"/>
          <p:cNvSpPr>
            <a:spLocks/>
          </p:cNvSpPr>
          <p:nvPr/>
        </p:nvSpPr>
        <p:spPr bwMode="auto">
          <a:xfrm flipV="1">
            <a:off x="1885950" y="2738438"/>
            <a:ext cx="796925" cy="422275"/>
          </a:xfrm>
          <a:custGeom>
            <a:avLst/>
            <a:gdLst>
              <a:gd name="T0" fmla="*/ 0 w 769"/>
              <a:gd name="T1" fmla="*/ 0 h 517"/>
              <a:gd name="T2" fmla="*/ 428 w 769"/>
              <a:gd name="T3" fmla="*/ 375 h 517"/>
              <a:gd name="T4" fmla="*/ 461 w 769"/>
              <a:gd name="T5" fmla="*/ 169 h 517"/>
              <a:gd name="T6" fmla="*/ 769 w 769"/>
              <a:gd name="T7" fmla="*/ 517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9" h="517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4184" name="Freeform 8"/>
          <p:cNvSpPr>
            <a:spLocks/>
          </p:cNvSpPr>
          <p:nvPr/>
        </p:nvSpPr>
        <p:spPr bwMode="auto">
          <a:xfrm flipV="1">
            <a:off x="2338388" y="2974975"/>
            <a:ext cx="1408112" cy="1198563"/>
          </a:xfrm>
          <a:custGeom>
            <a:avLst/>
            <a:gdLst>
              <a:gd name="T0" fmla="*/ 0 w 769"/>
              <a:gd name="T1" fmla="*/ 0 h 517"/>
              <a:gd name="T2" fmla="*/ 428 w 769"/>
              <a:gd name="T3" fmla="*/ 375 h 517"/>
              <a:gd name="T4" fmla="*/ 461 w 769"/>
              <a:gd name="T5" fmla="*/ 169 h 517"/>
              <a:gd name="T6" fmla="*/ 769 w 769"/>
              <a:gd name="T7" fmla="*/ 517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9" h="517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4185" name="Freeform 9"/>
          <p:cNvSpPr>
            <a:spLocks/>
          </p:cNvSpPr>
          <p:nvPr/>
        </p:nvSpPr>
        <p:spPr bwMode="auto">
          <a:xfrm flipV="1">
            <a:off x="5011738" y="2984500"/>
            <a:ext cx="760412" cy="723900"/>
          </a:xfrm>
          <a:custGeom>
            <a:avLst/>
            <a:gdLst>
              <a:gd name="T0" fmla="*/ 0 w 769"/>
              <a:gd name="T1" fmla="*/ 0 h 517"/>
              <a:gd name="T2" fmla="*/ 428 w 769"/>
              <a:gd name="T3" fmla="*/ 375 h 517"/>
              <a:gd name="T4" fmla="*/ 461 w 769"/>
              <a:gd name="T5" fmla="*/ 169 h 517"/>
              <a:gd name="T6" fmla="*/ 769 w 769"/>
              <a:gd name="T7" fmla="*/ 517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9" h="517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4221" name="Line 45"/>
          <p:cNvSpPr>
            <a:spLocks noChangeShapeType="1"/>
          </p:cNvSpPr>
          <p:nvPr/>
        </p:nvSpPr>
        <p:spPr bwMode="auto">
          <a:xfrm>
            <a:off x="6969125" y="690563"/>
            <a:ext cx="11113" cy="286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4222" name="Rectangle 46"/>
          <p:cNvSpPr>
            <a:spLocks noChangeArrowheads="1"/>
          </p:cNvSpPr>
          <p:nvPr/>
        </p:nvSpPr>
        <p:spPr bwMode="auto">
          <a:xfrm>
            <a:off x="7061200" y="1819275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/>
              <a:t>switch</a:t>
            </a:r>
          </a:p>
          <a:p>
            <a:pPr algn="ctr">
              <a:lnSpc>
                <a:spcPct val="90000"/>
              </a:lnSpc>
            </a:pPr>
            <a:r>
              <a:rPr lang="en-US"/>
              <a:t>fabric</a:t>
            </a:r>
          </a:p>
        </p:txBody>
      </p:sp>
      <p:grpSp>
        <p:nvGrpSpPr>
          <p:cNvPr id="434232" name="Group 56"/>
          <p:cNvGrpSpPr>
            <a:grpSpLocks/>
          </p:cNvGrpSpPr>
          <p:nvPr/>
        </p:nvGrpSpPr>
        <p:grpSpPr bwMode="auto">
          <a:xfrm>
            <a:off x="5175250" y="2062163"/>
            <a:ext cx="993775" cy="468312"/>
            <a:chOff x="310" y="3526"/>
            <a:chExt cx="1040" cy="457"/>
          </a:xfrm>
        </p:grpSpPr>
        <p:sp>
          <p:nvSpPr>
            <p:cNvPr id="434223" name="Rectangle 47"/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224" name="Line 48"/>
            <p:cNvSpPr>
              <a:spLocks noChangeShapeType="1"/>
            </p:cNvSpPr>
            <p:nvPr/>
          </p:nvSpPr>
          <p:spPr bwMode="auto">
            <a:xfrm>
              <a:off x="446" y="3536"/>
              <a:ext cx="2" cy="43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4225" name="Line 49"/>
            <p:cNvSpPr>
              <a:spLocks noChangeShapeType="1"/>
            </p:cNvSpPr>
            <p:nvPr/>
          </p:nvSpPr>
          <p:spPr bwMode="auto">
            <a:xfrm>
              <a:off x="558" y="3538"/>
              <a:ext cx="2" cy="43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4226" name="Line 50"/>
            <p:cNvSpPr>
              <a:spLocks noChangeShapeType="1"/>
            </p:cNvSpPr>
            <p:nvPr/>
          </p:nvSpPr>
          <p:spPr bwMode="auto">
            <a:xfrm>
              <a:off x="670" y="3534"/>
              <a:ext cx="2" cy="43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4227" name="Line 51"/>
            <p:cNvSpPr>
              <a:spLocks noChangeShapeType="1"/>
            </p:cNvSpPr>
            <p:nvPr/>
          </p:nvSpPr>
          <p:spPr bwMode="auto">
            <a:xfrm>
              <a:off x="782" y="3536"/>
              <a:ext cx="2" cy="43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4228" name="Line 52"/>
            <p:cNvSpPr>
              <a:spLocks noChangeShapeType="1"/>
            </p:cNvSpPr>
            <p:nvPr/>
          </p:nvSpPr>
          <p:spPr bwMode="auto">
            <a:xfrm>
              <a:off x="894" y="3534"/>
              <a:ext cx="2" cy="43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4229" name="Line 53"/>
            <p:cNvSpPr>
              <a:spLocks noChangeShapeType="1"/>
            </p:cNvSpPr>
            <p:nvPr/>
          </p:nvSpPr>
          <p:spPr bwMode="auto">
            <a:xfrm>
              <a:off x="1006" y="3534"/>
              <a:ext cx="2" cy="43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4230" name="Line 54"/>
            <p:cNvSpPr>
              <a:spLocks noChangeShapeType="1"/>
            </p:cNvSpPr>
            <p:nvPr/>
          </p:nvSpPr>
          <p:spPr bwMode="auto">
            <a:xfrm>
              <a:off x="1120" y="3536"/>
              <a:ext cx="2" cy="43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4231" name="Line 55"/>
            <p:cNvSpPr>
              <a:spLocks noChangeShapeType="1"/>
            </p:cNvSpPr>
            <p:nvPr/>
          </p:nvSpPr>
          <p:spPr bwMode="auto">
            <a:xfrm>
              <a:off x="1228" y="3538"/>
              <a:ext cx="2" cy="43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876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7" name="Rectangle 3"/>
          <p:cNvSpPr>
            <a:spLocks noGrp="1" noChangeArrowheads="1"/>
          </p:cNvSpPr>
          <p:nvPr>
            <p:ph type="title"/>
          </p:nvPr>
        </p:nvSpPr>
        <p:spPr>
          <a:xfrm>
            <a:off x="441325" y="180975"/>
            <a:ext cx="7772400" cy="685800"/>
          </a:xfrm>
        </p:spPr>
        <p:txBody>
          <a:bodyPr/>
          <a:lstStyle/>
          <a:p>
            <a:r>
              <a:rPr lang="en-US" sz="3600"/>
              <a:t>Switching fabrics</a:t>
            </a:r>
            <a:endParaRPr lang="en-US"/>
          </a:p>
        </p:txBody>
      </p:sp>
      <p:sp>
        <p:nvSpPr>
          <p:cNvPr id="436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01675" y="1077913"/>
            <a:ext cx="7772400" cy="4648200"/>
          </a:xfrm>
        </p:spPr>
        <p:txBody>
          <a:bodyPr/>
          <a:lstStyle/>
          <a:p>
            <a:r>
              <a:rPr lang="en-US" sz="2400"/>
              <a:t>transfer packet from input buffer to appropriate output buffer</a:t>
            </a:r>
          </a:p>
          <a:p>
            <a:r>
              <a:rPr lang="en-US" sz="2400"/>
              <a:t>switching rate: rate at which packets can be transfer from inputs to outputs</a:t>
            </a:r>
          </a:p>
          <a:p>
            <a:pPr lvl="1"/>
            <a:r>
              <a:rPr lang="en-US" sz="2000"/>
              <a:t>often measured as multiple of input/output line rate</a:t>
            </a:r>
          </a:p>
          <a:p>
            <a:pPr lvl="1"/>
            <a:r>
              <a:rPr lang="en-US" sz="2000"/>
              <a:t>N inputs: switching rate N times line rate desirable</a:t>
            </a:r>
          </a:p>
          <a:p>
            <a:r>
              <a:rPr lang="en-US"/>
              <a:t>three types of switching fabrics</a:t>
            </a:r>
          </a:p>
        </p:txBody>
      </p:sp>
      <p:grpSp>
        <p:nvGrpSpPr>
          <p:cNvPr id="436254" name="Group 30"/>
          <p:cNvGrpSpPr>
            <a:grpSpLocks/>
          </p:cNvGrpSpPr>
          <p:nvPr/>
        </p:nvGrpSpPr>
        <p:grpSpPr bwMode="auto">
          <a:xfrm>
            <a:off x="742950" y="4283075"/>
            <a:ext cx="890588" cy="215900"/>
            <a:chOff x="876" y="2800"/>
            <a:chExt cx="642" cy="175"/>
          </a:xfrm>
        </p:grpSpPr>
        <p:sp>
          <p:nvSpPr>
            <p:cNvPr id="436231" name="Rectangle 7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232" name="Rectangle 8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233" name="Rectangle 9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234" name="Rectangle 10"/>
            <p:cNvSpPr>
              <a:spLocks noChangeArrowheads="1"/>
            </p:cNvSpPr>
            <p:nvPr/>
          </p:nvSpPr>
          <p:spPr bwMode="auto">
            <a:xfrm>
              <a:off x="1263" y="2816"/>
              <a:ext cx="123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235" name="Line 11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6269" name="Group 45"/>
          <p:cNvGrpSpPr>
            <a:grpSpLocks/>
          </p:cNvGrpSpPr>
          <p:nvPr/>
        </p:nvGrpSpPr>
        <p:grpSpPr bwMode="auto">
          <a:xfrm>
            <a:off x="719138" y="4678363"/>
            <a:ext cx="890587" cy="215900"/>
            <a:chOff x="876" y="2800"/>
            <a:chExt cx="642" cy="175"/>
          </a:xfrm>
        </p:grpSpPr>
        <p:sp>
          <p:nvSpPr>
            <p:cNvPr id="436270" name="Rectangle 46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271" name="Rectangle 47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272" name="Rectangle 48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273" name="Rectangle 49"/>
            <p:cNvSpPr>
              <a:spLocks noChangeArrowheads="1"/>
            </p:cNvSpPr>
            <p:nvPr/>
          </p:nvSpPr>
          <p:spPr bwMode="auto">
            <a:xfrm>
              <a:off x="1263" y="2816"/>
              <a:ext cx="123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274" name="Line 50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6275" name="Group 51"/>
          <p:cNvGrpSpPr>
            <a:grpSpLocks/>
          </p:cNvGrpSpPr>
          <p:nvPr/>
        </p:nvGrpSpPr>
        <p:grpSpPr bwMode="auto">
          <a:xfrm>
            <a:off x="714375" y="5105400"/>
            <a:ext cx="890588" cy="215900"/>
            <a:chOff x="876" y="2800"/>
            <a:chExt cx="642" cy="175"/>
          </a:xfrm>
        </p:grpSpPr>
        <p:sp>
          <p:nvSpPr>
            <p:cNvPr id="436276" name="Rectangle 52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277" name="Rectangle 53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278" name="Rectangle 54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279" name="Rectangle 55"/>
            <p:cNvSpPr>
              <a:spLocks noChangeArrowheads="1"/>
            </p:cNvSpPr>
            <p:nvPr/>
          </p:nvSpPr>
          <p:spPr bwMode="auto">
            <a:xfrm>
              <a:off x="1263" y="2816"/>
              <a:ext cx="123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280" name="Line 56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36281" name="Rectangle 57"/>
          <p:cNvSpPr>
            <a:spLocks noChangeArrowheads="1"/>
          </p:cNvSpPr>
          <p:nvPr/>
        </p:nvSpPr>
        <p:spPr bwMode="auto">
          <a:xfrm>
            <a:off x="1601788" y="4200525"/>
            <a:ext cx="704850" cy="1176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6288" name="Group 64"/>
          <p:cNvGrpSpPr>
            <a:grpSpLocks/>
          </p:cNvGrpSpPr>
          <p:nvPr/>
        </p:nvGrpSpPr>
        <p:grpSpPr bwMode="auto">
          <a:xfrm>
            <a:off x="2311400" y="4281488"/>
            <a:ext cx="890588" cy="215900"/>
            <a:chOff x="455" y="3463"/>
            <a:chExt cx="561" cy="136"/>
          </a:xfrm>
        </p:grpSpPr>
        <p:sp>
          <p:nvSpPr>
            <p:cNvPr id="436283" name="Rectangle 59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284" name="Rectangle 60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285" name="Rectangle 61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286" name="Rectangle 62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287" name="Line 63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6289" name="Group 65"/>
          <p:cNvGrpSpPr>
            <a:grpSpLocks/>
          </p:cNvGrpSpPr>
          <p:nvPr/>
        </p:nvGrpSpPr>
        <p:grpSpPr bwMode="auto">
          <a:xfrm>
            <a:off x="2316163" y="4673600"/>
            <a:ext cx="890587" cy="215900"/>
            <a:chOff x="455" y="3463"/>
            <a:chExt cx="561" cy="136"/>
          </a:xfrm>
        </p:grpSpPr>
        <p:sp>
          <p:nvSpPr>
            <p:cNvPr id="436290" name="Rectangle 66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291" name="Rectangle 67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292" name="Rectangle 68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293" name="Rectangle 69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294" name="Line 70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6295" name="Group 71"/>
          <p:cNvGrpSpPr>
            <a:grpSpLocks/>
          </p:cNvGrpSpPr>
          <p:nvPr/>
        </p:nvGrpSpPr>
        <p:grpSpPr bwMode="auto">
          <a:xfrm>
            <a:off x="2311400" y="5100638"/>
            <a:ext cx="890588" cy="215900"/>
            <a:chOff x="455" y="3463"/>
            <a:chExt cx="561" cy="136"/>
          </a:xfrm>
        </p:grpSpPr>
        <p:sp>
          <p:nvSpPr>
            <p:cNvPr id="436296" name="Rectangle 72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297" name="Rectangle 73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298" name="Rectangle 74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299" name="Rectangle 75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00" name="Line 76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36302" name="Text Box 78"/>
          <p:cNvSpPr txBox="1">
            <a:spLocks noChangeArrowheads="1"/>
          </p:cNvSpPr>
          <p:nvPr/>
        </p:nvSpPr>
        <p:spPr bwMode="auto">
          <a:xfrm>
            <a:off x="1435100" y="5591175"/>
            <a:ext cx="1014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436303" name="Text Box 79"/>
          <p:cNvSpPr txBox="1">
            <a:spLocks noChangeArrowheads="1"/>
          </p:cNvSpPr>
          <p:nvPr/>
        </p:nvSpPr>
        <p:spPr bwMode="auto">
          <a:xfrm>
            <a:off x="1533525" y="452120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memory</a:t>
            </a:r>
          </a:p>
        </p:txBody>
      </p:sp>
      <p:grpSp>
        <p:nvGrpSpPr>
          <p:cNvPr id="436304" name="Group 80"/>
          <p:cNvGrpSpPr>
            <a:grpSpLocks/>
          </p:cNvGrpSpPr>
          <p:nvPr/>
        </p:nvGrpSpPr>
        <p:grpSpPr bwMode="auto">
          <a:xfrm>
            <a:off x="3648075" y="4267200"/>
            <a:ext cx="890588" cy="215900"/>
            <a:chOff x="876" y="2800"/>
            <a:chExt cx="642" cy="175"/>
          </a:xfrm>
        </p:grpSpPr>
        <p:sp>
          <p:nvSpPr>
            <p:cNvPr id="436305" name="Rectangle 8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06" name="Rectangle 8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07" name="Rectangle 8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08" name="Rectangle 84"/>
            <p:cNvSpPr>
              <a:spLocks noChangeArrowheads="1"/>
            </p:cNvSpPr>
            <p:nvPr/>
          </p:nvSpPr>
          <p:spPr bwMode="auto">
            <a:xfrm>
              <a:off x="1263" y="2816"/>
              <a:ext cx="123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09" name="Line 8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6310" name="Group 86"/>
          <p:cNvGrpSpPr>
            <a:grpSpLocks/>
          </p:cNvGrpSpPr>
          <p:nvPr/>
        </p:nvGrpSpPr>
        <p:grpSpPr bwMode="auto">
          <a:xfrm>
            <a:off x="3646488" y="4662488"/>
            <a:ext cx="890587" cy="215900"/>
            <a:chOff x="876" y="2800"/>
            <a:chExt cx="642" cy="175"/>
          </a:xfrm>
        </p:grpSpPr>
        <p:sp>
          <p:nvSpPr>
            <p:cNvPr id="436311" name="Rectangle 87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12" name="Rectangle 88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13" name="Rectangle 89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14" name="Rectangle 90"/>
            <p:cNvSpPr>
              <a:spLocks noChangeArrowheads="1"/>
            </p:cNvSpPr>
            <p:nvPr/>
          </p:nvSpPr>
          <p:spPr bwMode="auto">
            <a:xfrm>
              <a:off x="1263" y="2816"/>
              <a:ext cx="123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15" name="Line 91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6316" name="Group 92"/>
          <p:cNvGrpSpPr>
            <a:grpSpLocks/>
          </p:cNvGrpSpPr>
          <p:nvPr/>
        </p:nvGrpSpPr>
        <p:grpSpPr bwMode="auto">
          <a:xfrm>
            <a:off x="3641725" y="5089525"/>
            <a:ext cx="890588" cy="215900"/>
            <a:chOff x="876" y="2800"/>
            <a:chExt cx="642" cy="175"/>
          </a:xfrm>
        </p:grpSpPr>
        <p:sp>
          <p:nvSpPr>
            <p:cNvPr id="436317" name="Rectangle 93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18" name="Rectangle 94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19" name="Rectangle 95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20" name="Rectangle 96"/>
            <p:cNvSpPr>
              <a:spLocks noChangeArrowheads="1"/>
            </p:cNvSpPr>
            <p:nvPr/>
          </p:nvSpPr>
          <p:spPr bwMode="auto">
            <a:xfrm>
              <a:off x="1263" y="2816"/>
              <a:ext cx="123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21" name="Line 97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36322" name="Line 98"/>
          <p:cNvSpPr>
            <a:spLocks noChangeShapeType="1"/>
          </p:cNvSpPr>
          <p:nvPr/>
        </p:nvSpPr>
        <p:spPr bwMode="auto">
          <a:xfrm>
            <a:off x="4549775" y="4270375"/>
            <a:ext cx="0" cy="10033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36323" name="Group 99"/>
          <p:cNvGrpSpPr>
            <a:grpSpLocks/>
          </p:cNvGrpSpPr>
          <p:nvPr/>
        </p:nvGrpSpPr>
        <p:grpSpPr bwMode="auto">
          <a:xfrm>
            <a:off x="4603750" y="4254500"/>
            <a:ext cx="890588" cy="215900"/>
            <a:chOff x="455" y="3463"/>
            <a:chExt cx="561" cy="136"/>
          </a:xfrm>
        </p:grpSpPr>
        <p:sp>
          <p:nvSpPr>
            <p:cNvPr id="436324" name="Rectangle 100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25" name="Rectangle 101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26" name="Rectangle 102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27" name="Rectangle 103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28" name="Line 104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6329" name="Group 105"/>
          <p:cNvGrpSpPr>
            <a:grpSpLocks/>
          </p:cNvGrpSpPr>
          <p:nvPr/>
        </p:nvGrpSpPr>
        <p:grpSpPr bwMode="auto">
          <a:xfrm>
            <a:off x="4608513" y="4646613"/>
            <a:ext cx="890587" cy="215900"/>
            <a:chOff x="455" y="3463"/>
            <a:chExt cx="561" cy="136"/>
          </a:xfrm>
        </p:grpSpPr>
        <p:sp>
          <p:nvSpPr>
            <p:cNvPr id="436330" name="Rectangle 106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31" name="Rectangle 107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32" name="Rectangle 108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33" name="Rectangle 109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34" name="Line 110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6335" name="Group 111"/>
          <p:cNvGrpSpPr>
            <a:grpSpLocks/>
          </p:cNvGrpSpPr>
          <p:nvPr/>
        </p:nvGrpSpPr>
        <p:grpSpPr bwMode="auto">
          <a:xfrm>
            <a:off x="4603750" y="5073650"/>
            <a:ext cx="890588" cy="215900"/>
            <a:chOff x="455" y="3463"/>
            <a:chExt cx="561" cy="136"/>
          </a:xfrm>
        </p:grpSpPr>
        <p:sp>
          <p:nvSpPr>
            <p:cNvPr id="436336" name="Rectangle 112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37" name="Rectangle 113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38" name="Rectangle 114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39" name="Rectangle 115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40" name="Line 116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36341" name="Text Box 117"/>
          <p:cNvSpPr txBox="1">
            <a:spLocks noChangeArrowheads="1"/>
          </p:cNvSpPr>
          <p:nvPr/>
        </p:nvSpPr>
        <p:spPr bwMode="auto">
          <a:xfrm>
            <a:off x="4286250" y="5588000"/>
            <a:ext cx="54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bus</a:t>
            </a:r>
          </a:p>
        </p:txBody>
      </p:sp>
      <p:grpSp>
        <p:nvGrpSpPr>
          <p:cNvPr id="436342" name="Group 118"/>
          <p:cNvGrpSpPr>
            <a:grpSpLocks/>
          </p:cNvGrpSpPr>
          <p:nvPr/>
        </p:nvGrpSpPr>
        <p:grpSpPr bwMode="auto">
          <a:xfrm>
            <a:off x="6091238" y="4233863"/>
            <a:ext cx="890587" cy="215900"/>
            <a:chOff x="876" y="2800"/>
            <a:chExt cx="642" cy="175"/>
          </a:xfrm>
        </p:grpSpPr>
        <p:sp>
          <p:nvSpPr>
            <p:cNvPr id="436343" name="Rectangle 119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44" name="Rectangle 120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45" name="Rectangle 121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46" name="Rectangle 122"/>
            <p:cNvSpPr>
              <a:spLocks noChangeArrowheads="1"/>
            </p:cNvSpPr>
            <p:nvPr/>
          </p:nvSpPr>
          <p:spPr bwMode="auto">
            <a:xfrm>
              <a:off x="1263" y="2816"/>
              <a:ext cx="123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47" name="Line 123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6348" name="Group 124"/>
          <p:cNvGrpSpPr>
            <a:grpSpLocks/>
          </p:cNvGrpSpPr>
          <p:nvPr/>
        </p:nvGrpSpPr>
        <p:grpSpPr bwMode="auto">
          <a:xfrm>
            <a:off x="6067425" y="4629150"/>
            <a:ext cx="890588" cy="215900"/>
            <a:chOff x="876" y="2800"/>
            <a:chExt cx="642" cy="175"/>
          </a:xfrm>
        </p:grpSpPr>
        <p:sp>
          <p:nvSpPr>
            <p:cNvPr id="436349" name="Rectangle 125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50" name="Rectangle 126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51" name="Rectangle 127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52" name="Rectangle 128"/>
            <p:cNvSpPr>
              <a:spLocks noChangeArrowheads="1"/>
            </p:cNvSpPr>
            <p:nvPr/>
          </p:nvSpPr>
          <p:spPr bwMode="auto">
            <a:xfrm>
              <a:off x="1263" y="2816"/>
              <a:ext cx="123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53" name="Line 129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6354" name="Group 130"/>
          <p:cNvGrpSpPr>
            <a:grpSpLocks/>
          </p:cNvGrpSpPr>
          <p:nvPr/>
        </p:nvGrpSpPr>
        <p:grpSpPr bwMode="auto">
          <a:xfrm>
            <a:off x="6062663" y="5056188"/>
            <a:ext cx="890587" cy="215900"/>
            <a:chOff x="876" y="2800"/>
            <a:chExt cx="642" cy="175"/>
          </a:xfrm>
        </p:grpSpPr>
        <p:sp>
          <p:nvSpPr>
            <p:cNvPr id="436355" name="Rectangle 13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56" name="Rectangle 13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57" name="Rectangle 13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58" name="Rectangle 134"/>
            <p:cNvSpPr>
              <a:spLocks noChangeArrowheads="1"/>
            </p:cNvSpPr>
            <p:nvPr/>
          </p:nvSpPr>
          <p:spPr bwMode="auto">
            <a:xfrm>
              <a:off x="1263" y="2816"/>
              <a:ext cx="123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59" name="Line 13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6378" name="Group 154"/>
          <p:cNvGrpSpPr>
            <a:grpSpLocks/>
          </p:cNvGrpSpPr>
          <p:nvPr/>
        </p:nvGrpSpPr>
        <p:grpSpPr bwMode="auto">
          <a:xfrm rot="5400000">
            <a:off x="7186613" y="5253038"/>
            <a:ext cx="895350" cy="1035050"/>
            <a:chOff x="2954" y="2776"/>
            <a:chExt cx="564" cy="652"/>
          </a:xfrm>
        </p:grpSpPr>
        <p:grpSp>
          <p:nvGrpSpPr>
            <p:cNvPr id="436360" name="Group 136"/>
            <p:cNvGrpSpPr>
              <a:grpSpLocks/>
            </p:cNvGrpSpPr>
            <p:nvPr/>
          </p:nvGrpSpPr>
          <p:grpSpPr bwMode="auto">
            <a:xfrm>
              <a:off x="2954" y="2776"/>
              <a:ext cx="561" cy="136"/>
              <a:chOff x="455" y="3463"/>
              <a:chExt cx="561" cy="136"/>
            </a:xfrm>
          </p:grpSpPr>
          <p:sp>
            <p:nvSpPr>
              <p:cNvPr id="436361" name="Rectangle 137"/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6362" name="Rectangle 138"/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6363" name="Rectangle 139"/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6364" name="Rectangle 140"/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6365" name="Line 141"/>
              <p:cNvSpPr>
                <a:spLocks noChangeShapeType="1"/>
              </p:cNvSpPr>
              <p:nvPr/>
            </p:nvSpPr>
            <p:spPr bwMode="auto">
              <a:xfrm flipV="1">
                <a:off x="455" y="3527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36366" name="Group 142"/>
            <p:cNvGrpSpPr>
              <a:grpSpLocks/>
            </p:cNvGrpSpPr>
            <p:nvPr/>
          </p:nvGrpSpPr>
          <p:grpSpPr bwMode="auto">
            <a:xfrm>
              <a:off x="2957" y="3023"/>
              <a:ext cx="561" cy="136"/>
              <a:chOff x="455" y="3463"/>
              <a:chExt cx="561" cy="136"/>
            </a:xfrm>
          </p:grpSpPr>
          <p:sp>
            <p:nvSpPr>
              <p:cNvPr id="436367" name="Rectangle 143"/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6368" name="Rectangle 144"/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6369" name="Rectangle 145"/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6370" name="Rectangle 146"/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6371" name="Line 147"/>
              <p:cNvSpPr>
                <a:spLocks noChangeShapeType="1"/>
              </p:cNvSpPr>
              <p:nvPr/>
            </p:nvSpPr>
            <p:spPr bwMode="auto">
              <a:xfrm flipV="1">
                <a:off x="455" y="3527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36372" name="Group 148"/>
            <p:cNvGrpSpPr>
              <a:grpSpLocks/>
            </p:cNvGrpSpPr>
            <p:nvPr/>
          </p:nvGrpSpPr>
          <p:grpSpPr bwMode="auto">
            <a:xfrm>
              <a:off x="2954" y="3292"/>
              <a:ext cx="561" cy="136"/>
              <a:chOff x="455" y="3463"/>
              <a:chExt cx="561" cy="136"/>
            </a:xfrm>
          </p:grpSpPr>
          <p:sp>
            <p:nvSpPr>
              <p:cNvPr id="436373" name="Rectangle 149"/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6374" name="Rectangle 150"/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6375" name="Rectangle 151"/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6376" name="Rectangle 152"/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6377" name="Line 153"/>
              <p:cNvSpPr>
                <a:spLocks noChangeShapeType="1"/>
              </p:cNvSpPr>
              <p:nvPr/>
            </p:nvSpPr>
            <p:spPr bwMode="auto">
              <a:xfrm flipV="1">
                <a:off x="455" y="3527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436379" name="Line 155"/>
          <p:cNvSpPr>
            <a:spLocks noChangeShapeType="1"/>
          </p:cNvSpPr>
          <p:nvPr/>
        </p:nvSpPr>
        <p:spPr bwMode="auto">
          <a:xfrm>
            <a:off x="6981825" y="4340225"/>
            <a:ext cx="10636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6380" name="Line 156"/>
          <p:cNvSpPr>
            <a:spLocks noChangeShapeType="1"/>
          </p:cNvSpPr>
          <p:nvPr/>
        </p:nvSpPr>
        <p:spPr bwMode="auto">
          <a:xfrm flipV="1">
            <a:off x="6943725" y="4727575"/>
            <a:ext cx="111125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6381" name="Line 157"/>
          <p:cNvSpPr>
            <a:spLocks noChangeShapeType="1"/>
          </p:cNvSpPr>
          <p:nvPr/>
        </p:nvSpPr>
        <p:spPr bwMode="auto">
          <a:xfrm>
            <a:off x="6943725" y="5159375"/>
            <a:ext cx="1101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6382" name="Line 158"/>
          <p:cNvSpPr>
            <a:spLocks noChangeShapeType="1"/>
          </p:cNvSpPr>
          <p:nvPr/>
        </p:nvSpPr>
        <p:spPr bwMode="auto">
          <a:xfrm flipV="1">
            <a:off x="7226300" y="4340225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6383" name="Line 159"/>
          <p:cNvSpPr>
            <a:spLocks noChangeShapeType="1"/>
          </p:cNvSpPr>
          <p:nvPr/>
        </p:nvSpPr>
        <p:spPr bwMode="auto">
          <a:xfrm flipV="1">
            <a:off x="7648575" y="4340225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6384" name="Line 160"/>
          <p:cNvSpPr>
            <a:spLocks noChangeShapeType="1"/>
          </p:cNvSpPr>
          <p:nvPr/>
        </p:nvSpPr>
        <p:spPr bwMode="auto">
          <a:xfrm flipV="1">
            <a:off x="8045450" y="4330700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6385" name="Oval 161"/>
          <p:cNvSpPr>
            <a:spLocks noChangeArrowheads="1"/>
          </p:cNvSpPr>
          <p:nvPr/>
        </p:nvSpPr>
        <p:spPr bwMode="auto">
          <a:xfrm>
            <a:off x="7185025" y="430212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386" name="Oval 162"/>
          <p:cNvSpPr>
            <a:spLocks noChangeArrowheads="1"/>
          </p:cNvSpPr>
          <p:nvPr/>
        </p:nvSpPr>
        <p:spPr bwMode="auto">
          <a:xfrm>
            <a:off x="7185025" y="468630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387" name="Oval 163"/>
          <p:cNvSpPr>
            <a:spLocks noChangeArrowheads="1"/>
          </p:cNvSpPr>
          <p:nvPr/>
        </p:nvSpPr>
        <p:spPr bwMode="auto">
          <a:xfrm>
            <a:off x="7178675" y="511175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388" name="Oval 164"/>
          <p:cNvSpPr>
            <a:spLocks noChangeArrowheads="1"/>
          </p:cNvSpPr>
          <p:nvPr/>
        </p:nvSpPr>
        <p:spPr bwMode="auto">
          <a:xfrm>
            <a:off x="7610475" y="430212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389" name="Oval 165"/>
          <p:cNvSpPr>
            <a:spLocks noChangeArrowheads="1"/>
          </p:cNvSpPr>
          <p:nvPr/>
        </p:nvSpPr>
        <p:spPr bwMode="auto">
          <a:xfrm>
            <a:off x="7610475" y="468630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390" name="Oval 166"/>
          <p:cNvSpPr>
            <a:spLocks noChangeArrowheads="1"/>
          </p:cNvSpPr>
          <p:nvPr/>
        </p:nvSpPr>
        <p:spPr bwMode="auto">
          <a:xfrm>
            <a:off x="7604125" y="511175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391" name="Oval 167"/>
          <p:cNvSpPr>
            <a:spLocks noChangeArrowheads="1"/>
          </p:cNvSpPr>
          <p:nvPr/>
        </p:nvSpPr>
        <p:spPr bwMode="auto">
          <a:xfrm>
            <a:off x="8001000" y="430212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392" name="Oval 168"/>
          <p:cNvSpPr>
            <a:spLocks noChangeArrowheads="1"/>
          </p:cNvSpPr>
          <p:nvPr/>
        </p:nvSpPr>
        <p:spPr bwMode="auto">
          <a:xfrm>
            <a:off x="8001000" y="468630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393" name="Oval 169"/>
          <p:cNvSpPr>
            <a:spLocks noChangeArrowheads="1"/>
          </p:cNvSpPr>
          <p:nvPr/>
        </p:nvSpPr>
        <p:spPr bwMode="auto">
          <a:xfrm>
            <a:off x="7994650" y="511175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394" name="Text Box 170"/>
          <p:cNvSpPr txBox="1">
            <a:spLocks noChangeArrowheads="1"/>
          </p:cNvSpPr>
          <p:nvPr/>
        </p:nvSpPr>
        <p:spPr bwMode="auto">
          <a:xfrm>
            <a:off x="5899150" y="5594350"/>
            <a:ext cx="1116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crossbar</a:t>
            </a:r>
          </a:p>
        </p:txBody>
      </p:sp>
      <p:sp>
        <p:nvSpPr>
          <p:cNvPr id="436395" name="Freeform 171"/>
          <p:cNvSpPr>
            <a:spLocks/>
          </p:cNvSpPr>
          <p:nvPr/>
        </p:nvSpPr>
        <p:spPr bwMode="auto">
          <a:xfrm>
            <a:off x="590550" y="4325938"/>
            <a:ext cx="2798763" cy="412750"/>
          </a:xfrm>
          <a:custGeom>
            <a:avLst/>
            <a:gdLst>
              <a:gd name="T0" fmla="*/ 0 w 1763"/>
              <a:gd name="T1" fmla="*/ 0 h 260"/>
              <a:gd name="T2" fmla="*/ 689 w 1763"/>
              <a:gd name="T3" fmla="*/ 0 h 260"/>
              <a:gd name="T4" fmla="*/ 1054 w 1763"/>
              <a:gd name="T5" fmla="*/ 260 h 260"/>
              <a:gd name="T6" fmla="*/ 1763 w 1763"/>
              <a:gd name="T7" fmla="*/ 26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63" h="260">
                <a:moveTo>
                  <a:pt x="0" y="0"/>
                </a:moveTo>
                <a:lnTo>
                  <a:pt x="689" y="0"/>
                </a:lnTo>
                <a:lnTo>
                  <a:pt x="1054" y="260"/>
                </a:lnTo>
                <a:lnTo>
                  <a:pt x="1763" y="26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6396" name="Freeform 172"/>
          <p:cNvSpPr>
            <a:spLocks/>
          </p:cNvSpPr>
          <p:nvPr/>
        </p:nvSpPr>
        <p:spPr bwMode="auto">
          <a:xfrm>
            <a:off x="3605513" y="4295775"/>
            <a:ext cx="2006600" cy="400050"/>
          </a:xfrm>
          <a:custGeom>
            <a:avLst/>
            <a:gdLst>
              <a:gd name="T0" fmla="*/ 0 w 1264"/>
              <a:gd name="T1" fmla="*/ 2 h 252"/>
              <a:gd name="T2" fmla="*/ 622 w 1264"/>
              <a:gd name="T3" fmla="*/ 0 h 252"/>
              <a:gd name="T4" fmla="*/ 616 w 1264"/>
              <a:gd name="T5" fmla="*/ 246 h 252"/>
              <a:gd name="T6" fmla="*/ 1264 w 1264"/>
              <a:gd name="T7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64" h="252">
                <a:moveTo>
                  <a:pt x="0" y="2"/>
                </a:moveTo>
                <a:lnTo>
                  <a:pt x="622" y="0"/>
                </a:lnTo>
                <a:lnTo>
                  <a:pt x="616" y="246"/>
                </a:lnTo>
                <a:lnTo>
                  <a:pt x="1264" y="25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6397" name="Freeform 173"/>
          <p:cNvSpPr>
            <a:spLocks/>
          </p:cNvSpPr>
          <p:nvPr/>
        </p:nvSpPr>
        <p:spPr bwMode="auto">
          <a:xfrm>
            <a:off x="6084115" y="4286250"/>
            <a:ext cx="1543050" cy="2014538"/>
          </a:xfrm>
          <a:custGeom>
            <a:avLst/>
            <a:gdLst>
              <a:gd name="T0" fmla="*/ 0 w 972"/>
              <a:gd name="T1" fmla="*/ 3 h 1266"/>
              <a:gd name="T2" fmla="*/ 969 w 972"/>
              <a:gd name="T3" fmla="*/ 0 h 1266"/>
              <a:gd name="T4" fmla="*/ 972 w 972"/>
              <a:gd name="T5" fmla="*/ 1266 h 1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2" h="1266">
                <a:moveTo>
                  <a:pt x="0" y="3"/>
                </a:moveTo>
                <a:lnTo>
                  <a:pt x="969" y="0"/>
                </a:lnTo>
                <a:lnTo>
                  <a:pt x="972" y="126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08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3600"/>
              <a:t>Switching Via Memory</a:t>
            </a:r>
            <a:endParaRPr lang="en-US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848600" cy="1066800"/>
          </a:xfrm>
        </p:spPr>
        <p:txBody>
          <a:bodyPr>
            <a:normAutofit fontScale="62500" lnSpcReduction="20000"/>
          </a:bodyPr>
          <a:lstStyle/>
          <a:p>
            <a:pPr marL="114300" indent="-114300"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First generation routers:</a:t>
            </a:r>
            <a:endParaRPr lang="en-US" sz="1800"/>
          </a:p>
          <a:p>
            <a:pPr marL="114300" indent="-114300"/>
            <a:r>
              <a:rPr lang="en-US" sz="2400"/>
              <a:t> traditional computers with switching under direct control of CPU</a:t>
            </a:r>
          </a:p>
          <a:p>
            <a:pPr marL="114300" indent="-114300"/>
            <a:r>
              <a:rPr lang="en-US" sz="2400"/>
              <a:t>packet copied to system’s memory</a:t>
            </a:r>
          </a:p>
          <a:p>
            <a:pPr marL="114300" indent="-114300"/>
            <a:r>
              <a:rPr lang="en-US" sz="2400"/>
              <a:t> speed limited by memory bandwidth (2 bus crossings per datagram)</a:t>
            </a:r>
            <a:endParaRPr lang="en-US" sz="1800"/>
          </a:p>
        </p:txBody>
      </p:sp>
      <p:grpSp>
        <p:nvGrpSpPr>
          <p:cNvPr id="437290" name="Group 42"/>
          <p:cNvGrpSpPr>
            <a:grpSpLocks/>
          </p:cNvGrpSpPr>
          <p:nvPr/>
        </p:nvGrpSpPr>
        <p:grpSpPr bwMode="auto">
          <a:xfrm>
            <a:off x="1516063" y="4032250"/>
            <a:ext cx="6686550" cy="1792288"/>
            <a:chOff x="955" y="2540"/>
            <a:chExt cx="4212" cy="1129"/>
          </a:xfrm>
        </p:grpSpPr>
        <p:sp>
          <p:nvSpPr>
            <p:cNvPr id="437278" name="Rectangle 30"/>
            <p:cNvSpPr>
              <a:spLocks noChangeArrowheads="1"/>
            </p:cNvSpPr>
            <p:nvPr/>
          </p:nvSpPr>
          <p:spPr bwMode="auto">
            <a:xfrm>
              <a:off x="983" y="2542"/>
              <a:ext cx="766" cy="7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279" name="Text Box 31"/>
            <p:cNvSpPr txBox="1">
              <a:spLocks noChangeArrowheads="1"/>
            </p:cNvSpPr>
            <p:nvPr/>
          </p:nvSpPr>
          <p:spPr bwMode="auto">
            <a:xfrm>
              <a:off x="955" y="2560"/>
              <a:ext cx="780" cy="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/>
                <a:t>input</a:t>
              </a:r>
            </a:p>
            <a:p>
              <a:pPr algn="ctr">
                <a:lnSpc>
                  <a:spcPct val="90000"/>
                </a:lnSpc>
              </a:pPr>
              <a:r>
                <a:rPr lang="en-US"/>
                <a:t>port</a:t>
              </a:r>
            </a:p>
            <a:p>
              <a:pPr algn="ctr">
                <a:lnSpc>
                  <a:spcPct val="90000"/>
                </a:lnSpc>
              </a:pPr>
              <a:r>
                <a:rPr lang="en-US"/>
                <a:t>(e.g.,</a:t>
              </a:r>
            </a:p>
            <a:p>
              <a:pPr algn="ctr">
                <a:lnSpc>
                  <a:spcPct val="90000"/>
                </a:lnSpc>
              </a:pPr>
              <a:r>
                <a:rPr lang="en-US"/>
                <a:t>Ethernet)</a:t>
              </a:r>
            </a:p>
          </p:txBody>
        </p:sp>
        <p:sp>
          <p:nvSpPr>
            <p:cNvPr id="437280" name="Text Box 32"/>
            <p:cNvSpPr txBox="1">
              <a:spLocks noChangeArrowheads="1"/>
            </p:cNvSpPr>
            <p:nvPr/>
          </p:nvSpPr>
          <p:spPr bwMode="auto">
            <a:xfrm>
              <a:off x="2323" y="2776"/>
              <a:ext cx="639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/>
                <a:t>memory</a:t>
              </a:r>
            </a:p>
          </p:txBody>
        </p:sp>
        <p:sp>
          <p:nvSpPr>
            <p:cNvPr id="437282" name="Rectangle 34"/>
            <p:cNvSpPr>
              <a:spLocks noChangeArrowheads="1"/>
            </p:cNvSpPr>
            <p:nvPr/>
          </p:nvSpPr>
          <p:spPr bwMode="auto">
            <a:xfrm>
              <a:off x="2072" y="2542"/>
              <a:ext cx="1173" cy="6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283" name="Rectangle 35"/>
            <p:cNvSpPr>
              <a:spLocks noChangeArrowheads="1"/>
            </p:cNvSpPr>
            <p:nvPr/>
          </p:nvSpPr>
          <p:spPr bwMode="auto">
            <a:xfrm>
              <a:off x="3557" y="2540"/>
              <a:ext cx="766" cy="7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284" name="Text Box 36"/>
            <p:cNvSpPr txBox="1">
              <a:spLocks noChangeArrowheads="1"/>
            </p:cNvSpPr>
            <p:nvPr/>
          </p:nvSpPr>
          <p:spPr bwMode="auto">
            <a:xfrm>
              <a:off x="3529" y="2558"/>
              <a:ext cx="780" cy="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/>
                <a:t>output</a:t>
              </a:r>
            </a:p>
            <a:p>
              <a:pPr algn="ctr">
                <a:lnSpc>
                  <a:spcPct val="90000"/>
                </a:lnSpc>
              </a:pPr>
              <a:r>
                <a:rPr lang="en-US"/>
                <a:t>port</a:t>
              </a:r>
            </a:p>
            <a:p>
              <a:pPr algn="ctr">
                <a:lnSpc>
                  <a:spcPct val="90000"/>
                </a:lnSpc>
              </a:pPr>
              <a:r>
                <a:rPr lang="en-US"/>
                <a:t>(e.g.,</a:t>
              </a:r>
            </a:p>
            <a:p>
              <a:pPr algn="ctr">
                <a:lnSpc>
                  <a:spcPct val="90000"/>
                </a:lnSpc>
              </a:pPr>
              <a:r>
                <a:rPr lang="en-US"/>
                <a:t>Ethernet)</a:t>
              </a:r>
            </a:p>
          </p:txBody>
        </p:sp>
        <p:sp>
          <p:nvSpPr>
            <p:cNvPr id="437285" name="Line 37"/>
            <p:cNvSpPr>
              <a:spLocks noChangeShapeType="1"/>
            </p:cNvSpPr>
            <p:nvPr/>
          </p:nvSpPr>
          <p:spPr bwMode="auto">
            <a:xfrm>
              <a:off x="983" y="3561"/>
              <a:ext cx="3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7286" name="Line 38"/>
            <p:cNvSpPr>
              <a:spLocks noChangeShapeType="1"/>
            </p:cNvSpPr>
            <p:nvPr/>
          </p:nvSpPr>
          <p:spPr bwMode="auto">
            <a:xfrm>
              <a:off x="1370" y="3252"/>
              <a:ext cx="0" cy="3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7287" name="Line 39"/>
            <p:cNvSpPr>
              <a:spLocks noChangeShapeType="1"/>
            </p:cNvSpPr>
            <p:nvPr/>
          </p:nvSpPr>
          <p:spPr bwMode="auto">
            <a:xfrm>
              <a:off x="3939" y="3242"/>
              <a:ext cx="0" cy="3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7288" name="Line 40"/>
            <p:cNvSpPr>
              <a:spLocks noChangeShapeType="1"/>
            </p:cNvSpPr>
            <p:nvPr/>
          </p:nvSpPr>
          <p:spPr bwMode="auto">
            <a:xfrm>
              <a:off x="2665" y="3240"/>
              <a:ext cx="0" cy="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7289" name="Text Box 41"/>
            <p:cNvSpPr txBox="1">
              <a:spLocks noChangeArrowheads="1"/>
            </p:cNvSpPr>
            <p:nvPr/>
          </p:nvSpPr>
          <p:spPr bwMode="auto">
            <a:xfrm>
              <a:off x="4304" y="3438"/>
              <a:ext cx="8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system bus</a:t>
              </a:r>
            </a:p>
          </p:txBody>
        </p:sp>
      </p:grpSp>
      <p:pic>
        <p:nvPicPr>
          <p:cNvPr id="437291" name="Picture 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4225925"/>
            <a:ext cx="533400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7292" name="Picture 4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38" y="4189413"/>
            <a:ext cx="533400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7293" name="Rectangle 45"/>
          <p:cNvSpPr>
            <a:spLocks noChangeArrowheads="1"/>
          </p:cNvSpPr>
          <p:nvPr/>
        </p:nvSpPr>
        <p:spPr bwMode="auto">
          <a:xfrm>
            <a:off x="377825" y="4460875"/>
            <a:ext cx="434975" cy="222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7294" name="Rectangle 46"/>
          <p:cNvSpPr>
            <a:spLocks noChangeArrowheads="1"/>
          </p:cNvSpPr>
          <p:nvPr/>
        </p:nvSpPr>
        <p:spPr bwMode="auto">
          <a:xfrm>
            <a:off x="390525" y="4470400"/>
            <a:ext cx="446088" cy="212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1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16476 3.33333E-6 L 0.16962 0.13495 L 0.39098 0.13495 L 0.39098 0.0407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37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49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0.16233 -1.11111E-6 L 0.16597 0.1382 L 0.33906 0.13588 L 0.33785 0.03843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437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4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098 0.04074 L 0.408 0.04074 L 0.408 0.12847 L 0.61911 0.12361 L 0.62032 -0.00162 L 0.79098 -0.00162 " pathEditMode="relative" ptsTypes="AAAAAA">
                                      <p:cBhvr>
                                        <p:cTn id="17" dur="2000" fill="hold"/>
                                        <p:tgtEl>
                                          <p:spTgt spid="437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37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93" grpId="0" animBg="1"/>
      <p:bldP spid="437293" grpId="1" animBg="1"/>
      <p:bldP spid="437293" grpId="2" animBg="1"/>
      <p:bldP spid="437294" grpId="0" animBg="1"/>
      <p:bldP spid="43729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8" name="Rectangle 6"/>
          <p:cNvSpPr>
            <a:spLocks noGrp="1" noChangeArrowheads="1"/>
          </p:cNvSpPr>
          <p:nvPr>
            <p:ph type="title"/>
          </p:nvPr>
        </p:nvSpPr>
        <p:spPr>
          <a:xfrm>
            <a:off x="449263" y="519113"/>
            <a:ext cx="7772400" cy="685800"/>
          </a:xfrm>
        </p:spPr>
        <p:txBody>
          <a:bodyPr/>
          <a:lstStyle/>
          <a:p>
            <a:r>
              <a:rPr lang="en-US" sz="3600"/>
              <a:t>Switching Via a Bus</a:t>
            </a:r>
            <a:endParaRPr lang="en-US"/>
          </a:p>
        </p:txBody>
      </p:sp>
      <p:sp>
        <p:nvSpPr>
          <p:cNvPr id="4382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31825" y="1530350"/>
            <a:ext cx="5608638" cy="4071938"/>
          </a:xfrm>
        </p:spPr>
        <p:txBody>
          <a:bodyPr/>
          <a:lstStyle/>
          <a:p>
            <a:r>
              <a:rPr lang="en-US" sz="2400"/>
              <a:t>datagram from input port memory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    to output port memory via a shared bus</a:t>
            </a:r>
          </a:p>
          <a:p>
            <a:r>
              <a:rPr lang="en-US" sz="2400">
                <a:solidFill>
                  <a:srgbClr val="FF0000"/>
                </a:solidFill>
              </a:rPr>
              <a:t>bus contention:</a:t>
            </a:r>
            <a:r>
              <a:rPr lang="en-US" sz="2400"/>
              <a:t>  switching speed limited by bus bandwidth</a:t>
            </a:r>
          </a:p>
          <a:p>
            <a:r>
              <a:rPr lang="en-US" sz="2400"/>
              <a:t>32 Gbps bus, Cisco 5600: sufficient speed for access and enterprise routers</a:t>
            </a:r>
          </a:p>
        </p:txBody>
      </p:sp>
      <p:grpSp>
        <p:nvGrpSpPr>
          <p:cNvPr id="438280" name="Group 8"/>
          <p:cNvGrpSpPr>
            <a:grpSpLocks/>
          </p:cNvGrpSpPr>
          <p:nvPr/>
        </p:nvGrpSpPr>
        <p:grpSpPr bwMode="auto">
          <a:xfrm>
            <a:off x="6275388" y="739775"/>
            <a:ext cx="890587" cy="215900"/>
            <a:chOff x="876" y="2800"/>
            <a:chExt cx="642" cy="175"/>
          </a:xfrm>
        </p:grpSpPr>
        <p:sp>
          <p:nvSpPr>
            <p:cNvPr id="438281" name="Rectangle 9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282" name="Rectangle 10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283" name="Rectangle 11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284" name="Rectangle 12"/>
            <p:cNvSpPr>
              <a:spLocks noChangeArrowheads="1"/>
            </p:cNvSpPr>
            <p:nvPr/>
          </p:nvSpPr>
          <p:spPr bwMode="auto">
            <a:xfrm>
              <a:off x="1263" y="2816"/>
              <a:ext cx="123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285" name="Line 13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8286" name="Group 14"/>
          <p:cNvGrpSpPr>
            <a:grpSpLocks/>
          </p:cNvGrpSpPr>
          <p:nvPr/>
        </p:nvGrpSpPr>
        <p:grpSpPr bwMode="auto">
          <a:xfrm>
            <a:off x="6273800" y="1135063"/>
            <a:ext cx="890588" cy="215900"/>
            <a:chOff x="876" y="2800"/>
            <a:chExt cx="642" cy="175"/>
          </a:xfrm>
        </p:grpSpPr>
        <p:sp>
          <p:nvSpPr>
            <p:cNvPr id="438287" name="Rectangle 15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288" name="Rectangle 16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289" name="Rectangle 17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290" name="Rectangle 18"/>
            <p:cNvSpPr>
              <a:spLocks noChangeArrowheads="1"/>
            </p:cNvSpPr>
            <p:nvPr/>
          </p:nvSpPr>
          <p:spPr bwMode="auto">
            <a:xfrm>
              <a:off x="1263" y="2816"/>
              <a:ext cx="123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291" name="Line 19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8292" name="Group 20"/>
          <p:cNvGrpSpPr>
            <a:grpSpLocks/>
          </p:cNvGrpSpPr>
          <p:nvPr/>
        </p:nvGrpSpPr>
        <p:grpSpPr bwMode="auto">
          <a:xfrm>
            <a:off x="6269038" y="1562100"/>
            <a:ext cx="890587" cy="215900"/>
            <a:chOff x="876" y="2800"/>
            <a:chExt cx="642" cy="175"/>
          </a:xfrm>
        </p:grpSpPr>
        <p:sp>
          <p:nvSpPr>
            <p:cNvPr id="438293" name="Rectangle 2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294" name="Rectangle 2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295" name="Rectangle 2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296" name="Rectangle 24"/>
            <p:cNvSpPr>
              <a:spLocks noChangeArrowheads="1"/>
            </p:cNvSpPr>
            <p:nvPr/>
          </p:nvSpPr>
          <p:spPr bwMode="auto">
            <a:xfrm>
              <a:off x="1263" y="2816"/>
              <a:ext cx="123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297" name="Line 2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38298" name="Line 26"/>
          <p:cNvSpPr>
            <a:spLocks noChangeShapeType="1"/>
          </p:cNvSpPr>
          <p:nvPr/>
        </p:nvSpPr>
        <p:spPr bwMode="auto">
          <a:xfrm>
            <a:off x="7177088" y="742950"/>
            <a:ext cx="0" cy="10033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38299" name="Group 27"/>
          <p:cNvGrpSpPr>
            <a:grpSpLocks/>
          </p:cNvGrpSpPr>
          <p:nvPr/>
        </p:nvGrpSpPr>
        <p:grpSpPr bwMode="auto">
          <a:xfrm>
            <a:off x="7231063" y="727075"/>
            <a:ext cx="890587" cy="215900"/>
            <a:chOff x="455" y="3463"/>
            <a:chExt cx="561" cy="136"/>
          </a:xfrm>
        </p:grpSpPr>
        <p:sp>
          <p:nvSpPr>
            <p:cNvPr id="438300" name="Rectangle 28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301" name="Rectangle 29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302" name="Rectangle 30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303" name="Rectangle 31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304" name="Line 32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8305" name="Group 33"/>
          <p:cNvGrpSpPr>
            <a:grpSpLocks/>
          </p:cNvGrpSpPr>
          <p:nvPr/>
        </p:nvGrpSpPr>
        <p:grpSpPr bwMode="auto">
          <a:xfrm>
            <a:off x="7235825" y="1119188"/>
            <a:ext cx="890588" cy="215900"/>
            <a:chOff x="455" y="3463"/>
            <a:chExt cx="561" cy="136"/>
          </a:xfrm>
        </p:grpSpPr>
        <p:sp>
          <p:nvSpPr>
            <p:cNvPr id="438306" name="Rectangle 34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307" name="Rectangle 35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308" name="Rectangle 36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309" name="Rectangle 37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310" name="Line 38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8311" name="Group 39"/>
          <p:cNvGrpSpPr>
            <a:grpSpLocks/>
          </p:cNvGrpSpPr>
          <p:nvPr/>
        </p:nvGrpSpPr>
        <p:grpSpPr bwMode="auto">
          <a:xfrm>
            <a:off x="7231063" y="1546225"/>
            <a:ext cx="890587" cy="215900"/>
            <a:chOff x="455" y="3463"/>
            <a:chExt cx="561" cy="136"/>
          </a:xfrm>
        </p:grpSpPr>
        <p:sp>
          <p:nvSpPr>
            <p:cNvPr id="438312" name="Rectangle 40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313" name="Rectangle 41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314" name="Rectangle 42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315" name="Rectangle 43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316" name="Line 44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38317" name="Text Box 45"/>
          <p:cNvSpPr txBox="1">
            <a:spLocks noChangeArrowheads="1"/>
          </p:cNvSpPr>
          <p:nvPr/>
        </p:nvSpPr>
        <p:spPr bwMode="auto">
          <a:xfrm>
            <a:off x="6913563" y="2060575"/>
            <a:ext cx="54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bus</a:t>
            </a:r>
          </a:p>
        </p:txBody>
      </p:sp>
      <p:sp>
        <p:nvSpPr>
          <p:cNvPr id="438318" name="Freeform 46"/>
          <p:cNvSpPr>
            <a:spLocks/>
          </p:cNvSpPr>
          <p:nvPr/>
        </p:nvSpPr>
        <p:spPr bwMode="auto">
          <a:xfrm>
            <a:off x="6269038" y="768350"/>
            <a:ext cx="2006600" cy="400050"/>
          </a:xfrm>
          <a:custGeom>
            <a:avLst/>
            <a:gdLst>
              <a:gd name="T0" fmla="*/ 0 w 1264"/>
              <a:gd name="T1" fmla="*/ 2 h 252"/>
              <a:gd name="T2" fmla="*/ 622 w 1264"/>
              <a:gd name="T3" fmla="*/ 0 h 252"/>
              <a:gd name="T4" fmla="*/ 616 w 1264"/>
              <a:gd name="T5" fmla="*/ 246 h 252"/>
              <a:gd name="T6" fmla="*/ 1264 w 1264"/>
              <a:gd name="T7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64" h="252">
                <a:moveTo>
                  <a:pt x="0" y="2"/>
                </a:moveTo>
                <a:lnTo>
                  <a:pt x="622" y="0"/>
                </a:lnTo>
                <a:lnTo>
                  <a:pt x="616" y="246"/>
                </a:lnTo>
                <a:lnTo>
                  <a:pt x="1264" y="25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82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307975"/>
            <a:ext cx="7772400" cy="1143000"/>
          </a:xfrm>
        </p:spPr>
        <p:txBody>
          <a:bodyPr/>
          <a:lstStyle/>
          <a:p>
            <a:r>
              <a:rPr lang="en-US" sz="3200"/>
              <a:t>Switching Via An Interconnection Network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838325"/>
            <a:ext cx="6067425" cy="4411663"/>
          </a:xfrm>
        </p:spPr>
        <p:txBody>
          <a:bodyPr/>
          <a:lstStyle/>
          <a:p>
            <a:r>
              <a:rPr lang="en-US" sz="2400"/>
              <a:t>overcome  bus bandwidth limitations</a:t>
            </a:r>
          </a:p>
          <a:p>
            <a:r>
              <a:rPr lang="en-US" sz="2400"/>
              <a:t>Banyan networks, crossbar, other interconnection nets initially developed to connect processors in multiprocessor</a:t>
            </a:r>
          </a:p>
          <a:p>
            <a:r>
              <a:rPr lang="en-US" sz="2400"/>
              <a:t>advanced design: fragmenting datagram into fixed length cells, switch cells through the fabric. </a:t>
            </a:r>
          </a:p>
          <a:p>
            <a:r>
              <a:rPr lang="en-US" sz="2400"/>
              <a:t>Cisco 12000: switches 60 Gbps through the interconnection network</a:t>
            </a:r>
            <a:endParaRPr lang="en-US" sz="1800"/>
          </a:p>
        </p:txBody>
      </p:sp>
      <p:grpSp>
        <p:nvGrpSpPr>
          <p:cNvPr id="439354" name="Group 58"/>
          <p:cNvGrpSpPr>
            <a:grpSpLocks/>
          </p:cNvGrpSpPr>
          <p:nvPr/>
        </p:nvGrpSpPr>
        <p:grpSpPr bwMode="auto">
          <a:xfrm>
            <a:off x="6286500" y="1252538"/>
            <a:ext cx="2252663" cy="2066925"/>
            <a:chOff x="3812" y="2763"/>
            <a:chExt cx="1419" cy="1302"/>
          </a:xfrm>
        </p:grpSpPr>
        <p:grpSp>
          <p:nvGrpSpPr>
            <p:cNvPr id="439300" name="Group 4"/>
            <p:cNvGrpSpPr>
              <a:grpSpLocks/>
            </p:cNvGrpSpPr>
            <p:nvPr/>
          </p:nvGrpSpPr>
          <p:grpSpPr bwMode="auto">
            <a:xfrm>
              <a:off x="3933" y="2763"/>
              <a:ext cx="561" cy="136"/>
              <a:chOff x="876" y="2800"/>
              <a:chExt cx="642" cy="175"/>
            </a:xfrm>
          </p:grpSpPr>
          <p:sp>
            <p:nvSpPr>
              <p:cNvPr id="439301" name="Rectangle 5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02" name="Rectangle 6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03" name="Rectangle 7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04" name="Rectangle 8"/>
              <p:cNvSpPr>
                <a:spLocks noChangeArrowheads="1"/>
              </p:cNvSpPr>
              <p:nvPr/>
            </p:nvSpPr>
            <p:spPr bwMode="auto">
              <a:xfrm>
                <a:off x="1263" y="2816"/>
                <a:ext cx="123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05" name="Line 9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39306" name="Group 10"/>
            <p:cNvGrpSpPr>
              <a:grpSpLocks/>
            </p:cNvGrpSpPr>
            <p:nvPr/>
          </p:nvGrpSpPr>
          <p:grpSpPr bwMode="auto">
            <a:xfrm>
              <a:off x="3918" y="3012"/>
              <a:ext cx="561" cy="136"/>
              <a:chOff x="876" y="2800"/>
              <a:chExt cx="642" cy="175"/>
            </a:xfrm>
          </p:grpSpPr>
          <p:sp>
            <p:nvSpPr>
              <p:cNvPr id="439307" name="Rectangle 11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08" name="Rectangle 12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09" name="Rectangle 13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10" name="Rectangle 14"/>
              <p:cNvSpPr>
                <a:spLocks noChangeArrowheads="1"/>
              </p:cNvSpPr>
              <p:nvPr/>
            </p:nvSpPr>
            <p:spPr bwMode="auto">
              <a:xfrm>
                <a:off x="1263" y="2816"/>
                <a:ext cx="123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11" name="Line 15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39312" name="Group 16"/>
            <p:cNvGrpSpPr>
              <a:grpSpLocks/>
            </p:cNvGrpSpPr>
            <p:nvPr/>
          </p:nvGrpSpPr>
          <p:grpSpPr bwMode="auto">
            <a:xfrm>
              <a:off x="3915" y="3281"/>
              <a:ext cx="561" cy="136"/>
              <a:chOff x="876" y="2800"/>
              <a:chExt cx="642" cy="175"/>
            </a:xfrm>
          </p:grpSpPr>
          <p:sp>
            <p:nvSpPr>
              <p:cNvPr id="439313" name="Rectangle 17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14" name="Rectangle 18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15" name="Rectangle 19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16" name="Rectangle 20"/>
              <p:cNvSpPr>
                <a:spLocks noChangeArrowheads="1"/>
              </p:cNvSpPr>
              <p:nvPr/>
            </p:nvSpPr>
            <p:spPr bwMode="auto">
              <a:xfrm>
                <a:off x="1263" y="2816"/>
                <a:ext cx="123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17" name="Line 21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39318" name="Group 22"/>
            <p:cNvGrpSpPr>
              <a:grpSpLocks/>
            </p:cNvGrpSpPr>
            <p:nvPr/>
          </p:nvGrpSpPr>
          <p:grpSpPr bwMode="auto">
            <a:xfrm rot="5400000">
              <a:off x="4623" y="3405"/>
              <a:ext cx="564" cy="652"/>
              <a:chOff x="2954" y="2776"/>
              <a:chExt cx="564" cy="652"/>
            </a:xfrm>
          </p:grpSpPr>
          <p:grpSp>
            <p:nvGrpSpPr>
              <p:cNvPr id="439319" name="Group 23"/>
              <p:cNvGrpSpPr>
                <a:grpSpLocks/>
              </p:cNvGrpSpPr>
              <p:nvPr/>
            </p:nvGrpSpPr>
            <p:grpSpPr bwMode="auto">
              <a:xfrm>
                <a:off x="2954" y="2776"/>
                <a:ext cx="561" cy="136"/>
                <a:chOff x="455" y="3463"/>
                <a:chExt cx="561" cy="136"/>
              </a:xfrm>
            </p:grpSpPr>
            <p:sp>
              <p:nvSpPr>
                <p:cNvPr id="439320" name="Rectangle 24"/>
                <p:cNvSpPr>
                  <a:spLocks noChangeArrowheads="1"/>
                </p:cNvSpPr>
                <p:nvPr/>
              </p:nvSpPr>
              <p:spPr bwMode="auto">
                <a:xfrm>
                  <a:off x="498" y="3463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9321" name="Rectangle 25"/>
                <p:cNvSpPr>
                  <a:spLocks noChangeArrowheads="1"/>
                </p:cNvSpPr>
                <p:nvPr/>
              </p:nvSpPr>
              <p:spPr bwMode="auto">
                <a:xfrm>
                  <a:off x="771" y="3500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9322" name="Rectangle 26"/>
                <p:cNvSpPr>
                  <a:spLocks noChangeArrowheads="1"/>
                </p:cNvSpPr>
                <p:nvPr/>
              </p:nvSpPr>
              <p:spPr bwMode="auto">
                <a:xfrm>
                  <a:off x="644" y="3477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9323" name="Rectangle 27"/>
                <p:cNvSpPr>
                  <a:spLocks noChangeArrowheads="1"/>
                </p:cNvSpPr>
                <p:nvPr/>
              </p:nvSpPr>
              <p:spPr bwMode="auto">
                <a:xfrm>
                  <a:off x="517" y="3480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932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55" y="3527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39325" name="Group 29"/>
              <p:cNvGrpSpPr>
                <a:grpSpLocks/>
              </p:cNvGrpSpPr>
              <p:nvPr/>
            </p:nvGrpSpPr>
            <p:grpSpPr bwMode="auto">
              <a:xfrm>
                <a:off x="2957" y="3023"/>
                <a:ext cx="561" cy="136"/>
                <a:chOff x="455" y="3463"/>
                <a:chExt cx="561" cy="136"/>
              </a:xfrm>
            </p:grpSpPr>
            <p:sp>
              <p:nvSpPr>
                <p:cNvPr id="439326" name="Rectangle 30"/>
                <p:cNvSpPr>
                  <a:spLocks noChangeArrowheads="1"/>
                </p:cNvSpPr>
                <p:nvPr/>
              </p:nvSpPr>
              <p:spPr bwMode="auto">
                <a:xfrm>
                  <a:off x="498" y="3463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9327" name="Rectangle 31"/>
                <p:cNvSpPr>
                  <a:spLocks noChangeArrowheads="1"/>
                </p:cNvSpPr>
                <p:nvPr/>
              </p:nvSpPr>
              <p:spPr bwMode="auto">
                <a:xfrm>
                  <a:off x="771" y="3500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9328" name="Rectangle 32"/>
                <p:cNvSpPr>
                  <a:spLocks noChangeArrowheads="1"/>
                </p:cNvSpPr>
                <p:nvPr/>
              </p:nvSpPr>
              <p:spPr bwMode="auto">
                <a:xfrm>
                  <a:off x="644" y="3477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9329" name="Rectangle 33"/>
                <p:cNvSpPr>
                  <a:spLocks noChangeArrowheads="1"/>
                </p:cNvSpPr>
                <p:nvPr/>
              </p:nvSpPr>
              <p:spPr bwMode="auto">
                <a:xfrm>
                  <a:off x="517" y="3480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9330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55" y="3527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39331" name="Group 35"/>
              <p:cNvGrpSpPr>
                <a:grpSpLocks/>
              </p:cNvGrpSpPr>
              <p:nvPr/>
            </p:nvGrpSpPr>
            <p:grpSpPr bwMode="auto">
              <a:xfrm>
                <a:off x="2954" y="3292"/>
                <a:ext cx="561" cy="136"/>
                <a:chOff x="455" y="3463"/>
                <a:chExt cx="561" cy="136"/>
              </a:xfrm>
            </p:grpSpPr>
            <p:sp>
              <p:nvSpPr>
                <p:cNvPr id="439332" name="Rectangle 36"/>
                <p:cNvSpPr>
                  <a:spLocks noChangeArrowheads="1"/>
                </p:cNvSpPr>
                <p:nvPr/>
              </p:nvSpPr>
              <p:spPr bwMode="auto">
                <a:xfrm>
                  <a:off x="498" y="3463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9333" name="Rectangle 37"/>
                <p:cNvSpPr>
                  <a:spLocks noChangeArrowheads="1"/>
                </p:cNvSpPr>
                <p:nvPr/>
              </p:nvSpPr>
              <p:spPr bwMode="auto">
                <a:xfrm>
                  <a:off x="771" y="3500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9334" name="Rectangle 38"/>
                <p:cNvSpPr>
                  <a:spLocks noChangeArrowheads="1"/>
                </p:cNvSpPr>
                <p:nvPr/>
              </p:nvSpPr>
              <p:spPr bwMode="auto">
                <a:xfrm>
                  <a:off x="644" y="3477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9335" name="Rectangle 39"/>
                <p:cNvSpPr>
                  <a:spLocks noChangeArrowheads="1"/>
                </p:cNvSpPr>
                <p:nvPr/>
              </p:nvSpPr>
              <p:spPr bwMode="auto">
                <a:xfrm>
                  <a:off x="517" y="3480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9336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55" y="3527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439337" name="Line 41"/>
            <p:cNvSpPr>
              <a:spLocks noChangeShapeType="1"/>
            </p:cNvSpPr>
            <p:nvPr/>
          </p:nvSpPr>
          <p:spPr bwMode="auto">
            <a:xfrm>
              <a:off x="4494" y="2830"/>
              <a:ext cx="67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9338" name="Line 42"/>
            <p:cNvSpPr>
              <a:spLocks noChangeShapeType="1"/>
            </p:cNvSpPr>
            <p:nvPr/>
          </p:nvSpPr>
          <p:spPr bwMode="auto">
            <a:xfrm flipV="1">
              <a:off x="4470" y="3074"/>
              <a:ext cx="700" cy="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9339" name="Line 43"/>
            <p:cNvSpPr>
              <a:spLocks noChangeShapeType="1"/>
            </p:cNvSpPr>
            <p:nvPr/>
          </p:nvSpPr>
          <p:spPr bwMode="auto">
            <a:xfrm>
              <a:off x="4470" y="3346"/>
              <a:ext cx="6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9340" name="Line 44"/>
            <p:cNvSpPr>
              <a:spLocks noChangeShapeType="1"/>
            </p:cNvSpPr>
            <p:nvPr/>
          </p:nvSpPr>
          <p:spPr bwMode="auto">
            <a:xfrm flipV="1">
              <a:off x="4648" y="2830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9341" name="Line 45"/>
            <p:cNvSpPr>
              <a:spLocks noChangeShapeType="1"/>
            </p:cNvSpPr>
            <p:nvPr/>
          </p:nvSpPr>
          <p:spPr bwMode="auto">
            <a:xfrm flipV="1">
              <a:off x="4914" y="2830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9342" name="Line 46"/>
            <p:cNvSpPr>
              <a:spLocks noChangeShapeType="1"/>
            </p:cNvSpPr>
            <p:nvPr/>
          </p:nvSpPr>
          <p:spPr bwMode="auto">
            <a:xfrm flipV="1">
              <a:off x="5164" y="2824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9343" name="Oval 47"/>
            <p:cNvSpPr>
              <a:spLocks noChangeArrowheads="1"/>
            </p:cNvSpPr>
            <p:nvPr/>
          </p:nvSpPr>
          <p:spPr bwMode="auto">
            <a:xfrm>
              <a:off x="4622" y="280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44" name="Oval 48"/>
            <p:cNvSpPr>
              <a:spLocks noChangeArrowheads="1"/>
            </p:cNvSpPr>
            <p:nvPr/>
          </p:nvSpPr>
          <p:spPr bwMode="auto">
            <a:xfrm>
              <a:off x="4622" y="3048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45" name="Oval 49"/>
            <p:cNvSpPr>
              <a:spLocks noChangeArrowheads="1"/>
            </p:cNvSpPr>
            <p:nvPr/>
          </p:nvSpPr>
          <p:spPr bwMode="auto">
            <a:xfrm>
              <a:off x="4618" y="331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46" name="Oval 50"/>
            <p:cNvSpPr>
              <a:spLocks noChangeArrowheads="1"/>
            </p:cNvSpPr>
            <p:nvPr/>
          </p:nvSpPr>
          <p:spPr bwMode="auto">
            <a:xfrm>
              <a:off x="4890" y="280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47" name="Oval 51"/>
            <p:cNvSpPr>
              <a:spLocks noChangeArrowheads="1"/>
            </p:cNvSpPr>
            <p:nvPr/>
          </p:nvSpPr>
          <p:spPr bwMode="auto">
            <a:xfrm>
              <a:off x="4890" y="3048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48" name="Oval 52"/>
            <p:cNvSpPr>
              <a:spLocks noChangeArrowheads="1"/>
            </p:cNvSpPr>
            <p:nvPr/>
          </p:nvSpPr>
          <p:spPr bwMode="auto">
            <a:xfrm>
              <a:off x="4886" y="331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49" name="Oval 53"/>
            <p:cNvSpPr>
              <a:spLocks noChangeArrowheads="1"/>
            </p:cNvSpPr>
            <p:nvPr/>
          </p:nvSpPr>
          <p:spPr bwMode="auto">
            <a:xfrm>
              <a:off x="5136" y="280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50" name="Oval 54"/>
            <p:cNvSpPr>
              <a:spLocks noChangeArrowheads="1"/>
            </p:cNvSpPr>
            <p:nvPr/>
          </p:nvSpPr>
          <p:spPr bwMode="auto">
            <a:xfrm>
              <a:off x="5136" y="3048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51" name="Oval 55"/>
            <p:cNvSpPr>
              <a:spLocks noChangeArrowheads="1"/>
            </p:cNvSpPr>
            <p:nvPr/>
          </p:nvSpPr>
          <p:spPr bwMode="auto">
            <a:xfrm>
              <a:off x="5132" y="331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52" name="Text Box 56"/>
            <p:cNvSpPr txBox="1">
              <a:spLocks noChangeArrowheads="1"/>
            </p:cNvSpPr>
            <p:nvPr/>
          </p:nvSpPr>
          <p:spPr bwMode="auto">
            <a:xfrm>
              <a:off x="3812" y="3620"/>
              <a:ext cx="7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crossbar</a:t>
              </a:r>
            </a:p>
          </p:txBody>
        </p:sp>
        <p:sp>
          <p:nvSpPr>
            <p:cNvPr id="439353" name="Freeform 57"/>
            <p:cNvSpPr>
              <a:spLocks/>
            </p:cNvSpPr>
            <p:nvPr/>
          </p:nvSpPr>
          <p:spPr bwMode="auto">
            <a:xfrm>
              <a:off x="3900" y="2796"/>
              <a:ext cx="972" cy="1269"/>
            </a:xfrm>
            <a:custGeom>
              <a:avLst/>
              <a:gdLst>
                <a:gd name="T0" fmla="*/ 0 w 972"/>
                <a:gd name="T1" fmla="*/ 3 h 1266"/>
                <a:gd name="T2" fmla="*/ 969 w 972"/>
                <a:gd name="T3" fmla="*/ 0 h 1266"/>
                <a:gd name="T4" fmla="*/ 972 w 972"/>
                <a:gd name="T5" fmla="*/ 1266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2" h="1266">
                  <a:moveTo>
                    <a:pt x="0" y="3"/>
                  </a:moveTo>
                  <a:lnTo>
                    <a:pt x="969" y="0"/>
                  </a:lnTo>
                  <a:lnTo>
                    <a:pt x="972" y="1266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09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00050"/>
            <a:ext cx="7772400" cy="685800"/>
          </a:xfrm>
        </p:spPr>
        <p:txBody>
          <a:bodyPr/>
          <a:lstStyle/>
          <a:p>
            <a:r>
              <a:rPr lang="en-US" sz="3600"/>
              <a:t>Output Ports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3946525"/>
            <a:ext cx="7772400" cy="914400"/>
          </a:xfrm>
        </p:spPr>
        <p:txBody>
          <a:bodyPr>
            <a:normAutofit fontScale="77500" lnSpcReduction="20000"/>
          </a:bodyPr>
          <a:lstStyle/>
          <a:p>
            <a:r>
              <a:rPr lang="en-US" sz="2400" i="1">
                <a:solidFill>
                  <a:srgbClr val="FF0000"/>
                </a:solidFill>
              </a:rPr>
              <a:t>buffering</a:t>
            </a:r>
            <a:r>
              <a:rPr lang="en-US" sz="2400"/>
              <a:t> required when datagrams arrive from fabric faster than the transmission rate</a:t>
            </a:r>
          </a:p>
          <a:p>
            <a:r>
              <a:rPr lang="en-US" sz="2400" i="1">
                <a:solidFill>
                  <a:srgbClr val="FF0000"/>
                </a:solidFill>
              </a:rPr>
              <a:t>scheduling discipline</a:t>
            </a:r>
            <a:r>
              <a:rPr lang="en-US" sz="2400"/>
              <a:t> chooses among queued datagrams for transmission</a:t>
            </a:r>
            <a:endParaRPr lang="en-US" sz="1800"/>
          </a:p>
        </p:txBody>
      </p:sp>
      <p:sp>
        <p:nvSpPr>
          <p:cNvPr id="440325" name="Rectangle 5"/>
          <p:cNvSpPr>
            <a:spLocks noChangeArrowheads="1"/>
          </p:cNvSpPr>
          <p:nvPr/>
        </p:nvSpPr>
        <p:spPr bwMode="auto">
          <a:xfrm>
            <a:off x="2406650" y="1473200"/>
            <a:ext cx="4568825" cy="1836738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26" name="Rectangle 6"/>
          <p:cNvSpPr>
            <a:spLocks noChangeArrowheads="1"/>
          </p:cNvSpPr>
          <p:nvPr/>
        </p:nvSpPr>
        <p:spPr bwMode="auto">
          <a:xfrm>
            <a:off x="5329238" y="1931988"/>
            <a:ext cx="1417637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line</a:t>
            </a:r>
          </a:p>
          <a:p>
            <a:pPr algn="ctr"/>
            <a:r>
              <a:rPr lang="en-US"/>
              <a:t>termination</a:t>
            </a:r>
          </a:p>
        </p:txBody>
      </p:sp>
      <p:sp>
        <p:nvSpPr>
          <p:cNvPr id="440327" name="Rectangle 7"/>
          <p:cNvSpPr>
            <a:spLocks noChangeArrowheads="1"/>
          </p:cNvSpPr>
          <p:nvPr/>
        </p:nvSpPr>
        <p:spPr bwMode="auto">
          <a:xfrm>
            <a:off x="4019550" y="1658938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0" name="Line 10"/>
          <p:cNvSpPr>
            <a:spLocks noChangeShapeType="1"/>
          </p:cNvSpPr>
          <p:nvPr/>
        </p:nvSpPr>
        <p:spPr bwMode="auto">
          <a:xfrm>
            <a:off x="3841750" y="2378075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331" name="Line 11"/>
          <p:cNvSpPr>
            <a:spLocks noChangeShapeType="1"/>
          </p:cNvSpPr>
          <p:nvPr/>
        </p:nvSpPr>
        <p:spPr bwMode="auto">
          <a:xfrm>
            <a:off x="5175250" y="2335213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332" name="Line 12"/>
          <p:cNvSpPr>
            <a:spLocks noChangeShapeType="1"/>
          </p:cNvSpPr>
          <p:nvPr/>
        </p:nvSpPr>
        <p:spPr bwMode="auto">
          <a:xfrm flipV="1">
            <a:off x="6732588" y="2376488"/>
            <a:ext cx="7366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333" name="Rectangle 13"/>
          <p:cNvSpPr>
            <a:spLocks noChangeArrowheads="1"/>
          </p:cNvSpPr>
          <p:nvPr/>
        </p:nvSpPr>
        <p:spPr bwMode="auto">
          <a:xfrm>
            <a:off x="4052888" y="1968500"/>
            <a:ext cx="1055687" cy="828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/>
              <a:t>link </a:t>
            </a:r>
          </a:p>
          <a:p>
            <a:pPr algn="ctr">
              <a:lnSpc>
                <a:spcPct val="90000"/>
              </a:lnSpc>
            </a:pPr>
            <a:r>
              <a:rPr lang="en-US"/>
              <a:t>layer </a:t>
            </a:r>
          </a:p>
          <a:p>
            <a:pPr algn="ctr">
              <a:lnSpc>
                <a:spcPct val="90000"/>
              </a:lnSpc>
            </a:pPr>
            <a:r>
              <a:rPr lang="en-US"/>
              <a:t>protocol</a:t>
            </a:r>
          </a:p>
          <a:p>
            <a:pPr algn="ctr">
              <a:lnSpc>
                <a:spcPct val="90000"/>
              </a:lnSpc>
            </a:pPr>
            <a:r>
              <a:rPr lang="en-US"/>
              <a:t>(send)</a:t>
            </a:r>
          </a:p>
        </p:txBody>
      </p:sp>
      <p:sp>
        <p:nvSpPr>
          <p:cNvPr id="440336" name="Rectangle 16"/>
          <p:cNvSpPr>
            <a:spLocks noChangeArrowheads="1"/>
          </p:cNvSpPr>
          <p:nvPr/>
        </p:nvSpPr>
        <p:spPr bwMode="auto">
          <a:xfrm>
            <a:off x="847725" y="1762125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/>
              <a:t>switch</a:t>
            </a:r>
          </a:p>
          <a:p>
            <a:pPr algn="ctr">
              <a:lnSpc>
                <a:spcPct val="90000"/>
              </a:lnSpc>
            </a:pPr>
            <a:r>
              <a:rPr lang="en-US"/>
              <a:t>fabric</a:t>
            </a:r>
          </a:p>
        </p:txBody>
      </p:sp>
      <p:grpSp>
        <p:nvGrpSpPr>
          <p:cNvPr id="440348" name="Group 28"/>
          <p:cNvGrpSpPr>
            <a:grpSpLocks/>
          </p:cNvGrpSpPr>
          <p:nvPr/>
        </p:nvGrpSpPr>
        <p:grpSpPr bwMode="auto">
          <a:xfrm>
            <a:off x="2559050" y="1609725"/>
            <a:ext cx="1250950" cy="1504950"/>
            <a:chOff x="3180" y="909"/>
            <a:chExt cx="788" cy="948"/>
          </a:xfrm>
        </p:grpSpPr>
        <p:sp>
          <p:nvSpPr>
            <p:cNvPr id="440328" name="Rectangle 8"/>
            <p:cNvSpPr>
              <a:spLocks noChangeArrowheads="1"/>
            </p:cNvSpPr>
            <p:nvPr/>
          </p:nvSpPr>
          <p:spPr bwMode="auto">
            <a:xfrm>
              <a:off x="3180" y="909"/>
              <a:ext cx="786" cy="9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4" name="Text Box 14"/>
            <p:cNvSpPr txBox="1">
              <a:spLocks noChangeArrowheads="1"/>
            </p:cNvSpPr>
            <p:nvPr/>
          </p:nvSpPr>
          <p:spPr bwMode="auto">
            <a:xfrm>
              <a:off x="3220" y="920"/>
              <a:ext cx="748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datagram</a:t>
              </a:r>
            </a:p>
            <a:p>
              <a:pPr algn="ctr"/>
              <a:r>
                <a:rPr lang="en-US"/>
                <a:t>buffer</a:t>
              </a:r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r>
                <a:rPr lang="en-US"/>
                <a:t>queueing</a:t>
              </a:r>
            </a:p>
          </p:txBody>
        </p:sp>
        <p:grpSp>
          <p:nvGrpSpPr>
            <p:cNvPr id="440337" name="Group 17"/>
            <p:cNvGrpSpPr>
              <a:grpSpLocks/>
            </p:cNvGrpSpPr>
            <p:nvPr/>
          </p:nvGrpSpPr>
          <p:grpSpPr bwMode="auto">
            <a:xfrm>
              <a:off x="3260" y="1299"/>
              <a:ext cx="626" cy="295"/>
              <a:chOff x="310" y="3526"/>
              <a:chExt cx="1040" cy="457"/>
            </a:xfrm>
          </p:grpSpPr>
          <p:sp>
            <p:nvSpPr>
              <p:cNvPr id="440338" name="Rectangle 18"/>
              <p:cNvSpPr>
                <a:spLocks noChangeArrowheads="1"/>
              </p:cNvSpPr>
              <p:nvPr/>
            </p:nvSpPr>
            <p:spPr bwMode="auto">
              <a:xfrm>
                <a:off x="310" y="3526"/>
                <a:ext cx="1040" cy="457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339" name="Line 19"/>
              <p:cNvSpPr>
                <a:spLocks noChangeShapeType="1"/>
              </p:cNvSpPr>
              <p:nvPr/>
            </p:nvSpPr>
            <p:spPr bwMode="auto">
              <a:xfrm>
                <a:off x="446" y="3536"/>
                <a:ext cx="2" cy="436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0340" name="Line 20"/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6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0341" name="Line 21"/>
              <p:cNvSpPr>
                <a:spLocks noChangeShapeType="1"/>
              </p:cNvSpPr>
              <p:nvPr/>
            </p:nvSpPr>
            <p:spPr bwMode="auto">
              <a:xfrm>
                <a:off x="670" y="3534"/>
                <a:ext cx="2" cy="436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0342" name="Line 22"/>
              <p:cNvSpPr>
                <a:spLocks noChangeShapeType="1"/>
              </p:cNvSpPr>
              <p:nvPr/>
            </p:nvSpPr>
            <p:spPr bwMode="auto">
              <a:xfrm>
                <a:off x="782" y="3536"/>
                <a:ext cx="2" cy="436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0343" name="Line 23"/>
              <p:cNvSpPr>
                <a:spLocks noChangeShapeType="1"/>
              </p:cNvSpPr>
              <p:nvPr/>
            </p:nvSpPr>
            <p:spPr bwMode="auto">
              <a:xfrm>
                <a:off x="894" y="3534"/>
                <a:ext cx="2" cy="436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0344" name="Line 24"/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6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0345" name="Line 25"/>
              <p:cNvSpPr>
                <a:spLocks noChangeShapeType="1"/>
              </p:cNvSpPr>
              <p:nvPr/>
            </p:nvSpPr>
            <p:spPr bwMode="auto">
              <a:xfrm>
                <a:off x="1120" y="3536"/>
                <a:ext cx="2" cy="436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0346" name="Line 26"/>
              <p:cNvSpPr>
                <a:spLocks noChangeShapeType="1"/>
              </p:cNvSpPr>
              <p:nvPr/>
            </p:nvSpPr>
            <p:spPr bwMode="auto">
              <a:xfrm>
                <a:off x="1228" y="3538"/>
                <a:ext cx="2" cy="436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440347" name="Line 27"/>
          <p:cNvSpPr>
            <a:spLocks noChangeShapeType="1"/>
          </p:cNvSpPr>
          <p:nvPr/>
        </p:nvSpPr>
        <p:spPr bwMode="auto">
          <a:xfrm>
            <a:off x="1770063" y="1338263"/>
            <a:ext cx="11112" cy="219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329" name="Line 9"/>
          <p:cNvSpPr>
            <a:spLocks noChangeShapeType="1"/>
          </p:cNvSpPr>
          <p:nvPr/>
        </p:nvSpPr>
        <p:spPr bwMode="auto">
          <a:xfrm flipV="1">
            <a:off x="1762125" y="2420938"/>
            <a:ext cx="925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29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9888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sz="3200"/>
              <a:t>Input Port Queuing</a:t>
            </a:r>
            <a:endParaRPr lang="en-US"/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1038225"/>
            <a:ext cx="8101012" cy="2649538"/>
          </a:xfrm>
        </p:spPr>
        <p:txBody>
          <a:bodyPr/>
          <a:lstStyle/>
          <a:p>
            <a:r>
              <a:rPr lang="en-US" sz="2400"/>
              <a:t>fabric slower than input ports combined -&gt; queueing may occur at input queues </a:t>
            </a:r>
          </a:p>
          <a:p>
            <a:pPr lvl="1"/>
            <a:r>
              <a:rPr lang="en-US" sz="2000" i="1">
                <a:solidFill>
                  <a:srgbClr val="FF0000"/>
                </a:solidFill>
              </a:rPr>
              <a:t>queueing delay and loss due to input buffer overflow!</a:t>
            </a:r>
            <a:endParaRPr lang="en-US" sz="2000"/>
          </a:p>
          <a:p>
            <a:r>
              <a:rPr lang="en-US" sz="2400">
                <a:solidFill>
                  <a:srgbClr val="FF0000"/>
                </a:solidFill>
              </a:rPr>
              <a:t>Head-of-the-Line (HOL) blocking:</a:t>
            </a:r>
            <a:r>
              <a:rPr lang="en-US" sz="2400"/>
              <a:t> queued datagram at front of queue prevents others in queue from moving forward</a:t>
            </a:r>
          </a:p>
        </p:txBody>
      </p:sp>
      <p:grpSp>
        <p:nvGrpSpPr>
          <p:cNvPr id="435207" name="Group 7"/>
          <p:cNvGrpSpPr>
            <a:grpSpLocks/>
          </p:cNvGrpSpPr>
          <p:nvPr/>
        </p:nvGrpSpPr>
        <p:grpSpPr bwMode="auto">
          <a:xfrm>
            <a:off x="1298575" y="3640138"/>
            <a:ext cx="3027363" cy="1809750"/>
            <a:chOff x="523" y="976"/>
            <a:chExt cx="2099" cy="1356"/>
          </a:xfrm>
        </p:grpSpPr>
        <p:sp>
          <p:nvSpPr>
            <p:cNvPr id="435208" name="Rectangle 8"/>
            <p:cNvSpPr>
              <a:spLocks noChangeArrowheads="1"/>
            </p:cNvSpPr>
            <p:nvPr/>
          </p:nvSpPr>
          <p:spPr bwMode="auto">
            <a:xfrm>
              <a:off x="1208" y="976"/>
              <a:ext cx="745" cy="1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5209" name="Group 9"/>
            <p:cNvGrpSpPr>
              <a:grpSpLocks/>
            </p:cNvGrpSpPr>
            <p:nvPr/>
          </p:nvGrpSpPr>
          <p:grpSpPr bwMode="auto">
            <a:xfrm>
              <a:off x="804" y="997"/>
              <a:ext cx="249" cy="1295"/>
              <a:chOff x="748" y="997"/>
              <a:chExt cx="249" cy="1295"/>
            </a:xfrm>
          </p:grpSpPr>
          <p:sp>
            <p:nvSpPr>
              <p:cNvPr id="435210" name="Rectangle 10"/>
              <p:cNvSpPr>
                <a:spLocks noChangeArrowheads="1"/>
              </p:cNvSpPr>
              <p:nvPr/>
            </p:nvSpPr>
            <p:spPr bwMode="auto">
              <a:xfrm>
                <a:off x="759" y="997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211" name="Rectangle 11"/>
              <p:cNvSpPr>
                <a:spLocks noChangeArrowheads="1"/>
              </p:cNvSpPr>
              <p:nvPr/>
            </p:nvSpPr>
            <p:spPr bwMode="auto">
              <a:xfrm>
                <a:off x="750" y="1472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212" name="Rectangle 12"/>
              <p:cNvSpPr>
                <a:spLocks noChangeArrowheads="1"/>
              </p:cNvSpPr>
              <p:nvPr/>
            </p:nvSpPr>
            <p:spPr bwMode="auto">
              <a:xfrm>
                <a:off x="748" y="1940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5213" name="Group 13"/>
            <p:cNvGrpSpPr>
              <a:grpSpLocks/>
            </p:cNvGrpSpPr>
            <p:nvPr/>
          </p:nvGrpSpPr>
          <p:grpSpPr bwMode="auto">
            <a:xfrm>
              <a:off x="2109" y="1002"/>
              <a:ext cx="249" cy="1295"/>
              <a:chOff x="748" y="997"/>
              <a:chExt cx="249" cy="1295"/>
            </a:xfrm>
          </p:grpSpPr>
          <p:sp>
            <p:nvSpPr>
              <p:cNvPr id="435214" name="Rectangle 14"/>
              <p:cNvSpPr>
                <a:spLocks noChangeArrowheads="1"/>
              </p:cNvSpPr>
              <p:nvPr/>
            </p:nvSpPr>
            <p:spPr bwMode="auto">
              <a:xfrm>
                <a:off x="759" y="997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215" name="Rectangle 15"/>
              <p:cNvSpPr>
                <a:spLocks noChangeArrowheads="1"/>
              </p:cNvSpPr>
              <p:nvPr/>
            </p:nvSpPr>
            <p:spPr bwMode="auto">
              <a:xfrm>
                <a:off x="750" y="1472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216" name="Rectangle 16"/>
              <p:cNvSpPr>
                <a:spLocks noChangeArrowheads="1"/>
              </p:cNvSpPr>
              <p:nvPr/>
            </p:nvSpPr>
            <p:spPr bwMode="auto">
              <a:xfrm>
                <a:off x="748" y="1940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5217" name="Line 17"/>
            <p:cNvSpPr>
              <a:spLocks noChangeShapeType="1"/>
            </p:cNvSpPr>
            <p:nvPr/>
          </p:nvSpPr>
          <p:spPr bwMode="auto">
            <a:xfrm>
              <a:off x="1946" y="1180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5218" name="Line 18"/>
            <p:cNvSpPr>
              <a:spLocks noChangeShapeType="1"/>
            </p:cNvSpPr>
            <p:nvPr/>
          </p:nvSpPr>
          <p:spPr bwMode="auto">
            <a:xfrm>
              <a:off x="1940" y="1645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5219" name="Line 19"/>
            <p:cNvSpPr>
              <a:spLocks noChangeShapeType="1"/>
            </p:cNvSpPr>
            <p:nvPr/>
          </p:nvSpPr>
          <p:spPr bwMode="auto">
            <a:xfrm>
              <a:off x="1940" y="2119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5220" name="Line 20"/>
            <p:cNvSpPr>
              <a:spLocks noChangeShapeType="1"/>
            </p:cNvSpPr>
            <p:nvPr/>
          </p:nvSpPr>
          <p:spPr bwMode="auto">
            <a:xfrm>
              <a:off x="1044" y="1164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5221" name="Line 21"/>
            <p:cNvSpPr>
              <a:spLocks noChangeShapeType="1"/>
            </p:cNvSpPr>
            <p:nvPr/>
          </p:nvSpPr>
          <p:spPr bwMode="auto">
            <a:xfrm>
              <a:off x="1038" y="1629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5222" name="Line 22"/>
            <p:cNvSpPr>
              <a:spLocks noChangeShapeType="1"/>
            </p:cNvSpPr>
            <p:nvPr/>
          </p:nvSpPr>
          <p:spPr bwMode="auto">
            <a:xfrm>
              <a:off x="1038" y="2103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35223" name="Group 23"/>
            <p:cNvGrpSpPr>
              <a:grpSpLocks/>
            </p:cNvGrpSpPr>
            <p:nvPr/>
          </p:nvGrpSpPr>
          <p:grpSpPr bwMode="auto">
            <a:xfrm>
              <a:off x="523" y="1169"/>
              <a:ext cx="288" cy="939"/>
              <a:chOff x="-60" y="1148"/>
              <a:chExt cx="168" cy="939"/>
            </a:xfrm>
          </p:grpSpPr>
          <p:sp>
            <p:nvSpPr>
              <p:cNvPr id="435224" name="Line 24"/>
              <p:cNvSpPr>
                <a:spLocks noChangeShapeType="1"/>
              </p:cNvSpPr>
              <p:nvPr/>
            </p:nvSpPr>
            <p:spPr bwMode="auto">
              <a:xfrm>
                <a:off x="-54" y="1148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5225" name="Line 25"/>
              <p:cNvSpPr>
                <a:spLocks noChangeShapeType="1"/>
              </p:cNvSpPr>
              <p:nvPr/>
            </p:nvSpPr>
            <p:spPr bwMode="auto">
              <a:xfrm>
                <a:off x="-60" y="161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5226" name="Line 26"/>
              <p:cNvSpPr>
                <a:spLocks noChangeShapeType="1"/>
              </p:cNvSpPr>
              <p:nvPr/>
            </p:nvSpPr>
            <p:spPr bwMode="auto">
              <a:xfrm>
                <a:off x="-60" y="2087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35227" name="Group 27"/>
            <p:cNvGrpSpPr>
              <a:grpSpLocks/>
            </p:cNvGrpSpPr>
            <p:nvPr/>
          </p:nvGrpSpPr>
          <p:grpSpPr bwMode="auto">
            <a:xfrm>
              <a:off x="2334" y="1173"/>
              <a:ext cx="288" cy="939"/>
              <a:chOff x="-60" y="1148"/>
              <a:chExt cx="168" cy="939"/>
            </a:xfrm>
          </p:grpSpPr>
          <p:sp>
            <p:nvSpPr>
              <p:cNvPr id="435228" name="Line 28"/>
              <p:cNvSpPr>
                <a:spLocks noChangeShapeType="1"/>
              </p:cNvSpPr>
              <p:nvPr/>
            </p:nvSpPr>
            <p:spPr bwMode="auto">
              <a:xfrm>
                <a:off x="-54" y="1148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5229" name="Line 29"/>
              <p:cNvSpPr>
                <a:spLocks noChangeShapeType="1"/>
              </p:cNvSpPr>
              <p:nvPr/>
            </p:nvSpPr>
            <p:spPr bwMode="auto">
              <a:xfrm>
                <a:off x="-60" y="161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5230" name="Line 30"/>
              <p:cNvSpPr>
                <a:spLocks noChangeShapeType="1"/>
              </p:cNvSpPr>
              <p:nvPr/>
            </p:nvSpPr>
            <p:spPr bwMode="auto">
              <a:xfrm>
                <a:off x="-60" y="2087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35231" name="Group 31"/>
          <p:cNvGrpSpPr>
            <a:grpSpLocks/>
          </p:cNvGrpSpPr>
          <p:nvPr/>
        </p:nvGrpSpPr>
        <p:grpSpPr bwMode="auto">
          <a:xfrm>
            <a:off x="4789488" y="3617913"/>
            <a:ext cx="3027362" cy="1809750"/>
            <a:chOff x="523" y="976"/>
            <a:chExt cx="2099" cy="1356"/>
          </a:xfrm>
        </p:grpSpPr>
        <p:sp>
          <p:nvSpPr>
            <p:cNvPr id="435232" name="Rectangle 32"/>
            <p:cNvSpPr>
              <a:spLocks noChangeArrowheads="1"/>
            </p:cNvSpPr>
            <p:nvPr/>
          </p:nvSpPr>
          <p:spPr bwMode="auto">
            <a:xfrm>
              <a:off x="1208" y="976"/>
              <a:ext cx="745" cy="1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5233" name="Group 33"/>
            <p:cNvGrpSpPr>
              <a:grpSpLocks/>
            </p:cNvGrpSpPr>
            <p:nvPr/>
          </p:nvGrpSpPr>
          <p:grpSpPr bwMode="auto">
            <a:xfrm>
              <a:off x="804" y="997"/>
              <a:ext cx="249" cy="1295"/>
              <a:chOff x="748" y="997"/>
              <a:chExt cx="249" cy="1295"/>
            </a:xfrm>
          </p:grpSpPr>
          <p:sp>
            <p:nvSpPr>
              <p:cNvPr id="435234" name="Rectangle 34"/>
              <p:cNvSpPr>
                <a:spLocks noChangeArrowheads="1"/>
              </p:cNvSpPr>
              <p:nvPr/>
            </p:nvSpPr>
            <p:spPr bwMode="auto">
              <a:xfrm>
                <a:off x="759" y="997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235" name="Rectangle 35"/>
              <p:cNvSpPr>
                <a:spLocks noChangeArrowheads="1"/>
              </p:cNvSpPr>
              <p:nvPr/>
            </p:nvSpPr>
            <p:spPr bwMode="auto">
              <a:xfrm>
                <a:off x="750" y="1472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236" name="Rectangle 36"/>
              <p:cNvSpPr>
                <a:spLocks noChangeArrowheads="1"/>
              </p:cNvSpPr>
              <p:nvPr/>
            </p:nvSpPr>
            <p:spPr bwMode="auto">
              <a:xfrm>
                <a:off x="748" y="1940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5237" name="Group 37"/>
            <p:cNvGrpSpPr>
              <a:grpSpLocks/>
            </p:cNvGrpSpPr>
            <p:nvPr/>
          </p:nvGrpSpPr>
          <p:grpSpPr bwMode="auto">
            <a:xfrm>
              <a:off x="2109" y="1002"/>
              <a:ext cx="249" cy="1295"/>
              <a:chOff x="748" y="997"/>
              <a:chExt cx="249" cy="1295"/>
            </a:xfrm>
          </p:grpSpPr>
          <p:sp>
            <p:nvSpPr>
              <p:cNvPr id="435238" name="Rectangle 38"/>
              <p:cNvSpPr>
                <a:spLocks noChangeArrowheads="1"/>
              </p:cNvSpPr>
              <p:nvPr/>
            </p:nvSpPr>
            <p:spPr bwMode="auto">
              <a:xfrm>
                <a:off x="759" y="997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239" name="Rectangle 39"/>
              <p:cNvSpPr>
                <a:spLocks noChangeArrowheads="1"/>
              </p:cNvSpPr>
              <p:nvPr/>
            </p:nvSpPr>
            <p:spPr bwMode="auto">
              <a:xfrm>
                <a:off x="750" y="1472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35240" name="Rectangle 40"/>
              <p:cNvSpPr>
                <a:spLocks noChangeArrowheads="1"/>
              </p:cNvSpPr>
              <p:nvPr/>
            </p:nvSpPr>
            <p:spPr bwMode="auto">
              <a:xfrm>
                <a:off x="748" y="1940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5241" name="Line 41"/>
            <p:cNvSpPr>
              <a:spLocks noChangeShapeType="1"/>
            </p:cNvSpPr>
            <p:nvPr/>
          </p:nvSpPr>
          <p:spPr bwMode="auto">
            <a:xfrm>
              <a:off x="1946" y="1180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5242" name="Line 42"/>
            <p:cNvSpPr>
              <a:spLocks noChangeShapeType="1"/>
            </p:cNvSpPr>
            <p:nvPr/>
          </p:nvSpPr>
          <p:spPr bwMode="auto">
            <a:xfrm>
              <a:off x="1940" y="1645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5243" name="Line 43"/>
            <p:cNvSpPr>
              <a:spLocks noChangeShapeType="1"/>
            </p:cNvSpPr>
            <p:nvPr/>
          </p:nvSpPr>
          <p:spPr bwMode="auto">
            <a:xfrm>
              <a:off x="1940" y="2119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5244" name="Line 44"/>
            <p:cNvSpPr>
              <a:spLocks noChangeShapeType="1"/>
            </p:cNvSpPr>
            <p:nvPr/>
          </p:nvSpPr>
          <p:spPr bwMode="auto">
            <a:xfrm>
              <a:off x="1044" y="1164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5245" name="Line 45"/>
            <p:cNvSpPr>
              <a:spLocks noChangeShapeType="1"/>
            </p:cNvSpPr>
            <p:nvPr/>
          </p:nvSpPr>
          <p:spPr bwMode="auto">
            <a:xfrm>
              <a:off x="1038" y="1629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5246" name="Line 46"/>
            <p:cNvSpPr>
              <a:spLocks noChangeShapeType="1"/>
            </p:cNvSpPr>
            <p:nvPr/>
          </p:nvSpPr>
          <p:spPr bwMode="auto">
            <a:xfrm>
              <a:off x="1038" y="2103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35247" name="Group 47"/>
            <p:cNvGrpSpPr>
              <a:grpSpLocks/>
            </p:cNvGrpSpPr>
            <p:nvPr/>
          </p:nvGrpSpPr>
          <p:grpSpPr bwMode="auto">
            <a:xfrm>
              <a:off x="523" y="1169"/>
              <a:ext cx="288" cy="939"/>
              <a:chOff x="-60" y="1148"/>
              <a:chExt cx="168" cy="939"/>
            </a:xfrm>
          </p:grpSpPr>
          <p:sp>
            <p:nvSpPr>
              <p:cNvPr id="435248" name="Line 48"/>
              <p:cNvSpPr>
                <a:spLocks noChangeShapeType="1"/>
              </p:cNvSpPr>
              <p:nvPr/>
            </p:nvSpPr>
            <p:spPr bwMode="auto">
              <a:xfrm>
                <a:off x="-54" y="1148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5249" name="Line 49"/>
              <p:cNvSpPr>
                <a:spLocks noChangeShapeType="1"/>
              </p:cNvSpPr>
              <p:nvPr/>
            </p:nvSpPr>
            <p:spPr bwMode="auto">
              <a:xfrm>
                <a:off x="-60" y="161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5250" name="Line 50"/>
              <p:cNvSpPr>
                <a:spLocks noChangeShapeType="1"/>
              </p:cNvSpPr>
              <p:nvPr/>
            </p:nvSpPr>
            <p:spPr bwMode="auto">
              <a:xfrm>
                <a:off x="-60" y="2087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35251" name="Group 51"/>
            <p:cNvGrpSpPr>
              <a:grpSpLocks/>
            </p:cNvGrpSpPr>
            <p:nvPr/>
          </p:nvGrpSpPr>
          <p:grpSpPr bwMode="auto">
            <a:xfrm>
              <a:off x="2334" y="1173"/>
              <a:ext cx="288" cy="939"/>
              <a:chOff x="-60" y="1148"/>
              <a:chExt cx="168" cy="939"/>
            </a:xfrm>
          </p:grpSpPr>
          <p:sp>
            <p:nvSpPr>
              <p:cNvPr id="435252" name="Line 52"/>
              <p:cNvSpPr>
                <a:spLocks noChangeShapeType="1"/>
              </p:cNvSpPr>
              <p:nvPr/>
            </p:nvSpPr>
            <p:spPr bwMode="auto">
              <a:xfrm>
                <a:off x="-54" y="1148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5253" name="Line 53"/>
              <p:cNvSpPr>
                <a:spLocks noChangeShapeType="1"/>
              </p:cNvSpPr>
              <p:nvPr/>
            </p:nvSpPr>
            <p:spPr bwMode="auto">
              <a:xfrm>
                <a:off x="-60" y="161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5254" name="Line 54"/>
              <p:cNvSpPr>
                <a:spLocks noChangeShapeType="1"/>
              </p:cNvSpPr>
              <p:nvPr/>
            </p:nvSpPr>
            <p:spPr bwMode="auto">
              <a:xfrm>
                <a:off x="-60" y="2087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435255" name="Rectangle 55"/>
          <p:cNvSpPr>
            <a:spLocks noChangeArrowheads="1"/>
          </p:cNvSpPr>
          <p:nvPr/>
        </p:nvSpPr>
        <p:spPr bwMode="auto">
          <a:xfrm>
            <a:off x="1751013" y="3636963"/>
            <a:ext cx="252412" cy="130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56" name="Rectangle 56"/>
          <p:cNvSpPr>
            <a:spLocks noChangeArrowheads="1"/>
          </p:cNvSpPr>
          <p:nvPr/>
        </p:nvSpPr>
        <p:spPr bwMode="auto">
          <a:xfrm>
            <a:off x="1736725" y="4368800"/>
            <a:ext cx="252413" cy="1317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57" name="Rectangle 57"/>
          <p:cNvSpPr>
            <a:spLocks noChangeArrowheads="1"/>
          </p:cNvSpPr>
          <p:nvPr/>
        </p:nvSpPr>
        <p:spPr bwMode="auto">
          <a:xfrm>
            <a:off x="1735138" y="5003800"/>
            <a:ext cx="252412" cy="130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58" name="Rectangle 58"/>
          <p:cNvSpPr>
            <a:spLocks noChangeArrowheads="1"/>
          </p:cNvSpPr>
          <p:nvPr/>
        </p:nvSpPr>
        <p:spPr bwMode="auto">
          <a:xfrm>
            <a:off x="1392238" y="3632200"/>
            <a:ext cx="252412" cy="1317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59" name="Rectangle 59"/>
          <p:cNvSpPr>
            <a:spLocks noChangeArrowheads="1"/>
          </p:cNvSpPr>
          <p:nvPr/>
        </p:nvSpPr>
        <p:spPr bwMode="auto">
          <a:xfrm>
            <a:off x="1387475" y="4992688"/>
            <a:ext cx="252413" cy="131762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60" name="Line 60"/>
          <p:cNvSpPr>
            <a:spLocks noChangeShapeType="1"/>
          </p:cNvSpPr>
          <p:nvPr/>
        </p:nvSpPr>
        <p:spPr bwMode="auto">
          <a:xfrm>
            <a:off x="2043113" y="3692525"/>
            <a:ext cx="1479550" cy="1588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5261" name="Freeform 61"/>
          <p:cNvSpPr>
            <a:spLocks/>
          </p:cNvSpPr>
          <p:nvPr/>
        </p:nvSpPr>
        <p:spPr bwMode="auto">
          <a:xfrm>
            <a:off x="2087563" y="4090988"/>
            <a:ext cx="1395412" cy="979487"/>
          </a:xfrm>
          <a:custGeom>
            <a:avLst/>
            <a:gdLst>
              <a:gd name="T0" fmla="*/ 0 w 967"/>
              <a:gd name="T1" fmla="*/ 733 h 735"/>
              <a:gd name="T2" fmla="*/ 522 w 967"/>
              <a:gd name="T3" fmla="*/ 735 h 735"/>
              <a:gd name="T4" fmla="*/ 967 w 967"/>
              <a:gd name="T5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7" h="735">
                <a:moveTo>
                  <a:pt x="0" y="733"/>
                </a:moveTo>
                <a:lnTo>
                  <a:pt x="522" y="735"/>
                </a:lnTo>
                <a:lnTo>
                  <a:pt x="967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5262" name="Text Box 62"/>
          <p:cNvSpPr txBox="1">
            <a:spLocks noChangeArrowheads="1"/>
          </p:cNvSpPr>
          <p:nvPr/>
        </p:nvSpPr>
        <p:spPr bwMode="auto">
          <a:xfrm>
            <a:off x="1258888" y="5546725"/>
            <a:ext cx="3390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output port contention:</a:t>
            </a:r>
          </a:p>
          <a:p>
            <a:pPr algn="ctr"/>
            <a:r>
              <a:rPr lang="en-US"/>
              <a:t>only one red datagram can be transferred.</a:t>
            </a:r>
            <a:br>
              <a:rPr lang="en-US"/>
            </a:br>
            <a:r>
              <a:rPr lang="en-US" i="1"/>
              <a:t>lower red packet is blocked</a:t>
            </a:r>
          </a:p>
        </p:txBody>
      </p:sp>
      <p:sp>
        <p:nvSpPr>
          <p:cNvPr id="435263" name="Text Box 63"/>
          <p:cNvSpPr txBox="1">
            <a:spLocks noChangeArrowheads="1"/>
          </p:cNvSpPr>
          <p:nvPr/>
        </p:nvSpPr>
        <p:spPr bwMode="auto">
          <a:xfrm>
            <a:off x="5127625" y="5478463"/>
            <a:ext cx="22336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one packet time later: green packet experiences HOL blocking</a:t>
            </a:r>
            <a:endParaRPr lang="en-US" i="1"/>
          </a:p>
        </p:txBody>
      </p:sp>
      <p:sp>
        <p:nvSpPr>
          <p:cNvPr id="435264" name="Text Box 64"/>
          <p:cNvSpPr txBox="1">
            <a:spLocks noChangeArrowheads="1"/>
          </p:cNvSpPr>
          <p:nvPr/>
        </p:nvSpPr>
        <p:spPr bwMode="auto">
          <a:xfrm>
            <a:off x="2436813" y="4441825"/>
            <a:ext cx="796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switch</a:t>
            </a:r>
          </a:p>
          <a:p>
            <a:r>
              <a:rPr lang="en-US" sz="1600"/>
              <a:t>fabric</a:t>
            </a:r>
          </a:p>
        </p:txBody>
      </p:sp>
      <p:sp>
        <p:nvSpPr>
          <p:cNvPr id="435265" name="Text Box 65"/>
          <p:cNvSpPr txBox="1">
            <a:spLocks noChangeArrowheads="1"/>
          </p:cNvSpPr>
          <p:nvPr/>
        </p:nvSpPr>
        <p:spPr bwMode="auto">
          <a:xfrm>
            <a:off x="5907088" y="4352925"/>
            <a:ext cx="796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switch</a:t>
            </a:r>
          </a:p>
          <a:p>
            <a:r>
              <a:rPr lang="en-US" sz="1600"/>
              <a:t>fabric</a:t>
            </a:r>
          </a:p>
        </p:txBody>
      </p:sp>
      <p:sp>
        <p:nvSpPr>
          <p:cNvPr id="435266" name="Rectangle 66"/>
          <p:cNvSpPr>
            <a:spLocks noChangeArrowheads="1"/>
          </p:cNvSpPr>
          <p:nvPr/>
        </p:nvSpPr>
        <p:spPr bwMode="auto">
          <a:xfrm>
            <a:off x="7134225" y="3582988"/>
            <a:ext cx="252413" cy="1317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69" name="Rectangle 69"/>
          <p:cNvSpPr>
            <a:spLocks noChangeArrowheads="1"/>
          </p:cNvSpPr>
          <p:nvPr/>
        </p:nvSpPr>
        <p:spPr bwMode="auto">
          <a:xfrm>
            <a:off x="5248275" y="3622675"/>
            <a:ext cx="252413" cy="1301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70" name="Rectangle 70"/>
          <p:cNvSpPr>
            <a:spLocks noChangeArrowheads="1"/>
          </p:cNvSpPr>
          <p:nvPr/>
        </p:nvSpPr>
        <p:spPr bwMode="auto">
          <a:xfrm>
            <a:off x="5243513" y="4997450"/>
            <a:ext cx="252412" cy="1317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71" name="Freeform 71"/>
          <p:cNvSpPr>
            <a:spLocks/>
          </p:cNvSpPr>
          <p:nvPr/>
        </p:nvSpPr>
        <p:spPr bwMode="auto">
          <a:xfrm>
            <a:off x="5600700" y="4057650"/>
            <a:ext cx="1393825" cy="981075"/>
          </a:xfrm>
          <a:custGeom>
            <a:avLst/>
            <a:gdLst>
              <a:gd name="T0" fmla="*/ 0 w 967"/>
              <a:gd name="T1" fmla="*/ 733 h 735"/>
              <a:gd name="T2" fmla="*/ 522 w 967"/>
              <a:gd name="T3" fmla="*/ 735 h 735"/>
              <a:gd name="T4" fmla="*/ 967 w 967"/>
              <a:gd name="T5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7" h="735">
                <a:moveTo>
                  <a:pt x="0" y="733"/>
                </a:moveTo>
                <a:lnTo>
                  <a:pt x="522" y="735"/>
                </a:lnTo>
                <a:lnTo>
                  <a:pt x="967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5272" name="Freeform 72"/>
          <p:cNvSpPr>
            <a:spLocks/>
          </p:cNvSpPr>
          <p:nvPr/>
        </p:nvSpPr>
        <p:spPr bwMode="auto">
          <a:xfrm>
            <a:off x="5581650" y="3756025"/>
            <a:ext cx="1365250" cy="693738"/>
          </a:xfrm>
          <a:custGeom>
            <a:avLst/>
            <a:gdLst>
              <a:gd name="T0" fmla="*/ 0 w 860"/>
              <a:gd name="T1" fmla="*/ 3 h 437"/>
              <a:gd name="T2" fmla="*/ 468 w 860"/>
              <a:gd name="T3" fmla="*/ 0 h 437"/>
              <a:gd name="T4" fmla="*/ 860 w 860"/>
              <a:gd name="T5" fmla="*/ 437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0" h="437">
                <a:moveTo>
                  <a:pt x="0" y="3"/>
                </a:moveTo>
                <a:lnTo>
                  <a:pt x="468" y="0"/>
                </a:lnTo>
                <a:lnTo>
                  <a:pt x="860" y="437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5273" name="Line 73"/>
          <p:cNvSpPr>
            <a:spLocks noChangeShapeType="1"/>
          </p:cNvSpPr>
          <p:nvPr/>
        </p:nvSpPr>
        <p:spPr bwMode="auto">
          <a:xfrm>
            <a:off x="2033588" y="4437063"/>
            <a:ext cx="1458912" cy="1905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5276" name="Rectangle 76"/>
          <p:cNvSpPr>
            <a:spLocks noChangeArrowheads="1"/>
          </p:cNvSpPr>
          <p:nvPr/>
        </p:nvSpPr>
        <p:spPr bwMode="auto">
          <a:xfrm>
            <a:off x="4895850" y="4956175"/>
            <a:ext cx="252413" cy="131763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77" name="Rectangle 77"/>
          <p:cNvSpPr>
            <a:spLocks noChangeArrowheads="1"/>
          </p:cNvSpPr>
          <p:nvPr/>
        </p:nvSpPr>
        <p:spPr bwMode="auto">
          <a:xfrm>
            <a:off x="7119938" y="4365625"/>
            <a:ext cx="252412" cy="1317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99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Two Key Network-Layer Functions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000099"/>
                </a:solidFill>
              </a:rPr>
              <a:t>forwarding:</a:t>
            </a:r>
            <a:r>
              <a:rPr lang="en-US" dirty="0"/>
              <a:t> move packets from router’s input to appropriate router output</a:t>
            </a:r>
          </a:p>
          <a:p>
            <a:pPr>
              <a:spcBef>
                <a:spcPct val="70000"/>
              </a:spcBef>
            </a:pPr>
            <a:r>
              <a:rPr lang="en-US" i="1" dirty="0">
                <a:solidFill>
                  <a:srgbClr val="000099"/>
                </a:solidFill>
              </a:rPr>
              <a:t>routing:</a:t>
            </a:r>
            <a:r>
              <a:rPr lang="en-US" dirty="0"/>
              <a:t> determine route taken by packets from source to </a:t>
            </a:r>
            <a:r>
              <a:rPr lang="en-US" dirty="0" err="1"/>
              <a:t>dest</a:t>
            </a:r>
            <a:r>
              <a:rPr lang="en-US" dirty="0"/>
              <a:t>. </a:t>
            </a:r>
          </a:p>
          <a:p>
            <a:pPr lvl="1">
              <a:spcBef>
                <a:spcPct val="70000"/>
              </a:spcBef>
            </a:pPr>
            <a:r>
              <a:rPr lang="en-US" i="1" dirty="0"/>
              <a:t>routing algorithms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21892" name="Rectangle 4"/>
          <p:cNvSpPr>
            <a:spLocks noChangeArrowheads="1"/>
          </p:cNvSpPr>
          <p:nvPr/>
        </p:nvSpPr>
        <p:spPr bwMode="auto">
          <a:xfrm>
            <a:off x="4706938" y="1611313"/>
            <a:ext cx="4192587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7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4784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ChangeArrowheads="1"/>
          </p:cNvSpPr>
          <p:nvPr/>
        </p:nvSpPr>
        <p:spPr bwMode="auto">
          <a:xfrm>
            <a:off x="1704975" y="1781175"/>
            <a:ext cx="6534150" cy="40767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1638300" y="1847850"/>
            <a:ext cx="6534150" cy="40767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133350"/>
            <a:ext cx="7772400" cy="1143000"/>
          </a:xfrm>
        </p:spPr>
        <p:txBody>
          <a:bodyPr/>
          <a:lstStyle/>
          <a:p>
            <a:r>
              <a:rPr lang="en-US" sz="3600"/>
              <a:t>The Internet Network layer</a:t>
            </a:r>
            <a:endParaRPr lang="en-US"/>
          </a:p>
        </p:txBody>
      </p:sp>
      <p:grpSp>
        <p:nvGrpSpPr>
          <p:cNvPr id="161798" name="Group 6"/>
          <p:cNvGrpSpPr>
            <a:grpSpLocks/>
          </p:cNvGrpSpPr>
          <p:nvPr/>
        </p:nvGrpSpPr>
        <p:grpSpPr bwMode="auto">
          <a:xfrm>
            <a:off x="3713163" y="3479800"/>
            <a:ext cx="1354137" cy="1214438"/>
            <a:chOff x="3967" y="2883"/>
            <a:chExt cx="660" cy="765"/>
          </a:xfrm>
        </p:grpSpPr>
        <p:sp>
          <p:nvSpPr>
            <p:cNvPr id="161799" name="Rectangle 7"/>
            <p:cNvSpPr>
              <a:spLocks noChangeArrowheads="1"/>
            </p:cNvSpPr>
            <p:nvPr/>
          </p:nvSpPr>
          <p:spPr bwMode="auto">
            <a:xfrm>
              <a:off x="4023" y="2883"/>
              <a:ext cx="582" cy="7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00" name="Rectangle 8"/>
            <p:cNvSpPr>
              <a:spLocks noChangeArrowheads="1"/>
            </p:cNvSpPr>
            <p:nvPr/>
          </p:nvSpPr>
          <p:spPr bwMode="auto">
            <a:xfrm>
              <a:off x="3996" y="2910"/>
              <a:ext cx="582" cy="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01" name="Text Box 9"/>
            <p:cNvSpPr txBox="1">
              <a:spLocks noChangeArrowheads="1"/>
            </p:cNvSpPr>
            <p:nvPr/>
          </p:nvSpPr>
          <p:spPr bwMode="auto">
            <a:xfrm>
              <a:off x="3967" y="3074"/>
              <a:ext cx="6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forwarding</a:t>
              </a:r>
            </a:p>
            <a:p>
              <a:pPr algn="ctr"/>
              <a:r>
                <a:rPr lang="en-US"/>
                <a:t>table</a:t>
              </a:r>
            </a:p>
          </p:txBody>
        </p:sp>
        <p:sp>
          <p:nvSpPr>
            <p:cNvPr id="161802" name="Line 10"/>
            <p:cNvSpPr>
              <a:spLocks noChangeShapeType="1"/>
            </p:cNvSpPr>
            <p:nvPr/>
          </p:nvSpPr>
          <p:spPr bwMode="auto">
            <a:xfrm>
              <a:off x="4065" y="2994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03" name="Line 11"/>
            <p:cNvSpPr>
              <a:spLocks noChangeShapeType="1"/>
            </p:cNvSpPr>
            <p:nvPr/>
          </p:nvSpPr>
          <p:spPr bwMode="auto">
            <a:xfrm>
              <a:off x="4071" y="304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04" name="Line 12"/>
            <p:cNvSpPr>
              <a:spLocks noChangeShapeType="1"/>
            </p:cNvSpPr>
            <p:nvPr/>
          </p:nvSpPr>
          <p:spPr bwMode="auto">
            <a:xfrm>
              <a:off x="4074" y="3102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05" name="Line 13"/>
            <p:cNvSpPr>
              <a:spLocks noChangeShapeType="1"/>
            </p:cNvSpPr>
            <p:nvPr/>
          </p:nvSpPr>
          <p:spPr bwMode="auto">
            <a:xfrm>
              <a:off x="4065" y="3477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06" name="Line 14"/>
            <p:cNvSpPr>
              <a:spLocks noChangeShapeType="1"/>
            </p:cNvSpPr>
            <p:nvPr/>
          </p:nvSpPr>
          <p:spPr bwMode="auto">
            <a:xfrm>
              <a:off x="4068" y="352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07" name="Line 15"/>
            <p:cNvSpPr>
              <a:spLocks noChangeShapeType="1"/>
            </p:cNvSpPr>
            <p:nvPr/>
          </p:nvSpPr>
          <p:spPr bwMode="auto">
            <a:xfrm>
              <a:off x="4071" y="3579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1808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133475"/>
            <a:ext cx="7534275" cy="43815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400"/>
              <a:t>Host, router network layer functions:</a:t>
            </a:r>
          </a:p>
        </p:txBody>
      </p:sp>
      <p:sp>
        <p:nvSpPr>
          <p:cNvPr id="161809" name="Line 17"/>
          <p:cNvSpPr>
            <a:spLocks noChangeShapeType="1"/>
          </p:cNvSpPr>
          <p:nvPr/>
        </p:nvSpPr>
        <p:spPr bwMode="auto">
          <a:xfrm flipV="1">
            <a:off x="1628775" y="5410200"/>
            <a:ext cx="6505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0" name="Line 18"/>
          <p:cNvSpPr>
            <a:spLocks noChangeShapeType="1"/>
          </p:cNvSpPr>
          <p:nvPr/>
        </p:nvSpPr>
        <p:spPr bwMode="auto">
          <a:xfrm flipV="1">
            <a:off x="1657350" y="4886325"/>
            <a:ext cx="65246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1811" name="Group 19"/>
          <p:cNvGrpSpPr>
            <a:grpSpLocks/>
          </p:cNvGrpSpPr>
          <p:nvPr/>
        </p:nvGrpSpPr>
        <p:grpSpPr bwMode="auto">
          <a:xfrm>
            <a:off x="1836738" y="2667000"/>
            <a:ext cx="1887537" cy="900113"/>
            <a:chOff x="1175" y="1848"/>
            <a:chExt cx="1189" cy="567"/>
          </a:xfrm>
        </p:grpSpPr>
        <p:sp>
          <p:nvSpPr>
            <p:cNvPr id="161812" name="Rectangle 20"/>
            <p:cNvSpPr>
              <a:spLocks noChangeArrowheads="1"/>
            </p:cNvSpPr>
            <p:nvPr/>
          </p:nvSpPr>
          <p:spPr bwMode="auto">
            <a:xfrm>
              <a:off x="1224" y="1848"/>
              <a:ext cx="1140" cy="5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13" name="Rectangle 21"/>
            <p:cNvSpPr>
              <a:spLocks noChangeArrowheads="1"/>
            </p:cNvSpPr>
            <p:nvPr/>
          </p:nvSpPr>
          <p:spPr bwMode="auto">
            <a:xfrm>
              <a:off x="1182" y="1890"/>
              <a:ext cx="1140" cy="5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14" name="Text Box 22"/>
            <p:cNvSpPr txBox="1">
              <a:spLocks noChangeArrowheads="1"/>
            </p:cNvSpPr>
            <p:nvPr/>
          </p:nvSpPr>
          <p:spPr bwMode="auto">
            <a:xfrm>
              <a:off x="1175" y="1895"/>
              <a:ext cx="1153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Routing protocols</a:t>
              </a:r>
            </a:p>
            <a:p>
              <a:pPr>
                <a:buFontTx/>
                <a:buChar char="•"/>
              </a:pPr>
              <a:r>
                <a:rPr lang="en-US" sz="1600"/>
                <a:t>path selection</a:t>
              </a:r>
            </a:p>
            <a:p>
              <a:pPr>
                <a:buFontTx/>
                <a:buChar char="•"/>
              </a:pPr>
              <a:r>
                <a:rPr lang="en-US" sz="1600"/>
                <a:t>RIP, OSPF, BGP</a:t>
              </a:r>
              <a:endParaRPr lang="en-US"/>
            </a:p>
          </p:txBody>
        </p:sp>
      </p:grpSp>
      <p:sp>
        <p:nvSpPr>
          <p:cNvPr id="161815" name="Freeform 23"/>
          <p:cNvSpPr>
            <a:spLocks/>
          </p:cNvSpPr>
          <p:nvPr/>
        </p:nvSpPr>
        <p:spPr bwMode="auto">
          <a:xfrm>
            <a:off x="3143250" y="3657600"/>
            <a:ext cx="628650" cy="390525"/>
          </a:xfrm>
          <a:custGeom>
            <a:avLst/>
            <a:gdLst>
              <a:gd name="T0" fmla="*/ 0 w 396"/>
              <a:gd name="T1" fmla="*/ 0 h 246"/>
              <a:gd name="T2" fmla="*/ 150 w 396"/>
              <a:gd name="T3" fmla="*/ 186 h 246"/>
              <a:gd name="T4" fmla="*/ 396 w 396"/>
              <a:gd name="T5" fmla="*/ 21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6" h="246">
                <a:moveTo>
                  <a:pt x="0" y="0"/>
                </a:moveTo>
                <a:cubicBezTo>
                  <a:pt x="30" y="16"/>
                  <a:pt x="42" y="126"/>
                  <a:pt x="150" y="186"/>
                </a:cubicBezTo>
                <a:cubicBezTo>
                  <a:pt x="258" y="246"/>
                  <a:pt x="345" y="205"/>
                  <a:pt x="396" y="21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1816" name="Group 24"/>
          <p:cNvGrpSpPr>
            <a:grpSpLocks/>
          </p:cNvGrpSpPr>
          <p:nvPr/>
        </p:nvGrpSpPr>
        <p:grpSpPr bwMode="auto">
          <a:xfrm>
            <a:off x="5092700" y="2576513"/>
            <a:ext cx="3000375" cy="1181100"/>
            <a:chOff x="102" y="1272"/>
            <a:chExt cx="1890" cy="744"/>
          </a:xfrm>
        </p:grpSpPr>
        <p:sp>
          <p:nvSpPr>
            <p:cNvPr id="161817" name="Rectangle 25"/>
            <p:cNvSpPr>
              <a:spLocks noChangeArrowheads="1"/>
            </p:cNvSpPr>
            <p:nvPr/>
          </p:nvSpPr>
          <p:spPr bwMode="auto">
            <a:xfrm>
              <a:off x="144" y="1272"/>
              <a:ext cx="1848" cy="6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18" name="Rectangle 26"/>
            <p:cNvSpPr>
              <a:spLocks noChangeArrowheads="1"/>
            </p:cNvSpPr>
            <p:nvPr/>
          </p:nvSpPr>
          <p:spPr bwMode="auto">
            <a:xfrm>
              <a:off x="102" y="1314"/>
              <a:ext cx="1848" cy="7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19" name="Text Box 27"/>
            <p:cNvSpPr txBox="1">
              <a:spLocks noChangeArrowheads="1"/>
            </p:cNvSpPr>
            <p:nvPr/>
          </p:nvSpPr>
          <p:spPr bwMode="auto">
            <a:xfrm>
              <a:off x="116" y="1319"/>
              <a:ext cx="1820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IP protocol</a:t>
              </a:r>
            </a:p>
            <a:p>
              <a:pPr>
                <a:buFontTx/>
                <a:buChar char="•"/>
              </a:pPr>
              <a:r>
                <a:rPr lang="en-US" sz="1600"/>
                <a:t>addressing conventions</a:t>
              </a:r>
            </a:p>
            <a:p>
              <a:pPr>
                <a:buFontTx/>
                <a:buChar char="•"/>
              </a:pPr>
              <a:r>
                <a:rPr lang="en-US" sz="1600"/>
                <a:t>datagram format</a:t>
              </a:r>
            </a:p>
            <a:p>
              <a:pPr>
                <a:buFontTx/>
                <a:buChar char="•"/>
              </a:pPr>
              <a:r>
                <a:rPr lang="en-US" sz="1600"/>
                <a:t>packet handling conventions</a:t>
              </a:r>
              <a:endParaRPr lang="en-US"/>
            </a:p>
          </p:txBody>
        </p:sp>
      </p:grpSp>
      <p:grpSp>
        <p:nvGrpSpPr>
          <p:cNvPr id="161820" name="Group 28"/>
          <p:cNvGrpSpPr>
            <a:grpSpLocks/>
          </p:cNvGrpSpPr>
          <p:nvPr/>
        </p:nvGrpSpPr>
        <p:grpSpPr bwMode="auto">
          <a:xfrm>
            <a:off x="5149850" y="3889375"/>
            <a:ext cx="2000250" cy="890588"/>
            <a:chOff x="72" y="1146"/>
            <a:chExt cx="1260" cy="561"/>
          </a:xfrm>
        </p:grpSpPr>
        <p:sp>
          <p:nvSpPr>
            <p:cNvPr id="161821" name="Rectangle 29"/>
            <p:cNvSpPr>
              <a:spLocks noChangeArrowheads="1"/>
            </p:cNvSpPr>
            <p:nvPr/>
          </p:nvSpPr>
          <p:spPr bwMode="auto">
            <a:xfrm>
              <a:off x="114" y="1146"/>
              <a:ext cx="1218" cy="5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22" name="Rectangle 30"/>
            <p:cNvSpPr>
              <a:spLocks noChangeArrowheads="1"/>
            </p:cNvSpPr>
            <p:nvPr/>
          </p:nvSpPr>
          <p:spPr bwMode="auto">
            <a:xfrm>
              <a:off x="72" y="1188"/>
              <a:ext cx="1218" cy="5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23" name="Text Box 31"/>
            <p:cNvSpPr txBox="1">
              <a:spLocks noChangeArrowheads="1"/>
            </p:cNvSpPr>
            <p:nvPr/>
          </p:nvSpPr>
          <p:spPr bwMode="auto">
            <a:xfrm>
              <a:off x="80" y="1187"/>
              <a:ext cx="1197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ICMP protocol</a:t>
              </a:r>
            </a:p>
            <a:p>
              <a:pPr>
                <a:buFontTx/>
                <a:buChar char="•"/>
              </a:pPr>
              <a:r>
                <a:rPr lang="en-US" sz="1600"/>
                <a:t>error reporting</a:t>
              </a:r>
            </a:p>
            <a:p>
              <a:pPr>
                <a:buFontTx/>
                <a:buChar char="•"/>
              </a:pPr>
              <a:r>
                <a:rPr lang="en-US" sz="1600"/>
                <a:t>router “signaling”</a:t>
              </a:r>
              <a:endParaRPr lang="en-US"/>
            </a:p>
          </p:txBody>
        </p:sp>
      </p:grpSp>
      <p:sp>
        <p:nvSpPr>
          <p:cNvPr id="161824" name="Line 32"/>
          <p:cNvSpPr>
            <a:spLocks noChangeShapeType="1"/>
          </p:cNvSpPr>
          <p:nvPr/>
        </p:nvSpPr>
        <p:spPr bwMode="auto">
          <a:xfrm flipV="1">
            <a:off x="1657350" y="2466975"/>
            <a:ext cx="65246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25" name="Text Box 33"/>
          <p:cNvSpPr txBox="1">
            <a:spLocks noChangeArrowheads="1"/>
          </p:cNvSpPr>
          <p:nvPr/>
        </p:nvSpPr>
        <p:spPr bwMode="auto">
          <a:xfrm>
            <a:off x="3098800" y="1993900"/>
            <a:ext cx="2992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Transport layer: TCP, UDP</a:t>
            </a:r>
            <a:endParaRPr lang="en-US"/>
          </a:p>
        </p:txBody>
      </p:sp>
      <p:sp>
        <p:nvSpPr>
          <p:cNvPr id="161826" name="Text Box 34"/>
          <p:cNvSpPr txBox="1">
            <a:spLocks noChangeArrowheads="1"/>
          </p:cNvSpPr>
          <p:nvPr/>
        </p:nvSpPr>
        <p:spPr bwMode="auto">
          <a:xfrm>
            <a:off x="4213225" y="4965700"/>
            <a:ext cx="1217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Link layer</a:t>
            </a:r>
            <a:endParaRPr lang="en-US"/>
          </a:p>
        </p:txBody>
      </p:sp>
      <p:sp>
        <p:nvSpPr>
          <p:cNvPr id="161827" name="Text Box 35"/>
          <p:cNvSpPr txBox="1">
            <a:spLocks noChangeArrowheads="1"/>
          </p:cNvSpPr>
          <p:nvPr/>
        </p:nvSpPr>
        <p:spPr bwMode="auto">
          <a:xfrm>
            <a:off x="4060825" y="5489575"/>
            <a:ext cx="163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physical layer</a:t>
            </a:r>
            <a:endParaRPr lang="en-US"/>
          </a:p>
        </p:txBody>
      </p:sp>
      <p:sp>
        <p:nvSpPr>
          <p:cNvPr id="161828" name="Text Box 36"/>
          <p:cNvSpPr txBox="1">
            <a:spLocks noChangeArrowheads="1"/>
          </p:cNvSpPr>
          <p:nvPr/>
        </p:nvSpPr>
        <p:spPr bwMode="auto">
          <a:xfrm>
            <a:off x="155575" y="3265488"/>
            <a:ext cx="1416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>
                <a:solidFill>
                  <a:srgbClr val="FF0000"/>
                </a:solidFill>
              </a:rPr>
              <a:t>Network</a:t>
            </a:r>
          </a:p>
          <a:p>
            <a:pPr algn="r"/>
            <a:r>
              <a:rPr lang="en-US" sz="2400">
                <a:solidFill>
                  <a:srgbClr val="FF0000"/>
                </a:solidFill>
              </a:rPr>
              <a:t>layer</a:t>
            </a:r>
            <a:endParaRPr lang="en-US"/>
          </a:p>
        </p:txBody>
      </p:sp>
      <p:sp>
        <p:nvSpPr>
          <p:cNvPr id="161829" name="Line 37"/>
          <p:cNvSpPr>
            <a:spLocks noChangeShapeType="1"/>
          </p:cNvSpPr>
          <p:nvPr/>
        </p:nvSpPr>
        <p:spPr bwMode="auto">
          <a:xfrm flipV="1">
            <a:off x="1381125" y="2486025"/>
            <a:ext cx="0" cy="742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30" name="Line 38"/>
          <p:cNvSpPr>
            <a:spLocks noChangeShapeType="1"/>
          </p:cNvSpPr>
          <p:nvPr/>
        </p:nvSpPr>
        <p:spPr bwMode="auto">
          <a:xfrm>
            <a:off x="1381125" y="4152900"/>
            <a:ext cx="0" cy="742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1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0"/>
            <a:ext cx="7772400" cy="781050"/>
          </a:xfrm>
        </p:spPr>
        <p:txBody>
          <a:bodyPr/>
          <a:lstStyle/>
          <a:p>
            <a:r>
              <a:rPr lang="en-US" sz="3600"/>
              <a:t>IP datagram format</a:t>
            </a:r>
            <a:endParaRPr lang="en-US"/>
          </a:p>
        </p:txBody>
      </p:sp>
      <p:grpSp>
        <p:nvGrpSpPr>
          <p:cNvPr id="575491" name="Group 3"/>
          <p:cNvGrpSpPr>
            <a:grpSpLocks/>
          </p:cNvGrpSpPr>
          <p:nvPr/>
        </p:nvGrpSpPr>
        <p:grpSpPr bwMode="auto">
          <a:xfrm>
            <a:off x="495300" y="863600"/>
            <a:ext cx="8648700" cy="5426075"/>
            <a:chOff x="153" y="629"/>
            <a:chExt cx="5448" cy="3418"/>
          </a:xfrm>
        </p:grpSpPr>
        <p:sp>
          <p:nvSpPr>
            <p:cNvPr id="575492" name="Rectangle 4"/>
            <p:cNvSpPr>
              <a:spLocks noChangeArrowheads="1"/>
            </p:cNvSpPr>
            <p:nvPr/>
          </p:nvSpPr>
          <p:spPr bwMode="auto">
            <a:xfrm>
              <a:off x="1825" y="953"/>
              <a:ext cx="2489" cy="30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493" name="Rectangle 5"/>
            <p:cNvSpPr>
              <a:spLocks noChangeArrowheads="1"/>
            </p:cNvSpPr>
            <p:nvPr/>
          </p:nvSpPr>
          <p:spPr bwMode="auto">
            <a:xfrm>
              <a:off x="1765" y="1020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494" name="Text Box 6"/>
            <p:cNvSpPr txBox="1">
              <a:spLocks noChangeArrowheads="1"/>
            </p:cNvSpPr>
            <p:nvPr/>
          </p:nvSpPr>
          <p:spPr bwMode="auto">
            <a:xfrm>
              <a:off x="1730" y="1061"/>
              <a:ext cx="3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ver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495" name="Text Box 7"/>
            <p:cNvSpPr txBox="1">
              <a:spLocks noChangeArrowheads="1"/>
            </p:cNvSpPr>
            <p:nvPr/>
          </p:nvSpPr>
          <p:spPr bwMode="auto">
            <a:xfrm>
              <a:off x="3300" y="1100"/>
              <a:ext cx="5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length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75496" name="Line 8"/>
            <p:cNvSpPr>
              <a:spLocks noChangeShapeType="1"/>
            </p:cNvSpPr>
            <p:nvPr/>
          </p:nvSpPr>
          <p:spPr bwMode="auto">
            <a:xfrm>
              <a:off x="1773" y="1346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497" name="Line 9"/>
            <p:cNvSpPr>
              <a:spLocks noChangeShapeType="1"/>
            </p:cNvSpPr>
            <p:nvPr/>
          </p:nvSpPr>
          <p:spPr bwMode="auto">
            <a:xfrm flipH="1" flipV="1">
              <a:off x="2995" y="1026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498" name="Text Box 10"/>
            <p:cNvSpPr txBox="1">
              <a:spLocks noChangeArrowheads="1"/>
            </p:cNvSpPr>
            <p:nvPr/>
          </p:nvSpPr>
          <p:spPr bwMode="auto">
            <a:xfrm>
              <a:off x="2678" y="695"/>
              <a:ext cx="5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32 bits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499" name="Line 11"/>
            <p:cNvSpPr>
              <a:spLocks noChangeShapeType="1"/>
            </p:cNvSpPr>
            <p:nvPr/>
          </p:nvSpPr>
          <p:spPr bwMode="auto">
            <a:xfrm>
              <a:off x="3337" y="847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00" name="Line 12"/>
            <p:cNvSpPr>
              <a:spLocks noChangeShapeType="1"/>
            </p:cNvSpPr>
            <p:nvPr/>
          </p:nvSpPr>
          <p:spPr bwMode="auto">
            <a:xfrm rot="10800000">
              <a:off x="1757" y="854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01" name="Text Box 13"/>
            <p:cNvSpPr txBox="1">
              <a:spLocks noChangeArrowheads="1"/>
            </p:cNvSpPr>
            <p:nvPr/>
          </p:nvSpPr>
          <p:spPr bwMode="auto">
            <a:xfrm>
              <a:off x="2382" y="2881"/>
              <a:ext cx="1370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data </a:t>
              </a:r>
            </a:p>
            <a:p>
              <a:pPr algn="ctr"/>
              <a:r>
                <a:rPr lang="en-US" sz="2000"/>
                <a:t>(variable length,</a:t>
              </a:r>
            </a:p>
            <a:p>
              <a:pPr algn="ctr"/>
              <a:r>
                <a:rPr lang="en-US" sz="2000"/>
                <a:t>typically a TCP </a:t>
              </a:r>
            </a:p>
            <a:p>
              <a:pPr algn="ctr"/>
              <a:r>
                <a:rPr lang="en-US" sz="2000"/>
                <a:t>or UDP segment)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502" name="Text Box 14"/>
            <p:cNvSpPr txBox="1">
              <a:spLocks noChangeArrowheads="1"/>
            </p:cNvSpPr>
            <p:nvPr/>
          </p:nvSpPr>
          <p:spPr bwMode="auto">
            <a:xfrm>
              <a:off x="1714" y="1405"/>
              <a:ext cx="1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16-bit identifier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75503" name="Line 15"/>
            <p:cNvSpPr>
              <a:spLocks noChangeShapeType="1"/>
            </p:cNvSpPr>
            <p:nvPr/>
          </p:nvSpPr>
          <p:spPr bwMode="auto">
            <a:xfrm flipV="1">
              <a:off x="1769" y="22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04" name="Line 16"/>
            <p:cNvSpPr>
              <a:spLocks noChangeShapeType="1"/>
            </p:cNvSpPr>
            <p:nvPr/>
          </p:nvSpPr>
          <p:spPr bwMode="auto">
            <a:xfrm flipV="1">
              <a:off x="1769" y="25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05" name="Text Box 17"/>
            <p:cNvSpPr txBox="1">
              <a:spLocks noChangeArrowheads="1"/>
            </p:cNvSpPr>
            <p:nvPr/>
          </p:nvSpPr>
          <p:spPr bwMode="auto">
            <a:xfrm>
              <a:off x="3249" y="1637"/>
              <a:ext cx="8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header</a:t>
              </a:r>
            </a:p>
            <a:p>
              <a:pPr algn="ctr"/>
              <a:r>
                <a:rPr lang="en-US"/>
                <a:t> checksum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75506" name="Text Box 18"/>
            <p:cNvSpPr txBox="1">
              <a:spLocks noChangeArrowheads="1"/>
            </p:cNvSpPr>
            <p:nvPr/>
          </p:nvSpPr>
          <p:spPr bwMode="auto">
            <a:xfrm>
              <a:off x="1766" y="1619"/>
              <a:ext cx="60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time to</a:t>
              </a:r>
            </a:p>
            <a:p>
              <a:pPr algn="ctr"/>
              <a:r>
                <a:rPr lang="en-US"/>
                <a:t>live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75507" name="Text Box 19"/>
            <p:cNvSpPr txBox="1">
              <a:spLocks noChangeArrowheads="1"/>
            </p:cNvSpPr>
            <p:nvPr/>
          </p:nvSpPr>
          <p:spPr bwMode="auto">
            <a:xfrm>
              <a:off x="2095" y="2047"/>
              <a:ext cx="17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32 bit source IP address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508" name="Text Box 20"/>
            <p:cNvSpPr txBox="1">
              <a:spLocks noChangeArrowheads="1"/>
            </p:cNvSpPr>
            <p:nvPr/>
          </p:nvSpPr>
          <p:spPr bwMode="auto">
            <a:xfrm>
              <a:off x="187" y="629"/>
              <a:ext cx="139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IP protocol version</a:t>
              </a:r>
            </a:p>
            <a:p>
              <a:pPr algn="r"/>
              <a:r>
                <a:rPr lang="en-US"/>
                <a:t>number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575509" name="Text Box 21"/>
            <p:cNvSpPr txBox="1">
              <a:spLocks noChangeArrowheads="1"/>
            </p:cNvSpPr>
            <p:nvPr/>
          </p:nvSpPr>
          <p:spPr bwMode="auto">
            <a:xfrm>
              <a:off x="526" y="974"/>
              <a:ext cx="10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header length</a:t>
              </a:r>
            </a:p>
            <a:p>
              <a:pPr algn="r"/>
              <a:r>
                <a:rPr lang="en-US"/>
                <a:t> (bytes)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575510" name="Text Box 22"/>
            <p:cNvSpPr txBox="1">
              <a:spLocks noChangeArrowheads="1"/>
            </p:cNvSpPr>
            <p:nvPr/>
          </p:nvSpPr>
          <p:spPr bwMode="auto">
            <a:xfrm>
              <a:off x="350" y="1604"/>
              <a:ext cx="1281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max number</a:t>
              </a:r>
            </a:p>
            <a:p>
              <a:pPr algn="r"/>
              <a:r>
                <a:rPr lang="en-US"/>
                <a:t>remaining hops</a:t>
              </a:r>
            </a:p>
            <a:p>
              <a:pPr algn="r"/>
              <a:r>
                <a:rPr lang="en-US"/>
                <a:t>(decremented at </a:t>
              </a:r>
            </a:p>
            <a:p>
              <a:pPr algn="r"/>
              <a:r>
                <a:rPr lang="en-US"/>
                <a:t>each router)</a:t>
              </a:r>
            </a:p>
          </p:txBody>
        </p:sp>
        <p:sp>
          <p:nvSpPr>
            <p:cNvPr id="575511" name="Line 23"/>
            <p:cNvSpPr>
              <a:spLocks noChangeShapeType="1"/>
            </p:cNvSpPr>
            <p:nvPr/>
          </p:nvSpPr>
          <p:spPr bwMode="auto">
            <a:xfrm>
              <a:off x="1512" y="834"/>
              <a:ext cx="333" cy="2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12" name="Line 24"/>
            <p:cNvSpPr>
              <a:spLocks noChangeShapeType="1"/>
            </p:cNvSpPr>
            <p:nvPr/>
          </p:nvSpPr>
          <p:spPr bwMode="auto">
            <a:xfrm>
              <a:off x="1530" y="1185"/>
              <a:ext cx="570" cy="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13" name="Text Box 25"/>
            <p:cNvSpPr txBox="1">
              <a:spLocks noChangeArrowheads="1"/>
            </p:cNvSpPr>
            <p:nvPr/>
          </p:nvSpPr>
          <p:spPr bwMode="auto">
            <a:xfrm>
              <a:off x="4452" y="1214"/>
              <a:ext cx="1149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for</a:t>
              </a:r>
            </a:p>
            <a:p>
              <a:r>
                <a:rPr lang="en-US"/>
                <a:t>fragmentation/</a:t>
              </a:r>
            </a:p>
            <a:p>
              <a:r>
                <a:rPr lang="en-US"/>
                <a:t>reassembly</a:t>
              </a:r>
            </a:p>
          </p:txBody>
        </p:sp>
        <p:sp>
          <p:nvSpPr>
            <p:cNvPr id="575514" name="Text Box 26"/>
            <p:cNvSpPr txBox="1">
              <a:spLocks noChangeArrowheads="1"/>
            </p:cNvSpPr>
            <p:nvPr/>
          </p:nvSpPr>
          <p:spPr bwMode="auto">
            <a:xfrm>
              <a:off x="4433" y="752"/>
              <a:ext cx="111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total datagram</a:t>
              </a:r>
            </a:p>
            <a:p>
              <a:r>
                <a:rPr lang="en-US"/>
                <a:t>length (bytes)</a:t>
              </a:r>
            </a:p>
          </p:txBody>
        </p:sp>
        <p:sp>
          <p:nvSpPr>
            <p:cNvPr id="575515" name="Text Box 27"/>
            <p:cNvSpPr txBox="1">
              <a:spLocks noChangeArrowheads="1"/>
            </p:cNvSpPr>
            <p:nvPr/>
          </p:nvSpPr>
          <p:spPr bwMode="auto">
            <a:xfrm>
              <a:off x="153" y="2408"/>
              <a:ext cx="149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upper layer protocol</a:t>
              </a:r>
            </a:p>
            <a:p>
              <a:pPr algn="r"/>
              <a:r>
                <a:rPr lang="en-US"/>
                <a:t>to deliver payload to</a:t>
              </a:r>
            </a:p>
          </p:txBody>
        </p:sp>
        <p:sp>
          <p:nvSpPr>
            <p:cNvPr id="575516" name="Line 28"/>
            <p:cNvSpPr>
              <a:spLocks noChangeShapeType="1"/>
            </p:cNvSpPr>
            <p:nvPr/>
          </p:nvSpPr>
          <p:spPr bwMode="auto">
            <a:xfrm flipV="1">
              <a:off x="1602" y="1806"/>
              <a:ext cx="924" cy="7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17" name="Line 29"/>
            <p:cNvSpPr>
              <a:spLocks noChangeShapeType="1"/>
            </p:cNvSpPr>
            <p:nvPr/>
          </p:nvSpPr>
          <p:spPr bwMode="auto">
            <a:xfrm flipH="1">
              <a:off x="3228" y="1500"/>
              <a:ext cx="1284" cy="1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18" name="Line 30"/>
            <p:cNvSpPr>
              <a:spLocks noChangeShapeType="1"/>
            </p:cNvSpPr>
            <p:nvPr/>
          </p:nvSpPr>
          <p:spPr bwMode="auto">
            <a:xfrm flipH="1">
              <a:off x="4098" y="954"/>
              <a:ext cx="402" cy="2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19" name="Text Box 31"/>
            <p:cNvSpPr txBox="1">
              <a:spLocks noChangeArrowheads="1"/>
            </p:cNvSpPr>
            <p:nvPr/>
          </p:nvSpPr>
          <p:spPr bwMode="auto">
            <a:xfrm>
              <a:off x="2008" y="995"/>
              <a:ext cx="47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head.</a:t>
              </a:r>
            </a:p>
            <a:p>
              <a:pPr algn="ctr"/>
              <a:r>
                <a:rPr lang="en-US"/>
                <a:t>len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520" name="Text Box 32"/>
            <p:cNvSpPr txBox="1">
              <a:spLocks noChangeArrowheads="1"/>
            </p:cNvSpPr>
            <p:nvPr/>
          </p:nvSpPr>
          <p:spPr bwMode="auto">
            <a:xfrm>
              <a:off x="2414" y="989"/>
              <a:ext cx="60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type of</a:t>
              </a:r>
            </a:p>
            <a:p>
              <a:pPr algn="ctr"/>
              <a:r>
                <a:rPr lang="en-US"/>
                <a:t>service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521" name="Line 33"/>
            <p:cNvSpPr>
              <a:spLocks noChangeShapeType="1"/>
            </p:cNvSpPr>
            <p:nvPr/>
          </p:nvSpPr>
          <p:spPr bwMode="auto">
            <a:xfrm flipH="1" flipV="1">
              <a:off x="2431" y="1023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22" name="Line 34"/>
            <p:cNvSpPr>
              <a:spLocks noChangeShapeType="1"/>
            </p:cNvSpPr>
            <p:nvPr/>
          </p:nvSpPr>
          <p:spPr bwMode="auto">
            <a:xfrm flipH="1" flipV="1">
              <a:off x="2044" y="102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23" name="Text Box 35"/>
            <p:cNvSpPr txBox="1">
              <a:spLocks noChangeArrowheads="1"/>
            </p:cNvSpPr>
            <p:nvPr/>
          </p:nvSpPr>
          <p:spPr bwMode="auto">
            <a:xfrm>
              <a:off x="496" y="1322"/>
              <a:ext cx="11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“type” of data 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575524" name="Line 36"/>
            <p:cNvSpPr>
              <a:spLocks noChangeShapeType="1"/>
            </p:cNvSpPr>
            <p:nvPr/>
          </p:nvSpPr>
          <p:spPr bwMode="auto">
            <a:xfrm flipV="1">
              <a:off x="1542" y="1194"/>
              <a:ext cx="966" cy="26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25" name="Line 37"/>
            <p:cNvSpPr>
              <a:spLocks noChangeShapeType="1"/>
            </p:cNvSpPr>
            <p:nvPr/>
          </p:nvSpPr>
          <p:spPr bwMode="auto">
            <a:xfrm flipH="1" flipV="1">
              <a:off x="2995" y="1350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26" name="Text Box 38"/>
            <p:cNvSpPr txBox="1">
              <a:spLocks noChangeArrowheads="1"/>
            </p:cNvSpPr>
            <p:nvPr/>
          </p:nvSpPr>
          <p:spPr bwMode="auto">
            <a:xfrm>
              <a:off x="2902" y="1399"/>
              <a:ext cx="4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flgs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75527" name="Line 39"/>
            <p:cNvSpPr>
              <a:spLocks noChangeShapeType="1"/>
            </p:cNvSpPr>
            <p:nvPr/>
          </p:nvSpPr>
          <p:spPr bwMode="auto">
            <a:xfrm flipH="1" flipV="1">
              <a:off x="3289" y="134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28" name="Text Box 40"/>
            <p:cNvSpPr txBox="1">
              <a:spLocks noChangeArrowheads="1"/>
            </p:cNvSpPr>
            <p:nvPr/>
          </p:nvSpPr>
          <p:spPr bwMode="auto">
            <a:xfrm>
              <a:off x="3316" y="1315"/>
              <a:ext cx="9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fragment</a:t>
              </a:r>
            </a:p>
            <a:p>
              <a:pPr algn="ctr"/>
              <a:r>
                <a:rPr lang="en-US"/>
                <a:t> offset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75529" name="Line 41"/>
            <p:cNvSpPr>
              <a:spLocks noChangeShapeType="1"/>
            </p:cNvSpPr>
            <p:nvPr/>
          </p:nvSpPr>
          <p:spPr bwMode="auto">
            <a:xfrm flipH="1" flipV="1">
              <a:off x="4086" y="1434"/>
              <a:ext cx="414" cy="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0" name="Line 42"/>
            <p:cNvSpPr>
              <a:spLocks noChangeShapeType="1"/>
            </p:cNvSpPr>
            <p:nvPr/>
          </p:nvSpPr>
          <p:spPr bwMode="auto">
            <a:xfrm flipH="1">
              <a:off x="2904" y="1506"/>
              <a:ext cx="1584" cy="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1" name="Line 43"/>
            <p:cNvSpPr>
              <a:spLocks noChangeShapeType="1"/>
            </p:cNvSpPr>
            <p:nvPr/>
          </p:nvSpPr>
          <p:spPr bwMode="auto">
            <a:xfrm flipV="1">
              <a:off x="1769" y="1666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2" name="Line 44"/>
            <p:cNvSpPr>
              <a:spLocks noChangeShapeType="1"/>
            </p:cNvSpPr>
            <p:nvPr/>
          </p:nvSpPr>
          <p:spPr bwMode="auto">
            <a:xfrm flipH="1" flipV="1">
              <a:off x="2995" y="1668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3" name="Line 45"/>
            <p:cNvSpPr>
              <a:spLocks noChangeShapeType="1"/>
            </p:cNvSpPr>
            <p:nvPr/>
          </p:nvSpPr>
          <p:spPr bwMode="auto">
            <a:xfrm flipV="1">
              <a:off x="1757" y="19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4" name="Text Box 46"/>
            <p:cNvSpPr txBox="1">
              <a:spLocks noChangeArrowheads="1"/>
            </p:cNvSpPr>
            <p:nvPr/>
          </p:nvSpPr>
          <p:spPr bwMode="auto">
            <a:xfrm>
              <a:off x="2448" y="1613"/>
              <a:ext cx="49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upper</a:t>
              </a:r>
            </a:p>
            <a:p>
              <a:pPr algn="ctr"/>
              <a:r>
                <a:rPr lang="en-US"/>
                <a:t> layer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75535" name="Line 47"/>
            <p:cNvSpPr>
              <a:spLocks noChangeShapeType="1"/>
            </p:cNvSpPr>
            <p:nvPr/>
          </p:nvSpPr>
          <p:spPr bwMode="auto">
            <a:xfrm flipH="1" flipV="1">
              <a:off x="2395" y="167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6" name="Line 48"/>
            <p:cNvSpPr>
              <a:spLocks noChangeShapeType="1"/>
            </p:cNvSpPr>
            <p:nvPr/>
          </p:nvSpPr>
          <p:spPr bwMode="auto">
            <a:xfrm>
              <a:off x="1590" y="1785"/>
              <a:ext cx="348" cy="5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7" name="Text Box 49"/>
            <p:cNvSpPr txBox="1">
              <a:spLocks noChangeArrowheads="1"/>
            </p:cNvSpPr>
            <p:nvPr/>
          </p:nvSpPr>
          <p:spPr bwMode="auto">
            <a:xfrm>
              <a:off x="1967" y="2323"/>
              <a:ext cx="20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32 bit destination IP address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538" name="Line 50"/>
            <p:cNvSpPr>
              <a:spLocks noChangeShapeType="1"/>
            </p:cNvSpPr>
            <p:nvPr/>
          </p:nvSpPr>
          <p:spPr bwMode="auto">
            <a:xfrm flipV="1">
              <a:off x="1769" y="2872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9" name="Text Box 51"/>
            <p:cNvSpPr txBox="1">
              <a:spLocks noChangeArrowheads="1"/>
            </p:cNvSpPr>
            <p:nvPr/>
          </p:nvSpPr>
          <p:spPr bwMode="auto">
            <a:xfrm>
              <a:off x="2405" y="2617"/>
              <a:ext cx="11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Options (if any)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540" name="Text Box 52"/>
            <p:cNvSpPr txBox="1">
              <a:spLocks noChangeArrowheads="1"/>
            </p:cNvSpPr>
            <p:nvPr/>
          </p:nvSpPr>
          <p:spPr bwMode="auto">
            <a:xfrm>
              <a:off x="4380" y="2600"/>
              <a:ext cx="1137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E.g. timestamp,</a:t>
              </a:r>
            </a:p>
            <a:p>
              <a:r>
                <a:rPr lang="en-US"/>
                <a:t>record route</a:t>
              </a:r>
            </a:p>
            <a:p>
              <a:r>
                <a:rPr lang="en-US"/>
                <a:t>taken, specify</a:t>
              </a:r>
            </a:p>
            <a:p>
              <a:r>
                <a:rPr lang="en-US"/>
                <a:t>list of routers </a:t>
              </a:r>
            </a:p>
            <a:p>
              <a:r>
                <a:rPr lang="en-US"/>
                <a:t>to visit.</a:t>
              </a:r>
            </a:p>
          </p:txBody>
        </p:sp>
        <p:sp>
          <p:nvSpPr>
            <p:cNvPr id="575541" name="Line 53"/>
            <p:cNvSpPr>
              <a:spLocks noChangeShapeType="1"/>
            </p:cNvSpPr>
            <p:nvPr/>
          </p:nvSpPr>
          <p:spPr bwMode="auto">
            <a:xfrm flipH="1">
              <a:off x="3900" y="2736"/>
              <a:ext cx="516" cy="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42" name="Rectangle 54"/>
          <p:cNvSpPr>
            <a:spLocks noChangeArrowheads="1"/>
          </p:cNvSpPr>
          <p:nvPr/>
        </p:nvSpPr>
        <p:spPr bwMode="auto">
          <a:xfrm>
            <a:off x="233363" y="4451350"/>
            <a:ext cx="2587625" cy="21415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000" u="sng"/>
              <a:t>how much overhead with TCP?</a:t>
            </a:r>
            <a:endParaRPr lang="en-US" sz="2000"/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20 bytes of TCP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20 bytes of IP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= 40 bytes + app layer overhead</a:t>
            </a:r>
          </a:p>
        </p:txBody>
      </p:sp>
    </p:spTree>
    <p:extLst>
      <p:ext uri="{BB962C8B-B14F-4D97-AF65-F5344CB8AC3E}">
        <p14:creationId xmlns:p14="http://schemas.microsoft.com/office/powerpoint/2010/main" val="420564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150" name="Group 166"/>
          <p:cNvGrpSpPr>
            <a:grpSpLocks/>
          </p:cNvGrpSpPr>
          <p:nvPr/>
        </p:nvGrpSpPr>
        <p:grpSpPr bwMode="auto">
          <a:xfrm>
            <a:off x="1301750" y="1198563"/>
            <a:ext cx="5530850" cy="5245100"/>
            <a:chOff x="398" y="129"/>
            <a:chExt cx="3484" cy="3304"/>
          </a:xfrm>
        </p:grpSpPr>
        <p:sp>
          <p:nvSpPr>
            <p:cNvPr id="425986" name="Freeform 2"/>
            <p:cNvSpPr>
              <a:spLocks/>
            </p:cNvSpPr>
            <p:nvPr/>
          </p:nvSpPr>
          <p:spPr bwMode="auto">
            <a:xfrm>
              <a:off x="2031" y="2058"/>
              <a:ext cx="1794" cy="933"/>
            </a:xfrm>
            <a:custGeom>
              <a:avLst/>
              <a:gdLst>
                <a:gd name="T0" fmla="*/ 6 w 1794"/>
                <a:gd name="T1" fmla="*/ 483 h 933"/>
                <a:gd name="T2" fmla="*/ 108 w 1794"/>
                <a:gd name="T3" fmla="*/ 125 h 933"/>
                <a:gd name="T4" fmla="*/ 559 w 1794"/>
                <a:gd name="T5" fmla="*/ 100 h 933"/>
                <a:gd name="T6" fmla="*/ 1128 w 1794"/>
                <a:gd name="T7" fmla="*/ 29 h 933"/>
                <a:gd name="T8" fmla="*/ 1716 w 1794"/>
                <a:gd name="T9" fmla="*/ 275 h 933"/>
                <a:gd name="T10" fmla="*/ 1596 w 1794"/>
                <a:gd name="T11" fmla="*/ 827 h 933"/>
                <a:gd name="T12" fmla="*/ 1380 w 1794"/>
                <a:gd name="T13" fmla="*/ 911 h 933"/>
                <a:gd name="T14" fmla="*/ 840 w 1794"/>
                <a:gd name="T15" fmla="*/ 929 h 933"/>
                <a:gd name="T16" fmla="*/ 414 w 1794"/>
                <a:gd name="T17" fmla="*/ 911 h 933"/>
                <a:gd name="T18" fmla="*/ 143 w 1794"/>
                <a:gd name="T19" fmla="*/ 832 h 933"/>
                <a:gd name="T20" fmla="*/ 6 w 1794"/>
                <a:gd name="T21" fmla="*/ 483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87" name="Freeform 3"/>
            <p:cNvSpPr>
              <a:spLocks/>
            </p:cNvSpPr>
            <p:nvPr/>
          </p:nvSpPr>
          <p:spPr bwMode="auto">
            <a:xfrm>
              <a:off x="1090" y="1594"/>
              <a:ext cx="1443" cy="816"/>
            </a:xfrm>
            <a:custGeom>
              <a:avLst/>
              <a:gdLst>
                <a:gd name="T0" fmla="*/ 0 w 1443"/>
                <a:gd name="T1" fmla="*/ 0 h 816"/>
                <a:gd name="T2" fmla="*/ 1076 w 1443"/>
                <a:gd name="T3" fmla="*/ 782 h 816"/>
                <a:gd name="T4" fmla="*/ 1320 w 1443"/>
                <a:gd name="T5" fmla="*/ 788 h 816"/>
                <a:gd name="T6" fmla="*/ 1443 w 1443"/>
                <a:gd name="T7" fmla="*/ 5 h 816"/>
                <a:gd name="T8" fmla="*/ 0 w 1443"/>
                <a:gd name="T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5988" name="Rectangle 4"/>
            <p:cNvSpPr>
              <a:spLocks noChangeArrowheads="1"/>
            </p:cNvSpPr>
            <p:nvPr/>
          </p:nvSpPr>
          <p:spPr bwMode="auto">
            <a:xfrm>
              <a:off x="1084" y="129"/>
              <a:ext cx="1460" cy="147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89" name="Oval 5"/>
            <p:cNvSpPr>
              <a:spLocks noChangeArrowheads="1"/>
            </p:cNvSpPr>
            <p:nvPr/>
          </p:nvSpPr>
          <p:spPr bwMode="auto">
            <a:xfrm>
              <a:off x="1163" y="162"/>
              <a:ext cx="1320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90" name="Freeform 6"/>
            <p:cNvSpPr>
              <a:spLocks/>
            </p:cNvSpPr>
            <p:nvPr/>
          </p:nvSpPr>
          <p:spPr bwMode="auto">
            <a:xfrm>
              <a:off x="2433" y="2249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5991" name="Group 7"/>
            <p:cNvGrpSpPr>
              <a:grpSpLocks/>
            </p:cNvGrpSpPr>
            <p:nvPr/>
          </p:nvGrpSpPr>
          <p:grpSpPr bwMode="auto">
            <a:xfrm>
              <a:off x="2122" y="2359"/>
              <a:ext cx="316" cy="147"/>
              <a:chOff x="3600" y="219"/>
              <a:chExt cx="360" cy="175"/>
            </a:xfrm>
          </p:grpSpPr>
          <p:sp>
            <p:nvSpPr>
              <p:cNvPr id="425992" name="Oval 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5993" name="Line 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5994" name="Line 1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5995" name="Rectangle 1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25996" name="Oval 1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5997" name="Group 1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2599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5999" name="Line 1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6000" name="Line 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6001" name="Group 1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26002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6003" name="Line 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6004" name="Line 2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26005" name="Group 21"/>
            <p:cNvGrpSpPr>
              <a:grpSpLocks/>
            </p:cNvGrpSpPr>
            <p:nvPr/>
          </p:nvGrpSpPr>
          <p:grpSpPr bwMode="auto">
            <a:xfrm>
              <a:off x="2344" y="2761"/>
              <a:ext cx="316" cy="147"/>
              <a:chOff x="3600" y="219"/>
              <a:chExt cx="360" cy="175"/>
            </a:xfrm>
          </p:grpSpPr>
          <p:sp>
            <p:nvSpPr>
              <p:cNvPr id="426006" name="Oval 2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007" name="Line 2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008" name="Line 2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009" name="Rectangle 2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26010" name="Oval 2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6011" name="Group 2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2601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6013" name="Line 2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6014" name="Line 3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6015" name="Group 3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26016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6017" name="Line 3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6018" name="Line 3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26019" name="Group 35"/>
            <p:cNvGrpSpPr>
              <a:grpSpLocks/>
            </p:cNvGrpSpPr>
            <p:nvPr/>
          </p:nvGrpSpPr>
          <p:grpSpPr bwMode="auto">
            <a:xfrm>
              <a:off x="2769" y="2167"/>
              <a:ext cx="316" cy="147"/>
              <a:chOff x="3600" y="219"/>
              <a:chExt cx="360" cy="175"/>
            </a:xfrm>
          </p:grpSpPr>
          <p:sp>
            <p:nvSpPr>
              <p:cNvPr id="426020" name="Oval 3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021" name="Line 3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022" name="Line 3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023" name="Rectangle 3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26024" name="Oval 4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6025" name="Group 4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26026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6027" name="Line 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6028" name="Line 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6029" name="Group 4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26030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6031" name="Line 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6032" name="Line 4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26033" name="Group 49"/>
            <p:cNvGrpSpPr>
              <a:grpSpLocks/>
            </p:cNvGrpSpPr>
            <p:nvPr/>
          </p:nvGrpSpPr>
          <p:grpSpPr bwMode="auto">
            <a:xfrm>
              <a:off x="2720" y="2586"/>
              <a:ext cx="315" cy="147"/>
              <a:chOff x="3600" y="219"/>
              <a:chExt cx="360" cy="175"/>
            </a:xfrm>
          </p:grpSpPr>
          <p:sp>
            <p:nvSpPr>
              <p:cNvPr id="426034" name="Oval 5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035" name="Line 5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036" name="Line 5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037" name="Rectangle 5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26038" name="Oval 5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6039" name="Group 5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26040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6041" name="Line 5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6042" name="Line 5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6043" name="Group 5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26044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6045" name="Line 6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6046" name="Line 6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26047" name="Group 63"/>
            <p:cNvGrpSpPr>
              <a:grpSpLocks/>
            </p:cNvGrpSpPr>
            <p:nvPr/>
          </p:nvGrpSpPr>
          <p:grpSpPr bwMode="auto">
            <a:xfrm>
              <a:off x="3120" y="2773"/>
              <a:ext cx="316" cy="147"/>
              <a:chOff x="3600" y="219"/>
              <a:chExt cx="360" cy="175"/>
            </a:xfrm>
          </p:grpSpPr>
          <p:sp>
            <p:nvSpPr>
              <p:cNvPr id="426048" name="Oval 6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049" name="Line 6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050" name="Line 6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051" name="Rectangle 6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26052" name="Oval 6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6053" name="Group 6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26054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6055" name="Line 7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6056" name="Line 7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6057" name="Group 7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26058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6059" name="Line 7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6060" name="Line 7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26061" name="Group 77"/>
            <p:cNvGrpSpPr>
              <a:grpSpLocks/>
            </p:cNvGrpSpPr>
            <p:nvPr/>
          </p:nvGrpSpPr>
          <p:grpSpPr bwMode="auto">
            <a:xfrm>
              <a:off x="3400" y="2360"/>
              <a:ext cx="316" cy="147"/>
              <a:chOff x="3600" y="219"/>
              <a:chExt cx="360" cy="175"/>
            </a:xfrm>
          </p:grpSpPr>
          <p:sp>
            <p:nvSpPr>
              <p:cNvPr id="426062" name="Oval 7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063" name="Line 7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064" name="Line 8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065" name="Rectangle 8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26066" name="Oval 8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6067" name="Group 8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26068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6069" name="Line 8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6070" name="Line 8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6071" name="Group 8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26072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6073" name="Line 8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6074" name="Line 9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6075" name="Freeform 91"/>
            <p:cNvSpPr>
              <a:spLocks/>
            </p:cNvSpPr>
            <p:nvPr/>
          </p:nvSpPr>
          <p:spPr bwMode="auto">
            <a:xfrm>
              <a:off x="3089" y="2245"/>
              <a:ext cx="318" cy="194"/>
            </a:xfrm>
            <a:custGeom>
              <a:avLst/>
              <a:gdLst>
                <a:gd name="T0" fmla="*/ 0 w 318"/>
                <a:gd name="T1" fmla="*/ 0 h 194"/>
                <a:gd name="T2" fmla="*/ 318 w 318"/>
                <a:gd name="T3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76" name="Freeform 92"/>
            <p:cNvSpPr>
              <a:spLocks/>
            </p:cNvSpPr>
            <p:nvPr/>
          </p:nvSpPr>
          <p:spPr bwMode="auto">
            <a:xfrm>
              <a:off x="2418" y="2492"/>
              <a:ext cx="303" cy="150"/>
            </a:xfrm>
            <a:custGeom>
              <a:avLst/>
              <a:gdLst>
                <a:gd name="T0" fmla="*/ 0 w 294"/>
                <a:gd name="T1" fmla="*/ 0 h 174"/>
                <a:gd name="T2" fmla="*/ 294 w 294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77" name="Freeform 93"/>
            <p:cNvSpPr>
              <a:spLocks/>
            </p:cNvSpPr>
            <p:nvPr/>
          </p:nvSpPr>
          <p:spPr bwMode="auto">
            <a:xfrm>
              <a:off x="3015" y="2477"/>
              <a:ext cx="396" cy="156"/>
            </a:xfrm>
            <a:custGeom>
              <a:avLst/>
              <a:gdLst>
                <a:gd name="T0" fmla="*/ 0 w 378"/>
                <a:gd name="T1" fmla="*/ 174 h 174"/>
                <a:gd name="T2" fmla="*/ 378 w 378"/>
                <a:gd name="T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78" name="Freeform 94"/>
            <p:cNvSpPr>
              <a:spLocks/>
            </p:cNvSpPr>
            <p:nvPr/>
          </p:nvSpPr>
          <p:spPr bwMode="auto">
            <a:xfrm>
              <a:off x="3435" y="2511"/>
              <a:ext cx="130" cy="320"/>
            </a:xfrm>
            <a:custGeom>
              <a:avLst/>
              <a:gdLst>
                <a:gd name="T0" fmla="*/ 0 w 118"/>
                <a:gd name="T1" fmla="*/ 500 h 500"/>
                <a:gd name="T2" fmla="*/ 118 w 118"/>
                <a:gd name="T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79" name="Freeform 95"/>
            <p:cNvSpPr>
              <a:spLocks/>
            </p:cNvSpPr>
            <p:nvPr/>
          </p:nvSpPr>
          <p:spPr bwMode="auto">
            <a:xfrm>
              <a:off x="2657" y="2847"/>
              <a:ext cx="464" cy="47"/>
            </a:xfrm>
            <a:custGeom>
              <a:avLst/>
              <a:gdLst>
                <a:gd name="T0" fmla="*/ 370 w 370"/>
                <a:gd name="T1" fmla="*/ 32 h 32"/>
                <a:gd name="T2" fmla="*/ 0 w 370"/>
                <a:gd name="T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80" name="Freeform 96"/>
            <p:cNvSpPr>
              <a:spLocks/>
            </p:cNvSpPr>
            <p:nvPr/>
          </p:nvSpPr>
          <p:spPr bwMode="auto">
            <a:xfrm>
              <a:off x="2319" y="2507"/>
              <a:ext cx="122" cy="268"/>
            </a:xfrm>
            <a:custGeom>
              <a:avLst/>
              <a:gdLst>
                <a:gd name="T0" fmla="*/ 162 w 176"/>
                <a:gd name="T1" fmla="*/ 408 h 412"/>
                <a:gd name="T2" fmla="*/ 176 w 176"/>
                <a:gd name="T3" fmla="*/ 412 h 412"/>
                <a:gd name="T4" fmla="*/ 0 w 176"/>
                <a:gd name="T5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81" name="Rectangle 97"/>
            <p:cNvSpPr>
              <a:spLocks noChangeArrowheads="1"/>
            </p:cNvSpPr>
            <p:nvPr/>
          </p:nvSpPr>
          <p:spPr bwMode="auto">
            <a:xfrm>
              <a:off x="1128" y="2264"/>
              <a:ext cx="728" cy="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82" name="Rectangle 98"/>
            <p:cNvSpPr>
              <a:spLocks noChangeArrowheads="1"/>
            </p:cNvSpPr>
            <p:nvPr/>
          </p:nvSpPr>
          <p:spPr bwMode="auto">
            <a:xfrm>
              <a:off x="1113" y="2279"/>
              <a:ext cx="723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83" name="Line 99"/>
            <p:cNvSpPr>
              <a:spLocks noChangeShapeType="1"/>
            </p:cNvSpPr>
            <p:nvPr/>
          </p:nvSpPr>
          <p:spPr bwMode="auto">
            <a:xfrm>
              <a:off x="1759" y="2362"/>
              <a:ext cx="26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84" name="Text Box 100"/>
            <p:cNvSpPr txBox="1">
              <a:spLocks noChangeArrowheads="1"/>
            </p:cNvSpPr>
            <p:nvPr/>
          </p:nvSpPr>
          <p:spPr bwMode="auto">
            <a:xfrm>
              <a:off x="2390" y="218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1</a:t>
              </a:r>
            </a:p>
          </p:txBody>
        </p:sp>
        <p:sp>
          <p:nvSpPr>
            <p:cNvPr id="426085" name="Text Box 101"/>
            <p:cNvSpPr txBox="1">
              <a:spLocks noChangeArrowheads="1"/>
            </p:cNvSpPr>
            <p:nvPr/>
          </p:nvSpPr>
          <p:spPr bwMode="auto">
            <a:xfrm>
              <a:off x="2336" y="245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Arial" charset="0"/>
                </a:rPr>
                <a:t>2</a:t>
              </a:r>
            </a:p>
          </p:txBody>
        </p:sp>
        <p:sp>
          <p:nvSpPr>
            <p:cNvPr id="426086" name="Text Box 102"/>
            <p:cNvSpPr txBox="1">
              <a:spLocks noChangeArrowheads="1"/>
            </p:cNvSpPr>
            <p:nvPr/>
          </p:nvSpPr>
          <p:spPr bwMode="auto">
            <a:xfrm>
              <a:off x="2178" y="250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Arial" charset="0"/>
                </a:rPr>
                <a:t>3</a:t>
              </a:r>
            </a:p>
          </p:txBody>
        </p:sp>
        <p:sp>
          <p:nvSpPr>
            <p:cNvPr id="426088" name="Rectangle 104"/>
            <p:cNvSpPr>
              <a:spLocks noChangeArrowheads="1"/>
            </p:cNvSpPr>
            <p:nvPr/>
          </p:nvSpPr>
          <p:spPr bwMode="auto">
            <a:xfrm>
              <a:off x="1509" y="2281"/>
              <a:ext cx="269" cy="1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89" name="Text Box 105"/>
            <p:cNvSpPr txBox="1">
              <a:spLocks noChangeArrowheads="1"/>
            </p:cNvSpPr>
            <p:nvPr/>
          </p:nvSpPr>
          <p:spPr bwMode="auto">
            <a:xfrm>
              <a:off x="1479" y="2264"/>
              <a:ext cx="3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>
                  <a:latin typeface="Arial" charset="0"/>
                </a:rPr>
                <a:t>0111</a:t>
              </a:r>
            </a:p>
          </p:txBody>
        </p:sp>
        <p:sp>
          <p:nvSpPr>
            <p:cNvPr id="426090" name="Text Box 106"/>
            <p:cNvSpPr txBox="1">
              <a:spLocks noChangeArrowheads="1"/>
            </p:cNvSpPr>
            <p:nvPr/>
          </p:nvSpPr>
          <p:spPr bwMode="auto">
            <a:xfrm>
              <a:off x="398" y="1841"/>
              <a:ext cx="101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Arial" charset="0"/>
                </a:rPr>
                <a:t>value in arriving</a:t>
              </a:r>
            </a:p>
            <a:p>
              <a:pPr eaLnBrk="1" hangingPunct="1"/>
              <a:r>
                <a:rPr lang="en-US" sz="1600">
                  <a:latin typeface="Arial" charset="0"/>
                </a:rPr>
                <a:t>packet’s header</a:t>
              </a:r>
            </a:p>
          </p:txBody>
        </p:sp>
        <p:sp>
          <p:nvSpPr>
            <p:cNvPr id="426091" name="Line 107"/>
            <p:cNvSpPr>
              <a:spLocks noChangeShapeType="1"/>
            </p:cNvSpPr>
            <p:nvPr/>
          </p:nvSpPr>
          <p:spPr bwMode="auto">
            <a:xfrm flipH="1">
              <a:off x="1269" y="2444"/>
              <a:ext cx="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092" name="Text Box 108"/>
            <p:cNvSpPr txBox="1">
              <a:spLocks noChangeArrowheads="1"/>
            </p:cNvSpPr>
            <p:nvPr/>
          </p:nvSpPr>
          <p:spPr bwMode="auto">
            <a:xfrm>
              <a:off x="1244" y="261"/>
              <a:ext cx="1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routing algorithm</a:t>
              </a:r>
            </a:p>
          </p:txBody>
        </p:sp>
        <p:sp>
          <p:nvSpPr>
            <p:cNvPr id="426093" name="Rectangle 109"/>
            <p:cNvSpPr>
              <a:spLocks noChangeArrowheads="1"/>
            </p:cNvSpPr>
            <p:nvPr/>
          </p:nvSpPr>
          <p:spPr bwMode="auto">
            <a:xfrm>
              <a:off x="1197" y="732"/>
              <a:ext cx="1263" cy="8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94" name="Text Box 110"/>
            <p:cNvSpPr txBox="1">
              <a:spLocks noChangeArrowheads="1"/>
            </p:cNvSpPr>
            <p:nvPr/>
          </p:nvSpPr>
          <p:spPr bwMode="auto">
            <a:xfrm>
              <a:off x="1248" y="702"/>
              <a:ext cx="1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latin typeface="Arial" charset="0"/>
                </a:rPr>
                <a:t>local forwarding table</a:t>
              </a:r>
            </a:p>
          </p:txBody>
        </p:sp>
        <p:sp>
          <p:nvSpPr>
            <p:cNvPr id="426095" name="Text Box 111"/>
            <p:cNvSpPr txBox="1">
              <a:spLocks noChangeArrowheads="1"/>
            </p:cNvSpPr>
            <p:nvPr/>
          </p:nvSpPr>
          <p:spPr bwMode="auto">
            <a:xfrm>
              <a:off x="1174" y="858"/>
              <a:ext cx="7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header value</a:t>
              </a:r>
            </a:p>
          </p:txBody>
        </p:sp>
        <p:sp>
          <p:nvSpPr>
            <p:cNvPr id="426096" name="Text Box 112"/>
            <p:cNvSpPr txBox="1">
              <a:spLocks noChangeArrowheads="1"/>
            </p:cNvSpPr>
            <p:nvPr/>
          </p:nvSpPr>
          <p:spPr bwMode="auto">
            <a:xfrm>
              <a:off x="1846" y="859"/>
              <a:ext cx="6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output link</a:t>
              </a:r>
            </a:p>
          </p:txBody>
        </p:sp>
        <p:sp>
          <p:nvSpPr>
            <p:cNvPr id="426097" name="Line 113"/>
            <p:cNvSpPr>
              <a:spLocks noChangeShapeType="1"/>
            </p:cNvSpPr>
            <p:nvPr/>
          </p:nvSpPr>
          <p:spPr bwMode="auto">
            <a:xfrm>
              <a:off x="1908" y="866"/>
              <a:ext cx="5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098" name="Text Box 114"/>
            <p:cNvSpPr txBox="1">
              <a:spLocks noChangeArrowheads="1"/>
            </p:cNvSpPr>
            <p:nvPr/>
          </p:nvSpPr>
          <p:spPr bwMode="auto">
            <a:xfrm>
              <a:off x="1587" y="1037"/>
              <a:ext cx="32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1" hangingPunct="1"/>
              <a:r>
                <a:rPr lang="en-US" sz="1200">
                  <a:latin typeface="Arial" charset="0"/>
                </a:rPr>
                <a:t>0100</a:t>
              </a:r>
            </a:p>
            <a:p>
              <a:pPr algn="r" eaLnBrk="1" hangingPunct="1"/>
              <a:r>
                <a:rPr lang="en-US" sz="1200">
                  <a:latin typeface="Arial" charset="0"/>
                </a:rPr>
                <a:t>0101</a:t>
              </a:r>
            </a:p>
            <a:p>
              <a:pPr algn="r" eaLnBrk="1" hangingPunct="1"/>
              <a:r>
                <a:rPr lang="en-US" sz="1200">
                  <a:latin typeface="Arial" charset="0"/>
                </a:rPr>
                <a:t>0111</a:t>
              </a:r>
            </a:p>
            <a:p>
              <a:pPr algn="r" eaLnBrk="1" hangingPunct="1"/>
              <a:r>
                <a:rPr lang="en-US" sz="1200">
                  <a:latin typeface="Arial" charset="0"/>
                </a:rPr>
                <a:t>1001</a:t>
              </a:r>
            </a:p>
          </p:txBody>
        </p:sp>
        <p:sp>
          <p:nvSpPr>
            <p:cNvPr id="426099" name="Text Box 115"/>
            <p:cNvSpPr txBox="1">
              <a:spLocks noChangeArrowheads="1"/>
            </p:cNvSpPr>
            <p:nvPr/>
          </p:nvSpPr>
          <p:spPr bwMode="auto">
            <a:xfrm>
              <a:off x="1918" y="1037"/>
              <a:ext cx="16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Arial" charset="0"/>
                </a:rPr>
                <a:t>3</a:t>
              </a:r>
            </a:p>
            <a:p>
              <a:pPr algn="ctr" eaLnBrk="1" hangingPunct="1"/>
              <a:r>
                <a:rPr lang="en-US" sz="1200">
                  <a:latin typeface="Arial" charset="0"/>
                </a:rPr>
                <a:t>2</a:t>
              </a:r>
            </a:p>
            <a:p>
              <a:pPr algn="ctr" eaLnBrk="1" hangingPunct="1"/>
              <a:r>
                <a:rPr lang="en-US" sz="1200">
                  <a:latin typeface="Arial" charset="0"/>
                </a:rPr>
                <a:t>2</a:t>
              </a:r>
            </a:p>
            <a:p>
              <a:pPr algn="ctr" eaLnBrk="1" hangingPunct="1"/>
              <a:r>
                <a:rPr lang="en-US" sz="1200">
                  <a:latin typeface="Arial" charset="0"/>
                </a:rPr>
                <a:t>1</a:t>
              </a:r>
            </a:p>
          </p:txBody>
        </p:sp>
        <p:sp>
          <p:nvSpPr>
            <p:cNvPr id="426100" name="Line 116"/>
            <p:cNvSpPr>
              <a:spLocks noChangeShapeType="1"/>
            </p:cNvSpPr>
            <p:nvPr/>
          </p:nvSpPr>
          <p:spPr bwMode="auto">
            <a:xfrm>
              <a:off x="1197" y="1028"/>
              <a:ext cx="1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101" name="Line 117"/>
            <p:cNvSpPr>
              <a:spLocks noChangeShapeType="1"/>
            </p:cNvSpPr>
            <p:nvPr/>
          </p:nvSpPr>
          <p:spPr bwMode="auto">
            <a:xfrm>
              <a:off x="1192" y="872"/>
              <a:ext cx="1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102" name="AutoShape 118"/>
            <p:cNvSpPr>
              <a:spLocks noChangeArrowheads="1"/>
            </p:cNvSpPr>
            <p:nvPr/>
          </p:nvSpPr>
          <p:spPr bwMode="auto">
            <a:xfrm rot="5400000">
              <a:off x="1763" y="548"/>
              <a:ext cx="151" cy="172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103" name="Line 119"/>
            <p:cNvSpPr>
              <a:spLocks noChangeShapeType="1"/>
            </p:cNvSpPr>
            <p:nvPr/>
          </p:nvSpPr>
          <p:spPr bwMode="auto">
            <a:xfrm>
              <a:off x="1371" y="2086"/>
              <a:ext cx="229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104" name="Freeform 120"/>
            <p:cNvSpPr>
              <a:spLocks/>
            </p:cNvSpPr>
            <p:nvPr/>
          </p:nvSpPr>
          <p:spPr bwMode="auto">
            <a:xfrm>
              <a:off x="2047" y="2395"/>
              <a:ext cx="554" cy="167"/>
            </a:xfrm>
            <a:custGeom>
              <a:avLst/>
              <a:gdLst>
                <a:gd name="T0" fmla="*/ 0 w 554"/>
                <a:gd name="T1" fmla="*/ 10 h 167"/>
                <a:gd name="T2" fmla="*/ 324 w 554"/>
                <a:gd name="T3" fmla="*/ 26 h 167"/>
                <a:gd name="T4" fmla="*/ 554 w 554"/>
                <a:gd name="T5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105" name="Freeform 121"/>
            <p:cNvSpPr>
              <a:spLocks/>
            </p:cNvSpPr>
            <p:nvPr/>
          </p:nvSpPr>
          <p:spPr bwMode="auto">
            <a:xfrm flipH="1">
              <a:off x="3518" y="2127"/>
              <a:ext cx="364" cy="234"/>
            </a:xfrm>
            <a:custGeom>
              <a:avLst/>
              <a:gdLst>
                <a:gd name="T0" fmla="*/ 0 w 1443"/>
                <a:gd name="T1" fmla="*/ 0 h 816"/>
                <a:gd name="T2" fmla="*/ 1076 w 1443"/>
                <a:gd name="T3" fmla="*/ 782 h 816"/>
                <a:gd name="T4" fmla="*/ 1320 w 1443"/>
                <a:gd name="T5" fmla="*/ 788 h 816"/>
                <a:gd name="T6" fmla="*/ 1443 w 1443"/>
                <a:gd name="T7" fmla="*/ 5 h 816"/>
                <a:gd name="T8" fmla="*/ 0 w 1443"/>
                <a:gd name="T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106" name="Freeform 122"/>
            <p:cNvSpPr>
              <a:spLocks/>
            </p:cNvSpPr>
            <p:nvPr/>
          </p:nvSpPr>
          <p:spPr bwMode="auto">
            <a:xfrm flipH="1">
              <a:off x="2881" y="1948"/>
              <a:ext cx="364" cy="234"/>
            </a:xfrm>
            <a:custGeom>
              <a:avLst/>
              <a:gdLst>
                <a:gd name="T0" fmla="*/ 0 w 1443"/>
                <a:gd name="T1" fmla="*/ 0 h 816"/>
                <a:gd name="T2" fmla="*/ 1076 w 1443"/>
                <a:gd name="T3" fmla="*/ 782 h 816"/>
                <a:gd name="T4" fmla="*/ 1320 w 1443"/>
                <a:gd name="T5" fmla="*/ 788 h 816"/>
                <a:gd name="T6" fmla="*/ 1443 w 1443"/>
                <a:gd name="T7" fmla="*/ 5 h 816"/>
                <a:gd name="T8" fmla="*/ 0 w 1443"/>
                <a:gd name="T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107" name="Freeform 123"/>
            <p:cNvSpPr>
              <a:spLocks/>
            </p:cNvSpPr>
            <p:nvPr/>
          </p:nvSpPr>
          <p:spPr bwMode="auto">
            <a:xfrm flipH="1" flipV="1">
              <a:off x="3302" y="2922"/>
              <a:ext cx="342" cy="234"/>
            </a:xfrm>
            <a:custGeom>
              <a:avLst/>
              <a:gdLst>
                <a:gd name="T0" fmla="*/ 0 w 1443"/>
                <a:gd name="T1" fmla="*/ 0 h 816"/>
                <a:gd name="T2" fmla="*/ 1076 w 1443"/>
                <a:gd name="T3" fmla="*/ 782 h 816"/>
                <a:gd name="T4" fmla="*/ 1320 w 1443"/>
                <a:gd name="T5" fmla="*/ 788 h 816"/>
                <a:gd name="T6" fmla="*/ 1443 w 1443"/>
                <a:gd name="T7" fmla="*/ 5 h 816"/>
                <a:gd name="T8" fmla="*/ 0 w 1443"/>
                <a:gd name="T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108" name="Freeform 124"/>
            <p:cNvSpPr>
              <a:spLocks/>
            </p:cNvSpPr>
            <p:nvPr/>
          </p:nvSpPr>
          <p:spPr bwMode="auto">
            <a:xfrm flipH="1" flipV="1">
              <a:off x="2452" y="2912"/>
              <a:ext cx="342" cy="234"/>
            </a:xfrm>
            <a:custGeom>
              <a:avLst/>
              <a:gdLst>
                <a:gd name="T0" fmla="*/ 0 w 1443"/>
                <a:gd name="T1" fmla="*/ 0 h 816"/>
                <a:gd name="T2" fmla="*/ 1076 w 1443"/>
                <a:gd name="T3" fmla="*/ 782 h 816"/>
                <a:gd name="T4" fmla="*/ 1320 w 1443"/>
                <a:gd name="T5" fmla="*/ 788 h 816"/>
                <a:gd name="T6" fmla="*/ 1443 w 1443"/>
                <a:gd name="T7" fmla="*/ 5 h 816"/>
                <a:gd name="T8" fmla="*/ 0 w 1443"/>
                <a:gd name="T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109" name="Freeform 125"/>
            <p:cNvSpPr>
              <a:spLocks/>
            </p:cNvSpPr>
            <p:nvPr/>
          </p:nvSpPr>
          <p:spPr bwMode="auto">
            <a:xfrm flipH="1" flipV="1">
              <a:off x="2855" y="2728"/>
              <a:ext cx="342" cy="285"/>
            </a:xfrm>
            <a:custGeom>
              <a:avLst/>
              <a:gdLst>
                <a:gd name="T0" fmla="*/ 0 w 1443"/>
                <a:gd name="T1" fmla="*/ 0 h 816"/>
                <a:gd name="T2" fmla="*/ 1076 w 1443"/>
                <a:gd name="T3" fmla="*/ 782 h 816"/>
                <a:gd name="T4" fmla="*/ 1320 w 1443"/>
                <a:gd name="T5" fmla="*/ 788 h 816"/>
                <a:gd name="T6" fmla="*/ 1443 w 1443"/>
                <a:gd name="T7" fmla="*/ 5 h 816"/>
                <a:gd name="T8" fmla="*/ 0 w 1443"/>
                <a:gd name="T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6110" name="Group 126"/>
            <p:cNvGrpSpPr>
              <a:grpSpLocks/>
            </p:cNvGrpSpPr>
            <p:nvPr/>
          </p:nvGrpSpPr>
          <p:grpSpPr bwMode="auto">
            <a:xfrm>
              <a:off x="2886" y="1668"/>
              <a:ext cx="347" cy="285"/>
              <a:chOff x="2886" y="1668"/>
              <a:chExt cx="347" cy="285"/>
            </a:xfrm>
          </p:grpSpPr>
          <p:sp>
            <p:nvSpPr>
              <p:cNvPr id="426111" name="Rectangle 127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112" name="Oval 128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113" name="Rectangle 129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114" name="Line 130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115" name="Line 131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116" name="Line 132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117" name="AutoShape 133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6118" name="Group 134"/>
            <p:cNvGrpSpPr>
              <a:grpSpLocks/>
            </p:cNvGrpSpPr>
            <p:nvPr/>
          </p:nvGrpSpPr>
          <p:grpSpPr bwMode="auto">
            <a:xfrm>
              <a:off x="3524" y="1840"/>
              <a:ext cx="347" cy="285"/>
              <a:chOff x="2886" y="1668"/>
              <a:chExt cx="347" cy="285"/>
            </a:xfrm>
          </p:grpSpPr>
          <p:sp>
            <p:nvSpPr>
              <p:cNvPr id="426119" name="Rectangle 135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120" name="Oval 136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121" name="Rectangle 137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122" name="Line 138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123" name="Line 139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124" name="Line 140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125" name="AutoShape 141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6126" name="Group 142"/>
            <p:cNvGrpSpPr>
              <a:grpSpLocks/>
            </p:cNvGrpSpPr>
            <p:nvPr/>
          </p:nvGrpSpPr>
          <p:grpSpPr bwMode="auto">
            <a:xfrm>
              <a:off x="3291" y="3148"/>
              <a:ext cx="347" cy="285"/>
              <a:chOff x="2886" y="1668"/>
              <a:chExt cx="347" cy="285"/>
            </a:xfrm>
          </p:grpSpPr>
          <p:sp>
            <p:nvSpPr>
              <p:cNvPr id="426127" name="Rectangle 143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128" name="Oval 144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129" name="Rectangle 145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130" name="Line 146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131" name="Line 147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132" name="Line 148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133" name="AutoShape 149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6134" name="Group 150"/>
            <p:cNvGrpSpPr>
              <a:grpSpLocks/>
            </p:cNvGrpSpPr>
            <p:nvPr/>
          </p:nvGrpSpPr>
          <p:grpSpPr bwMode="auto">
            <a:xfrm>
              <a:off x="2853" y="3010"/>
              <a:ext cx="347" cy="285"/>
              <a:chOff x="2886" y="1668"/>
              <a:chExt cx="347" cy="285"/>
            </a:xfrm>
          </p:grpSpPr>
          <p:sp>
            <p:nvSpPr>
              <p:cNvPr id="426135" name="Rectangle 151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136" name="Oval 152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137" name="Rectangle 153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138" name="Line 154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139" name="Line 155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140" name="Line 156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141" name="AutoShape 157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6142" name="Group 158"/>
            <p:cNvGrpSpPr>
              <a:grpSpLocks/>
            </p:cNvGrpSpPr>
            <p:nvPr/>
          </p:nvGrpSpPr>
          <p:grpSpPr bwMode="auto">
            <a:xfrm>
              <a:off x="2440" y="3131"/>
              <a:ext cx="347" cy="285"/>
              <a:chOff x="2886" y="1668"/>
              <a:chExt cx="347" cy="285"/>
            </a:xfrm>
          </p:grpSpPr>
          <p:sp>
            <p:nvSpPr>
              <p:cNvPr id="426143" name="Rectangle 159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144" name="Oval 160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145" name="Rectangle 161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146" name="Line 162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147" name="Line 163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148" name="Line 164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149" name="AutoShape 165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26151" name="Text Box 167"/>
          <p:cNvSpPr txBox="1">
            <a:spLocks noChangeArrowheads="1"/>
          </p:cNvSpPr>
          <p:nvPr/>
        </p:nvSpPr>
        <p:spPr bwMode="auto">
          <a:xfrm>
            <a:off x="501650" y="250825"/>
            <a:ext cx="8148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u="sng">
                <a:solidFill>
                  <a:srgbClr val="000099"/>
                </a:solidFill>
              </a:rPr>
              <a:t>Interplay between routing and forwarding</a:t>
            </a:r>
          </a:p>
        </p:txBody>
      </p:sp>
    </p:spTree>
    <p:extLst>
      <p:ext uri="{BB962C8B-B14F-4D97-AF65-F5344CB8AC3E}">
        <p14:creationId xmlns:p14="http://schemas.microsoft.com/office/powerpoint/2010/main" val="546228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service model</a:t>
            </a:r>
          </a:p>
        </p:txBody>
      </p:sp>
      <p:sp>
        <p:nvSpPr>
          <p:cNvPr id="108557" name="Rectangle 13"/>
          <p:cNvSpPr>
            <a:spLocks noChangeArrowheads="1"/>
          </p:cNvSpPr>
          <p:nvPr/>
        </p:nvSpPr>
        <p:spPr bwMode="auto">
          <a:xfrm>
            <a:off x="609600" y="1430338"/>
            <a:ext cx="75549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Defines the characteristics of end-to-end transport of packets between sending and receiving systems.</a:t>
            </a:r>
            <a:endParaRPr lang="en-US" sz="2400" dirty="0"/>
          </a:p>
        </p:txBody>
      </p:sp>
      <p:sp>
        <p:nvSpPr>
          <p:cNvPr id="108559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406699" y="2630667"/>
            <a:ext cx="3810000" cy="382017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example services for individual datagrams:</a:t>
            </a:r>
          </a:p>
          <a:p>
            <a:r>
              <a:rPr lang="en-US" sz="2400" dirty="0"/>
              <a:t>guaranteed delivery</a:t>
            </a:r>
          </a:p>
          <a:p>
            <a:r>
              <a:rPr lang="en-US" sz="2400" dirty="0"/>
              <a:t>guaranteed delivery with less than 40 </a:t>
            </a:r>
            <a:r>
              <a:rPr lang="en-US" sz="2400" dirty="0" err="1"/>
              <a:t>msec</a:t>
            </a:r>
            <a:r>
              <a:rPr lang="en-US" sz="2400" dirty="0"/>
              <a:t> delay</a:t>
            </a:r>
          </a:p>
        </p:txBody>
      </p:sp>
      <p:sp>
        <p:nvSpPr>
          <p:cNvPr id="108560" name="Rectangle 16"/>
          <p:cNvSpPr>
            <a:spLocks noGrp="1" noChangeArrowheads="1"/>
          </p:cNvSpPr>
          <p:nvPr>
            <p:ph type="body" sz="half" idx="2"/>
          </p:nvPr>
        </p:nvSpPr>
        <p:spPr>
          <a:xfrm>
            <a:off x="4559300" y="2424113"/>
            <a:ext cx="3810000" cy="36861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example services for a flow of datagrams:</a:t>
            </a:r>
          </a:p>
          <a:p>
            <a:r>
              <a:rPr lang="en-US" sz="2400" dirty="0"/>
              <a:t>in-order datagram delivery</a:t>
            </a:r>
          </a:p>
          <a:p>
            <a:r>
              <a:rPr lang="en-US" sz="2400" dirty="0"/>
              <a:t>guaranteed minimum bandwidth to flow</a:t>
            </a:r>
          </a:p>
          <a:p>
            <a:r>
              <a:rPr lang="en-US" sz="2400" dirty="0"/>
              <a:t>restrictions on changes in inter-packet spacing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315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Network layer service models:</a:t>
            </a:r>
            <a:endParaRPr lang="en-US"/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309563" y="1506538"/>
            <a:ext cx="1538287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Arial" charset="0"/>
              </a:rPr>
              <a:t>Network</a:t>
            </a:r>
          </a:p>
          <a:p>
            <a:pPr algn="r"/>
            <a:r>
              <a:rPr lang="en-US" sz="2000" dirty="0">
                <a:latin typeface="Arial" charset="0"/>
              </a:rPr>
              <a:t>Architecture</a:t>
            </a:r>
          </a:p>
          <a:p>
            <a:pPr algn="r"/>
            <a:endParaRPr lang="en-US" sz="2000" dirty="0">
              <a:latin typeface="Arial" charset="0"/>
            </a:endParaRPr>
          </a:p>
          <a:p>
            <a:pPr algn="r"/>
            <a:r>
              <a:rPr lang="en-US" sz="2000" dirty="0">
                <a:latin typeface="Arial" charset="0"/>
              </a:rPr>
              <a:t>Internet</a:t>
            </a:r>
          </a:p>
          <a:p>
            <a:pPr algn="r"/>
            <a:endParaRPr lang="en-US" sz="2000" dirty="0">
              <a:latin typeface="Arial" charset="0"/>
            </a:endParaRPr>
          </a:p>
          <a:p>
            <a:pPr algn="r"/>
            <a:r>
              <a:rPr lang="en-US" sz="2000" dirty="0">
                <a:latin typeface="Arial" charset="0"/>
              </a:rPr>
              <a:t>ATM</a:t>
            </a:r>
          </a:p>
          <a:p>
            <a:pPr algn="r"/>
            <a:endParaRPr lang="en-US" sz="2000" dirty="0">
              <a:latin typeface="Arial" charset="0"/>
            </a:endParaRPr>
          </a:p>
          <a:p>
            <a:pPr algn="r"/>
            <a:r>
              <a:rPr lang="en-US" sz="2000" dirty="0">
                <a:latin typeface="Arial" charset="0"/>
              </a:rPr>
              <a:t>ATM</a:t>
            </a:r>
          </a:p>
          <a:p>
            <a:pPr algn="r"/>
            <a:endParaRPr lang="en-US" sz="2000" dirty="0">
              <a:latin typeface="Arial" charset="0"/>
            </a:endParaRPr>
          </a:p>
          <a:p>
            <a:pPr algn="r"/>
            <a:r>
              <a:rPr lang="en-US" sz="2000" dirty="0">
                <a:latin typeface="Arial" charset="0"/>
              </a:rPr>
              <a:t>ATM</a:t>
            </a:r>
          </a:p>
          <a:p>
            <a:pPr algn="r"/>
            <a:endParaRPr lang="en-US" sz="2000" dirty="0">
              <a:latin typeface="Arial" charset="0"/>
            </a:endParaRPr>
          </a:p>
          <a:p>
            <a:pPr algn="r"/>
            <a:r>
              <a:rPr lang="en-US" sz="2000" dirty="0">
                <a:latin typeface="Arial" charset="0"/>
              </a:rPr>
              <a:t>ATM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966913" y="1506538"/>
            <a:ext cx="1309687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Service</a:t>
            </a:r>
          </a:p>
          <a:p>
            <a:r>
              <a:rPr lang="en-US" sz="2000">
                <a:latin typeface="Arial" charset="0"/>
              </a:rPr>
              <a:t>Model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best effort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CBR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VBR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ABR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UBR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3300413" y="1801813"/>
            <a:ext cx="1538287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Bandwidth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none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constant</a:t>
            </a:r>
          </a:p>
          <a:p>
            <a:r>
              <a:rPr lang="en-US" sz="2000">
                <a:latin typeface="Arial" charset="0"/>
              </a:rPr>
              <a:t>rate</a:t>
            </a:r>
          </a:p>
          <a:p>
            <a:r>
              <a:rPr lang="en-US" sz="2000">
                <a:latin typeface="Arial" charset="0"/>
              </a:rPr>
              <a:t>guaranteed</a:t>
            </a:r>
          </a:p>
          <a:p>
            <a:r>
              <a:rPr lang="en-US" sz="2000">
                <a:latin typeface="Arial" charset="0"/>
              </a:rPr>
              <a:t>rate</a:t>
            </a:r>
          </a:p>
          <a:p>
            <a:r>
              <a:rPr lang="en-US" sz="2000">
                <a:latin typeface="Arial" charset="0"/>
              </a:rPr>
              <a:t>guaranteed </a:t>
            </a:r>
          </a:p>
          <a:p>
            <a:r>
              <a:rPr lang="en-US" sz="2000">
                <a:latin typeface="Arial" charset="0"/>
              </a:rPr>
              <a:t>minimum</a:t>
            </a:r>
          </a:p>
          <a:p>
            <a:r>
              <a:rPr lang="en-US" sz="2000">
                <a:latin typeface="Arial" charset="0"/>
              </a:rPr>
              <a:t>none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>
            <a:off x="409575" y="2324100"/>
            <a:ext cx="84296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>
            <a:off x="514350" y="3057525"/>
            <a:ext cx="8429625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561975" y="3676650"/>
            <a:ext cx="8429625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9" name="Line 9"/>
          <p:cNvSpPr>
            <a:spLocks noChangeShapeType="1"/>
          </p:cNvSpPr>
          <p:nvPr/>
        </p:nvSpPr>
        <p:spPr bwMode="auto">
          <a:xfrm>
            <a:off x="561975" y="4305300"/>
            <a:ext cx="8429625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Line 10"/>
          <p:cNvSpPr>
            <a:spLocks noChangeShapeType="1"/>
          </p:cNvSpPr>
          <p:nvPr/>
        </p:nvSpPr>
        <p:spPr bwMode="auto">
          <a:xfrm>
            <a:off x="571500" y="4886325"/>
            <a:ext cx="8429625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4700588" y="1801813"/>
            <a:ext cx="720725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Arial" charset="0"/>
              </a:rPr>
              <a:t>Loss</a:t>
            </a:r>
          </a:p>
          <a:p>
            <a:endParaRPr lang="en-US" sz="2000" dirty="0">
              <a:latin typeface="Arial" charset="0"/>
            </a:endParaRPr>
          </a:p>
          <a:p>
            <a:r>
              <a:rPr lang="en-US" sz="2000" dirty="0">
                <a:latin typeface="Arial" charset="0"/>
              </a:rPr>
              <a:t>no</a:t>
            </a:r>
          </a:p>
          <a:p>
            <a:endParaRPr lang="en-US" sz="2000" dirty="0">
              <a:latin typeface="Arial" charset="0"/>
            </a:endParaRPr>
          </a:p>
          <a:p>
            <a:r>
              <a:rPr lang="en-US" sz="2000" dirty="0">
                <a:latin typeface="Arial" charset="0"/>
              </a:rPr>
              <a:t>yes</a:t>
            </a:r>
          </a:p>
          <a:p>
            <a:endParaRPr lang="en-US" sz="2000" dirty="0">
              <a:latin typeface="Arial" charset="0"/>
            </a:endParaRPr>
          </a:p>
          <a:p>
            <a:r>
              <a:rPr lang="en-US" sz="2000" dirty="0">
                <a:latin typeface="Arial" charset="0"/>
              </a:rPr>
              <a:t>yes</a:t>
            </a:r>
          </a:p>
          <a:p>
            <a:endParaRPr lang="en-US" sz="2000" dirty="0">
              <a:latin typeface="Arial" charset="0"/>
            </a:endParaRPr>
          </a:p>
          <a:p>
            <a:r>
              <a:rPr lang="en-US" sz="2000" dirty="0">
                <a:latin typeface="Arial" charset="0"/>
              </a:rPr>
              <a:t>no</a:t>
            </a:r>
          </a:p>
          <a:p>
            <a:endParaRPr lang="en-US" sz="2000" dirty="0">
              <a:latin typeface="Arial" charset="0"/>
            </a:endParaRPr>
          </a:p>
          <a:p>
            <a:r>
              <a:rPr lang="en-US" sz="2000" dirty="0">
                <a:latin typeface="Arial" charset="0"/>
              </a:rPr>
              <a:t>no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5424488" y="1811338"/>
            <a:ext cx="8318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Order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no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yes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yes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yes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yes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6281738" y="1811338"/>
            <a:ext cx="947737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Timing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no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yes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yes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no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no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2654" name="Text Box 14"/>
          <p:cNvSpPr txBox="1">
            <a:spLocks noChangeArrowheads="1"/>
          </p:cNvSpPr>
          <p:nvPr/>
        </p:nvSpPr>
        <p:spPr bwMode="auto">
          <a:xfrm>
            <a:off x="7281863" y="1525588"/>
            <a:ext cx="1481137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Congestion</a:t>
            </a:r>
          </a:p>
          <a:p>
            <a:r>
              <a:rPr lang="en-US" sz="2000">
                <a:latin typeface="Arial" charset="0"/>
              </a:rPr>
              <a:t>feedback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no (inferred</a:t>
            </a:r>
          </a:p>
          <a:p>
            <a:r>
              <a:rPr lang="en-US" sz="2000">
                <a:latin typeface="Arial" charset="0"/>
              </a:rPr>
              <a:t>via loss)</a:t>
            </a:r>
          </a:p>
          <a:p>
            <a:r>
              <a:rPr lang="en-US" sz="2000">
                <a:latin typeface="Arial" charset="0"/>
              </a:rPr>
              <a:t>no</a:t>
            </a:r>
          </a:p>
          <a:p>
            <a:r>
              <a:rPr lang="en-US" sz="2000">
                <a:latin typeface="Arial" charset="0"/>
              </a:rPr>
              <a:t>congestion</a:t>
            </a:r>
          </a:p>
          <a:p>
            <a:r>
              <a:rPr lang="en-US" sz="2000">
                <a:latin typeface="Arial" charset="0"/>
              </a:rPr>
              <a:t>no</a:t>
            </a:r>
          </a:p>
          <a:p>
            <a:r>
              <a:rPr lang="en-US" sz="2000">
                <a:latin typeface="Arial" charset="0"/>
              </a:rPr>
              <a:t>congestion</a:t>
            </a:r>
          </a:p>
          <a:p>
            <a:r>
              <a:rPr lang="en-US" sz="2000">
                <a:latin typeface="Arial" charset="0"/>
              </a:rPr>
              <a:t>yes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no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2655" name="Text Box 15"/>
          <p:cNvSpPr txBox="1">
            <a:spLocks noChangeArrowheads="1"/>
          </p:cNvSpPr>
          <p:nvPr/>
        </p:nvSpPr>
        <p:spPr bwMode="auto">
          <a:xfrm>
            <a:off x="4672013" y="1374775"/>
            <a:ext cx="172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Guarantees ?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 flipV="1">
            <a:off x="3390900" y="1800225"/>
            <a:ext cx="3733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Line Callout 1 2"/>
          <p:cNvSpPr/>
          <p:nvPr/>
        </p:nvSpPr>
        <p:spPr>
          <a:xfrm>
            <a:off x="2992023" y="5529197"/>
            <a:ext cx="4627977" cy="1295400"/>
          </a:xfrm>
          <a:prstGeom prst="borderCallout1">
            <a:avLst>
              <a:gd name="adj1" fmla="val 18750"/>
              <a:gd name="adj2" fmla="val -8333"/>
              <a:gd name="adj3" fmla="val -24808"/>
              <a:gd name="adj4" fmla="val -36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Asynchronous Transfer Mode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Time-division multiplexing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Encodes data into small fixed-sized cells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Uses a virtual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4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65100"/>
            <a:ext cx="7772400" cy="1143000"/>
          </a:xfrm>
        </p:spPr>
        <p:txBody>
          <a:bodyPr/>
          <a:lstStyle/>
          <a:p>
            <a:r>
              <a:rPr lang="en-US" dirty="0"/>
              <a:t>Virtual </a:t>
            </a:r>
            <a:r>
              <a:rPr lang="en-US" dirty="0" smtClean="0"/>
              <a:t>circuits (ATM)</a:t>
            </a:r>
            <a:endParaRPr lang="en-US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3495675"/>
            <a:ext cx="7620000" cy="2257425"/>
          </a:xfrm>
        </p:spPr>
        <p:txBody>
          <a:bodyPr/>
          <a:lstStyle/>
          <a:p>
            <a:r>
              <a:rPr lang="en-US" sz="2000" dirty="0"/>
              <a:t>call setup, teardown for each call </a:t>
            </a:r>
            <a:r>
              <a:rPr lang="en-US" sz="2000" i="1" dirty="0"/>
              <a:t>before</a:t>
            </a:r>
            <a:r>
              <a:rPr lang="en-US" sz="2000" dirty="0"/>
              <a:t> data can flow</a:t>
            </a:r>
          </a:p>
          <a:p>
            <a:r>
              <a:rPr lang="en-US" sz="2000" dirty="0"/>
              <a:t>each packet carries </a:t>
            </a:r>
            <a:r>
              <a:rPr lang="en-US" sz="2000" b="1" dirty="0"/>
              <a:t>VC identifier </a:t>
            </a:r>
            <a:r>
              <a:rPr lang="en-US" sz="2000" dirty="0"/>
              <a:t>(not destination host address)</a:t>
            </a:r>
          </a:p>
          <a:p>
            <a:r>
              <a:rPr lang="en-US" sz="2000" i="1" dirty="0"/>
              <a:t>every</a:t>
            </a:r>
            <a:r>
              <a:rPr lang="en-US" sz="2000" dirty="0"/>
              <a:t> router on source-</a:t>
            </a:r>
            <a:r>
              <a:rPr lang="en-US" sz="2000" dirty="0" err="1"/>
              <a:t>dest</a:t>
            </a:r>
            <a:r>
              <a:rPr lang="en-US" sz="2000" dirty="0"/>
              <a:t> path maintains “</a:t>
            </a:r>
            <a:r>
              <a:rPr lang="en-US" sz="2000" b="1" dirty="0"/>
              <a:t>state</a:t>
            </a:r>
            <a:r>
              <a:rPr lang="en-US" sz="2000" dirty="0"/>
              <a:t>” for each passing connection</a:t>
            </a:r>
          </a:p>
          <a:p>
            <a:r>
              <a:rPr lang="en-US" sz="2000" dirty="0"/>
              <a:t>link, router resources (bandwidth, buffers) may be </a:t>
            </a:r>
            <a:r>
              <a:rPr lang="en-US" sz="2000" i="1" dirty="0"/>
              <a:t>allocated </a:t>
            </a:r>
            <a:r>
              <a:rPr lang="en-US" sz="2000" dirty="0"/>
              <a:t>to VC (dedicated resources = predictable service)</a:t>
            </a:r>
          </a:p>
          <a:p>
            <a:pPr lvl="1">
              <a:buFont typeface="Wingdings" pitchFamily="2" charset="2"/>
              <a:buNone/>
            </a:pPr>
            <a:endParaRPr lang="en-US" sz="1800" dirty="0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876300" y="1504950"/>
            <a:ext cx="7743825" cy="1828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“source-to-dest path behaves much like telephone circuit”</a:t>
            </a:r>
          </a:p>
          <a:p>
            <a:pPr lvl="1"/>
            <a:r>
              <a:rPr lang="en-US" sz="2000"/>
              <a:t>performance-wise</a:t>
            </a:r>
          </a:p>
          <a:p>
            <a:pPr lvl="1"/>
            <a:r>
              <a:rPr lang="en-US" sz="2000"/>
              <a:t>network actions along source-to-dest path</a:t>
            </a:r>
          </a:p>
          <a:p>
            <a:endParaRPr lang="en-US" sz="2400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666750" y="1457325"/>
            <a:ext cx="7677150" cy="16859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59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VC implementation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33400" indent="-533400">
              <a:buFont typeface="Wingdings" pitchFamily="2" charset="2"/>
              <a:buNone/>
            </a:pPr>
            <a:r>
              <a:rPr lang="en-US"/>
              <a:t>a VC consists of:</a:t>
            </a:r>
          </a:p>
          <a:p>
            <a:pPr marL="914400" lvl="1" indent="-457200">
              <a:buFont typeface="ZapfDingbats" pitchFamily="82" charset="2"/>
              <a:buAutoNum type="arabicPeriod"/>
            </a:pPr>
            <a:r>
              <a:rPr lang="en-US">
                <a:solidFill>
                  <a:srgbClr val="FF0000"/>
                </a:solidFill>
              </a:rPr>
              <a:t>path from source to destination</a:t>
            </a:r>
          </a:p>
          <a:p>
            <a:pPr marL="914400" lvl="1" indent="-457200">
              <a:buFont typeface="ZapfDingbats" pitchFamily="82" charset="2"/>
              <a:buAutoNum type="arabicPeriod"/>
            </a:pPr>
            <a:r>
              <a:rPr lang="en-US">
                <a:solidFill>
                  <a:srgbClr val="FF0000"/>
                </a:solidFill>
              </a:rPr>
              <a:t>VC numbers, one number for each link along path</a:t>
            </a:r>
          </a:p>
          <a:p>
            <a:pPr marL="914400" lvl="1" indent="-457200">
              <a:buFont typeface="ZapfDingbats" pitchFamily="82" charset="2"/>
              <a:buAutoNum type="arabicPeriod"/>
            </a:pPr>
            <a:r>
              <a:rPr lang="en-US">
                <a:solidFill>
                  <a:srgbClr val="FF0000"/>
                </a:solidFill>
              </a:rPr>
              <a:t>entries in forwarding tables in routers along path</a:t>
            </a:r>
          </a:p>
          <a:p>
            <a:pPr marL="533400" indent="-533400"/>
            <a:r>
              <a:rPr lang="en-US"/>
              <a:t>packet belonging to VC carries VC number (rather than dest address)</a:t>
            </a:r>
          </a:p>
          <a:p>
            <a:pPr marL="533400" indent="-533400"/>
            <a:r>
              <a:rPr lang="en-US"/>
              <a:t>VC number can be changed on each link.</a:t>
            </a:r>
          </a:p>
          <a:p>
            <a:pPr marL="914400" lvl="1" indent="-457200"/>
            <a:r>
              <a:rPr lang="en-US"/>
              <a:t>New VC number comes from forwarding table</a:t>
            </a:r>
          </a:p>
        </p:txBody>
      </p:sp>
    </p:spTree>
    <p:extLst>
      <p:ext uri="{BB962C8B-B14F-4D97-AF65-F5344CB8AC3E}">
        <p14:creationId xmlns:p14="http://schemas.microsoft.com/office/powerpoint/2010/main" val="264384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8" name="Rectangle 4"/>
          <p:cNvSpPr>
            <a:spLocks noGrp="1" noChangeArrowheads="1"/>
          </p:cNvSpPr>
          <p:nvPr>
            <p:ph type="title"/>
          </p:nvPr>
        </p:nvSpPr>
        <p:spPr>
          <a:xfrm>
            <a:off x="369888" y="211138"/>
            <a:ext cx="7772400" cy="1338262"/>
          </a:xfrm>
        </p:spPr>
        <p:txBody>
          <a:bodyPr>
            <a:normAutofit fontScale="90000"/>
          </a:bodyPr>
          <a:lstStyle/>
          <a:p>
            <a:r>
              <a:rPr lang="en-US"/>
              <a:t>VC Forwarding </a:t>
            </a:r>
            <a:br>
              <a:rPr lang="en-US"/>
            </a:br>
            <a:r>
              <a:rPr lang="en-US"/>
              <a:t>table</a:t>
            </a:r>
          </a:p>
        </p:txBody>
      </p:sp>
      <p:grpSp>
        <p:nvGrpSpPr>
          <p:cNvPr id="446604" name="Group 140"/>
          <p:cNvGrpSpPr>
            <a:grpSpLocks/>
          </p:cNvGrpSpPr>
          <p:nvPr/>
        </p:nvGrpSpPr>
        <p:grpSpPr bwMode="auto">
          <a:xfrm>
            <a:off x="4470400" y="623888"/>
            <a:ext cx="4457700" cy="2420937"/>
            <a:chOff x="235" y="1147"/>
            <a:chExt cx="2808" cy="1525"/>
          </a:xfrm>
        </p:grpSpPr>
        <p:sp>
          <p:nvSpPr>
            <p:cNvPr id="446471" name="Freeform 7"/>
            <p:cNvSpPr>
              <a:spLocks/>
            </p:cNvSpPr>
            <p:nvPr/>
          </p:nvSpPr>
          <p:spPr bwMode="auto">
            <a:xfrm>
              <a:off x="879" y="1529"/>
              <a:ext cx="1794" cy="933"/>
            </a:xfrm>
            <a:custGeom>
              <a:avLst/>
              <a:gdLst>
                <a:gd name="T0" fmla="*/ 6 w 1794"/>
                <a:gd name="T1" fmla="*/ 483 h 933"/>
                <a:gd name="T2" fmla="*/ 108 w 1794"/>
                <a:gd name="T3" fmla="*/ 125 h 933"/>
                <a:gd name="T4" fmla="*/ 559 w 1794"/>
                <a:gd name="T5" fmla="*/ 100 h 933"/>
                <a:gd name="T6" fmla="*/ 1128 w 1794"/>
                <a:gd name="T7" fmla="*/ 29 h 933"/>
                <a:gd name="T8" fmla="*/ 1716 w 1794"/>
                <a:gd name="T9" fmla="*/ 275 h 933"/>
                <a:gd name="T10" fmla="*/ 1596 w 1794"/>
                <a:gd name="T11" fmla="*/ 827 h 933"/>
                <a:gd name="T12" fmla="*/ 1380 w 1794"/>
                <a:gd name="T13" fmla="*/ 911 h 933"/>
                <a:gd name="T14" fmla="*/ 840 w 1794"/>
                <a:gd name="T15" fmla="*/ 929 h 933"/>
                <a:gd name="T16" fmla="*/ 414 w 1794"/>
                <a:gd name="T17" fmla="*/ 911 h 933"/>
                <a:gd name="T18" fmla="*/ 143 w 1794"/>
                <a:gd name="T19" fmla="*/ 832 h 933"/>
                <a:gd name="T20" fmla="*/ 6 w 1794"/>
                <a:gd name="T21" fmla="*/ 483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6473" name="Group 9"/>
            <p:cNvGrpSpPr>
              <a:grpSpLocks/>
            </p:cNvGrpSpPr>
            <p:nvPr/>
          </p:nvGrpSpPr>
          <p:grpSpPr bwMode="auto">
            <a:xfrm>
              <a:off x="1141" y="1750"/>
              <a:ext cx="316" cy="147"/>
              <a:chOff x="3600" y="219"/>
              <a:chExt cx="360" cy="175"/>
            </a:xfrm>
          </p:grpSpPr>
          <p:sp>
            <p:nvSpPr>
              <p:cNvPr id="446474" name="Oval 1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6475" name="Line 1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6476" name="Line 1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6477" name="Rectangle 1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46478" name="Oval 1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6479" name="Group 1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648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6481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6482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6483" name="Group 1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6484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6485" name="Line 2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6486" name="Line 2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46487" name="Group 23"/>
            <p:cNvGrpSpPr>
              <a:grpSpLocks/>
            </p:cNvGrpSpPr>
            <p:nvPr/>
          </p:nvGrpSpPr>
          <p:grpSpPr bwMode="auto">
            <a:xfrm>
              <a:off x="1128" y="2135"/>
              <a:ext cx="316" cy="147"/>
              <a:chOff x="3600" y="219"/>
              <a:chExt cx="360" cy="175"/>
            </a:xfrm>
          </p:grpSpPr>
          <p:sp>
            <p:nvSpPr>
              <p:cNvPr id="446488" name="Oval 2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6489" name="Line 2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6490" name="Line 2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6491" name="Rectangle 2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46492" name="Oval 2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6493" name="Group 2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6494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6495" name="Line 3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6496" name="Line 3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6497" name="Group 3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649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6499" name="Line 3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6500" name="Line 3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46501" name="Group 37"/>
            <p:cNvGrpSpPr>
              <a:grpSpLocks/>
            </p:cNvGrpSpPr>
            <p:nvPr/>
          </p:nvGrpSpPr>
          <p:grpSpPr bwMode="auto">
            <a:xfrm>
              <a:off x="1966" y="1761"/>
              <a:ext cx="316" cy="147"/>
              <a:chOff x="3600" y="219"/>
              <a:chExt cx="360" cy="175"/>
            </a:xfrm>
          </p:grpSpPr>
          <p:sp>
            <p:nvSpPr>
              <p:cNvPr id="446502" name="Oval 3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6503" name="Line 3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6504" name="Line 4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6505" name="Rectangle 4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46506" name="Oval 4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6507" name="Group 4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6508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6509" name="Line 4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6510" name="Line 4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6511" name="Group 4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6512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6513" name="Line 4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6514" name="Line 5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46529" name="Group 65"/>
            <p:cNvGrpSpPr>
              <a:grpSpLocks/>
            </p:cNvGrpSpPr>
            <p:nvPr/>
          </p:nvGrpSpPr>
          <p:grpSpPr bwMode="auto">
            <a:xfrm>
              <a:off x="1920" y="2115"/>
              <a:ext cx="316" cy="147"/>
              <a:chOff x="3600" y="219"/>
              <a:chExt cx="360" cy="175"/>
            </a:xfrm>
          </p:grpSpPr>
          <p:sp>
            <p:nvSpPr>
              <p:cNvPr id="446530" name="Oval 6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6531" name="Line 6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6532" name="Line 6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6533" name="Rectangle 6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46534" name="Oval 7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6535" name="Group 7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6536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6537" name="Line 7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6538" name="Line 7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6539" name="Group 7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6540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6541" name="Line 7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6542" name="Line 7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46579" name="Line 115"/>
            <p:cNvSpPr>
              <a:spLocks noChangeShapeType="1"/>
            </p:cNvSpPr>
            <p:nvPr/>
          </p:nvSpPr>
          <p:spPr bwMode="auto">
            <a:xfrm>
              <a:off x="1282" y="1906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6581" name="Line 117"/>
            <p:cNvSpPr>
              <a:spLocks noChangeShapeType="1"/>
            </p:cNvSpPr>
            <p:nvPr/>
          </p:nvSpPr>
          <p:spPr bwMode="auto">
            <a:xfrm>
              <a:off x="1468" y="1825"/>
              <a:ext cx="5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6582" name="Line 118"/>
            <p:cNvSpPr>
              <a:spLocks noChangeShapeType="1"/>
            </p:cNvSpPr>
            <p:nvPr/>
          </p:nvSpPr>
          <p:spPr bwMode="auto">
            <a:xfrm>
              <a:off x="1428" y="2223"/>
              <a:ext cx="5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6583" name="Line 119"/>
            <p:cNvSpPr>
              <a:spLocks noChangeShapeType="1"/>
            </p:cNvSpPr>
            <p:nvPr/>
          </p:nvSpPr>
          <p:spPr bwMode="auto">
            <a:xfrm>
              <a:off x="2109" y="1898"/>
              <a:ext cx="0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6584" name="Line 120"/>
            <p:cNvSpPr>
              <a:spLocks noChangeShapeType="1"/>
            </p:cNvSpPr>
            <p:nvPr/>
          </p:nvSpPr>
          <p:spPr bwMode="auto">
            <a:xfrm>
              <a:off x="779" y="1833"/>
              <a:ext cx="3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6585" name="Line 121"/>
            <p:cNvSpPr>
              <a:spLocks noChangeShapeType="1"/>
            </p:cNvSpPr>
            <p:nvPr/>
          </p:nvSpPr>
          <p:spPr bwMode="auto">
            <a:xfrm>
              <a:off x="2272" y="1833"/>
              <a:ext cx="4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6586" name="Line 122"/>
            <p:cNvSpPr>
              <a:spLocks noChangeShapeType="1"/>
            </p:cNvSpPr>
            <p:nvPr/>
          </p:nvSpPr>
          <p:spPr bwMode="auto">
            <a:xfrm>
              <a:off x="2239" y="2223"/>
              <a:ext cx="236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6587" name="Line 123"/>
            <p:cNvSpPr>
              <a:spLocks noChangeShapeType="1"/>
            </p:cNvSpPr>
            <p:nvPr/>
          </p:nvSpPr>
          <p:spPr bwMode="auto">
            <a:xfrm>
              <a:off x="998" y="2231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446588" name="Object 124"/>
            <p:cNvGraphicFramePr>
              <a:graphicFrameLocks noChangeAspect="1"/>
            </p:cNvGraphicFramePr>
            <p:nvPr/>
          </p:nvGraphicFramePr>
          <p:xfrm>
            <a:off x="487" y="1694"/>
            <a:ext cx="3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" y="1694"/>
                          <a:ext cx="33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6589" name="Object 125"/>
            <p:cNvGraphicFramePr>
              <a:graphicFrameLocks noChangeAspect="1"/>
            </p:cNvGraphicFramePr>
            <p:nvPr/>
          </p:nvGraphicFramePr>
          <p:xfrm>
            <a:off x="2710" y="1694"/>
            <a:ext cx="3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" name="Clip" r:id="rId5" imgW="1305000" imgH="1085760" progId="MS_ClipArt_Gallery.2">
                    <p:embed/>
                  </p:oleObj>
                </mc:Choice>
                <mc:Fallback>
                  <p:oleObj name="Clip" r:id="rId5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0" y="1694"/>
                          <a:ext cx="33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6590" name="Line 126"/>
            <p:cNvSpPr>
              <a:spLocks noChangeShapeType="1"/>
            </p:cNvSpPr>
            <p:nvPr/>
          </p:nvSpPr>
          <p:spPr bwMode="auto">
            <a:xfrm>
              <a:off x="836" y="1777"/>
              <a:ext cx="259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6591" name="Line 127"/>
            <p:cNvSpPr>
              <a:spLocks noChangeShapeType="1"/>
            </p:cNvSpPr>
            <p:nvPr/>
          </p:nvSpPr>
          <p:spPr bwMode="auto">
            <a:xfrm>
              <a:off x="2288" y="1784"/>
              <a:ext cx="421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6592" name="Line 128"/>
            <p:cNvSpPr>
              <a:spLocks noChangeShapeType="1"/>
            </p:cNvSpPr>
            <p:nvPr/>
          </p:nvSpPr>
          <p:spPr bwMode="auto">
            <a:xfrm>
              <a:off x="1508" y="1776"/>
              <a:ext cx="429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6593" name="Text Box 129"/>
            <p:cNvSpPr txBox="1">
              <a:spLocks noChangeArrowheads="1"/>
            </p:cNvSpPr>
            <p:nvPr/>
          </p:nvSpPr>
          <p:spPr bwMode="auto">
            <a:xfrm>
              <a:off x="890" y="1609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446594" name="Text Box 130"/>
            <p:cNvSpPr txBox="1">
              <a:spLocks noChangeArrowheads="1"/>
            </p:cNvSpPr>
            <p:nvPr/>
          </p:nvSpPr>
          <p:spPr bwMode="auto">
            <a:xfrm>
              <a:off x="1621" y="1561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22</a:t>
              </a:r>
            </a:p>
          </p:txBody>
        </p:sp>
        <p:sp>
          <p:nvSpPr>
            <p:cNvPr id="446595" name="Text Box 131"/>
            <p:cNvSpPr txBox="1">
              <a:spLocks noChangeArrowheads="1"/>
            </p:cNvSpPr>
            <p:nvPr/>
          </p:nvSpPr>
          <p:spPr bwMode="auto">
            <a:xfrm>
              <a:off x="2351" y="1585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32</a:t>
              </a:r>
            </a:p>
          </p:txBody>
        </p:sp>
        <p:sp>
          <p:nvSpPr>
            <p:cNvPr id="446596" name="Text Box 132"/>
            <p:cNvSpPr txBox="1">
              <a:spLocks noChangeArrowheads="1"/>
            </p:cNvSpPr>
            <p:nvPr/>
          </p:nvSpPr>
          <p:spPr bwMode="auto">
            <a:xfrm>
              <a:off x="996" y="1805"/>
              <a:ext cx="1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446597" name="Text Box 133"/>
            <p:cNvSpPr txBox="1">
              <a:spLocks noChangeArrowheads="1"/>
            </p:cNvSpPr>
            <p:nvPr/>
          </p:nvSpPr>
          <p:spPr bwMode="auto">
            <a:xfrm>
              <a:off x="1240" y="1877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446598" name="Text Box 134"/>
            <p:cNvSpPr txBox="1">
              <a:spLocks noChangeArrowheads="1"/>
            </p:cNvSpPr>
            <p:nvPr/>
          </p:nvSpPr>
          <p:spPr bwMode="auto">
            <a:xfrm>
              <a:off x="1435" y="1780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446599" name="Text Box 135"/>
            <p:cNvSpPr txBox="1">
              <a:spLocks noChangeArrowheads="1"/>
            </p:cNvSpPr>
            <p:nvPr/>
          </p:nvSpPr>
          <p:spPr bwMode="auto">
            <a:xfrm>
              <a:off x="478" y="1147"/>
              <a:ext cx="8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VC number</a:t>
              </a:r>
            </a:p>
          </p:txBody>
        </p:sp>
        <p:sp>
          <p:nvSpPr>
            <p:cNvPr id="446601" name="Line 137"/>
            <p:cNvSpPr>
              <a:spLocks noChangeShapeType="1"/>
            </p:cNvSpPr>
            <p:nvPr/>
          </p:nvSpPr>
          <p:spPr bwMode="auto">
            <a:xfrm>
              <a:off x="794" y="1356"/>
              <a:ext cx="147" cy="259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6602" name="Text Box 138"/>
            <p:cNvSpPr txBox="1">
              <a:spLocks noChangeArrowheads="1"/>
            </p:cNvSpPr>
            <p:nvPr/>
          </p:nvSpPr>
          <p:spPr bwMode="auto">
            <a:xfrm>
              <a:off x="235" y="2268"/>
              <a:ext cx="74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interface</a:t>
              </a:r>
            </a:p>
            <a:p>
              <a:r>
                <a:rPr lang="en-US"/>
                <a:t>number</a:t>
              </a:r>
            </a:p>
          </p:txBody>
        </p:sp>
        <p:sp>
          <p:nvSpPr>
            <p:cNvPr id="446603" name="Line 139"/>
            <p:cNvSpPr>
              <a:spLocks noChangeShapeType="1"/>
            </p:cNvSpPr>
            <p:nvPr/>
          </p:nvSpPr>
          <p:spPr bwMode="auto">
            <a:xfrm flipV="1">
              <a:off x="738" y="1996"/>
              <a:ext cx="292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46614" name="Group 150"/>
          <p:cNvGrpSpPr>
            <a:grpSpLocks/>
          </p:cNvGrpSpPr>
          <p:nvPr/>
        </p:nvGrpSpPr>
        <p:grpSpPr bwMode="auto">
          <a:xfrm>
            <a:off x="336550" y="3302000"/>
            <a:ext cx="8445500" cy="2233613"/>
            <a:chOff x="269" y="2422"/>
            <a:chExt cx="5320" cy="1407"/>
          </a:xfrm>
        </p:grpSpPr>
        <p:sp>
          <p:nvSpPr>
            <p:cNvPr id="446606" name="Line 142"/>
            <p:cNvSpPr>
              <a:spLocks noChangeShapeType="1"/>
            </p:cNvSpPr>
            <p:nvPr/>
          </p:nvSpPr>
          <p:spPr bwMode="auto">
            <a:xfrm>
              <a:off x="269" y="2653"/>
              <a:ext cx="5297" cy="1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6607" name="Text Box 143"/>
            <p:cNvSpPr txBox="1">
              <a:spLocks noChangeArrowheads="1"/>
            </p:cNvSpPr>
            <p:nvPr/>
          </p:nvSpPr>
          <p:spPr bwMode="auto">
            <a:xfrm>
              <a:off x="374" y="2422"/>
              <a:ext cx="5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Incoming interface    Incoming VC #     Outgoing interface    Outgoing VC #</a:t>
              </a:r>
            </a:p>
          </p:txBody>
        </p:sp>
        <p:sp>
          <p:nvSpPr>
            <p:cNvPr id="446609" name="Line 145"/>
            <p:cNvSpPr>
              <a:spLocks noChangeShapeType="1"/>
            </p:cNvSpPr>
            <p:nvPr/>
          </p:nvSpPr>
          <p:spPr bwMode="auto">
            <a:xfrm>
              <a:off x="1785" y="2450"/>
              <a:ext cx="0" cy="133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6610" name="Line 146"/>
            <p:cNvSpPr>
              <a:spLocks noChangeShapeType="1"/>
            </p:cNvSpPr>
            <p:nvPr/>
          </p:nvSpPr>
          <p:spPr bwMode="auto">
            <a:xfrm>
              <a:off x="2985" y="2474"/>
              <a:ext cx="0" cy="133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6611" name="Line 147"/>
            <p:cNvSpPr>
              <a:spLocks noChangeShapeType="1"/>
            </p:cNvSpPr>
            <p:nvPr/>
          </p:nvSpPr>
          <p:spPr bwMode="auto">
            <a:xfrm>
              <a:off x="4438" y="2450"/>
              <a:ext cx="0" cy="137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6612" name="Text Box 148"/>
            <p:cNvSpPr txBox="1">
              <a:spLocks noChangeArrowheads="1"/>
            </p:cNvSpPr>
            <p:nvPr/>
          </p:nvSpPr>
          <p:spPr bwMode="auto">
            <a:xfrm>
              <a:off x="891" y="2755"/>
              <a:ext cx="4253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latin typeface="Comic Sans MS" pitchFamily="66" charset="0"/>
                </a:rPr>
                <a:t>1                           12                               3                          22</a:t>
              </a:r>
            </a:p>
            <a:p>
              <a:r>
                <a:rPr lang="en-US" sz="1800">
                  <a:latin typeface="Comic Sans MS" pitchFamily="66" charset="0"/>
                </a:rPr>
                <a:t>2                          63                               1                           18 </a:t>
              </a:r>
            </a:p>
            <a:p>
              <a:r>
                <a:rPr lang="en-US" sz="1800">
                  <a:latin typeface="Comic Sans MS" pitchFamily="66" charset="0"/>
                </a:rPr>
                <a:t>3                           7                                2                           17</a:t>
              </a:r>
            </a:p>
            <a:p>
              <a:r>
                <a:rPr lang="en-US" sz="1800">
                  <a:latin typeface="Comic Sans MS" pitchFamily="66" charset="0"/>
                </a:rPr>
                <a:t>1                          97                               3                           87</a:t>
              </a:r>
            </a:p>
            <a:p>
              <a:r>
                <a:rPr lang="en-US" sz="1800">
                  <a:latin typeface="Comic Sans MS" pitchFamily="66" charset="0"/>
                </a:rPr>
                <a:t>…                          …                                …                            …</a:t>
              </a:r>
            </a:p>
          </p:txBody>
        </p:sp>
        <p:sp>
          <p:nvSpPr>
            <p:cNvPr id="446613" name="Text Box 149"/>
            <p:cNvSpPr txBox="1">
              <a:spLocks noChangeArrowheads="1"/>
            </p:cNvSpPr>
            <p:nvPr/>
          </p:nvSpPr>
          <p:spPr bwMode="auto">
            <a:xfrm>
              <a:off x="876" y="3014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446615" name="Text Box 151"/>
          <p:cNvSpPr txBox="1">
            <a:spLocks noChangeArrowheads="1"/>
          </p:cNvSpPr>
          <p:nvPr/>
        </p:nvSpPr>
        <p:spPr bwMode="auto">
          <a:xfrm>
            <a:off x="255588" y="2395538"/>
            <a:ext cx="2930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u="sng">
                <a:solidFill>
                  <a:srgbClr val="FF0000"/>
                </a:solidFill>
              </a:rPr>
              <a:t>Forwarding table in</a:t>
            </a:r>
          </a:p>
          <a:p>
            <a:r>
              <a:rPr lang="en-US" sz="2400" u="sng">
                <a:solidFill>
                  <a:srgbClr val="FF0000"/>
                </a:solidFill>
              </a:rPr>
              <a:t>northwest router:</a:t>
            </a:r>
          </a:p>
        </p:txBody>
      </p:sp>
      <p:sp>
        <p:nvSpPr>
          <p:cNvPr id="446616" name="Text Box 152"/>
          <p:cNvSpPr txBox="1">
            <a:spLocks noChangeArrowheads="1"/>
          </p:cNvSpPr>
          <p:nvPr/>
        </p:nvSpPr>
        <p:spPr bwMode="auto">
          <a:xfrm>
            <a:off x="1119188" y="5756275"/>
            <a:ext cx="6858000" cy="482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Routers maintain connection state information!</a:t>
            </a:r>
          </a:p>
        </p:txBody>
      </p:sp>
    </p:spTree>
    <p:extLst>
      <p:ext uri="{BB962C8B-B14F-4D97-AF65-F5344CB8AC3E}">
        <p14:creationId xmlns:p14="http://schemas.microsoft.com/office/powerpoint/2010/main" val="367339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11175" y="230188"/>
            <a:ext cx="7772400" cy="985837"/>
          </a:xfrm>
        </p:spPr>
        <p:txBody>
          <a:bodyPr/>
          <a:lstStyle/>
          <a:p>
            <a:r>
              <a:rPr lang="en-US" sz="3600" dirty="0"/>
              <a:t>Virtual circuits: signaling protocols</a:t>
            </a:r>
            <a:endParaRPr 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0550" y="1508125"/>
            <a:ext cx="6534150" cy="1390650"/>
          </a:xfrm>
        </p:spPr>
        <p:txBody>
          <a:bodyPr/>
          <a:lstStyle/>
          <a:p>
            <a:r>
              <a:rPr lang="en-US" sz="2400"/>
              <a:t>used to setup, maintain  teardown VC</a:t>
            </a:r>
          </a:p>
          <a:p>
            <a:r>
              <a:rPr lang="en-US" sz="2400"/>
              <a:t>used in ATM, frame-relay, X.25</a:t>
            </a:r>
          </a:p>
          <a:p>
            <a:r>
              <a:rPr lang="en-US" sz="2400"/>
              <a:t>not used in today’s Internet</a:t>
            </a:r>
          </a:p>
        </p:txBody>
      </p:sp>
      <p:sp>
        <p:nvSpPr>
          <p:cNvPr id="110599" name="Freeform 7"/>
          <p:cNvSpPr>
            <a:spLocks/>
          </p:cNvSpPr>
          <p:nvPr/>
        </p:nvSpPr>
        <p:spPr bwMode="auto">
          <a:xfrm>
            <a:off x="3371850" y="4605338"/>
            <a:ext cx="2847975" cy="1481137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93" name="Line 101"/>
          <p:cNvSpPr>
            <a:spLocks noChangeShapeType="1"/>
          </p:cNvSpPr>
          <p:nvPr/>
        </p:nvSpPr>
        <p:spPr bwMode="auto">
          <a:xfrm rot="5400000" flipV="1">
            <a:off x="2725738" y="4348162"/>
            <a:ext cx="6350" cy="157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99" name="Freeform 107"/>
          <p:cNvSpPr>
            <a:spLocks/>
          </p:cNvSpPr>
          <p:nvPr/>
        </p:nvSpPr>
        <p:spPr bwMode="auto">
          <a:xfrm>
            <a:off x="4010025" y="4899025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0703" name="Group 111"/>
          <p:cNvGrpSpPr>
            <a:grpSpLocks/>
          </p:cNvGrpSpPr>
          <p:nvPr/>
        </p:nvGrpSpPr>
        <p:grpSpPr bwMode="auto">
          <a:xfrm>
            <a:off x="3516313" y="5073650"/>
            <a:ext cx="501650" cy="233363"/>
            <a:chOff x="3600" y="219"/>
            <a:chExt cx="360" cy="175"/>
          </a:xfrm>
        </p:grpSpPr>
        <p:sp>
          <p:nvSpPr>
            <p:cNvPr id="110704" name="Oval 11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5" name="Line 11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6" name="Line 11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7" name="Rectangle 11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0708" name="Oval 11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0709" name="Group 11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0710" name="Line 1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11" name="Line 1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12" name="Line 1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0713" name="Group 12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0714" name="Line 1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15" name="Line 1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16" name="Line 1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0717" name="Group 125"/>
          <p:cNvGrpSpPr>
            <a:grpSpLocks/>
          </p:cNvGrpSpPr>
          <p:nvPr/>
        </p:nvGrpSpPr>
        <p:grpSpPr bwMode="auto">
          <a:xfrm>
            <a:off x="3868738" y="5711825"/>
            <a:ext cx="501650" cy="233363"/>
            <a:chOff x="3600" y="219"/>
            <a:chExt cx="360" cy="175"/>
          </a:xfrm>
        </p:grpSpPr>
        <p:sp>
          <p:nvSpPr>
            <p:cNvPr id="110718" name="Oval 12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19" name="Line 12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20" name="Line 12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21" name="Rectangle 12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0722" name="Oval 13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0723" name="Group 13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0724" name="Line 1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25" name="Line 1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26" name="Line 1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0727" name="Group 13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0728" name="Line 13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29" name="Line 1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30" name="Line 13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0731" name="Group 139"/>
          <p:cNvGrpSpPr>
            <a:grpSpLocks/>
          </p:cNvGrpSpPr>
          <p:nvPr/>
        </p:nvGrpSpPr>
        <p:grpSpPr bwMode="auto">
          <a:xfrm>
            <a:off x="4543425" y="4768850"/>
            <a:ext cx="501650" cy="233363"/>
            <a:chOff x="3600" y="219"/>
            <a:chExt cx="360" cy="175"/>
          </a:xfrm>
        </p:grpSpPr>
        <p:sp>
          <p:nvSpPr>
            <p:cNvPr id="110732" name="Oval 14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33" name="Line 14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34" name="Line 14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35" name="Rectangle 14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0736" name="Oval 14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0737" name="Group 14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0738" name="Line 14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39" name="Line 1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40" name="Line 14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0741" name="Group 14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0742" name="Line 1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43" name="Line 1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44" name="Line 1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0745" name="Group 153"/>
          <p:cNvGrpSpPr>
            <a:grpSpLocks/>
          </p:cNvGrpSpPr>
          <p:nvPr/>
        </p:nvGrpSpPr>
        <p:grpSpPr bwMode="auto">
          <a:xfrm>
            <a:off x="4465638" y="5434013"/>
            <a:ext cx="500062" cy="233362"/>
            <a:chOff x="3600" y="219"/>
            <a:chExt cx="360" cy="175"/>
          </a:xfrm>
        </p:grpSpPr>
        <p:sp>
          <p:nvSpPr>
            <p:cNvPr id="110746" name="Oval 15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47" name="Line 15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48" name="Line 15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49" name="Rectangle 15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0750" name="Oval 15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0751" name="Group 15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0752" name="Line 1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53" name="Line 1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54" name="Line 1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0755" name="Group 16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0756" name="Line 16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57" name="Line 1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58" name="Line 16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0759" name="Group 167"/>
          <p:cNvGrpSpPr>
            <a:grpSpLocks/>
          </p:cNvGrpSpPr>
          <p:nvPr/>
        </p:nvGrpSpPr>
        <p:grpSpPr bwMode="auto">
          <a:xfrm>
            <a:off x="5100638" y="5730875"/>
            <a:ext cx="501650" cy="233363"/>
            <a:chOff x="3600" y="219"/>
            <a:chExt cx="360" cy="175"/>
          </a:xfrm>
        </p:grpSpPr>
        <p:sp>
          <p:nvSpPr>
            <p:cNvPr id="110760" name="Oval 16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61" name="Line 16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62" name="Line 17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63" name="Rectangle 17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0764" name="Oval 17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0765" name="Group 17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0766" name="Line 1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67" name="Line 1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68" name="Line 1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0769" name="Group 17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0770" name="Line 17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71" name="Line 1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72" name="Line 18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0801" name="Group 209"/>
          <p:cNvGrpSpPr>
            <a:grpSpLocks/>
          </p:cNvGrpSpPr>
          <p:nvPr/>
        </p:nvGrpSpPr>
        <p:grpSpPr bwMode="auto">
          <a:xfrm>
            <a:off x="5545138" y="5075238"/>
            <a:ext cx="501650" cy="233362"/>
            <a:chOff x="3600" y="219"/>
            <a:chExt cx="360" cy="175"/>
          </a:xfrm>
        </p:grpSpPr>
        <p:sp>
          <p:nvSpPr>
            <p:cNvPr id="110802" name="Oval 21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03" name="Line 21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04" name="Line 21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05" name="Rectangle 21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0806" name="Oval 21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0807" name="Group 21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0808" name="Line 2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809" name="Line 2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810" name="Line 2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0811" name="Group 21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0812" name="Line 2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813" name="Line 2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814" name="Line 2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1019" name="Group 427"/>
          <p:cNvGrpSpPr>
            <a:grpSpLocks/>
          </p:cNvGrpSpPr>
          <p:nvPr/>
        </p:nvGrpSpPr>
        <p:grpSpPr bwMode="auto">
          <a:xfrm>
            <a:off x="498475" y="3268663"/>
            <a:ext cx="1566863" cy="1987550"/>
            <a:chOff x="2366" y="929"/>
            <a:chExt cx="987" cy="1252"/>
          </a:xfrm>
        </p:grpSpPr>
        <p:graphicFrame>
          <p:nvGraphicFramePr>
            <p:cNvPr id="110641" name="Object 49"/>
            <p:cNvGraphicFramePr>
              <a:graphicFrameLocks noChangeAspect="1"/>
            </p:cNvGraphicFramePr>
            <p:nvPr/>
          </p:nvGraphicFramePr>
          <p:xfrm>
            <a:off x="2741" y="929"/>
            <a:ext cx="3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Clip" r:id="rId4" imgW="1305000" imgH="1085760" progId="MS_ClipArt_Gallery.2">
                    <p:embed/>
                  </p:oleObj>
                </mc:Choice>
                <mc:Fallback>
                  <p:oleObj name="Clip" r:id="rId4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929"/>
                          <a:ext cx="33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0994" name="Group 402"/>
            <p:cNvGrpSpPr>
              <a:grpSpLocks/>
            </p:cNvGrpSpPr>
            <p:nvPr/>
          </p:nvGrpSpPr>
          <p:grpSpPr bwMode="auto">
            <a:xfrm>
              <a:off x="2366" y="1145"/>
              <a:ext cx="987" cy="1036"/>
              <a:chOff x="2956" y="969"/>
              <a:chExt cx="513" cy="529"/>
            </a:xfrm>
          </p:grpSpPr>
          <p:sp>
            <p:nvSpPr>
              <p:cNvPr id="110995" name="Rectangle 403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996" name="Rectangle 404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997" name="Rectangle 405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998" name="Text Box 406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/>
                  <a:t>application</a:t>
                </a:r>
              </a:p>
              <a:p>
                <a:pPr algn="ctr"/>
                <a:r>
                  <a:rPr lang="en-US" sz="2000"/>
                  <a:t>transport</a:t>
                </a:r>
              </a:p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network</a:t>
                </a:r>
                <a:endParaRPr lang="en-US" sz="2000"/>
              </a:p>
              <a:p>
                <a:pPr algn="ctr"/>
                <a:r>
                  <a:rPr lang="en-US" sz="2000"/>
                  <a:t>data link</a:t>
                </a:r>
              </a:p>
              <a:p>
                <a:pPr algn="ctr"/>
                <a:r>
                  <a:rPr lang="en-US" sz="2000"/>
                  <a:t>physical</a:t>
                </a:r>
                <a:endParaRPr lang="en-US" sz="2000">
                  <a:latin typeface="Times New Roman" pitchFamily="18" charset="0"/>
                </a:endParaRPr>
              </a:p>
            </p:txBody>
          </p:sp>
          <p:sp>
            <p:nvSpPr>
              <p:cNvPr id="110999" name="Line 407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000" name="Line 408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001" name="Line 409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002" name="Line 410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1012" name="Freeform 420"/>
          <p:cNvSpPr>
            <a:spLocks/>
          </p:cNvSpPr>
          <p:nvPr/>
        </p:nvSpPr>
        <p:spPr bwMode="auto">
          <a:xfrm>
            <a:off x="5051425" y="4892675"/>
            <a:ext cx="504825" cy="307975"/>
          </a:xfrm>
          <a:custGeom>
            <a:avLst/>
            <a:gdLst>
              <a:gd name="T0" fmla="*/ 0 w 318"/>
              <a:gd name="T1" fmla="*/ 0 h 194"/>
              <a:gd name="T2" fmla="*/ 318 w 318"/>
              <a:gd name="T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013" name="Freeform 421"/>
          <p:cNvSpPr>
            <a:spLocks/>
          </p:cNvSpPr>
          <p:nvPr/>
        </p:nvSpPr>
        <p:spPr bwMode="auto">
          <a:xfrm>
            <a:off x="3986213" y="5284788"/>
            <a:ext cx="481012" cy="238125"/>
          </a:xfrm>
          <a:custGeom>
            <a:avLst/>
            <a:gdLst>
              <a:gd name="T0" fmla="*/ 0 w 294"/>
              <a:gd name="T1" fmla="*/ 0 h 174"/>
              <a:gd name="T2" fmla="*/ 294 w 294"/>
              <a:gd name="T3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014" name="Freeform 422"/>
          <p:cNvSpPr>
            <a:spLocks/>
          </p:cNvSpPr>
          <p:nvPr/>
        </p:nvSpPr>
        <p:spPr bwMode="auto">
          <a:xfrm>
            <a:off x="4933950" y="5260975"/>
            <a:ext cx="628650" cy="247650"/>
          </a:xfrm>
          <a:custGeom>
            <a:avLst/>
            <a:gdLst>
              <a:gd name="T0" fmla="*/ 0 w 378"/>
              <a:gd name="T1" fmla="*/ 174 h 174"/>
              <a:gd name="T2" fmla="*/ 378 w 378"/>
              <a:gd name="T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015" name="Freeform 423"/>
          <p:cNvSpPr>
            <a:spLocks/>
          </p:cNvSpPr>
          <p:nvPr/>
        </p:nvSpPr>
        <p:spPr bwMode="auto">
          <a:xfrm>
            <a:off x="5600700" y="5314950"/>
            <a:ext cx="206375" cy="508000"/>
          </a:xfrm>
          <a:custGeom>
            <a:avLst/>
            <a:gdLst>
              <a:gd name="T0" fmla="*/ 0 w 118"/>
              <a:gd name="T1" fmla="*/ 500 h 500"/>
              <a:gd name="T2" fmla="*/ 118 w 118"/>
              <a:gd name="T3" fmla="*/ 0 h 5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016" name="Freeform 424"/>
          <p:cNvSpPr>
            <a:spLocks/>
          </p:cNvSpPr>
          <p:nvPr/>
        </p:nvSpPr>
        <p:spPr bwMode="auto">
          <a:xfrm>
            <a:off x="4365625" y="5848350"/>
            <a:ext cx="736600" cy="74613"/>
          </a:xfrm>
          <a:custGeom>
            <a:avLst/>
            <a:gdLst>
              <a:gd name="T0" fmla="*/ 370 w 370"/>
              <a:gd name="T1" fmla="*/ 32 h 32"/>
              <a:gd name="T2" fmla="*/ 0 w 370"/>
              <a:gd name="T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017" name="Freeform 425"/>
          <p:cNvSpPr>
            <a:spLocks/>
          </p:cNvSpPr>
          <p:nvPr/>
        </p:nvSpPr>
        <p:spPr bwMode="auto">
          <a:xfrm>
            <a:off x="3829050" y="5308600"/>
            <a:ext cx="193675" cy="425450"/>
          </a:xfrm>
          <a:custGeom>
            <a:avLst/>
            <a:gdLst>
              <a:gd name="T0" fmla="*/ 162 w 176"/>
              <a:gd name="T1" fmla="*/ 408 h 412"/>
              <a:gd name="T2" fmla="*/ 176 w 176"/>
              <a:gd name="T3" fmla="*/ 412 h 412"/>
              <a:gd name="T4" fmla="*/ 0 w 176"/>
              <a:gd name="T5" fmla="*/ 0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1020" name="Group 428"/>
          <p:cNvGrpSpPr>
            <a:grpSpLocks/>
          </p:cNvGrpSpPr>
          <p:nvPr/>
        </p:nvGrpSpPr>
        <p:grpSpPr bwMode="auto">
          <a:xfrm>
            <a:off x="7280275" y="3440113"/>
            <a:ext cx="1566863" cy="1987550"/>
            <a:chOff x="2366" y="929"/>
            <a:chExt cx="987" cy="1252"/>
          </a:xfrm>
        </p:grpSpPr>
        <p:graphicFrame>
          <p:nvGraphicFramePr>
            <p:cNvPr id="111021" name="Object 429"/>
            <p:cNvGraphicFramePr>
              <a:graphicFrameLocks noChangeAspect="1"/>
            </p:cNvGraphicFramePr>
            <p:nvPr/>
          </p:nvGraphicFramePr>
          <p:xfrm>
            <a:off x="2741" y="929"/>
            <a:ext cx="3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Clip" r:id="rId6" imgW="1305000" imgH="1085760" progId="MS_ClipArt_Gallery.2">
                    <p:embed/>
                  </p:oleObj>
                </mc:Choice>
                <mc:Fallback>
                  <p:oleObj name="Clip" r:id="rId6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929"/>
                          <a:ext cx="33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1022" name="Group 430"/>
            <p:cNvGrpSpPr>
              <a:grpSpLocks/>
            </p:cNvGrpSpPr>
            <p:nvPr/>
          </p:nvGrpSpPr>
          <p:grpSpPr bwMode="auto">
            <a:xfrm>
              <a:off x="2366" y="1145"/>
              <a:ext cx="987" cy="1036"/>
              <a:chOff x="2956" y="969"/>
              <a:chExt cx="513" cy="529"/>
            </a:xfrm>
          </p:grpSpPr>
          <p:sp>
            <p:nvSpPr>
              <p:cNvPr id="111023" name="Rectangle 43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024" name="Rectangle 43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025" name="Rectangle 43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026" name="Text Box 43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/>
                  <a:t>application</a:t>
                </a:r>
              </a:p>
              <a:p>
                <a:pPr algn="ctr"/>
                <a:r>
                  <a:rPr lang="en-US" sz="2000"/>
                  <a:t>transport</a:t>
                </a:r>
              </a:p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network</a:t>
                </a:r>
                <a:endParaRPr lang="en-US" sz="2000"/>
              </a:p>
              <a:p>
                <a:pPr algn="ctr"/>
                <a:r>
                  <a:rPr lang="en-US" sz="2000"/>
                  <a:t>data link</a:t>
                </a:r>
              </a:p>
              <a:p>
                <a:pPr algn="ctr"/>
                <a:r>
                  <a:rPr lang="en-US" sz="2000"/>
                  <a:t>physical</a:t>
                </a:r>
                <a:endParaRPr lang="en-US" sz="2000">
                  <a:latin typeface="Times New Roman" pitchFamily="18" charset="0"/>
                </a:endParaRPr>
              </a:p>
            </p:txBody>
          </p:sp>
          <p:sp>
            <p:nvSpPr>
              <p:cNvPr id="111027" name="Line 43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028" name="Line 43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029" name="Line 43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030" name="Line 43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1031" name="Line 439"/>
          <p:cNvSpPr>
            <a:spLocks noChangeShapeType="1"/>
          </p:cNvSpPr>
          <p:nvPr/>
        </p:nvSpPr>
        <p:spPr bwMode="auto">
          <a:xfrm rot="-5400000" flipH="1" flipV="1">
            <a:off x="6721475" y="4530725"/>
            <a:ext cx="6350" cy="140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041" name="Text Box 449"/>
          <p:cNvSpPr txBox="1">
            <a:spLocks noChangeArrowheads="1"/>
          </p:cNvSpPr>
          <p:nvPr/>
        </p:nvSpPr>
        <p:spPr bwMode="auto">
          <a:xfrm>
            <a:off x="1927225" y="4473575"/>
            <a:ext cx="167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1. Initiate call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1043" name="Freeform 451"/>
          <p:cNvSpPr>
            <a:spLocks/>
          </p:cNvSpPr>
          <p:nvPr/>
        </p:nvSpPr>
        <p:spPr bwMode="auto">
          <a:xfrm>
            <a:off x="2057400" y="4822825"/>
            <a:ext cx="5305425" cy="862013"/>
          </a:xfrm>
          <a:custGeom>
            <a:avLst/>
            <a:gdLst>
              <a:gd name="T0" fmla="*/ 0 w 3342"/>
              <a:gd name="T1" fmla="*/ 0 h 543"/>
              <a:gd name="T2" fmla="*/ 3 w 3342"/>
              <a:gd name="T3" fmla="*/ 234 h 543"/>
              <a:gd name="T4" fmla="*/ 939 w 3342"/>
              <a:gd name="T5" fmla="*/ 234 h 543"/>
              <a:gd name="T6" fmla="*/ 1617 w 3342"/>
              <a:gd name="T7" fmla="*/ 543 h 543"/>
              <a:gd name="T8" fmla="*/ 1818 w 3342"/>
              <a:gd name="T9" fmla="*/ 543 h 543"/>
              <a:gd name="T10" fmla="*/ 2364 w 3342"/>
              <a:gd name="T11" fmla="*/ 300 h 543"/>
              <a:gd name="T12" fmla="*/ 3342 w 3342"/>
              <a:gd name="T13" fmla="*/ 306 h 543"/>
              <a:gd name="T14" fmla="*/ 3336 w 3342"/>
              <a:gd name="T15" fmla="*/ 1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42" h="543">
                <a:moveTo>
                  <a:pt x="0" y="0"/>
                </a:moveTo>
                <a:lnTo>
                  <a:pt x="3" y="234"/>
                </a:lnTo>
                <a:lnTo>
                  <a:pt x="939" y="234"/>
                </a:lnTo>
                <a:lnTo>
                  <a:pt x="1617" y="543"/>
                </a:lnTo>
                <a:lnTo>
                  <a:pt x="1818" y="543"/>
                </a:lnTo>
                <a:lnTo>
                  <a:pt x="2364" y="300"/>
                </a:lnTo>
                <a:lnTo>
                  <a:pt x="3342" y="306"/>
                </a:lnTo>
                <a:lnTo>
                  <a:pt x="3336" y="1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044" name="Text Box 452"/>
          <p:cNvSpPr txBox="1">
            <a:spLocks noChangeArrowheads="1"/>
          </p:cNvSpPr>
          <p:nvPr/>
        </p:nvSpPr>
        <p:spPr bwMode="auto">
          <a:xfrm>
            <a:off x="5646738" y="4540250"/>
            <a:ext cx="177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2. incoming call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1045" name="Text Box 453"/>
          <p:cNvSpPr txBox="1">
            <a:spLocks noChangeArrowheads="1"/>
          </p:cNvSpPr>
          <p:nvPr/>
        </p:nvSpPr>
        <p:spPr bwMode="auto">
          <a:xfrm>
            <a:off x="5768975" y="4206875"/>
            <a:ext cx="1633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3. Accept call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1046" name="Freeform 454"/>
          <p:cNvSpPr>
            <a:spLocks/>
          </p:cNvSpPr>
          <p:nvPr/>
        </p:nvSpPr>
        <p:spPr bwMode="auto">
          <a:xfrm>
            <a:off x="2162175" y="4470400"/>
            <a:ext cx="5057775" cy="1123950"/>
          </a:xfrm>
          <a:custGeom>
            <a:avLst/>
            <a:gdLst>
              <a:gd name="T0" fmla="*/ 0 w 3186"/>
              <a:gd name="T1" fmla="*/ 12 h 708"/>
              <a:gd name="T2" fmla="*/ 0 w 3186"/>
              <a:gd name="T3" fmla="*/ 381 h 708"/>
              <a:gd name="T4" fmla="*/ 882 w 3186"/>
              <a:gd name="T5" fmla="*/ 384 h 708"/>
              <a:gd name="T6" fmla="*/ 1551 w 3186"/>
              <a:gd name="T7" fmla="*/ 708 h 708"/>
              <a:gd name="T8" fmla="*/ 1742 w 3186"/>
              <a:gd name="T9" fmla="*/ 708 h 708"/>
              <a:gd name="T10" fmla="*/ 2273 w 3186"/>
              <a:gd name="T11" fmla="*/ 476 h 708"/>
              <a:gd name="T12" fmla="*/ 3186 w 3186"/>
              <a:gd name="T13" fmla="*/ 470 h 708"/>
              <a:gd name="T14" fmla="*/ 3180 w 3186"/>
              <a:gd name="T15" fmla="*/ 0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86" h="708">
                <a:moveTo>
                  <a:pt x="0" y="12"/>
                </a:moveTo>
                <a:lnTo>
                  <a:pt x="0" y="381"/>
                </a:lnTo>
                <a:lnTo>
                  <a:pt x="882" y="384"/>
                </a:lnTo>
                <a:lnTo>
                  <a:pt x="1551" y="708"/>
                </a:lnTo>
                <a:lnTo>
                  <a:pt x="1742" y="708"/>
                </a:lnTo>
                <a:lnTo>
                  <a:pt x="2273" y="476"/>
                </a:lnTo>
                <a:lnTo>
                  <a:pt x="3186" y="470"/>
                </a:lnTo>
                <a:lnTo>
                  <a:pt x="318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047" name="Text Box 455"/>
          <p:cNvSpPr txBox="1">
            <a:spLocks noChangeArrowheads="1"/>
          </p:cNvSpPr>
          <p:nvPr/>
        </p:nvSpPr>
        <p:spPr bwMode="auto">
          <a:xfrm>
            <a:off x="1892300" y="4187825"/>
            <a:ext cx="1984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4. Call connected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1048" name="Text Box 456"/>
          <p:cNvSpPr txBox="1">
            <a:spLocks noChangeArrowheads="1"/>
          </p:cNvSpPr>
          <p:nvPr/>
        </p:nvSpPr>
        <p:spPr bwMode="auto">
          <a:xfrm>
            <a:off x="1922463" y="3883025"/>
            <a:ext cx="2224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5. Data flow begins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1049" name="Text Box 457"/>
          <p:cNvSpPr txBox="1">
            <a:spLocks noChangeArrowheads="1"/>
          </p:cNvSpPr>
          <p:nvPr/>
        </p:nvSpPr>
        <p:spPr bwMode="auto">
          <a:xfrm>
            <a:off x="5603875" y="3835400"/>
            <a:ext cx="1806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6. Receive data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1050" name="Freeform 458"/>
          <p:cNvSpPr>
            <a:spLocks/>
          </p:cNvSpPr>
          <p:nvPr/>
        </p:nvSpPr>
        <p:spPr bwMode="auto">
          <a:xfrm>
            <a:off x="2228850" y="4146550"/>
            <a:ext cx="4895850" cy="1343025"/>
          </a:xfrm>
          <a:custGeom>
            <a:avLst/>
            <a:gdLst>
              <a:gd name="T0" fmla="*/ 0 w 3084"/>
              <a:gd name="T1" fmla="*/ 18 h 846"/>
              <a:gd name="T2" fmla="*/ 0 w 3084"/>
              <a:gd name="T3" fmla="*/ 531 h 846"/>
              <a:gd name="T4" fmla="*/ 846 w 3084"/>
              <a:gd name="T5" fmla="*/ 534 h 846"/>
              <a:gd name="T6" fmla="*/ 1485 w 3084"/>
              <a:gd name="T7" fmla="*/ 846 h 846"/>
              <a:gd name="T8" fmla="*/ 1698 w 3084"/>
              <a:gd name="T9" fmla="*/ 843 h 846"/>
              <a:gd name="T10" fmla="*/ 2238 w 3084"/>
              <a:gd name="T11" fmla="*/ 633 h 846"/>
              <a:gd name="T12" fmla="*/ 3084 w 3084"/>
              <a:gd name="T13" fmla="*/ 633 h 846"/>
              <a:gd name="T14" fmla="*/ 3081 w 3084"/>
              <a:gd name="T15" fmla="*/ 0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84" h="846">
                <a:moveTo>
                  <a:pt x="0" y="18"/>
                </a:moveTo>
                <a:lnTo>
                  <a:pt x="0" y="531"/>
                </a:lnTo>
                <a:lnTo>
                  <a:pt x="846" y="534"/>
                </a:lnTo>
                <a:lnTo>
                  <a:pt x="1485" y="846"/>
                </a:lnTo>
                <a:lnTo>
                  <a:pt x="1698" y="843"/>
                </a:lnTo>
                <a:lnTo>
                  <a:pt x="2238" y="633"/>
                </a:lnTo>
                <a:lnTo>
                  <a:pt x="3084" y="633"/>
                </a:lnTo>
                <a:lnTo>
                  <a:pt x="3081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1122" name="Group 530"/>
          <p:cNvGrpSpPr>
            <a:grpSpLocks/>
          </p:cNvGrpSpPr>
          <p:nvPr/>
        </p:nvGrpSpPr>
        <p:grpSpPr bwMode="auto">
          <a:xfrm>
            <a:off x="3514725" y="5064125"/>
            <a:ext cx="2530475" cy="600075"/>
            <a:chOff x="2214" y="3302"/>
            <a:chExt cx="1594" cy="378"/>
          </a:xfrm>
        </p:grpSpPr>
        <p:grpSp>
          <p:nvGrpSpPr>
            <p:cNvPr id="111093" name="Group 501"/>
            <p:cNvGrpSpPr>
              <a:grpSpLocks/>
            </p:cNvGrpSpPr>
            <p:nvPr/>
          </p:nvGrpSpPr>
          <p:grpSpPr bwMode="auto">
            <a:xfrm>
              <a:off x="2214" y="3302"/>
              <a:ext cx="316" cy="147"/>
              <a:chOff x="3120" y="2318"/>
              <a:chExt cx="316" cy="147"/>
            </a:xfrm>
          </p:grpSpPr>
          <p:sp>
            <p:nvSpPr>
              <p:cNvPr id="111080" name="Oval 488"/>
              <p:cNvSpPr>
                <a:spLocks noChangeArrowheads="1"/>
              </p:cNvSpPr>
              <p:nvPr/>
            </p:nvSpPr>
            <p:spPr bwMode="auto">
              <a:xfrm>
                <a:off x="3123" y="2384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081" name="Line 489"/>
              <p:cNvSpPr>
                <a:spLocks noChangeShapeType="1"/>
              </p:cNvSpPr>
              <p:nvPr/>
            </p:nvSpPr>
            <p:spPr bwMode="auto">
              <a:xfrm>
                <a:off x="3123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082" name="Line 490"/>
              <p:cNvSpPr>
                <a:spLocks noChangeShapeType="1"/>
              </p:cNvSpPr>
              <p:nvPr/>
            </p:nvSpPr>
            <p:spPr bwMode="auto">
              <a:xfrm>
                <a:off x="3436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083" name="Rectangle 491"/>
              <p:cNvSpPr>
                <a:spLocks noChangeArrowheads="1"/>
              </p:cNvSpPr>
              <p:nvPr/>
            </p:nvSpPr>
            <p:spPr bwMode="auto">
              <a:xfrm>
                <a:off x="3123" y="2377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1084" name="Oval 492"/>
              <p:cNvSpPr>
                <a:spLocks noChangeArrowheads="1"/>
              </p:cNvSpPr>
              <p:nvPr/>
            </p:nvSpPr>
            <p:spPr bwMode="auto">
              <a:xfrm>
                <a:off x="3120" y="2318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1085" name="Group 493"/>
              <p:cNvGrpSpPr>
                <a:grpSpLocks/>
              </p:cNvGrpSpPr>
              <p:nvPr/>
            </p:nvGrpSpPr>
            <p:grpSpPr bwMode="auto">
              <a:xfrm>
                <a:off x="3195" y="2339"/>
                <a:ext cx="156" cy="55"/>
                <a:chOff x="2848" y="848"/>
                <a:chExt cx="140" cy="98"/>
              </a:xfrm>
            </p:grpSpPr>
            <p:sp>
              <p:nvSpPr>
                <p:cNvPr id="111086" name="Line 49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087" name="Line 49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088" name="Line 49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1089" name="Group 497"/>
              <p:cNvGrpSpPr>
                <a:grpSpLocks/>
              </p:cNvGrpSpPr>
              <p:nvPr/>
            </p:nvGrpSpPr>
            <p:grpSpPr bwMode="auto">
              <a:xfrm flipV="1">
                <a:off x="3195" y="2338"/>
                <a:ext cx="156" cy="56"/>
                <a:chOff x="2848" y="848"/>
                <a:chExt cx="140" cy="98"/>
              </a:xfrm>
            </p:grpSpPr>
            <p:sp>
              <p:nvSpPr>
                <p:cNvPr id="111090" name="Line 49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091" name="Line 49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092" name="Line 50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1094" name="Group 502"/>
            <p:cNvGrpSpPr>
              <a:grpSpLocks/>
            </p:cNvGrpSpPr>
            <p:nvPr/>
          </p:nvGrpSpPr>
          <p:grpSpPr bwMode="auto">
            <a:xfrm>
              <a:off x="2808" y="3533"/>
              <a:ext cx="316" cy="147"/>
              <a:chOff x="3120" y="2318"/>
              <a:chExt cx="316" cy="147"/>
            </a:xfrm>
          </p:grpSpPr>
          <p:sp>
            <p:nvSpPr>
              <p:cNvPr id="111095" name="Oval 503"/>
              <p:cNvSpPr>
                <a:spLocks noChangeArrowheads="1"/>
              </p:cNvSpPr>
              <p:nvPr/>
            </p:nvSpPr>
            <p:spPr bwMode="auto">
              <a:xfrm>
                <a:off x="3123" y="2384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096" name="Line 504"/>
              <p:cNvSpPr>
                <a:spLocks noChangeShapeType="1"/>
              </p:cNvSpPr>
              <p:nvPr/>
            </p:nvSpPr>
            <p:spPr bwMode="auto">
              <a:xfrm>
                <a:off x="3123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097" name="Line 505"/>
              <p:cNvSpPr>
                <a:spLocks noChangeShapeType="1"/>
              </p:cNvSpPr>
              <p:nvPr/>
            </p:nvSpPr>
            <p:spPr bwMode="auto">
              <a:xfrm>
                <a:off x="3436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098" name="Rectangle 506"/>
              <p:cNvSpPr>
                <a:spLocks noChangeArrowheads="1"/>
              </p:cNvSpPr>
              <p:nvPr/>
            </p:nvSpPr>
            <p:spPr bwMode="auto">
              <a:xfrm>
                <a:off x="3123" y="2377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1099" name="Oval 507"/>
              <p:cNvSpPr>
                <a:spLocks noChangeArrowheads="1"/>
              </p:cNvSpPr>
              <p:nvPr/>
            </p:nvSpPr>
            <p:spPr bwMode="auto">
              <a:xfrm>
                <a:off x="3120" y="2318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1100" name="Group 508"/>
              <p:cNvGrpSpPr>
                <a:grpSpLocks/>
              </p:cNvGrpSpPr>
              <p:nvPr/>
            </p:nvGrpSpPr>
            <p:grpSpPr bwMode="auto">
              <a:xfrm>
                <a:off x="3195" y="2339"/>
                <a:ext cx="156" cy="55"/>
                <a:chOff x="2848" y="848"/>
                <a:chExt cx="140" cy="98"/>
              </a:xfrm>
            </p:grpSpPr>
            <p:sp>
              <p:nvSpPr>
                <p:cNvPr id="111101" name="Line 50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102" name="Line 51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103" name="Line 51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1104" name="Group 512"/>
              <p:cNvGrpSpPr>
                <a:grpSpLocks/>
              </p:cNvGrpSpPr>
              <p:nvPr/>
            </p:nvGrpSpPr>
            <p:grpSpPr bwMode="auto">
              <a:xfrm flipV="1">
                <a:off x="3195" y="2338"/>
                <a:ext cx="156" cy="56"/>
                <a:chOff x="2848" y="848"/>
                <a:chExt cx="140" cy="98"/>
              </a:xfrm>
            </p:grpSpPr>
            <p:sp>
              <p:nvSpPr>
                <p:cNvPr id="111105" name="Line 51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106" name="Line 51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107" name="Line 51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1108" name="Group 516"/>
            <p:cNvGrpSpPr>
              <a:grpSpLocks/>
            </p:cNvGrpSpPr>
            <p:nvPr/>
          </p:nvGrpSpPr>
          <p:grpSpPr bwMode="auto">
            <a:xfrm>
              <a:off x="3492" y="3302"/>
              <a:ext cx="316" cy="147"/>
              <a:chOff x="3120" y="2318"/>
              <a:chExt cx="316" cy="147"/>
            </a:xfrm>
          </p:grpSpPr>
          <p:sp>
            <p:nvSpPr>
              <p:cNvPr id="111109" name="Oval 517"/>
              <p:cNvSpPr>
                <a:spLocks noChangeArrowheads="1"/>
              </p:cNvSpPr>
              <p:nvPr/>
            </p:nvSpPr>
            <p:spPr bwMode="auto">
              <a:xfrm>
                <a:off x="3123" y="2384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110" name="Line 518"/>
              <p:cNvSpPr>
                <a:spLocks noChangeShapeType="1"/>
              </p:cNvSpPr>
              <p:nvPr/>
            </p:nvSpPr>
            <p:spPr bwMode="auto">
              <a:xfrm>
                <a:off x="3123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111" name="Line 519"/>
              <p:cNvSpPr>
                <a:spLocks noChangeShapeType="1"/>
              </p:cNvSpPr>
              <p:nvPr/>
            </p:nvSpPr>
            <p:spPr bwMode="auto">
              <a:xfrm>
                <a:off x="3436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112" name="Rectangle 520"/>
              <p:cNvSpPr>
                <a:spLocks noChangeArrowheads="1"/>
              </p:cNvSpPr>
              <p:nvPr/>
            </p:nvSpPr>
            <p:spPr bwMode="auto">
              <a:xfrm>
                <a:off x="3123" y="2377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1113" name="Oval 521"/>
              <p:cNvSpPr>
                <a:spLocks noChangeArrowheads="1"/>
              </p:cNvSpPr>
              <p:nvPr/>
            </p:nvSpPr>
            <p:spPr bwMode="auto">
              <a:xfrm>
                <a:off x="3120" y="2318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1114" name="Group 522"/>
              <p:cNvGrpSpPr>
                <a:grpSpLocks/>
              </p:cNvGrpSpPr>
              <p:nvPr/>
            </p:nvGrpSpPr>
            <p:grpSpPr bwMode="auto">
              <a:xfrm>
                <a:off x="3195" y="2339"/>
                <a:ext cx="156" cy="55"/>
                <a:chOff x="2848" y="848"/>
                <a:chExt cx="140" cy="98"/>
              </a:xfrm>
            </p:grpSpPr>
            <p:sp>
              <p:nvSpPr>
                <p:cNvPr id="111115" name="Line 52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116" name="Line 52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117" name="Line 52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1118" name="Group 526"/>
              <p:cNvGrpSpPr>
                <a:grpSpLocks/>
              </p:cNvGrpSpPr>
              <p:nvPr/>
            </p:nvGrpSpPr>
            <p:grpSpPr bwMode="auto">
              <a:xfrm flipV="1">
                <a:off x="3195" y="2338"/>
                <a:ext cx="156" cy="56"/>
                <a:chOff x="2848" y="848"/>
                <a:chExt cx="140" cy="98"/>
              </a:xfrm>
            </p:grpSpPr>
            <p:sp>
              <p:nvSpPr>
                <p:cNvPr id="111119" name="Line 52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120" name="Line 52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121" name="Line 52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99834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41" grpId="0" autoUpdateAnimBg="0"/>
      <p:bldP spid="111043" grpId="0" animBg="1"/>
      <p:bldP spid="111044" grpId="0" autoUpdateAnimBg="0"/>
      <p:bldP spid="111045" grpId="0" autoUpdateAnimBg="0"/>
      <p:bldP spid="111046" grpId="0" animBg="1"/>
      <p:bldP spid="111047" grpId="0" autoUpdateAnimBg="0"/>
      <p:bldP spid="111048" grpId="0" autoUpdateAnimBg="0"/>
      <p:bldP spid="111049" grpId="0" autoUpdateAnimBg="0"/>
      <p:bldP spid="11105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1471</Words>
  <Application>Microsoft Macintosh PowerPoint</Application>
  <PresentationFormat>On-screen Show (4:3)</PresentationFormat>
  <Paragraphs>451</Paragraphs>
  <Slides>21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Clip</vt:lpstr>
      <vt:lpstr>Network layer</vt:lpstr>
      <vt:lpstr>Two Key Network-Layer Functions</vt:lpstr>
      <vt:lpstr>PowerPoint Presentation</vt:lpstr>
      <vt:lpstr>Network service model</vt:lpstr>
      <vt:lpstr>Network layer service models:</vt:lpstr>
      <vt:lpstr>Virtual circuits (ATM)</vt:lpstr>
      <vt:lpstr>VC implementation</vt:lpstr>
      <vt:lpstr>VC Forwarding  table</vt:lpstr>
      <vt:lpstr>Virtual circuits: signaling protocols</vt:lpstr>
      <vt:lpstr>Datagram networks</vt:lpstr>
      <vt:lpstr>Datagram or VC network: why?</vt:lpstr>
      <vt:lpstr>Router Architecture Overview</vt:lpstr>
      <vt:lpstr>Input Port Functions</vt:lpstr>
      <vt:lpstr>Switching fabrics</vt:lpstr>
      <vt:lpstr>Switching Via Memory</vt:lpstr>
      <vt:lpstr>Switching Via a Bus</vt:lpstr>
      <vt:lpstr>Switching Via An Interconnection Network</vt:lpstr>
      <vt:lpstr>Output Ports</vt:lpstr>
      <vt:lpstr>Input Port Queuing</vt:lpstr>
      <vt:lpstr>The Internet Network layer</vt:lpstr>
      <vt:lpstr>IP datagram format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back Mark!</dc:title>
  <dc:creator>Shillingford, Nadine</dc:creator>
  <cp:lastModifiedBy>Delvin Defoe</cp:lastModifiedBy>
  <cp:revision>9</cp:revision>
  <dcterms:created xsi:type="dcterms:W3CDTF">2011-04-04T14:44:57Z</dcterms:created>
  <dcterms:modified xsi:type="dcterms:W3CDTF">2012-04-10T03:27:36Z</dcterms:modified>
</cp:coreProperties>
</file>