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3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4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8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9.xml" ContentType="application/vnd.openxmlformats-officedocument.presentationml.notesSlide+xml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748" r:id="rId2"/>
    <p:sldId id="643" r:id="rId3"/>
    <p:sldId id="747" r:id="rId4"/>
    <p:sldId id="644" r:id="rId5"/>
    <p:sldId id="326" r:id="rId6"/>
    <p:sldId id="327" r:id="rId7"/>
    <p:sldId id="646" r:id="rId8"/>
    <p:sldId id="328" r:id="rId9"/>
    <p:sldId id="330" r:id="rId10"/>
    <p:sldId id="331" r:id="rId11"/>
    <p:sldId id="680" r:id="rId12"/>
    <p:sldId id="681" r:id="rId13"/>
    <p:sldId id="682" r:id="rId14"/>
    <p:sldId id="391" r:id="rId15"/>
    <p:sldId id="333" r:id="rId16"/>
    <p:sldId id="334" r:id="rId17"/>
    <p:sldId id="335" r:id="rId18"/>
    <p:sldId id="399" r:id="rId19"/>
    <p:sldId id="400" r:id="rId20"/>
    <p:sldId id="401" r:id="rId21"/>
    <p:sldId id="392" r:id="rId22"/>
    <p:sldId id="456" r:id="rId23"/>
    <p:sldId id="345" r:id="rId24"/>
    <p:sldId id="694" r:id="rId25"/>
    <p:sldId id="517" r:id="rId26"/>
    <p:sldId id="518" r:id="rId27"/>
    <p:sldId id="519" r:id="rId28"/>
    <p:sldId id="520" r:id="rId2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5F5F5F"/>
    <a:srgbClr val="0066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7" autoAdjust="0"/>
    <p:restoredTop sz="79845" autoAdjust="0"/>
  </p:normalViewPr>
  <p:slideViewPr>
    <p:cSldViewPr snapToGrid="0">
      <p:cViewPr varScale="1">
        <p:scale>
          <a:sx n="80" d="100"/>
          <a:sy n="80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FF6B7447-37BD-43B9-9288-B6F974F466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50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9E603925-5D86-4FD4-AD85-D3A937AE97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934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4000 bytes </a:t>
            </a:r>
            <a:r>
              <a:rPr lang="en-US" dirty="0" smtClean="0">
                <a:sym typeface="Wingdings"/>
              </a:rPr>
              <a:t> 3980 bytes of payload + 20 bytes of IP header</a:t>
            </a:r>
          </a:p>
          <a:p>
            <a:r>
              <a:rPr lang="en-US" dirty="0" smtClean="0">
                <a:sym typeface="Wingdings"/>
              </a:rPr>
              <a:t>Each smaller datagram must now include 20 bytes of IP header  maximum bytes in data field == 1480 bytes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03925-5D86-4FD4-AD85-D3A937AE97E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60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r>
              <a:rPr lang="en-US" baseline="0" dirty="0" smtClean="0"/>
              <a:t> sends datagrams with an unlikely port number.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destination host will send back an ICMP  “port unreachable” packet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03925-5D86-4FD4-AD85-D3A937AE97E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46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checking is already done at the transport layer</a:t>
            </a:r>
            <a:r>
              <a:rPr lang="en-US" baseline="0" dirty="0" smtClean="0"/>
              <a:t> and link layer.  That redundancy should suffice.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03925-5D86-4FD4-AD85-D3A937AE97E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4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 addressing uses dotted-decimal notation </a:t>
            </a:r>
            <a:r>
              <a:rPr lang="en-US" dirty="0" smtClean="0">
                <a:sym typeface="Wingdings"/>
              </a:rPr>
              <a:t> each byte of the address is written in decimal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03925-5D86-4FD4-AD85-D3A937AE97E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55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 left:  3 hosts are connected to each</a:t>
            </a:r>
            <a:r>
              <a:rPr lang="en-US" baseline="0" dirty="0" smtClean="0"/>
              <a:t> other without a router.  </a:t>
            </a:r>
          </a:p>
          <a:p>
            <a:r>
              <a:rPr lang="en-US" baseline="0" dirty="0" smtClean="0"/>
              <a:t>They could belong to a Ethernet LAN in which the interfaces are interconnected by an Ethernet hub or switch.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network interconnecting these 3 hosts with the router is called a SUBNET, IP NETWORK, or simply NETWORT.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Subnet has an address and the hosts and router interfaces have an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03925-5D86-4FD4-AD85-D3A937AE97E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41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notation /24 is referred</a:t>
            </a:r>
            <a:r>
              <a:rPr lang="en-US" baseline="0" dirty="0" smtClean="0"/>
              <a:t> to as the </a:t>
            </a:r>
            <a:r>
              <a:rPr lang="en-US" baseline="0" smtClean="0"/>
              <a:t>subnet </a:t>
            </a:r>
            <a:r>
              <a:rPr lang="en-US" baseline="0" smtClean="0"/>
              <a:t>mask.  </a:t>
            </a:r>
            <a:r>
              <a:rPr lang="en-US" baseline="0" dirty="0" smtClean="0"/>
              <a:t>It says that the leftmost 24 bits determine the subnet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03925-5D86-4FD4-AD85-D3A937AE97E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0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organization is typically assigned a block of contiguous addresses</a:t>
            </a:r>
            <a:r>
              <a:rPr lang="en-US" baseline="0" dirty="0" smtClean="0"/>
              <a:t> with a common prefix (subnet part). Every device on that organization’s network will receive an address from that range.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 ISP can advertise to the rest of the world that all datagrams whose first 23 bits match 200.23.16.0/23 should be sent to it.  Within this prefix, there can be several organizations with their own subnets.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ability to use a single prefix to advertise multiple networks is called address/route aggregation or route summarization.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03925-5D86-4FD4-AD85-D3A937AE97E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30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D581D9-C934-4DB0-B3CC-F0B741ACE3F3}" type="slidenum">
              <a:rPr lang="en-US"/>
              <a:pPr/>
              <a:t>11</a:t>
            </a:fld>
            <a:endParaRPr lang="en-US"/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E2DB2-3B13-43E3-B57B-E9D301646879}" type="slidenum">
              <a:rPr lang="en-US"/>
              <a:pPr/>
              <a:t>12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A5E4F1-305A-49ED-9E64-05AFC22C6FF8}" type="slidenum">
              <a:rPr lang="en-US"/>
              <a:pPr/>
              <a:t>13</a:t>
            </a:fld>
            <a:endParaRPr lang="en-US"/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if Fly-By-Night-ISP</a:t>
            </a:r>
            <a:r>
              <a:rPr lang="en-US" baseline="0" dirty="0" smtClean="0"/>
              <a:t> acquires ISPs-R-Us and wants it to advertise for packets to organization 1?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03925-5D86-4FD4-AD85-D3A937AE97E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Network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31DC84EC-1766-4CC1-A16B-CD403FBA39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Network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FE69A5EF-1FC6-4AA1-8278-922E0D0F29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5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Network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51150653-3631-4759-9813-11A977A747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24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10213" y="6508750"/>
            <a:ext cx="2895600" cy="371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Network Layer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2925" y="6507163"/>
            <a:ext cx="676275" cy="350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36BDE324-F214-4818-86E4-38507A4B37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8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Network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60FB9ACB-F897-4FD9-9BCD-839C35E2B1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Network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6186E2C6-25AC-4F5D-BDC2-03A0D24E3E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2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Network Layer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AED1266C-9279-43B6-B12C-7D16F58BA5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0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Network Layer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2B0F2AD9-4A0A-402C-95AC-EC91963134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9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Network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3C053F6B-99D4-4DF2-9A15-54D8545652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5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Network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CA6DA7F6-9C61-4110-9565-627ADA0FD9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9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Network Layer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F7D829A9-12C7-427B-B324-B41B1CBA57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Network Layer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3C9FB677-89CB-4305-9797-8903C00774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9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10213" y="6508750"/>
            <a:ext cx="28956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r>
              <a:rPr lang="en-US"/>
              <a:t>Network 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25" y="6507163"/>
            <a:ext cx="6762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r>
              <a:rPr lang="en-US"/>
              <a:t>4-</a:t>
            </a:r>
            <a:fld id="{B3B9C55B-6D57-4F9C-B3B5-CC7CE18E80B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9.bin"/><Relationship Id="rId12" Type="http://schemas.openxmlformats.org/officeDocument/2006/relationships/oleObject" Target="../embeddings/oleObject40.bin"/><Relationship Id="rId13" Type="http://schemas.openxmlformats.org/officeDocument/2006/relationships/image" Target="../media/image2.wmf"/><Relationship Id="rId14" Type="http://schemas.openxmlformats.org/officeDocument/2006/relationships/oleObject" Target="../embeddings/oleObject41.bin"/><Relationship Id="rId15" Type="http://schemas.openxmlformats.org/officeDocument/2006/relationships/image" Target="../media/image3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34.bin"/><Relationship Id="rId7" Type="http://schemas.openxmlformats.org/officeDocument/2006/relationships/oleObject" Target="../embeddings/oleObject35.bin"/><Relationship Id="rId8" Type="http://schemas.openxmlformats.org/officeDocument/2006/relationships/oleObject" Target="../embeddings/oleObject36.bin"/><Relationship Id="rId9" Type="http://schemas.openxmlformats.org/officeDocument/2006/relationships/oleObject" Target="../embeddings/oleObject37.bin"/><Relationship Id="rId10" Type="http://schemas.openxmlformats.org/officeDocument/2006/relationships/oleObject" Target="../embeddings/oleObject3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45.bin"/><Relationship Id="rId6" Type="http://schemas.openxmlformats.org/officeDocument/2006/relationships/oleObject" Target="../embeddings/oleObject46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48.bin"/><Relationship Id="rId6" Type="http://schemas.openxmlformats.org/officeDocument/2006/relationships/oleObject" Target="../embeddings/oleObject49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8" Type="http://schemas.openxmlformats.org/officeDocument/2006/relationships/oleObject" Target="../embeddings/oleObject8.bin"/><Relationship Id="rId9" Type="http://schemas.openxmlformats.org/officeDocument/2006/relationships/oleObject" Target="../embeddings/oleObject9.bin"/><Relationship Id="rId10" Type="http://schemas.openxmlformats.org/officeDocument/2006/relationships/oleObject" Target="../embeddings/oleObject10.bin"/><Relationship Id="rId11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13.bin"/><Relationship Id="rId7" Type="http://schemas.openxmlformats.org/officeDocument/2006/relationships/oleObject" Target="../embeddings/oleObject14.bin"/><Relationship Id="rId8" Type="http://schemas.openxmlformats.org/officeDocument/2006/relationships/oleObject" Target="../embeddings/oleObject15.bin"/><Relationship Id="rId9" Type="http://schemas.openxmlformats.org/officeDocument/2006/relationships/oleObject" Target="../embeddings/oleObject16.bin"/><Relationship Id="rId10" Type="http://schemas.openxmlformats.org/officeDocument/2006/relationships/oleObject" Target="../embeddings/oleObject17.bin"/><Relationship Id="rId11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20.bin"/><Relationship Id="rId7" Type="http://schemas.openxmlformats.org/officeDocument/2006/relationships/oleObject" Target="../embeddings/oleObject21.bin"/><Relationship Id="rId8" Type="http://schemas.openxmlformats.org/officeDocument/2006/relationships/oleObject" Target="../embeddings/oleObject22.bin"/><Relationship Id="rId9" Type="http://schemas.openxmlformats.org/officeDocument/2006/relationships/oleObject" Target="../embeddings/oleObject23.bin"/><Relationship Id="rId10" Type="http://schemas.openxmlformats.org/officeDocument/2006/relationships/oleObject" Target="../embeddings/oleObject24.bin"/><Relationship Id="rId11" Type="http://schemas.openxmlformats.org/officeDocument/2006/relationships/oleObject" Target="../embeddings/oleObject2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7.bin"/><Relationship Id="rId6" Type="http://schemas.openxmlformats.org/officeDocument/2006/relationships/oleObject" Target="../embeddings/oleObject28.bin"/><Relationship Id="rId7" Type="http://schemas.openxmlformats.org/officeDocument/2006/relationships/oleObject" Target="../embeddings/oleObject29.bin"/><Relationship Id="rId8" Type="http://schemas.openxmlformats.org/officeDocument/2006/relationships/oleObject" Target="../embeddings/oleObject30.bin"/><Relationship Id="rId9" Type="http://schemas.openxmlformats.org/officeDocument/2006/relationships/oleObject" Target="../embeddings/oleObject31.bin"/><Relationship Id="rId10" Type="http://schemas.openxmlformats.org/officeDocument/2006/relationships/oleObject" Target="../embeddings/oleObject32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charset="0"/>
              </a:rPr>
              <a:t>12 – </a:t>
            </a:r>
            <a:r>
              <a:rPr lang="en-US" dirty="0" smtClean="0">
                <a:latin typeface="Comic Sans MS" charset="0"/>
              </a:rPr>
              <a:t>IP, NAT</a:t>
            </a:r>
            <a:r>
              <a:rPr lang="en-US" dirty="0">
                <a:latin typeface="Comic Sans MS" charset="0"/>
              </a:rPr>
              <a:t>, ICMP, IPv6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Comic Sans MS" charset="0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/>
              <a:t>Network Layer</a:t>
            </a:r>
            <a:endParaRPr lang="en-US">
              <a:latin typeface="Times New Roman" charset="0"/>
            </a:endParaRP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/>
              <a:t>4-</a:t>
            </a:r>
            <a:fld id="{80952110-F431-1F46-8A79-FE8DE9497494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25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IP addresses: how to get one?</a:t>
            </a:r>
            <a:endParaRPr 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687513"/>
            <a:ext cx="8034338" cy="33591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dirty="0">
                <a:solidFill>
                  <a:srgbClr val="FF0000"/>
                </a:solidFill>
              </a:rPr>
              <a:t>Q:</a:t>
            </a:r>
            <a:r>
              <a:rPr lang="en-US" dirty="0"/>
              <a:t> How does a </a:t>
            </a:r>
            <a:r>
              <a:rPr lang="en-US" i="1" dirty="0"/>
              <a:t>host</a:t>
            </a:r>
            <a:r>
              <a:rPr lang="en-US" dirty="0"/>
              <a:t> get IP address?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r>
              <a:rPr lang="en-US" sz="2400" dirty="0"/>
              <a:t>hard-coded by system admin in a file</a:t>
            </a:r>
          </a:p>
          <a:p>
            <a:pPr lvl="1"/>
            <a:r>
              <a:rPr lang="en-US" dirty="0" smtClean="0"/>
              <a:t>UNIX</a:t>
            </a:r>
            <a:r>
              <a:rPr lang="en-US" dirty="0"/>
              <a:t>: /</a:t>
            </a:r>
            <a:r>
              <a:rPr lang="en-US" dirty="0" err="1" smtClean="0"/>
              <a:t>etc</a:t>
            </a:r>
            <a:r>
              <a:rPr lang="en-US" dirty="0" smtClean="0"/>
              <a:t>/hosts</a:t>
            </a:r>
            <a:endParaRPr lang="en-US" dirty="0"/>
          </a:p>
          <a:p>
            <a:r>
              <a:rPr lang="en-US" sz="2400" dirty="0">
                <a:solidFill>
                  <a:srgbClr val="FF0000"/>
                </a:solidFill>
              </a:rPr>
              <a:t>DHCP: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</a:t>
            </a:r>
            <a:r>
              <a:rPr lang="en-US" sz="2400" dirty="0"/>
              <a:t>ynamic </a:t>
            </a:r>
            <a:r>
              <a:rPr lang="en-US" sz="2400" dirty="0">
                <a:solidFill>
                  <a:srgbClr val="FF0000"/>
                </a:solidFill>
              </a:rPr>
              <a:t>H</a:t>
            </a:r>
            <a:r>
              <a:rPr lang="en-US" sz="2400" dirty="0"/>
              <a:t>ost </a:t>
            </a:r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dirty="0"/>
              <a:t>onfiguration 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/>
              <a:t>rotocol: dynamically get address from </a:t>
            </a:r>
            <a:r>
              <a:rPr lang="en-US" sz="2400" dirty="0" smtClean="0"/>
              <a:t>a </a:t>
            </a:r>
            <a:r>
              <a:rPr lang="en-US" sz="2400" dirty="0"/>
              <a:t>server</a:t>
            </a:r>
          </a:p>
          <a:p>
            <a:pPr lvl="1"/>
            <a:r>
              <a:rPr lang="en-US" dirty="0"/>
              <a:t>“plug-and-play” 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60FB9ACB-F897-4FD9-9BCD-839C35E2B17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43F0C2D3-63BF-4F14-9062-57EBC649D1D9}" type="slidenum">
              <a:rPr lang="en-US"/>
              <a:pPr/>
              <a:t>11</a:t>
            </a:fld>
            <a:endParaRPr lang="en-US"/>
          </a:p>
        </p:txBody>
      </p:sp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346075"/>
            <a:ext cx="8826500" cy="1143000"/>
          </a:xfrm>
        </p:spPr>
        <p:txBody>
          <a:bodyPr/>
          <a:lstStyle/>
          <a:p>
            <a:r>
              <a:rPr lang="en-US" sz="3200"/>
              <a:t>DHCP: Dynamic Host Configuration Protocol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587500"/>
            <a:ext cx="8807450" cy="33591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Goal:</a:t>
            </a:r>
            <a:r>
              <a:rPr lang="en-US" sz="2400" dirty="0"/>
              <a:t> allow host to </a:t>
            </a:r>
            <a:r>
              <a:rPr lang="en-US" sz="2400" i="1" dirty="0"/>
              <a:t>dynamically </a:t>
            </a:r>
            <a:r>
              <a:rPr lang="en-US" sz="2400" dirty="0"/>
              <a:t>obtain its IP address from network server when it joins network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DHCP </a:t>
            </a:r>
            <a:r>
              <a:rPr lang="en-US" sz="2400" dirty="0"/>
              <a:t>overview:</a:t>
            </a:r>
            <a:endParaRPr lang="en-US" dirty="0"/>
          </a:p>
          <a:p>
            <a:pPr lvl="1"/>
            <a:r>
              <a:rPr lang="en-US" dirty="0"/>
              <a:t>host broadcasts “</a:t>
            </a:r>
            <a:r>
              <a:rPr lang="en-US" dirty="0">
                <a:solidFill>
                  <a:schemeClr val="accent2"/>
                </a:solidFill>
              </a:rPr>
              <a:t>DHCP discover</a:t>
            </a:r>
            <a:r>
              <a:rPr lang="en-US" dirty="0"/>
              <a:t>” </a:t>
            </a:r>
            <a:r>
              <a:rPr lang="en-US" dirty="0" err="1"/>
              <a:t>msg</a:t>
            </a:r>
            <a:r>
              <a:rPr lang="en-US" dirty="0"/>
              <a:t> [optional]</a:t>
            </a:r>
          </a:p>
          <a:p>
            <a:pPr lvl="1"/>
            <a:r>
              <a:rPr lang="en-US" dirty="0"/>
              <a:t>DHCP server responds with “</a:t>
            </a:r>
            <a:r>
              <a:rPr lang="en-US" dirty="0">
                <a:solidFill>
                  <a:schemeClr val="accent2"/>
                </a:solidFill>
              </a:rPr>
              <a:t>DHCP offer</a:t>
            </a:r>
            <a:r>
              <a:rPr lang="en-US" dirty="0"/>
              <a:t>” </a:t>
            </a:r>
            <a:r>
              <a:rPr lang="en-US" dirty="0" err="1"/>
              <a:t>msg</a:t>
            </a:r>
            <a:r>
              <a:rPr lang="en-US" dirty="0"/>
              <a:t> [optional]</a:t>
            </a:r>
          </a:p>
          <a:p>
            <a:pPr lvl="1"/>
            <a:r>
              <a:rPr lang="en-US" dirty="0"/>
              <a:t>host requests IP address: “</a:t>
            </a:r>
            <a:r>
              <a:rPr lang="en-US" dirty="0">
                <a:solidFill>
                  <a:schemeClr val="accent2"/>
                </a:solidFill>
              </a:rPr>
              <a:t>DHCP request</a:t>
            </a:r>
            <a:r>
              <a:rPr lang="en-US" dirty="0"/>
              <a:t>” </a:t>
            </a:r>
            <a:r>
              <a:rPr lang="en-US" dirty="0" err="1"/>
              <a:t>msg</a:t>
            </a:r>
            <a:endParaRPr lang="en-US" dirty="0"/>
          </a:p>
          <a:p>
            <a:pPr lvl="1"/>
            <a:r>
              <a:rPr lang="en-US" dirty="0"/>
              <a:t>DHCP server sends address: “</a:t>
            </a:r>
            <a:r>
              <a:rPr lang="en-US" dirty="0">
                <a:solidFill>
                  <a:schemeClr val="accent2"/>
                </a:solidFill>
              </a:rPr>
              <a:t>DHCP </a:t>
            </a:r>
            <a:r>
              <a:rPr lang="en-US" dirty="0" err="1">
                <a:solidFill>
                  <a:schemeClr val="accent2"/>
                </a:solidFill>
              </a:rPr>
              <a:t>ack</a:t>
            </a:r>
            <a:r>
              <a:rPr lang="en-US" dirty="0"/>
              <a:t>” </a:t>
            </a:r>
            <a:r>
              <a:rPr lang="en-US" dirty="0" err="1"/>
              <a:t>msg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61F7DBC8-9590-4671-B2E4-6F93F0E14856}" type="slidenum">
              <a:rPr lang="en-US"/>
              <a:pPr/>
              <a:t>12</a:t>
            </a:fld>
            <a:endParaRPr lang="en-US"/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388938"/>
            <a:ext cx="7772400" cy="1143000"/>
          </a:xfrm>
        </p:spPr>
        <p:txBody>
          <a:bodyPr/>
          <a:lstStyle/>
          <a:p>
            <a:r>
              <a:rPr lang="en-US" sz="3600"/>
              <a:t>DHCP client-server scenario</a:t>
            </a:r>
          </a:p>
        </p:txBody>
      </p:sp>
      <p:sp>
        <p:nvSpPr>
          <p:cNvPr id="635907" name="Rectangle 3"/>
          <p:cNvSpPr>
            <a:spLocks noChangeArrowheads="1"/>
          </p:cNvSpPr>
          <p:nvPr/>
        </p:nvSpPr>
        <p:spPr bwMode="auto">
          <a:xfrm>
            <a:off x="2408238" y="6037263"/>
            <a:ext cx="4978400" cy="319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08" name="Freeform 4"/>
          <p:cNvSpPr>
            <a:spLocks/>
          </p:cNvSpPr>
          <p:nvPr/>
        </p:nvSpPr>
        <p:spPr bwMode="auto">
          <a:xfrm>
            <a:off x="1712913" y="2103438"/>
            <a:ext cx="1941512" cy="2049462"/>
          </a:xfrm>
          <a:custGeom>
            <a:avLst/>
            <a:gdLst>
              <a:gd name="T0" fmla="*/ 1201 w 1223"/>
              <a:gd name="T1" fmla="*/ 756 h 1291"/>
              <a:gd name="T2" fmla="*/ 702 w 1223"/>
              <a:gd name="T3" fmla="*/ 670 h 1291"/>
              <a:gd name="T4" fmla="*/ 608 w 1223"/>
              <a:gd name="T5" fmla="*/ 103 h 1291"/>
              <a:gd name="T6" fmla="*/ 335 w 1223"/>
              <a:gd name="T7" fmla="*/ 52 h 1291"/>
              <a:gd name="T8" fmla="*/ 65 w 1223"/>
              <a:gd name="T9" fmla="*/ 82 h 1291"/>
              <a:gd name="T10" fmla="*/ 41 w 1223"/>
              <a:gd name="T11" fmla="*/ 544 h 1291"/>
              <a:gd name="T12" fmla="*/ 38 w 1223"/>
              <a:gd name="T13" fmla="*/ 751 h 1291"/>
              <a:gd name="T14" fmla="*/ 23 w 1223"/>
              <a:gd name="T15" fmla="*/ 940 h 1291"/>
              <a:gd name="T16" fmla="*/ 17 w 1223"/>
              <a:gd name="T17" fmla="*/ 1114 h 1291"/>
              <a:gd name="T18" fmla="*/ 128 w 1223"/>
              <a:gd name="T19" fmla="*/ 1219 h 1291"/>
              <a:gd name="T20" fmla="*/ 602 w 1223"/>
              <a:gd name="T21" fmla="*/ 1243 h 1291"/>
              <a:gd name="T22" fmla="*/ 686 w 1223"/>
              <a:gd name="T23" fmla="*/ 930 h 1291"/>
              <a:gd name="T24" fmla="*/ 1177 w 1223"/>
              <a:gd name="T25" fmla="*/ 916 h 1291"/>
              <a:gd name="T26" fmla="*/ 1201 w 1223"/>
              <a:gd name="T27" fmla="*/ 756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09" name="Freeform 5"/>
          <p:cNvSpPr>
            <a:spLocks/>
          </p:cNvSpPr>
          <p:nvPr/>
        </p:nvSpPr>
        <p:spPr bwMode="auto">
          <a:xfrm>
            <a:off x="4229100" y="2390775"/>
            <a:ext cx="1906588" cy="1958975"/>
          </a:xfrm>
          <a:custGeom>
            <a:avLst/>
            <a:gdLst>
              <a:gd name="T0" fmla="*/ 25 w 1201"/>
              <a:gd name="T1" fmla="*/ 709 h 1234"/>
              <a:gd name="T2" fmla="*/ 526 w 1201"/>
              <a:gd name="T3" fmla="*/ 780 h 1234"/>
              <a:gd name="T4" fmla="*/ 613 w 1201"/>
              <a:gd name="T5" fmla="*/ 1134 h 1234"/>
              <a:gd name="T6" fmla="*/ 946 w 1201"/>
              <a:gd name="T7" fmla="*/ 1230 h 1234"/>
              <a:gd name="T8" fmla="*/ 1171 w 1201"/>
              <a:gd name="T9" fmla="*/ 1107 h 1234"/>
              <a:gd name="T10" fmla="*/ 1126 w 1201"/>
              <a:gd name="T11" fmla="*/ 894 h 1234"/>
              <a:gd name="T12" fmla="*/ 1114 w 1201"/>
              <a:gd name="T13" fmla="*/ 693 h 1234"/>
              <a:gd name="T14" fmla="*/ 1099 w 1201"/>
              <a:gd name="T15" fmla="*/ 423 h 1234"/>
              <a:gd name="T16" fmla="*/ 1141 w 1201"/>
              <a:gd name="T17" fmla="*/ 216 h 1234"/>
              <a:gd name="T18" fmla="*/ 1102 w 1201"/>
              <a:gd name="T19" fmla="*/ 33 h 1234"/>
              <a:gd name="T20" fmla="*/ 646 w 1201"/>
              <a:gd name="T21" fmla="*/ 81 h 1234"/>
              <a:gd name="T22" fmla="*/ 535 w 1201"/>
              <a:gd name="T23" fmla="*/ 519 h 1234"/>
              <a:gd name="T24" fmla="*/ 44 w 1201"/>
              <a:gd name="T25" fmla="*/ 548 h 1234"/>
              <a:gd name="T26" fmla="*/ 25 w 1201"/>
              <a:gd name="T27" fmla="*/ 709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10" name="Freeform 6"/>
          <p:cNvSpPr>
            <a:spLocks/>
          </p:cNvSpPr>
          <p:nvPr/>
        </p:nvSpPr>
        <p:spPr bwMode="auto">
          <a:xfrm>
            <a:off x="2921000" y="3767138"/>
            <a:ext cx="2055813" cy="1490662"/>
          </a:xfrm>
          <a:custGeom>
            <a:avLst/>
            <a:gdLst>
              <a:gd name="T0" fmla="*/ 600 w 1295"/>
              <a:gd name="T1" fmla="*/ 30 h 939"/>
              <a:gd name="T2" fmla="*/ 525 w 1295"/>
              <a:gd name="T3" fmla="*/ 393 h 939"/>
              <a:gd name="T4" fmla="*/ 81 w 1295"/>
              <a:gd name="T5" fmla="*/ 471 h 939"/>
              <a:gd name="T6" fmla="*/ 39 w 1295"/>
              <a:gd name="T7" fmla="*/ 855 h 939"/>
              <a:gd name="T8" fmla="*/ 207 w 1295"/>
              <a:gd name="T9" fmla="*/ 927 h 939"/>
              <a:gd name="T10" fmla="*/ 429 w 1295"/>
              <a:gd name="T11" fmla="*/ 927 h 939"/>
              <a:gd name="T12" fmla="*/ 705 w 1295"/>
              <a:gd name="T13" fmla="*/ 891 h 939"/>
              <a:gd name="T14" fmla="*/ 1227 w 1295"/>
              <a:gd name="T15" fmla="*/ 849 h 939"/>
              <a:gd name="T16" fmla="*/ 1113 w 1295"/>
              <a:gd name="T17" fmla="*/ 459 h 939"/>
              <a:gd name="T18" fmla="*/ 777 w 1295"/>
              <a:gd name="T19" fmla="*/ 363 h 939"/>
              <a:gd name="T20" fmla="*/ 762 w 1295"/>
              <a:gd name="T21" fmla="*/ 42 h 939"/>
              <a:gd name="T22" fmla="*/ 600 w 1295"/>
              <a:gd name="T23" fmla="*/ 30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5" h="939">
                <a:moveTo>
                  <a:pt x="600" y="30"/>
                </a:moveTo>
                <a:cubicBezTo>
                  <a:pt x="486" y="60"/>
                  <a:pt x="610" y="247"/>
                  <a:pt x="525" y="393"/>
                </a:cubicBezTo>
                <a:cubicBezTo>
                  <a:pt x="439" y="467"/>
                  <a:pt x="162" y="394"/>
                  <a:pt x="81" y="471"/>
                </a:cubicBezTo>
                <a:cubicBezTo>
                  <a:pt x="0" y="548"/>
                  <a:pt x="18" y="779"/>
                  <a:pt x="39" y="855"/>
                </a:cubicBezTo>
                <a:cubicBezTo>
                  <a:pt x="60" y="931"/>
                  <a:pt x="142" y="915"/>
                  <a:pt x="207" y="927"/>
                </a:cubicBezTo>
                <a:cubicBezTo>
                  <a:pt x="272" y="939"/>
                  <a:pt x="346" y="933"/>
                  <a:pt x="429" y="927"/>
                </a:cubicBezTo>
                <a:cubicBezTo>
                  <a:pt x="512" y="921"/>
                  <a:pt x="572" y="904"/>
                  <a:pt x="705" y="891"/>
                </a:cubicBezTo>
                <a:cubicBezTo>
                  <a:pt x="838" y="878"/>
                  <a:pt x="1159" y="921"/>
                  <a:pt x="1227" y="849"/>
                </a:cubicBezTo>
                <a:cubicBezTo>
                  <a:pt x="1295" y="777"/>
                  <a:pt x="1188" y="540"/>
                  <a:pt x="1113" y="459"/>
                </a:cubicBezTo>
                <a:cubicBezTo>
                  <a:pt x="1038" y="378"/>
                  <a:pt x="835" y="432"/>
                  <a:pt x="777" y="363"/>
                </a:cubicBezTo>
                <a:cubicBezTo>
                  <a:pt x="719" y="294"/>
                  <a:pt x="791" y="97"/>
                  <a:pt x="762" y="42"/>
                </a:cubicBezTo>
                <a:cubicBezTo>
                  <a:pt x="708" y="15"/>
                  <a:pt x="714" y="0"/>
                  <a:pt x="600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35911" name="Object 7"/>
          <p:cNvGraphicFramePr>
            <a:graphicFrameLocks noChangeAspect="1"/>
          </p:cNvGraphicFramePr>
          <p:nvPr/>
        </p:nvGraphicFramePr>
        <p:xfrm>
          <a:off x="1790700" y="22082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63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20821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12" name="Line 8"/>
          <p:cNvSpPr>
            <a:spLocks noChangeShapeType="1"/>
          </p:cNvSpPr>
          <p:nvPr/>
        </p:nvSpPr>
        <p:spPr bwMode="auto">
          <a:xfrm>
            <a:off x="2351088" y="2581275"/>
            <a:ext cx="27781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13" name="Line 9"/>
          <p:cNvSpPr>
            <a:spLocks noChangeShapeType="1"/>
          </p:cNvSpPr>
          <p:nvPr/>
        </p:nvSpPr>
        <p:spPr bwMode="auto">
          <a:xfrm flipH="1">
            <a:off x="2641600" y="2566988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14" name="Line 10"/>
          <p:cNvSpPr>
            <a:spLocks noChangeShapeType="1"/>
          </p:cNvSpPr>
          <p:nvPr/>
        </p:nvSpPr>
        <p:spPr bwMode="auto">
          <a:xfrm flipV="1">
            <a:off x="2351088" y="3225800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15" name="Line 11"/>
          <p:cNvSpPr>
            <a:spLocks noChangeShapeType="1"/>
          </p:cNvSpPr>
          <p:nvPr/>
        </p:nvSpPr>
        <p:spPr bwMode="auto">
          <a:xfrm>
            <a:off x="2360613" y="3852863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35916" name="Object 12"/>
          <p:cNvGraphicFramePr>
            <a:graphicFrameLocks noChangeAspect="1"/>
          </p:cNvGraphicFramePr>
          <p:nvPr/>
        </p:nvGraphicFramePr>
        <p:xfrm>
          <a:off x="1790700" y="28749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64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87496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17" name="Object 13"/>
          <p:cNvGraphicFramePr>
            <a:graphicFrameLocks noChangeAspect="1"/>
          </p:cNvGraphicFramePr>
          <p:nvPr/>
        </p:nvGraphicFramePr>
        <p:xfrm>
          <a:off x="1790700" y="34845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65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348456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18" name="Line 14"/>
          <p:cNvSpPr>
            <a:spLocks noChangeShapeType="1"/>
          </p:cNvSpPr>
          <p:nvPr/>
        </p:nvSpPr>
        <p:spPr bwMode="auto">
          <a:xfrm>
            <a:off x="2641600" y="3424238"/>
            <a:ext cx="10350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5919" name="Group 15"/>
          <p:cNvGrpSpPr>
            <a:grpSpLocks/>
          </p:cNvGrpSpPr>
          <p:nvPr/>
        </p:nvGrpSpPr>
        <p:grpSpPr bwMode="auto">
          <a:xfrm>
            <a:off x="3584575" y="3389313"/>
            <a:ext cx="711200" cy="381000"/>
            <a:chOff x="3600" y="219"/>
            <a:chExt cx="360" cy="175"/>
          </a:xfrm>
        </p:grpSpPr>
        <p:sp>
          <p:nvSpPr>
            <p:cNvPr id="635920" name="Oval 1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21" name="Line 1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22" name="Line 1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23" name="Rectangle 1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5924" name="Oval 2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5925" name="Group 2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35926" name="Line 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27" name="Line 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28" name="Line 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5929" name="Group 2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35930" name="Line 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31" name="Line 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32" name="Line 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35933" name="Text Box 29"/>
          <p:cNvSpPr txBox="1">
            <a:spLocks noChangeArrowheads="1"/>
          </p:cNvSpPr>
          <p:nvPr/>
        </p:nvSpPr>
        <p:spPr bwMode="auto">
          <a:xfrm>
            <a:off x="2309813" y="225583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223.1.1.1</a:t>
            </a:r>
            <a:endParaRPr lang="en-US"/>
          </a:p>
        </p:txBody>
      </p:sp>
      <p:sp>
        <p:nvSpPr>
          <p:cNvPr id="635934" name="Rectangle 30"/>
          <p:cNvSpPr>
            <a:spLocks noChangeArrowheads="1"/>
          </p:cNvSpPr>
          <p:nvPr/>
        </p:nvSpPr>
        <p:spPr bwMode="auto">
          <a:xfrm>
            <a:off x="2397125" y="2976563"/>
            <a:ext cx="309563" cy="18097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35" name="Text Box 31"/>
          <p:cNvSpPr txBox="1">
            <a:spLocks noChangeArrowheads="1"/>
          </p:cNvSpPr>
          <p:nvPr/>
        </p:nvSpPr>
        <p:spPr bwMode="auto">
          <a:xfrm>
            <a:off x="2387600" y="288448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223.1.1.2</a:t>
            </a:r>
            <a:endParaRPr lang="en-US"/>
          </a:p>
        </p:txBody>
      </p:sp>
      <p:sp>
        <p:nvSpPr>
          <p:cNvPr id="635936" name="Text Box 32"/>
          <p:cNvSpPr txBox="1">
            <a:spLocks noChangeArrowheads="1"/>
          </p:cNvSpPr>
          <p:nvPr/>
        </p:nvSpPr>
        <p:spPr bwMode="auto">
          <a:xfrm>
            <a:off x="2195513" y="383698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223.1.1.3</a:t>
            </a:r>
            <a:endParaRPr lang="en-US"/>
          </a:p>
        </p:txBody>
      </p:sp>
      <p:sp>
        <p:nvSpPr>
          <p:cNvPr id="635937" name="Text Box 33"/>
          <p:cNvSpPr txBox="1">
            <a:spLocks noChangeArrowheads="1"/>
          </p:cNvSpPr>
          <p:nvPr/>
        </p:nvSpPr>
        <p:spPr bwMode="auto">
          <a:xfrm>
            <a:off x="2986088" y="3165475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223.1.1.4</a:t>
            </a:r>
            <a:endParaRPr lang="en-US"/>
          </a:p>
        </p:txBody>
      </p:sp>
      <p:sp>
        <p:nvSpPr>
          <p:cNvPr id="635938" name="Line 34"/>
          <p:cNvSpPr>
            <a:spLocks noChangeShapeType="1"/>
          </p:cNvSpPr>
          <p:nvPr/>
        </p:nvSpPr>
        <p:spPr bwMode="auto">
          <a:xfrm>
            <a:off x="4189413" y="3433763"/>
            <a:ext cx="1016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39" name="Text Box 35"/>
          <p:cNvSpPr txBox="1">
            <a:spLocks noChangeArrowheads="1"/>
          </p:cNvSpPr>
          <p:nvPr/>
        </p:nvSpPr>
        <p:spPr bwMode="auto">
          <a:xfrm>
            <a:off x="4062413" y="3155950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223.1.2.9</a:t>
            </a:r>
            <a:endParaRPr lang="en-US"/>
          </a:p>
        </p:txBody>
      </p:sp>
      <p:sp>
        <p:nvSpPr>
          <p:cNvPr id="635940" name="Line 36"/>
          <p:cNvSpPr>
            <a:spLocks noChangeShapeType="1"/>
          </p:cNvSpPr>
          <p:nvPr/>
        </p:nvSpPr>
        <p:spPr bwMode="auto">
          <a:xfrm flipH="1">
            <a:off x="5213350" y="2738438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35941" name="Object 37"/>
          <p:cNvGraphicFramePr>
            <a:graphicFrameLocks noChangeAspect="1"/>
          </p:cNvGraphicFramePr>
          <p:nvPr/>
        </p:nvGraphicFramePr>
        <p:xfrm>
          <a:off x="5391150" y="24463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66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244633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42" name="Line 38"/>
          <p:cNvSpPr>
            <a:spLocks noChangeShapeType="1"/>
          </p:cNvSpPr>
          <p:nvPr/>
        </p:nvSpPr>
        <p:spPr bwMode="auto">
          <a:xfrm>
            <a:off x="5213350" y="274320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35943" name="Object 39"/>
          <p:cNvGraphicFramePr>
            <a:graphicFrameLocks noChangeAspect="1"/>
          </p:cNvGraphicFramePr>
          <p:nvPr/>
        </p:nvGraphicFramePr>
        <p:xfrm>
          <a:off x="5395913" y="38274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67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913" y="382746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44" name="Line 40"/>
          <p:cNvSpPr>
            <a:spLocks noChangeShapeType="1"/>
          </p:cNvSpPr>
          <p:nvPr/>
        </p:nvSpPr>
        <p:spPr bwMode="auto">
          <a:xfrm>
            <a:off x="5213350" y="4014788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45" name="Rectangle 41"/>
          <p:cNvSpPr>
            <a:spLocks noChangeArrowheads="1"/>
          </p:cNvSpPr>
          <p:nvPr/>
        </p:nvSpPr>
        <p:spPr bwMode="auto">
          <a:xfrm>
            <a:off x="5159375" y="3749675"/>
            <a:ext cx="171450" cy="18097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46" name="Text Box 42"/>
          <p:cNvSpPr txBox="1">
            <a:spLocks noChangeArrowheads="1"/>
          </p:cNvSpPr>
          <p:nvPr/>
        </p:nvSpPr>
        <p:spPr bwMode="auto">
          <a:xfrm>
            <a:off x="4573588" y="363696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223.1.2.2</a:t>
            </a:r>
            <a:endParaRPr lang="en-US"/>
          </a:p>
        </p:txBody>
      </p:sp>
      <p:sp>
        <p:nvSpPr>
          <p:cNvPr id="635947" name="Text Box 43"/>
          <p:cNvSpPr txBox="1">
            <a:spLocks noChangeArrowheads="1"/>
          </p:cNvSpPr>
          <p:nvPr/>
        </p:nvSpPr>
        <p:spPr bwMode="auto">
          <a:xfrm>
            <a:off x="5297488" y="214471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223.1.2.1</a:t>
            </a:r>
            <a:endParaRPr lang="en-US"/>
          </a:p>
        </p:txBody>
      </p:sp>
      <p:sp>
        <p:nvSpPr>
          <p:cNvPr id="635948" name="Line 44"/>
          <p:cNvSpPr>
            <a:spLocks noChangeShapeType="1"/>
          </p:cNvSpPr>
          <p:nvPr/>
        </p:nvSpPr>
        <p:spPr bwMode="auto">
          <a:xfrm flipH="1">
            <a:off x="3951288" y="3771900"/>
            <a:ext cx="0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49" name="Line 45"/>
          <p:cNvSpPr>
            <a:spLocks noChangeShapeType="1"/>
          </p:cNvSpPr>
          <p:nvPr/>
        </p:nvSpPr>
        <p:spPr bwMode="auto">
          <a:xfrm flipH="1">
            <a:off x="3294063" y="4491038"/>
            <a:ext cx="1185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50" name="Line 46"/>
          <p:cNvSpPr>
            <a:spLocks noChangeShapeType="1"/>
          </p:cNvSpPr>
          <p:nvPr/>
        </p:nvSpPr>
        <p:spPr bwMode="auto">
          <a:xfrm flipH="1" flipV="1">
            <a:off x="3290888" y="44831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51" name="Line 47"/>
          <p:cNvSpPr>
            <a:spLocks noChangeShapeType="1"/>
          </p:cNvSpPr>
          <p:nvPr/>
        </p:nvSpPr>
        <p:spPr bwMode="auto">
          <a:xfrm flipH="1" flipV="1">
            <a:off x="4467225" y="44878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35952" name="Object 48"/>
          <p:cNvGraphicFramePr>
            <a:graphicFrameLocks noChangeAspect="1"/>
          </p:cNvGraphicFramePr>
          <p:nvPr/>
        </p:nvGraphicFramePr>
        <p:xfrm>
          <a:off x="4252913" y="46466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68" name="Clip" r:id="rId10" imgW="1305000" imgH="1085760" progId="MS_ClipArt_Gallery.2">
                  <p:embed/>
                </p:oleObj>
              </mc:Choice>
              <mc:Fallback>
                <p:oleObj name="Clip" r:id="rId10" imgW="1305000" imgH="1085760" progId="MS_ClipArt_Gallery.2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464661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53" name="Object 49"/>
          <p:cNvGraphicFramePr>
            <a:graphicFrameLocks noChangeAspect="1"/>
          </p:cNvGraphicFramePr>
          <p:nvPr/>
        </p:nvGraphicFramePr>
        <p:xfrm>
          <a:off x="2995613" y="466090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69"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3" y="4660900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54" name="Text Box 50"/>
          <p:cNvSpPr txBox="1">
            <a:spLocks noChangeArrowheads="1"/>
          </p:cNvSpPr>
          <p:nvPr/>
        </p:nvSpPr>
        <p:spPr bwMode="auto">
          <a:xfrm>
            <a:off x="4471988" y="4337050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223.1.3.2</a:t>
            </a:r>
            <a:endParaRPr lang="en-US"/>
          </a:p>
        </p:txBody>
      </p:sp>
      <p:sp>
        <p:nvSpPr>
          <p:cNvPr id="635955" name="Text Box 51"/>
          <p:cNvSpPr txBox="1">
            <a:spLocks noChangeArrowheads="1"/>
          </p:cNvSpPr>
          <p:nvPr/>
        </p:nvSpPr>
        <p:spPr bwMode="auto">
          <a:xfrm>
            <a:off x="2295525" y="4375150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223.1.3.1</a:t>
            </a:r>
            <a:endParaRPr lang="en-US"/>
          </a:p>
        </p:txBody>
      </p:sp>
      <p:sp>
        <p:nvSpPr>
          <p:cNvPr id="635956" name="Rectangle 52"/>
          <p:cNvSpPr>
            <a:spLocks noChangeArrowheads="1"/>
          </p:cNvSpPr>
          <p:nvPr/>
        </p:nvSpPr>
        <p:spPr bwMode="auto">
          <a:xfrm>
            <a:off x="3887788" y="3905250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57" name="Text Box 53"/>
          <p:cNvSpPr txBox="1">
            <a:spLocks noChangeArrowheads="1"/>
          </p:cNvSpPr>
          <p:nvPr/>
        </p:nvSpPr>
        <p:spPr bwMode="auto">
          <a:xfrm>
            <a:off x="3322638" y="3840163"/>
            <a:ext cx="11445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223.1.3.27</a:t>
            </a:r>
            <a:endParaRPr lang="en-US"/>
          </a:p>
        </p:txBody>
      </p:sp>
      <p:grpSp>
        <p:nvGrpSpPr>
          <p:cNvPr id="635958" name="Group 54"/>
          <p:cNvGrpSpPr>
            <a:grpSpLocks/>
          </p:cNvGrpSpPr>
          <p:nvPr/>
        </p:nvGrpSpPr>
        <p:grpSpPr bwMode="auto">
          <a:xfrm>
            <a:off x="1890713" y="2170113"/>
            <a:ext cx="369887" cy="396875"/>
            <a:chOff x="2822" y="1181"/>
            <a:chExt cx="233" cy="250"/>
          </a:xfrm>
        </p:grpSpPr>
        <p:sp>
          <p:nvSpPr>
            <p:cNvPr id="635959" name="Rectangle 55"/>
            <p:cNvSpPr>
              <a:spLocks noChangeArrowheads="1"/>
            </p:cNvSpPr>
            <p:nvPr/>
          </p:nvSpPr>
          <p:spPr bwMode="auto">
            <a:xfrm>
              <a:off x="2886" y="1230"/>
              <a:ext cx="114" cy="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0" name="Text Box 56"/>
            <p:cNvSpPr txBox="1">
              <a:spLocks noChangeArrowheads="1"/>
            </p:cNvSpPr>
            <p:nvPr/>
          </p:nvSpPr>
          <p:spPr bwMode="auto">
            <a:xfrm>
              <a:off x="2822" y="1181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A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35961" name="Group 57"/>
          <p:cNvGrpSpPr>
            <a:grpSpLocks/>
          </p:cNvGrpSpPr>
          <p:nvPr/>
        </p:nvGrpSpPr>
        <p:grpSpPr bwMode="auto">
          <a:xfrm>
            <a:off x="1881188" y="3408363"/>
            <a:ext cx="344487" cy="396875"/>
            <a:chOff x="2822" y="1181"/>
            <a:chExt cx="217" cy="250"/>
          </a:xfrm>
        </p:grpSpPr>
        <p:sp>
          <p:nvSpPr>
            <p:cNvPr id="635962" name="Rectangle 58"/>
            <p:cNvSpPr>
              <a:spLocks noChangeArrowheads="1"/>
            </p:cNvSpPr>
            <p:nvPr/>
          </p:nvSpPr>
          <p:spPr bwMode="auto">
            <a:xfrm>
              <a:off x="2886" y="1230"/>
              <a:ext cx="114" cy="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3" name="Text Box 59"/>
            <p:cNvSpPr txBox="1">
              <a:spLocks noChangeArrowheads="1"/>
            </p:cNvSpPr>
            <p:nvPr/>
          </p:nvSpPr>
          <p:spPr bwMode="auto">
            <a:xfrm>
              <a:off x="2822" y="1181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B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35964" name="Group 60"/>
          <p:cNvGrpSpPr>
            <a:grpSpLocks/>
          </p:cNvGrpSpPr>
          <p:nvPr/>
        </p:nvGrpSpPr>
        <p:grpSpPr bwMode="auto">
          <a:xfrm>
            <a:off x="5491163" y="3770313"/>
            <a:ext cx="342900" cy="396875"/>
            <a:chOff x="2822" y="1181"/>
            <a:chExt cx="216" cy="250"/>
          </a:xfrm>
        </p:grpSpPr>
        <p:sp>
          <p:nvSpPr>
            <p:cNvPr id="635965" name="Rectangle 61"/>
            <p:cNvSpPr>
              <a:spLocks noChangeArrowheads="1"/>
            </p:cNvSpPr>
            <p:nvPr/>
          </p:nvSpPr>
          <p:spPr bwMode="auto">
            <a:xfrm>
              <a:off x="2886" y="1230"/>
              <a:ext cx="114" cy="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6" name="Text Box 62"/>
            <p:cNvSpPr txBox="1">
              <a:spLocks noChangeArrowheads="1"/>
            </p:cNvSpPr>
            <p:nvPr/>
          </p:nvSpPr>
          <p:spPr bwMode="auto">
            <a:xfrm>
              <a:off x="2822" y="1181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E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635967" name="Rectangle 63"/>
          <p:cNvSpPr>
            <a:spLocks noChangeArrowheads="1"/>
          </p:cNvSpPr>
          <p:nvPr/>
        </p:nvSpPr>
        <p:spPr bwMode="auto">
          <a:xfrm>
            <a:off x="6210300" y="677068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635968" name="Line 64"/>
          <p:cNvSpPr>
            <a:spLocks noChangeShapeType="1"/>
          </p:cNvSpPr>
          <p:nvPr/>
        </p:nvSpPr>
        <p:spPr bwMode="auto">
          <a:xfrm>
            <a:off x="4851400" y="2908300"/>
            <a:ext cx="334963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69" name="Freeform 65"/>
          <p:cNvSpPr>
            <a:spLocks/>
          </p:cNvSpPr>
          <p:nvPr/>
        </p:nvSpPr>
        <p:spPr bwMode="auto">
          <a:xfrm>
            <a:off x="4664075" y="2781300"/>
            <a:ext cx="361950" cy="180975"/>
          </a:xfrm>
          <a:custGeom>
            <a:avLst/>
            <a:gdLst>
              <a:gd name="T0" fmla="*/ 88 w 228"/>
              <a:gd name="T1" fmla="*/ 0 h 114"/>
              <a:gd name="T2" fmla="*/ 0 w 228"/>
              <a:gd name="T3" fmla="*/ 114 h 114"/>
              <a:gd name="T4" fmla="*/ 139 w 228"/>
              <a:gd name="T5" fmla="*/ 114 h 114"/>
              <a:gd name="T6" fmla="*/ 228 w 228"/>
              <a:gd name="T7" fmla="*/ 0 h 114"/>
              <a:gd name="T8" fmla="*/ 88 w 228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" h="114">
                <a:moveTo>
                  <a:pt x="88" y="0"/>
                </a:moveTo>
                <a:lnTo>
                  <a:pt x="0" y="114"/>
                </a:lnTo>
                <a:lnTo>
                  <a:pt x="139" y="114"/>
                </a:lnTo>
                <a:lnTo>
                  <a:pt x="228" y="0"/>
                </a:lnTo>
                <a:lnTo>
                  <a:pt x="88" y="0"/>
                </a:ln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70" name="Rectangle 66"/>
          <p:cNvSpPr>
            <a:spLocks noChangeArrowheads="1"/>
          </p:cNvSpPr>
          <p:nvPr/>
        </p:nvSpPr>
        <p:spPr bwMode="auto">
          <a:xfrm>
            <a:off x="4848225" y="2189163"/>
            <a:ext cx="166688" cy="598487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71" name="Rectangle 67"/>
          <p:cNvSpPr>
            <a:spLocks noChangeArrowheads="1"/>
          </p:cNvSpPr>
          <p:nvPr/>
        </p:nvSpPr>
        <p:spPr bwMode="auto">
          <a:xfrm>
            <a:off x="4664075" y="2360613"/>
            <a:ext cx="231775" cy="598487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72" name="Rectangle 68"/>
          <p:cNvSpPr>
            <a:spLocks noChangeArrowheads="1"/>
          </p:cNvSpPr>
          <p:nvPr/>
        </p:nvSpPr>
        <p:spPr bwMode="auto">
          <a:xfrm>
            <a:off x="4652963" y="2360613"/>
            <a:ext cx="231775" cy="598487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73" name="Freeform 69"/>
          <p:cNvSpPr>
            <a:spLocks/>
          </p:cNvSpPr>
          <p:nvPr/>
        </p:nvSpPr>
        <p:spPr bwMode="auto">
          <a:xfrm>
            <a:off x="4664075" y="2181225"/>
            <a:ext cx="361950" cy="182563"/>
          </a:xfrm>
          <a:custGeom>
            <a:avLst/>
            <a:gdLst>
              <a:gd name="T0" fmla="*/ 88 w 228"/>
              <a:gd name="T1" fmla="*/ 0 h 115"/>
              <a:gd name="T2" fmla="*/ 0 w 228"/>
              <a:gd name="T3" fmla="*/ 115 h 115"/>
              <a:gd name="T4" fmla="*/ 139 w 228"/>
              <a:gd name="T5" fmla="*/ 115 h 115"/>
              <a:gd name="T6" fmla="*/ 228 w 228"/>
              <a:gd name="T7" fmla="*/ 0 h 115"/>
              <a:gd name="T8" fmla="*/ 88 w 228"/>
              <a:gd name="T9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" h="115">
                <a:moveTo>
                  <a:pt x="88" y="0"/>
                </a:moveTo>
                <a:lnTo>
                  <a:pt x="0" y="115"/>
                </a:lnTo>
                <a:lnTo>
                  <a:pt x="139" y="115"/>
                </a:lnTo>
                <a:lnTo>
                  <a:pt x="228" y="0"/>
                </a:lnTo>
                <a:lnTo>
                  <a:pt x="88" y="0"/>
                </a:ln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74" name="Freeform 70"/>
          <p:cNvSpPr>
            <a:spLocks/>
          </p:cNvSpPr>
          <p:nvPr/>
        </p:nvSpPr>
        <p:spPr bwMode="auto">
          <a:xfrm>
            <a:off x="4664075" y="2181225"/>
            <a:ext cx="361950" cy="182563"/>
          </a:xfrm>
          <a:custGeom>
            <a:avLst/>
            <a:gdLst>
              <a:gd name="T0" fmla="*/ 88 w 228"/>
              <a:gd name="T1" fmla="*/ 0 h 115"/>
              <a:gd name="T2" fmla="*/ 0 w 228"/>
              <a:gd name="T3" fmla="*/ 115 h 115"/>
              <a:gd name="T4" fmla="*/ 139 w 228"/>
              <a:gd name="T5" fmla="*/ 115 h 115"/>
              <a:gd name="T6" fmla="*/ 228 w 228"/>
              <a:gd name="T7" fmla="*/ 0 h 115"/>
              <a:gd name="T8" fmla="*/ 88 w 228"/>
              <a:gd name="T9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" h="115">
                <a:moveTo>
                  <a:pt x="88" y="0"/>
                </a:moveTo>
                <a:lnTo>
                  <a:pt x="0" y="115"/>
                </a:lnTo>
                <a:lnTo>
                  <a:pt x="139" y="115"/>
                </a:lnTo>
                <a:lnTo>
                  <a:pt x="228" y="0"/>
                </a:lnTo>
                <a:lnTo>
                  <a:pt x="88" y="0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75" name="Line 71"/>
          <p:cNvSpPr>
            <a:spLocks noChangeShapeType="1"/>
          </p:cNvSpPr>
          <p:nvPr/>
        </p:nvSpPr>
        <p:spPr bwMode="auto">
          <a:xfrm>
            <a:off x="5026025" y="2195513"/>
            <a:ext cx="1588" cy="5857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76" name="Line 72"/>
          <p:cNvSpPr>
            <a:spLocks noChangeShapeType="1"/>
          </p:cNvSpPr>
          <p:nvPr/>
        </p:nvSpPr>
        <p:spPr bwMode="auto">
          <a:xfrm flipH="1">
            <a:off x="4895850" y="2781300"/>
            <a:ext cx="130175" cy="1778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77" name="Rectangle 73"/>
          <p:cNvSpPr>
            <a:spLocks noChangeArrowheads="1"/>
          </p:cNvSpPr>
          <p:nvPr/>
        </p:nvSpPr>
        <p:spPr bwMode="auto">
          <a:xfrm>
            <a:off x="4694238" y="2438400"/>
            <a:ext cx="153987" cy="342900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78" name="Rectangle 74"/>
          <p:cNvSpPr>
            <a:spLocks noChangeArrowheads="1"/>
          </p:cNvSpPr>
          <p:nvPr/>
        </p:nvSpPr>
        <p:spPr bwMode="auto">
          <a:xfrm>
            <a:off x="4694238" y="2438400"/>
            <a:ext cx="153987" cy="342900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79" name="Rectangle 75"/>
          <p:cNvSpPr>
            <a:spLocks noChangeArrowheads="1"/>
          </p:cNvSpPr>
          <p:nvPr/>
        </p:nvSpPr>
        <p:spPr bwMode="auto">
          <a:xfrm>
            <a:off x="4714875" y="2541588"/>
            <a:ext cx="115888" cy="12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80" name="Rectangle 76"/>
          <p:cNvSpPr>
            <a:spLocks noChangeArrowheads="1"/>
          </p:cNvSpPr>
          <p:nvPr/>
        </p:nvSpPr>
        <p:spPr bwMode="auto">
          <a:xfrm>
            <a:off x="3952875" y="2193925"/>
            <a:ext cx="711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DHCP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35981" name="Rectangle 77"/>
          <p:cNvSpPr>
            <a:spLocks noChangeArrowheads="1"/>
          </p:cNvSpPr>
          <p:nvPr/>
        </p:nvSpPr>
        <p:spPr bwMode="auto">
          <a:xfrm>
            <a:off x="4664075" y="2193925"/>
            <a:ext cx="63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635982" name="Rectangle 78"/>
          <p:cNvSpPr>
            <a:spLocks noChangeArrowheads="1"/>
          </p:cNvSpPr>
          <p:nvPr/>
        </p:nvSpPr>
        <p:spPr bwMode="auto">
          <a:xfrm>
            <a:off x="3952875" y="2459038"/>
            <a:ext cx="635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server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35983" name="Rectangle 79"/>
          <p:cNvSpPr>
            <a:spLocks noChangeArrowheads="1"/>
          </p:cNvSpPr>
          <p:nvPr/>
        </p:nvSpPr>
        <p:spPr bwMode="auto">
          <a:xfrm>
            <a:off x="4584700" y="2459038"/>
            <a:ext cx="63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635984" name="Rectangle 80"/>
          <p:cNvSpPr>
            <a:spLocks noChangeArrowheads="1"/>
          </p:cNvSpPr>
          <p:nvPr/>
        </p:nvSpPr>
        <p:spPr bwMode="auto">
          <a:xfrm>
            <a:off x="4541838" y="4017963"/>
            <a:ext cx="63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635985" name="Freeform 81"/>
          <p:cNvSpPr>
            <a:spLocks/>
          </p:cNvSpPr>
          <p:nvPr/>
        </p:nvSpPr>
        <p:spPr bwMode="auto">
          <a:xfrm>
            <a:off x="6142038" y="5005388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 h 2"/>
              <a:gd name="T8" fmla="*/ 2 w 2"/>
              <a:gd name="T9" fmla="*/ 2 h 2"/>
              <a:gd name="T10" fmla="*/ 2 w 2"/>
              <a:gd name="T11" fmla="*/ 2 h 2"/>
              <a:gd name="T12" fmla="*/ 2 w 2"/>
              <a:gd name="T13" fmla="*/ 0 h 2"/>
              <a:gd name="T14" fmla="*/ 2 w 2"/>
              <a:gd name="T15" fmla="*/ 0 h 2"/>
              <a:gd name="T16" fmla="*/ 2 w 2"/>
              <a:gd name="T17" fmla="*/ 0 h 2"/>
              <a:gd name="T18" fmla="*/ 2 w 2"/>
              <a:gd name="T19" fmla="*/ 0 h 2"/>
              <a:gd name="T20" fmla="*/ 2 w 2"/>
              <a:gd name="T21" fmla="*/ 0 h 2"/>
              <a:gd name="T22" fmla="*/ 2 w 2"/>
              <a:gd name="T23" fmla="*/ 0 h 2"/>
              <a:gd name="T24" fmla="*/ 2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86" name="Freeform 82"/>
          <p:cNvSpPr>
            <a:spLocks/>
          </p:cNvSpPr>
          <p:nvPr/>
        </p:nvSpPr>
        <p:spPr bwMode="auto">
          <a:xfrm>
            <a:off x="6154738" y="4999038"/>
            <a:ext cx="3175" cy="3175"/>
          </a:xfrm>
          <a:custGeom>
            <a:avLst/>
            <a:gdLst>
              <a:gd name="T0" fmla="*/ 0 w 2"/>
              <a:gd name="T1" fmla="*/ 2 h 2"/>
              <a:gd name="T2" fmla="*/ 0 w 2"/>
              <a:gd name="T3" fmla="*/ 2 h 2"/>
              <a:gd name="T4" fmla="*/ 0 w 2"/>
              <a:gd name="T5" fmla="*/ 2 h 2"/>
              <a:gd name="T6" fmla="*/ 0 w 2"/>
              <a:gd name="T7" fmla="*/ 2 h 2"/>
              <a:gd name="T8" fmla="*/ 2 w 2"/>
              <a:gd name="T9" fmla="*/ 2 h 2"/>
              <a:gd name="T10" fmla="*/ 2 w 2"/>
              <a:gd name="T11" fmla="*/ 2 h 2"/>
              <a:gd name="T12" fmla="*/ 2 w 2"/>
              <a:gd name="T13" fmla="*/ 2 h 2"/>
              <a:gd name="T14" fmla="*/ 2 w 2"/>
              <a:gd name="T15" fmla="*/ 2 h 2"/>
              <a:gd name="T16" fmla="*/ 2 w 2"/>
              <a:gd name="T17" fmla="*/ 2 h 2"/>
              <a:gd name="T18" fmla="*/ 2 w 2"/>
              <a:gd name="T19" fmla="*/ 0 h 2"/>
              <a:gd name="T20" fmla="*/ 2 w 2"/>
              <a:gd name="T21" fmla="*/ 0 h 2"/>
              <a:gd name="T22" fmla="*/ 2 w 2"/>
              <a:gd name="T23" fmla="*/ 0 h 2"/>
              <a:gd name="T24" fmla="*/ 2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 h 2"/>
              <a:gd name="T34" fmla="*/ 0 w 2"/>
              <a:gd name="T35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87" name="Freeform 83"/>
          <p:cNvSpPr>
            <a:spLocks/>
          </p:cNvSpPr>
          <p:nvPr/>
        </p:nvSpPr>
        <p:spPr bwMode="auto">
          <a:xfrm>
            <a:off x="6172200" y="4995863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 h 2"/>
              <a:gd name="T8" fmla="*/ 0 w 2"/>
              <a:gd name="T9" fmla="*/ 2 h 2"/>
              <a:gd name="T10" fmla="*/ 0 w 2"/>
              <a:gd name="T11" fmla="*/ 2 h 2"/>
              <a:gd name="T12" fmla="*/ 0 w 2"/>
              <a:gd name="T13" fmla="*/ 0 h 2"/>
              <a:gd name="T14" fmla="*/ 2 w 2"/>
              <a:gd name="T15" fmla="*/ 0 h 2"/>
              <a:gd name="T16" fmla="*/ 2 w 2"/>
              <a:gd name="T17" fmla="*/ 0 h 2"/>
              <a:gd name="T18" fmla="*/ 2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88" name="Freeform 84"/>
          <p:cNvSpPr>
            <a:spLocks/>
          </p:cNvSpPr>
          <p:nvPr/>
        </p:nvSpPr>
        <p:spPr bwMode="auto">
          <a:xfrm>
            <a:off x="6165850" y="5008563"/>
            <a:ext cx="158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89" name="Freeform 85"/>
          <p:cNvSpPr>
            <a:spLocks/>
          </p:cNvSpPr>
          <p:nvPr/>
        </p:nvSpPr>
        <p:spPr bwMode="auto">
          <a:xfrm>
            <a:off x="6151563" y="5013325"/>
            <a:ext cx="1587" cy="3175"/>
          </a:xfrm>
          <a:custGeom>
            <a:avLst/>
            <a:gdLst>
              <a:gd name="T0" fmla="*/ 2 h 2"/>
              <a:gd name="T1" fmla="*/ 2 h 2"/>
              <a:gd name="T2" fmla="*/ 2 h 2"/>
              <a:gd name="T3" fmla="*/ 2 h 2"/>
              <a:gd name="T4" fmla="*/ 2 h 2"/>
              <a:gd name="T5" fmla="*/ 2 h 2"/>
              <a:gd name="T6" fmla="*/ 2 h 2"/>
              <a:gd name="T7" fmla="*/ 2 h 2"/>
              <a:gd name="T8" fmla="*/ 2 h 2"/>
              <a:gd name="T9" fmla="*/ 2 h 2"/>
              <a:gd name="T10" fmla="*/ 2 h 2"/>
              <a:gd name="T11" fmla="*/ 0 h 2"/>
              <a:gd name="T12" fmla="*/ 0 h 2"/>
              <a:gd name="T13" fmla="*/ 0 h 2"/>
              <a:gd name="T14" fmla="*/ 2 h 2"/>
              <a:gd name="T15" fmla="*/ 2 h 2"/>
              <a:gd name="T16" fmla="*/ 2 h 2"/>
              <a:gd name="T17" fmla="*/ 2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  <a:cxn ang="0">
                <a:pos x="0" y="T8"/>
              </a:cxn>
              <a:cxn ang="0">
                <a:pos x="0" y="T9"/>
              </a:cxn>
              <a:cxn ang="0">
                <a:pos x="0" y="T10"/>
              </a:cxn>
              <a:cxn ang="0">
                <a:pos x="0" y="T11"/>
              </a:cxn>
              <a:cxn ang="0">
                <a:pos x="0" y="T12"/>
              </a:cxn>
              <a:cxn ang="0">
                <a:pos x="0" y="T13"/>
              </a:cxn>
              <a:cxn ang="0">
                <a:pos x="0" y="T14"/>
              </a:cxn>
              <a:cxn ang="0">
                <a:pos x="0" y="T15"/>
              </a:cxn>
              <a:cxn ang="0">
                <a:pos x="0" y="T16"/>
              </a:cxn>
              <a:cxn ang="0">
                <a:pos x="0" y="T17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90" name="Freeform 86"/>
          <p:cNvSpPr>
            <a:spLocks/>
          </p:cNvSpPr>
          <p:nvPr/>
        </p:nvSpPr>
        <p:spPr bwMode="auto">
          <a:xfrm>
            <a:off x="6059488" y="48831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 h 2"/>
              <a:gd name="T4" fmla="*/ 0 w 2"/>
              <a:gd name="T5" fmla="*/ 2 h 2"/>
              <a:gd name="T6" fmla="*/ 0 w 2"/>
              <a:gd name="T7" fmla="*/ 2 h 2"/>
              <a:gd name="T8" fmla="*/ 0 w 2"/>
              <a:gd name="T9" fmla="*/ 2 h 2"/>
              <a:gd name="T10" fmla="*/ 2 w 2"/>
              <a:gd name="T11" fmla="*/ 2 h 2"/>
              <a:gd name="T12" fmla="*/ 2 w 2"/>
              <a:gd name="T13" fmla="*/ 2 h 2"/>
              <a:gd name="T14" fmla="*/ 2 w 2"/>
              <a:gd name="T15" fmla="*/ 2 h 2"/>
              <a:gd name="T16" fmla="*/ 2 w 2"/>
              <a:gd name="T17" fmla="*/ 0 h 2"/>
              <a:gd name="T18" fmla="*/ 2 w 2"/>
              <a:gd name="T19" fmla="*/ 0 h 2"/>
              <a:gd name="T20" fmla="*/ 2 w 2"/>
              <a:gd name="T21" fmla="*/ 0 h 2"/>
              <a:gd name="T22" fmla="*/ 2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91" name="Freeform 87"/>
          <p:cNvSpPr>
            <a:spLocks/>
          </p:cNvSpPr>
          <p:nvPr/>
        </p:nvSpPr>
        <p:spPr bwMode="auto">
          <a:xfrm>
            <a:off x="6073775" y="4878388"/>
            <a:ext cx="3175" cy="4762"/>
          </a:xfrm>
          <a:custGeom>
            <a:avLst/>
            <a:gdLst>
              <a:gd name="T0" fmla="*/ 0 w 2"/>
              <a:gd name="T1" fmla="*/ 3 h 3"/>
              <a:gd name="T2" fmla="*/ 0 w 2"/>
              <a:gd name="T3" fmla="*/ 3 h 3"/>
              <a:gd name="T4" fmla="*/ 0 w 2"/>
              <a:gd name="T5" fmla="*/ 3 h 3"/>
              <a:gd name="T6" fmla="*/ 2 w 2"/>
              <a:gd name="T7" fmla="*/ 3 h 3"/>
              <a:gd name="T8" fmla="*/ 2 w 2"/>
              <a:gd name="T9" fmla="*/ 3 h 3"/>
              <a:gd name="T10" fmla="*/ 2 w 2"/>
              <a:gd name="T11" fmla="*/ 3 h 3"/>
              <a:gd name="T12" fmla="*/ 2 w 2"/>
              <a:gd name="T13" fmla="*/ 3 h 3"/>
              <a:gd name="T14" fmla="*/ 2 w 2"/>
              <a:gd name="T15" fmla="*/ 3 h 3"/>
              <a:gd name="T16" fmla="*/ 2 w 2"/>
              <a:gd name="T17" fmla="*/ 3 h 3"/>
              <a:gd name="T18" fmla="*/ 2 w 2"/>
              <a:gd name="T19" fmla="*/ 0 h 3"/>
              <a:gd name="T20" fmla="*/ 2 w 2"/>
              <a:gd name="T21" fmla="*/ 0 h 3"/>
              <a:gd name="T22" fmla="*/ 2 w 2"/>
              <a:gd name="T23" fmla="*/ 0 h 3"/>
              <a:gd name="T24" fmla="*/ 2 w 2"/>
              <a:gd name="T25" fmla="*/ 0 h 3"/>
              <a:gd name="T26" fmla="*/ 2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3 h 3"/>
              <a:gd name="T34" fmla="*/ 0 w 2"/>
              <a:gd name="T35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0" y="3"/>
                </a:lnTo>
                <a:lnTo>
                  <a:pt x="2" y="3"/>
                </a:lnTo>
                <a:lnTo>
                  <a:pt x="2" y="3"/>
                </a:lnTo>
                <a:lnTo>
                  <a:pt x="2" y="3"/>
                </a:lnTo>
                <a:lnTo>
                  <a:pt x="2" y="3"/>
                </a:lnTo>
                <a:lnTo>
                  <a:pt x="2" y="3"/>
                </a:lnTo>
                <a:lnTo>
                  <a:pt x="2" y="3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3"/>
                </a:lnTo>
                <a:lnTo>
                  <a:pt x="0" y="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92" name="Freeform 88"/>
          <p:cNvSpPr>
            <a:spLocks/>
          </p:cNvSpPr>
          <p:nvPr/>
        </p:nvSpPr>
        <p:spPr bwMode="auto">
          <a:xfrm>
            <a:off x="6086475" y="4875213"/>
            <a:ext cx="3175" cy="3175"/>
          </a:xfrm>
          <a:custGeom>
            <a:avLst/>
            <a:gdLst>
              <a:gd name="T0" fmla="*/ 0 w 2"/>
              <a:gd name="T1" fmla="*/ 2 h 2"/>
              <a:gd name="T2" fmla="*/ 0 w 2"/>
              <a:gd name="T3" fmla="*/ 2 h 2"/>
              <a:gd name="T4" fmla="*/ 0 w 2"/>
              <a:gd name="T5" fmla="*/ 2 h 2"/>
              <a:gd name="T6" fmla="*/ 0 w 2"/>
              <a:gd name="T7" fmla="*/ 2 h 2"/>
              <a:gd name="T8" fmla="*/ 0 w 2"/>
              <a:gd name="T9" fmla="*/ 2 h 2"/>
              <a:gd name="T10" fmla="*/ 2 w 2"/>
              <a:gd name="T11" fmla="*/ 2 h 2"/>
              <a:gd name="T12" fmla="*/ 2 w 2"/>
              <a:gd name="T13" fmla="*/ 2 h 2"/>
              <a:gd name="T14" fmla="*/ 2 w 2"/>
              <a:gd name="T15" fmla="*/ 2 h 2"/>
              <a:gd name="T16" fmla="*/ 2 w 2"/>
              <a:gd name="T17" fmla="*/ 2 h 2"/>
              <a:gd name="T18" fmla="*/ 2 w 2"/>
              <a:gd name="T19" fmla="*/ 2 h 2"/>
              <a:gd name="T20" fmla="*/ 2 w 2"/>
              <a:gd name="T21" fmla="*/ 2 h 2"/>
              <a:gd name="T22" fmla="*/ 2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2 h 2"/>
              <a:gd name="T30" fmla="*/ 0 w 2"/>
              <a:gd name="T31" fmla="*/ 2 h 2"/>
              <a:gd name="T32" fmla="*/ 0 w 2"/>
              <a:gd name="T33" fmla="*/ 2 h 2"/>
              <a:gd name="T34" fmla="*/ 0 w 2"/>
              <a:gd name="T35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93" name="Freeform 89"/>
          <p:cNvSpPr>
            <a:spLocks/>
          </p:cNvSpPr>
          <p:nvPr/>
        </p:nvSpPr>
        <p:spPr bwMode="auto">
          <a:xfrm>
            <a:off x="6089650" y="4883150"/>
            <a:ext cx="7938" cy="3175"/>
          </a:xfrm>
          <a:custGeom>
            <a:avLst/>
            <a:gdLst>
              <a:gd name="T0" fmla="*/ 0 w 5"/>
              <a:gd name="T1" fmla="*/ 2 h 2"/>
              <a:gd name="T2" fmla="*/ 0 w 5"/>
              <a:gd name="T3" fmla="*/ 2 h 2"/>
              <a:gd name="T4" fmla="*/ 0 w 5"/>
              <a:gd name="T5" fmla="*/ 2 h 2"/>
              <a:gd name="T6" fmla="*/ 3 w 5"/>
              <a:gd name="T7" fmla="*/ 2 h 2"/>
              <a:gd name="T8" fmla="*/ 3 w 5"/>
              <a:gd name="T9" fmla="*/ 2 h 2"/>
              <a:gd name="T10" fmla="*/ 3 w 5"/>
              <a:gd name="T11" fmla="*/ 2 h 2"/>
              <a:gd name="T12" fmla="*/ 3 w 5"/>
              <a:gd name="T13" fmla="*/ 2 h 2"/>
              <a:gd name="T14" fmla="*/ 5 w 5"/>
              <a:gd name="T15" fmla="*/ 2 h 2"/>
              <a:gd name="T16" fmla="*/ 5 w 5"/>
              <a:gd name="T17" fmla="*/ 2 h 2"/>
              <a:gd name="T18" fmla="*/ 5 w 5"/>
              <a:gd name="T19" fmla="*/ 0 h 2"/>
              <a:gd name="T20" fmla="*/ 3 w 5"/>
              <a:gd name="T21" fmla="*/ 0 h 2"/>
              <a:gd name="T22" fmla="*/ 3 w 5"/>
              <a:gd name="T23" fmla="*/ 0 h 2"/>
              <a:gd name="T24" fmla="*/ 3 w 5"/>
              <a:gd name="T25" fmla="*/ 0 h 2"/>
              <a:gd name="T26" fmla="*/ 3 w 5"/>
              <a:gd name="T27" fmla="*/ 0 h 2"/>
              <a:gd name="T28" fmla="*/ 0 w 5"/>
              <a:gd name="T29" fmla="*/ 0 h 2"/>
              <a:gd name="T30" fmla="*/ 0 w 5"/>
              <a:gd name="T31" fmla="*/ 0 h 2"/>
              <a:gd name="T32" fmla="*/ 0 w 5"/>
              <a:gd name="T33" fmla="*/ 2 h 2"/>
              <a:gd name="T34" fmla="*/ 0 w 5"/>
              <a:gd name="T35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" h="2">
                <a:moveTo>
                  <a:pt x="0" y="2"/>
                </a:moveTo>
                <a:lnTo>
                  <a:pt x="0" y="2"/>
                </a:lnTo>
                <a:lnTo>
                  <a:pt x="0" y="2"/>
                </a:lnTo>
                <a:lnTo>
                  <a:pt x="3" y="2"/>
                </a:lnTo>
                <a:lnTo>
                  <a:pt x="3" y="2"/>
                </a:lnTo>
                <a:lnTo>
                  <a:pt x="3" y="2"/>
                </a:lnTo>
                <a:lnTo>
                  <a:pt x="3" y="2"/>
                </a:lnTo>
                <a:lnTo>
                  <a:pt x="5" y="2"/>
                </a:lnTo>
                <a:lnTo>
                  <a:pt x="5" y="2"/>
                </a:lnTo>
                <a:lnTo>
                  <a:pt x="5" y="0"/>
                </a:lnTo>
                <a:lnTo>
                  <a:pt x="3" y="0"/>
                </a:lnTo>
                <a:lnTo>
                  <a:pt x="3" y="0"/>
                </a:lnTo>
                <a:lnTo>
                  <a:pt x="3" y="0"/>
                </a:lnTo>
                <a:lnTo>
                  <a:pt x="3" y="0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94" name="Freeform 90"/>
          <p:cNvSpPr>
            <a:spLocks/>
          </p:cNvSpPr>
          <p:nvPr/>
        </p:nvSpPr>
        <p:spPr bwMode="auto">
          <a:xfrm>
            <a:off x="6076950" y="4889500"/>
            <a:ext cx="3175" cy="1588"/>
          </a:xfrm>
          <a:custGeom>
            <a:avLst/>
            <a:gdLst>
              <a:gd name="T0" fmla="*/ 0 w 2"/>
              <a:gd name="T1" fmla="*/ 0 w 2"/>
              <a:gd name="T2" fmla="*/ 0 w 2"/>
              <a:gd name="T3" fmla="*/ 0 w 2"/>
              <a:gd name="T4" fmla="*/ 2 w 2"/>
              <a:gd name="T5" fmla="*/ 2 w 2"/>
              <a:gd name="T6" fmla="*/ 2 w 2"/>
              <a:gd name="T7" fmla="*/ 2 w 2"/>
              <a:gd name="T8" fmla="*/ 2 w 2"/>
              <a:gd name="T9" fmla="*/ 2 w 2"/>
              <a:gd name="T10" fmla="*/ 2 w 2"/>
              <a:gd name="T11" fmla="*/ 2 w 2"/>
              <a:gd name="T12" fmla="*/ 2 w 2"/>
              <a:gd name="T13" fmla="*/ 0 w 2"/>
              <a:gd name="T14" fmla="*/ 0 w 2"/>
              <a:gd name="T15" fmla="*/ 0 w 2"/>
              <a:gd name="T16" fmla="*/ 0 w 2"/>
              <a:gd name="T17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995" name="Group 91"/>
          <p:cNvGrpSpPr>
            <a:grpSpLocks/>
          </p:cNvGrpSpPr>
          <p:nvPr/>
        </p:nvGrpSpPr>
        <p:grpSpPr bwMode="auto">
          <a:xfrm>
            <a:off x="6269038" y="2998788"/>
            <a:ext cx="676275" cy="674687"/>
            <a:chOff x="2870" y="1518"/>
            <a:chExt cx="292" cy="320"/>
          </a:xfrm>
        </p:grpSpPr>
        <p:graphicFrame>
          <p:nvGraphicFramePr>
            <p:cNvPr id="635996" name="Object 92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370" name="Clip" r:id="rId12" imgW="819000" imgH="847800" progId="MS_ClipArt_Gallery.2">
                    <p:embed/>
                  </p:oleObj>
                </mc:Choice>
                <mc:Fallback>
                  <p:oleObj name="Clip" r:id="rId12" imgW="819000" imgH="847800" progId="MS_ClipArt_Gallery.2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997" name="Object 93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371" name="Clip" r:id="rId14" imgW="1266840" imgH="1200240" progId="MS_ClipArt_Gallery.2">
                    <p:embed/>
                  </p:oleObj>
                </mc:Choice>
                <mc:Fallback>
                  <p:oleObj name="Clip" r:id="rId14" imgW="1266840" imgH="1200240" progId="MS_ClipArt_Gallery.2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5998" name="Rectangle 94"/>
          <p:cNvSpPr>
            <a:spLocks noChangeArrowheads="1"/>
          </p:cNvSpPr>
          <p:nvPr/>
        </p:nvSpPr>
        <p:spPr bwMode="auto">
          <a:xfrm>
            <a:off x="6457950" y="3670300"/>
            <a:ext cx="15240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arriving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DHCP 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client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needs</a:t>
            </a:r>
          </a:p>
          <a:p>
            <a:r>
              <a:rPr lang="en-US">
                <a:solidFill>
                  <a:srgbClr val="000000"/>
                </a:solidFill>
                <a:latin typeface="Arial" charset="0"/>
              </a:rPr>
              <a:t>address in this</a:t>
            </a:r>
          </a:p>
          <a:p>
            <a:r>
              <a:rPr lang="en-US">
                <a:solidFill>
                  <a:srgbClr val="000000"/>
                </a:solidFill>
                <a:latin typeface="Arial" charset="0"/>
              </a:rPr>
              <a:t>network</a:t>
            </a:r>
            <a:endParaRPr lang="en-US"/>
          </a:p>
        </p:txBody>
      </p:sp>
      <p:sp>
        <p:nvSpPr>
          <p:cNvPr id="635999" name="Freeform 95"/>
          <p:cNvSpPr>
            <a:spLocks noEditPoints="1"/>
          </p:cNvSpPr>
          <p:nvPr/>
        </p:nvSpPr>
        <p:spPr bwMode="auto">
          <a:xfrm>
            <a:off x="5629275" y="3259138"/>
            <a:ext cx="706438" cy="171450"/>
          </a:xfrm>
          <a:custGeom>
            <a:avLst/>
            <a:gdLst>
              <a:gd name="T0" fmla="*/ 439 w 445"/>
              <a:gd name="T1" fmla="*/ 63 h 108"/>
              <a:gd name="T2" fmla="*/ 88 w 445"/>
              <a:gd name="T3" fmla="*/ 63 h 108"/>
              <a:gd name="T4" fmla="*/ 86 w 445"/>
              <a:gd name="T5" fmla="*/ 60 h 108"/>
              <a:gd name="T6" fmla="*/ 84 w 445"/>
              <a:gd name="T7" fmla="*/ 60 h 108"/>
              <a:gd name="T8" fmla="*/ 82 w 445"/>
              <a:gd name="T9" fmla="*/ 58 h 108"/>
              <a:gd name="T10" fmla="*/ 82 w 445"/>
              <a:gd name="T11" fmla="*/ 54 h 108"/>
              <a:gd name="T12" fmla="*/ 82 w 445"/>
              <a:gd name="T13" fmla="*/ 52 h 108"/>
              <a:gd name="T14" fmla="*/ 84 w 445"/>
              <a:gd name="T15" fmla="*/ 50 h 108"/>
              <a:gd name="T16" fmla="*/ 86 w 445"/>
              <a:gd name="T17" fmla="*/ 50 h 108"/>
              <a:gd name="T18" fmla="*/ 88 w 445"/>
              <a:gd name="T19" fmla="*/ 48 h 108"/>
              <a:gd name="T20" fmla="*/ 439 w 445"/>
              <a:gd name="T21" fmla="*/ 48 h 108"/>
              <a:gd name="T22" fmla="*/ 441 w 445"/>
              <a:gd name="T23" fmla="*/ 50 h 108"/>
              <a:gd name="T24" fmla="*/ 443 w 445"/>
              <a:gd name="T25" fmla="*/ 50 h 108"/>
              <a:gd name="T26" fmla="*/ 445 w 445"/>
              <a:gd name="T27" fmla="*/ 52 h 108"/>
              <a:gd name="T28" fmla="*/ 445 w 445"/>
              <a:gd name="T29" fmla="*/ 54 h 108"/>
              <a:gd name="T30" fmla="*/ 445 w 445"/>
              <a:gd name="T31" fmla="*/ 58 h 108"/>
              <a:gd name="T32" fmla="*/ 443 w 445"/>
              <a:gd name="T33" fmla="*/ 60 h 108"/>
              <a:gd name="T34" fmla="*/ 441 w 445"/>
              <a:gd name="T35" fmla="*/ 60 h 108"/>
              <a:gd name="T36" fmla="*/ 439 w 445"/>
              <a:gd name="T37" fmla="*/ 63 h 108"/>
              <a:gd name="T38" fmla="*/ 439 w 445"/>
              <a:gd name="T39" fmla="*/ 63 h 108"/>
              <a:gd name="T40" fmla="*/ 107 w 445"/>
              <a:gd name="T41" fmla="*/ 108 h 108"/>
              <a:gd name="T42" fmla="*/ 0 w 445"/>
              <a:gd name="T43" fmla="*/ 54 h 108"/>
              <a:gd name="T44" fmla="*/ 107 w 445"/>
              <a:gd name="T45" fmla="*/ 0 h 108"/>
              <a:gd name="T46" fmla="*/ 107 w 445"/>
              <a:gd name="T47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5" h="108">
                <a:moveTo>
                  <a:pt x="439" y="63"/>
                </a:moveTo>
                <a:lnTo>
                  <a:pt x="88" y="63"/>
                </a:lnTo>
                <a:lnTo>
                  <a:pt x="86" y="60"/>
                </a:lnTo>
                <a:lnTo>
                  <a:pt x="84" y="60"/>
                </a:lnTo>
                <a:lnTo>
                  <a:pt x="82" y="58"/>
                </a:lnTo>
                <a:lnTo>
                  <a:pt x="82" y="54"/>
                </a:lnTo>
                <a:lnTo>
                  <a:pt x="82" y="52"/>
                </a:lnTo>
                <a:lnTo>
                  <a:pt x="84" y="50"/>
                </a:lnTo>
                <a:lnTo>
                  <a:pt x="86" y="50"/>
                </a:lnTo>
                <a:lnTo>
                  <a:pt x="88" y="48"/>
                </a:lnTo>
                <a:lnTo>
                  <a:pt x="439" y="48"/>
                </a:lnTo>
                <a:lnTo>
                  <a:pt x="441" y="50"/>
                </a:lnTo>
                <a:lnTo>
                  <a:pt x="443" y="50"/>
                </a:lnTo>
                <a:lnTo>
                  <a:pt x="445" y="52"/>
                </a:lnTo>
                <a:lnTo>
                  <a:pt x="445" y="54"/>
                </a:lnTo>
                <a:lnTo>
                  <a:pt x="445" y="58"/>
                </a:lnTo>
                <a:lnTo>
                  <a:pt x="443" y="60"/>
                </a:lnTo>
                <a:lnTo>
                  <a:pt x="441" y="60"/>
                </a:lnTo>
                <a:lnTo>
                  <a:pt x="439" y="63"/>
                </a:lnTo>
                <a:lnTo>
                  <a:pt x="439" y="63"/>
                </a:lnTo>
                <a:close/>
                <a:moveTo>
                  <a:pt x="107" y="108"/>
                </a:moveTo>
                <a:lnTo>
                  <a:pt x="0" y="54"/>
                </a:lnTo>
                <a:lnTo>
                  <a:pt x="107" y="0"/>
                </a:lnTo>
                <a:lnTo>
                  <a:pt x="107" y="108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96397139-18A6-4A4D-A7C8-AFE5DE2DD9E4}" type="slidenum">
              <a:rPr lang="en-US"/>
              <a:pPr/>
              <a:t>13</a:t>
            </a:fld>
            <a:endParaRPr lang="en-US"/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020763"/>
          </a:xfrm>
        </p:spPr>
        <p:txBody>
          <a:bodyPr/>
          <a:lstStyle/>
          <a:p>
            <a:r>
              <a:rPr lang="en-US" sz="3600"/>
              <a:t>DHCP client-server scenario</a:t>
            </a:r>
          </a:p>
        </p:txBody>
      </p:sp>
      <p:sp>
        <p:nvSpPr>
          <p:cNvPr id="637955" name="Rectangle 3"/>
          <p:cNvSpPr>
            <a:spLocks noChangeArrowheads="1"/>
          </p:cNvSpPr>
          <p:nvPr/>
        </p:nvSpPr>
        <p:spPr bwMode="auto">
          <a:xfrm>
            <a:off x="2111375" y="6343650"/>
            <a:ext cx="56308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7956" name="Group 4"/>
          <p:cNvGrpSpPr>
            <a:grpSpLocks/>
          </p:cNvGrpSpPr>
          <p:nvPr/>
        </p:nvGrpSpPr>
        <p:grpSpPr bwMode="auto">
          <a:xfrm>
            <a:off x="6938963" y="1550988"/>
            <a:ext cx="460375" cy="492125"/>
            <a:chOff x="2870" y="1518"/>
            <a:chExt cx="292" cy="320"/>
          </a:xfrm>
        </p:grpSpPr>
        <p:graphicFrame>
          <p:nvGraphicFramePr>
            <p:cNvPr id="637957" name="Object 5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070" r:id="rId4" imgW="819000" imgH="847800" progId="">
                    <p:embed/>
                  </p:oleObj>
                </mc:Choice>
                <mc:Fallback>
                  <p:oleObj r:id="rId4" imgW="819000" imgH="84780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7958" name="Object 6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071" r:id="rId6" imgW="1266840" imgH="1200240" progId="">
                    <p:embed/>
                  </p:oleObj>
                </mc:Choice>
                <mc:Fallback>
                  <p:oleObj r:id="rId6" imgW="1266840" imgH="1200240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7959" name="Text Box 7"/>
          <p:cNvSpPr txBox="1">
            <a:spLocks noChangeArrowheads="1"/>
          </p:cNvSpPr>
          <p:nvPr/>
        </p:nvSpPr>
        <p:spPr bwMode="auto">
          <a:xfrm>
            <a:off x="1387475" y="1017588"/>
            <a:ext cx="2374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/>
              <a:t>DHCP server: 223.1.2.5</a:t>
            </a:r>
          </a:p>
        </p:txBody>
      </p:sp>
      <p:sp>
        <p:nvSpPr>
          <p:cNvPr id="637960" name="Text Box 8"/>
          <p:cNvSpPr txBox="1">
            <a:spLocks noChangeArrowheads="1"/>
          </p:cNvSpPr>
          <p:nvPr/>
        </p:nvSpPr>
        <p:spPr bwMode="auto">
          <a:xfrm>
            <a:off x="6750050" y="995363"/>
            <a:ext cx="9128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/>
              <a:t>arriving</a:t>
            </a:r>
          </a:p>
          <a:p>
            <a:pPr algn="ctr"/>
            <a:r>
              <a:rPr lang="en-US" sz="1600"/>
              <a:t> client</a:t>
            </a:r>
            <a:endParaRPr lang="en-US"/>
          </a:p>
        </p:txBody>
      </p:sp>
      <p:sp>
        <p:nvSpPr>
          <p:cNvPr id="637961" name="Line 9"/>
          <p:cNvSpPr>
            <a:spLocks noChangeShapeType="1"/>
          </p:cNvSpPr>
          <p:nvPr/>
        </p:nvSpPr>
        <p:spPr bwMode="auto">
          <a:xfrm flipH="1">
            <a:off x="2562225" y="2019300"/>
            <a:ext cx="4395788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7962" name="Line 10"/>
          <p:cNvSpPr>
            <a:spLocks noChangeShapeType="1"/>
          </p:cNvSpPr>
          <p:nvPr/>
        </p:nvSpPr>
        <p:spPr bwMode="auto">
          <a:xfrm>
            <a:off x="2528888" y="1974850"/>
            <a:ext cx="0" cy="376078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7963" name="Line 11"/>
          <p:cNvSpPr>
            <a:spLocks noChangeShapeType="1"/>
          </p:cNvSpPr>
          <p:nvPr/>
        </p:nvSpPr>
        <p:spPr bwMode="auto">
          <a:xfrm>
            <a:off x="7054850" y="2051050"/>
            <a:ext cx="0" cy="37623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7964" name="Line 12"/>
          <p:cNvSpPr>
            <a:spLocks noChangeShapeType="1"/>
          </p:cNvSpPr>
          <p:nvPr/>
        </p:nvSpPr>
        <p:spPr bwMode="auto">
          <a:xfrm>
            <a:off x="2109788" y="2743200"/>
            <a:ext cx="0" cy="1906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7965" name="Text Box 13"/>
          <p:cNvSpPr txBox="1">
            <a:spLocks noChangeArrowheads="1"/>
          </p:cNvSpPr>
          <p:nvPr/>
        </p:nvSpPr>
        <p:spPr bwMode="auto">
          <a:xfrm>
            <a:off x="1851025" y="4618038"/>
            <a:ext cx="560388" cy="393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100"/>
              <a:t>time</a:t>
            </a:r>
            <a:endParaRPr lang="en-US"/>
          </a:p>
        </p:txBody>
      </p:sp>
      <p:grpSp>
        <p:nvGrpSpPr>
          <p:cNvPr id="637966" name="Group 14"/>
          <p:cNvGrpSpPr>
            <a:grpSpLocks/>
          </p:cNvGrpSpPr>
          <p:nvPr/>
        </p:nvGrpSpPr>
        <p:grpSpPr bwMode="auto">
          <a:xfrm>
            <a:off x="2466975" y="1541463"/>
            <a:ext cx="182563" cy="400050"/>
            <a:chOff x="4180" y="783"/>
            <a:chExt cx="150" cy="307"/>
          </a:xfrm>
        </p:grpSpPr>
        <p:sp>
          <p:nvSpPr>
            <p:cNvPr id="637967" name="AutoShape 1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68" name="Rectangle 1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69" name="Rectangle 1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70" name="AutoShape 1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71" name="Line 1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72" name="Line 2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73" name="Rectangle 2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74" name="Rectangle 2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7975" name="Group 23"/>
          <p:cNvGrpSpPr>
            <a:grpSpLocks/>
          </p:cNvGrpSpPr>
          <p:nvPr/>
        </p:nvGrpSpPr>
        <p:grpSpPr bwMode="auto">
          <a:xfrm>
            <a:off x="4090988" y="1154113"/>
            <a:ext cx="2673350" cy="1116012"/>
            <a:chOff x="11865" y="3885"/>
            <a:chExt cx="3720" cy="1260"/>
          </a:xfrm>
        </p:grpSpPr>
        <p:sp>
          <p:nvSpPr>
            <p:cNvPr id="637976" name="Text Box 24"/>
            <p:cNvSpPr txBox="1">
              <a:spLocks noChangeArrowheads="1"/>
            </p:cNvSpPr>
            <p:nvPr/>
          </p:nvSpPr>
          <p:spPr bwMode="auto">
            <a:xfrm>
              <a:off x="11865" y="3885"/>
              <a:ext cx="2062" cy="4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200" b="1">
                  <a:latin typeface="Arial" charset="0"/>
                </a:rPr>
                <a:t>DHCP discover</a:t>
              </a:r>
              <a:endParaRPr lang="en-US" sz="1200" b="1"/>
            </a:p>
          </p:txBody>
        </p:sp>
        <p:sp>
          <p:nvSpPr>
            <p:cNvPr id="637977" name="Text Box 25"/>
            <p:cNvSpPr txBox="1">
              <a:spLocks noChangeArrowheads="1"/>
            </p:cNvSpPr>
            <p:nvPr/>
          </p:nvSpPr>
          <p:spPr bwMode="auto">
            <a:xfrm>
              <a:off x="12015" y="4231"/>
              <a:ext cx="3570" cy="9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Arial" charset="0"/>
                </a:rPr>
                <a:t>src : 0.0.0.0, 68     </a:t>
              </a:r>
            </a:p>
            <a:p>
              <a:r>
                <a:rPr lang="en-US" sz="1200">
                  <a:latin typeface="Arial" charset="0"/>
                </a:rPr>
                <a:t>dest.: 255.255.255.255,67</a:t>
              </a:r>
            </a:p>
            <a:p>
              <a:r>
                <a:rPr lang="en-US" sz="1200">
                  <a:latin typeface="Arial" charset="0"/>
                </a:rPr>
                <a:t>yiaddr:    0.0.0.0</a:t>
              </a:r>
            </a:p>
            <a:p>
              <a:r>
                <a:rPr lang="en-US" sz="1200">
                  <a:latin typeface="Arial" charset="0"/>
                </a:rPr>
                <a:t>transaction ID: 654</a:t>
              </a:r>
              <a:endParaRPr lang="en-US"/>
            </a:p>
          </p:txBody>
        </p:sp>
      </p:grpSp>
      <p:sp>
        <p:nvSpPr>
          <p:cNvPr id="637978" name="Line 26"/>
          <p:cNvSpPr>
            <a:spLocks noChangeShapeType="1"/>
          </p:cNvSpPr>
          <p:nvPr/>
        </p:nvSpPr>
        <p:spPr bwMode="auto">
          <a:xfrm>
            <a:off x="2605088" y="3005138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7979" name="Text Box 27"/>
          <p:cNvSpPr txBox="1">
            <a:spLocks noChangeArrowheads="1"/>
          </p:cNvSpPr>
          <p:nvPr/>
        </p:nvSpPr>
        <p:spPr bwMode="auto">
          <a:xfrm>
            <a:off x="4264025" y="2390775"/>
            <a:ext cx="1379538" cy="330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1">
                <a:latin typeface="Arial" charset="0"/>
              </a:rPr>
              <a:t>DHCP offer</a:t>
            </a:r>
            <a:endParaRPr lang="en-US"/>
          </a:p>
        </p:txBody>
      </p:sp>
      <p:sp>
        <p:nvSpPr>
          <p:cNvPr id="637980" name="Text Box 28"/>
          <p:cNvSpPr txBox="1">
            <a:spLocks noChangeArrowheads="1"/>
          </p:cNvSpPr>
          <p:nvPr/>
        </p:nvSpPr>
        <p:spPr bwMode="auto">
          <a:xfrm>
            <a:off x="4360863" y="2643188"/>
            <a:ext cx="2424112" cy="965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Arial" charset="0"/>
              </a:rPr>
              <a:t>src: 223.1.2.5, 67      </a:t>
            </a:r>
          </a:p>
          <a:p>
            <a:r>
              <a:rPr lang="en-US" sz="1200">
                <a:latin typeface="Arial" charset="0"/>
              </a:rPr>
              <a:t>dest:  255.255.255.255, 68</a:t>
            </a:r>
          </a:p>
          <a:p>
            <a:r>
              <a:rPr lang="en-US" sz="1200">
                <a:latin typeface="Arial" charset="0"/>
              </a:rPr>
              <a:t>yiaddrr: 223.1.2.4</a:t>
            </a:r>
          </a:p>
          <a:p>
            <a:r>
              <a:rPr lang="en-US" sz="1200">
                <a:latin typeface="Arial" charset="0"/>
              </a:rPr>
              <a:t>transaction ID: 654</a:t>
            </a:r>
          </a:p>
          <a:p>
            <a:r>
              <a:rPr lang="en-US" sz="1200">
                <a:latin typeface="Arial" charset="0"/>
              </a:rPr>
              <a:t>Lifetime: 3600 secs</a:t>
            </a:r>
            <a:endParaRPr lang="en-US" sz="800"/>
          </a:p>
        </p:txBody>
      </p:sp>
      <p:sp>
        <p:nvSpPr>
          <p:cNvPr id="637981" name="Line 29"/>
          <p:cNvSpPr>
            <a:spLocks noChangeShapeType="1"/>
          </p:cNvSpPr>
          <p:nvPr/>
        </p:nvSpPr>
        <p:spPr bwMode="auto">
          <a:xfrm flipH="1">
            <a:off x="2497138" y="4233863"/>
            <a:ext cx="4395787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7982" name="Text Box 30"/>
          <p:cNvSpPr txBox="1">
            <a:spLocks noChangeArrowheads="1"/>
          </p:cNvSpPr>
          <p:nvPr/>
        </p:nvSpPr>
        <p:spPr bwMode="auto">
          <a:xfrm>
            <a:off x="2668588" y="3576638"/>
            <a:ext cx="1379537" cy="328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1">
                <a:latin typeface="Arial" charset="0"/>
              </a:rPr>
              <a:t>DHCP request</a:t>
            </a:r>
            <a:endParaRPr lang="en-US"/>
          </a:p>
        </p:txBody>
      </p:sp>
      <p:sp>
        <p:nvSpPr>
          <p:cNvPr id="637983" name="Text Box 31"/>
          <p:cNvSpPr txBox="1">
            <a:spLocks noChangeArrowheads="1"/>
          </p:cNvSpPr>
          <p:nvPr/>
        </p:nvSpPr>
        <p:spPr bwMode="auto">
          <a:xfrm>
            <a:off x="2798763" y="3838575"/>
            <a:ext cx="2757487" cy="942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Arial" charset="0"/>
              </a:rPr>
              <a:t>src:  0.0.0.0, 68     </a:t>
            </a:r>
          </a:p>
          <a:p>
            <a:r>
              <a:rPr lang="en-US" sz="1200">
                <a:latin typeface="Arial" charset="0"/>
              </a:rPr>
              <a:t>dest::  255.255.255.255, 67</a:t>
            </a:r>
          </a:p>
          <a:p>
            <a:r>
              <a:rPr lang="en-US" sz="1200">
                <a:latin typeface="Arial" charset="0"/>
              </a:rPr>
              <a:t>yiaddrr: 223.1.2.4</a:t>
            </a:r>
          </a:p>
          <a:p>
            <a:r>
              <a:rPr lang="en-US" sz="1200">
                <a:latin typeface="Arial" charset="0"/>
              </a:rPr>
              <a:t>transaction ID: 655</a:t>
            </a:r>
          </a:p>
          <a:p>
            <a:r>
              <a:rPr lang="en-US" sz="1200">
                <a:latin typeface="Arial" charset="0"/>
              </a:rPr>
              <a:t>Lifetime: 3600 secs</a:t>
            </a:r>
            <a:endParaRPr lang="en-US"/>
          </a:p>
        </p:txBody>
      </p:sp>
      <p:sp>
        <p:nvSpPr>
          <p:cNvPr id="637984" name="Line 32"/>
          <p:cNvSpPr>
            <a:spLocks noChangeShapeType="1"/>
          </p:cNvSpPr>
          <p:nvPr/>
        </p:nvSpPr>
        <p:spPr bwMode="auto">
          <a:xfrm>
            <a:off x="2582863" y="5264150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7985" name="Text Box 33"/>
          <p:cNvSpPr txBox="1">
            <a:spLocks noChangeArrowheads="1"/>
          </p:cNvSpPr>
          <p:nvPr/>
        </p:nvSpPr>
        <p:spPr bwMode="auto">
          <a:xfrm>
            <a:off x="4221163" y="4979988"/>
            <a:ext cx="1379537" cy="328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1">
                <a:latin typeface="Arial" charset="0"/>
              </a:rPr>
              <a:t>DHCP ACK</a:t>
            </a:r>
            <a:endParaRPr lang="en-US"/>
          </a:p>
        </p:txBody>
      </p:sp>
      <p:sp>
        <p:nvSpPr>
          <p:cNvPr id="637986" name="Text Box 34"/>
          <p:cNvSpPr txBox="1">
            <a:spLocks noChangeArrowheads="1"/>
          </p:cNvSpPr>
          <p:nvPr/>
        </p:nvSpPr>
        <p:spPr bwMode="auto">
          <a:xfrm>
            <a:off x="4318000" y="5232400"/>
            <a:ext cx="2413000" cy="9636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Arial" charset="0"/>
              </a:rPr>
              <a:t>src: 223.1.2.5, 67      </a:t>
            </a:r>
          </a:p>
          <a:p>
            <a:r>
              <a:rPr lang="en-US" sz="1200">
                <a:latin typeface="Arial" charset="0"/>
              </a:rPr>
              <a:t>dest:  255.255.255.255, 68</a:t>
            </a:r>
          </a:p>
          <a:p>
            <a:r>
              <a:rPr lang="en-US" sz="1200">
                <a:latin typeface="Arial" charset="0"/>
              </a:rPr>
              <a:t>yiaddrr: 223.1.2.4</a:t>
            </a:r>
          </a:p>
          <a:p>
            <a:r>
              <a:rPr lang="en-US" sz="1200">
                <a:latin typeface="Arial" charset="0"/>
              </a:rPr>
              <a:t>transaction ID: 655</a:t>
            </a:r>
          </a:p>
          <a:p>
            <a:r>
              <a:rPr lang="en-US" sz="1200">
                <a:latin typeface="Arial" charset="0"/>
              </a:rPr>
              <a:t>Lifetime: 3600 secs</a:t>
            </a:r>
            <a:endParaRPr lang="en-US" sz="1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1DAAE92D-DA15-456F-9383-F6E73B1FE6B5}" type="slidenum">
              <a:rPr lang="en-US"/>
              <a:pPr/>
              <a:t>14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228600"/>
            <a:ext cx="7772400" cy="1143000"/>
          </a:xfrm>
        </p:spPr>
        <p:txBody>
          <a:bodyPr/>
          <a:lstStyle/>
          <a:p>
            <a:r>
              <a:rPr lang="en-US" sz="3600"/>
              <a:t>IP addresses: how to get one?</a:t>
            </a:r>
            <a:endParaRPr lang="en-US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343025"/>
            <a:ext cx="8077200" cy="18097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FF0000"/>
                </a:solidFill>
              </a:rPr>
              <a:t>Q:</a:t>
            </a:r>
            <a:r>
              <a:rPr lang="en-US"/>
              <a:t> How does </a:t>
            </a:r>
            <a:r>
              <a:rPr lang="en-US" i="1"/>
              <a:t>network</a:t>
            </a:r>
            <a:r>
              <a:rPr lang="en-US"/>
              <a:t> get subnet part of IP addr?</a:t>
            </a:r>
          </a:p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FF0000"/>
                </a:solidFill>
              </a:rPr>
              <a:t>A:</a:t>
            </a:r>
            <a:r>
              <a:rPr lang="en-US"/>
              <a:t> gets allocated portion of its provider ISP’s address space</a:t>
            </a:r>
            <a:endParaRPr lang="en-US" sz="2400"/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92138" y="3514725"/>
            <a:ext cx="8551862" cy="237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Arial" charset="0"/>
              </a:rPr>
              <a:t>ISP's block          </a:t>
            </a:r>
            <a:r>
              <a:rPr lang="en-US" u="sng">
                <a:solidFill>
                  <a:schemeClr val="accent2"/>
                </a:solidFill>
                <a:latin typeface="Arial" charset="0"/>
              </a:rPr>
              <a:t>11001000  00010111  0001</a:t>
            </a:r>
            <a:r>
              <a:rPr lang="en-US">
                <a:solidFill>
                  <a:schemeClr val="accent2"/>
                </a:solidFill>
                <a:latin typeface="Arial" charset="0"/>
              </a:rPr>
              <a:t>0000  00000000    200.23.16.0/20 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Organization 0    </a:t>
            </a:r>
            <a:r>
              <a:rPr lang="en-US" u="sng">
                <a:latin typeface="Arial" charset="0"/>
              </a:rPr>
              <a:t>11001000  00010111  0001000</a:t>
            </a:r>
            <a:r>
              <a:rPr lang="en-US">
                <a:latin typeface="Arial" charset="0"/>
              </a:rPr>
              <a:t>0  00000000    200.23.16.0/23 </a:t>
            </a:r>
          </a:p>
          <a:p>
            <a:r>
              <a:rPr lang="en-US">
                <a:latin typeface="Arial" charset="0"/>
              </a:rPr>
              <a:t>Organization 1    </a:t>
            </a:r>
            <a:r>
              <a:rPr lang="en-US" u="sng">
                <a:latin typeface="Arial" charset="0"/>
              </a:rPr>
              <a:t>11001000  00010111  0001001</a:t>
            </a:r>
            <a:r>
              <a:rPr lang="en-US">
                <a:latin typeface="Arial" charset="0"/>
              </a:rPr>
              <a:t>0  00000000    200.23.18.0/23 </a:t>
            </a:r>
          </a:p>
          <a:p>
            <a:r>
              <a:rPr lang="en-US">
                <a:latin typeface="Arial" charset="0"/>
              </a:rPr>
              <a:t>Organization 2    </a:t>
            </a:r>
            <a:r>
              <a:rPr lang="en-US" u="sng">
                <a:latin typeface="Arial" charset="0"/>
              </a:rPr>
              <a:t>11001000  00010111  0001010</a:t>
            </a:r>
            <a:r>
              <a:rPr lang="en-US">
                <a:latin typeface="Arial" charset="0"/>
              </a:rPr>
              <a:t>0  00000000    200.23.20.0/23 </a:t>
            </a:r>
          </a:p>
          <a:p>
            <a:r>
              <a:rPr lang="en-US">
                <a:latin typeface="Arial" charset="0"/>
              </a:rPr>
              <a:t>   ...                                          …..                                   ….                ….</a:t>
            </a:r>
          </a:p>
          <a:p>
            <a:r>
              <a:rPr lang="en-US">
                <a:latin typeface="Arial" charset="0"/>
              </a:rPr>
              <a:t>Organization 7    </a:t>
            </a:r>
            <a:r>
              <a:rPr lang="en-US" u="sng">
                <a:latin typeface="Arial" charset="0"/>
              </a:rPr>
              <a:t>11001000  00010111  0001111</a:t>
            </a:r>
            <a:r>
              <a:rPr lang="en-US">
                <a:latin typeface="Arial" charset="0"/>
              </a:rPr>
              <a:t>0  00000000    200.23.30.0/23</a:t>
            </a:r>
            <a:r>
              <a:rPr lang="en-US" sz="2400">
                <a:latin typeface="Times New Roman" pitchFamily="18" charset="0"/>
              </a:rPr>
              <a:t> 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53124431-1168-4D56-B00C-FCB6FAFD6197}" type="slidenum">
              <a:rPr lang="en-US"/>
              <a:pPr/>
              <a:t>15</a:t>
            </a:fld>
            <a:endParaRPr 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16913" cy="1143000"/>
          </a:xfrm>
        </p:spPr>
        <p:txBody>
          <a:bodyPr/>
          <a:lstStyle/>
          <a:p>
            <a:r>
              <a:rPr lang="en-US" sz="3200"/>
              <a:t>Hierarchical addressing: route aggregation</a:t>
            </a:r>
            <a:endParaRPr lang="en-US"/>
          </a:p>
        </p:txBody>
      </p:sp>
      <p:sp>
        <p:nvSpPr>
          <p:cNvPr id="169987" name="Freeform 3"/>
          <p:cNvSpPr>
            <a:spLocks/>
          </p:cNvSpPr>
          <p:nvPr/>
        </p:nvSpPr>
        <p:spPr bwMode="auto">
          <a:xfrm>
            <a:off x="5175250" y="4121150"/>
            <a:ext cx="2019300" cy="295275"/>
          </a:xfrm>
          <a:custGeom>
            <a:avLst/>
            <a:gdLst>
              <a:gd name="T0" fmla="*/ 0 w 1272"/>
              <a:gd name="T1" fmla="*/ 0 h 186"/>
              <a:gd name="T2" fmla="*/ 1272 w 1272"/>
              <a:gd name="T3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88" name="Line 4"/>
          <p:cNvSpPr>
            <a:spLocks noChangeShapeType="1"/>
          </p:cNvSpPr>
          <p:nvPr/>
        </p:nvSpPr>
        <p:spPr bwMode="auto">
          <a:xfrm flipV="1">
            <a:off x="2832100" y="4397375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89" name="Line 5"/>
          <p:cNvSpPr>
            <a:spLocks noChangeShapeType="1"/>
          </p:cNvSpPr>
          <p:nvPr/>
        </p:nvSpPr>
        <p:spPr bwMode="auto">
          <a:xfrm>
            <a:off x="2860675" y="3768725"/>
            <a:ext cx="7524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0" name="Line 6"/>
          <p:cNvSpPr>
            <a:spLocks noChangeShapeType="1"/>
          </p:cNvSpPr>
          <p:nvPr/>
        </p:nvSpPr>
        <p:spPr bwMode="auto">
          <a:xfrm>
            <a:off x="2927350" y="2987675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1" name="Freeform 7"/>
          <p:cNvSpPr>
            <a:spLocks/>
          </p:cNvSpPr>
          <p:nvPr/>
        </p:nvSpPr>
        <p:spPr bwMode="auto">
          <a:xfrm>
            <a:off x="3573463" y="3567113"/>
            <a:ext cx="1773237" cy="979487"/>
          </a:xfrm>
          <a:custGeom>
            <a:avLst/>
            <a:gdLst>
              <a:gd name="T0" fmla="*/ 439 w 1117"/>
              <a:gd name="T1" fmla="*/ 97 h 617"/>
              <a:gd name="T2" fmla="*/ 205 w 1117"/>
              <a:gd name="T3" fmla="*/ 19 h 617"/>
              <a:gd name="T4" fmla="*/ 55 w 1117"/>
              <a:gd name="T5" fmla="*/ 73 h 617"/>
              <a:gd name="T6" fmla="*/ 4 w 1117"/>
              <a:gd name="T7" fmla="*/ 456 h 617"/>
              <a:gd name="T8" fmla="*/ 77 w 1117"/>
              <a:gd name="T9" fmla="*/ 582 h 617"/>
              <a:gd name="T10" fmla="*/ 451 w 1117"/>
              <a:gd name="T11" fmla="*/ 587 h 617"/>
              <a:gd name="T12" fmla="*/ 685 w 1117"/>
              <a:gd name="T13" fmla="*/ 613 h 617"/>
              <a:gd name="T14" fmla="*/ 925 w 1117"/>
              <a:gd name="T15" fmla="*/ 565 h 617"/>
              <a:gd name="T16" fmla="*/ 1099 w 1117"/>
              <a:gd name="T17" fmla="*/ 330 h 617"/>
              <a:gd name="T18" fmla="*/ 1036 w 1117"/>
              <a:gd name="T19" fmla="*/ 138 h 617"/>
              <a:gd name="T20" fmla="*/ 691 w 1117"/>
              <a:gd name="T21" fmla="*/ 91 h 617"/>
              <a:gd name="T22" fmla="*/ 439 w 1117"/>
              <a:gd name="T23" fmla="*/ 97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2" name="Text Box 8"/>
          <p:cNvSpPr txBox="1">
            <a:spLocks noChangeArrowheads="1"/>
          </p:cNvSpPr>
          <p:nvPr/>
        </p:nvSpPr>
        <p:spPr bwMode="auto">
          <a:xfrm>
            <a:off x="5407025" y="3297238"/>
            <a:ext cx="1712913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“Send me anything</a:t>
            </a:r>
          </a:p>
          <a:p>
            <a:r>
              <a:rPr lang="en-US" sz="1400"/>
              <a:t>with addresses </a:t>
            </a:r>
          </a:p>
          <a:p>
            <a:r>
              <a:rPr lang="en-US" sz="1400"/>
              <a:t>beginning </a:t>
            </a:r>
          </a:p>
          <a:p>
            <a:r>
              <a:rPr lang="en-US" sz="1400"/>
              <a:t>200.23.16.0/20”</a:t>
            </a:r>
          </a:p>
        </p:txBody>
      </p:sp>
      <p:grpSp>
        <p:nvGrpSpPr>
          <p:cNvPr id="169993" name="Group 9"/>
          <p:cNvGrpSpPr>
            <a:grpSpLocks/>
          </p:cNvGrpSpPr>
          <p:nvPr/>
        </p:nvGrpSpPr>
        <p:grpSpPr bwMode="auto">
          <a:xfrm>
            <a:off x="758825" y="2760663"/>
            <a:ext cx="2338388" cy="404812"/>
            <a:chOff x="1004" y="1639"/>
            <a:chExt cx="1473" cy="255"/>
          </a:xfrm>
        </p:grpSpPr>
        <p:sp>
          <p:nvSpPr>
            <p:cNvPr id="169994" name="Freeform 10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5" name="Text Box 11"/>
            <p:cNvSpPr txBox="1">
              <a:spLocks noChangeArrowheads="1"/>
            </p:cNvSpPr>
            <p:nvPr/>
          </p:nvSpPr>
          <p:spPr bwMode="auto">
            <a:xfrm>
              <a:off x="1226" y="1667"/>
              <a:ext cx="1038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200.23.16.0/23</a:t>
              </a:r>
              <a:endParaRPr lang="en-US"/>
            </a:p>
          </p:txBody>
        </p:sp>
      </p:grpSp>
      <p:grpSp>
        <p:nvGrpSpPr>
          <p:cNvPr id="169996" name="Group 12"/>
          <p:cNvGrpSpPr>
            <a:grpSpLocks/>
          </p:cNvGrpSpPr>
          <p:nvPr/>
        </p:nvGrpSpPr>
        <p:grpSpPr bwMode="auto">
          <a:xfrm>
            <a:off x="787400" y="3351213"/>
            <a:ext cx="2338388" cy="404812"/>
            <a:chOff x="1004" y="1639"/>
            <a:chExt cx="1473" cy="255"/>
          </a:xfrm>
        </p:grpSpPr>
        <p:sp>
          <p:nvSpPr>
            <p:cNvPr id="169997" name="Freeform 13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8" name="Text Box 14"/>
            <p:cNvSpPr txBox="1">
              <a:spLocks noChangeArrowheads="1"/>
            </p:cNvSpPr>
            <p:nvPr/>
          </p:nvSpPr>
          <p:spPr bwMode="auto">
            <a:xfrm>
              <a:off x="1226" y="1667"/>
              <a:ext cx="1038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200.23.18.0/23</a:t>
              </a:r>
              <a:endParaRPr lang="en-US"/>
            </a:p>
          </p:txBody>
        </p:sp>
      </p:grpSp>
      <p:grpSp>
        <p:nvGrpSpPr>
          <p:cNvPr id="169999" name="Group 15"/>
          <p:cNvGrpSpPr>
            <a:grpSpLocks/>
          </p:cNvGrpSpPr>
          <p:nvPr/>
        </p:nvGrpSpPr>
        <p:grpSpPr bwMode="auto">
          <a:xfrm>
            <a:off x="701675" y="4770438"/>
            <a:ext cx="2338388" cy="404812"/>
            <a:chOff x="1004" y="1639"/>
            <a:chExt cx="1473" cy="255"/>
          </a:xfrm>
        </p:grpSpPr>
        <p:sp>
          <p:nvSpPr>
            <p:cNvPr id="170000" name="Freeform 16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01" name="Text Box 17"/>
            <p:cNvSpPr txBox="1">
              <a:spLocks noChangeArrowheads="1"/>
            </p:cNvSpPr>
            <p:nvPr/>
          </p:nvSpPr>
          <p:spPr bwMode="auto">
            <a:xfrm>
              <a:off x="1226" y="1667"/>
              <a:ext cx="1058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200.23.30.0/23</a:t>
              </a:r>
              <a:endParaRPr lang="en-US"/>
            </a:p>
          </p:txBody>
        </p:sp>
      </p:grpSp>
      <p:sp>
        <p:nvSpPr>
          <p:cNvPr id="170002" name="Text Box 18"/>
          <p:cNvSpPr txBox="1">
            <a:spLocks noChangeArrowheads="1"/>
          </p:cNvSpPr>
          <p:nvPr/>
        </p:nvSpPr>
        <p:spPr bwMode="auto">
          <a:xfrm>
            <a:off x="3606800" y="4002088"/>
            <a:ext cx="1646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Fly-By-Night-ISP</a:t>
            </a:r>
            <a:endParaRPr lang="en-US"/>
          </a:p>
        </p:txBody>
      </p:sp>
      <p:sp>
        <p:nvSpPr>
          <p:cNvPr id="170003" name="Freeform 19"/>
          <p:cNvSpPr>
            <a:spLocks/>
          </p:cNvSpPr>
          <p:nvPr/>
        </p:nvSpPr>
        <p:spPr bwMode="auto">
          <a:xfrm>
            <a:off x="7169150" y="3184525"/>
            <a:ext cx="730250" cy="2535238"/>
          </a:xfrm>
          <a:custGeom>
            <a:avLst/>
            <a:gdLst>
              <a:gd name="T0" fmla="*/ 328 w 460"/>
              <a:gd name="T1" fmla="*/ 56 h 1597"/>
              <a:gd name="T2" fmla="*/ 208 w 460"/>
              <a:gd name="T3" fmla="*/ 218 h 1597"/>
              <a:gd name="T4" fmla="*/ 58 w 460"/>
              <a:gd name="T5" fmla="*/ 536 h 1597"/>
              <a:gd name="T6" fmla="*/ 7 w 460"/>
              <a:gd name="T7" fmla="*/ 919 h 1597"/>
              <a:gd name="T8" fmla="*/ 100 w 460"/>
              <a:gd name="T9" fmla="*/ 1118 h 1597"/>
              <a:gd name="T10" fmla="*/ 220 w 460"/>
              <a:gd name="T11" fmla="*/ 1352 h 1597"/>
              <a:gd name="T12" fmla="*/ 424 w 460"/>
              <a:gd name="T13" fmla="*/ 1562 h 1597"/>
              <a:gd name="T14" fmla="*/ 436 w 460"/>
              <a:gd name="T15" fmla="*/ 1142 h 1597"/>
              <a:gd name="T16" fmla="*/ 424 w 460"/>
              <a:gd name="T17" fmla="*/ 1046 h 1597"/>
              <a:gd name="T18" fmla="*/ 346 w 460"/>
              <a:gd name="T19" fmla="*/ 854 h 1597"/>
              <a:gd name="T20" fmla="*/ 310 w 460"/>
              <a:gd name="T21" fmla="*/ 602 h 1597"/>
              <a:gd name="T22" fmla="*/ 328 w 460"/>
              <a:gd name="T23" fmla="*/ 56 h 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04" name="Text Box 20"/>
          <p:cNvSpPr txBox="1">
            <a:spLocks noChangeArrowheads="1"/>
          </p:cNvSpPr>
          <p:nvPr/>
        </p:nvSpPr>
        <p:spPr bwMode="auto">
          <a:xfrm>
            <a:off x="758825" y="2506663"/>
            <a:ext cx="1404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Organization 0</a:t>
            </a:r>
          </a:p>
        </p:txBody>
      </p:sp>
      <p:sp>
        <p:nvSpPr>
          <p:cNvPr id="170005" name="Text Box 21"/>
          <p:cNvSpPr txBox="1">
            <a:spLocks noChangeArrowheads="1"/>
          </p:cNvSpPr>
          <p:nvPr/>
        </p:nvSpPr>
        <p:spPr bwMode="auto">
          <a:xfrm>
            <a:off x="787400" y="4516438"/>
            <a:ext cx="1404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Organization 7</a:t>
            </a:r>
          </a:p>
        </p:txBody>
      </p:sp>
      <p:sp>
        <p:nvSpPr>
          <p:cNvPr id="170006" name="Text Box 22"/>
          <p:cNvSpPr txBox="1">
            <a:spLocks noChangeArrowheads="1"/>
          </p:cNvSpPr>
          <p:nvPr/>
        </p:nvSpPr>
        <p:spPr bwMode="auto">
          <a:xfrm>
            <a:off x="7407275" y="4325938"/>
            <a:ext cx="915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Internet</a:t>
            </a:r>
          </a:p>
        </p:txBody>
      </p:sp>
      <p:sp>
        <p:nvSpPr>
          <p:cNvPr id="170007" name="Text Box 23"/>
          <p:cNvSpPr txBox="1">
            <a:spLocks noChangeArrowheads="1"/>
          </p:cNvSpPr>
          <p:nvPr/>
        </p:nvSpPr>
        <p:spPr bwMode="auto">
          <a:xfrm>
            <a:off x="768350" y="3154363"/>
            <a:ext cx="1376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Organization 1</a:t>
            </a:r>
          </a:p>
        </p:txBody>
      </p:sp>
      <p:sp>
        <p:nvSpPr>
          <p:cNvPr id="170008" name="Freeform 24"/>
          <p:cNvSpPr>
            <a:spLocks/>
          </p:cNvSpPr>
          <p:nvPr/>
        </p:nvSpPr>
        <p:spPr bwMode="auto">
          <a:xfrm>
            <a:off x="3516313" y="4881563"/>
            <a:ext cx="1773237" cy="979487"/>
          </a:xfrm>
          <a:custGeom>
            <a:avLst/>
            <a:gdLst>
              <a:gd name="T0" fmla="*/ 439 w 1117"/>
              <a:gd name="T1" fmla="*/ 97 h 617"/>
              <a:gd name="T2" fmla="*/ 205 w 1117"/>
              <a:gd name="T3" fmla="*/ 19 h 617"/>
              <a:gd name="T4" fmla="*/ 55 w 1117"/>
              <a:gd name="T5" fmla="*/ 73 h 617"/>
              <a:gd name="T6" fmla="*/ 4 w 1117"/>
              <a:gd name="T7" fmla="*/ 456 h 617"/>
              <a:gd name="T8" fmla="*/ 77 w 1117"/>
              <a:gd name="T9" fmla="*/ 582 h 617"/>
              <a:gd name="T10" fmla="*/ 451 w 1117"/>
              <a:gd name="T11" fmla="*/ 587 h 617"/>
              <a:gd name="T12" fmla="*/ 685 w 1117"/>
              <a:gd name="T13" fmla="*/ 613 h 617"/>
              <a:gd name="T14" fmla="*/ 925 w 1117"/>
              <a:gd name="T15" fmla="*/ 565 h 617"/>
              <a:gd name="T16" fmla="*/ 1099 w 1117"/>
              <a:gd name="T17" fmla="*/ 330 h 617"/>
              <a:gd name="T18" fmla="*/ 1036 w 1117"/>
              <a:gd name="T19" fmla="*/ 138 h 617"/>
              <a:gd name="T20" fmla="*/ 691 w 1117"/>
              <a:gd name="T21" fmla="*/ 91 h 617"/>
              <a:gd name="T22" fmla="*/ 439 w 1117"/>
              <a:gd name="T23" fmla="*/ 97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09" name="Text Box 25"/>
          <p:cNvSpPr txBox="1">
            <a:spLocks noChangeArrowheads="1"/>
          </p:cNvSpPr>
          <p:nvPr/>
        </p:nvSpPr>
        <p:spPr bwMode="auto">
          <a:xfrm>
            <a:off x="3816350" y="5259388"/>
            <a:ext cx="1063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ISPs-R-Us</a:t>
            </a:r>
            <a:endParaRPr lang="en-US"/>
          </a:p>
        </p:txBody>
      </p:sp>
      <p:sp>
        <p:nvSpPr>
          <p:cNvPr id="170010" name="Freeform 26"/>
          <p:cNvSpPr>
            <a:spLocks/>
          </p:cNvSpPr>
          <p:nvPr/>
        </p:nvSpPr>
        <p:spPr bwMode="auto">
          <a:xfrm flipV="1">
            <a:off x="5241925" y="4902200"/>
            <a:ext cx="2019300" cy="295275"/>
          </a:xfrm>
          <a:custGeom>
            <a:avLst/>
            <a:gdLst>
              <a:gd name="T0" fmla="*/ 0 w 1272"/>
              <a:gd name="T1" fmla="*/ 0 h 186"/>
              <a:gd name="T2" fmla="*/ 1272 w 1272"/>
              <a:gd name="T3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11" name="Line 27"/>
          <p:cNvSpPr>
            <a:spLocks noChangeShapeType="1"/>
          </p:cNvSpPr>
          <p:nvPr/>
        </p:nvSpPr>
        <p:spPr bwMode="auto">
          <a:xfrm>
            <a:off x="3032125" y="5445125"/>
            <a:ext cx="48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12" name="Line 28"/>
          <p:cNvSpPr>
            <a:spLocks noChangeShapeType="1"/>
          </p:cNvSpPr>
          <p:nvPr/>
        </p:nvSpPr>
        <p:spPr bwMode="auto">
          <a:xfrm flipV="1">
            <a:off x="2879725" y="5511800"/>
            <a:ext cx="6381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13" name="Line 29"/>
          <p:cNvSpPr>
            <a:spLocks noChangeShapeType="1"/>
          </p:cNvSpPr>
          <p:nvPr/>
        </p:nvSpPr>
        <p:spPr bwMode="auto">
          <a:xfrm flipV="1">
            <a:off x="3317875" y="5759450"/>
            <a:ext cx="24765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14" name="Text Box 30"/>
          <p:cNvSpPr txBox="1">
            <a:spLocks noChangeArrowheads="1"/>
          </p:cNvSpPr>
          <p:nvPr/>
        </p:nvSpPr>
        <p:spPr bwMode="auto">
          <a:xfrm>
            <a:off x="5530850" y="5154613"/>
            <a:ext cx="1712913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“Send me anything</a:t>
            </a:r>
          </a:p>
          <a:p>
            <a:r>
              <a:rPr lang="en-US" sz="1400"/>
              <a:t>with addresses </a:t>
            </a:r>
          </a:p>
          <a:p>
            <a:r>
              <a:rPr lang="en-US" sz="1400"/>
              <a:t>beginning </a:t>
            </a:r>
          </a:p>
          <a:p>
            <a:r>
              <a:rPr lang="en-US" sz="1400"/>
              <a:t>199.31.0.0/16”</a:t>
            </a:r>
          </a:p>
        </p:txBody>
      </p:sp>
      <p:grpSp>
        <p:nvGrpSpPr>
          <p:cNvPr id="170015" name="Group 31"/>
          <p:cNvGrpSpPr>
            <a:grpSpLocks/>
          </p:cNvGrpSpPr>
          <p:nvPr/>
        </p:nvGrpSpPr>
        <p:grpSpPr bwMode="auto">
          <a:xfrm>
            <a:off x="806450" y="3941763"/>
            <a:ext cx="2338388" cy="404812"/>
            <a:chOff x="1004" y="1639"/>
            <a:chExt cx="1473" cy="255"/>
          </a:xfrm>
        </p:grpSpPr>
        <p:sp>
          <p:nvSpPr>
            <p:cNvPr id="170016" name="Freeform 32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17" name="Text Box 33"/>
            <p:cNvSpPr txBox="1">
              <a:spLocks noChangeArrowheads="1"/>
            </p:cNvSpPr>
            <p:nvPr/>
          </p:nvSpPr>
          <p:spPr bwMode="auto">
            <a:xfrm>
              <a:off x="1226" y="1667"/>
              <a:ext cx="1058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200.23.20.0/23</a:t>
              </a:r>
              <a:endParaRPr lang="en-US"/>
            </a:p>
          </p:txBody>
        </p:sp>
      </p:grpSp>
      <p:sp>
        <p:nvSpPr>
          <p:cNvPr id="170018" name="Text Box 34"/>
          <p:cNvSpPr txBox="1">
            <a:spLocks noChangeArrowheads="1"/>
          </p:cNvSpPr>
          <p:nvPr/>
        </p:nvSpPr>
        <p:spPr bwMode="auto">
          <a:xfrm>
            <a:off x="787400" y="3744913"/>
            <a:ext cx="1404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Organization 2</a:t>
            </a:r>
          </a:p>
        </p:txBody>
      </p:sp>
      <p:grpSp>
        <p:nvGrpSpPr>
          <p:cNvPr id="170019" name="Group 35"/>
          <p:cNvGrpSpPr>
            <a:grpSpLocks/>
          </p:cNvGrpSpPr>
          <p:nvPr/>
        </p:nvGrpSpPr>
        <p:grpSpPr bwMode="auto">
          <a:xfrm>
            <a:off x="2155825" y="4205288"/>
            <a:ext cx="296863" cy="663575"/>
            <a:chOff x="870" y="2945"/>
            <a:chExt cx="187" cy="418"/>
          </a:xfrm>
        </p:grpSpPr>
        <p:sp>
          <p:nvSpPr>
            <p:cNvPr id="170020" name="Text Box 36"/>
            <p:cNvSpPr txBox="1">
              <a:spLocks noChangeArrowheads="1"/>
            </p:cNvSpPr>
            <p:nvPr/>
          </p:nvSpPr>
          <p:spPr bwMode="auto">
            <a:xfrm>
              <a:off x="872" y="2945"/>
              <a:ext cx="1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170021" name="Text Box 37"/>
            <p:cNvSpPr txBox="1">
              <a:spLocks noChangeArrowheads="1"/>
            </p:cNvSpPr>
            <p:nvPr/>
          </p:nvSpPr>
          <p:spPr bwMode="auto">
            <a:xfrm>
              <a:off x="870" y="3030"/>
              <a:ext cx="1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170022" name="Text Box 38"/>
            <p:cNvSpPr txBox="1">
              <a:spLocks noChangeArrowheads="1"/>
            </p:cNvSpPr>
            <p:nvPr/>
          </p:nvSpPr>
          <p:spPr bwMode="auto">
            <a:xfrm>
              <a:off x="871" y="3113"/>
              <a:ext cx="1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</p:grpSp>
      <p:grpSp>
        <p:nvGrpSpPr>
          <p:cNvPr id="170023" name="Group 39"/>
          <p:cNvGrpSpPr>
            <a:grpSpLocks/>
          </p:cNvGrpSpPr>
          <p:nvPr/>
        </p:nvGrpSpPr>
        <p:grpSpPr bwMode="auto">
          <a:xfrm>
            <a:off x="3184525" y="3910013"/>
            <a:ext cx="296863" cy="663575"/>
            <a:chOff x="870" y="2945"/>
            <a:chExt cx="187" cy="418"/>
          </a:xfrm>
        </p:grpSpPr>
        <p:sp>
          <p:nvSpPr>
            <p:cNvPr id="170024" name="Text Box 40"/>
            <p:cNvSpPr txBox="1">
              <a:spLocks noChangeArrowheads="1"/>
            </p:cNvSpPr>
            <p:nvPr/>
          </p:nvSpPr>
          <p:spPr bwMode="auto">
            <a:xfrm>
              <a:off x="872" y="2945"/>
              <a:ext cx="1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170025" name="Text Box 41"/>
            <p:cNvSpPr txBox="1">
              <a:spLocks noChangeArrowheads="1"/>
            </p:cNvSpPr>
            <p:nvPr/>
          </p:nvSpPr>
          <p:spPr bwMode="auto">
            <a:xfrm>
              <a:off x="870" y="3030"/>
              <a:ext cx="1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170026" name="Text Box 42"/>
            <p:cNvSpPr txBox="1">
              <a:spLocks noChangeArrowheads="1"/>
            </p:cNvSpPr>
            <p:nvPr/>
          </p:nvSpPr>
          <p:spPr bwMode="auto">
            <a:xfrm>
              <a:off x="871" y="3113"/>
              <a:ext cx="1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</p:grpSp>
      <p:sp>
        <p:nvSpPr>
          <p:cNvPr id="170027" name="Text Box 43"/>
          <p:cNvSpPr txBox="1">
            <a:spLocks noChangeArrowheads="1"/>
          </p:cNvSpPr>
          <p:nvPr/>
        </p:nvSpPr>
        <p:spPr bwMode="auto">
          <a:xfrm>
            <a:off x="933450" y="1431925"/>
            <a:ext cx="723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Hierarchical addressing allows efficient advertisement of routing </a:t>
            </a:r>
          </a:p>
          <a:p>
            <a:r>
              <a:rPr lang="en-US"/>
              <a:t>information: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EAC49811-D32C-4A24-8AAC-0F416649E926}" type="slidenum">
              <a:rPr lang="en-US"/>
              <a:pPr/>
              <a:t>16</a:t>
            </a:fld>
            <a:endParaRPr 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74650"/>
            <a:ext cx="8316912" cy="1143000"/>
          </a:xfrm>
        </p:spPr>
        <p:txBody>
          <a:bodyPr/>
          <a:lstStyle/>
          <a:p>
            <a:r>
              <a:rPr lang="en-US" sz="3200"/>
              <a:t>Hierarchical addressing: more specific routes</a:t>
            </a:r>
            <a:endParaRPr lang="en-US"/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660400" y="1739900"/>
            <a:ext cx="5983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ISPs-R-Us has a more specific route to Organization 1</a:t>
            </a:r>
          </a:p>
        </p:txBody>
      </p:sp>
      <p:sp>
        <p:nvSpPr>
          <p:cNvPr id="171012" name="Freeform 4"/>
          <p:cNvSpPr>
            <a:spLocks/>
          </p:cNvSpPr>
          <p:nvPr/>
        </p:nvSpPr>
        <p:spPr bwMode="auto">
          <a:xfrm>
            <a:off x="5164138" y="3836988"/>
            <a:ext cx="2019300" cy="295275"/>
          </a:xfrm>
          <a:custGeom>
            <a:avLst/>
            <a:gdLst>
              <a:gd name="T0" fmla="*/ 0 w 1272"/>
              <a:gd name="T1" fmla="*/ 0 h 186"/>
              <a:gd name="T2" fmla="*/ 1272 w 1272"/>
              <a:gd name="T3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13" name="Line 5"/>
          <p:cNvSpPr>
            <a:spLocks noChangeShapeType="1"/>
          </p:cNvSpPr>
          <p:nvPr/>
        </p:nvSpPr>
        <p:spPr bwMode="auto">
          <a:xfrm flipV="1">
            <a:off x="2820988" y="4113213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14" name="Line 6"/>
          <p:cNvSpPr>
            <a:spLocks noChangeShapeType="1"/>
          </p:cNvSpPr>
          <p:nvPr/>
        </p:nvSpPr>
        <p:spPr bwMode="auto">
          <a:xfrm flipV="1">
            <a:off x="3182938" y="5389563"/>
            <a:ext cx="333375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15" name="Line 7"/>
          <p:cNvSpPr>
            <a:spLocks noChangeShapeType="1"/>
          </p:cNvSpPr>
          <p:nvPr/>
        </p:nvSpPr>
        <p:spPr bwMode="auto">
          <a:xfrm>
            <a:off x="2916238" y="2703513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16" name="Freeform 8"/>
          <p:cNvSpPr>
            <a:spLocks/>
          </p:cNvSpPr>
          <p:nvPr/>
        </p:nvSpPr>
        <p:spPr bwMode="auto">
          <a:xfrm>
            <a:off x="3562350" y="3282950"/>
            <a:ext cx="1773238" cy="979488"/>
          </a:xfrm>
          <a:custGeom>
            <a:avLst/>
            <a:gdLst>
              <a:gd name="T0" fmla="*/ 439 w 1117"/>
              <a:gd name="T1" fmla="*/ 97 h 617"/>
              <a:gd name="T2" fmla="*/ 205 w 1117"/>
              <a:gd name="T3" fmla="*/ 19 h 617"/>
              <a:gd name="T4" fmla="*/ 55 w 1117"/>
              <a:gd name="T5" fmla="*/ 73 h 617"/>
              <a:gd name="T6" fmla="*/ 4 w 1117"/>
              <a:gd name="T7" fmla="*/ 456 h 617"/>
              <a:gd name="T8" fmla="*/ 77 w 1117"/>
              <a:gd name="T9" fmla="*/ 582 h 617"/>
              <a:gd name="T10" fmla="*/ 451 w 1117"/>
              <a:gd name="T11" fmla="*/ 587 h 617"/>
              <a:gd name="T12" fmla="*/ 685 w 1117"/>
              <a:gd name="T13" fmla="*/ 613 h 617"/>
              <a:gd name="T14" fmla="*/ 925 w 1117"/>
              <a:gd name="T15" fmla="*/ 565 h 617"/>
              <a:gd name="T16" fmla="*/ 1099 w 1117"/>
              <a:gd name="T17" fmla="*/ 330 h 617"/>
              <a:gd name="T18" fmla="*/ 1036 w 1117"/>
              <a:gd name="T19" fmla="*/ 138 h 617"/>
              <a:gd name="T20" fmla="*/ 691 w 1117"/>
              <a:gd name="T21" fmla="*/ 91 h 617"/>
              <a:gd name="T22" fmla="*/ 439 w 1117"/>
              <a:gd name="T23" fmla="*/ 97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17" name="Text Box 9"/>
          <p:cNvSpPr txBox="1">
            <a:spLocks noChangeArrowheads="1"/>
          </p:cNvSpPr>
          <p:nvPr/>
        </p:nvSpPr>
        <p:spPr bwMode="auto">
          <a:xfrm>
            <a:off x="5395913" y="3013075"/>
            <a:ext cx="1712912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“Send me anything</a:t>
            </a:r>
          </a:p>
          <a:p>
            <a:r>
              <a:rPr lang="en-US" sz="1400"/>
              <a:t>with addresses </a:t>
            </a:r>
          </a:p>
          <a:p>
            <a:r>
              <a:rPr lang="en-US" sz="1400"/>
              <a:t>beginning </a:t>
            </a:r>
          </a:p>
          <a:p>
            <a:r>
              <a:rPr lang="en-US" sz="1400"/>
              <a:t>200.23.16.0/20”</a:t>
            </a:r>
          </a:p>
        </p:txBody>
      </p:sp>
      <p:grpSp>
        <p:nvGrpSpPr>
          <p:cNvPr id="171018" name="Group 10"/>
          <p:cNvGrpSpPr>
            <a:grpSpLocks/>
          </p:cNvGrpSpPr>
          <p:nvPr/>
        </p:nvGrpSpPr>
        <p:grpSpPr bwMode="auto">
          <a:xfrm>
            <a:off x="747713" y="2476500"/>
            <a:ext cx="2338387" cy="404813"/>
            <a:chOff x="1004" y="1639"/>
            <a:chExt cx="1473" cy="255"/>
          </a:xfrm>
        </p:grpSpPr>
        <p:sp>
          <p:nvSpPr>
            <p:cNvPr id="171019" name="Freeform 11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20" name="Text Box 12"/>
            <p:cNvSpPr txBox="1">
              <a:spLocks noChangeArrowheads="1"/>
            </p:cNvSpPr>
            <p:nvPr/>
          </p:nvSpPr>
          <p:spPr bwMode="auto">
            <a:xfrm>
              <a:off x="1226" y="1667"/>
              <a:ext cx="1038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200.23.16.0/23</a:t>
              </a:r>
              <a:endParaRPr lang="en-US"/>
            </a:p>
          </p:txBody>
        </p:sp>
      </p:grpSp>
      <p:grpSp>
        <p:nvGrpSpPr>
          <p:cNvPr id="171021" name="Group 13"/>
          <p:cNvGrpSpPr>
            <a:grpSpLocks/>
          </p:cNvGrpSpPr>
          <p:nvPr/>
        </p:nvGrpSpPr>
        <p:grpSpPr bwMode="auto">
          <a:xfrm>
            <a:off x="957263" y="5553075"/>
            <a:ext cx="2338387" cy="404813"/>
            <a:chOff x="1004" y="1639"/>
            <a:chExt cx="1473" cy="255"/>
          </a:xfrm>
        </p:grpSpPr>
        <p:sp>
          <p:nvSpPr>
            <p:cNvPr id="171022" name="Freeform 14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23" name="Text Box 15"/>
            <p:cNvSpPr txBox="1">
              <a:spLocks noChangeArrowheads="1"/>
            </p:cNvSpPr>
            <p:nvPr/>
          </p:nvSpPr>
          <p:spPr bwMode="auto">
            <a:xfrm>
              <a:off x="1226" y="1667"/>
              <a:ext cx="1038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200.23.18.0/23</a:t>
              </a:r>
              <a:endParaRPr lang="en-US"/>
            </a:p>
          </p:txBody>
        </p:sp>
      </p:grpSp>
      <p:grpSp>
        <p:nvGrpSpPr>
          <p:cNvPr id="171024" name="Group 16"/>
          <p:cNvGrpSpPr>
            <a:grpSpLocks/>
          </p:cNvGrpSpPr>
          <p:nvPr/>
        </p:nvGrpSpPr>
        <p:grpSpPr bwMode="auto">
          <a:xfrm>
            <a:off x="690563" y="4486275"/>
            <a:ext cx="2338387" cy="404813"/>
            <a:chOff x="1004" y="1639"/>
            <a:chExt cx="1473" cy="255"/>
          </a:xfrm>
        </p:grpSpPr>
        <p:sp>
          <p:nvSpPr>
            <p:cNvPr id="171025" name="Freeform 17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26" name="Text Box 18"/>
            <p:cNvSpPr txBox="1">
              <a:spLocks noChangeArrowheads="1"/>
            </p:cNvSpPr>
            <p:nvPr/>
          </p:nvSpPr>
          <p:spPr bwMode="auto">
            <a:xfrm>
              <a:off x="1226" y="1667"/>
              <a:ext cx="1058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200.23.30.0/23</a:t>
              </a:r>
              <a:endParaRPr lang="en-US"/>
            </a:p>
          </p:txBody>
        </p:sp>
      </p:grpSp>
      <p:sp>
        <p:nvSpPr>
          <p:cNvPr id="171027" name="Text Box 19"/>
          <p:cNvSpPr txBox="1">
            <a:spLocks noChangeArrowheads="1"/>
          </p:cNvSpPr>
          <p:nvPr/>
        </p:nvSpPr>
        <p:spPr bwMode="auto">
          <a:xfrm>
            <a:off x="3595688" y="3717925"/>
            <a:ext cx="1646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Fly-By-Night-ISP</a:t>
            </a:r>
            <a:endParaRPr lang="en-US"/>
          </a:p>
        </p:txBody>
      </p:sp>
      <p:sp>
        <p:nvSpPr>
          <p:cNvPr id="171028" name="Freeform 20"/>
          <p:cNvSpPr>
            <a:spLocks/>
          </p:cNvSpPr>
          <p:nvPr/>
        </p:nvSpPr>
        <p:spPr bwMode="auto">
          <a:xfrm>
            <a:off x="7158038" y="2900363"/>
            <a:ext cx="730250" cy="2535237"/>
          </a:xfrm>
          <a:custGeom>
            <a:avLst/>
            <a:gdLst>
              <a:gd name="T0" fmla="*/ 328 w 460"/>
              <a:gd name="T1" fmla="*/ 56 h 1597"/>
              <a:gd name="T2" fmla="*/ 208 w 460"/>
              <a:gd name="T3" fmla="*/ 218 h 1597"/>
              <a:gd name="T4" fmla="*/ 58 w 460"/>
              <a:gd name="T5" fmla="*/ 536 h 1597"/>
              <a:gd name="T6" fmla="*/ 7 w 460"/>
              <a:gd name="T7" fmla="*/ 919 h 1597"/>
              <a:gd name="T8" fmla="*/ 100 w 460"/>
              <a:gd name="T9" fmla="*/ 1118 h 1597"/>
              <a:gd name="T10" fmla="*/ 220 w 460"/>
              <a:gd name="T11" fmla="*/ 1352 h 1597"/>
              <a:gd name="T12" fmla="*/ 424 w 460"/>
              <a:gd name="T13" fmla="*/ 1562 h 1597"/>
              <a:gd name="T14" fmla="*/ 436 w 460"/>
              <a:gd name="T15" fmla="*/ 1142 h 1597"/>
              <a:gd name="T16" fmla="*/ 424 w 460"/>
              <a:gd name="T17" fmla="*/ 1046 h 1597"/>
              <a:gd name="T18" fmla="*/ 346 w 460"/>
              <a:gd name="T19" fmla="*/ 854 h 1597"/>
              <a:gd name="T20" fmla="*/ 310 w 460"/>
              <a:gd name="T21" fmla="*/ 602 h 1597"/>
              <a:gd name="T22" fmla="*/ 328 w 460"/>
              <a:gd name="T23" fmla="*/ 56 h 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29" name="Text Box 21"/>
          <p:cNvSpPr txBox="1">
            <a:spLocks noChangeArrowheads="1"/>
          </p:cNvSpPr>
          <p:nvPr/>
        </p:nvSpPr>
        <p:spPr bwMode="auto">
          <a:xfrm>
            <a:off x="747713" y="2222500"/>
            <a:ext cx="1404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Organization 0</a:t>
            </a:r>
          </a:p>
        </p:txBody>
      </p:sp>
      <p:sp>
        <p:nvSpPr>
          <p:cNvPr id="171030" name="Text Box 22"/>
          <p:cNvSpPr txBox="1">
            <a:spLocks noChangeArrowheads="1"/>
          </p:cNvSpPr>
          <p:nvPr/>
        </p:nvSpPr>
        <p:spPr bwMode="auto">
          <a:xfrm>
            <a:off x="776288" y="4232275"/>
            <a:ext cx="1404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Organization 7</a:t>
            </a:r>
          </a:p>
        </p:txBody>
      </p:sp>
      <p:sp>
        <p:nvSpPr>
          <p:cNvPr id="171031" name="Text Box 23"/>
          <p:cNvSpPr txBox="1">
            <a:spLocks noChangeArrowheads="1"/>
          </p:cNvSpPr>
          <p:nvPr/>
        </p:nvSpPr>
        <p:spPr bwMode="auto">
          <a:xfrm>
            <a:off x="7396163" y="4041775"/>
            <a:ext cx="915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Internet</a:t>
            </a:r>
          </a:p>
        </p:txBody>
      </p:sp>
      <p:sp>
        <p:nvSpPr>
          <p:cNvPr id="171032" name="Text Box 24"/>
          <p:cNvSpPr txBox="1">
            <a:spLocks noChangeArrowheads="1"/>
          </p:cNvSpPr>
          <p:nvPr/>
        </p:nvSpPr>
        <p:spPr bwMode="auto">
          <a:xfrm>
            <a:off x="938213" y="5356225"/>
            <a:ext cx="1376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Organization 1</a:t>
            </a:r>
          </a:p>
        </p:txBody>
      </p:sp>
      <p:sp>
        <p:nvSpPr>
          <p:cNvPr id="171033" name="Freeform 25"/>
          <p:cNvSpPr>
            <a:spLocks/>
          </p:cNvSpPr>
          <p:nvPr/>
        </p:nvSpPr>
        <p:spPr bwMode="auto">
          <a:xfrm>
            <a:off x="3505200" y="4597400"/>
            <a:ext cx="1773238" cy="979488"/>
          </a:xfrm>
          <a:custGeom>
            <a:avLst/>
            <a:gdLst>
              <a:gd name="T0" fmla="*/ 439 w 1117"/>
              <a:gd name="T1" fmla="*/ 97 h 617"/>
              <a:gd name="T2" fmla="*/ 205 w 1117"/>
              <a:gd name="T3" fmla="*/ 19 h 617"/>
              <a:gd name="T4" fmla="*/ 55 w 1117"/>
              <a:gd name="T5" fmla="*/ 73 h 617"/>
              <a:gd name="T6" fmla="*/ 4 w 1117"/>
              <a:gd name="T7" fmla="*/ 456 h 617"/>
              <a:gd name="T8" fmla="*/ 77 w 1117"/>
              <a:gd name="T9" fmla="*/ 582 h 617"/>
              <a:gd name="T10" fmla="*/ 451 w 1117"/>
              <a:gd name="T11" fmla="*/ 587 h 617"/>
              <a:gd name="T12" fmla="*/ 685 w 1117"/>
              <a:gd name="T13" fmla="*/ 613 h 617"/>
              <a:gd name="T14" fmla="*/ 925 w 1117"/>
              <a:gd name="T15" fmla="*/ 565 h 617"/>
              <a:gd name="T16" fmla="*/ 1099 w 1117"/>
              <a:gd name="T17" fmla="*/ 330 h 617"/>
              <a:gd name="T18" fmla="*/ 1036 w 1117"/>
              <a:gd name="T19" fmla="*/ 138 h 617"/>
              <a:gd name="T20" fmla="*/ 691 w 1117"/>
              <a:gd name="T21" fmla="*/ 91 h 617"/>
              <a:gd name="T22" fmla="*/ 439 w 1117"/>
              <a:gd name="T23" fmla="*/ 97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34" name="Text Box 26"/>
          <p:cNvSpPr txBox="1">
            <a:spLocks noChangeArrowheads="1"/>
          </p:cNvSpPr>
          <p:nvPr/>
        </p:nvSpPr>
        <p:spPr bwMode="auto">
          <a:xfrm>
            <a:off x="3805238" y="4975225"/>
            <a:ext cx="1063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ISPs-R-Us</a:t>
            </a:r>
            <a:endParaRPr lang="en-US"/>
          </a:p>
        </p:txBody>
      </p:sp>
      <p:sp>
        <p:nvSpPr>
          <p:cNvPr id="171035" name="Freeform 27"/>
          <p:cNvSpPr>
            <a:spLocks/>
          </p:cNvSpPr>
          <p:nvPr/>
        </p:nvSpPr>
        <p:spPr bwMode="auto">
          <a:xfrm flipV="1">
            <a:off x="5230813" y="4618038"/>
            <a:ext cx="2019300" cy="295275"/>
          </a:xfrm>
          <a:custGeom>
            <a:avLst/>
            <a:gdLst>
              <a:gd name="T0" fmla="*/ 0 w 1272"/>
              <a:gd name="T1" fmla="*/ 0 h 186"/>
              <a:gd name="T2" fmla="*/ 1272 w 1272"/>
              <a:gd name="T3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36" name="Line 28"/>
          <p:cNvSpPr>
            <a:spLocks noChangeShapeType="1"/>
          </p:cNvSpPr>
          <p:nvPr/>
        </p:nvSpPr>
        <p:spPr bwMode="auto">
          <a:xfrm>
            <a:off x="3021013" y="5160963"/>
            <a:ext cx="48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37" name="Line 29"/>
          <p:cNvSpPr>
            <a:spLocks noChangeShapeType="1"/>
          </p:cNvSpPr>
          <p:nvPr/>
        </p:nvSpPr>
        <p:spPr bwMode="auto">
          <a:xfrm flipV="1">
            <a:off x="2868613" y="5227638"/>
            <a:ext cx="6381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38" name="Line 30"/>
          <p:cNvSpPr>
            <a:spLocks noChangeShapeType="1"/>
          </p:cNvSpPr>
          <p:nvPr/>
        </p:nvSpPr>
        <p:spPr bwMode="auto">
          <a:xfrm flipV="1">
            <a:off x="3306763" y="5475288"/>
            <a:ext cx="24765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39" name="Text Box 31"/>
          <p:cNvSpPr txBox="1">
            <a:spLocks noChangeArrowheads="1"/>
          </p:cNvSpPr>
          <p:nvPr/>
        </p:nvSpPr>
        <p:spPr bwMode="auto">
          <a:xfrm>
            <a:off x="5519738" y="4870450"/>
            <a:ext cx="21145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“Send me anything</a:t>
            </a:r>
          </a:p>
          <a:p>
            <a:r>
              <a:rPr lang="en-US" sz="1400"/>
              <a:t>with addresses </a:t>
            </a:r>
          </a:p>
          <a:p>
            <a:r>
              <a:rPr lang="en-US" sz="1400"/>
              <a:t>beginning 199.31.0.0/16</a:t>
            </a:r>
          </a:p>
          <a:p>
            <a:r>
              <a:rPr lang="en-US" sz="1400"/>
              <a:t>or 200.23.18.0/23”</a:t>
            </a:r>
          </a:p>
        </p:txBody>
      </p:sp>
      <p:grpSp>
        <p:nvGrpSpPr>
          <p:cNvPr id="171040" name="Group 32"/>
          <p:cNvGrpSpPr>
            <a:grpSpLocks/>
          </p:cNvGrpSpPr>
          <p:nvPr/>
        </p:nvGrpSpPr>
        <p:grpSpPr bwMode="auto">
          <a:xfrm>
            <a:off x="795338" y="3657600"/>
            <a:ext cx="2338387" cy="404813"/>
            <a:chOff x="1004" y="1639"/>
            <a:chExt cx="1473" cy="255"/>
          </a:xfrm>
        </p:grpSpPr>
        <p:sp>
          <p:nvSpPr>
            <p:cNvPr id="171041" name="Freeform 33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42" name="Text Box 34"/>
            <p:cNvSpPr txBox="1">
              <a:spLocks noChangeArrowheads="1"/>
            </p:cNvSpPr>
            <p:nvPr/>
          </p:nvSpPr>
          <p:spPr bwMode="auto">
            <a:xfrm>
              <a:off x="1226" y="1667"/>
              <a:ext cx="1058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200.23.20.0/23</a:t>
              </a:r>
              <a:endParaRPr lang="en-US"/>
            </a:p>
          </p:txBody>
        </p:sp>
      </p:grpSp>
      <p:sp>
        <p:nvSpPr>
          <p:cNvPr id="171043" name="Text Box 35"/>
          <p:cNvSpPr txBox="1">
            <a:spLocks noChangeArrowheads="1"/>
          </p:cNvSpPr>
          <p:nvPr/>
        </p:nvSpPr>
        <p:spPr bwMode="auto">
          <a:xfrm>
            <a:off x="776288" y="3460750"/>
            <a:ext cx="1404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Organization 2</a:t>
            </a:r>
          </a:p>
        </p:txBody>
      </p:sp>
      <p:grpSp>
        <p:nvGrpSpPr>
          <p:cNvPr id="171044" name="Group 36"/>
          <p:cNvGrpSpPr>
            <a:grpSpLocks/>
          </p:cNvGrpSpPr>
          <p:nvPr/>
        </p:nvGrpSpPr>
        <p:grpSpPr bwMode="auto">
          <a:xfrm>
            <a:off x="2144713" y="3921125"/>
            <a:ext cx="296862" cy="663575"/>
            <a:chOff x="870" y="2945"/>
            <a:chExt cx="187" cy="418"/>
          </a:xfrm>
        </p:grpSpPr>
        <p:sp>
          <p:nvSpPr>
            <p:cNvPr id="171045" name="Text Box 37"/>
            <p:cNvSpPr txBox="1">
              <a:spLocks noChangeArrowheads="1"/>
            </p:cNvSpPr>
            <p:nvPr/>
          </p:nvSpPr>
          <p:spPr bwMode="auto">
            <a:xfrm>
              <a:off x="872" y="2945"/>
              <a:ext cx="1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171046" name="Text Box 38"/>
            <p:cNvSpPr txBox="1">
              <a:spLocks noChangeArrowheads="1"/>
            </p:cNvSpPr>
            <p:nvPr/>
          </p:nvSpPr>
          <p:spPr bwMode="auto">
            <a:xfrm>
              <a:off x="870" y="3030"/>
              <a:ext cx="1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171047" name="Text Box 39"/>
            <p:cNvSpPr txBox="1">
              <a:spLocks noChangeArrowheads="1"/>
            </p:cNvSpPr>
            <p:nvPr/>
          </p:nvSpPr>
          <p:spPr bwMode="auto">
            <a:xfrm>
              <a:off x="871" y="3113"/>
              <a:ext cx="1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</p:grpSp>
      <p:grpSp>
        <p:nvGrpSpPr>
          <p:cNvPr id="171048" name="Group 40"/>
          <p:cNvGrpSpPr>
            <a:grpSpLocks/>
          </p:cNvGrpSpPr>
          <p:nvPr/>
        </p:nvGrpSpPr>
        <p:grpSpPr bwMode="auto">
          <a:xfrm>
            <a:off x="3173413" y="3625850"/>
            <a:ext cx="296862" cy="663575"/>
            <a:chOff x="870" y="2945"/>
            <a:chExt cx="187" cy="418"/>
          </a:xfrm>
        </p:grpSpPr>
        <p:sp>
          <p:nvSpPr>
            <p:cNvPr id="171049" name="Text Box 41"/>
            <p:cNvSpPr txBox="1">
              <a:spLocks noChangeArrowheads="1"/>
            </p:cNvSpPr>
            <p:nvPr/>
          </p:nvSpPr>
          <p:spPr bwMode="auto">
            <a:xfrm>
              <a:off x="872" y="2945"/>
              <a:ext cx="1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171050" name="Text Box 42"/>
            <p:cNvSpPr txBox="1">
              <a:spLocks noChangeArrowheads="1"/>
            </p:cNvSpPr>
            <p:nvPr/>
          </p:nvSpPr>
          <p:spPr bwMode="auto">
            <a:xfrm>
              <a:off x="870" y="3030"/>
              <a:ext cx="1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171051" name="Text Box 43"/>
            <p:cNvSpPr txBox="1">
              <a:spLocks noChangeArrowheads="1"/>
            </p:cNvSpPr>
            <p:nvPr/>
          </p:nvSpPr>
          <p:spPr bwMode="auto">
            <a:xfrm>
              <a:off x="871" y="3113"/>
              <a:ext cx="1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08FBBA92-F147-4EB5-BF4D-3AE620EBF9CE}" type="slidenum">
              <a:rPr lang="en-US"/>
              <a:pPr/>
              <a:t>17</a:t>
            </a:fld>
            <a:endParaRPr 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IP addressing: the last word...</a:t>
            </a:r>
            <a:endParaRPr lang="en-U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000099"/>
                </a:solidFill>
              </a:rPr>
              <a:t>Q:</a:t>
            </a:r>
            <a:r>
              <a:rPr lang="en-US"/>
              <a:t> How does an ISP get block of addresses?</a:t>
            </a:r>
          </a:p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000099"/>
                </a:solidFill>
              </a:rPr>
              <a:t>A:</a:t>
            </a:r>
            <a:r>
              <a:rPr lang="en-US" sz="2400">
                <a:solidFill>
                  <a:srgbClr val="FF0000"/>
                </a:solidFill>
              </a:rPr>
              <a:t> ICANN</a:t>
            </a:r>
            <a:r>
              <a:rPr lang="en-US" sz="2400"/>
              <a:t>: </a:t>
            </a:r>
            <a:r>
              <a:rPr lang="en-US" sz="2400">
                <a:solidFill>
                  <a:srgbClr val="FF0000"/>
                </a:solidFill>
              </a:rPr>
              <a:t>I</a:t>
            </a:r>
            <a:r>
              <a:rPr lang="en-US" sz="2400"/>
              <a:t>nternet </a:t>
            </a:r>
            <a:r>
              <a:rPr lang="en-US" sz="2400">
                <a:solidFill>
                  <a:srgbClr val="FF0000"/>
                </a:solidFill>
              </a:rPr>
              <a:t>C</a:t>
            </a:r>
            <a:r>
              <a:rPr lang="en-US" sz="2400"/>
              <a:t>orporation for </a:t>
            </a:r>
            <a:r>
              <a:rPr lang="en-US" sz="2400">
                <a:solidFill>
                  <a:srgbClr val="FF0000"/>
                </a:solidFill>
              </a:rPr>
              <a:t>A</a:t>
            </a:r>
            <a:r>
              <a:rPr lang="en-US" sz="2400"/>
              <a:t>ssigned 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    </a:t>
            </a:r>
            <a:r>
              <a:rPr lang="en-US" sz="2400">
                <a:solidFill>
                  <a:srgbClr val="FF0000"/>
                </a:solidFill>
              </a:rPr>
              <a:t>N</a:t>
            </a:r>
            <a:r>
              <a:rPr lang="en-US" sz="2400"/>
              <a:t>ames and </a:t>
            </a:r>
            <a:r>
              <a:rPr lang="en-US" sz="2400">
                <a:solidFill>
                  <a:srgbClr val="FF0000"/>
                </a:solidFill>
              </a:rPr>
              <a:t>N</a:t>
            </a:r>
            <a:r>
              <a:rPr lang="en-US" sz="2400"/>
              <a:t>umbers</a:t>
            </a:r>
          </a:p>
          <a:p>
            <a:pPr lvl="1"/>
            <a:r>
              <a:rPr lang="en-US"/>
              <a:t>allocates addresses</a:t>
            </a:r>
          </a:p>
          <a:p>
            <a:pPr lvl="1"/>
            <a:r>
              <a:rPr lang="en-US"/>
              <a:t>manages DNS</a:t>
            </a:r>
          </a:p>
          <a:p>
            <a:pPr lvl="1"/>
            <a:r>
              <a:rPr lang="en-US"/>
              <a:t>assigns domain names, resolves disputes</a:t>
            </a:r>
            <a:endParaRPr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B54BE474-EB5B-4B31-8B0C-069B75FD30F5}" type="slidenum">
              <a:rPr lang="en-US"/>
              <a:pPr/>
              <a:t>18</a:t>
            </a:fld>
            <a:endParaRPr lang="en-US"/>
          </a:p>
        </p:txBody>
      </p:sp>
      <p:sp>
        <p:nvSpPr>
          <p:cNvPr id="245840" name="Freeform 80"/>
          <p:cNvSpPr>
            <a:spLocks/>
          </p:cNvSpPr>
          <p:nvPr/>
        </p:nvSpPr>
        <p:spPr bwMode="auto">
          <a:xfrm>
            <a:off x="4152900" y="1871663"/>
            <a:ext cx="3738563" cy="2697162"/>
          </a:xfrm>
          <a:custGeom>
            <a:avLst/>
            <a:gdLst>
              <a:gd name="T0" fmla="*/ 349 w 2355"/>
              <a:gd name="T1" fmla="*/ 761 h 1699"/>
              <a:gd name="T2" fmla="*/ 1651 w 2355"/>
              <a:gd name="T3" fmla="*/ 732 h 1699"/>
              <a:gd name="T4" fmla="*/ 1773 w 2355"/>
              <a:gd name="T5" fmla="*/ 230 h 1699"/>
              <a:gd name="T6" fmla="*/ 2029 w 2355"/>
              <a:gd name="T7" fmla="*/ 8 h 1699"/>
              <a:gd name="T8" fmla="*/ 2267 w 2355"/>
              <a:gd name="T9" fmla="*/ 183 h 1699"/>
              <a:gd name="T10" fmla="*/ 2355 w 2355"/>
              <a:gd name="T11" fmla="*/ 942 h 1699"/>
              <a:gd name="T12" fmla="*/ 2267 w 2355"/>
              <a:gd name="T13" fmla="*/ 1592 h 1699"/>
              <a:gd name="T14" fmla="*/ 1840 w 2355"/>
              <a:gd name="T15" fmla="*/ 1586 h 1699"/>
              <a:gd name="T16" fmla="*/ 1670 w 2355"/>
              <a:gd name="T17" fmla="*/ 1025 h 1699"/>
              <a:gd name="T18" fmla="*/ 220 w 2355"/>
              <a:gd name="T19" fmla="*/ 923 h 1699"/>
              <a:gd name="T20" fmla="*/ 349 w 2355"/>
              <a:gd name="T21" fmla="*/ 761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91488" cy="1143000"/>
          </a:xfrm>
        </p:spPr>
        <p:txBody>
          <a:bodyPr/>
          <a:lstStyle/>
          <a:p>
            <a:r>
              <a:rPr lang="en-US" sz="3600"/>
              <a:t>NAT: Network Address Translation</a:t>
            </a:r>
          </a:p>
        </p:txBody>
      </p:sp>
      <p:sp>
        <p:nvSpPr>
          <p:cNvPr id="245764" name="Freeform 4"/>
          <p:cNvSpPr>
            <a:spLocks/>
          </p:cNvSpPr>
          <p:nvPr/>
        </p:nvSpPr>
        <p:spPr bwMode="auto">
          <a:xfrm>
            <a:off x="0" y="2638425"/>
            <a:ext cx="3825875" cy="1355725"/>
          </a:xfrm>
          <a:custGeom>
            <a:avLst/>
            <a:gdLst>
              <a:gd name="T0" fmla="*/ 1888 w 2269"/>
              <a:gd name="T1" fmla="*/ 285 h 854"/>
              <a:gd name="T2" fmla="*/ 418 w 2269"/>
              <a:gd name="T3" fmla="*/ 283 h 854"/>
              <a:gd name="T4" fmla="*/ 60 w 2269"/>
              <a:gd name="T5" fmla="*/ 83 h 854"/>
              <a:gd name="T6" fmla="*/ 60 w 2269"/>
              <a:gd name="T7" fmla="*/ 781 h 854"/>
              <a:gd name="T8" fmla="*/ 374 w 2269"/>
              <a:gd name="T9" fmla="*/ 519 h 854"/>
              <a:gd name="T10" fmla="*/ 2017 w 2269"/>
              <a:gd name="T11" fmla="*/ 447 h 854"/>
              <a:gd name="T12" fmla="*/ 1888 w 2269"/>
              <a:gd name="T13" fmla="*/ 285 h 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5765" name="Object 5"/>
          <p:cNvGraphicFramePr>
            <a:graphicFrameLocks noChangeAspect="1"/>
          </p:cNvGraphicFramePr>
          <p:nvPr/>
        </p:nvGraphicFramePr>
        <p:xfrm>
          <a:off x="7181850" y="2182813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7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50" y="2182813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6" name="Object 6"/>
          <p:cNvGraphicFramePr>
            <a:graphicFrameLocks noChangeAspect="1"/>
          </p:cNvGraphicFramePr>
          <p:nvPr/>
        </p:nvGraphicFramePr>
        <p:xfrm>
          <a:off x="7231063" y="2971800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8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063" y="2971800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7" name="Object 7"/>
          <p:cNvGraphicFramePr>
            <a:graphicFrameLocks noChangeAspect="1"/>
          </p:cNvGraphicFramePr>
          <p:nvPr/>
        </p:nvGraphicFramePr>
        <p:xfrm>
          <a:off x="7202488" y="3736975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9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488" y="3736975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8" name="Line 8"/>
          <p:cNvSpPr>
            <a:spLocks noChangeShapeType="1"/>
          </p:cNvSpPr>
          <p:nvPr/>
        </p:nvSpPr>
        <p:spPr bwMode="auto">
          <a:xfrm>
            <a:off x="4267200" y="31940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769" name="Line 9"/>
          <p:cNvSpPr>
            <a:spLocks noChangeShapeType="1"/>
          </p:cNvSpPr>
          <p:nvPr/>
        </p:nvSpPr>
        <p:spPr bwMode="auto">
          <a:xfrm flipH="1">
            <a:off x="7102475" y="2451100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770" name="Line 10"/>
          <p:cNvSpPr>
            <a:spLocks noChangeShapeType="1"/>
          </p:cNvSpPr>
          <p:nvPr/>
        </p:nvSpPr>
        <p:spPr bwMode="auto">
          <a:xfrm>
            <a:off x="7107238" y="2446338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771" name="Line 11"/>
          <p:cNvSpPr>
            <a:spLocks noChangeShapeType="1"/>
          </p:cNvSpPr>
          <p:nvPr/>
        </p:nvSpPr>
        <p:spPr bwMode="auto">
          <a:xfrm flipV="1">
            <a:off x="7113588" y="3951288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772" name="Text Box 12"/>
          <p:cNvSpPr txBox="1">
            <a:spLocks noChangeArrowheads="1"/>
          </p:cNvSpPr>
          <p:nvPr/>
        </p:nvSpPr>
        <p:spPr bwMode="auto">
          <a:xfrm>
            <a:off x="7732713" y="2181225"/>
            <a:ext cx="892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245773" name="Text Box 13"/>
          <p:cNvSpPr txBox="1">
            <a:spLocks noChangeArrowheads="1"/>
          </p:cNvSpPr>
          <p:nvPr/>
        </p:nvSpPr>
        <p:spPr bwMode="auto">
          <a:xfrm>
            <a:off x="7859713" y="2949575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10.0.0.2</a:t>
            </a:r>
          </a:p>
        </p:txBody>
      </p:sp>
      <p:sp>
        <p:nvSpPr>
          <p:cNvPr id="245774" name="Text Box 14"/>
          <p:cNvSpPr txBox="1">
            <a:spLocks noChangeArrowheads="1"/>
          </p:cNvSpPr>
          <p:nvPr/>
        </p:nvSpPr>
        <p:spPr bwMode="auto">
          <a:xfrm>
            <a:off x="7821613" y="3844925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10.0.0.3</a:t>
            </a:r>
          </a:p>
        </p:txBody>
      </p:sp>
      <p:sp>
        <p:nvSpPr>
          <p:cNvPr id="245775" name="Text Box 15"/>
          <p:cNvSpPr txBox="1">
            <a:spLocks noChangeArrowheads="1"/>
          </p:cNvSpPr>
          <p:nvPr/>
        </p:nvSpPr>
        <p:spPr bwMode="auto">
          <a:xfrm>
            <a:off x="4217988" y="2771775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245776" name="Line 16"/>
          <p:cNvSpPr>
            <a:spLocks noChangeShapeType="1"/>
          </p:cNvSpPr>
          <p:nvPr/>
        </p:nvSpPr>
        <p:spPr bwMode="auto">
          <a:xfrm flipH="1">
            <a:off x="4341813" y="302260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777" name="Text Box 17"/>
          <p:cNvSpPr txBox="1">
            <a:spLocks noChangeArrowheads="1"/>
          </p:cNvSpPr>
          <p:nvPr/>
        </p:nvSpPr>
        <p:spPr bwMode="auto">
          <a:xfrm>
            <a:off x="2379663" y="3328988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138.76.29.7</a:t>
            </a:r>
          </a:p>
        </p:txBody>
      </p:sp>
      <p:sp>
        <p:nvSpPr>
          <p:cNvPr id="245778" name="Line 18"/>
          <p:cNvSpPr>
            <a:spLocks noChangeShapeType="1"/>
          </p:cNvSpPr>
          <p:nvPr/>
        </p:nvSpPr>
        <p:spPr bwMode="auto">
          <a:xfrm flipH="1">
            <a:off x="3602038" y="32607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45779" name="Group 19"/>
          <p:cNvGrpSpPr>
            <a:grpSpLocks/>
          </p:cNvGrpSpPr>
          <p:nvPr/>
        </p:nvGrpSpPr>
        <p:grpSpPr bwMode="auto">
          <a:xfrm>
            <a:off x="3746500" y="3054350"/>
            <a:ext cx="555625" cy="307975"/>
            <a:chOff x="3600" y="219"/>
            <a:chExt cx="360" cy="175"/>
          </a:xfrm>
        </p:grpSpPr>
        <p:sp>
          <p:nvSpPr>
            <p:cNvPr id="245780" name="Oval 2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1" name="Line 2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2" name="Line 2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3" name="Rectangle 2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5784" name="Oval 2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5785" name="Group 2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45786" name="Line 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787" name="Line 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788" name="Line 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789" name="Group 2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45790" name="Line 3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791" name="Line 3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792" name="Line 3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5839" name="Line 79"/>
          <p:cNvSpPr>
            <a:spLocks noChangeShapeType="1"/>
          </p:cNvSpPr>
          <p:nvPr/>
        </p:nvSpPr>
        <p:spPr bwMode="auto">
          <a:xfrm>
            <a:off x="706438" y="322262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41" name="Text Box 81"/>
          <p:cNvSpPr txBox="1">
            <a:spLocks noChangeArrowheads="1"/>
          </p:cNvSpPr>
          <p:nvPr/>
        </p:nvSpPr>
        <p:spPr bwMode="auto">
          <a:xfrm>
            <a:off x="4691063" y="1679575"/>
            <a:ext cx="23320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local network</a:t>
            </a:r>
          </a:p>
          <a:p>
            <a:pPr algn="ctr"/>
            <a:r>
              <a:rPr lang="en-US"/>
              <a:t>(e.g., home network)</a:t>
            </a:r>
          </a:p>
          <a:p>
            <a:pPr algn="ctr"/>
            <a:r>
              <a:rPr lang="en-US"/>
              <a:t>10.0.0/24</a:t>
            </a:r>
          </a:p>
        </p:txBody>
      </p:sp>
      <p:sp>
        <p:nvSpPr>
          <p:cNvPr id="245842" name="Line 82"/>
          <p:cNvSpPr>
            <a:spLocks noChangeShapeType="1"/>
          </p:cNvSpPr>
          <p:nvPr/>
        </p:nvSpPr>
        <p:spPr bwMode="auto">
          <a:xfrm>
            <a:off x="69850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43" name="Line 83"/>
          <p:cNvSpPr>
            <a:spLocks noChangeShapeType="1"/>
          </p:cNvSpPr>
          <p:nvPr/>
        </p:nvSpPr>
        <p:spPr bwMode="auto">
          <a:xfrm>
            <a:off x="4033838" y="176053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44" name="Line 84"/>
          <p:cNvSpPr>
            <a:spLocks noChangeShapeType="1"/>
          </p:cNvSpPr>
          <p:nvPr/>
        </p:nvSpPr>
        <p:spPr bwMode="auto">
          <a:xfrm flipH="1" flipV="1">
            <a:off x="4173538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46" name="Line 86"/>
          <p:cNvSpPr>
            <a:spLocks noChangeShapeType="1"/>
          </p:cNvSpPr>
          <p:nvPr/>
        </p:nvSpPr>
        <p:spPr bwMode="auto">
          <a:xfrm>
            <a:off x="25781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47" name="Line 87"/>
          <p:cNvSpPr>
            <a:spLocks noChangeShapeType="1"/>
          </p:cNvSpPr>
          <p:nvPr/>
        </p:nvSpPr>
        <p:spPr bwMode="auto">
          <a:xfrm flipH="1" flipV="1">
            <a:off x="766763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48" name="Text Box 88"/>
          <p:cNvSpPr txBox="1">
            <a:spLocks noChangeArrowheads="1"/>
          </p:cNvSpPr>
          <p:nvPr/>
        </p:nvSpPr>
        <p:spPr bwMode="auto">
          <a:xfrm>
            <a:off x="1571625" y="1666875"/>
            <a:ext cx="1123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rest of</a:t>
            </a:r>
          </a:p>
          <a:p>
            <a:pPr algn="ctr"/>
            <a:r>
              <a:rPr lang="en-US"/>
              <a:t>Internet</a:t>
            </a:r>
          </a:p>
        </p:txBody>
      </p:sp>
      <p:sp>
        <p:nvSpPr>
          <p:cNvPr id="245849" name="Line 89"/>
          <p:cNvSpPr>
            <a:spLocks noChangeShapeType="1"/>
          </p:cNvSpPr>
          <p:nvPr/>
        </p:nvSpPr>
        <p:spPr bwMode="auto">
          <a:xfrm flipH="1" flipV="1">
            <a:off x="2819400" y="3644900"/>
            <a:ext cx="11113" cy="788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50" name="Text Box 90"/>
          <p:cNvSpPr txBox="1">
            <a:spLocks noChangeArrowheads="1"/>
          </p:cNvSpPr>
          <p:nvPr/>
        </p:nvSpPr>
        <p:spPr bwMode="auto">
          <a:xfrm>
            <a:off x="4478338" y="4414838"/>
            <a:ext cx="36163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Datagrams with source or </a:t>
            </a:r>
          </a:p>
          <a:p>
            <a:pPr algn="ctr"/>
            <a:r>
              <a:rPr lang="en-US" sz="2000"/>
              <a:t>destination in this network</a:t>
            </a:r>
          </a:p>
          <a:p>
            <a:pPr algn="ctr"/>
            <a:r>
              <a:rPr lang="en-US" sz="2000"/>
              <a:t>have 10.0.0/24 address for </a:t>
            </a:r>
          </a:p>
          <a:p>
            <a:pPr algn="ctr"/>
            <a:r>
              <a:rPr lang="en-US" sz="2000"/>
              <a:t>source, destination (as usual)</a:t>
            </a:r>
          </a:p>
        </p:txBody>
      </p:sp>
      <p:sp>
        <p:nvSpPr>
          <p:cNvPr id="245851" name="Line 91"/>
          <p:cNvSpPr>
            <a:spLocks noChangeShapeType="1"/>
          </p:cNvSpPr>
          <p:nvPr/>
        </p:nvSpPr>
        <p:spPr bwMode="auto">
          <a:xfrm flipH="1" flipV="1">
            <a:off x="5838825" y="3451225"/>
            <a:ext cx="11113" cy="996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52" name="Text Box 92"/>
          <p:cNvSpPr txBox="1">
            <a:spLocks noChangeArrowheads="1"/>
          </p:cNvSpPr>
          <p:nvPr/>
        </p:nvSpPr>
        <p:spPr bwMode="auto">
          <a:xfrm>
            <a:off x="0" y="4424363"/>
            <a:ext cx="44989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1">
                <a:solidFill>
                  <a:srgbClr val="FF0000"/>
                </a:solidFill>
              </a:rPr>
              <a:t>All</a:t>
            </a:r>
            <a:r>
              <a:rPr lang="en-US" sz="2000"/>
              <a:t> datagrams </a:t>
            </a:r>
            <a:r>
              <a:rPr lang="en-US" sz="2000" i="1">
                <a:solidFill>
                  <a:srgbClr val="FF0000"/>
                </a:solidFill>
              </a:rPr>
              <a:t>leaving</a:t>
            </a:r>
            <a:r>
              <a:rPr lang="en-US" sz="2000"/>
              <a:t> local</a:t>
            </a:r>
          </a:p>
          <a:p>
            <a:pPr algn="ctr"/>
            <a:r>
              <a:rPr lang="en-US" sz="2000"/>
              <a:t>network have </a:t>
            </a:r>
            <a:r>
              <a:rPr lang="en-US" sz="2000">
                <a:solidFill>
                  <a:srgbClr val="FF0000"/>
                </a:solidFill>
              </a:rPr>
              <a:t>same</a:t>
            </a:r>
            <a:r>
              <a:rPr lang="en-US" sz="2000"/>
              <a:t> single source NAT IP address: 138.76.29.7,</a:t>
            </a:r>
          </a:p>
          <a:p>
            <a:pPr algn="ctr"/>
            <a:r>
              <a:rPr lang="en-US" sz="2000"/>
              <a:t>different source port numbers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252A813C-6C3B-430A-B046-587C5C1006F1}" type="slidenum">
              <a:rPr lang="en-US"/>
              <a:pPr/>
              <a:t>19</a:t>
            </a:fld>
            <a:endParaRPr lang="en-US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66075" cy="1143000"/>
          </a:xfrm>
        </p:spPr>
        <p:txBody>
          <a:bodyPr/>
          <a:lstStyle/>
          <a:p>
            <a:r>
              <a:rPr lang="en-US" sz="3600"/>
              <a:t>NAT: Network Address Translation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75675" cy="46482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Motivation:</a:t>
            </a:r>
            <a:r>
              <a:rPr lang="en-US" sz="2400" dirty="0"/>
              <a:t> local network uses just one IP address as far as outside world is concerned:</a:t>
            </a:r>
          </a:p>
          <a:p>
            <a:pPr lvl="1"/>
            <a:r>
              <a:rPr lang="en-US" dirty="0"/>
              <a:t>range of addresses not needed from ISP:  just one IP address for all devices</a:t>
            </a:r>
          </a:p>
          <a:p>
            <a:pPr lvl="1"/>
            <a:r>
              <a:rPr lang="en-US" dirty="0"/>
              <a:t>can </a:t>
            </a:r>
            <a:r>
              <a:rPr lang="en-US" b="1" dirty="0"/>
              <a:t>change addresses of devices </a:t>
            </a:r>
            <a:r>
              <a:rPr lang="en-US" dirty="0"/>
              <a:t>in local network without notifying outside world</a:t>
            </a:r>
          </a:p>
          <a:p>
            <a:pPr lvl="1"/>
            <a:r>
              <a:rPr lang="en-US" dirty="0"/>
              <a:t>can </a:t>
            </a:r>
            <a:r>
              <a:rPr lang="en-US" b="1" dirty="0"/>
              <a:t>change ISP </a:t>
            </a:r>
            <a:r>
              <a:rPr lang="en-US" dirty="0"/>
              <a:t>without changing addresses of devices in local network</a:t>
            </a:r>
          </a:p>
          <a:p>
            <a:pPr lvl="1"/>
            <a:r>
              <a:rPr lang="en-US" dirty="0"/>
              <a:t>devices inside local net not explicitly addressable, visible by outside world (</a:t>
            </a:r>
            <a:r>
              <a:rPr lang="en-US" b="1" dirty="0"/>
              <a:t>a security plus</a:t>
            </a:r>
            <a:r>
              <a:rPr lang="en-US" dirty="0"/>
              <a:t>).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IP Fragmentation &amp; Reassembly</a:t>
            </a:r>
            <a:endParaRPr lang="en-US"/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304925"/>
            <a:ext cx="3810000" cy="5094288"/>
          </a:xfrm>
        </p:spPr>
        <p:txBody>
          <a:bodyPr/>
          <a:lstStyle/>
          <a:p>
            <a:r>
              <a:rPr lang="en-US" sz="2000" dirty="0"/>
              <a:t>network links have MTU (</a:t>
            </a:r>
            <a:r>
              <a:rPr lang="en-US" sz="2000" dirty="0" err="1"/>
              <a:t>max.transfer</a:t>
            </a:r>
            <a:r>
              <a:rPr lang="en-US" sz="2000" dirty="0"/>
              <a:t> size) - largest possible link-</a:t>
            </a:r>
            <a:r>
              <a:rPr lang="en-US" sz="2000" dirty="0" smtClean="0"/>
              <a:t>layer </a:t>
            </a:r>
            <a:r>
              <a:rPr lang="en-US" sz="2000" dirty="0"/>
              <a:t>frame.</a:t>
            </a:r>
          </a:p>
          <a:p>
            <a:pPr lvl="1"/>
            <a:r>
              <a:rPr lang="en-US" sz="2000" dirty="0"/>
              <a:t>different link types, different MTUs </a:t>
            </a:r>
          </a:p>
          <a:p>
            <a:r>
              <a:rPr lang="en-US" sz="2000" dirty="0"/>
              <a:t>large IP datagram divided (“fragmented”) within net</a:t>
            </a:r>
          </a:p>
          <a:p>
            <a:pPr lvl="1"/>
            <a:r>
              <a:rPr lang="en-US" sz="2000" dirty="0"/>
              <a:t>one datagram becomes several datagrams</a:t>
            </a:r>
          </a:p>
          <a:p>
            <a:pPr lvl="1"/>
            <a:r>
              <a:rPr lang="en-US" sz="2000" dirty="0"/>
              <a:t>“reassembled” only at final destination</a:t>
            </a:r>
          </a:p>
          <a:p>
            <a:pPr lvl="1"/>
            <a:r>
              <a:rPr lang="en-US" sz="2000" dirty="0"/>
              <a:t>IP header bits used to identify, order related fragments</a:t>
            </a:r>
          </a:p>
        </p:txBody>
      </p:sp>
      <p:sp>
        <p:nvSpPr>
          <p:cNvPr id="576516" name="Freeform 4"/>
          <p:cNvSpPr>
            <a:spLocks/>
          </p:cNvSpPr>
          <p:nvPr/>
        </p:nvSpPr>
        <p:spPr bwMode="auto">
          <a:xfrm>
            <a:off x="4597400" y="1628775"/>
            <a:ext cx="2436813" cy="2255838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17" name="Freeform 5"/>
          <p:cNvSpPr>
            <a:spLocks/>
          </p:cNvSpPr>
          <p:nvPr/>
        </p:nvSpPr>
        <p:spPr bwMode="auto">
          <a:xfrm>
            <a:off x="4597400" y="4030663"/>
            <a:ext cx="1976438" cy="1987550"/>
          </a:xfrm>
          <a:custGeom>
            <a:avLst/>
            <a:gdLst>
              <a:gd name="T0" fmla="*/ 2 w 873"/>
              <a:gd name="T1" fmla="*/ 405 h 940"/>
              <a:gd name="T2" fmla="*/ 230 w 873"/>
              <a:gd name="T3" fmla="*/ 65 h 940"/>
              <a:gd name="T4" fmla="*/ 555 w 873"/>
              <a:gd name="T5" fmla="*/ 22 h 940"/>
              <a:gd name="T6" fmla="*/ 800 w 873"/>
              <a:gd name="T7" fmla="*/ 197 h 940"/>
              <a:gd name="T8" fmla="*/ 866 w 873"/>
              <a:gd name="T9" fmla="*/ 347 h 940"/>
              <a:gd name="T10" fmla="*/ 842 w 873"/>
              <a:gd name="T11" fmla="*/ 527 h 940"/>
              <a:gd name="T12" fmla="*/ 788 w 873"/>
              <a:gd name="T13" fmla="*/ 767 h 940"/>
              <a:gd name="T14" fmla="*/ 608 w 873"/>
              <a:gd name="T15" fmla="*/ 845 h 940"/>
              <a:gd name="T16" fmla="*/ 418 w 873"/>
              <a:gd name="T17" fmla="*/ 925 h 940"/>
              <a:gd name="T18" fmla="*/ 139 w 873"/>
              <a:gd name="T19" fmla="*/ 754 h 940"/>
              <a:gd name="T20" fmla="*/ 2 w 873"/>
              <a:gd name="T21" fmla="*/ 405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6518" name="Group 6"/>
          <p:cNvGrpSpPr>
            <a:grpSpLocks/>
          </p:cNvGrpSpPr>
          <p:nvPr/>
        </p:nvGrpSpPr>
        <p:grpSpPr bwMode="auto">
          <a:xfrm>
            <a:off x="4191000" y="2008188"/>
            <a:ext cx="649288" cy="1247775"/>
            <a:chOff x="3314" y="1248"/>
            <a:chExt cx="344" cy="694"/>
          </a:xfrm>
        </p:grpSpPr>
        <p:graphicFrame>
          <p:nvGraphicFramePr>
            <p:cNvPr id="576519" name="Object 7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833" name="ClipArt" r:id="rId3" imgW="1305000" imgH="1085760" progId="MS_ClipArt_Gallery.2">
                    <p:embed/>
                  </p:oleObj>
                </mc:Choice>
                <mc:Fallback>
                  <p:oleObj name="ClipArt" r:id="rId3" imgW="1305000" imgH="1085760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6520" name="Line 8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76521" name="Object 9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834" name="ClipArt" r:id="rId5" imgW="1305000" imgH="1085760" progId="MS_ClipArt_Gallery.2">
                    <p:embed/>
                  </p:oleObj>
                </mc:Choice>
                <mc:Fallback>
                  <p:oleObj name="ClipArt" r:id="rId5" imgW="1305000" imgH="1085760" progId="MS_ClipArt_Gallery.2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6522" name="Line 10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523" name="Group 11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576524" name="Oval 12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25" name="Oval 1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26" name="Oval 1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6527" name="Line 15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6528" name="Line 16"/>
          <p:cNvSpPr>
            <a:spLocks noChangeShapeType="1"/>
          </p:cNvSpPr>
          <p:nvPr/>
        </p:nvSpPr>
        <p:spPr bwMode="auto">
          <a:xfrm flipV="1">
            <a:off x="4670425" y="2584450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29" name="Line 17"/>
          <p:cNvSpPr>
            <a:spLocks noChangeShapeType="1"/>
          </p:cNvSpPr>
          <p:nvPr/>
        </p:nvSpPr>
        <p:spPr bwMode="auto">
          <a:xfrm>
            <a:off x="5246688" y="1909763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0" name="Line 18"/>
          <p:cNvSpPr>
            <a:spLocks noChangeShapeType="1"/>
          </p:cNvSpPr>
          <p:nvPr/>
        </p:nvSpPr>
        <p:spPr bwMode="auto">
          <a:xfrm>
            <a:off x="6092825" y="2246313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1" name="Line 19"/>
          <p:cNvSpPr>
            <a:spLocks noChangeShapeType="1"/>
          </p:cNvSpPr>
          <p:nvPr/>
        </p:nvSpPr>
        <p:spPr bwMode="auto">
          <a:xfrm>
            <a:off x="4995863" y="2022475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2" name="Line 20"/>
          <p:cNvSpPr>
            <a:spLocks noChangeShapeType="1"/>
          </p:cNvSpPr>
          <p:nvPr/>
        </p:nvSpPr>
        <p:spPr bwMode="auto">
          <a:xfrm>
            <a:off x="5021263" y="2670175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3" name="Line 21"/>
          <p:cNvSpPr>
            <a:spLocks noChangeShapeType="1"/>
          </p:cNvSpPr>
          <p:nvPr/>
        </p:nvSpPr>
        <p:spPr bwMode="auto">
          <a:xfrm flipH="1" flipV="1">
            <a:off x="6548438" y="3162300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4" name="Line 22"/>
          <p:cNvSpPr>
            <a:spLocks noChangeShapeType="1"/>
          </p:cNvSpPr>
          <p:nvPr/>
        </p:nvSpPr>
        <p:spPr bwMode="auto">
          <a:xfrm flipH="1">
            <a:off x="5254625" y="2214563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5" name="Line 23"/>
          <p:cNvSpPr>
            <a:spLocks noChangeShapeType="1"/>
          </p:cNvSpPr>
          <p:nvPr/>
        </p:nvSpPr>
        <p:spPr bwMode="auto">
          <a:xfrm flipH="1">
            <a:off x="5264150" y="1654175"/>
            <a:ext cx="4762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6" name="Line 24"/>
          <p:cNvSpPr>
            <a:spLocks noChangeShapeType="1"/>
          </p:cNvSpPr>
          <p:nvPr/>
        </p:nvSpPr>
        <p:spPr bwMode="auto">
          <a:xfrm flipH="1">
            <a:off x="5981700" y="1830388"/>
            <a:ext cx="27305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6537" name="Group 25"/>
          <p:cNvGrpSpPr>
            <a:grpSpLocks/>
          </p:cNvGrpSpPr>
          <p:nvPr/>
        </p:nvGrpSpPr>
        <p:grpSpPr bwMode="auto">
          <a:xfrm>
            <a:off x="4745038" y="1793875"/>
            <a:ext cx="679450" cy="314325"/>
            <a:chOff x="3600" y="219"/>
            <a:chExt cx="360" cy="175"/>
          </a:xfrm>
        </p:grpSpPr>
        <p:sp>
          <p:nvSpPr>
            <p:cNvPr id="576538" name="Oval 2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39" name="Line 2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40" name="Line 2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41" name="Rectangle 2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6542" name="Oval 3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543" name="Group 3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76544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45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46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6547" name="Group 3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76548" name="Line 3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49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50" name="Line 3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76551" name="Group 39"/>
          <p:cNvGrpSpPr>
            <a:grpSpLocks/>
          </p:cNvGrpSpPr>
          <p:nvPr/>
        </p:nvGrpSpPr>
        <p:grpSpPr bwMode="auto">
          <a:xfrm>
            <a:off x="4762500" y="2451100"/>
            <a:ext cx="679450" cy="314325"/>
            <a:chOff x="3600" y="219"/>
            <a:chExt cx="360" cy="175"/>
          </a:xfrm>
        </p:grpSpPr>
        <p:sp>
          <p:nvSpPr>
            <p:cNvPr id="576552" name="Oval 4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53" name="Line 4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54" name="Line 4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55" name="Rectangle 4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6556" name="Oval 4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557" name="Group 4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76558" name="Line 4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59" name="Line 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60" name="Line 4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6561" name="Group 4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76562" name="Line 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63" name="Line 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64" name="Line 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76565" name="Group 53"/>
          <p:cNvGrpSpPr>
            <a:grpSpLocks/>
          </p:cNvGrpSpPr>
          <p:nvPr/>
        </p:nvGrpSpPr>
        <p:grpSpPr bwMode="auto">
          <a:xfrm>
            <a:off x="5732463" y="2001838"/>
            <a:ext cx="676275" cy="314325"/>
            <a:chOff x="3600" y="219"/>
            <a:chExt cx="360" cy="175"/>
          </a:xfrm>
        </p:grpSpPr>
        <p:sp>
          <p:nvSpPr>
            <p:cNvPr id="576566" name="Oval 5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67" name="Line 5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68" name="Line 5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69" name="Rectangle 5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6570" name="Oval 5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571" name="Group 5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76572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73" name="Line 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74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6575" name="Group 6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76576" name="Line 6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77" name="Line 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78" name="Line 6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76579" name="Group 67"/>
          <p:cNvGrpSpPr>
            <a:grpSpLocks/>
          </p:cNvGrpSpPr>
          <p:nvPr/>
        </p:nvGrpSpPr>
        <p:grpSpPr bwMode="auto">
          <a:xfrm>
            <a:off x="5976938" y="2908300"/>
            <a:ext cx="679450" cy="314325"/>
            <a:chOff x="3600" y="219"/>
            <a:chExt cx="360" cy="175"/>
          </a:xfrm>
        </p:grpSpPr>
        <p:sp>
          <p:nvSpPr>
            <p:cNvPr id="576580" name="Oval 6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81" name="Line 6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82" name="Line 7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83" name="Rectangle 7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6584" name="Oval 7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585" name="Group 7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76586" name="Line 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87" name="Line 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88" name="Line 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6589" name="Group 7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76590" name="Line 7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91" name="Line 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92" name="Line 8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76593" name="Group 81"/>
          <p:cNvGrpSpPr>
            <a:grpSpLocks/>
          </p:cNvGrpSpPr>
          <p:nvPr/>
        </p:nvGrpSpPr>
        <p:grpSpPr bwMode="auto">
          <a:xfrm>
            <a:off x="5745163" y="4900613"/>
            <a:ext cx="715962" cy="311150"/>
            <a:chOff x="3600" y="219"/>
            <a:chExt cx="360" cy="175"/>
          </a:xfrm>
        </p:grpSpPr>
        <p:sp>
          <p:nvSpPr>
            <p:cNvPr id="576594" name="Oval 8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95" name="Line 8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96" name="Line 8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97" name="Rectangle 8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6598" name="Oval 8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599" name="Group 8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76600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601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602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6603" name="Group 9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76604" name="Line 9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605" name="Line 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606" name="Line 9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76607" name="Group 95"/>
          <p:cNvGrpSpPr>
            <a:grpSpLocks/>
          </p:cNvGrpSpPr>
          <p:nvPr/>
        </p:nvGrpSpPr>
        <p:grpSpPr bwMode="auto">
          <a:xfrm>
            <a:off x="6738938" y="3889375"/>
            <a:ext cx="679450" cy="314325"/>
            <a:chOff x="3600" y="219"/>
            <a:chExt cx="360" cy="175"/>
          </a:xfrm>
        </p:grpSpPr>
        <p:sp>
          <p:nvSpPr>
            <p:cNvPr id="576608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09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10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11" name="Rectangle 9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6612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613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76614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615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616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6617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76618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619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620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576621" name="Object 109"/>
          <p:cNvGraphicFramePr>
            <a:graphicFrameLocks noChangeAspect="1"/>
          </p:cNvGraphicFramePr>
          <p:nvPr/>
        </p:nvGraphicFramePr>
        <p:xfrm>
          <a:off x="4705350" y="4392613"/>
          <a:ext cx="5635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835" name="ClipArt" r:id="rId6" imgW="1305000" imgH="1085760" progId="MS_ClipArt_Gallery.2">
                  <p:embed/>
                </p:oleObj>
              </mc:Choice>
              <mc:Fallback>
                <p:oleObj name="ClipArt" r:id="rId6" imgW="1305000" imgH="1085760" progId="MS_ClipArt_Gallery.2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4392613"/>
                        <a:ext cx="5635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622" name="Line 110"/>
          <p:cNvSpPr>
            <a:spLocks noChangeShapeType="1"/>
          </p:cNvSpPr>
          <p:nvPr/>
        </p:nvSpPr>
        <p:spPr bwMode="auto">
          <a:xfrm>
            <a:off x="5249863" y="4721225"/>
            <a:ext cx="3143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6623" name="Object 111"/>
          <p:cNvGraphicFramePr>
            <a:graphicFrameLocks noChangeAspect="1"/>
          </p:cNvGraphicFramePr>
          <p:nvPr/>
        </p:nvGraphicFramePr>
        <p:xfrm>
          <a:off x="4914900" y="5191125"/>
          <a:ext cx="5635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836" name="ClipArt" r:id="rId7" imgW="1305000" imgH="1085760" progId="MS_ClipArt_Gallery.2">
                  <p:embed/>
                </p:oleObj>
              </mc:Choice>
              <mc:Fallback>
                <p:oleObj name="ClipArt" r:id="rId7" imgW="1305000" imgH="1085760" progId="MS_ClipArt_Gallery.2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5191125"/>
                        <a:ext cx="5635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624" name="Line 112"/>
          <p:cNvSpPr>
            <a:spLocks noChangeShapeType="1"/>
          </p:cNvSpPr>
          <p:nvPr/>
        </p:nvSpPr>
        <p:spPr bwMode="auto">
          <a:xfrm flipV="1">
            <a:off x="5465763" y="5529263"/>
            <a:ext cx="984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6625" name="Group 113"/>
          <p:cNvGrpSpPr>
            <a:grpSpLocks/>
          </p:cNvGrpSpPr>
          <p:nvPr/>
        </p:nvGrpSpPr>
        <p:grpSpPr bwMode="auto">
          <a:xfrm>
            <a:off x="5084763" y="4849813"/>
            <a:ext cx="96837" cy="300037"/>
            <a:chOff x="3842" y="406"/>
            <a:chExt cx="51" cy="167"/>
          </a:xfrm>
        </p:grpSpPr>
        <p:sp>
          <p:nvSpPr>
            <p:cNvPr id="576626" name="Oval 114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27" name="Oval 115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28" name="Oval 116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6629" name="Line 117"/>
          <p:cNvSpPr>
            <a:spLocks noChangeShapeType="1"/>
          </p:cNvSpPr>
          <p:nvPr/>
        </p:nvSpPr>
        <p:spPr bwMode="auto">
          <a:xfrm>
            <a:off x="5556250" y="4718050"/>
            <a:ext cx="0" cy="809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630" name="Line 118"/>
          <p:cNvSpPr>
            <a:spLocks noChangeShapeType="1"/>
          </p:cNvSpPr>
          <p:nvPr/>
        </p:nvSpPr>
        <p:spPr bwMode="auto">
          <a:xfrm>
            <a:off x="5556250" y="5067300"/>
            <a:ext cx="18732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631" name="Line 119"/>
          <p:cNvSpPr>
            <a:spLocks noChangeShapeType="1"/>
          </p:cNvSpPr>
          <p:nvPr/>
        </p:nvSpPr>
        <p:spPr bwMode="auto">
          <a:xfrm flipH="1">
            <a:off x="6461125" y="4206875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6632" name="Group 120"/>
          <p:cNvGrpSpPr>
            <a:grpSpLocks/>
          </p:cNvGrpSpPr>
          <p:nvPr/>
        </p:nvGrpSpPr>
        <p:grpSpPr bwMode="auto">
          <a:xfrm rot="1433392">
            <a:off x="5003800" y="2955925"/>
            <a:ext cx="1028700" cy="171450"/>
            <a:chOff x="4712" y="1742"/>
            <a:chExt cx="648" cy="108"/>
          </a:xfrm>
        </p:grpSpPr>
        <p:sp>
          <p:nvSpPr>
            <p:cNvPr id="576633" name="Rectangle 121"/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34" name="Rectangle 122"/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6635" name="Group 123"/>
          <p:cNvGrpSpPr>
            <a:grpSpLocks/>
          </p:cNvGrpSpPr>
          <p:nvPr/>
        </p:nvGrpSpPr>
        <p:grpSpPr bwMode="auto">
          <a:xfrm rot="3346875">
            <a:off x="6283325" y="3241676"/>
            <a:ext cx="447675" cy="171450"/>
            <a:chOff x="5078" y="1860"/>
            <a:chExt cx="282" cy="108"/>
          </a:xfrm>
        </p:grpSpPr>
        <p:sp>
          <p:nvSpPr>
            <p:cNvPr id="576636" name="Rectangle 124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37" name="Rectangle 125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6638" name="Group 126"/>
          <p:cNvGrpSpPr>
            <a:grpSpLocks/>
          </p:cNvGrpSpPr>
          <p:nvPr/>
        </p:nvGrpSpPr>
        <p:grpSpPr bwMode="auto">
          <a:xfrm rot="3215306">
            <a:off x="6600825" y="3346451"/>
            <a:ext cx="447675" cy="171450"/>
            <a:chOff x="5078" y="1860"/>
            <a:chExt cx="282" cy="108"/>
          </a:xfrm>
        </p:grpSpPr>
        <p:sp>
          <p:nvSpPr>
            <p:cNvPr id="576639" name="Rectangle 127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40" name="Rectangle 128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6641" name="Group 129"/>
          <p:cNvGrpSpPr>
            <a:grpSpLocks/>
          </p:cNvGrpSpPr>
          <p:nvPr/>
        </p:nvGrpSpPr>
        <p:grpSpPr bwMode="auto">
          <a:xfrm rot="3051000">
            <a:off x="6953250" y="3467101"/>
            <a:ext cx="447675" cy="171450"/>
            <a:chOff x="5078" y="1860"/>
            <a:chExt cx="282" cy="108"/>
          </a:xfrm>
        </p:grpSpPr>
        <p:sp>
          <p:nvSpPr>
            <p:cNvPr id="576642" name="Rectangle 130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43" name="Rectangle 131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6644" name="Line 132"/>
          <p:cNvSpPr>
            <a:spLocks noChangeShapeType="1"/>
          </p:cNvSpPr>
          <p:nvPr/>
        </p:nvSpPr>
        <p:spPr bwMode="auto">
          <a:xfrm>
            <a:off x="6007100" y="327660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645" name="Line 133"/>
          <p:cNvSpPr>
            <a:spLocks noChangeShapeType="1"/>
          </p:cNvSpPr>
          <p:nvPr/>
        </p:nvSpPr>
        <p:spPr bwMode="auto">
          <a:xfrm>
            <a:off x="6642100" y="3517900"/>
            <a:ext cx="13335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646" name="Line 134"/>
          <p:cNvSpPr>
            <a:spLocks noChangeShapeType="1"/>
          </p:cNvSpPr>
          <p:nvPr/>
        </p:nvSpPr>
        <p:spPr bwMode="auto">
          <a:xfrm>
            <a:off x="6965950" y="3616325"/>
            <a:ext cx="117475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647" name="Line 135"/>
          <p:cNvSpPr>
            <a:spLocks noChangeShapeType="1"/>
          </p:cNvSpPr>
          <p:nvPr/>
        </p:nvSpPr>
        <p:spPr bwMode="auto">
          <a:xfrm>
            <a:off x="7334250" y="3730625"/>
            <a:ext cx="101600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648" name="Text Box 136"/>
          <p:cNvSpPr txBox="1">
            <a:spLocks noChangeArrowheads="1"/>
          </p:cNvSpPr>
          <p:nvPr/>
        </p:nvSpPr>
        <p:spPr bwMode="auto">
          <a:xfrm>
            <a:off x="6615113" y="2246313"/>
            <a:ext cx="25288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fragmentation: </a:t>
            </a:r>
          </a:p>
          <a:p>
            <a:r>
              <a:rPr lang="en-US" sz="1600">
                <a:solidFill>
                  <a:schemeClr val="accent2"/>
                </a:solidFill>
              </a:rPr>
              <a:t>in:</a:t>
            </a:r>
            <a:r>
              <a:rPr lang="en-US" sz="1600"/>
              <a:t> one large datagram</a:t>
            </a:r>
          </a:p>
          <a:p>
            <a:r>
              <a:rPr lang="en-US" sz="1600">
                <a:solidFill>
                  <a:schemeClr val="accent2"/>
                </a:solidFill>
              </a:rPr>
              <a:t>out:</a:t>
            </a:r>
            <a:r>
              <a:rPr lang="en-US" sz="1600"/>
              <a:t> 3 smaller datagrams</a:t>
            </a:r>
            <a:endParaRPr lang="en-US"/>
          </a:p>
        </p:txBody>
      </p:sp>
      <p:grpSp>
        <p:nvGrpSpPr>
          <p:cNvPr id="576649" name="Group 137"/>
          <p:cNvGrpSpPr>
            <a:grpSpLocks/>
          </p:cNvGrpSpPr>
          <p:nvPr/>
        </p:nvGrpSpPr>
        <p:grpSpPr bwMode="auto">
          <a:xfrm rot="-10773343">
            <a:off x="5610225" y="4352925"/>
            <a:ext cx="447675" cy="171450"/>
            <a:chOff x="5078" y="1860"/>
            <a:chExt cx="282" cy="108"/>
          </a:xfrm>
        </p:grpSpPr>
        <p:sp>
          <p:nvSpPr>
            <p:cNvPr id="576650" name="Rectangle 138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51" name="Rectangle 139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6652" name="Group 140"/>
          <p:cNvGrpSpPr>
            <a:grpSpLocks/>
          </p:cNvGrpSpPr>
          <p:nvPr/>
        </p:nvGrpSpPr>
        <p:grpSpPr bwMode="auto">
          <a:xfrm rot="-10773343">
            <a:off x="5613400" y="4546600"/>
            <a:ext cx="447675" cy="171450"/>
            <a:chOff x="5078" y="1860"/>
            <a:chExt cx="282" cy="108"/>
          </a:xfrm>
        </p:grpSpPr>
        <p:sp>
          <p:nvSpPr>
            <p:cNvPr id="576653" name="Rectangle 141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54" name="Rectangle 142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6655" name="Group 143"/>
          <p:cNvGrpSpPr>
            <a:grpSpLocks/>
          </p:cNvGrpSpPr>
          <p:nvPr/>
        </p:nvGrpSpPr>
        <p:grpSpPr bwMode="auto">
          <a:xfrm rot="-10773343">
            <a:off x="5616575" y="4740275"/>
            <a:ext cx="447675" cy="171450"/>
            <a:chOff x="5078" y="1860"/>
            <a:chExt cx="282" cy="108"/>
          </a:xfrm>
        </p:grpSpPr>
        <p:sp>
          <p:nvSpPr>
            <p:cNvPr id="576656" name="Rectangle 144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57" name="Rectangle 145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6658" name="Line 146"/>
          <p:cNvSpPr>
            <a:spLocks noChangeShapeType="1"/>
          </p:cNvSpPr>
          <p:nvPr/>
        </p:nvSpPr>
        <p:spPr bwMode="auto">
          <a:xfrm rot="9691848">
            <a:off x="5365750" y="44100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659" name="Line 147"/>
          <p:cNvSpPr>
            <a:spLocks noChangeShapeType="1"/>
          </p:cNvSpPr>
          <p:nvPr/>
        </p:nvSpPr>
        <p:spPr bwMode="auto">
          <a:xfrm rot="9691848">
            <a:off x="5356225" y="458470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660" name="Line 148"/>
          <p:cNvSpPr>
            <a:spLocks noChangeShapeType="1"/>
          </p:cNvSpPr>
          <p:nvPr/>
        </p:nvSpPr>
        <p:spPr bwMode="auto">
          <a:xfrm rot="9691848">
            <a:off x="5359400" y="47910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6661" name="Group 149"/>
          <p:cNvGrpSpPr>
            <a:grpSpLocks/>
          </p:cNvGrpSpPr>
          <p:nvPr/>
        </p:nvGrpSpPr>
        <p:grpSpPr bwMode="auto">
          <a:xfrm rot="10793026">
            <a:off x="4281488" y="4189413"/>
            <a:ext cx="1030287" cy="173037"/>
            <a:chOff x="4712" y="1742"/>
            <a:chExt cx="648" cy="108"/>
          </a:xfrm>
        </p:grpSpPr>
        <p:sp>
          <p:nvSpPr>
            <p:cNvPr id="576662" name="Rectangle 150"/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63" name="Rectangle 151"/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6664" name="Line 152"/>
          <p:cNvSpPr>
            <a:spLocks noChangeShapeType="1"/>
          </p:cNvSpPr>
          <p:nvPr/>
        </p:nvSpPr>
        <p:spPr bwMode="auto">
          <a:xfrm rot="9691848">
            <a:off x="4032250" y="42322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665" name="Text Box 153"/>
          <p:cNvSpPr txBox="1">
            <a:spLocks noChangeArrowheads="1"/>
          </p:cNvSpPr>
          <p:nvPr/>
        </p:nvSpPr>
        <p:spPr bwMode="auto">
          <a:xfrm>
            <a:off x="4672013" y="3843338"/>
            <a:ext cx="1246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reassembly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AED1266C-9279-43B6-B12C-7D16F58BA59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4490587C-D977-4F06-B7D0-00E82FDCE402}" type="slidenum">
              <a:rPr lang="en-US"/>
              <a:pPr/>
              <a:t>20</a:t>
            </a:fld>
            <a:endParaRPr lang="en-US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66075" cy="1143000"/>
          </a:xfrm>
        </p:spPr>
        <p:txBody>
          <a:bodyPr/>
          <a:lstStyle/>
          <a:p>
            <a:r>
              <a:rPr lang="en-US" sz="3600"/>
              <a:t>NAT: Network Address Translation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82700"/>
            <a:ext cx="8575675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Implementation:</a:t>
            </a:r>
            <a:r>
              <a:rPr lang="en-US" sz="2400"/>
              <a:t> NAT router must:</a:t>
            </a:r>
            <a:br>
              <a:rPr lang="en-US" sz="2400"/>
            </a:br>
            <a:endParaRPr lang="en-US" sz="2400"/>
          </a:p>
          <a:p>
            <a:pPr lvl="1">
              <a:lnSpc>
                <a:spcPct val="80000"/>
              </a:lnSpc>
            </a:pPr>
            <a:r>
              <a:rPr lang="en-US" i="1">
                <a:solidFill>
                  <a:schemeClr val="accent2"/>
                </a:solidFill>
              </a:rPr>
              <a:t>outgoing datagrams: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chemeClr val="accent2"/>
                </a:solidFill>
              </a:rPr>
              <a:t>replace</a:t>
            </a:r>
            <a:r>
              <a:rPr lang="en-US"/>
              <a:t> (source IP address, port #) of every outgoing datagram to (NAT IP address, new port #)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400"/>
              <a:t>. . . remote clients/servers will respond using (NAT IP address, new port #) as destination addr.</a:t>
            </a:r>
            <a:br>
              <a:rPr lang="en-US" sz="2400"/>
            </a:br>
            <a:endParaRPr lang="en-US" sz="2400"/>
          </a:p>
          <a:p>
            <a:pPr lvl="1">
              <a:lnSpc>
                <a:spcPct val="80000"/>
              </a:lnSpc>
            </a:pPr>
            <a:r>
              <a:rPr lang="en-US" i="1">
                <a:solidFill>
                  <a:schemeClr val="accent2"/>
                </a:solidFill>
              </a:rPr>
              <a:t>remember (in NAT translation table) </a:t>
            </a:r>
            <a:r>
              <a:rPr lang="en-US"/>
              <a:t>every (source IP address, port #)  to (NAT IP address, new port #) translation pair</a:t>
            </a:r>
            <a:br>
              <a:rPr lang="en-US"/>
            </a:br>
            <a:endParaRPr lang="en-US"/>
          </a:p>
          <a:p>
            <a:pPr lvl="1">
              <a:lnSpc>
                <a:spcPct val="80000"/>
              </a:lnSpc>
            </a:pPr>
            <a:r>
              <a:rPr lang="en-US" i="1">
                <a:solidFill>
                  <a:schemeClr val="accent2"/>
                </a:solidFill>
              </a:rPr>
              <a:t>incoming datagrams: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chemeClr val="accent2"/>
                </a:solidFill>
              </a:rPr>
              <a:t>replace</a:t>
            </a:r>
            <a:r>
              <a:rPr lang="en-US"/>
              <a:t> (NAT IP address, new port #) in dest fields of every incoming datagram with corresponding (source IP address, port #) stored in NAT table</a:t>
            </a:r>
          </a:p>
          <a:p>
            <a:pPr lvl="1">
              <a:lnSpc>
                <a:spcPct val="8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A526B2C4-E744-4B6E-8046-99F18F0F34C0}" type="slidenum">
              <a:rPr lang="en-US"/>
              <a:pPr/>
              <a:t>21</a:t>
            </a:fld>
            <a:endParaRPr lang="en-US"/>
          </a:p>
        </p:txBody>
      </p:sp>
      <p:sp>
        <p:nvSpPr>
          <p:cNvPr id="233611" name="Freeform 139"/>
          <p:cNvSpPr>
            <a:spLocks/>
          </p:cNvSpPr>
          <p:nvPr/>
        </p:nvSpPr>
        <p:spPr bwMode="auto">
          <a:xfrm>
            <a:off x="179388" y="3651250"/>
            <a:ext cx="4089400" cy="1355725"/>
          </a:xfrm>
          <a:custGeom>
            <a:avLst/>
            <a:gdLst>
              <a:gd name="T0" fmla="*/ 1888 w 2269"/>
              <a:gd name="T1" fmla="*/ 285 h 854"/>
              <a:gd name="T2" fmla="*/ 418 w 2269"/>
              <a:gd name="T3" fmla="*/ 283 h 854"/>
              <a:gd name="T4" fmla="*/ 60 w 2269"/>
              <a:gd name="T5" fmla="*/ 83 h 854"/>
              <a:gd name="T6" fmla="*/ 60 w 2269"/>
              <a:gd name="T7" fmla="*/ 781 h 854"/>
              <a:gd name="T8" fmla="*/ 374 w 2269"/>
              <a:gd name="T9" fmla="*/ 519 h 854"/>
              <a:gd name="T10" fmla="*/ 2017 w 2269"/>
              <a:gd name="T11" fmla="*/ 447 h 854"/>
              <a:gd name="T12" fmla="*/ 1888 w 2269"/>
              <a:gd name="T13" fmla="*/ 285 h 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NAT: Network Address Translation</a:t>
            </a:r>
          </a:p>
        </p:txBody>
      </p:sp>
      <p:sp>
        <p:nvSpPr>
          <p:cNvPr id="233501" name="Freeform 29"/>
          <p:cNvSpPr>
            <a:spLocks/>
          </p:cNvSpPr>
          <p:nvPr/>
        </p:nvSpPr>
        <p:spPr bwMode="auto">
          <a:xfrm>
            <a:off x="4468813" y="2922588"/>
            <a:ext cx="3738562" cy="2697162"/>
          </a:xfrm>
          <a:custGeom>
            <a:avLst/>
            <a:gdLst>
              <a:gd name="T0" fmla="*/ 349 w 2355"/>
              <a:gd name="T1" fmla="*/ 761 h 1699"/>
              <a:gd name="T2" fmla="*/ 1651 w 2355"/>
              <a:gd name="T3" fmla="*/ 732 h 1699"/>
              <a:gd name="T4" fmla="*/ 1773 w 2355"/>
              <a:gd name="T5" fmla="*/ 230 h 1699"/>
              <a:gd name="T6" fmla="*/ 2029 w 2355"/>
              <a:gd name="T7" fmla="*/ 8 h 1699"/>
              <a:gd name="T8" fmla="*/ 2267 w 2355"/>
              <a:gd name="T9" fmla="*/ 183 h 1699"/>
              <a:gd name="T10" fmla="*/ 2355 w 2355"/>
              <a:gd name="T11" fmla="*/ 942 h 1699"/>
              <a:gd name="T12" fmla="*/ 2267 w 2355"/>
              <a:gd name="T13" fmla="*/ 1592 h 1699"/>
              <a:gd name="T14" fmla="*/ 1840 w 2355"/>
              <a:gd name="T15" fmla="*/ 1586 h 1699"/>
              <a:gd name="T16" fmla="*/ 1670 w 2355"/>
              <a:gd name="T17" fmla="*/ 1025 h 1699"/>
              <a:gd name="T18" fmla="*/ 220 w 2355"/>
              <a:gd name="T19" fmla="*/ 923 h 1699"/>
              <a:gd name="T20" fmla="*/ 349 w 2355"/>
              <a:gd name="T21" fmla="*/ 761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3499" name="Object 27"/>
          <p:cNvGraphicFramePr>
            <a:graphicFrameLocks noGrp="1" noChangeAspect="1"/>
          </p:cNvGraphicFramePr>
          <p:nvPr>
            <p:ph sz="half" idx="2"/>
          </p:nvPr>
        </p:nvGraphicFramePr>
        <p:xfrm>
          <a:off x="7497763" y="3233738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35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763" y="3233738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502" name="Object 30"/>
          <p:cNvGraphicFramePr>
            <a:graphicFrameLocks noChangeAspect="1"/>
          </p:cNvGraphicFramePr>
          <p:nvPr/>
        </p:nvGraphicFramePr>
        <p:xfrm>
          <a:off x="7546975" y="4022725"/>
          <a:ext cx="579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36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975" y="4022725"/>
                        <a:ext cx="5794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503" name="Object 31"/>
          <p:cNvGraphicFramePr>
            <a:graphicFrameLocks noChangeAspect="1"/>
          </p:cNvGraphicFramePr>
          <p:nvPr/>
        </p:nvGraphicFramePr>
        <p:xfrm>
          <a:off x="7518400" y="4787900"/>
          <a:ext cx="563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37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4787900"/>
                        <a:ext cx="5635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504" name="Line 32"/>
          <p:cNvSpPr>
            <a:spLocks noChangeShapeType="1"/>
          </p:cNvSpPr>
          <p:nvPr/>
        </p:nvSpPr>
        <p:spPr bwMode="auto">
          <a:xfrm>
            <a:off x="4583113" y="424497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3505" name="Line 33"/>
          <p:cNvSpPr>
            <a:spLocks noChangeShapeType="1"/>
          </p:cNvSpPr>
          <p:nvPr/>
        </p:nvSpPr>
        <p:spPr bwMode="auto">
          <a:xfrm flipH="1">
            <a:off x="7418388" y="3502025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3506" name="Line 34"/>
          <p:cNvSpPr>
            <a:spLocks noChangeShapeType="1"/>
          </p:cNvSpPr>
          <p:nvPr/>
        </p:nvSpPr>
        <p:spPr bwMode="auto">
          <a:xfrm>
            <a:off x="7423150" y="3497263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3507" name="Line 35"/>
          <p:cNvSpPr>
            <a:spLocks noChangeShapeType="1"/>
          </p:cNvSpPr>
          <p:nvPr/>
        </p:nvSpPr>
        <p:spPr bwMode="auto">
          <a:xfrm flipV="1">
            <a:off x="7429500" y="5002213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3508" name="Text Box 36"/>
          <p:cNvSpPr txBox="1">
            <a:spLocks noChangeArrowheads="1"/>
          </p:cNvSpPr>
          <p:nvPr/>
        </p:nvSpPr>
        <p:spPr bwMode="auto">
          <a:xfrm>
            <a:off x="8048625" y="3232150"/>
            <a:ext cx="892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233509" name="Text Box 37"/>
          <p:cNvSpPr txBox="1">
            <a:spLocks noChangeArrowheads="1"/>
          </p:cNvSpPr>
          <p:nvPr/>
        </p:nvSpPr>
        <p:spPr bwMode="auto">
          <a:xfrm>
            <a:off x="8175625" y="4000500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10.0.0.2</a:t>
            </a:r>
          </a:p>
        </p:txBody>
      </p:sp>
      <p:sp>
        <p:nvSpPr>
          <p:cNvPr id="233510" name="Text Box 38"/>
          <p:cNvSpPr txBox="1">
            <a:spLocks noChangeArrowheads="1"/>
          </p:cNvSpPr>
          <p:nvPr/>
        </p:nvSpPr>
        <p:spPr bwMode="auto">
          <a:xfrm>
            <a:off x="8137525" y="4895850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10.0.0.3</a:t>
            </a:r>
          </a:p>
        </p:txBody>
      </p:sp>
      <p:grpSp>
        <p:nvGrpSpPr>
          <p:cNvPr id="233560" name="Group 88"/>
          <p:cNvGrpSpPr>
            <a:grpSpLocks/>
          </p:cNvGrpSpPr>
          <p:nvPr/>
        </p:nvGrpSpPr>
        <p:grpSpPr bwMode="auto">
          <a:xfrm>
            <a:off x="5635625" y="2860675"/>
            <a:ext cx="1871663" cy="1033463"/>
            <a:chOff x="3550" y="2055"/>
            <a:chExt cx="1179" cy="651"/>
          </a:xfrm>
        </p:grpSpPr>
        <p:grpSp>
          <p:nvGrpSpPr>
            <p:cNvPr id="233522" name="Group 50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233512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511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200"/>
                  <a:t>S: 10.0.0.1, 3345</a:t>
                </a:r>
              </a:p>
              <a:p>
                <a:r>
                  <a:rPr lang="en-US" sz="1200"/>
                  <a:t>D: 128.119.40.186, 80</a:t>
                </a:r>
              </a:p>
            </p:txBody>
          </p:sp>
          <p:grpSp>
            <p:nvGrpSpPr>
              <p:cNvPr id="233516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233515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3513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3514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33517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233518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3519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3520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233523" name="Freeform 51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264 h 264"/>
                <a:gd name="T2" fmla="*/ 417 w 417"/>
                <a:gd name="T3" fmla="*/ 264 h 264"/>
                <a:gd name="T4" fmla="*/ 417 w 417"/>
                <a:gd name="T5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33559" name="Group 87"/>
            <p:cNvGrpSpPr>
              <a:grpSpLocks/>
            </p:cNvGrpSpPr>
            <p:nvPr/>
          </p:nvGrpSpPr>
          <p:grpSpPr bwMode="auto">
            <a:xfrm>
              <a:off x="4032" y="2419"/>
              <a:ext cx="218" cy="231"/>
              <a:chOff x="5140" y="403"/>
              <a:chExt cx="218" cy="231"/>
            </a:xfrm>
          </p:grpSpPr>
          <p:sp>
            <p:nvSpPr>
              <p:cNvPr id="233558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524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sp>
        <p:nvSpPr>
          <p:cNvPr id="233526" name="Text Box 54"/>
          <p:cNvSpPr txBox="1">
            <a:spLocks noChangeArrowheads="1"/>
          </p:cNvSpPr>
          <p:nvPr/>
        </p:nvSpPr>
        <p:spPr bwMode="auto">
          <a:xfrm>
            <a:off x="4533900" y="3822700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233527" name="Line 55"/>
          <p:cNvSpPr>
            <a:spLocks noChangeShapeType="1"/>
          </p:cNvSpPr>
          <p:nvPr/>
        </p:nvSpPr>
        <p:spPr bwMode="auto">
          <a:xfrm flipH="1">
            <a:off x="4657725" y="40735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3528" name="Text Box 56"/>
          <p:cNvSpPr txBox="1">
            <a:spLocks noChangeArrowheads="1"/>
          </p:cNvSpPr>
          <p:nvPr/>
        </p:nvSpPr>
        <p:spPr bwMode="auto">
          <a:xfrm>
            <a:off x="2695575" y="4379913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138.76.29.7</a:t>
            </a:r>
          </a:p>
        </p:txBody>
      </p:sp>
      <p:sp>
        <p:nvSpPr>
          <p:cNvPr id="233529" name="Line 57"/>
          <p:cNvSpPr>
            <a:spLocks noChangeShapeType="1"/>
          </p:cNvSpPr>
          <p:nvPr/>
        </p:nvSpPr>
        <p:spPr bwMode="auto">
          <a:xfrm flipH="1">
            <a:off x="3917950" y="431165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33531" name="Group 59"/>
          <p:cNvGrpSpPr>
            <a:grpSpLocks/>
          </p:cNvGrpSpPr>
          <p:nvPr/>
        </p:nvGrpSpPr>
        <p:grpSpPr bwMode="auto">
          <a:xfrm>
            <a:off x="6469063" y="1541463"/>
            <a:ext cx="2503487" cy="1417637"/>
            <a:chOff x="3944" y="971"/>
            <a:chExt cx="1577" cy="893"/>
          </a:xfrm>
        </p:grpSpPr>
        <p:sp>
          <p:nvSpPr>
            <p:cNvPr id="233525" name="Text Box 53"/>
            <p:cNvSpPr txBox="1">
              <a:spLocks noChangeArrowheads="1"/>
            </p:cNvSpPr>
            <p:nvPr/>
          </p:nvSpPr>
          <p:spPr bwMode="auto">
            <a:xfrm>
              <a:off x="4121" y="971"/>
              <a:ext cx="140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FF0000"/>
                  </a:solidFill>
                </a:rPr>
                <a:t>1:</a:t>
              </a:r>
              <a:r>
                <a:rPr lang="en-US">
                  <a:solidFill>
                    <a:srgbClr val="FF0000"/>
                  </a:solidFill>
                </a:rPr>
                <a:t> host 10.0.0.1 </a:t>
              </a:r>
            </a:p>
            <a:p>
              <a:r>
                <a:rPr lang="en-US">
                  <a:solidFill>
                    <a:srgbClr val="FF0000"/>
                  </a:solidFill>
                </a:rPr>
                <a:t>sends datagram to </a:t>
              </a:r>
            </a:p>
            <a:p>
              <a:r>
                <a:rPr lang="en-US">
                  <a:solidFill>
                    <a:srgbClr val="FF0000"/>
                  </a:solidFill>
                </a:rPr>
                <a:t>128.119.40.186, 80</a:t>
              </a:r>
            </a:p>
          </p:txBody>
        </p:sp>
        <p:sp>
          <p:nvSpPr>
            <p:cNvPr id="233530" name="Line 58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33539" name="Freeform 67"/>
          <p:cNvSpPr>
            <a:spLocks/>
          </p:cNvSpPr>
          <p:nvPr/>
        </p:nvSpPr>
        <p:spPr bwMode="auto">
          <a:xfrm>
            <a:off x="2344738" y="2627313"/>
            <a:ext cx="3862387" cy="1531937"/>
          </a:xfrm>
          <a:custGeom>
            <a:avLst/>
            <a:gdLst>
              <a:gd name="T0" fmla="*/ 0 w 2433"/>
              <a:gd name="T1" fmla="*/ 64 h 965"/>
              <a:gd name="T2" fmla="*/ 2352 w 2433"/>
              <a:gd name="T3" fmla="*/ 64 h 965"/>
              <a:gd name="T4" fmla="*/ 1640 w 2433"/>
              <a:gd name="T5" fmla="*/ 450 h 965"/>
              <a:gd name="T6" fmla="*/ 1308 w 2433"/>
              <a:gd name="T7" fmla="*/ 965 h 965"/>
              <a:gd name="T8" fmla="*/ 1159 w 2433"/>
              <a:gd name="T9" fmla="*/ 965 h 965"/>
              <a:gd name="T10" fmla="*/ 820 w 2433"/>
              <a:gd name="T11" fmla="*/ 396 h 965"/>
              <a:gd name="T12" fmla="*/ 0 w 2433"/>
              <a:gd name="T13" fmla="*/ 64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3534" name="Rectangle 62"/>
          <p:cNvSpPr>
            <a:spLocks noChangeArrowheads="1"/>
          </p:cNvSpPr>
          <p:nvPr/>
        </p:nvSpPr>
        <p:spPr bwMode="auto">
          <a:xfrm>
            <a:off x="2344738" y="1374775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532" name="Text Box 60"/>
          <p:cNvSpPr txBox="1">
            <a:spLocks noChangeArrowheads="1"/>
          </p:cNvSpPr>
          <p:nvPr/>
        </p:nvSpPr>
        <p:spPr bwMode="auto">
          <a:xfrm>
            <a:off x="2260600" y="1423988"/>
            <a:ext cx="39290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NAT translation table</a:t>
            </a:r>
          </a:p>
          <a:p>
            <a:pPr algn="ctr"/>
            <a:r>
              <a:rPr lang="en-US"/>
              <a:t>WAN side addr        LAN side addr</a:t>
            </a:r>
          </a:p>
        </p:txBody>
      </p:sp>
      <p:sp>
        <p:nvSpPr>
          <p:cNvPr id="233535" name="Line 63"/>
          <p:cNvSpPr>
            <a:spLocks noChangeShapeType="1"/>
          </p:cNvSpPr>
          <p:nvPr/>
        </p:nvSpPr>
        <p:spPr bwMode="auto">
          <a:xfrm flipV="1">
            <a:off x="2344738" y="1747838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3536" name="Line 64"/>
          <p:cNvSpPr>
            <a:spLocks noChangeShapeType="1"/>
          </p:cNvSpPr>
          <p:nvPr/>
        </p:nvSpPr>
        <p:spPr bwMode="auto">
          <a:xfrm flipV="1">
            <a:off x="2359025" y="2025650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3537" name="Line 65"/>
          <p:cNvSpPr>
            <a:spLocks noChangeShapeType="1"/>
          </p:cNvSpPr>
          <p:nvPr/>
        </p:nvSpPr>
        <p:spPr bwMode="auto">
          <a:xfrm>
            <a:off x="4468813" y="1770063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33482" name="Group 10"/>
          <p:cNvGrpSpPr>
            <a:grpSpLocks/>
          </p:cNvGrpSpPr>
          <p:nvPr/>
        </p:nvGrpSpPr>
        <p:grpSpPr bwMode="auto">
          <a:xfrm>
            <a:off x="4062413" y="4105275"/>
            <a:ext cx="555625" cy="307975"/>
            <a:chOff x="3600" y="219"/>
            <a:chExt cx="360" cy="175"/>
          </a:xfrm>
        </p:grpSpPr>
        <p:sp>
          <p:nvSpPr>
            <p:cNvPr id="233483" name="Oval 1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84" name="Line 1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85" name="Line 1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86" name="Rectangle 1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3487" name="Oval 1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3488" name="Group 1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3489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490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491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3492" name="Group 2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3493" name="Line 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494" name="Line 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495" name="Line 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33533" name="Text Box 61"/>
          <p:cNvSpPr txBox="1">
            <a:spLocks noChangeArrowheads="1"/>
          </p:cNvSpPr>
          <p:nvPr/>
        </p:nvSpPr>
        <p:spPr bwMode="auto">
          <a:xfrm>
            <a:off x="2362200" y="2049463"/>
            <a:ext cx="37830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138.76.29.7, 5001   10.0.0.1, 3345</a:t>
            </a:r>
          </a:p>
          <a:p>
            <a:pPr algn="ctr"/>
            <a:r>
              <a:rPr lang="en-US"/>
              <a:t>……                                         ……</a:t>
            </a:r>
          </a:p>
        </p:txBody>
      </p:sp>
      <p:grpSp>
        <p:nvGrpSpPr>
          <p:cNvPr id="233607" name="Group 135"/>
          <p:cNvGrpSpPr>
            <a:grpSpLocks/>
          </p:cNvGrpSpPr>
          <p:nvPr/>
        </p:nvGrpSpPr>
        <p:grpSpPr bwMode="auto">
          <a:xfrm>
            <a:off x="4765675" y="3435350"/>
            <a:ext cx="2784475" cy="1631950"/>
            <a:chOff x="3002" y="2417"/>
            <a:chExt cx="1754" cy="1028"/>
          </a:xfrm>
        </p:grpSpPr>
        <p:sp>
          <p:nvSpPr>
            <p:cNvPr id="233563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564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200"/>
                <a:t>S: 128.119.40.186, 80 </a:t>
              </a:r>
            </a:p>
            <a:p>
              <a:r>
                <a:rPr lang="en-US" sz="1200"/>
                <a:t>D: 10.0.0.1, 3345</a:t>
              </a:r>
            </a:p>
            <a:p>
              <a:endParaRPr lang="en-US" sz="1200"/>
            </a:p>
          </p:txBody>
        </p:sp>
        <p:grpSp>
          <p:nvGrpSpPr>
            <p:cNvPr id="233565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233566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567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568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3569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233570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571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572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33573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33574" name="Group 102"/>
            <p:cNvGrpSpPr>
              <a:grpSpLocks/>
            </p:cNvGrpSpPr>
            <p:nvPr/>
          </p:nvGrpSpPr>
          <p:grpSpPr bwMode="auto">
            <a:xfrm>
              <a:off x="4240" y="3064"/>
              <a:ext cx="218" cy="231"/>
              <a:chOff x="5140" y="403"/>
              <a:chExt cx="218" cy="231"/>
            </a:xfrm>
          </p:grpSpPr>
          <p:sp>
            <p:nvSpPr>
              <p:cNvPr id="233575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576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233580" name="Group 108"/>
          <p:cNvGrpSpPr>
            <a:grpSpLocks/>
          </p:cNvGrpSpPr>
          <p:nvPr/>
        </p:nvGrpSpPr>
        <p:grpSpPr bwMode="auto">
          <a:xfrm>
            <a:off x="1531938" y="3641725"/>
            <a:ext cx="2497137" cy="566738"/>
            <a:chOff x="1026" y="3559"/>
            <a:chExt cx="1573" cy="357"/>
          </a:xfrm>
        </p:grpSpPr>
        <p:grpSp>
          <p:nvGrpSpPr>
            <p:cNvPr id="233540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233541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542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200"/>
                  <a:t>S: 138.76.29.7, 5001</a:t>
                </a:r>
              </a:p>
              <a:p>
                <a:r>
                  <a:rPr lang="en-US" sz="1200"/>
                  <a:t>D: 128.119.40.186, 80</a:t>
                </a:r>
              </a:p>
            </p:txBody>
          </p:sp>
          <p:grpSp>
            <p:nvGrpSpPr>
              <p:cNvPr id="233543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233544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3545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3546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33547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233548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3549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3550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233551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33577" name="Group 105"/>
            <p:cNvGrpSpPr>
              <a:grpSpLocks/>
            </p:cNvGrpSpPr>
            <p:nvPr/>
          </p:nvGrpSpPr>
          <p:grpSpPr bwMode="auto">
            <a:xfrm>
              <a:off x="1143" y="3616"/>
              <a:ext cx="218" cy="231"/>
              <a:chOff x="5140" y="403"/>
              <a:chExt cx="218" cy="231"/>
            </a:xfrm>
          </p:grpSpPr>
          <p:sp>
            <p:nvSpPr>
              <p:cNvPr id="233578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579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233584" name="Group 112"/>
          <p:cNvGrpSpPr>
            <a:grpSpLocks/>
          </p:cNvGrpSpPr>
          <p:nvPr/>
        </p:nvGrpSpPr>
        <p:grpSpPr bwMode="auto">
          <a:xfrm>
            <a:off x="0" y="1643063"/>
            <a:ext cx="5154613" cy="2081212"/>
            <a:chOff x="0" y="1288"/>
            <a:chExt cx="3247" cy="1311"/>
          </a:xfrm>
        </p:grpSpPr>
        <p:sp>
          <p:nvSpPr>
            <p:cNvPr id="233554" name="Text Box 82"/>
            <p:cNvSpPr txBox="1">
              <a:spLocks noChangeArrowheads="1"/>
            </p:cNvSpPr>
            <p:nvPr/>
          </p:nvSpPr>
          <p:spPr bwMode="auto">
            <a:xfrm>
              <a:off x="0" y="1288"/>
              <a:ext cx="1357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FF0000"/>
                  </a:solidFill>
                </a:rPr>
                <a:t>2:</a:t>
              </a:r>
              <a:r>
                <a:rPr lang="en-US">
                  <a:solidFill>
                    <a:srgbClr val="FF0000"/>
                  </a:solidFill>
                </a:rPr>
                <a:t> NAT router</a:t>
              </a:r>
            </a:p>
            <a:p>
              <a:r>
                <a:rPr lang="en-US">
                  <a:solidFill>
                    <a:srgbClr val="FF0000"/>
                  </a:solidFill>
                </a:rPr>
                <a:t>changes datagram</a:t>
              </a:r>
            </a:p>
            <a:p>
              <a:r>
                <a:rPr lang="en-US">
                  <a:solidFill>
                    <a:srgbClr val="FF0000"/>
                  </a:solidFill>
                </a:rPr>
                <a:t>source addr from</a:t>
              </a:r>
            </a:p>
            <a:p>
              <a:r>
                <a:rPr lang="en-US">
                  <a:solidFill>
                    <a:srgbClr val="FF0000"/>
                  </a:solidFill>
                </a:rPr>
                <a:t>10.0.0.1, 3345 to</a:t>
              </a:r>
            </a:p>
            <a:p>
              <a:r>
                <a:rPr lang="en-US">
                  <a:solidFill>
                    <a:srgbClr val="FF0000"/>
                  </a:solidFill>
                </a:rPr>
                <a:t>138.76.29.7, 5001,</a:t>
              </a:r>
            </a:p>
            <a:p>
              <a:r>
                <a:rPr lang="en-US">
                  <a:solidFill>
                    <a:srgbClr val="FF0000"/>
                  </a:solidFill>
                </a:rPr>
                <a:t>updates table</a:t>
              </a:r>
            </a:p>
          </p:txBody>
        </p:sp>
        <p:sp>
          <p:nvSpPr>
            <p:cNvPr id="233555" name="Line 83"/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3582" name="Line 110"/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3583" name="Line 111"/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3601" name="Group 129"/>
          <p:cNvGrpSpPr>
            <a:grpSpLocks/>
          </p:cNvGrpSpPr>
          <p:nvPr/>
        </p:nvGrpSpPr>
        <p:grpSpPr bwMode="auto">
          <a:xfrm>
            <a:off x="1360488" y="4681538"/>
            <a:ext cx="2471737" cy="696912"/>
            <a:chOff x="1163" y="3752"/>
            <a:chExt cx="1557" cy="439"/>
          </a:xfrm>
        </p:grpSpPr>
        <p:sp>
          <p:nvSpPr>
            <p:cNvPr id="233587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588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200"/>
                <a:t>S: 128.119.40.186, 80 </a:t>
              </a:r>
            </a:p>
            <a:p>
              <a:r>
                <a:rPr lang="en-US" sz="1200"/>
                <a:t>D: 138.76.29.7, 5001</a:t>
              </a:r>
            </a:p>
            <a:p>
              <a:endParaRPr lang="en-US" sz="1200"/>
            </a:p>
          </p:txBody>
        </p:sp>
        <p:grpSp>
          <p:nvGrpSpPr>
            <p:cNvPr id="233589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233590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591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592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3593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233594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595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596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33597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33598" name="Group 126"/>
            <p:cNvGrpSpPr>
              <a:grpSpLocks/>
            </p:cNvGrpSpPr>
            <p:nvPr/>
          </p:nvGrpSpPr>
          <p:grpSpPr bwMode="auto">
            <a:xfrm>
              <a:off x="2409" y="3818"/>
              <a:ext cx="218" cy="231"/>
              <a:chOff x="5140" y="403"/>
              <a:chExt cx="218" cy="231"/>
            </a:xfrm>
          </p:grpSpPr>
          <p:sp>
            <p:nvSpPr>
              <p:cNvPr id="233599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600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</p:grpSp>
      <p:sp>
        <p:nvSpPr>
          <p:cNvPr id="233603" name="Text Box 131"/>
          <p:cNvSpPr txBox="1">
            <a:spLocks noChangeArrowheads="1"/>
          </p:cNvSpPr>
          <p:nvPr/>
        </p:nvSpPr>
        <p:spPr bwMode="auto">
          <a:xfrm>
            <a:off x="1317625" y="5141913"/>
            <a:ext cx="2159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FF0000"/>
                </a:solidFill>
              </a:rPr>
              <a:t>3:</a:t>
            </a:r>
            <a:r>
              <a:rPr lang="en-US">
                <a:solidFill>
                  <a:srgbClr val="FF0000"/>
                </a:solidFill>
              </a:rPr>
              <a:t> Reply arrives</a:t>
            </a:r>
          </a:p>
          <a:p>
            <a:r>
              <a:rPr lang="en-US">
                <a:solidFill>
                  <a:srgbClr val="FF0000"/>
                </a:solidFill>
              </a:rPr>
              <a:t> dest. address:</a:t>
            </a:r>
          </a:p>
          <a:p>
            <a:r>
              <a:rPr lang="en-US">
                <a:solidFill>
                  <a:srgbClr val="FF0000"/>
                </a:solidFill>
              </a:rPr>
              <a:t> 138.76.29.7, 5001</a:t>
            </a:r>
          </a:p>
        </p:txBody>
      </p:sp>
      <p:sp>
        <p:nvSpPr>
          <p:cNvPr id="233608" name="Text Box 136"/>
          <p:cNvSpPr txBox="1">
            <a:spLocks noChangeArrowheads="1"/>
          </p:cNvSpPr>
          <p:nvPr/>
        </p:nvSpPr>
        <p:spPr bwMode="auto">
          <a:xfrm>
            <a:off x="4741863" y="4976813"/>
            <a:ext cx="4011612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FF0000"/>
                </a:solidFill>
              </a:rPr>
              <a:t>4:</a:t>
            </a:r>
            <a:r>
              <a:rPr lang="en-US">
                <a:solidFill>
                  <a:srgbClr val="FF0000"/>
                </a:solidFill>
              </a:rPr>
              <a:t> NAT router</a:t>
            </a:r>
          </a:p>
          <a:p>
            <a:r>
              <a:rPr lang="en-US">
                <a:solidFill>
                  <a:srgbClr val="FF0000"/>
                </a:solidFill>
              </a:rPr>
              <a:t>changes datagram</a:t>
            </a:r>
          </a:p>
          <a:p>
            <a:r>
              <a:rPr lang="en-US">
                <a:solidFill>
                  <a:srgbClr val="FF0000"/>
                </a:solidFill>
              </a:rPr>
              <a:t>dest addr from</a:t>
            </a:r>
          </a:p>
          <a:p>
            <a:r>
              <a:rPr lang="en-US">
                <a:solidFill>
                  <a:srgbClr val="FF0000"/>
                </a:solidFill>
              </a:rPr>
              <a:t>138.76.29.7, 5001 to 10.0.0.1, 3345</a:t>
            </a:r>
            <a:r>
              <a:rPr lang="en-US"/>
              <a:t> </a:t>
            </a: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33610" name="Line 138"/>
          <p:cNvSpPr>
            <a:spLocks noChangeShapeType="1"/>
          </p:cNvSpPr>
          <p:nvPr/>
        </p:nvSpPr>
        <p:spPr bwMode="auto">
          <a:xfrm>
            <a:off x="1022350" y="42735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3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3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3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3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33" grpId="0"/>
      <p:bldP spid="233603" grpId="0"/>
      <p:bldP spid="23360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77C79667-067A-4F68-8F93-916344A51034}" type="slidenum">
              <a:rPr lang="en-US"/>
              <a:pPr/>
              <a:t>22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NAT: Network Address Translation</a:t>
            </a: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16-bit port-number field: </a:t>
            </a:r>
          </a:p>
          <a:p>
            <a:pPr lvl="1"/>
            <a:r>
              <a:rPr lang="en-US"/>
              <a:t>60,000 simultaneous connections with a single LAN-side address!</a:t>
            </a:r>
          </a:p>
          <a:p>
            <a:r>
              <a:rPr lang="en-US"/>
              <a:t>NAT is controversial:</a:t>
            </a:r>
          </a:p>
          <a:p>
            <a:pPr lvl="1"/>
            <a:r>
              <a:rPr lang="en-US"/>
              <a:t>routers should only process up to layer 3</a:t>
            </a:r>
          </a:p>
          <a:p>
            <a:pPr lvl="1"/>
            <a:r>
              <a:rPr lang="en-US"/>
              <a:t>violates end-to-end argument</a:t>
            </a:r>
          </a:p>
          <a:p>
            <a:pPr lvl="2"/>
            <a:r>
              <a:rPr lang="en-US"/>
              <a:t>NAT possibility must be taken into account by app designers, e.g., P2P applications</a:t>
            </a:r>
          </a:p>
          <a:p>
            <a:pPr lvl="1"/>
            <a:r>
              <a:rPr lang="en-US"/>
              <a:t>address shortage should instead be solved by IPv6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99E061F1-A90E-4B9E-820A-3054828C8C81}" type="slidenum">
              <a:rPr lang="en-US"/>
              <a:pPr/>
              <a:t>23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24825" cy="1143000"/>
          </a:xfrm>
        </p:spPr>
        <p:txBody>
          <a:bodyPr/>
          <a:lstStyle/>
          <a:p>
            <a:r>
              <a:rPr lang="en-US" sz="3200"/>
              <a:t>ICMP: Internet Control Message Protocol</a:t>
            </a:r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1800"/>
              <a:t>used by hosts &amp; routers to communicate network-level information</a:t>
            </a:r>
          </a:p>
          <a:p>
            <a:pPr lvl="1"/>
            <a:r>
              <a:rPr lang="en-US" sz="1800"/>
              <a:t>error reporting: unreachable host, network, port, protocol</a:t>
            </a:r>
          </a:p>
          <a:p>
            <a:pPr lvl="1"/>
            <a:r>
              <a:rPr lang="en-US" sz="1800"/>
              <a:t>echo request/reply (used by ping)</a:t>
            </a:r>
          </a:p>
          <a:p>
            <a:r>
              <a:rPr lang="en-US" sz="1800"/>
              <a:t>network-layer “above” IP:</a:t>
            </a:r>
          </a:p>
          <a:p>
            <a:pPr lvl="1"/>
            <a:r>
              <a:rPr lang="en-US" sz="1800"/>
              <a:t>ICMP msgs carried in IP datagrams</a:t>
            </a:r>
          </a:p>
          <a:p>
            <a:r>
              <a:rPr lang="en-US" sz="1800">
                <a:solidFill>
                  <a:srgbClr val="000099"/>
                </a:solidFill>
              </a:rPr>
              <a:t>ICMP message:</a:t>
            </a:r>
            <a:r>
              <a:rPr lang="en-US" sz="1800"/>
              <a:t> type, code plus first 8 bytes of IP datagram causing error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4584700" y="1760538"/>
            <a:ext cx="42608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>
                <a:latin typeface="Arial" charset="0"/>
              </a:rPr>
              <a:t>Type</a:t>
            </a:r>
            <a:r>
              <a:rPr lang="en-US">
                <a:latin typeface="Arial" charset="0"/>
              </a:rPr>
              <a:t>  </a:t>
            </a:r>
            <a:r>
              <a:rPr lang="en-US" u="sng">
                <a:latin typeface="Arial" charset="0"/>
              </a:rPr>
              <a:t>Code</a:t>
            </a:r>
            <a:r>
              <a:rPr lang="en-US">
                <a:latin typeface="Arial" charset="0"/>
              </a:rPr>
              <a:t>  </a:t>
            </a:r>
            <a:r>
              <a:rPr lang="en-US" u="sng">
                <a:latin typeface="Arial" charset="0"/>
              </a:rPr>
              <a:t>description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0        0         echo reply (ping)</a:t>
            </a:r>
          </a:p>
          <a:p>
            <a:r>
              <a:rPr lang="en-US">
                <a:latin typeface="Arial" charset="0"/>
              </a:rPr>
              <a:t>3        0         dest. network unreachable</a:t>
            </a:r>
          </a:p>
          <a:p>
            <a:r>
              <a:rPr lang="en-US">
                <a:latin typeface="Arial" charset="0"/>
              </a:rPr>
              <a:t>3        1         dest host unreachable</a:t>
            </a:r>
          </a:p>
          <a:p>
            <a:r>
              <a:rPr lang="en-US">
                <a:latin typeface="Arial" charset="0"/>
              </a:rPr>
              <a:t>3        2         dest protocol unreachable</a:t>
            </a:r>
          </a:p>
          <a:p>
            <a:r>
              <a:rPr lang="en-US">
                <a:latin typeface="Arial" charset="0"/>
              </a:rPr>
              <a:t>3        3         dest port unreachable</a:t>
            </a:r>
          </a:p>
          <a:p>
            <a:r>
              <a:rPr lang="en-US">
                <a:latin typeface="Arial" charset="0"/>
              </a:rPr>
              <a:t>3        6         dest network unknown</a:t>
            </a:r>
          </a:p>
          <a:p>
            <a:r>
              <a:rPr lang="en-US">
                <a:latin typeface="Arial" charset="0"/>
              </a:rPr>
              <a:t>3        7         dest host unknown</a:t>
            </a:r>
          </a:p>
          <a:p>
            <a:r>
              <a:rPr lang="en-US">
                <a:latin typeface="Arial" charset="0"/>
              </a:rPr>
              <a:t>4        0         source quench (congestion</a:t>
            </a:r>
          </a:p>
          <a:p>
            <a:r>
              <a:rPr lang="en-US">
                <a:latin typeface="Arial" charset="0"/>
              </a:rPr>
              <a:t>                     control - not used)</a:t>
            </a:r>
          </a:p>
          <a:p>
            <a:r>
              <a:rPr lang="en-US">
                <a:latin typeface="Arial" charset="0"/>
              </a:rPr>
              <a:t>8        0         echo request (ping)</a:t>
            </a:r>
          </a:p>
          <a:p>
            <a:r>
              <a:rPr lang="en-US">
                <a:latin typeface="Arial" charset="0"/>
              </a:rPr>
              <a:t>9        0         route advertisement</a:t>
            </a:r>
          </a:p>
          <a:p>
            <a:r>
              <a:rPr lang="en-US">
                <a:latin typeface="Arial" charset="0"/>
              </a:rPr>
              <a:t>10      0         router discovery</a:t>
            </a:r>
          </a:p>
          <a:p>
            <a:r>
              <a:rPr lang="en-US">
                <a:latin typeface="Arial" charset="0"/>
              </a:rPr>
              <a:t>11      0         TTL expired</a:t>
            </a:r>
          </a:p>
          <a:p>
            <a:r>
              <a:rPr lang="en-US">
                <a:latin typeface="Arial" charset="0"/>
              </a:rPr>
              <a:t>12      0         bad IP header</a:t>
            </a:r>
          </a:p>
          <a:p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02FF110D-8BAC-41BC-9EDC-A76C8954D4A4}" type="slidenum">
              <a:rPr lang="en-US"/>
              <a:pPr/>
              <a:t>24</a:t>
            </a:fld>
            <a:endParaRPr lang="en-US"/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Traceroute and ICMP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/>
              <a:t>Source sends series of UDP segments to dest</a:t>
            </a:r>
          </a:p>
          <a:p>
            <a:pPr lvl="1"/>
            <a:r>
              <a:rPr lang="en-US" sz="1800"/>
              <a:t>first has TTL =1</a:t>
            </a:r>
          </a:p>
          <a:p>
            <a:pPr lvl="1"/>
            <a:r>
              <a:rPr lang="en-US" sz="1800"/>
              <a:t>second has TTL=2, etc.</a:t>
            </a:r>
          </a:p>
          <a:p>
            <a:pPr lvl="1"/>
            <a:r>
              <a:rPr lang="en-US" sz="1800"/>
              <a:t>unlikely port number</a:t>
            </a:r>
          </a:p>
          <a:p>
            <a:r>
              <a:rPr lang="en-US" sz="2000"/>
              <a:t>When nth datagram arrives to nth router:</a:t>
            </a:r>
          </a:p>
          <a:p>
            <a:pPr lvl="1"/>
            <a:r>
              <a:rPr lang="en-US" sz="1800"/>
              <a:t>router discards datagram</a:t>
            </a:r>
          </a:p>
          <a:p>
            <a:pPr lvl="1"/>
            <a:r>
              <a:rPr lang="en-US" sz="1800"/>
              <a:t>and sends to source an ICMP message (type 11, code 0)</a:t>
            </a:r>
          </a:p>
          <a:p>
            <a:pPr lvl="1"/>
            <a:r>
              <a:rPr lang="en-US" sz="1800"/>
              <a:t>ICMP message includes name of router &amp; IP address</a:t>
            </a:r>
          </a:p>
        </p:txBody>
      </p:sp>
      <p:sp>
        <p:nvSpPr>
          <p:cNvPr id="65536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/>
              <a:t>when ICMP message arrives, source calculates RTT</a:t>
            </a:r>
          </a:p>
          <a:p>
            <a:r>
              <a:rPr lang="en-US" sz="2000"/>
              <a:t>traceroute does this 3 times</a:t>
            </a:r>
          </a:p>
          <a:p>
            <a:pPr>
              <a:buFont typeface="Wingdings" pitchFamily="2" charset="2"/>
              <a:buNone/>
            </a:pPr>
            <a:r>
              <a:rPr lang="en-US" sz="2000" u="sng">
                <a:solidFill>
                  <a:srgbClr val="FF0000"/>
                </a:solidFill>
              </a:rPr>
              <a:t>Stopping criterion</a:t>
            </a:r>
          </a:p>
          <a:p>
            <a:r>
              <a:rPr lang="en-US" sz="2000"/>
              <a:t>UDP segment eventually arrives at destination host</a:t>
            </a:r>
          </a:p>
          <a:p>
            <a:r>
              <a:rPr lang="en-US" sz="2000"/>
              <a:t>destination returns ICMP “port unreachable” packet (type 3, code 3)</a:t>
            </a:r>
          </a:p>
          <a:p>
            <a:r>
              <a:rPr lang="en-US" sz="2000"/>
              <a:t>when source gets this ICMP, stops.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4F3BFD12-354B-43B9-9DBB-C80D2AD1050E}" type="slidenum">
              <a:rPr lang="en-US"/>
              <a:pPr/>
              <a:t>25</a:t>
            </a:fld>
            <a:endParaRPr lang="en-US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2275"/>
            <a:ext cx="7772400" cy="838200"/>
          </a:xfrm>
        </p:spPr>
        <p:txBody>
          <a:bodyPr/>
          <a:lstStyle/>
          <a:p>
            <a:r>
              <a:rPr lang="en-US"/>
              <a:t>IPv6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401763"/>
            <a:ext cx="8205788" cy="51054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Initial motivation:</a:t>
            </a:r>
            <a:r>
              <a:rPr lang="en-US" i="1"/>
              <a:t> </a:t>
            </a:r>
            <a:r>
              <a:rPr lang="en-US"/>
              <a:t>32-bit address space soon to be completely allocated.  </a:t>
            </a:r>
          </a:p>
          <a:p>
            <a:r>
              <a:rPr lang="en-US"/>
              <a:t>Additional motivation:</a:t>
            </a:r>
          </a:p>
          <a:p>
            <a:pPr lvl="1"/>
            <a:r>
              <a:rPr lang="en-US"/>
              <a:t>header format helps speed processing/forwarding</a:t>
            </a:r>
          </a:p>
          <a:p>
            <a:pPr lvl="1"/>
            <a:r>
              <a:rPr lang="en-US"/>
              <a:t>header changes to facilitate QoS 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IPv6 datagram format:</a:t>
            </a:r>
            <a:r>
              <a:rPr lang="en-US"/>
              <a:t> </a:t>
            </a:r>
          </a:p>
          <a:p>
            <a:pPr lvl="1"/>
            <a:r>
              <a:rPr lang="en-US"/>
              <a:t>fixed-length 40 byte header</a:t>
            </a:r>
          </a:p>
          <a:p>
            <a:pPr lvl="1"/>
            <a:r>
              <a:rPr lang="en-US"/>
              <a:t>no fragmentation allowed</a:t>
            </a:r>
            <a:endParaRPr lang="en-US" i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AF2D36EC-6067-4FC2-910E-C6FD5DF3E098}" type="slidenum">
              <a:rPr lang="en-US"/>
              <a:pPr/>
              <a:t>26</a:t>
            </a:fld>
            <a:endParaRPr lang="en-US"/>
          </a:p>
        </p:txBody>
      </p:sp>
      <p:sp>
        <p:nvSpPr>
          <p:cNvPr id="416848" name="Rectangle 80"/>
          <p:cNvSpPr>
            <a:spLocks noChangeArrowheads="1"/>
          </p:cNvSpPr>
          <p:nvPr/>
        </p:nvSpPr>
        <p:spPr bwMode="auto">
          <a:xfrm>
            <a:off x="2216150" y="3263900"/>
            <a:ext cx="4748213" cy="28178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IPv6 Header (Cont)</a:t>
            </a:r>
          </a:p>
        </p:txBody>
      </p:sp>
      <p:sp>
        <p:nvSpPr>
          <p:cNvPr id="416772" name="Rectangle 4"/>
          <p:cNvSpPr>
            <a:spLocks noChangeArrowheads="1"/>
          </p:cNvSpPr>
          <p:nvPr/>
        </p:nvSpPr>
        <p:spPr bwMode="auto">
          <a:xfrm>
            <a:off x="479425" y="1358900"/>
            <a:ext cx="76358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</a:rPr>
              <a:t>Priority:</a:t>
            </a:r>
            <a:r>
              <a:rPr lang="en-US" sz="2400"/>
              <a:t>  identify priority among datagrams in flow</a:t>
            </a:r>
          </a:p>
          <a:p>
            <a:r>
              <a:rPr lang="en-US" sz="2400" i="1">
                <a:solidFill>
                  <a:srgbClr val="FF0000"/>
                </a:solidFill>
              </a:rPr>
              <a:t>Flow Label:</a:t>
            </a:r>
            <a:r>
              <a:rPr lang="en-US" sz="2400"/>
              <a:t> identify datagrams in same “flow.” </a:t>
            </a:r>
          </a:p>
          <a:p>
            <a:r>
              <a:rPr lang="en-US" sz="2400"/>
              <a:t>                    (concept of“flow” not well defined).</a:t>
            </a:r>
          </a:p>
          <a:p>
            <a:r>
              <a:rPr lang="en-US" sz="2400" i="1">
                <a:solidFill>
                  <a:srgbClr val="FF0000"/>
                </a:solidFill>
              </a:rPr>
              <a:t>Next header:</a:t>
            </a:r>
            <a:r>
              <a:rPr lang="en-US" sz="2400"/>
              <a:t> identify upper layer protocol for data </a:t>
            </a:r>
          </a:p>
        </p:txBody>
      </p:sp>
      <p:sp>
        <p:nvSpPr>
          <p:cNvPr id="416824" name="Rectangle 56"/>
          <p:cNvSpPr>
            <a:spLocks noChangeArrowheads="1"/>
          </p:cNvSpPr>
          <p:nvPr/>
        </p:nvSpPr>
        <p:spPr bwMode="auto">
          <a:xfrm>
            <a:off x="2141538" y="3344863"/>
            <a:ext cx="4748212" cy="2817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828" name="Line 60"/>
          <p:cNvSpPr>
            <a:spLocks noChangeShapeType="1"/>
          </p:cNvSpPr>
          <p:nvPr/>
        </p:nvSpPr>
        <p:spPr bwMode="auto">
          <a:xfrm>
            <a:off x="2143125" y="3654425"/>
            <a:ext cx="472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6829" name="Line 61"/>
          <p:cNvSpPr>
            <a:spLocks noChangeShapeType="1"/>
          </p:cNvSpPr>
          <p:nvPr/>
        </p:nvSpPr>
        <p:spPr bwMode="auto">
          <a:xfrm>
            <a:off x="2794000" y="3354388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6831" name="Line 63"/>
          <p:cNvSpPr>
            <a:spLocks noChangeShapeType="1"/>
          </p:cNvSpPr>
          <p:nvPr/>
        </p:nvSpPr>
        <p:spPr bwMode="auto">
          <a:xfrm>
            <a:off x="3482975" y="3351213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6832" name="Line 64"/>
          <p:cNvSpPr>
            <a:spLocks noChangeShapeType="1"/>
          </p:cNvSpPr>
          <p:nvPr/>
        </p:nvSpPr>
        <p:spPr bwMode="auto">
          <a:xfrm>
            <a:off x="4410075" y="3649663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6833" name="Line 65"/>
          <p:cNvSpPr>
            <a:spLocks noChangeShapeType="1"/>
          </p:cNvSpPr>
          <p:nvPr/>
        </p:nvSpPr>
        <p:spPr bwMode="auto">
          <a:xfrm>
            <a:off x="5556250" y="3652838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6834" name="Line 66"/>
          <p:cNvSpPr>
            <a:spLocks noChangeShapeType="1"/>
          </p:cNvSpPr>
          <p:nvPr/>
        </p:nvSpPr>
        <p:spPr bwMode="auto">
          <a:xfrm>
            <a:off x="2130425" y="5175250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6835" name="Line 67"/>
          <p:cNvSpPr>
            <a:spLocks noChangeShapeType="1"/>
          </p:cNvSpPr>
          <p:nvPr/>
        </p:nvSpPr>
        <p:spPr bwMode="auto">
          <a:xfrm>
            <a:off x="2147888" y="4535488"/>
            <a:ext cx="4760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6836" name="Line 68"/>
          <p:cNvSpPr>
            <a:spLocks noChangeShapeType="1"/>
          </p:cNvSpPr>
          <p:nvPr/>
        </p:nvSpPr>
        <p:spPr bwMode="auto">
          <a:xfrm>
            <a:off x="2133600" y="3952875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6837" name="Text Box 69"/>
          <p:cNvSpPr txBox="1">
            <a:spLocks noChangeArrowheads="1"/>
          </p:cNvSpPr>
          <p:nvPr/>
        </p:nvSpPr>
        <p:spPr bwMode="auto">
          <a:xfrm>
            <a:off x="4046538" y="5445125"/>
            <a:ext cx="661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416838" name="Text Box 70"/>
          <p:cNvSpPr txBox="1">
            <a:spLocks noChangeArrowheads="1"/>
          </p:cNvSpPr>
          <p:nvPr/>
        </p:nvSpPr>
        <p:spPr bwMode="auto">
          <a:xfrm>
            <a:off x="3317875" y="4583113"/>
            <a:ext cx="2287588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/>
              <a:t>destination address</a:t>
            </a:r>
          </a:p>
          <a:p>
            <a:pPr algn="ctr">
              <a:lnSpc>
                <a:spcPct val="85000"/>
              </a:lnSpc>
            </a:pPr>
            <a:r>
              <a:rPr lang="en-US"/>
              <a:t>(128 bits)</a:t>
            </a:r>
          </a:p>
        </p:txBody>
      </p:sp>
      <p:sp>
        <p:nvSpPr>
          <p:cNvPr id="416839" name="Text Box 71"/>
          <p:cNvSpPr txBox="1">
            <a:spLocks noChangeArrowheads="1"/>
          </p:cNvSpPr>
          <p:nvPr/>
        </p:nvSpPr>
        <p:spPr bwMode="auto">
          <a:xfrm>
            <a:off x="3516313" y="3976688"/>
            <a:ext cx="180022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/>
              <a:t>source address</a:t>
            </a:r>
          </a:p>
          <a:p>
            <a:pPr algn="ctr">
              <a:lnSpc>
                <a:spcPct val="85000"/>
              </a:lnSpc>
            </a:pPr>
            <a:r>
              <a:rPr lang="en-US"/>
              <a:t>(128 bits)</a:t>
            </a:r>
          </a:p>
        </p:txBody>
      </p:sp>
      <p:sp>
        <p:nvSpPr>
          <p:cNvPr id="416840" name="Text Box 72"/>
          <p:cNvSpPr txBox="1">
            <a:spLocks noChangeArrowheads="1"/>
          </p:cNvSpPr>
          <p:nvPr/>
        </p:nvSpPr>
        <p:spPr bwMode="auto">
          <a:xfrm>
            <a:off x="2627313" y="3624263"/>
            <a:ext cx="1352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payload len</a:t>
            </a:r>
          </a:p>
        </p:txBody>
      </p:sp>
      <p:sp>
        <p:nvSpPr>
          <p:cNvPr id="416841" name="Text Box 73"/>
          <p:cNvSpPr txBox="1">
            <a:spLocks noChangeArrowheads="1"/>
          </p:cNvSpPr>
          <p:nvPr/>
        </p:nvSpPr>
        <p:spPr bwMode="auto">
          <a:xfrm>
            <a:off x="4408488" y="3632200"/>
            <a:ext cx="1116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next hdr</a:t>
            </a:r>
          </a:p>
        </p:txBody>
      </p:sp>
      <p:sp>
        <p:nvSpPr>
          <p:cNvPr id="416842" name="Text Box 74"/>
          <p:cNvSpPr txBox="1">
            <a:spLocks noChangeArrowheads="1"/>
          </p:cNvSpPr>
          <p:nvPr/>
        </p:nvSpPr>
        <p:spPr bwMode="auto">
          <a:xfrm>
            <a:off x="5664200" y="3617913"/>
            <a:ext cx="1101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hop limit</a:t>
            </a:r>
          </a:p>
        </p:txBody>
      </p:sp>
      <p:sp>
        <p:nvSpPr>
          <p:cNvPr id="416843" name="Text Box 75"/>
          <p:cNvSpPr txBox="1">
            <a:spLocks noChangeArrowheads="1"/>
          </p:cNvSpPr>
          <p:nvPr/>
        </p:nvSpPr>
        <p:spPr bwMode="auto">
          <a:xfrm>
            <a:off x="4533900" y="3324225"/>
            <a:ext cx="1209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flow label</a:t>
            </a:r>
          </a:p>
        </p:txBody>
      </p:sp>
      <p:sp>
        <p:nvSpPr>
          <p:cNvPr id="416844" name="Text Box 76"/>
          <p:cNvSpPr txBox="1">
            <a:spLocks noChangeArrowheads="1"/>
          </p:cNvSpPr>
          <p:nvPr/>
        </p:nvSpPr>
        <p:spPr bwMode="auto">
          <a:xfrm>
            <a:off x="2913063" y="3309938"/>
            <a:ext cx="479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pri</a:t>
            </a:r>
          </a:p>
        </p:txBody>
      </p:sp>
      <p:sp>
        <p:nvSpPr>
          <p:cNvPr id="416845" name="Text Box 77"/>
          <p:cNvSpPr txBox="1">
            <a:spLocks noChangeArrowheads="1"/>
          </p:cNvSpPr>
          <p:nvPr/>
        </p:nvSpPr>
        <p:spPr bwMode="auto">
          <a:xfrm>
            <a:off x="2206625" y="3317875"/>
            <a:ext cx="53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ver</a:t>
            </a:r>
          </a:p>
        </p:txBody>
      </p:sp>
      <p:sp>
        <p:nvSpPr>
          <p:cNvPr id="416847" name="Line 79"/>
          <p:cNvSpPr>
            <a:spLocks noChangeShapeType="1"/>
          </p:cNvSpPr>
          <p:nvPr/>
        </p:nvSpPr>
        <p:spPr bwMode="auto">
          <a:xfrm>
            <a:off x="2119313" y="6400800"/>
            <a:ext cx="481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6846" name="Text Box 78"/>
          <p:cNvSpPr txBox="1">
            <a:spLocks noChangeArrowheads="1"/>
          </p:cNvSpPr>
          <p:nvPr/>
        </p:nvSpPr>
        <p:spPr bwMode="auto">
          <a:xfrm>
            <a:off x="3978275" y="6215063"/>
            <a:ext cx="949325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32 bits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8FF28323-D0BC-48CC-8E86-DC37F8B81D74}" type="slidenum">
              <a:rPr lang="en-US"/>
              <a:pPr/>
              <a:t>27</a:t>
            </a:fld>
            <a:endParaRPr 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Changes from IPv4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solidFill>
                  <a:srgbClr val="FF0000"/>
                </a:solidFill>
              </a:rPr>
              <a:t>Checksum</a:t>
            </a:r>
            <a:r>
              <a:rPr lang="en-US">
                <a:solidFill>
                  <a:srgbClr val="FF0000"/>
                </a:solidFill>
              </a:rPr>
              <a:t>:</a:t>
            </a:r>
            <a:r>
              <a:rPr lang="en-US" i="1"/>
              <a:t> </a:t>
            </a:r>
            <a:r>
              <a:rPr lang="en-US"/>
              <a:t>removed entirely to reduce processing time at each hop</a:t>
            </a:r>
          </a:p>
          <a:p>
            <a:r>
              <a:rPr lang="en-US" i="1">
                <a:solidFill>
                  <a:srgbClr val="FF0000"/>
                </a:solidFill>
              </a:rPr>
              <a:t>Options:</a:t>
            </a:r>
            <a:r>
              <a:rPr lang="en-US"/>
              <a:t> allowed, but outside of header, indicated by “Next Header” field</a:t>
            </a:r>
          </a:p>
          <a:p>
            <a:r>
              <a:rPr lang="en-US" i="1">
                <a:solidFill>
                  <a:srgbClr val="FF0000"/>
                </a:solidFill>
              </a:rPr>
              <a:t>ICMPv6:</a:t>
            </a:r>
            <a:r>
              <a:rPr lang="en-US"/>
              <a:t> new version of ICMP</a:t>
            </a:r>
          </a:p>
          <a:p>
            <a:pPr lvl="1"/>
            <a:r>
              <a:rPr lang="en-US"/>
              <a:t>additional message types, e.g. “Packet Too Big”</a:t>
            </a:r>
          </a:p>
          <a:p>
            <a:pPr lvl="1"/>
            <a:r>
              <a:rPr lang="en-US"/>
              <a:t>multicast group management functions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6BCBD73B-7057-452C-84F0-A95FE6F1831C}" type="slidenum">
              <a:rPr lang="en-US"/>
              <a:pPr/>
              <a:t>28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From IPv4 To IPv6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56588" cy="4238625"/>
          </a:xfrm>
        </p:spPr>
        <p:txBody>
          <a:bodyPr/>
          <a:lstStyle/>
          <a:p>
            <a:r>
              <a:rPr lang="en-US"/>
              <a:t>Not all routers can be upgraded simultaneous</a:t>
            </a:r>
          </a:p>
          <a:p>
            <a:pPr lvl="1"/>
            <a:r>
              <a:rPr lang="en-US"/>
              <a:t>no “flag days”</a:t>
            </a:r>
          </a:p>
          <a:p>
            <a:pPr lvl="1"/>
            <a:r>
              <a:rPr lang="en-US"/>
              <a:t>How will the network operate with mixed IPv4 and IPv6 routers? </a:t>
            </a:r>
          </a:p>
          <a:p>
            <a:r>
              <a:rPr lang="en-US" i="1">
                <a:solidFill>
                  <a:srgbClr val="FF0000"/>
                </a:solidFill>
              </a:rPr>
              <a:t>Tunneling:</a:t>
            </a:r>
            <a:r>
              <a:rPr lang="en-US"/>
              <a:t> IPv6 carried as payload in IPv4 datagram among IPv4 routers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0"/>
            <a:ext cx="7772400" cy="781050"/>
          </a:xfrm>
        </p:spPr>
        <p:txBody>
          <a:bodyPr/>
          <a:lstStyle/>
          <a:p>
            <a:r>
              <a:rPr lang="en-US" sz="3600"/>
              <a:t>IP datagram format</a:t>
            </a:r>
            <a:endParaRPr lang="en-US"/>
          </a:p>
        </p:txBody>
      </p:sp>
      <p:grpSp>
        <p:nvGrpSpPr>
          <p:cNvPr id="575491" name="Group 3"/>
          <p:cNvGrpSpPr>
            <a:grpSpLocks/>
          </p:cNvGrpSpPr>
          <p:nvPr/>
        </p:nvGrpSpPr>
        <p:grpSpPr bwMode="auto">
          <a:xfrm>
            <a:off x="495300" y="863600"/>
            <a:ext cx="8648700" cy="5426075"/>
            <a:chOff x="153" y="629"/>
            <a:chExt cx="5448" cy="3418"/>
          </a:xfrm>
        </p:grpSpPr>
        <p:sp>
          <p:nvSpPr>
            <p:cNvPr id="575492" name="Rectangle 4"/>
            <p:cNvSpPr>
              <a:spLocks noChangeArrowheads="1"/>
            </p:cNvSpPr>
            <p:nvPr/>
          </p:nvSpPr>
          <p:spPr bwMode="auto">
            <a:xfrm>
              <a:off x="1825" y="953"/>
              <a:ext cx="2489" cy="30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493" name="Rectangle 5"/>
            <p:cNvSpPr>
              <a:spLocks noChangeArrowheads="1"/>
            </p:cNvSpPr>
            <p:nvPr/>
          </p:nvSpPr>
          <p:spPr bwMode="auto">
            <a:xfrm>
              <a:off x="1765" y="102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494" name="Text Box 6"/>
            <p:cNvSpPr txBox="1">
              <a:spLocks noChangeArrowheads="1"/>
            </p:cNvSpPr>
            <p:nvPr/>
          </p:nvSpPr>
          <p:spPr bwMode="auto">
            <a:xfrm>
              <a:off x="1730" y="1061"/>
              <a:ext cx="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ver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495" name="Text Box 7"/>
            <p:cNvSpPr txBox="1">
              <a:spLocks noChangeArrowheads="1"/>
            </p:cNvSpPr>
            <p:nvPr/>
          </p:nvSpPr>
          <p:spPr bwMode="auto">
            <a:xfrm>
              <a:off x="3300" y="1100"/>
              <a:ext cx="5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length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75496" name="Line 8"/>
            <p:cNvSpPr>
              <a:spLocks noChangeShapeType="1"/>
            </p:cNvSpPr>
            <p:nvPr/>
          </p:nvSpPr>
          <p:spPr bwMode="auto">
            <a:xfrm>
              <a:off x="1773" y="134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497" name="Line 9"/>
            <p:cNvSpPr>
              <a:spLocks noChangeShapeType="1"/>
            </p:cNvSpPr>
            <p:nvPr/>
          </p:nvSpPr>
          <p:spPr bwMode="auto">
            <a:xfrm flipH="1" flipV="1">
              <a:off x="2995" y="1026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498" name="Text Box 10"/>
            <p:cNvSpPr txBox="1">
              <a:spLocks noChangeArrowheads="1"/>
            </p:cNvSpPr>
            <p:nvPr/>
          </p:nvSpPr>
          <p:spPr bwMode="auto">
            <a:xfrm>
              <a:off x="2678" y="695"/>
              <a:ext cx="5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 bits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499" name="Line 11"/>
            <p:cNvSpPr>
              <a:spLocks noChangeShapeType="1"/>
            </p:cNvSpPr>
            <p:nvPr/>
          </p:nvSpPr>
          <p:spPr bwMode="auto">
            <a:xfrm>
              <a:off x="3337" y="847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0" name="Line 12"/>
            <p:cNvSpPr>
              <a:spLocks noChangeShapeType="1"/>
            </p:cNvSpPr>
            <p:nvPr/>
          </p:nvSpPr>
          <p:spPr bwMode="auto">
            <a:xfrm rot="10800000">
              <a:off x="1757" y="854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1" name="Text Box 13"/>
            <p:cNvSpPr txBox="1">
              <a:spLocks noChangeArrowheads="1"/>
            </p:cNvSpPr>
            <p:nvPr/>
          </p:nvSpPr>
          <p:spPr bwMode="auto">
            <a:xfrm>
              <a:off x="2382" y="2881"/>
              <a:ext cx="1370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data </a:t>
              </a:r>
            </a:p>
            <a:p>
              <a:pPr algn="ctr"/>
              <a:r>
                <a:rPr lang="en-US" sz="2000"/>
                <a:t>(variable length,</a:t>
              </a:r>
            </a:p>
            <a:p>
              <a:pPr algn="ctr"/>
              <a:r>
                <a:rPr lang="en-US" sz="2000"/>
                <a:t>typically a TCP </a:t>
              </a:r>
            </a:p>
            <a:p>
              <a:pPr algn="ctr"/>
              <a:r>
                <a:rPr lang="en-US" sz="2000"/>
                <a:t>or UDP segment)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502" name="Text Box 14"/>
            <p:cNvSpPr txBox="1">
              <a:spLocks noChangeArrowheads="1"/>
            </p:cNvSpPr>
            <p:nvPr/>
          </p:nvSpPr>
          <p:spPr bwMode="auto">
            <a:xfrm>
              <a:off x="1714" y="1405"/>
              <a:ext cx="1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16-bit identifier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75503" name="Line 15"/>
            <p:cNvSpPr>
              <a:spLocks noChangeShapeType="1"/>
            </p:cNvSpPr>
            <p:nvPr/>
          </p:nvSpPr>
          <p:spPr bwMode="auto">
            <a:xfrm flipV="1">
              <a:off x="1769" y="22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4" name="Line 16"/>
            <p:cNvSpPr>
              <a:spLocks noChangeShapeType="1"/>
            </p:cNvSpPr>
            <p:nvPr/>
          </p:nvSpPr>
          <p:spPr bwMode="auto">
            <a:xfrm flipV="1">
              <a:off x="1769" y="25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5" name="Text Box 17"/>
            <p:cNvSpPr txBox="1">
              <a:spLocks noChangeArrowheads="1"/>
            </p:cNvSpPr>
            <p:nvPr/>
          </p:nvSpPr>
          <p:spPr bwMode="auto">
            <a:xfrm>
              <a:off x="3249" y="1637"/>
              <a:ext cx="8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header</a:t>
              </a:r>
            </a:p>
            <a:p>
              <a:pPr algn="ctr"/>
              <a:r>
                <a:rPr lang="en-US"/>
                <a:t> checksum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75506" name="Text Box 18"/>
            <p:cNvSpPr txBox="1">
              <a:spLocks noChangeArrowheads="1"/>
            </p:cNvSpPr>
            <p:nvPr/>
          </p:nvSpPr>
          <p:spPr bwMode="auto">
            <a:xfrm>
              <a:off x="1766" y="1619"/>
              <a:ext cx="60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time to</a:t>
              </a:r>
            </a:p>
            <a:p>
              <a:pPr algn="ctr"/>
              <a:r>
                <a:rPr lang="en-US"/>
                <a:t>live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75507" name="Text Box 19"/>
            <p:cNvSpPr txBox="1">
              <a:spLocks noChangeArrowheads="1"/>
            </p:cNvSpPr>
            <p:nvPr/>
          </p:nvSpPr>
          <p:spPr bwMode="auto">
            <a:xfrm>
              <a:off x="2095" y="2047"/>
              <a:ext cx="17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 bit source IP address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508" name="Text Box 20"/>
            <p:cNvSpPr txBox="1">
              <a:spLocks noChangeArrowheads="1"/>
            </p:cNvSpPr>
            <p:nvPr/>
          </p:nvSpPr>
          <p:spPr bwMode="auto">
            <a:xfrm>
              <a:off x="187" y="629"/>
              <a:ext cx="139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IP protocol version</a:t>
              </a:r>
            </a:p>
            <a:p>
              <a:pPr algn="r"/>
              <a:r>
                <a:rPr lang="en-US"/>
                <a:t>number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575509" name="Text Box 21"/>
            <p:cNvSpPr txBox="1">
              <a:spLocks noChangeArrowheads="1"/>
            </p:cNvSpPr>
            <p:nvPr/>
          </p:nvSpPr>
          <p:spPr bwMode="auto">
            <a:xfrm>
              <a:off x="526" y="974"/>
              <a:ext cx="10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header length</a:t>
              </a:r>
            </a:p>
            <a:p>
              <a:pPr algn="r"/>
              <a:r>
                <a:rPr lang="en-US"/>
                <a:t> (bytes)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575510" name="Text Box 22"/>
            <p:cNvSpPr txBox="1">
              <a:spLocks noChangeArrowheads="1"/>
            </p:cNvSpPr>
            <p:nvPr/>
          </p:nvSpPr>
          <p:spPr bwMode="auto">
            <a:xfrm>
              <a:off x="350" y="1604"/>
              <a:ext cx="1281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max number</a:t>
              </a:r>
            </a:p>
            <a:p>
              <a:pPr algn="r"/>
              <a:r>
                <a:rPr lang="en-US"/>
                <a:t>remaining hops</a:t>
              </a:r>
            </a:p>
            <a:p>
              <a:pPr algn="r"/>
              <a:r>
                <a:rPr lang="en-US"/>
                <a:t>(decremented at </a:t>
              </a:r>
            </a:p>
            <a:p>
              <a:pPr algn="r"/>
              <a:r>
                <a:rPr lang="en-US"/>
                <a:t>each router)</a:t>
              </a:r>
            </a:p>
          </p:txBody>
        </p:sp>
        <p:sp>
          <p:nvSpPr>
            <p:cNvPr id="575511" name="Line 23"/>
            <p:cNvSpPr>
              <a:spLocks noChangeShapeType="1"/>
            </p:cNvSpPr>
            <p:nvPr/>
          </p:nvSpPr>
          <p:spPr bwMode="auto">
            <a:xfrm>
              <a:off x="1512" y="834"/>
              <a:ext cx="333" cy="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12" name="Line 24"/>
            <p:cNvSpPr>
              <a:spLocks noChangeShapeType="1"/>
            </p:cNvSpPr>
            <p:nvPr/>
          </p:nvSpPr>
          <p:spPr bwMode="auto">
            <a:xfrm>
              <a:off x="1530" y="1185"/>
              <a:ext cx="570" cy="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13" name="Text Box 25"/>
            <p:cNvSpPr txBox="1">
              <a:spLocks noChangeArrowheads="1"/>
            </p:cNvSpPr>
            <p:nvPr/>
          </p:nvSpPr>
          <p:spPr bwMode="auto">
            <a:xfrm>
              <a:off x="4452" y="1214"/>
              <a:ext cx="1149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for</a:t>
              </a:r>
            </a:p>
            <a:p>
              <a:r>
                <a:rPr lang="en-US"/>
                <a:t>fragmentation/</a:t>
              </a:r>
            </a:p>
            <a:p>
              <a:r>
                <a:rPr lang="en-US"/>
                <a:t>reassembly</a:t>
              </a:r>
            </a:p>
          </p:txBody>
        </p:sp>
        <p:sp>
          <p:nvSpPr>
            <p:cNvPr id="575514" name="Text Box 26"/>
            <p:cNvSpPr txBox="1">
              <a:spLocks noChangeArrowheads="1"/>
            </p:cNvSpPr>
            <p:nvPr/>
          </p:nvSpPr>
          <p:spPr bwMode="auto">
            <a:xfrm>
              <a:off x="4433" y="752"/>
              <a:ext cx="111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total datagram</a:t>
              </a:r>
            </a:p>
            <a:p>
              <a:r>
                <a:rPr lang="en-US"/>
                <a:t>length (bytes)</a:t>
              </a:r>
            </a:p>
          </p:txBody>
        </p:sp>
        <p:sp>
          <p:nvSpPr>
            <p:cNvPr id="575515" name="Text Box 27"/>
            <p:cNvSpPr txBox="1">
              <a:spLocks noChangeArrowheads="1"/>
            </p:cNvSpPr>
            <p:nvPr/>
          </p:nvSpPr>
          <p:spPr bwMode="auto">
            <a:xfrm>
              <a:off x="153" y="2408"/>
              <a:ext cx="149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upper layer protocol</a:t>
              </a:r>
            </a:p>
            <a:p>
              <a:pPr algn="r"/>
              <a:r>
                <a:rPr lang="en-US"/>
                <a:t>to deliver payload to</a:t>
              </a:r>
            </a:p>
          </p:txBody>
        </p:sp>
        <p:sp>
          <p:nvSpPr>
            <p:cNvPr id="575516" name="Line 28"/>
            <p:cNvSpPr>
              <a:spLocks noChangeShapeType="1"/>
            </p:cNvSpPr>
            <p:nvPr/>
          </p:nvSpPr>
          <p:spPr bwMode="auto">
            <a:xfrm flipV="1">
              <a:off x="1602" y="1806"/>
              <a:ext cx="924" cy="7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17" name="Line 29"/>
            <p:cNvSpPr>
              <a:spLocks noChangeShapeType="1"/>
            </p:cNvSpPr>
            <p:nvPr/>
          </p:nvSpPr>
          <p:spPr bwMode="auto">
            <a:xfrm flipH="1">
              <a:off x="3228" y="1500"/>
              <a:ext cx="1284" cy="1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18" name="Line 30"/>
            <p:cNvSpPr>
              <a:spLocks noChangeShapeType="1"/>
            </p:cNvSpPr>
            <p:nvPr/>
          </p:nvSpPr>
          <p:spPr bwMode="auto">
            <a:xfrm flipH="1">
              <a:off x="4098" y="954"/>
              <a:ext cx="402" cy="2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19" name="Text Box 31"/>
            <p:cNvSpPr txBox="1">
              <a:spLocks noChangeArrowheads="1"/>
            </p:cNvSpPr>
            <p:nvPr/>
          </p:nvSpPr>
          <p:spPr bwMode="auto">
            <a:xfrm>
              <a:off x="2008" y="995"/>
              <a:ext cx="47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head.</a:t>
              </a:r>
            </a:p>
            <a:p>
              <a:pPr algn="ctr"/>
              <a:r>
                <a:rPr lang="en-US"/>
                <a:t>len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520" name="Text Box 32"/>
            <p:cNvSpPr txBox="1">
              <a:spLocks noChangeArrowheads="1"/>
            </p:cNvSpPr>
            <p:nvPr/>
          </p:nvSpPr>
          <p:spPr bwMode="auto">
            <a:xfrm>
              <a:off x="2414" y="989"/>
              <a:ext cx="60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type of</a:t>
              </a:r>
            </a:p>
            <a:p>
              <a:pPr algn="ctr"/>
              <a:r>
                <a:rPr lang="en-US"/>
                <a:t>service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521" name="Line 33"/>
            <p:cNvSpPr>
              <a:spLocks noChangeShapeType="1"/>
            </p:cNvSpPr>
            <p:nvPr/>
          </p:nvSpPr>
          <p:spPr bwMode="auto">
            <a:xfrm flipH="1" flipV="1">
              <a:off x="2431" y="1023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22" name="Line 34"/>
            <p:cNvSpPr>
              <a:spLocks noChangeShapeType="1"/>
            </p:cNvSpPr>
            <p:nvPr/>
          </p:nvSpPr>
          <p:spPr bwMode="auto">
            <a:xfrm flipH="1" flipV="1">
              <a:off x="2044" y="102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23" name="Text Box 35"/>
            <p:cNvSpPr txBox="1">
              <a:spLocks noChangeArrowheads="1"/>
            </p:cNvSpPr>
            <p:nvPr/>
          </p:nvSpPr>
          <p:spPr bwMode="auto">
            <a:xfrm>
              <a:off x="496" y="1322"/>
              <a:ext cx="11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“type” of data 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575524" name="Line 36"/>
            <p:cNvSpPr>
              <a:spLocks noChangeShapeType="1"/>
            </p:cNvSpPr>
            <p:nvPr/>
          </p:nvSpPr>
          <p:spPr bwMode="auto">
            <a:xfrm flipV="1">
              <a:off x="1542" y="1194"/>
              <a:ext cx="966" cy="2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25" name="Line 37"/>
            <p:cNvSpPr>
              <a:spLocks noChangeShapeType="1"/>
            </p:cNvSpPr>
            <p:nvPr/>
          </p:nvSpPr>
          <p:spPr bwMode="auto">
            <a:xfrm flipH="1" flipV="1">
              <a:off x="2995" y="1350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26" name="Text Box 38"/>
            <p:cNvSpPr txBox="1">
              <a:spLocks noChangeArrowheads="1"/>
            </p:cNvSpPr>
            <p:nvPr/>
          </p:nvSpPr>
          <p:spPr bwMode="auto">
            <a:xfrm>
              <a:off x="2902" y="1399"/>
              <a:ext cx="4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flgs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75527" name="Line 39"/>
            <p:cNvSpPr>
              <a:spLocks noChangeShapeType="1"/>
            </p:cNvSpPr>
            <p:nvPr/>
          </p:nvSpPr>
          <p:spPr bwMode="auto">
            <a:xfrm flipH="1" flipV="1">
              <a:off x="3289" y="134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28" name="Text Box 40"/>
            <p:cNvSpPr txBox="1">
              <a:spLocks noChangeArrowheads="1"/>
            </p:cNvSpPr>
            <p:nvPr/>
          </p:nvSpPr>
          <p:spPr bwMode="auto">
            <a:xfrm>
              <a:off x="3316" y="1315"/>
              <a:ext cx="9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fragment</a:t>
              </a:r>
            </a:p>
            <a:p>
              <a:pPr algn="ctr"/>
              <a:r>
                <a:rPr lang="en-US"/>
                <a:t> offset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75529" name="Line 41"/>
            <p:cNvSpPr>
              <a:spLocks noChangeShapeType="1"/>
            </p:cNvSpPr>
            <p:nvPr/>
          </p:nvSpPr>
          <p:spPr bwMode="auto">
            <a:xfrm flipH="1" flipV="1">
              <a:off x="4086" y="1434"/>
              <a:ext cx="414" cy="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0" name="Line 42"/>
            <p:cNvSpPr>
              <a:spLocks noChangeShapeType="1"/>
            </p:cNvSpPr>
            <p:nvPr/>
          </p:nvSpPr>
          <p:spPr bwMode="auto">
            <a:xfrm flipH="1">
              <a:off x="2904" y="1506"/>
              <a:ext cx="1584" cy="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1" name="Line 43"/>
            <p:cNvSpPr>
              <a:spLocks noChangeShapeType="1"/>
            </p:cNvSpPr>
            <p:nvPr/>
          </p:nvSpPr>
          <p:spPr bwMode="auto">
            <a:xfrm flipV="1">
              <a:off x="1769" y="1666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2" name="Line 44"/>
            <p:cNvSpPr>
              <a:spLocks noChangeShapeType="1"/>
            </p:cNvSpPr>
            <p:nvPr/>
          </p:nvSpPr>
          <p:spPr bwMode="auto">
            <a:xfrm flipH="1" flipV="1">
              <a:off x="2995" y="1668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3" name="Line 45"/>
            <p:cNvSpPr>
              <a:spLocks noChangeShapeType="1"/>
            </p:cNvSpPr>
            <p:nvPr/>
          </p:nvSpPr>
          <p:spPr bwMode="auto">
            <a:xfrm flipV="1">
              <a:off x="1757" y="19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4" name="Text Box 46"/>
            <p:cNvSpPr txBox="1">
              <a:spLocks noChangeArrowheads="1"/>
            </p:cNvSpPr>
            <p:nvPr/>
          </p:nvSpPr>
          <p:spPr bwMode="auto">
            <a:xfrm>
              <a:off x="2448" y="1613"/>
              <a:ext cx="49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upper</a:t>
              </a:r>
            </a:p>
            <a:p>
              <a:pPr algn="ctr"/>
              <a:r>
                <a:rPr lang="en-US"/>
                <a:t> layer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75535" name="Line 47"/>
            <p:cNvSpPr>
              <a:spLocks noChangeShapeType="1"/>
            </p:cNvSpPr>
            <p:nvPr/>
          </p:nvSpPr>
          <p:spPr bwMode="auto">
            <a:xfrm flipH="1" flipV="1">
              <a:off x="2395" y="167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6" name="Line 48"/>
            <p:cNvSpPr>
              <a:spLocks noChangeShapeType="1"/>
            </p:cNvSpPr>
            <p:nvPr/>
          </p:nvSpPr>
          <p:spPr bwMode="auto">
            <a:xfrm>
              <a:off x="1590" y="1785"/>
              <a:ext cx="348" cy="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7" name="Text Box 49"/>
            <p:cNvSpPr txBox="1">
              <a:spLocks noChangeArrowheads="1"/>
            </p:cNvSpPr>
            <p:nvPr/>
          </p:nvSpPr>
          <p:spPr bwMode="auto">
            <a:xfrm>
              <a:off x="1967" y="2323"/>
              <a:ext cx="20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 bit destination IP address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538" name="Line 50"/>
            <p:cNvSpPr>
              <a:spLocks noChangeShapeType="1"/>
            </p:cNvSpPr>
            <p:nvPr/>
          </p:nvSpPr>
          <p:spPr bwMode="auto">
            <a:xfrm flipV="1">
              <a:off x="1769" y="2872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9" name="Text Box 51"/>
            <p:cNvSpPr txBox="1">
              <a:spLocks noChangeArrowheads="1"/>
            </p:cNvSpPr>
            <p:nvPr/>
          </p:nvSpPr>
          <p:spPr bwMode="auto">
            <a:xfrm>
              <a:off x="2405" y="2617"/>
              <a:ext cx="11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Options (if any)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540" name="Text Box 52"/>
            <p:cNvSpPr txBox="1">
              <a:spLocks noChangeArrowheads="1"/>
            </p:cNvSpPr>
            <p:nvPr/>
          </p:nvSpPr>
          <p:spPr bwMode="auto">
            <a:xfrm>
              <a:off x="4380" y="2600"/>
              <a:ext cx="1137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E.g. timestamp,</a:t>
              </a:r>
            </a:p>
            <a:p>
              <a:r>
                <a:rPr lang="en-US"/>
                <a:t>record route</a:t>
              </a:r>
            </a:p>
            <a:p>
              <a:r>
                <a:rPr lang="en-US"/>
                <a:t>taken, specify</a:t>
              </a:r>
            </a:p>
            <a:p>
              <a:r>
                <a:rPr lang="en-US"/>
                <a:t>list of routers </a:t>
              </a:r>
            </a:p>
            <a:p>
              <a:r>
                <a:rPr lang="en-US"/>
                <a:t>to visit.</a:t>
              </a:r>
            </a:p>
          </p:txBody>
        </p:sp>
        <p:sp>
          <p:nvSpPr>
            <p:cNvPr id="575541" name="Line 53"/>
            <p:cNvSpPr>
              <a:spLocks noChangeShapeType="1"/>
            </p:cNvSpPr>
            <p:nvPr/>
          </p:nvSpPr>
          <p:spPr bwMode="auto">
            <a:xfrm flipH="1">
              <a:off x="3900" y="2736"/>
              <a:ext cx="516" cy="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3C053F6B-99D4-4DF2-9A15-54D85456524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8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IP Fragmentation and Reassembly</a:t>
            </a:r>
            <a:endParaRPr lang="en-US"/>
          </a:p>
        </p:txBody>
      </p:sp>
      <p:grpSp>
        <p:nvGrpSpPr>
          <p:cNvPr id="577539" name="Group 3"/>
          <p:cNvGrpSpPr>
            <a:grpSpLocks/>
          </p:cNvGrpSpPr>
          <p:nvPr/>
        </p:nvGrpSpPr>
        <p:grpSpPr bwMode="auto">
          <a:xfrm>
            <a:off x="3606800" y="1498600"/>
            <a:ext cx="4800600" cy="4041775"/>
            <a:chOff x="1218" y="944"/>
            <a:chExt cx="3024" cy="2546"/>
          </a:xfrm>
        </p:grpSpPr>
        <p:grpSp>
          <p:nvGrpSpPr>
            <p:cNvPr id="577540" name="Group 4"/>
            <p:cNvGrpSpPr>
              <a:grpSpLocks/>
            </p:cNvGrpSpPr>
            <p:nvPr/>
          </p:nvGrpSpPr>
          <p:grpSpPr bwMode="auto">
            <a:xfrm>
              <a:off x="1218" y="944"/>
              <a:ext cx="2676" cy="416"/>
              <a:chOff x="3006" y="1208"/>
              <a:chExt cx="2676" cy="416"/>
            </a:xfrm>
          </p:grpSpPr>
          <p:sp>
            <p:nvSpPr>
              <p:cNvPr id="577541" name="Rectangle 5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77542" name="Rectangle 6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43" name="Text Box 7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ID</a:t>
                </a:r>
              </a:p>
              <a:p>
                <a:r>
                  <a:rPr lang="en-US"/>
                  <a:t>=x</a:t>
                </a:r>
              </a:p>
            </p:txBody>
          </p:sp>
          <p:sp>
            <p:nvSpPr>
              <p:cNvPr id="577544" name="Text Box 8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offset</a:t>
                </a:r>
              </a:p>
              <a:p>
                <a:pPr algn="ctr"/>
                <a:r>
                  <a:rPr lang="en-US"/>
                  <a:t>=0</a:t>
                </a:r>
              </a:p>
            </p:txBody>
          </p:sp>
          <p:sp>
            <p:nvSpPr>
              <p:cNvPr id="577545" name="Text Box 9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fragflag</a:t>
                </a:r>
              </a:p>
              <a:p>
                <a:pPr algn="ctr"/>
                <a:r>
                  <a:rPr lang="en-US"/>
                  <a:t>=0</a:t>
                </a:r>
              </a:p>
            </p:txBody>
          </p:sp>
          <p:sp>
            <p:nvSpPr>
              <p:cNvPr id="577546" name="Text Box 10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41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length</a:t>
                </a:r>
              </a:p>
              <a:p>
                <a:r>
                  <a:rPr lang="en-US"/>
                  <a:t>=4000</a:t>
                </a:r>
              </a:p>
            </p:txBody>
          </p:sp>
          <p:sp>
            <p:nvSpPr>
              <p:cNvPr id="577547" name="Line 11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48" name="Line 12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49" name="Line 13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50" name="Line 14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51" name="Line 15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52" name="Rectangle 16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7553" name="Group 17"/>
            <p:cNvGrpSpPr>
              <a:grpSpLocks/>
            </p:cNvGrpSpPr>
            <p:nvPr/>
          </p:nvGrpSpPr>
          <p:grpSpPr bwMode="auto">
            <a:xfrm>
              <a:off x="1566" y="2048"/>
              <a:ext cx="2676" cy="416"/>
              <a:chOff x="3006" y="1208"/>
              <a:chExt cx="2676" cy="416"/>
            </a:xfrm>
          </p:grpSpPr>
          <p:sp>
            <p:nvSpPr>
              <p:cNvPr id="577554" name="Rectangle 18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77555" name="Rectangle 19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56" name="Text Box 20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ID</a:t>
                </a:r>
              </a:p>
              <a:p>
                <a:r>
                  <a:rPr lang="en-US"/>
                  <a:t>=x</a:t>
                </a:r>
              </a:p>
            </p:txBody>
          </p:sp>
          <p:sp>
            <p:nvSpPr>
              <p:cNvPr id="577557" name="Text Box 21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offset</a:t>
                </a:r>
              </a:p>
              <a:p>
                <a:pPr algn="ctr"/>
                <a:r>
                  <a:rPr lang="en-US"/>
                  <a:t>=0</a:t>
                </a:r>
              </a:p>
            </p:txBody>
          </p:sp>
          <p:sp>
            <p:nvSpPr>
              <p:cNvPr id="577558" name="Text Box 22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fragflag</a:t>
                </a:r>
              </a:p>
              <a:p>
                <a:pPr algn="ctr"/>
                <a:r>
                  <a:rPr lang="en-US"/>
                  <a:t>=1</a:t>
                </a:r>
              </a:p>
            </p:txBody>
          </p:sp>
          <p:sp>
            <p:nvSpPr>
              <p:cNvPr id="577559" name="Text Box 23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length</a:t>
                </a:r>
              </a:p>
              <a:p>
                <a:r>
                  <a:rPr lang="en-US"/>
                  <a:t>=1500</a:t>
                </a:r>
              </a:p>
            </p:txBody>
          </p:sp>
          <p:sp>
            <p:nvSpPr>
              <p:cNvPr id="577560" name="Line 24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61" name="Line 25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62" name="Line 26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63" name="Line 27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64" name="Line 28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65" name="Rectangle 29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7566" name="Group 30"/>
            <p:cNvGrpSpPr>
              <a:grpSpLocks/>
            </p:cNvGrpSpPr>
            <p:nvPr/>
          </p:nvGrpSpPr>
          <p:grpSpPr bwMode="auto">
            <a:xfrm>
              <a:off x="1566" y="2552"/>
              <a:ext cx="2676" cy="416"/>
              <a:chOff x="3006" y="1208"/>
              <a:chExt cx="2676" cy="416"/>
            </a:xfrm>
          </p:grpSpPr>
          <p:sp>
            <p:nvSpPr>
              <p:cNvPr id="577567" name="Rectangle 31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77568" name="Rectangle 32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69" name="Text Box 33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ID</a:t>
                </a:r>
              </a:p>
              <a:p>
                <a:r>
                  <a:rPr lang="en-US"/>
                  <a:t>=x</a:t>
                </a:r>
              </a:p>
            </p:txBody>
          </p:sp>
          <p:sp>
            <p:nvSpPr>
              <p:cNvPr id="577570" name="Text Box 34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offset</a:t>
                </a:r>
              </a:p>
              <a:p>
                <a:pPr algn="ctr"/>
                <a:r>
                  <a:rPr lang="en-US"/>
                  <a:t>=185</a:t>
                </a:r>
              </a:p>
            </p:txBody>
          </p:sp>
          <p:sp>
            <p:nvSpPr>
              <p:cNvPr id="577571" name="Text Box 35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fragflag</a:t>
                </a:r>
              </a:p>
              <a:p>
                <a:pPr algn="ctr"/>
                <a:r>
                  <a:rPr lang="en-US"/>
                  <a:t>=1</a:t>
                </a:r>
              </a:p>
            </p:txBody>
          </p:sp>
          <p:sp>
            <p:nvSpPr>
              <p:cNvPr id="577572" name="Text Box 36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length</a:t>
                </a:r>
              </a:p>
              <a:p>
                <a:r>
                  <a:rPr lang="en-US"/>
                  <a:t>=1500</a:t>
                </a:r>
              </a:p>
            </p:txBody>
          </p:sp>
          <p:sp>
            <p:nvSpPr>
              <p:cNvPr id="577573" name="Line 37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74" name="Line 38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75" name="Line 39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76" name="Line 40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77" name="Line 41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78" name="Rectangle 42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7579" name="Group 43"/>
            <p:cNvGrpSpPr>
              <a:grpSpLocks/>
            </p:cNvGrpSpPr>
            <p:nvPr/>
          </p:nvGrpSpPr>
          <p:grpSpPr bwMode="auto">
            <a:xfrm>
              <a:off x="1560" y="3074"/>
              <a:ext cx="2676" cy="416"/>
              <a:chOff x="3006" y="1208"/>
              <a:chExt cx="2676" cy="416"/>
            </a:xfrm>
          </p:grpSpPr>
          <p:sp>
            <p:nvSpPr>
              <p:cNvPr id="577580" name="Rectangle 44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77581" name="Rectangle 45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82" name="Text Box 46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ID</a:t>
                </a:r>
              </a:p>
              <a:p>
                <a:r>
                  <a:rPr lang="en-US"/>
                  <a:t>=x</a:t>
                </a:r>
              </a:p>
            </p:txBody>
          </p:sp>
          <p:sp>
            <p:nvSpPr>
              <p:cNvPr id="577583" name="Text Box 47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offset</a:t>
                </a:r>
              </a:p>
              <a:p>
                <a:pPr algn="ctr"/>
                <a:r>
                  <a:rPr lang="en-US"/>
                  <a:t>=370</a:t>
                </a:r>
              </a:p>
            </p:txBody>
          </p:sp>
          <p:sp>
            <p:nvSpPr>
              <p:cNvPr id="577584" name="Text Box 48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fragflag</a:t>
                </a:r>
              </a:p>
              <a:p>
                <a:pPr algn="ctr"/>
                <a:r>
                  <a:rPr lang="en-US"/>
                  <a:t>=0</a:t>
                </a:r>
              </a:p>
            </p:txBody>
          </p:sp>
          <p:sp>
            <p:nvSpPr>
              <p:cNvPr id="577585" name="Text Box 49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length</a:t>
                </a:r>
              </a:p>
              <a:p>
                <a:r>
                  <a:rPr lang="en-US"/>
                  <a:t>=1040</a:t>
                </a:r>
              </a:p>
            </p:txBody>
          </p:sp>
          <p:sp>
            <p:nvSpPr>
              <p:cNvPr id="577586" name="Line 50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87" name="Line 51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88" name="Line 52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89" name="Line 53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90" name="Line 54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91" name="Rectangle 55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7592" name="Freeform 56"/>
            <p:cNvSpPr>
              <a:spLocks/>
            </p:cNvSpPr>
            <p:nvPr/>
          </p:nvSpPr>
          <p:spPr bwMode="auto">
            <a:xfrm>
              <a:off x="1290" y="1422"/>
              <a:ext cx="210" cy="1362"/>
            </a:xfrm>
            <a:custGeom>
              <a:avLst/>
              <a:gdLst>
                <a:gd name="T0" fmla="*/ 0 w 210"/>
                <a:gd name="T1" fmla="*/ 0 h 1362"/>
                <a:gd name="T2" fmla="*/ 0 w 210"/>
                <a:gd name="T3" fmla="*/ 1362 h 1362"/>
                <a:gd name="T4" fmla="*/ 210 w 210"/>
                <a:gd name="T5" fmla="*/ 858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" h="1362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93" name="Line 57"/>
            <p:cNvSpPr>
              <a:spLocks noChangeShapeType="1"/>
            </p:cNvSpPr>
            <p:nvPr/>
          </p:nvSpPr>
          <p:spPr bwMode="auto">
            <a:xfrm>
              <a:off x="1290" y="2766"/>
              <a:ext cx="22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94" name="Line 58"/>
            <p:cNvSpPr>
              <a:spLocks noChangeShapeType="1"/>
            </p:cNvSpPr>
            <p:nvPr/>
          </p:nvSpPr>
          <p:spPr bwMode="auto">
            <a:xfrm>
              <a:off x="1296" y="2772"/>
              <a:ext cx="210" cy="49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95" name="Text Box 59"/>
            <p:cNvSpPr txBox="1">
              <a:spLocks noChangeArrowheads="1"/>
            </p:cNvSpPr>
            <p:nvPr/>
          </p:nvSpPr>
          <p:spPr bwMode="auto">
            <a:xfrm>
              <a:off x="1274" y="1472"/>
              <a:ext cx="205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One large datagram becomes</a:t>
              </a:r>
            </a:p>
            <a:p>
              <a:r>
                <a:rPr lang="en-US">
                  <a:solidFill>
                    <a:srgbClr val="FF0000"/>
                  </a:solidFill>
                </a:rPr>
                <a:t>several smaller datagrams</a:t>
              </a:r>
              <a:endParaRPr lang="en-US"/>
            </a:p>
          </p:txBody>
        </p:sp>
      </p:grpSp>
      <p:sp>
        <p:nvSpPr>
          <p:cNvPr id="577596" name="Rectangle 60"/>
          <p:cNvSpPr>
            <a:spLocks noChangeArrowheads="1"/>
          </p:cNvSpPr>
          <p:nvPr/>
        </p:nvSpPr>
        <p:spPr bwMode="auto">
          <a:xfrm>
            <a:off x="331788" y="1801813"/>
            <a:ext cx="2830512" cy="167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000" u="sng">
                <a:solidFill>
                  <a:srgbClr val="FF0000"/>
                </a:solidFill>
              </a:rPr>
              <a:t>Example</a:t>
            </a:r>
            <a:endParaRPr lang="en-US" sz="2000"/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4000 byte datagram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MTU = 1500 bytes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2000"/>
          </a:p>
        </p:txBody>
      </p:sp>
      <p:sp>
        <p:nvSpPr>
          <p:cNvPr id="577597" name="Text Box 61"/>
          <p:cNvSpPr txBox="1">
            <a:spLocks noChangeArrowheads="1"/>
          </p:cNvSpPr>
          <p:nvPr/>
        </p:nvSpPr>
        <p:spPr bwMode="auto">
          <a:xfrm>
            <a:off x="463550" y="3756025"/>
            <a:ext cx="1692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1480 bytes in </a:t>
            </a:r>
            <a:br>
              <a:rPr lang="en-US"/>
            </a:br>
            <a:r>
              <a:rPr lang="en-US"/>
              <a:t>data field</a:t>
            </a:r>
          </a:p>
        </p:txBody>
      </p:sp>
      <p:sp>
        <p:nvSpPr>
          <p:cNvPr id="577598" name="Line 62"/>
          <p:cNvSpPr>
            <a:spLocks noChangeShapeType="1"/>
          </p:cNvSpPr>
          <p:nvPr/>
        </p:nvSpPr>
        <p:spPr bwMode="auto">
          <a:xfrm flipV="1">
            <a:off x="2085975" y="3592513"/>
            <a:ext cx="2536825" cy="581025"/>
          </a:xfrm>
          <a:prstGeom prst="line">
            <a:avLst/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7599" name="Text Box 63"/>
          <p:cNvSpPr txBox="1">
            <a:spLocks noChangeArrowheads="1"/>
          </p:cNvSpPr>
          <p:nvPr/>
        </p:nvSpPr>
        <p:spPr bwMode="auto">
          <a:xfrm>
            <a:off x="1839913" y="4567238"/>
            <a:ext cx="1065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offset =</a:t>
            </a:r>
          </a:p>
          <a:p>
            <a:r>
              <a:rPr lang="en-US"/>
              <a:t>1480/8 </a:t>
            </a:r>
          </a:p>
        </p:txBody>
      </p:sp>
      <p:sp>
        <p:nvSpPr>
          <p:cNvPr id="577600" name="Line 64"/>
          <p:cNvSpPr>
            <a:spLocks noChangeShapeType="1"/>
          </p:cNvSpPr>
          <p:nvPr/>
        </p:nvSpPr>
        <p:spPr bwMode="auto">
          <a:xfrm flipV="1">
            <a:off x="2870200" y="4440238"/>
            <a:ext cx="4032250" cy="412750"/>
          </a:xfrm>
          <a:prstGeom prst="line">
            <a:avLst/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AED1266C-9279-43B6-B12C-7D16F58BA59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IP Addressing: introduction</a:t>
            </a:r>
            <a:endParaRPr lang="en-US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333500"/>
            <a:ext cx="3695700" cy="4648200"/>
          </a:xfrm>
        </p:spPr>
        <p:txBody>
          <a:bodyPr/>
          <a:lstStyle/>
          <a:p>
            <a:r>
              <a:rPr lang="en-US" sz="2400">
                <a:solidFill>
                  <a:srgbClr val="000099"/>
                </a:solidFill>
              </a:rPr>
              <a:t>IP address:</a:t>
            </a:r>
            <a:r>
              <a:rPr lang="en-US" sz="2400"/>
              <a:t> 32-bit identifier for host, router </a:t>
            </a:r>
            <a:r>
              <a:rPr lang="en-US" sz="2400" i="1"/>
              <a:t>interface</a:t>
            </a:r>
            <a:r>
              <a:rPr lang="en-US" sz="2400"/>
              <a:t> </a:t>
            </a:r>
          </a:p>
          <a:p>
            <a:r>
              <a:rPr lang="en-US" sz="2400" i="1">
                <a:solidFill>
                  <a:srgbClr val="000099"/>
                </a:solidFill>
              </a:rPr>
              <a:t>interface:</a:t>
            </a:r>
            <a:r>
              <a:rPr lang="en-US" sz="2400"/>
              <a:t> connection between host/router and physical link</a:t>
            </a:r>
          </a:p>
          <a:p>
            <a:pPr lvl="1"/>
            <a:r>
              <a:rPr lang="en-US" sz="2000"/>
              <a:t>router’s typically have multiple interfaces</a:t>
            </a:r>
          </a:p>
          <a:p>
            <a:pPr lvl="1"/>
            <a:r>
              <a:rPr lang="en-US" sz="2000"/>
              <a:t>host typically has one interface</a:t>
            </a:r>
          </a:p>
          <a:p>
            <a:pPr lvl="1"/>
            <a:r>
              <a:rPr lang="en-US" sz="2000"/>
              <a:t>IP addresses associated with each interface</a:t>
            </a:r>
          </a:p>
        </p:txBody>
      </p:sp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4456113" y="12652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68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26523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1" name="Line 5"/>
          <p:cNvSpPr>
            <a:spLocks noChangeShapeType="1"/>
          </p:cNvSpPr>
          <p:nvPr/>
        </p:nvSpPr>
        <p:spPr bwMode="auto">
          <a:xfrm>
            <a:off x="5016500" y="1638300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2" name="Line 6"/>
          <p:cNvSpPr>
            <a:spLocks noChangeShapeType="1"/>
          </p:cNvSpPr>
          <p:nvPr/>
        </p:nvSpPr>
        <p:spPr bwMode="auto">
          <a:xfrm flipH="1">
            <a:off x="5307013" y="1624013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3" name="Line 7"/>
          <p:cNvSpPr>
            <a:spLocks noChangeShapeType="1"/>
          </p:cNvSpPr>
          <p:nvPr/>
        </p:nvSpPr>
        <p:spPr bwMode="auto">
          <a:xfrm flipV="1">
            <a:off x="5016500" y="2282825"/>
            <a:ext cx="277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4" name="Line 8"/>
          <p:cNvSpPr>
            <a:spLocks noChangeShapeType="1"/>
          </p:cNvSpPr>
          <p:nvPr/>
        </p:nvSpPr>
        <p:spPr bwMode="auto">
          <a:xfrm>
            <a:off x="5026025" y="2909888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2825" name="Object 9"/>
          <p:cNvGraphicFramePr>
            <a:graphicFrameLocks noChangeAspect="1"/>
          </p:cNvGraphicFramePr>
          <p:nvPr/>
        </p:nvGraphicFramePr>
        <p:xfrm>
          <a:off x="4456113" y="19319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69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9319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6" name="Object 10"/>
          <p:cNvGraphicFramePr>
            <a:graphicFrameLocks noChangeAspect="1"/>
          </p:cNvGraphicFramePr>
          <p:nvPr/>
        </p:nvGraphicFramePr>
        <p:xfrm>
          <a:off x="4456113" y="25415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70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25415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7" name="Line 11"/>
          <p:cNvSpPr>
            <a:spLocks noChangeShapeType="1"/>
          </p:cNvSpPr>
          <p:nvPr/>
        </p:nvSpPr>
        <p:spPr bwMode="auto">
          <a:xfrm>
            <a:off x="5307013" y="2481263"/>
            <a:ext cx="10350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2828" name="Group 12"/>
          <p:cNvGrpSpPr>
            <a:grpSpLocks/>
          </p:cNvGrpSpPr>
          <p:nvPr/>
        </p:nvGrpSpPr>
        <p:grpSpPr bwMode="auto">
          <a:xfrm>
            <a:off x="6249988" y="2446338"/>
            <a:ext cx="711200" cy="381000"/>
            <a:chOff x="3600" y="219"/>
            <a:chExt cx="360" cy="175"/>
          </a:xfrm>
        </p:grpSpPr>
        <p:sp>
          <p:nvSpPr>
            <p:cNvPr id="162829" name="Oval 1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30" name="Line 1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31" name="Line 1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32" name="Rectangle 1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2833" name="Oval 1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2834" name="Group 1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62835" name="Line 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836" name="Line 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837" name="Line 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2838" name="Group 2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62839" name="Line 2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840" name="Line 2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841" name="Line 2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2842" name="Text Box 26"/>
          <p:cNvSpPr txBox="1">
            <a:spLocks noChangeArrowheads="1"/>
          </p:cNvSpPr>
          <p:nvPr/>
        </p:nvSpPr>
        <p:spPr bwMode="auto">
          <a:xfrm>
            <a:off x="4975225" y="131286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223.1.1.1</a:t>
            </a:r>
            <a:endParaRPr lang="en-US"/>
          </a:p>
        </p:txBody>
      </p:sp>
      <p:grpSp>
        <p:nvGrpSpPr>
          <p:cNvPr id="162843" name="Group 27"/>
          <p:cNvGrpSpPr>
            <a:grpSpLocks/>
          </p:cNvGrpSpPr>
          <p:nvPr/>
        </p:nvGrpSpPr>
        <p:grpSpPr bwMode="auto">
          <a:xfrm>
            <a:off x="4975225" y="1955800"/>
            <a:ext cx="1031875" cy="336550"/>
            <a:chOff x="3251" y="608"/>
            <a:chExt cx="650" cy="212"/>
          </a:xfrm>
        </p:grpSpPr>
        <p:sp>
          <p:nvSpPr>
            <p:cNvPr id="162844" name="Rectangle 28"/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45" name="Text Box 29"/>
            <p:cNvSpPr txBox="1">
              <a:spLocks noChangeArrowheads="1"/>
            </p:cNvSpPr>
            <p:nvPr/>
          </p:nvSpPr>
          <p:spPr bwMode="auto">
            <a:xfrm>
              <a:off x="3251" y="608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charset="0"/>
                </a:rPr>
                <a:t>223.1.1.2</a:t>
              </a:r>
              <a:endParaRPr lang="en-US"/>
            </a:p>
          </p:txBody>
        </p:sp>
      </p:grpSp>
      <p:sp>
        <p:nvSpPr>
          <p:cNvPr id="162846" name="Text Box 30"/>
          <p:cNvSpPr txBox="1">
            <a:spLocks noChangeArrowheads="1"/>
          </p:cNvSpPr>
          <p:nvPr/>
        </p:nvSpPr>
        <p:spPr bwMode="auto">
          <a:xfrm>
            <a:off x="4860925" y="289401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223.1.1.3</a:t>
            </a:r>
            <a:endParaRPr lang="en-US"/>
          </a:p>
        </p:txBody>
      </p:sp>
      <p:sp>
        <p:nvSpPr>
          <p:cNvPr id="162847" name="Text Box 31"/>
          <p:cNvSpPr txBox="1">
            <a:spLocks noChangeArrowheads="1"/>
          </p:cNvSpPr>
          <p:nvPr/>
        </p:nvSpPr>
        <p:spPr bwMode="auto">
          <a:xfrm>
            <a:off x="5651500" y="2222500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223.1.1.4</a:t>
            </a:r>
            <a:endParaRPr lang="en-US"/>
          </a:p>
        </p:txBody>
      </p:sp>
      <p:sp>
        <p:nvSpPr>
          <p:cNvPr id="162848" name="Line 32"/>
          <p:cNvSpPr>
            <a:spLocks noChangeShapeType="1"/>
          </p:cNvSpPr>
          <p:nvPr/>
        </p:nvSpPr>
        <p:spPr bwMode="auto">
          <a:xfrm>
            <a:off x="6854825" y="2490788"/>
            <a:ext cx="1016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49" name="Text Box 33"/>
          <p:cNvSpPr txBox="1">
            <a:spLocks noChangeArrowheads="1"/>
          </p:cNvSpPr>
          <p:nvPr/>
        </p:nvSpPr>
        <p:spPr bwMode="auto">
          <a:xfrm>
            <a:off x="6727825" y="2212975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223.1.2.9</a:t>
            </a:r>
            <a:endParaRPr lang="en-US"/>
          </a:p>
        </p:txBody>
      </p:sp>
      <p:sp>
        <p:nvSpPr>
          <p:cNvPr id="162850" name="Line 34"/>
          <p:cNvSpPr>
            <a:spLocks noChangeShapeType="1"/>
          </p:cNvSpPr>
          <p:nvPr/>
        </p:nvSpPr>
        <p:spPr bwMode="auto">
          <a:xfrm flipH="1">
            <a:off x="7878763" y="1795463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2851" name="Object 35"/>
          <p:cNvGraphicFramePr>
            <a:graphicFrameLocks noChangeAspect="1"/>
          </p:cNvGraphicFramePr>
          <p:nvPr/>
        </p:nvGraphicFramePr>
        <p:xfrm>
          <a:off x="8056563" y="15033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71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563" y="150336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52" name="Line 36"/>
          <p:cNvSpPr>
            <a:spLocks noChangeShapeType="1"/>
          </p:cNvSpPr>
          <p:nvPr/>
        </p:nvSpPr>
        <p:spPr bwMode="auto">
          <a:xfrm>
            <a:off x="7878763" y="18002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2853" name="Object 37"/>
          <p:cNvGraphicFramePr>
            <a:graphicFrameLocks noChangeAspect="1"/>
          </p:cNvGraphicFramePr>
          <p:nvPr/>
        </p:nvGraphicFramePr>
        <p:xfrm>
          <a:off x="8061325" y="28844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72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325" y="28844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54" name="Line 38"/>
          <p:cNvSpPr>
            <a:spLocks noChangeShapeType="1"/>
          </p:cNvSpPr>
          <p:nvPr/>
        </p:nvSpPr>
        <p:spPr bwMode="auto">
          <a:xfrm>
            <a:off x="7878763" y="30718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2855" name="Group 39"/>
          <p:cNvGrpSpPr>
            <a:grpSpLocks/>
          </p:cNvGrpSpPr>
          <p:nvPr/>
        </p:nvGrpSpPr>
        <p:grpSpPr bwMode="auto">
          <a:xfrm>
            <a:off x="7189788" y="2732088"/>
            <a:ext cx="1031875" cy="336550"/>
            <a:chOff x="4532" y="1229"/>
            <a:chExt cx="650" cy="212"/>
          </a:xfrm>
        </p:grpSpPr>
        <p:sp>
          <p:nvSpPr>
            <p:cNvPr id="162856" name="Rectangle 40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7" name="Text Box 41"/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charset="0"/>
                </a:rPr>
                <a:t>223.1.2.2</a:t>
              </a:r>
              <a:endParaRPr lang="en-US"/>
            </a:p>
          </p:txBody>
        </p:sp>
      </p:grpSp>
      <p:grpSp>
        <p:nvGrpSpPr>
          <p:cNvPr id="162858" name="Group 42"/>
          <p:cNvGrpSpPr>
            <a:grpSpLocks/>
          </p:cNvGrpSpPr>
          <p:nvPr/>
        </p:nvGrpSpPr>
        <p:grpSpPr bwMode="auto">
          <a:xfrm>
            <a:off x="7151688" y="1760538"/>
            <a:ext cx="1031875" cy="336550"/>
            <a:chOff x="4532" y="1229"/>
            <a:chExt cx="650" cy="212"/>
          </a:xfrm>
        </p:grpSpPr>
        <p:sp>
          <p:nvSpPr>
            <p:cNvPr id="162859" name="Rectangle 43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60" name="Text Box 44"/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charset="0"/>
                </a:rPr>
                <a:t>223.1.2.1</a:t>
              </a:r>
              <a:endParaRPr lang="en-US"/>
            </a:p>
          </p:txBody>
        </p:sp>
      </p:grpSp>
      <p:sp>
        <p:nvSpPr>
          <p:cNvPr id="162861" name="Line 45"/>
          <p:cNvSpPr>
            <a:spLocks noChangeShapeType="1"/>
          </p:cNvSpPr>
          <p:nvPr/>
        </p:nvSpPr>
        <p:spPr bwMode="auto">
          <a:xfrm flipH="1">
            <a:off x="6616700" y="2828925"/>
            <a:ext cx="0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62" name="Line 46"/>
          <p:cNvSpPr>
            <a:spLocks noChangeShapeType="1"/>
          </p:cNvSpPr>
          <p:nvPr/>
        </p:nvSpPr>
        <p:spPr bwMode="auto">
          <a:xfrm flipH="1">
            <a:off x="6007100" y="4110038"/>
            <a:ext cx="1185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63" name="Line 47"/>
          <p:cNvSpPr>
            <a:spLocks noChangeShapeType="1"/>
          </p:cNvSpPr>
          <p:nvPr/>
        </p:nvSpPr>
        <p:spPr bwMode="auto">
          <a:xfrm flipH="1" flipV="1">
            <a:off x="6003925" y="41021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64" name="Line 48"/>
          <p:cNvSpPr>
            <a:spLocks noChangeShapeType="1"/>
          </p:cNvSpPr>
          <p:nvPr/>
        </p:nvSpPr>
        <p:spPr bwMode="auto">
          <a:xfrm flipH="1" flipV="1">
            <a:off x="7180263" y="41068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2865" name="Object 49"/>
          <p:cNvGraphicFramePr>
            <a:graphicFrameLocks noChangeAspect="1"/>
          </p:cNvGraphicFramePr>
          <p:nvPr/>
        </p:nvGraphicFramePr>
        <p:xfrm>
          <a:off x="6965950" y="42656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73" name="Clip" r:id="rId10" imgW="1305000" imgH="1085760" progId="MS_ClipArt_Gallery.2">
                  <p:embed/>
                </p:oleObj>
              </mc:Choice>
              <mc:Fallback>
                <p:oleObj name="Clip" r:id="rId10" imgW="1305000" imgH="1085760" progId="MS_ClipArt_Gallery.2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426561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66" name="Object 50"/>
          <p:cNvGraphicFramePr>
            <a:graphicFrameLocks noChangeAspect="1"/>
          </p:cNvGraphicFramePr>
          <p:nvPr/>
        </p:nvGraphicFramePr>
        <p:xfrm>
          <a:off x="5708650" y="427990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74"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4279900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2867" name="Group 51"/>
          <p:cNvGrpSpPr>
            <a:grpSpLocks/>
          </p:cNvGrpSpPr>
          <p:nvPr/>
        </p:nvGrpSpPr>
        <p:grpSpPr bwMode="auto">
          <a:xfrm>
            <a:off x="7151688" y="3984625"/>
            <a:ext cx="1031875" cy="336550"/>
            <a:chOff x="4532" y="1229"/>
            <a:chExt cx="650" cy="212"/>
          </a:xfrm>
        </p:grpSpPr>
        <p:sp>
          <p:nvSpPr>
            <p:cNvPr id="162868" name="Rectangle 52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69" name="Text Box 53"/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charset="0"/>
                </a:rPr>
                <a:t>223.1.3.2</a:t>
              </a:r>
              <a:endParaRPr lang="en-US"/>
            </a:p>
          </p:txBody>
        </p:sp>
      </p:grpSp>
      <p:grpSp>
        <p:nvGrpSpPr>
          <p:cNvPr id="162870" name="Group 54"/>
          <p:cNvGrpSpPr>
            <a:grpSpLocks/>
          </p:cNvGrpSpPr>
          <p:nvPr/>
        </p:nvGrpSpPr>
        <p:grpSpPr bwMode="auto">
          <a:xfrm>
            <a:off x="5003800" y="4013200"/>
            <a:ext cx="1031875" cy="336550"/>
            <a:chOff x="4532" y="1229"/>
            <a:chExt cx="650" cy="212"/>
          </a:xfrm>
        </p:grpSpPr>
        <p:sp>
          <p:nvSpPr>
            <p:cNvPr id="162871" name="Rectangle 55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72" name="Text Box 56"/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charset="0"/>
                </a:rPr>
                <a:t>223.1.3.1</a:t>
              </a:r>
              <a:endParaRPr lang="en-US"/>
            </a:p>
          </p:txBody>
        </p:sp>
      </p:grpSp>
      <p:grpSp>
        <p:nvGrpSpPr>
          <p:cNvPr id="162873" name="Group 57"/>
          <p:cNvGrpSpPr>
            <a:grpSpLocks/>
          </p:cNvGrpSpPr>
          <p:nvPr/>
        </p:nvGrpSpPr>
        <p:grpSpPr bwMode="auto">
          <a:xfrm>
            <a:off x="6003925" y="2874963"/>
            <a:ext cx="1144588" cy="336550"/>
            <a:chOff x="4532" y="1229"/>
            <a:chExt cx="721" cy="212"/>
          </a:xfrm>
        </p:grpSpPr>
        <p:sp>
          <p:nvSpPr>
            <p:cNvPr id="162874" name="Rectangle 58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75" name="Text Box 59"/>
            <p:cNvSpPr txBox="1">
              <a:spLocks noChangeArrowheads="1"/>
            </p:cNvSpPr>
            <p:nvPr/>
          </p:nvSpPr>
          <p:spPr bwMode="auto">
            <a:xfrm>
              <a:off x="4532" y="1229"/>
              <a:ext cx="7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charset="0"/>
                </a:rPr>
                <a:t>223.1.3.27</a:t>
              </a:r>
              <a:endParaRPr lang="en-US"/>
            </a:p>
          </p:txBody>
        </p:sp>
      </p:grpSp>
      <p:sp>
        <p:nvSpPr>
          <p:cNvPr id="162876" name="Text Box 60"/>
          <p:cNvSpPr txBox="1">
            <a:spLocks noChangeArrowheads="1"/>
          </p:cNvSpPr>
          <p:nvPr/>
        </p:nvSpPr>
        <p:spPr bwMode="auto">
          <a:xfrm>
            <a:off x="3984625" y="5341938"/>
            <a:ext cx="5043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latin typeface="Arial" charset="0"/>
              </a:rPr>
              <a:t>223.1.1.1 = 11011111 00000001 00000001 00000001</a:t>
            </a:r>
            <a:endParaRPr lang="en-US" dirty="0"/>
          </a:p>
        </p:txBody>
      </p:sp>
      <p:sp>
        <p:nvSpPr>
          <p:cNvPr id="162877" name="Freeform 61"/>
          <p:cNvSpPr>
            <a:spLocks/>
          </p:cNvSpPr>
          <p:nvPr/>
        </p:nvSpPr>
        <p:spPr bwMode="auto">
          <a:xfrm>
            <a:off x="5162550" y="5597525"/>
            <a:ext cx="892175" cy="92075"/>
          </a:xfrm>
          <a:custGeom>
            <a:avLst/>
            <a:gdLst>
              <a:gd name="T0" fmla="*/ 0 w 562"/>
              <a:gd name="T1" fmla="*/ 0 h 58"/>
              <a:gd name="T2" fmla="*/ 0 w 562"/>
              <a:gd name="T3" fmla="*/ 58 h 58"/>
              <a:gd name="T4" fmla="*/ 562 w 562"/>
              <a:gd name="T5" fmla="*/ 58 h 58"/>
              <a:gd name="T6" fmla="*/ 562 w 562"/>
              <a:gd name="T7" fmla="*/ 16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2" h="58">
                <a:moveTo>
                  <a:pt x="0" y="0"/>
                </a:moveTo>
                <a:lnTo>
                  <a:pt x="0" y="58"/>
                </a:lnTo>
                <a:lnTo>
                  <a:pt x="562" y="58"/>
                </a:lnTo>
                <a:lnTo>
                  <a:pt x="562" y="1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78" name="Freeform 62"/>
          <p:cNvSpPr>
            <a:spLocks/>
          </p:cNvSpPr>
          <p:nvPr/>
        </p:nvSpPr>
        <p:spPr bwMode="auto">
          <a:xfrm>
            <a:off x="6124575" y="5616575"/>
            <a:ext cx="892175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50 h 50"/>
              <a:gd name="T4" fmla="*/ 562 w 562"/>
              <a:gd name="T5" fmla="*/ 50 h 50"/>
              <a:gd name="T6" fmla="*/ 562 w 562"/>
              <a:gd name="T7" fmla="*/ 8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79" name="Freeform 63"/>
          <p:cNvSpPr>
            <a:spLocks/>
          </p:cNvSpPr>
          <p:nvPr/>
        </p:nvSpPr>
        <p:spPr bwMode="auto">
          <a:xfrm>
            <a:off x="7089775" y="5619750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50 h 50"/>
              <a:gd name="T4" fmla="*/ 562 w 562"/>
              <a:gd name="T5" fmla="*/ 50 h 50"/>
              <a:gd name="T6" fmla="*/ 562 w 562"/>
              <a:gd name="T7" fmla="*/ 8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80" name="Freeform 64"/>
          <p:cNvSpPr>
            <a:spLocks/>
          </p:cNvSpPr>
          <p:nvPr/>
        </p:nvSpPr>
        <p:spPr bwMode="auto">
          <a:xfrm>
            <a:off x="8054975" y="5622925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50 h 50"/>
              <a:gd name="T4" fmla="*/ 562 w 562"/>
              <a:gd name="T5" fmla="*/ 50 h 50"/>
              <a:gd name="T6" fmla="*/ 562 w 562"/>
              <a:gd name="T7" fmla="*/ 8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81" name="Text Box 65"/>
          <p:cNvSpPr txBox="1">
            <a:spLocks noChangeArrowheads="1"/>
          </p:cNvSpPr>
          <p:nvPr/>
        </p:nvSpPr>
        <p:spPr bwMode="auto">
          <a:xfrm>
            <a:off x="5360988" y="5818188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</a:t>
            </a:r>
            <a:endParaRPr lang="en-US"/>
          </a:p>
        </p:txBody>
      </p:sp>
      <p:sp>
        <p:nvSpPr>
          <p:cNvPr id="162882" name="Text Box 66"/>
          <p:cNvSpPr txBox="1">
            <a:spLocks noChangeArrowheads="1"/>
          </p:cNvSpPr>
          <p:nvPr/>
        </p:nvSpPr>
        <p:spPr bwMode="auto">
          <a:xfrm>
            <a:off x="6403975" y="58277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1</a:t>
            </a:r>
            <a:endParaRPr lang="en-US"/>
          </a:p>
        </p:txBody>
      </p:sp>
      <p:sp>
        <p:nvSpPr>
          <p:cNvPr id="162883" name="Text Box 67"/>
          <p:cNvSpPr txBox="1">
            <a:spLocks noChangeArrowheads="1"/>
          </p:cNvSpPr>
          <p:nvPr/>
        </p:nvSpPr>
        <p:spPr bwMode="auto">
          <a:xfrm>
            <a:off x="8361363" y="58277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1</a:t>
            </a:r>
            <a:endParaRPr lang="en-US"/>
          </a:p>
        </p:txBody>
      </p:sp>
      <p:sp>
        <p:nvSpPr>
          <p:cNvPr id="162884" name="Text Box 68"/>
          <p:cNvSpPr txBox="1">
            <a:spLocks noChangeArrowheads="1"/>
          </p:cNvSpPr>
          <p:nvPr/>
        </p:nvSpPr>
        <p:spPr bwMode="auto">
          <a:xfrm>
            <a:off x="7342188" y="58277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1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AED1266C-9279-43B6-B12C-7D16F58BA59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Freeform 2"/>
          <p:cNvSpPr>
            <a:spLocks/>
          </p:cNvSpPr>
          <p:nvPr/>
        </p:nvSpPr>
        <p:spPr bwMode="auto">
          <a:xfrm>
            <a:off x="4378325" y="1160463"/>
            <a:ext cx="1941513" cy="2049462"/>
          </a:xfrm>
          <a:custGeom>
            <a:avLst/>
            <a:gdLst>
              <a:gd name="T0" fmla="*/ 1201 w 1223"/>
              <a:gd name="T1" fmla="*/ 756 h 1291"/>
              <a:gd name="T2" fmla="*/ 702 w 1223"/>
              <a:gd name="T3" fmla="*/ 670 h 1291"/>
              <a:gd name="T4" fmla="*/ 608 w 1223"/>
              <a:gd name="T5" fmla="*/ 103 h 1291"/>
              <a:gd name="T6" fmla="*/ 335 w 1223"/>
              <a:gd name="T7" fmla="*/ 52 h 1291"/>
              <a:gd name="T8" fmla="*/ 65 w 1223"/>
              <a:gd name="T9" fmla="*/ 82 h 1291"/>
              <a:gd name="T10" fmla="*/ 41 w 1223"/>
              <a:gd name="T11" fmla="*/ 544 h 1291"/>
              <a:gd name="T12" fmla="*/ 38 w 1223"/>
              <a:gd name="T13" fmla="*/ 751 h 1291"/>
              <a:gd name="T14" fmla="*/ 23 w 1223"/>
              <a:gd name="T15" fmla="*/ 940 h 1291"/>
              <a:gd name="T16" fmla="*/ 17 w 1223"/>
              <a:gd name="T17" fmla="*/ 1114 h 1291"/>
              <a:gd name="T18" fmla="*/ 128 w 1223"/>
              <a:gd name="T19" fmla="*/ 1219 h 1291"/>
              <a:gd name="T20" fmla="*/ 602 w 1223"/>
              <a:gd name="T21" fmla="*/ 1243 h 1291"/>
              <a:gd name="T22" fmla="*/ 686 w 1223"/>
              <a:gd name="T23" fmla="*/ 930 h 1291"/>
              <a:gd name="T24" fmla="*/ 1177 w 1223"/>
              <a:gd name="T25" fmla="*/ 916 h 1291"/>
              <a:gd name="T26" fmla="*/ 1201 w 1223"/>
              <a:gd name="T27" fmla="*/ 756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3" name="Freeform 3"/>
          <p:cNvSpPr>
            <a:spLocks/>
          </p:cNvSpPr>
          <p:nvPr/>
        </p:nvSpPr>
        <p:spPr bwMode="auto">
          <a:xfrm>
            <a:off x="6894513" y="1447800"/>
            <a:ext cx="1906587" cy="1958975"/>
          </a:xfrm>
          <a:custGeom>
            <a:avLst/>
            <a:gdLst>
              <a:gd name="T0" fmla="*/ 25 w 1201"/>
              <a:gd name="T1" fmla="*/ 709 h 1234"/>
              <a:gd name="T2" fmla="*/ 526 w 1201"/>
              <a:gd name="T3" fmla="*/ 780 h 1234"/>
              <a:gd name="T4" fmla="*/ 613 w 1201"/>
              <a:gd name="T5" fmla="*/ 1134 h 1234"/>
              <a:gd name="T6" fmla="*/ 946 w 1201"/>
              <a:gd name="T7" fmla="*/ 1230 h 1234"/>
              <a:gd name="T8" fmla="*/ 1171 w 1201"/>
              <a:gd name="T9" fmla="*/ 1107 h 1234"/>
              <a:gd name="T10" fmla="*/ 1126 w 1201"/>
              <a:gd name="T11" fmla="*/ 894 h 1234"/>
              <a:gd name="T12" fmla="*/ 1114 w 1201"/>
              <a:gd name="T13" fmla="*/ 693 h 1234"/>
              <a:gd name="T14" fmla="*/ 1099 w 1201"/>
              <a:gd name="T15" fmla="*/ 423 h 1234"/>
              <a:gd name="T16" fmla="*/ 1141 w 1201"/>
              <a:gd name="T17" fmla="*/ 216 h 1234"/>
              <a:gd name="T18" fmla="*/ 1102 w 1201"/>
              <a:gd name="T19" fmla="*/ 33 h 1234"/>
              <a:gd name="T20" fmla="*/ 646 w 1201"/>
              <a:gd name="T21" fmla="*/ 81 h 1234"/>
              <a:gd name="T22" fmla="*/ 535 w 1201"/>
              <a:gd name="T23" fmla="*/ 519 h 1234"/>
              <a:gd name="T24" fmla="*/ 44 w 1201"/>
              <a:gd name="T25" fmla="*/ 548 h 1234"/>
              <a:gd name="T26" fmla="*/ 25 w 1201"/>
              <a:gd name="T27" fmla="*/ 709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4" name="Freeform 4"/>
          <p:cNvSpPr>
            <a:spLocks/>
          </p:cNvSpPr>
          <p:nvPr/>
        </p:nvSpPr>
        <p:spPr bwMode="auto">
          <a:xfrm>
            <a:off x="5578475" y="2881313"/>
            <a:ext cx="2041525" cy="1979612"/>
          </a:xfrm>
          <a:custGeom>
            <a:avLst/>
            <a:gdLst>
              <a:gd name="T0" fmla="*/ 587 w 1286"/>
              <a:gd name="T1" fmla="*/ 30 h 1247"/>
              <a:gd name="T2" fmla="*/ 509 w 1286"/>
              <a:gd name="T3" fmla="*/ 618 h 1247"/>
              <a:gd name="T4" fmla="*/ 77 w 1286"/>
              <a:gd name="T5" fmla="*/ 909 h 1247"/>
              <a:gd name="T6" fmla="*/ 47 w 1286"/>
              <a:gd name="T7" fmla="*/ 1095 h 1247"/>
              <a:gd name="T8" fmla="*/ 140 w 1286"/>
              <a:gd name="T9" fmla="*/ 1224 h 1247"/>
              <a:gd name="T10" fmla="*/ 461 w 1286"/>
              <a:gd name="T11" fmla="*/ 1209 h 1247"/>
              <a:gd name="T12" fmla="*/ 692 w 1286"/>
              <a:gd name="T13" fmla="*/ 1209 h 1247"/>
              <a:gd name="T14" fmla="*/ 1190 w 1286"/>
              <a:gd name="T15" fmla="*/ 1227 h 1247"/>
              <a:gd name="T16" fmla="*/ 1271 w 1286"/>
              <a:gd name="T17" fmla="*/ 1089 h 1247"/>
              <a:gd name="T18" fmla="*/ 1139 w 1286"/>
              <a:gd name="T19" fmla="*/ 741 h 1247"/>
              <a:gd name="T20" fmla="*/ 800 w 1286"/>
              <a:gd name="T21" fmla="*/ 627 h 1247"/>
              <a:gd name="T22" fmla="*/ 749 w 1286"/>
              <a:gd name="T23" fmla="*/ 42 h 1247"/>
              <a:gd name="T24" fmla="*/ 587 w 1286"/>
              <a:gd name="T25" fmla="*/ 30 h 1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Subnets</a:t>
            </a:r>
          </a:p>
        </p:txBody>
      </p:sp>
      <p:sp>
        <p:nvSpPr>
          <p:cNvPr id="16384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333500"/>
            <a:ext cx="3695700" cy="4648200"/>
          </a:xfrm>
        </p:spPr>
        <p:txBody>
          <a:bodyPr/>
          <a:lstStyle/>
          <a:p>
            <a:r>
              <a:rPr lang="en-US" sz="2400">
                <a:solidFill>
                  <a:srgbClr val="000099"/>
                </a:solidFill>
              </a:rPr>
              <a:t>IP address:</a:t>
            </a:r>
            <a:r>
              <a:rPr lang="en-US" sz="2400"/>
              <a:t> </a:t>
            </a:r>
          </a:p>
          <a:p>
            <a:pPr lvl="1"/>
            <a:r>
              <a:rPr lang="en-US" sz="2000"/>
              <a:t>subnet part (high order bits)</a:t>
            </a:r>
          </a:p>
          <a:p>
            <a:pPr lvl="1"/>
            <a:r>
              <a:rPr lang="en-US" sz="2000"/>
              <a:t>host part (low order bits) </a:t>
            </a:r>
          </a:p>
          <a:p>
            <a:r>
              <a:rPr lang="en-US" sz="2400" i="1">
                <a:solidFill>
                  <a:srgbClr val="000099"/>
                </a:solidFill>
              </a:rPr>
              <a:t>What’s a subnet ?</a:t>
            </a:r>
          </a:p>
          <a:p>
            <a:pPr lvl="1"/>
            <a:r>
              <a:rPr lang="en-US" sz="2000"/>
              <a:t>device interfaces with same subnet part of IP address</a:t>
            </a:r>
          </a:p>
          <a:p>
            <a:pPr lvl="1"/>
            <a:r>
              <a:rPr lang="en-US" sz="2000"/>
              <a:t>can physically reach each other without intervening router</a:t>
            </a:r>
          </a:p>
        </p:txBody>
      </p:sp>
      <p:graphicFrame>
        <p:nvGraphicFramePr>
          <p:cNvPr id="163847" name="Object 7"/>
          <p:cNvGraphicFramePr>
            <a:graphicFrameLocks noChangeAspect="1"/>
          </p:cNvGraphicFramePr>
          <p:nvPr/>
        </p:nvGraphicFramePr>
        <p:xfrm>
          <a:off x="4456113" y="12652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2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26523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8" name="Line 8"/>
          <p:cNvSpPr>
            <a:spLocks noChangeShapeType="1"/>
          </p:cNvSpPr>
          <p:nvPr/>
        </p:nvSpPr>
        <p:spPr bwMode="auto">
          <a:xfrm>
            <a:off x="5016500" y="1638300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9" name="Line 9"/>
          <p:cNvSpPr>
            <a:spLocks noChangeShapeType="1"/>
          </p:cNvSpPr>
          <p:nvPr/>
        </p:nvSpPr>
        <p:spPr bwMode="auto">
          <a:xfrm flipH="1">
            <a:off x="5307013" y="1624013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0" name="Line 10"/>
          <p:cNvSpPr>
            <a:spLocks noChangeShapeType="1"/>
          </p:cNvSpPr>
          <p:nvPr/>
        </p:nvSpPr>
        <p:spPr bwMode="auto">
          <a:xfrm flipV="1">
            <a:off x="5016500" y="2282825"/>
            <a:ext cx="277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1" name="Line 11"/>
          <p:cNvSpPr>
            <a:spLocks noChangeShapeType="1"/>
          </p:cNvSpPr>
          <p:nvPr/>
        </p:nvSpPr>
        <p:spPr bwMode="auto">
          <a:xfrm>
            <a:off x="5026025" y="2909888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852" name="Object 12"/>
          <p:cNvGraphicFramePr>
            <a:graphicFrameLocks noChangeAspect="1"/>
          </p:cNvGraphicFramePr>
          <p:nvPr/>
        </p:nvGraphicFramePr>
        <p:xfrm>
          <a:off x="4456113" y="19319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3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9319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3" name="Object 13"/>
          <p:cNvGraphicFramePr>
            <a:graphicFrameLocks noChangeAspect="1"/>
          </p:cNvGraphicFramePr>
          <p:nvPr/>
        </p:nvGraphicFramePr>
        <p:xfrm>
          <a:off x="4456113" y="25415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4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25415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4" name="Line 14"/>
          <p:cNvSpPr>
            <a:spLocks noChangeShapeType="1"/>
          </p:cNvSpPr>
          <p:nvPr/>
        </p:nvSpPr>
        <p:spPr bwMode="auto">
          <a:xfrm>
            <a:off x="5307013" y="2481263"/>
            <a:ext cx="10350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3855" name="Group 15"/>
          <p:cNvGrpSpPr>
            <a:grpSpLocks/>
          </p:cNvGrpSpPr>
          <p:nvPr/>
        </p:nvGrpSpPr>
        <p:grpSpPr bwMode="auto">
          <a:xfrm>
            <a:off x="6249988" y="2446338"/>
            <a:ext cx="711200" cy="381000"/>
            <a:chOff x="3600" y="219"/>
            <a:chExt cx="360" cy="175"/>
          </a:xfrm>
        </p:grpSpPr>
        <p:sp>
          <p:nvSpPr>
            <p:cNvPr id="163856" name="Oval 1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57" name="Line 1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58" name="Line 1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59" name="Rectangle 1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3860" name="Oval 2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3861" name="Group 2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63862" name="Line 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863" name="Line 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864" name="Line 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3865" name="Group 2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63866" name="Line 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867" name="Line 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868" name="Line 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3869" name="Text Box 29"/>
          <p:cNvSpPr txBox="1">
            <a:spLocks noChangeArrowheads="1"/>
          </p:cNvSpPr>
          <p:nvPr/>
        </p:nvSpPr>
        <p:spPr bwMode="auto">
          <a:xfrm>
            <a:off x="4975225" y="131286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223.1.1.1</a:t>
            </a:r>
            <a:endParaRPr lang="en-US"/>
          </a:p>
        </p:txBody>
      </p:sp>
      <p:sp>
        <p:nvSpPr>
          <p:cNvPr id="163870" name="Rectangle 30"/>
          <p:cNvSpPr>
            <a:spLocks noChangeArrowheads="1"/>
          </p:cNvSpPr>
          <p:nvPr/>
        </p:nvSpPr>
        <p:spPr bwMode="auto">
          <a:xfrm>
            <a:off x="5062538" y="2033588"/>
            <a:ext cx="309562" cy="18097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1" name="Text Box 31"/>
          <p:cNvSpPr txBox="1">
            <a:spLocks noChangeArrowheads="1"/>
          </p:cNvSpPr>
          <p:nvPr/>
        </p:nvSpPr>
        <p:spPr bwMode="auto">
          <a:xfrm>
            <a:off x="4976813" y="194151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223.1.1.2</a:t>
            </a:r>
            <a:endParaRPr lang="en-US"/>
          </a:p>
        </p:txBody>
      </p:sp>
      <p:sp>
        <p:nvSpPr>
          <p:cNvPr id="163872" name="Text Box 32"/>
          <p:cNvSpPr txBox="1">
            <a:spLocks noChangeArrowheads="1"/>
          </p:cNvSpPr>
          <p:nvPr/>
        </p:nvSpPr>
        <p:spPr bwMode="auto">
          <a:xfrm>
            <a:off x="4860925" y="289401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223.1.1.3</a:t>
            </a:r>
            <a:endParaRPr lang="en-US"/>
          </a:p>
        </p:txBody>
      </p:sp>
      <p:sp>
        <p:nvSpPr>
          <p:cNvPr id="163873" name="Text Box 33"/>
          <p:cNvSpPr txBox="1">
            <a:spLocks noChangeArrowheads="1"/>
          </p:cNvSpPr>
          <p:nvPr/>
        </p:nvSpPr>
        <p:spPr bwMode="auto">
          <a:xfrm>
            <a:off x="5651500" y="2222500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223.1.1.4</a:t>
            </a:r>
            <a:endParaRPr lang="en-US"/>
          </a:p>
        </p:txBody>
      </p:sp>
      <p:sp>
        <p:nvSpPr>
          <p:cNvPr id="163874" name="Line 34"/>
          <p:cNvSpPr>
            <a:spLocks noChangeShapeType="1"/>
          </p:cNvSpPr>
          <p:nvPr/>
        </p:nvSpPr>
        <p:spPr bwMode="auto">
          <a:xfrm>
            <a:off x="6854825" y="2490788"/>
            <a:ext cx="1016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5" name="Text Box 35"/>
          <p:cNvSpPr txBox="1">
            <a:spLocks noChangeArrowheads="1"/>
          </p:cNvSpPr>
          <p:nvPr/>
        </p:nvSpPr>
        <p:spPr bwMode="auto">
          <a:xfrm>
            <a:off x="6727825" y="2212975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223.1.2.9</a:t>
            </a:r>
            <a:endParaRPr lang="en-US"/>
          </a:p>
        </p:txBody>
      </p:sp>
      <p:sp>
        <p:nvSpPr>
          <p:cNvPr id="163876" name="Line 36"/>
          <p:cNvSpPr>
            <a:spLocks noChangeShapeType="1"/>
          </p:cNvSpPr>
          <p:nvPr/>
        </p:nvSpPr>
        <p:spPr bwMode="auto">
          <a:xfrm flipH="1">
            <a:off x="7878763" y="1795463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877" name="Object 37"/>
          <p:cNvGraphicFramePr>
            <a:graphicFrameLocks noChangeAspect="1"/>
          </p:cNvGraphicFramePr>
          <p:nvPr/>
        </p:nvGraphicFramePr>
        <p:xfrm>
          <a:off x="8056563" y="15033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5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563" y="150336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8" name="Line 38"/>
          <p:cNvSpPr>
            <a:spLocks noChangeShapeType="1"/>
          </p:cNvSpPr>
          <p:nvPr/>
        </p:nvSpPr>
        <p:spPr bwMode="auto">
          <a:xfrm>
            <a:off x="7878763" y="18002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879" name="Object 39"/>
          <p:cNvGraphicFramePr>
            <a:graphicFrameLocks noChangeAspect="1"/>
          </p:cNvGraphicFramePr>
          <p:nvPr/>
        </p:nvGraphicFramePr>
        <p:xfrm>
          <a:off x="8061325" y="28844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6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325" y="28844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0" name="Line 40"/>
          <p:cNvSpPr>
            <a:spLocks noChangeShapeType="1"/>
          </p:cNvSpPr>
          <p:nvPr/>
        </p:nvSpPr>
        <p:spPr bwMode="auto">
          <a:xfrm>
            <a:off x="7878763" y="30718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1" name="Rectangle 41"/>
          <p:cNvSpPr>
            <a:spLocks noChangeArrowheads="1"/>
          </p:cNvSpPr>
          <p:nvPr/>
        </p:nvSpPr>
        <p:spPr bwMode="auto">
          <a:xfrm>
            <a:off x="7824788" y="2819400"/>
            <a:ext cx="171450" cy="18097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2" name="Text Box 42"/>
          <p:cNvSpPr txBox="1">
            <a:spLocks noChangeArrowheads="1"/>
          </p:cNvSpPr>
          <p:nvPr/>
        </p:nvSpPr>
        <p:spPr bwMode="auto">
          <a:xfrm>
            <a:off x="7251700" y="275748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223.1.2.2</a:t>
            </a:r>
            <a:endParaRPr lang="en-US"/>
          </a:p>
        </p:txBody>
      </p:sp>
      <p:sp>
        <p:nvSpPr>
          <p:cNvPr id="163883" name="Rectangle 43"/>
          <p:cNvSpPr>
            <a:spLocks noChangeArrowheads="1"/>
          </p:cNvSpPr>
          <p:nvPr/>
        </p:nvSpPr>
        <p:spPr bwMode="auto">
          <a:xfrm>
            <a:off x="7839075" y="1847850"/>
            <a:ext cx="247650" cy="18097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4" name="Text Box 44"/>
          <p:cNvSpPr txBox="1">
            <a:spLocks noChangeArrowheads="1"/>
          </p:cNvSpPr>
          <p:nvPr/>
        </p:nvSpPr>
        <p:spPr bwMode="auto">
          <a:xfrm>
            <a:off x="7061200" y="175101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223.1.2.1</a:t>
            </a:r>
            <a:endParaRPr lang="en-US"/>
          </a:p>
        </p:txBody>
      </p:sp>
      <p:sp>
        <p:nvSpPr>
          <p:cNvPr id="163885" name="Line 45"/>
          <p:cNvSpPr>
            <a:spLocks noChangeShapeType="1"/>
          </p:cNvSpPr>
          <p:nvPr/>
        </p:nvSpPr>
        <p:spPr bwMode="auto">
          <a:xfrm flipH="1">
            <a:off x="6616700" y="2828925"/>
            <a:ext cx="0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6" name="Line 46"/>
          <p:cNvSpPr>
            <a:spLocks noChangeShapeType="1"/>
          </p:cNvSpPr>
          <p:nvPr/>
        </p:nvSpPr>
        <p:spPr bwMode="auto">
          <a:xfrm flipH="1">
            <a:off x="6007100" y="4110038"/>
            <a:ext cx="1185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7" name="Line 47"/>
          <p:cNvSpPr>
            <a:spLocks noChangeShapeType="1"/>
          </p:cNvSpPr>
          <p:nvPr/>
        </p:nvSpPr>
        <p:spPr bwMode="auto">
          <a:xfrm flipH="1" flipV="1">
            <a:off x="6003925" y="41021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8" name="Line 48"/>
          <p:cNvSpPr>
            <a:spLocks noChangeShapeType="1"/>
          </p:cNvSpPr>
          <p:nvPr/>
        </p:nvSpPr>
        <p:spPr bwMode="auto">
          <a:xfrm flipH="1" flipV="1">
            <a:off x="7180263" y="41068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889" name="Object 49"/>
          <p:cNvGraphicFramePr>
            <a:graphicFrameLocks noChangeAspect="1"/>
          </p:cNvGraphicFramePr>
          <p:nvPr/>
        </p:nvGraphicFramePr>
        <p:xfrm>
          <a:off x="6965950" y="42656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7" name="Clip" r:id="rId10" imgW="1305000" imgH="1085760" progId="MS_ClipArt_Gallery.2">
                  <p:embed/>
                </p:oleObj>
              </mc:Choice>
              <mc:Fallback>
                <p:oleObj name="Clip" r:id="rId10" imgW="1305000" imgH="1085760" progId="MS_ClipArt_Gallery.2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426561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0" name="Object 50"/>
          <p:cNvGraphicFramePr>
            <a:graphicFrameLocks noChangeAspect="1"/>
          </p:cNvGraphicFramePr>
          <p:nvPr/>
        </p:nvGraphicFramePr>
        <p:xfrm>
          <a:off x="5708650" y="427990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8"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4279900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1" name="Text Box 51"/>
          <p:cNvSpPr txBox="1">
            <a:spLocks noChangeArrowheads="1"/>
          </p:cNvSpPr>
          <p:nvPr/>
        </p:nvSpPr>
        <p:spPr bwMode="auto">
          <a:xfrm>
            <a:off x="7185025" y="3956050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223.1.3.2</a:t>
            </a:r>
            <a:endParaRPr lang="en-US"/>
          </a:p>
        </p:txBody>
      </p:sp>
      <p:sp>
        <p:nvSpPr>
          <p:cNvPr id="163892" name="Rectangle 52"/>
          <p:cNvSpPr>
            <a:spLocks noChangeArrowheads="1"/>
          </p:cNvSpPr>
          <p:nvPr/>
        </p:nvSpPr>
        <p:spPr bwMode="auto">
          <a:xfrm>
            <a:off x="4848225" y="3829050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3" name="Text Box 53"/>
          <p:cNvSpPr txBox="1">
            <a:spLocks noChangeArrowheads="1"/>
          </p:cNvSpPr>
          <p:nvPr/>
        </p:nvSpPr>
        <p:spPr bwMode="auto">
          <a:xfrm>
            <a:off x="5008563" y="3994150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223.1.3.1</a:t>
            </a:r>
            <a:endParaRPr lang="en-US"/>
          </a:p>
        </p:txBody>
      </p:sp>
      <p:sp>
        <p:nvSpPr>
          <p:cNvPr id="163894" name="Rectangle 54"/>
          <p:cNvSpPr>
            <a:spLocks noChangeArrowheads="1"/>
          </p:cNvSpPr>
          <p:nvPr/>
        </p:nvSpPr>
        <p:spPr bwMode="auto">
          <a:xfrm>
            <a:off x="6553200" y="2962275"/>
            <a:ext cx="128588" cy="18097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5" name="Text Box 55"/>
          <p:cNvSpPr txBox="1">
            <a:spLocks noChangeArrowheads="1"/>
          </p:cNvSpPr>
          <p:nvPr/>
        </p:nvSpPr>
        <p:spPr bwMode="auto">
          <a:xfrm>
            <a:off x="6115050" y="2922588"/>
            <a:ext cx="1144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223.1.3.27</a:t>
            </a:r>
            <a:endParaRPr lang="en-US"/>
          </a:p>
        </p:txBody>
      </p:sp>
      <p:sp>
        <p:nvSpPr>
          <p:cNvPr id="163896" name="Text Box 56"/>
          <p:cNvSpPr txBox="1">
            <a:spLocks noChangeArrowheads="1"/>
          </p:cNvSpPr>
          <p:nvPr/>
        </p:nvSpPr>
        <p:spPr bwMode="auto">
          <a:xfrm>
            <a:off x="4670425" y="5051425"/>
            <a:ext cx="3579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network consisting of 3 subnets</a:t>
            </a:r>
          </a:p>
        </p:txBody>
      </p:sp>
      <p:sp>
        <p:nvSpPr>
          <p:cNvPr id="163897" name="Text Box 57"/>
          <p:cNvSpPr txBox="1">
            <a:spLocks noChangeArrowheads="1"/>
          </p:cNvSpPr>
          <p:nvPr/>
        </p:nvSpPr>
        <p:spPr bwMode="auto">
          <a:xfrm>
            <a:off x="6842125" y="3432175"/>
            <a:ext cx="901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subnet</a:t>
            </a:r>
          </a:p>
        </p:txBody>
      </p:sp>
      <p:sp>
        <p:nvSpPr>
          <p:cNvPr id="163898" name="Line 58"/>
          <p:cNvSpPr>
            <a:spLocks noChangeShapeType="1"/>
          </p:cNvSpPr>
          <p:nvPr/>
        </p:nvSpPr>
        <p:spPr bwMode="auto">
          <a:xfrm flipH="1">
            <a:off x="6705600" y="3695700"/>
            <a:ext cx="17145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AED1266C-9279-43B6-B12C-7D16F58BA59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503238" y="155575"/>
            <a:ext cx="5208587" cy="1143000"/>
          </a:xfrm>
        </p:spPr>
        <p:txBody>
          <a:bodyPr/>
          <a:lstStyle/>
          <a:p>
            <a:r>
              <a:rPr lang="en-US"/>
              <a:t>Subnets</a:t>
            </a:r>
          </a:p>
        </p:txBody>
      </p:sp>
      <p:sp>
        <p:nvSpPr>
          <p:cNvPr id="57959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333500"/>
            <a:ext cx="3695700" cy="4648200"/>
          </a:xfrm>
        </p:spPr>
        <p:txBody>
          <a:bodyPr/>
          <a:lstStyle/>
          <a:p>
            <a:endParaRPr lang="en-US" sz="2400"/>
          </a:p>
          <a:p>
            <a:endParaRPr lang="en-US" sz="2400"/>
          </a:p>
        </p:txBody>
      </p:sp>
      <p:grpSp>
        <p:nvGrpSpPr>
          <p:cNvPr id="579643" name="Group 59"/>
          <p:cNvGrpSpPr>
            <a:grpSpLocks/>
          </p:cNvGrpSpPr>
          <p:nvPr/>
        </p:nvGrpSpPr>
        <p:grpSpPr bwMode="auto">
          <a:xfrm>
            <a:off x="4506913" y="460375"/>
            <a:ext cx="4422775" cy="4413250"/>
            <a:chOff x="2758" y="589"/>
            <a:chExt cx="2786" cy="2780"/>
          </a:xfrm>
        </p:grpSpPr>
        <p:sp>
          <p:nvSpPr>
            <p:cNvPr id="579586" name="Freeform 2"/>
            <p:cNvSpPr>
              <a:spLocks/>
            </p:cNvSpPr>
            <p:nvPr/>
          </p:nvSpPr>
          <p:spPr bwMode="auto">
            <a:xfrm>
              <a:off x="2758" y="731"/>
              <a:ext cx="1223" cy="1291"/>
            </a:xfrm>
            <a:custGeom>
              <a:avLst/>
              <a:gdLst>
                <a:gd name="T0" fmla="*/ 1201 w 1223"/>
                <a:gd name="T1" fmla="*/ 756 h 1291"/>
                <a:gd name="T2" fmla="*/ 702 w 1223"/>
                <a:gd name="T3" fmla="*/ 670 h 1291"/>
                <a:gd name="T4" fmla="*/ 608 w 1223"/>
                <a:gd name="T5" fmla="*/ 103 h 1291"/>
                <a:gd name="T6" fmla="*/ 335 w 1223"/>
                <a:gd name="T7" fmla="*/ 52 h 1291"/>
                <a:gd name="T8" fmla="*/ 65 w 1223"/>
                <a:gd name="T9" fmla="*/ 82 h 1291"/>
                <a:gd name="T10" fmla="*/ 41 w 1223"/>
                <a:gd name="T11" fmla="*/ 544 h 1291"/>
                <a:gd name="T12" fmla="*/ 38 w 1223"/>
                <a:gd name="T13" fmla="*/ 751 h 1291"/>
                <a:gd name="T14" fmla="*/ 23 w 1223"/>
                <a:gd name="T15" fmla="*/ 940 h 1291"/>
                <a:gd name="T16" fmla="*/ 17 w 1223"/>
                <a:gd name="T17" fmla="*/ 1114 h 1291"/>
                <a:gd name="T18" fmla="*/ 128 w 1223"/>
                <a:gd name="T19" fmla="*/ 1219 h 1291"/>
                <a:gd name="T20" fmla="*/ 602 w 1223"/>
                <a:gd name="T21" fmla="*/ 1243 h 1291"/>
                <a:gd name="T22" fmla="*/ 686 w 1223"/>
                <a:gd name="T23" fmla="*/ 930 h 1291"/>
                <a:gd name="T24" fmla="*/ 1177 w 1223"/>
                <a:gd name="T25" fmla="*/ 916 h 1291"/>
                <a:gd name="T26" fmla="*/ 1201 w 1223"/>
                <a:gd name="T27" fmla="*/ 756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3" h="1291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587" name="Freeform 3"/>
            <p:cNvSpPr>
              <a:spLocks/>
            </p:cNvSpPr>
            <p:nvPr/>
          </p:nvSpPr>
          <p:spPr bwMode="auto">
            <a:xfrm>
              <a:off x="4343" y="912"/>
              <a:ext cx="1201" cy="1234"/>
            </a:xfrm>
            <a:custGeom>
              <a:avLst/>
              <a:gdLst>
                <a:gd name="T0" fmla="*/ 25 w 1201"/>
                <a:gd name="T1" fmla="*/ 709 h 1234"/>
                <a:gd name="T2" fmla="*/ 526 w 1201"/>
                <a:gd name="T3" fmla="*/ 780 h 1234"/>
                <a:gd name="T4" fmla="*/ 613 w 1201"/>
                <a:gd name="T5" fmla="*/ 1134 h 1234"/>
                <a:gd name="T6" fmla="*/ 946 w 1201"/>
                <a:gd name="T7" fmla="*/ 1230 h 1234"/>
                <a:gd name="T8" fmla="*/ 1171 w 1201"/>
                <a:gd name="T9" fmla="*/ 1107 h 1234"/>
                <a:gd name="T10" fmla="*/ 1126 w 1201"/>
                <a:gd name="T11" fmla="*/ 894 h 1234"/>
                <a:gd name="T12" fmla="*/ 1114 w 1201"/>
                <a:gd name="T13" fmla="*/ 693 h 1234"/>
                <a:gd name="T14" fmla="*/ 1099 w 1201"/>
                <a:gd name="T15" fmla="*/ 423 h 1234"/>
                <a:gd name="T16" fmla="*/ 1141 w 1201"/>
                <a:gd name="T17" fmla="*/ 216 h 1234"/>
                <a:gd name="T18" fmla="*/ 1102 w 1201"/>
                <a:gd name="T19" fmla="*/ 33 h 1234"/>
                <a:gd name="T20" fmla="*/ 646 w 1201"/>
                <a:gd name="T21" fmla="*/ 81 h 1234"/>
                <a:gd name="T22" fmla="*/ 535 w 1201"/>
                <a:gd name="T23" fmla="*/ 519 h 1234"/>
                <a:gd name="T24" fmla="*/ 44 w 1201"/>
                <a:gd name="T25" fmla="*/ 548 h 1234"/>
                <a:gd name="T26" fmla="*/ 25 w 1201"/>
                <a:gd name="T27" fmla="*/ 709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1" h="1234">
                  <a:moveTo>
                    <a:pt x="25" y="709"/>
                  </a:moveTo>
                  <a:cubicBezTo>
                    <a:pt x="49" y="824"/>
                    <a:pt x="428" y="709"/>
                    <a:pt x="526" y="780"/>
                  </a:cubicBezTo>
                  <a:cubicBezTo>
                    <a:pt x="624" y="851"/>
                    <a:pt x="543" y="1059"/>
                    <a:pt x="613" y="1134"/>
                  </a:cubicBezTo>
                  <a:cubicBezTo>
                    <a:pt x="683" y="1209"/>
                    <a:pt x="853" y="1234"/>
                    <a:pt x="946" y="1230"/>
                  </a:cubicBezTo>
                  <a:cubicBezTo>
                    <a:pt x="1039" y="1226"/>
                    <a:pt x="1141" y="1163"/>
                    <a:pt x="1171" y="1107"/>
                  </a:cubicBezTo>
                  <a:cubicBezTo>
                    <a:pt x="1201" y="1051"/>
                    <a:pt x="1135" y="963"/>
                    <a:pt x="1126" y="894"/>
                  </a:cubicBezTo>
                  <a:cubicBezTo>
                    <a:pt x="1117" y="825"/>
                    <a:pt x="1119" y="772"/>
                    <a:pt x="1114" y="693"/>
                  </a:cubicBezTo>
                  <a:cubicBezTo>
                    <a:pt x="1109" y="614"/>
                    <a:pt x="1095" y="502"/>
                    <a:pt x="1099" y="423"/>
                  </a:cubicBezTo>
                  <a:cubicBezTo>
                    <a:pt x="1103" y="344"/>
                    <a:pt x="1141" y="281"/>
                    <a:pt x="1141" y="216"/>
                  </a:cubicBezTo>
                  <a:cubicBezTo>
                    <a:pt x="1141" y="151"/>
                    <a:pt x="1185" y="56"/>
                    <a:pt x="1102" y="33"/>
                  </a:cubicBezTo>
                  <a:cubicBezTo>
                    <a:pt x="1019" y="10"/>
                    <a:pt x="740" y="0"/>
                    <a:pt x="646" y="81"/>
                  </a:cubicBezTo>
                  <a:cubicBezTo>
                    <a:pt x="552" y="162"/>
                    <a:pt x="635" y="441"/>
                    <a:pt x="535" y="519"/>
                  </a:cubicBezTo>
                  <a:cubicBezTo>
                    <a:pt x="435" y="597"/>
                    <a:pt x="129" y="516"/>
                    <a:pt x="44" y="548"/>
                  </a:cubicBezTo>
                  <a:cubicBezTo>
                    <a:pt x="15" y="601"/>
                    <a:pt x="0" y="594"/>
                    <a:pt x="25" y="70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588" name="Freeform 4"/>
            <p:cNvSpPr>
              <a:spLocks/>
            </p:cNvSpPr>
            <p:nvPr/>
          </p:nvSpPr>
          <p:spPr bwMode="auto">
            <a:xfrm>
              <a:off x="3514" y="1815"/>
              <a:ext cx="1286" cy="1247"/>
            </a:xfrm>
            <a:custGeom>
              <a:avLst/>
              <a:gdLst>
                <a:gd name="T0" fmla="*/ 587 w 1286"/>
                <a:gd name="T1" fmla="*/ 30 h 1247"/>
                <a:gd name="T2" fmla="*/ 509 w 1286"/>
                <a:gd name="T3" fmla="*/ 618 h 1247"/>
                <a:gd name="T4" fmla="*/ 77 w 1286"/>
                <a:gd name="T5" fmla="*/ 909 h 1247"/>
                <a:gd name="T6" fmla="*/ 47 w 1286"/>
                <a:gd name="T7" fmla="*/ 1095 h 1247"/>
                <a:gd name="T8" fmla="*/ 140 w 1286"/>
                <a:gd name="T9" fmla="*/ 1224 h 1247"/>
                <a:gd name="T10" fmla="*/ 461 w 1286"/>
                <a:gd name="T11" fmla="*/ 1209 h 1247"/>
                <a:gd name="T12" fmla="*/ 692 w 1286"/>
                <a:gd name="T13" fmla="*/ 1209 h 1247"/>
                <a:gd name="T14" fmla="*/ 1190 w 1286"/>
                <a:gd name="T15" fmla="*/ 1227 h 1247"/>
                <a:gd name="T16" fmla="*/ 1271 w 1286"/>
                <a:gd name="T17" fmla="*/ 1089 h 1247"/>
                <a:gd name="T18" fmla="*/ 1139 w 1286"/>
                <a:gd name="T19" fmla="*/ 741 h 1247"/>
                <a:gd name="T20" fmla="*/ 800 w 1286"/>
                <a:gd name="T21" fmla="*/ 627 h 1247"/>
                <a:gd name="T22" fmla="*/ 749 w 1286"/>
                <a:gd name="T23" fmla="*/ 42 h 1247"/>
                <a:gd name="T24" fmla="*/ 587 w 1286"/>
                <a:gd name="T25" fmla="*/ 30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6" h="1247">
                  <a:moveTo>
                    <a:pt x="587" y="30"/>
                  </a:moveTo>
                  <a:cubicBezTo>
                    <a:pt x="473" y="60"/>
                    <a:pt x="601" y="475"/>
                    <a:pt x="509" y="618"/>
                  </a:cubicBezTo>
                  <a:cubicBezTo>
                    <a:pt x="424" y="765"/>
                    <a:pt x="154" y="830"/>
                    <a:pt x="77" y="909"/>
                  </a:cubicBezTo>
                  <a:cubicBezTo>
                    <a:pt x="0" y="988"/>
                    <a:pt x="37" y="1043"/>
                    <a:pt x="47" y="1095"/>
                  </a:cubicBezTo>
                  <a:cubicBezTo>
                    <a:pt x="57" y="1147"/>
                    <a:pt x="71" y="1205"/>
                    <a:pt x="140" y="1224"/>
                  </a:cubicBezTo>
                  <a:cubicBezTo>
                    <a:pt x="209" y="1243"/>
                    <a:pt x="369" y="1212"/>
                    <a:pt x="461" y="1209"/>
                  </a:cubicBezTo>
                  <a:cubicBezTo>
                    <a:pt x="553" y="1206"/>
                    <a:pt x="571" y="1206"/>
                    <a:pt x="692" y="1209"/>
                  </a:cubicBezTo>
                  <a:cubicBezTo>
                    <a:pt x="813" y="1212"/>
                    <a:pt x="1094" y="1247"/>
                    <a:pt x="1190" y="1227"/>
                  </a:cubicBezTo>
                  <a:cubicBezTo>
                    <a:pt x="1286" y="1207"/>
                    <a:pt x="1279" y="1170"/>
                    <a:pt x="1271" y="1089"/>
                  </a:cubicBezTo>
                  <a:cubicBezTo>
                    <a:pt x="1263" y="1008"/>
                    <a:pt x="1217" y="818"/>
                    <a:pt x="1139" y="741"/>
                  </a:cubicBezTo>
                  <a:cubicBezTo>
                    <a:pt x="1061" y="664"/>
                    <a:pt x="865" y="743"/>
                    <a:pt x="800" y="627"/>
                  </a:cubicBezTo>
                  <a:cubicBezTo>
                    <a:pt x="735" y="511"/>
                    <a:pt x="785" y="142"/>
                    <a:pt x="749" y="42"/>
                  </a:cubicBezTo>
                  <a:cubicBezTo>
                    <a:pt x="695" y="15"/>
                    <a:pt x="701" y="0"/>
                    <a:pt x="587" y="3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79591" name="Object 7"/>
            <p:cNvGraphicFramePr>
              <a:graphicFrameLocks noChangeAspect="1"/>
            </p:cNvGraphicFramePr>
            <p:nvPr/>
          </p:nvGraphicFramePr>
          <p:xfrm>
            <a:off x="2807" y="797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929" name="Clip" r:id="rId4" imgW="1305000" imgH="1085760" progId="MS_ClipArt_Gallery.2">
                    <p:embed/>
                  </p:oleObj>
                </mc:Choice>
                <mc:Fallback>
                  <p:oleObj name="Clip" r:id="rId4" imgW="1305000" imgH="1085760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7" y="797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9592" name="Line 8"/>
            <p:cNvSpPr>
              <a:spLocks noChangeShapeType="1"/>
            </p:cNvSpPr>
            <p:nvPr/>
          </p:nvSpPr>
          <p:spPr bwMode="auto">
            <a:xfrm>
              <a:off x="3160" y="1032"/>
              <a:ext cx="17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593" name="Line 9"/>
            <p:cNvSpPr>
              <a:spLocks noChangeShapeType="1"/>
            </p:cNvSpPr>
            <p:nvPr/>
          </p:nvSpPr>
          <p:spPr bwMode="auto">
            <a:xfrm flipH="1">
              <a:off x="3343" y="1023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594" name="Line 10"/>
            <p:cNvSpPr>
              <a:spLocks noChangeShapeType="1"/>
            </p:cNvSpPr>
            <p:nvPr/>
          </p:nvSpPr>
          <p:spPr bwMode="auto">
            <a:xfrm flipV="1">
              <a:off x="3160" y="1438"/>
              <a:ext cx="17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595" name="Line 11"/>
            <p:cNvSpPr>
              <a:spLocks noChangeShapeType="1"/>
            </p:cNvSpPr>
            <p:nvPr/>
          </p:nvSpPr>
          <p:spPr bwMode="auto">
            <a:xfrm>
              <a:off x="3166" y="1833"/>
              <a:ext cx="1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79596" name="Object 12"/>
            <p:cNvGraphicFramePr>
              <a:graphicFrameLocks noChangeAspect="1"/>
            </p:cNvGraphicFramePr>
            <p:nvPr/>
          </p:nvGraphicFramePr>
          <p:xfrm>
            <a:off x="2807" y="1217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930" name="Clip" r:id="rId6" imgW="1305000" imgH="1085760" progId="MS_ClipArt_Gallery.2">
                    <p:embed/>
                  </p:oleObj>
                </mc:Choice>
                <mc:Fallback>
                  <p:oleObj name="Clip" r:id="rId6" imgW="1305000" imgH="1085760" progId="MS_ClipArt_Gallery.2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7" y="1217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9597" name="Object 13"/>
            <p:cNvGraphicFramePr>
              <a:graphicFrameLocks noChangeAspect="1"/>
            </p:cNvGraphicFramePr>
            <p:nvPr/>
          </p:nvGraphicFramePr>
          <p:xfrm>
            <a:off x="2807" y="1601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931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7" y="1601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9598" name="Line 14"/>
            <p:cNvSpPr>
              <a:spLocks noChangeShapeType="1"/>
            </p:cNvSpPr>
            <p:nvPr/>
          </p:nvSpPr>
          <p:spPr bwMode="auto">
            <a:xfrm>
              <a:off x="3343" y="1563"/>
              <a:ext cx="652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9599" name="Group 15"/>
            <p:cNvGrpSpPr>
              <a:grpSpLocks/>
            </p:cNvGrpSpPr>
            <p:nvPr/>
          </p:nvGrpSpPr>
          <p:grpSpPr bwMode="auto">
            <a:xfrm>
              <a:off x="3937" y="1541"/>
              <a:ext cx="448" cy="240"/>
              <a:chOff x="3600" y="219"/>
              <a:chExt cx="360" cy="175"/>
            </a:xfrm>
          </p:grpSpPr>
          <p:sp>
            <p:nvSpPr>
              <p:cNvPr id="579600" name="Oval 1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9601" name="Line 1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9602" name="Line 1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9603" name="Rectangle 1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79604" name="Oval 2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79605" name="Group 2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7960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9607" name="Line 2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9608" name="Line 2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79609" name="Group 2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79610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9611" name="Line 2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9612" name="Line 2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79617" name="Text Box 33"/>
            <p:cNvSpPr txBox="1">
              <a:spLocks noChangeArrowheads="1"/>
            </p:cNvSpPr>
            <p:nvPr/>
          </p:nvSpPr>
          <p:spPr bwMode="auto">
            <a:xfrm>
              <a:off x="3243" y="589"/>
              <a:ext cx="8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charset="0"/>
                </a:rPr>
                <a:t>223.1.1.0/24</a:t>
              </a:r>
              <a:endParaRPr lang="en-US"/>
            </a:p>
          </p:txBody>
        </p:sp>
        <p:sp>
          <p:nvSpPr>
            <p:cNvPr id="579618" name="Line 34"/>
            <p:cNvSpPr>
              <a:spLocks noChangeShapeType="1"/>
            </p:cNvSpPr>
            <p:nvPr/>
          </p:nvSpPr>
          <p:spPr bwMode="auto">
            <a:xfrm>
              <a:off x="4318" y="1569"/>
              <a:ext cx="64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619" name="Text Box 35"/>
            <p:cNvSpPr txBox="1">
              <a:spLocks noChangeArrowheads="1"/>
            </p:cNvSpPr>
            <p:nvPr/>
          </p:nvSpPr>
          <p:spPr bwMode="auto">
            <a:xfrm>
              <a:off x="4668" y="672"/>
              <a:ext cx="8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charset="0"/>
                </a:rPr>
                <a:t>223.1.2.0/24</a:t>
              </a:r>
              <a:endParaRPr lang="en-US"/>
            </a:p>
          </p:txBody>
        </p:sp>
        <p:sp>
          <p:nvSpPr>
            <p:cNvPr id="579620" name="Line 36"/>
            <p:cNvSpPr>
              <a:spLocks noChangeShapeType="1"/>
            </p:cNvSpPr>
            <p:nvPr/>
          </p:nvSpPr>
          <p:spPr bwMode="auto">
            <a:xfrm flipH="1">
              <a:off x="4963" y="1131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79621" name="Object 37"/>
            <p:cNvGraphicFramePr>
              <a:graphicFrameLocks noChangeAspect="1"/>
            </p:cNvGraphicFramePr>
            <p:nvPr/>
          </p:nvGraphicFramePr>
          <p:xfrm>
            <a:off x="5075" y="947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932" name="Clip" r:id="rId8" imgW="1305000" imgH="1085760" progId="MS_ClipArt_Gallery.2">
                    <p:embed/>
                  </p:oleObj>
                </mc:Choice>
                <mc:Fallback>
                  <p:oleObj name="Clip" r:id="rId8" imgW="1305000" imgH="1085760" progId="MS_ClipArt_Gallery.2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5" y="947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9622" name="Line 38"/>
            <p:cNvSpPr>
              <a:spLocks noChangeShapeType="1"/>
            </p:cNvSpPr>
            <p:nvPr/>
          </p:nvSpPr>
          <p:spPr bwMode="auto">
            <a:xfrm>
              <a:off x="4963" y="1134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79623" name="Object 39"/>
            <p:cNvGraphicFramePr>
              <a:graphicFrameLocks noChangeAspect="1"/>
            </p:cNvGraphicFramePr>
            <p:nvPr/>
          </p:nvGraphicFramePr>
          <p:xfrm>
            <a:off x="5078" y="1817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933" name="Clip" r:id="rId9" imgW="1305000" imgH="1085760" progId="MS_ClipArt_Gallery.2">
                    <p:embed/>
                  </p:oleObj>
                </mc:Choice>
                <mc:Fallback>
                  <p:oleObj name="Clip" r:id="rId9" imgW="1305000" imgH="1085760" progId="MS_ClipArt_Gallery.2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8" y="1817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9624" name="Line 40"/>
            <p:cNvSpPr>
              <a:spLocks noChangeShapeType="1"/>
            </p:cNvSpPr>
            <p:nvPr/>
          </p:nvSpPr>
          <p:spPr bwMode="auto">
            <a:xfrm>
              <a:off x="4963" y="1935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629" name="Line 45"/>
            <p:cNvSpPr>
              <a:spLocks noChangeShapeType="1"/>
            </p:cNvSpPr>
            <p:nvPr/>
          </p:nvSpPr>
          <p:spPr bwMode="auto">
            <a:xfrm flipH="1">
              <a:off x="4168" y="1782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630" name="Line 46"/>
            <p:cNvSpPr>
              <a:spLocks noChangeShapeType="1"/>
            </p:cNvSpPr>
            <p:nvPr/>
          </p:nvSpPr>
          <p:spPr bwMode="auto">
            <a:xfrm flipH="1">
              <a:off x="3784" y="2589"/>
              <a:ext cx="7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631" name="Line 47"/>
            <p:cNvSpPr>
              <a:spLocks noChangeShapeType="1"/>
            </p:cNvSpPr>
            <p:nvPr/>
          </p:nvSpPr>
          <p:spPr bwMode="auto">
            <a:xfrm flipH="1" flipV="1">
              <a:off x="3782" y="2584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632" name="Line 48"/>
            <p:cNvSpPr>
              <a:spLocks noChangeShapeType="1"/>
            </p:cNvSpPr>
            <p:nvPr/>
          </p:nvSpPr>
          <p:spPr bwMode="auto">
            <a:xfrm flipH="1" flipV="1">
              <a:off x="4523" y="2587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79633" name="Object 49"/>
            <p:cNvGraphicFramePr>
              <a:graphicFrameLocks noChangeAspect="1"/>
            </p:cNvGraphicFramePr>
            <p:nvPr/>
          </p:nvGraphicFramePr>
          <p:xfrm>
            <a:off x="4388" y="2687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934" name="Clip" r:id="rId10" imgW="1305000" imgH="1085760" progId="MS_ClipArt_Gallery.2">
                    <p:embed/>
                  </p:oleObj>
                </mc:Choice>
                <mc:Fallback>
                  <p:oleObj name="Clip" r:id="rId10" imgW="1305000" imgH="1085760" progId="MS_ClipArt_Gallery.2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8" y="2687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9634" name="Object 50"/>
            <p:cNvGraphicFramePr>
              <a:graphicFrameLocks noChangeAspect="1"/>
            </p:cNvGraphicFramePr>
            <p:nvPr/>
          </p:nvGraphicFramePr>
          <p:xfrm>
            <a:off x="3596" y="2696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935" name="Clip" r:id="rId11" imgW="1305000" imgH="1085760" progId="MS_ClipArt_Gallery.2">
                    <p:embed/>
                  </p:oleObj>
                </mc:Choice>
                <mc:Fallback>
                  <p:oleObj name="Clip" r:id="rId11" imgW="1305000" imgH="1085760" progId="MS_ClipArt_Gallery.2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2696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9635" name="Text Box 51"/>
            <p:cNvSpPr txBox="1">
              <a:spLocks noChangeArrowheads="1"/>
            </p:cNvSpPr>
            <p:nvPr/>
          </p:nvSpPr>
          <p:spPr bwMode="auto">
            <a:xfrm>
              <a:off x="3739" y="3157"/>
              <a:ext cx="8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charset="0"/>
                </a:rPr>
                <a:t>223.1.3.0/24</a:t>
              </a:r>
              <a:endParaRPr lang="en-US"/>
            </a:p>
          </p:txBody>
        </p:sp>
        <p:sp>
          <p:nvSpPr>
            <p:cNvPr id="579636" name="Rectangle 52"/>
            <p:cNvSpPr>
              <a:spLocks noChangeArrowheads="1"/>
            </p:cNvSpPr>
            <p:nvPr/>
          </p:nvSpPr>
          <p:spPr bwMode="auto">
            <a:xfrm>
              <a:off x="3054" y="2412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9644" name="Rectangle 60"/>
          <p:cNvSpPr>
            <a:spLocks noGrp="1" noChangeArrowheads="1"/>
          </p:cNvSpPr>
          <p:nvPr>
            <p:ph type="body" sz="half" idx="2"/>
          </p:nvPr>
        </p:nvSpPr>
        <p:spPr>
          <a:xfrm>
            <a:off x="515938" y="15351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Recipe</a:t>
            </a:r>
          </a:p>
          <a:p>
            <a:r>
              <a:rPr lang="en-US" sz="2400"/>
              <a:t>to determine the subnets, detach each interface from its host or router, creating islands of isolated networks</a:t>
            </a:r>
          </a:p>
          <a:p>
            <a:r>
              <a:rPr lang="en-US" sz="2400"/>
              <a:t>each isolated network is called a </a:t>
            </a:r>
            <a:r>
              <a:rPr lang="en-US" sz="2400">
                <a:solidFill>
                  <a:srgbClr val="FF0000"/>
                </a:solidFill>
              </a:rPr>
              <a:t>subnet</a:t>
            </a:r>
            <a:r>
              <a:rPr lang="en-US" sz="2400"/>
              <a:t>.</a:t>
            </a:r>
          </a:p>
        </p:txBody>
      </p:sp>
      <p:sp>
        <p:nvSpPr>
          <p:cNvPr id="579645" name="Text Box 61"/>
          <p:cNvSpPr txBox="1">
            <a:spLocks noChangeArrowheads="1"/>
          </p:cNvSpPr>
          <p:nvPr/>
        </p:nvSpPr>
        <p:spPr bwMode="auto">
          <a:xfrm>
            <a:off x="5537200" y="5073650"/>
            <a:ext cx="340189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Subnet mask: /</a:t>
            </a:r>
            <a:r>
              <a:rPr lang="en-US" sz="2400" dirty="0" smtClean="0"/>
              <a:t>24</a:t>
            </a:r>
          </a:p>
          <a:p>
            <a:pPr algn="ctr"/>
            <a:r>
              <a:rPr lang="en-US" sz="2400" dirty="0" smtClean="0"/>
              <a:t>(leftmost 24 bits </a:t>
            </a:r>
          </a:p>
          <a:p>
            <a:pPr algn="ctr"/>
            <a:r>
              <a:rPr lang="en-US" sz="2400" dirty="0" smtClean="0"/>
              <a:t>determine the subnet)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AED1266C-9279-43B6-B12C-7D16F58BA59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Freeform 2"/>
          <p:cNvSpPr>
            <a:spLocks/>
          </p:cNvSpPr>
          <p:nvPr/>
        </p:nvSpPr>
        <p:spPr bwMode="auto">
          <a:xfrm>
            <a:off x="6115050" y="2819400"/>
            <a:ext cx="1268413" cy="1463675"/>
          </a:xfrm>
          <a:custGeom>
            <a:avLst/>
            <a:gdLst>
              <a:gd name="T0" fmla="*/ 6 w 799"/>
              <a:gd name="T1" fmla="*/ 66 h 922"/>
              <a:gd name="T2" fmla="*/ 341 w 799"/>
              <a:gd name="T3" fmla="*/ 446 h 922"/>
              <a:gd name="T4" fmla="*/ 648 w 799"/>
              <a:gd name="T5" fmla="*/ 858 h 922"/>
              <a:gd name="T6" fmla="*/ 768 w 799"/>
              <a:gd name="T7" fmla="*/ 828 h 922"/>
              <a:gd name="T8" fmla="*/ 463 w 799"/>
              <a:gd name="T9" fmla="*/ 354 h 922"/>
              <a:gd name="T10" fmla="*/ 60 w 799"/>
              <a:gd name="T11" fmla="*/ 0 h 922"/>
              <a:gd name="T12" fmla="*/ 6 w 799"/>
              <a:gd name="T13" fmla="*/ 66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67" name="Freeform 3"/>
          <p:cNvSpPr>
            <a:spLocks/>
          </p:cNvSpPr>
          <p:nvPr/>
        </p:nvSpPr>
        <p:spPr bwMode="auto">
          <a:xfrm>
            <a:off x="4819650" y="4330700"/>
            <a:ext cx="2257425" cy="327025"/>
          </a:xfrm>
          <a:custGeom>
            <a:avLst/>
            <a:gdLst>
              <a:gd name="T0" fmla="*/ 42 w 1422"/>
              <a:gd name="T1" fmla="*/ 176 h 206"/>
              <a:gd name="T2" fmla="*/ 641 w 1422"/>
              <a:gd name="T3" fmla="*/ 166 h 206"/>
              <a:gd name="T4" fmla="*/ 1266 w 1422"/>
              <a:gd name="T5" fmla="*/ 170 h 206"/>
              <a:gd name="T6" fmla="*/ 1320 w 1422"/>
              <a:gd name="T7" fmla="*/ 32 h 206"/>
              <a:gd name="T8" fmla="*/ 657 w 1422"/>
              <a:gd name="T9" fmla="*/ 14 h 206"/>
              <a:gd name="T10" fmla="*/ 45 w 1422"/>
              <a:gd name="T11" fmla="*/ 27 h 206"/>
              <a:gd name="T12" fmla="*/ 42 w 1422"/>
              <a:gd name="T13" fmla="*/ 17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2" h="206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68" name="Freeform 4"/>
          <p:cNvSpPr>
            <a:spLocks/>
          </p:cNvSpPr>
          <p:nvPr/>
        </p:nvSpPr>
        <p:spPr bwMode="auto">
          <a:xfrm>
            <a:off x="4562475" y="2743200"/>
            <a:ext cx="1158875" cy="1547813"/>
          </a:xfrm>
          <a:custGeom>
            <a:avLst/>
            <a:gdLst>
              <a:gd name="T0" fmla="*/ 157 w 730"/>
              <a:gd name="T1" fmla="*/ 952 h 975"/>
              <a:gd name="T2" fmla="*/ 462 w 730"/>
              <a:gd name="T3" fmla="*/ 498 h 975"/>
              <a:gd name="T4" fmla="*/ 708 w 730"/>
              <a:gd name="T5" fmla="*/ 144 h 975"/>
              <a:gd name="T6" fmla="*/ 594 w 730"/>
              <a:gd name="T7" fmla="*/ 42 h 975"/>
              <a:gd name="T8" fmla="*/ 348 w 730"/>
              <a:gd name="T9" fmla="*/ 396 h 975"/>
              <a:gd name="T10" fmla="*/ 0 w 730"/>
              <a:gd name="T11" fmla="*/ 900 h 975"/>
              <a:gd name="T12" fmla="*/ 157 w 730"/>
              <a:gd name="T13" fmla="*/ 952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0" h="975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69" name="Freeform 5"/>
          <p:cNvSpPr>
            <a:spLocks/>
          </p:cNvSpPr>
          <p:nvPr/>
        </p:nvSpPr>
        <p:spPr bwMode="auto">
          <a:xfrm rot="5265760">
            <a:off x="5310982" y="561181"/>
            <a:ext cx="1612900" cy="2049463"/>
          </a:xfrm>
          <a:custGeom>
            <a:avLst/>
            <a:gdLst>
              <a:gd name="T0" fmla="*/ 1201 w 1223"/>
              <a:gd name="T1" fmla="*/ 756 h 1291"/>
              <a:gd name="T2" fmla="*/ 702 w 1223"/>
              <a:gd name="T3" fmla="*/ 670 h 1291"/>
              <a:gd name="T4" fmla="*/ 608 w 1223"/>
              <a:gd name="T5" fmla="*/ 103 h 1291"/>
              <a:gd name="T6" fmla="*/ 335 w 1223"/>
              <a:gd name="T7" fmla="*/ 52 h 1291"/>
              <a:gd name="T8" fmla="*/ 65 w 1223"/>
              <a:gd name="T9" fmla="*/ 82 h 1291"/>
              <a:gd name="T10" fmla="*/ 41 w 1223"/>
              <a:gd name="T11" fmla="*/ 544 h 1291"/>
              <a:gd name="T12" fmla="*/ 38 w 1223"/>
              <a:gd name="T13" fmla="*/ 751 h 1291"/>
              <a:gd name="T14" fmla="*/ 23 w 1223"/>
              <a:gd name="T15" fmla="*/ 940 h 1291"/>
              <a:gd name="T16" fmla="*/ 17 w 1223"/>
              <a:gd name="T17" fmla="*/ 1114 h 1291"/>
              <a:gd name="T18" fmla="*/ 128 w 1223"/>
              <a:gd name="T19" fmla="*/ 1219 h 1291"/>
              <a:gd name="T20" fmla="*/ 602 w 1223"/>
              <a:gd name="T21" fmla="*/ 1243 h 1291"/>
              <a:gd name="T22" fmla="*/ 686 w 1223"/>
              <a:gd name="T23" fmla="*/ 930 h 1291"/>
              <a:gd name="T24" fmla="*/ 1177 w 1223"/>
              <a:gd name="T25" fmla="*/ 916 h 1291"/>
              <a:gd name="T26" fmla="*/ 1201 w 1223"/>
              <a:gd name="T27" fmla="*/ 756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Subnets</a:t>
            </a:r>
          </a:p>
        </p:txBody>
      </p:sp>
      <p:sp>
        <p:nvSpPr>
          <p:cNvPr id="164871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582613" y="1336675"/>
            <a:ext cx="36957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99"/>
                </a:solidFill>
              </a:rPr>
              <a:t>How many?</a:t>
            </a:r>
          </a:p>
        </p:txBody>
      </p:sp>
      <p:graphicFrame>
        <p:nvGraphicFramePr>
          <p:cNvPr id="164872" name="Object 8"/>
          <p:cNvGraphicFramePr>
            <a:graphicFrameLocks noChangeAspect="1"/>
          </p:cNvGraphicFramePr>
          <p:nvPr/>
        </p:nvGraphicFramePr>
        <p:xfrm>
          <a:off x="6389688" y="9509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44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688" y="95091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3" name="Line 9"/>
          <p:cNvSpPr>
            <a:spLocks noChangeShapeType="1"/>
          </p:cNvSpPr>
          <p:nvPr/>
        </p:nvSpPr>
        <p:spPr bwMode="auto">
          <a:xfrm flipH="1">
            <a:off x="5226050" y="1576388"/>
            <a:ext cx="1500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4" name="Line 10"/>
          <p:cNvSpPr>
            <a:spLocks noChangeShapeType="1"/>
          </p:cNvSpPr>
          <p:nvPr/>
        </p:nvSpPr>
        <p:spPr bwMode="auto">
          <a:xfrm flipH="1" flipV="1">
            <a:off x="6727825" y="1401763"/>
            <a:ext cx="3175" cy="165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5" name="Line 11"/>
          <p:cNvSpPr>
            <a:spLocks noChangeShapeType="1"/>
          </p:cNvSpPr>
          <p:nvPr/>
        </p:nvSpPr>
        <p:spPr bwMode="auto">
          <a:xfrm flipH="1">
            <a:off x="5227638" y="1347788"/>
            <a:ext cx="3175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4876" name="Object 12"/>
          <p:cNvGraphicFramePr>
            <a:graphicFrameLocks noChangeAspect="1"/>
          </p:cNvGraphicFramePr>
          <p:nvPr/>
        </p:nvGraphicFramePr>
        <p:xfrm>
          <a:off x="5780088" y="8461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45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84613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7" name="Object 13"/>
          <p:cNvGraphicFramePr>
            <a:graphicFrameLocks noChangeAspect="1"/>
          </p:cNvGraphicFramePr>
          <p:nvPr/>
        </p:nvGraphicFramePr>
        <p:xfrm>
          <a:off x="5151438" y="9794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46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438" y="9794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8" name="Line 14"/>
          <p:cNvSpPr>
            <a:spLocks noChangeShapeType="1"/>
          </p:cNvSpPr>
          <p:nvPr/>
        </p:nvSpPr>
        <p:spPr bwMode="auto">
          <a:xfrm flipH="1">
            <a:off x="5856288" y="1585913"/>
            <a:ext cx="3175" cy="796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4237038" y="1346200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223.1.1.1</a:t>
            </a:r>
            <a:endParaRPr lang="en-US"/>
          </a:p>
        </p:txBody>
      </p:sp>
      <p:sp>
        <p:nvSpPr>
          <p:cNvPr id="164880" name="Rectangle 16"/>
          <p:cNvSpPr>
            <a:spLocks noChangeArrowheads="1"/>
          </p:cNvSpPr>
          <p:nvPr/>
        </p:nvSpPr>
        <p:spPr bwMode="auto">
          <a:xfrm>
            <a:off x="5729288" y="2052638"/>
            <a:ext cx="309562" cy="18097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5372100" y="195421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223.1.1.3</a:t>
            </a:r>
            <a:endParaRPr lang="en-US"/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6684963" y="135096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223.1.1.4</a:t>
            </a:r>
            <a:endParaRPr lang="en-US"/>
          </a:p>
        </p:txBody>
      </p:sp>
      <p:sp>
        <p:nvSpPr>
          <p:cNvPr id="164883" name="Freeform 19"/>
          <p:cNvSpPr>
            <a:spLocks/>
          </p:cNvSpPr>
          <p:nvPr/>
        </p:nvSpPr>
        <p:spPr bwMode="auto">
          <a:xfrm>
            <a:off x="3622675" y="4564063"/>
            <a:ext cx="1539875" cy="1490662"/>
          </a:xfrm>
          <a:custGeom>
            <a:avLst/>
            <a:gdLst>
              <a:gd name="T0" fmla="*/ 451 w 970"/>
              <a:gd name="T1" fmla="*/ 41 h 939"/>
              <a:gd name="T2" fmla="*/ 388 w 970"/>
              <a:gd name="T3" fmla="*/ 431 h 939"/>
              <a:gd name="T4" fmla="*/ 64 w 970"/>
              <a:gd name="T5" fmla="*/ 479 h 939"/>
              <a:gd name="T6" fmla="*/ 7 w 970"/>
              <a:gd name="T7" fmla="*/ 791 h 939"/>
              <a:gd name="T8" fmla="*/ 100 w 970"/>
              <a:gd name="T9" fmla="*/ 920 h 939"/>
              <a:gd name="T10" fmla="*/ 421 w 970"/>
              <a:gd name="T11" fmla="*/ 905 h 939"/>
              <a:gd name="T12" fmla="*/ 652 w 970"/>
              <a:gd name="T13" fmla="*/ 905 h 939"/>
              <a:gd name="T14" fmla="*/ 904 w 970"/>
              <a:gd name="T15" fmla="*/ 857 h 939"/>
              <a:gd name="T16" fmla="*/ 916 w 970"/>
              <a:gd name="T17" fmla="*/ 473 h 939"/>
              <a:gd name="T18" fmla="*/ 580 w 970"/>
              <a:gd name="T19" fmla="*/ 443 h 939"/>
              <a:gd name="T20" fmla="*/ 526 w 970"/>
              <a:gd name="T21" fmla="*/ 65 h 939"/>
              <a:gd name="T22" fmla="*/ 529 w 970"/>
              <a:gd name="T23" fmla="*/ 53 h 939"/>
              <a:gd name="T24" fmla="*/ 451 w 970"/>
              <a:gd name="T25" fmla="*/ 41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4884" name="Group 20"/>
          <p:cNvGrpSpPr>
            <a:grpSpLocks/>
          </p:cNvGrpSpPr>
          <p:nvPr/>
        </p:nvGrpSpPr>
        <p:grpSpPr bwMode="auto">
          <a:xfrm>
            <a:off x="4059238" y="4275138"/>
            <a:ext cx="711200" cy="381000"/>
            <a:chOff x="3600" y="219"/>
            <a:chExt cx="360" cy="175"/>
          </a:xfrm>
        </p:grpSpPr>
        <p:sp>
          <p:nvSpPr>
            <p:cNvPr id="164885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86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87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88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4889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890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64891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92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93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894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64895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96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97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4898" name="Line 34"/>
          <p:cNvSpPr>
            <a:spLocks noChangeShapeType="1"/>
          </p:cNvSpPr>
          <p:nvPr/>
        </p:nvSpPr>
        <p:spPr bwMode="auto">
          <a:xfrm flipH="1">
            <a:off x="4378325" y="4667250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99" name="Line 35"/>
          <p:cNvSpPr>
            <a:spLocks noChangeShapeType="1"/>
          </p:cNvSpPr>
          <p:nvPr/>
        </p:nvSpPr>
        <p:spPr bwMode="auto">
          <a:xfrm flipH="1" flipV="1">
            <a:off x="3859213" y="5372100"/>
            <a:ext cx="101917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00" name="Line 36"/>
          <p:cNvSpPr>
            <a:spLocks noChangeShapeType="1"/>
          </p:cNvSpPr>
          <p:nvPr/>
        </p:nvSpPr>
        <p:spPr bwMode="auto">
          <a:xfrm flipH="1" flipV="1">
            <a:off x="3870325" y="5387975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01" name="Line 37"/>
          <p:cNvSpPr>
            <a:spLocks noChangeShapeType="1"/>
          </p:cNvSpPr>
          <p:nvPr/>
        </p:nvSpPr>
        <p:spPr bwMode="auto">
          <a:xfrm flipH="1" flipV="1">
            <a:off x="4865688" y="537368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4902" name="Object 38"/>
          <p:cNvGraphicFramePr>
            <a:graphicFrameLocks noChangeAspect="1"/>
          </p:cNvGraphicFramePr>
          <p:nvPr/>
        </p:nvGraphicFramePr>
        <p:xfrm>
          <a:off x="4413250" y="54752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47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54752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03" name="Object 39"/>
          <p:cNvGraphicFramePr>
            <a:graphicFrameLocks noChangeAspect="1"/>
          </p:cNvGraphicFramePr>
          <p:nvPr/>
        </p:nvGraphicFramePr>
        <p:xfrm>
          <a:off x="3765550" y="5489575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48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5489575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904" name="Text Box 40"/>
          <p:cNvSpPr txBox="1">
            <a:spLocks noChangeArrowheads="1"/>
          </p:cNvSpPr>
          <p:nvPr/>
        </p:nvSpPr>
        <p:spPr bwMode="auto">
          <a:xfrm>
            <a:off x="4813300" y="5260975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223.1.2.2</a:t>
            </a:r>
            <a:endParaRPr lang="en-US"/>
          </a:p>
        </p:txBody>
      </p:sp>
      <p:sp>
        <p:nvSpPr>
          <p:cNvPr id="164905" name="Text Box 41"/>
          <p:cNvSpPr txBox="1">
            <a:spLocks noChangeArrowheads="1"/>
          </p:cNvSpPr>
          <p:nvPr/>
        </p:nvSpPr>
        <p:spPr bwMode="auto">
          <a:xfrm>
            <a:off x="2917825" y="525621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223.1.2.1</a:t>
            </a:r>
            <a:endParaRPr lang="en-US"/>
          </a:p>
        </p:txBody>
      </p:sp>
      <p:sp>
        <p:nvSpPr>
          <p:cNvPr id="164906" name="Rectangle 42"/>
          <p:cNvSpPr>
            <a:spLocks noChangeArrowheads="1"/>
          </p:cNvSpPr>
          <p:nvPr/>
        </p:nvSpPr>
        <p:spPr bwMode="auto">
          <a:xfrm>
            <a:off x="4319588" y="4767263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07" name="Text Box 43"/>
          <p:cNvSpPr txBox="1">
            <a:spLocks noChangeArrowheads="1"/>
          </p:cNvSpPr>
          <p:nvPr/>
        </p:nvSpPr>
        <p:spPr bwMode="auto">
          <a:xfrm>
            <a:off x="3876675" y="470693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223.1.2.6</a:t>
            </a:r>
            <a:endParaRPr lang="en-US"/>
          </a:p>
        </p:txBody>
      </p:sp>
      <p:sp>
        <p:nvSpPr>
          <p:cNvPr id="164909" name="Freeform 45"/>
          <p:cNvSpPr>
            <a:spLocks/>
          </p:cNvSpPr>
          <p:nvPr/>
        </p:nvSpPr>
        <p:spPr bwMode="auto">
          <a:xfrm>
            <a:off x="6651625" y="4583113"/>
            <a:ext cx="1539875" cy="1490662"/>
          </a:xfrm>
          <a:custGeom>
            <a:avLst/>
            <a:gdLst>
              <a:gd name="T0" fmla="*/ 451 w 970"/>
              <a:gd name="T1" fmla="*/ 41 h 939"/>
              <a:gd name="T2" fmla="*/ 388 w 970"/>
              <a:gd name="T3" fmla="*/ 431 h 939"/>
              <a:gd name="T4" fmla="*/ 64 w 970"/>
              <a:gd name="T5" fmla="*/ 479 h 939"/>
              <a:gd name="T6" fmla="*/ 7 w 970"/>
              <a:gd name="T7" fmla="*/ 791 h 939"/>
              <a:gd name="T8" fmla="*/ 100 w 970"/>
              <a:gd name="T9" fmla="*/ 920 h 939"/>
              <a:gd name="T10" fmla="*/ 421 w 970"/>
              <a:gd name="T11" fmla="*/ 905 h 939"/>
              <a:gd name="T12" fmla="*/ 652 w 970"/>
              <a:gd name="T13" fmla="*/ 905 h 939"/>
              <a:gd name="T14" fmla="*/ 904 w 970"/>
              <a:gd name="T15" fmla="*/ 857 h 939"/>
              <a:gd name="T16" fmla="*/ 916 w 970"/>
              <a:gd name="T17" fmla="*/ 473 h 939"/>
              <a:gd name="T18" fmla="*/ 580 w 970"/>
              <a:gd name="T19" fmla="*/ 443 h 939"/>
              <a:gd name="T20" fmla="*/ 526 w 970"/>
              <a:gd name="T21" fmla="*/ 65 h 939"/>
              <a:gd name="T22" fmla="*/ 529 w 970"/>
              <a:gd name="T23" fmla="*/ 53 h 939"/>
              <a:gd name="T24" fmla="*/ 451 w 970"/>
              <a:gd name="T25" fmla="*/ 41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4910" name="Group 46"/>
          <p:cNvGrpSpPr>
            <a:grpSpLocks/>
          </p:cNvGrpSpPr>
          <p:nvPr/>
        </p:nvGrpSpPr>
        <p:grpSpPr bwMode="auto">
          <a:xfrm>
            <a:off x="7088188" y="4294188"/>
            <a:ext cx="711200" cy="381000"/>
            <a:chOff x="3600" y="219"/>
            <a:chExt cx="360" cy="175"/>
          </a:xfrm>
        </p:grpSpPr>
        <p:sp>
          <p:nvSpPr>
            <p:cNvPr id="164911" name="Oval 4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12" name="Line 4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13" name="Line 4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14" name="Rectangle 5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4915" name="Oval 5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916" name="Group 5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64917" name="Line 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18" name="Line 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19" name="Line 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920" name="Group 5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64921" name="Line 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22" name="Line 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23" name="Line 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4924" name="Line 60"/>
          <p:cNvSpPr>
            <a:spLocks noChangeShapeType="1"/>
          </p:cNvSpPr>
          <p:nvPr/>
        </p:nvSpPr>
        <p:spPr bwMode="auto">
          <a:xfrm flipH="1">
            <a:off x="7407275" y="4686300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25" name="Line 61"/>
          <p:cNvSpPr>
            <a:spLocks noChangeShapeType="1"/>
          </p:cNvSpPr>
          <p:nvPr/>
        </p:nvSpPr>
        <p:spPr bwMode="auto">
          <a:xfrm flipH="1" flipV="1">
            <a:off x="6888163" y="5391150"/>
            <a:ext cx="101917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26" name="Line 62"/>
          <p:cNvSpPr>
            <a:spLocks noChangeShapeType="1"/>
          </p:cNvSpPr>
          <p:nvPr/>
        </p:nvSpPr>
        <p:spPr bwMode="auto">
          <a:xfrm flipH="1" flipV="1">
            <a:off x="6899275" y="5407025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27" name="Line 63"/>
          <p:cNvSpPr>
            <a:spLocks noChangeShapeType="1"/>
          </p:cNvSpPr>
          <p:nvPr/>
        </p:nvSpPr>
        <p:spPr bwMode="auto">
          <a:xfrm flipH="1" flipV="1">
            <a:off x="7894638" y="53927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4928" name="Object 64"/>
          <p:cNvGraphicFramePr>
            <a:graphicFrameLocks noChangeAspect="1"/>
          </p:cNvGraphicFramePr>
          <p:nvPr/>
        </p:nvGraphicFramePr>
        <p:xfrm>
          <a:off x="7442200" y="54943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49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549433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29" name="Object 65"/>
          <p:cNvGraphicFramePr>
            <a:graphicFrameLocks noChangeAspect="1"/>
          </p:cNvGraphicFramePr>
          <p:nvPr/>
        </p:nvGraphicFramePr>
        <p:xfrm>
          <a:off x="6794500" y="5508625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50" name="Clip" r:id="rId10" imgW="1305000" imgH="1085760" progId="MS_ClipArt_Gallery.2">
                  <p:embed/>
                </p:oleObj>
              </mc:Choice>
              <mc:Fallback>
                <p:oleObj name="Clip" r:id="rId10" imgW="1305000" imgH="1085760" progId="MS_ClipArt_Gallery.2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5508625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930" name="Text Box 66"/>
          <p:cNvSpPr txBox="1">
            <a:spLocks noChangeArrowheads="1"/>
          </p:cNvSpPr>
          <p:nvPr/>
        </p:nvSpPr>
        <p:spPr bwMode="auto">
          <a:xfrm>
            <a:off x="7842250" y="5280025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223.1.3.2</a:t>
            </a:r>
            <a:endParaRPr lang="en-US"/>
          </a:p>
        </p:txBody>
      </p:sp>
      <p:sp>
        <p:nvSpPr>
          <p:cNvPr id="164931" name="Text Box 67"/>
          <p:cNvSpPr txBox="1">
            <a:spLocks noChangeArrowheads="1"/>
          </p:cNvSpPr>
          <p:nvPr/>
        </p:nvSpPr>
        <p:spPr bwMode="auto">
          <a:xfrm>
            <a:off x="5946775" y="527526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223.1.3.1</a:t>
            </a:r>
            <a:endParaRPr lang="en-US"/>
          </a:p>
        </p:txBody>
      </p:sp>
      <p:sp>
        <p:nvSpPr>
          <p:cNvPr id="164932" name="Rectangle 68"/>
          <p:cNvSpPr>
            <a:spLocks noChangeArrowheads="1"/>
          </p:cNvSpPr>
          <p:nvPr/>
        </p:nvSpPr>
        <p:spPr bwMode="auto">
          <a:xfrm>
            <a:off x="7348538" y="4786313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33" name="Text Box 69"/>
          <p:cNvSpPr txBox="1">
            <a:spLocks noChangeArrowheads="1"/>
          </p:cNvSpPr>
          <p:nvPr/>
        </p:nvSpPr>
        <p:spPr bwMode="auto">
          <a:xfrm>
            <a:off x="6899275" y="4751388"/>
            <a:ext cx="1144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223.1.3.27</a:t>
            </a:r>
            <a:endParaRPr lang="en-US"/>
          </a:p>
        </p:txBody>
      </p:sp>
      <p:grpSp>
        <p:nvGrpSpPr>
          <p:cNvPr id="164934" name="Group 70"/>
          <p:cNvGrpSpPr>
            <a:grpSpLocks/>
          </p:cNvGrpSpPr>
          <p:nvPr/>
        </p:nvGrpSpPr>
        <p:grpSpPr bwMode="auto">
          <a:xfrm>
            <a:off x="5526088" y="2389188"/>
            <a:ext cx="711200" cy="381000"/>
            <a:chOff x="3600" y="219"/>
            <a:chExt cx="360" cy="175"/>
          </a:xfrm>
        </p:grpSpPr>
        <p:sp>
          <p:nvSpPr>
            <p:cNvPr id="164935" name="Oval 7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36" name="Line 7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37" name="Line 7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38" name="Rectangle 7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4939" name="Oval 7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940" name="Group 7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64941" name="Line 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42" name="Line 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43" name="Line 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944" name="Group 8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64945" name="Line 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46" name="Line 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47" name="Line 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4948" name="Line 84"/>
          <p:cNvSpPr>
            <a:spLocks noChangeShapeType="1"/>
          </p:cNvSpPr>
          <p:nvPr/>
        </p:nvSpPr>
        <p:spPr bwMode="auto">
          <a:xfrm flipH="1" flipV="1">
            <a:off x="6108700" y="1306513"/>
            <a:ext cx="3175" cy="265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49" name="Rectangle 85"/>
          <p:cNvSpPr>
            <a:spLocks noChangeArrowheads="1"/>
          </p:cNvSpPr>
          <p:nvPr/>
        </p:nvSpPr>
        <p:spPr bwMode="auto">
          <a:xfrm>
            <a:off x="6053138" y="1343025"/>
            <a:ext cx="109537" cy="195263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50" name="Text Box 86"/>
          <p:cNvSpPr txBox="1">
            <a:spLocks noChangeArrowheads="1"/>
          </p:cNvSpPr>
          <p:nvPr/>
        </p:nvSpPr>
        <p:spPr bwMode="auto">
          <a:xfrm>
            <a:off x="5618163" y="55721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223.1.1.2</a:t>
            </a:r>
            <a:endParaRPr lang="en-US" sz="1600"/>
          </a:p>
        </p:txBody>
      </p:sp>
      <p:sp>
        <p:nvSpPr>
          <p:cNvPr id="164951" name="Line 87"/>
          <p:cNvSpPr>
            <a:spLocks noChangeShapeType="1"/>
          </p:cNvSpPr>
          <p:nvPr/>
        </p:nvSpPr>
        <p:spPr bwMode="auto">
          <a:xfrm flipV="1">
            <a:off x="4591050" y="2762250"/>
            <a:ext cx="11144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52" name="Line 88"/>
          <p:cNvSpPr>
            <a:spLocks noChangeShapeType="1"/>
          </p:cNvSpPr>
          <p:nvPr/>
        </p:nvSpPr>
        <p:spPr bwMode="auto">
          <a:xfrm flipH="1" flipV="1">
            <a:off x="6105525" y="2743200"/>
            <a:ext cx="127635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53" name="Line 89"/>
          <p:cNvSpPr>
            <a:spLocks noChangeShapeType="1"/>
          </p:cNvSpPr>
          <p:nvPr/>
        </p:nvSpPr>
        <p:spPr bwMode="auto">
          <a:xfrm flipH="1" flipV="1">
            <a:off x="4781550" y="4505325"/>
            <a:ext cx="2305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54" name="Text Box 90"/>
          <p:cNvSpPr txBox="1">
            <a:spLocks noChangeArrowheads="1"/>
          </p:cNvSpPr>
          <p:nvPr/>
        </p:nvSpPr>
        <p:spPr bwMode="auto">
          <a:xfrm>
            <a:off x="6184900" y="265588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223.1.7.0</a:t>
            </a:r>
            <a:endParaRPr lang="en-US"/>
          </a:p>
        </p:txBody>
      </p:sp>
      <p:sp>
        <p:nvSpPr>
          <p:cNvPr id="164955" name="Text Box 91"/>
          <p:cNvSpPr txBox="1">
            <a:spLocks noChangeArrowheads="1"/>
          </p:cNvSpPr>
          <p:nvPr/>
        </p:nvSpPr>
        <p:spPr bwMode="auto">
          <a:xfrm>
            <a:off x="7261225" y="394176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223.1.7.1</a:t>
            </a:r>
            <a:endParaRPr lang="en-US"/>
          </a:p>
        </p:txBody>
      </p:sp>
      <p:sp>
        <p:nvSpPr>
          <p:cNvPr id="164956" name="Text Box 92"/>
          <p:cNvSpPr txBox="1">
            <a:spLocks noChangeArrowheads="1"/>
          </p:cNvSpPr>
          <p:nvPr/>
        </p:nvSpPr>
        <p:spPr bwMode="auto">
          <a:xfrm>
            <a:off x="6022975" y="419893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223.1.8.0</a:t>
            </a:r>
            <a:endParaRPr lang="en-US"/>
          </a:p>
        </p:txBody>
      </p:sp>
      <p:sp>
        <p:nvSpPr>
          <p:cNvPr id="164957" name="Text Box 93"/>
          <p:cNvSpPr txBox="1">
            <a:spLocks noChangeArrowheads="1"/>
          </p:cNvSpPr>
          <p:nvPr/>
        </p:nvSpPr>
        <p:spPr bwMode="auto">
          <a:xfrm>
            <a:off x="4775200" y="419893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223.1.8.1</a:t>
            </a:r>
            <a:endParaRPr lang="en-US"/>
          </a:p>
        </p:txBody>
      </p:sp>
      <p:sp>
        <p:nvSpPr>
          <p:cNvPr id="164958" name="Text Box 94"/>
          <p:cNvSpPr txBox="1">
            <a:spLocks noChangeArrowheads="1"/>
          </p:cNvSpPr>
          <p:nvPr/>
        </p:nvSpPr>
        <p:spPr bwMode="auto">
          <a:xfrm>
            <a:off x="3698875" y="390366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223.1.9.1</a:t>
            </a:r>
            <a:endParaRPr lang="en-US"/>
          </a:p>
        </p:txBody>
      </p:sp>
      <p:sp>
        <p:nvSpPr>
          <p:cNvPr id="164959" name="Text Box 95"/>
          <p:cNvSpPr txBox="1">
            <a:spLocks noChangeArrowheads="1"/>
          </p:cNvSpPr>
          <p:nvPr/>
        </p:nvSpPr>
        <p:spPr bwMode="auto">
          <a:xfrm>
            <a:off x="4565650" y="266541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223.1.9.2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AED1266C-9279-43B6-B12C-7D16F58BA59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addressing: CIDR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1328738"/>
            <a:ext cx="8107363" cy="31718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200">
                <a:solidFill>
                  <a:srgbClr val="FF0000"/>
                </a:solidFill>
              </a:rPr>
              <a:t>CIDR:</a:t>
            </a:r>
            <a:r>
              <a:rPr lang="en-US" sz="3200"/>
              <a:t> 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lassless </a:t>
            </a:r>
            <a:r>
              <a:rPr lang="en-US" sz="3200">
                <a:solidFill>
                  <a:srgbClr val="FF0000"/>
                </a:solidFill>
              </a:rPr>
              <a:t>I</a:t>
            </a:r>
            <a:r>
              <a:rPr lang="en-US" sz="3200"/>
              <a:t>nter</a:t>
            </a:r>
            <a:r>
              <a:rPr lang="en-US" sz="3200">
                <a:solidFill>
                  <a:srgbClr val="FF0000"/>
                </a:solidFill>
              </a:rPr>
              <a:t>D</a:t>
            </a:r>
            <a:r>
              <a:rPr lang="en-US" sz="3200"/>
              <a:t>omain </a:t>
            </a:r>
            <a:r>
              <a:rPr lang="en-US" sz="3200">
                <a:solidFill>
                  <a:srgbClr val="FF0000"/>
                </a:solidFill>
              </a:rPr>
              <a:t>R</a:t>
            </a:r>
            <a:r>
              <a:rPr lang="en-US" sz="3200"/>
              <a:t>outing</a:t>
            </a:r>
          </a:p>
          <a:p>
            <a:pPr lvl="1"/>
            <a:r>
              <a:rPr lang="en-US"/>
              <a:t>subnet portion of address of arbitrary length</a:t>
            </a:r>
          </a:p>
          <a:p>
            <a:pPr lvl="1"/>
            <a:r>
              <a:rPr lang="en-US"/>
              <a:t>address format: </a:t>
            </a:r>
            <a:r>
              <a:rPr lang="en-US">
                <a:solidFill>
                  <a:srgbClr val="FF0000"/>
                </a:solidFill>
              </a:rPr>
              <a:t>a.b.c.d/x</a:t>
            </a:r>
            <a:r>
              <a:rPr lang="en-US"/>
              <a:t>, where x is # bits in subnet portion of address</a:t>
            </a: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1323975" y="4248150"/>
            <a:ext cx="612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Arial" charset="0"/>
              </a:rPr>
              <a:t>11001000  00010111</a:t>
            </a:r>
            <a:r>
              <a:rPr lang="en-US" sz="2400">
                <a:latin typeface="Arial" charset="0"/>
              </a:rPr>
              <a:t>  </a:t>
            </a:r>
            <a:r>
              <a:rPr lang="en-US" sz="2400">
                <a:solidFill>
                  <a:schemeClr val="accent2"/>
                </a:solidFill>
                <a:latin typeface="Arial" charset="0"/>
              </a:rPr>
              <a:t>0001000</a:t>
            </a:r>
            <a:r>
              <a:rPr lang="en-US" sz="2400">
                <a:latin typeface="Arial" charset="0"/>
              </a:rPr>
              <a:t>0  00000000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2970213" y="3708400"/>
            <a:ext cx="901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0099"/>
                </a:solidFill>
              </a:rPr>
              <a:t>subnet</a:t>
            </a:r>
          </a:p>
          <a:p>
            <a:pPr algn="ctr"/>
            <a:r>
              <a:rPr lang="en-US">
                <a:solidFill>
                  <a:srgbClr val="000099"/>
                </a:solidFill>
              </a:rPr>
              <a:t>part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6291263" y="3671888"/>
            <a:ext cx="6556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host</a:t>
            </a:r>
          </a:p>
          <a:p>
            <a:pPr algn="ctr"/>
            <a:r>
              <a:rPr lang="en-US"/>
              <a:t>part</a:t>
            </a:r>
          </a:p>
        </p:txBody>
      </p:sp>
      <p:sp>
        <p:nvSpPr>
          <p:cNvPr id="166920" name="Line 8"/>
          <p:cNvSpPr>
            <a:spLocks noChangeShapeType="1"/>
          </p:cNvSpPr>
          <p:nvPr/>
        </p:nvSpPr>
        <p:spPr bwMode="auto">
          <a:xfrm>
            <a:off x="3992563" y="4024313"/>
            <a:ext cx="16208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21" name="Line 9"/>
          <p:cNvSpPr>
            <a:spLocks noChangeShapeType="1"/>
          </p:cNvSpPr>
          <p:nvPr/>
        </p:nvSpPr>
        <p:spPr bwMode="auto">
          <a:xfrm flipH="1">
            <a:off x="1433513" y="4019550"/>
            <a:ext cx="1466850" cy="111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22" name="Line 10"/>
          <p:cNvSpPr>
            <a:spLocks noChangeShapeType="1"/>
          </p:cNvSpPr>
          <p:nvPr/>
        </p:nvSpPr>
        <p:spPr bwMode="auto">
          <a:xfrm flipH="1" flipV="1">
            <a:off x="5635625" y="4027488"/>
            <a:ext cx="692150" cy="111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23" name="Line 11"/>
          <p:cNvSpPr>
            <a:spLocks noChangeShapeType="1"/>
          </p:cNvSpPr>
          <p:nvPr/>
        </p:nvSpPr>
        <p:spPr bwMode="auto">
          <a:xfrm flipV="1">
            <a:off x="6783388" y="4024313"/>
            <a:ext cx="5953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24" name="Text Box 12"/>
          <p:cNvSpPr txBox="1">
            <a:spLocks noChangeArrowheads="1"/>
          </p:cNvSpPr>
          <p:nvPr/>
        </p:nvSpPr>
        <p:spPr bwMode="auto">
          <a:xfrm>
            <a:off x="3260725" y="4840288"/>
            <a:ext cx="237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200.23.16.0/23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60FB9ACB-F897-4FD9-9BCD-839C35E2B17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7894</TotalTime>
  <Words>2254</Words>
  <Application>Microsoft Macintosh PowerPoint</Application>
  <PresentationFormat>On-screen Show (4:3)</PresentationFormat>
  <Paragraphs>526</Paragraphs>
  <Slides>28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Default Design</vt:lpstr>
      <vt:lpstr>Clip</vt:lpstr>
      <vt:lpstr>ClipArt</vt:lpstr>
      <vt:lpstr>12 – IP, NAT, ICMP, IPv6</vt:lpstr>
      <vt:lpstr>IP Fragmentation &amp; Reassembly</vt:lpstr>
      <vt:lpstr>IP datagram format</vt:lpstr>
      <vt:lpstr>IP Fragmentation and Reassembly</vt:lpstr>
      <vt:lpstr>IP Addressing: introduction</vt:lpstr>
      <vt:lpstr>Subnets</vt:lpstr>
      <vt:lpstr>Subnets</vt:lpstr>
      <vt:lpstr>Subnets</vt:lpstr>
      <vt:lpstr>IP addressing: CIDR</vt:lpstr>
      <vt:lpstr>IP addresses: how to get one?</vt:lpstr>
      <vt:lpstr>DHCP: Dynamic Host Configuration Protocol</vt:lpstr>
      <vt:lpstr>DHCP client-server scenario</vt:lpstr>
      <vt:lpstr>DHCP client-server scenario</vt:lpstr>
      <vt:lpstr>IP addresses: how to get one?</vt:lpstr>
      <vt:lpstr>Hierarchical addressing: route aggregation</vt:lpstr>
      <vt:lpstr>Hierarchical addressing: more specific routes</vt:lpstr>
      <vt:lpstr>IP addressing: the last word...</vt:lpstr>
      <vt:lpstr>NAT: Network Address Translation</vt:lpstr>
      <vt:lpstr>NAT: Network Address Translation</vt:lpstr>
      <vt:lpstr>NAT: Network Address Translation</vt:lpstr>
      <vt:lpstr>NAT: Network Address Translation</vt:lpstr>
      <vt:lpstr>NAT: Network Address Translation</vt:lpstr>
      <vt:lpstr>ICMP: Internet Control Message Protocol</vt:lpstr>
      <vt:lpstr>Traceroute and ICMP</vt:lpstr>
      <vt:lpstr>IPv6</vt:lpstr>
      <vt:lpstr>IPv6 Header (Cont)</vt:lpstr>
      <vt:lpstr>Other Changes from IPv4</vt:lpstr>
      <vt:lpstr>Transition From IPv4 To IPv6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Delvin Defoe</cp:lastModifiedBy>
  <cp:revision>337</cp:revision>
  <dcterms:created xsi:type="dcterms:W3CDTF">1999-10-08T19:08:27Z</dcterms:created>
  <dcterms:modified xsi:type="dcterms:W3CDTF">2012-04-12T15:35:35Z</dcterms:modified>
</cp:coreProperties>
</file>