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3" r:id="rId2"/>
    <p:sldId id="259" r:id="rId3"/>
    <p:sldId id="260" r:id="rId4"/>
    <p:sldId id="261" r:id="rId5"/>
    <p:sldId id="336" r:id="rId6"/>
    <p:sldId id="263" r:id="rId7"/>
    <p:sldId id="331" r:id="rId8"/>
    <p:sldId id="334" r:id="rId9"/>
    <p:sldId id="264" r:id="rId10"/>
    <p:sldId id="265" r:id="rId11"/>
    <p:sldId id="266" r:id="rId12"/>
    <p:sldId id="267" r:id="rId13"/>
    <p:sldId id="268" r:id="rId14"/>
    <p:sldId id="335" r:id="rId15"/>
    <p:sldId id="270" r:id="rId16"/>
    <p:sldId id="272" r:id="rId17"/>
    <p:sldId id="273" r:id="rId18"/>
    <p:sldId id="337" r:id="rId19"/>
    <p:sldId id="33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99" autoAdjust="0"/>
  </p:normalViewPr>
  <p:slideViewPr>
    <p:cSldViewPr>
      <p:cViewPr varScale="1">
        <p:scale>
          <a:sx n="79" d="100"/>
          <a:sy n="79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710BE-B7D4-41CE-8338-8560C378EEC5}" type="datetimeFigureOut">
              <a:rPr lang="en-US" smtClean="0"/>
              <a:t>4/16/12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886B-D155-4E23-BC61-75DE2EC12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5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Nodes D originates 1 unit of traffic destined for node A</a:t>
            </a:r>
          </a:p>
          <a:p>
            <a:r>
              <a:rPr lang="en-US" dirty="0" smtClean="0"/>
              <a:t>So does node B</a:t>
            </a:r>
          </a:p>
          <a:p>
            <a:r>
              <a:rPr lang="en-US" dirty="0" smtClean="0"/>
              <a:t>Node C originates e</a:t>
            </a:r>
            <a:r>
              <a:rPr lang="en-US" baseline="0" dirty="0" smtClean="0"/>
              <a:t> units of traffic destined for node A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Solved by ensuring that routers do not all compute the routing info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3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6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table do not tell the whole picture.  These are actually routing tables for each router.</a:t>
            </a:r>
          </a:p>
          <a:p>
            <a:endParaRPr lang="en-US" baseline="0" dirty="0" smtClean="0"/>
          </a:p>
          <a:p>
            <a:r>
              <a:rPr lang="en-US" b="1" dirty="0" smtClean="0"/>
              <a:t>The</a:t>
            </a:r>
            <a:r>
              <a:rPr lang="en-US" b="1" baseline="0" dirty="0" smtClean="0"/>
              <a:t> missing information is the via point.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the last table for router x, </a:t>
            </a:r>
          </a:p>
          <a:p>
            <a:r>
              <a:rPr lang="en-US" baseline="0" dirty="0" smtClean="0"/>
              <a:t>The lowest cost path from x to x via x is 0</a:t>
            </a:r>
          </a:p>
          <a:p>
            <a:r>
              <a:rPr lang="en-US" baseline="0" dirty="0" smtClean="0"/>
              <a:t>The lowest cost path from x to y via y is 2</a:t>
            </a:r>
          </a:p>
          <a:p>
            <a:r>
              <a:rPr lang="en-US" baseline="0" dirty="0" smtClean="0"/>
              <a:t>The lowest cost path from x to z </a:t>
            </a:r>
            <a:r>
              <a:rPr lang="en-US" b="1" baseline="0" dirty="0" smtClean="0"/>
              <a:t>via y </a:t>
            </a:r>
            <a:r>
              <a:rPr lang="en-US" baseline="0" dirty="0" smtClean="0"/>
              <a:t>is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topology and link</a:t>
            </a:r>
            <a:r>
              <a:rPr lang="en-US" baseline="0" dirty="0" smtClean="0"/>
              <a:t> costs are available and serve as input the the LS algorithm.</a:t>
            </a:r>
          </a:p>
          <a:p>
            <a:r>
              <a:rPr lang="en-US" baseline="0" dirty="0" smtClean="0"/>
              <a:t>Each node broadcasts link state packets to all other nodes in the network.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886B-D155-4E23-BC61-75DE2EC12E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A8F0-BD49-4907-AC1B-1A404A7470D0}" type="datetime1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C892-BD0F-4134-823E-C6661FC1F558}" type="datetime1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37-DC46-42A5-B20A-609265EBC62C}" type="datetime1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32CC-E6DF-41EF-9DCD-775F484EC44B}" type="datetime1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3C8C-5922-4D45-B21C-09C930DD9D81}" type="datetime1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FADA-4E06-4FAB-AF93-430667A10BC8}" type="datetime1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1B20-00A7-4BF2-AB82-3AC48A0A13D5}" type="datetime1">
              <a:rPr lang="en-US" smtClean="0"/>
              <a:t>4/16/12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77CA-D0F0-4233-ADDA-264052100FF0}" type="datetime1">
              <a:rPr lang="en-US" smtClean="0"/>
              <a:t>4/16/12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95AC-1803-4BDE-AB2D-C51D2D140F21}" type="datetime1">
              <a:rPr lang="en-US" smtClean="0"/>
              <a:t>4/16/12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954B-ACC1-41B6-B3C0-B03A29A018DA}" type="datetime1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4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E850-E448-4019-936D-D57D8C3F3634}" type="datetime1">
              <a:rPr lang="en-US" smtClean="0"/>
              <a:t>4/16/12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417-1603-4B99-9B3E-0BA8919B93C4}" type="datetime1">
              <a:rPr lang="en-US" smtClean="0"/>
              <a:t>4/16/12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11AFA-40D0-4FDE-922F-949736502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gp.toronto.edu/~jstewart/270/9798s/Laffra/DijkstraApple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questions 1, 2, and 3 on your quiz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57AE-24EF-410E-9EFF-B4968E21CA1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17826" name="Group 2"/>
          <p:cNvGrpSpPr>
            <a:grpSpLocks/>
          </p:cNvGrpSpPr>
          <p:nvPr/>
        </p:nvGrpSpPr>
        <p:grpSpPr bwMode="auto">
          <a:xfrm>
            <a:off x="4640263" y="3105150"/>
            <a:ext cx="4217987" cy="3752850"/>
            <a:chOff x="415" y="860"/>
            <a:chExt cx="2910" cy="2519"/>
          </a:xfrm>
        </p:grpSpPr>
        <p:grpSp>
          <p:nvGrpSpPr>
            <p:cNvPr id="717827" name="Group 3"/>
            <p:cNvGrpSpPr>
              <a:grpSpLocks/>
            </p:cNvGrpSpPr>
            <p:nvPr/>
          </p:nvGrpSpPr>
          <p:grpSpPr bwMode="auto">
            <a:xfrm>
              <a:off x="1290" y="2001"/>
              <a:ext cx="316" cy="267"/>
              <a:chOff x="1613" y="2015"/>
              <a:chExt cx="316" cy="267"/>
            </a:xfrm>
          </p:grpSpPr>
          <p:sp>
            <p:nvSpPr>
              <p:cNvPr id="71782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29" name="Line 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0" name="Line 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1" name="Rectangle 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3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3" name="Rectangle 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4" name="Text Box 10"/>
              <p:cNvSpPr txBox="1">
                <a:spLocks noChangeArrowheads="1"/>
              </p:cNvSpPr>
              <p:nvPr/>
            </p:nvSpPr>
            <p:spPr bwMode="auto">
              <a:xfrm>
                <a:off x="1636" y="2015"/>
                <a:ext cx="247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921" y="1962"/>
              <a:ext cx="2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426" y="1481"/>
              <a:ext cx="2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37" name="Group 13"/>
            <p:cNvGrpSpPr>
              <a:grpSpLocks/>
            </p:cNvGrpSpPr>
            <p:nvPr/>
          </p:nvGrpSpPr>
          <p:grpSpPr bwMode="auto">
            <a:xfrm>
              <a:off x="1299" y="2852"/>
              <a:ext cx="316" cy="266"/>
              <a:chOff x="1613" y="2015"/>
              <a:chExt cx="316" cy="266"/>
            </a:xfrm>
          </p:grpSpPr>
          <p:sp>
            <p:nvSpPr>
              <p:cNvPr id="717838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9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0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1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42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3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4" name="Text Box 20"/>
              <p:cNvSpPr txBox="1">
                <a:spLocks noChangeArrowheads="1"/>
              </p:cNvSpPr>
              <p:nvPr/>
            </p:nvSpPr>
            <p:spPr bwMode="auto">
              <a:xfrm>
                <a:off x="1653" y="2015"/>
                <a:ext cx="21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45" name="Group 21"/>
            <p:cNvGrpSpPr>
              <a:grpSpLocks/>
            </p:cNvGrpSpPr>
            <p:nvPr/>
          </p:nvGrpSpPr>
          <p:grpSpPr bwMode="auto">
            <a:xfrm>
              <a:off x="1295" y="860"/>
              <a:ext cx="316" cy="266"/>
              <a:chOff x="1613" y="2015"/>
              <a:chExt cx="316" cy="266"/>
            </a:xfrm>
          </p:grpSpPr>
          <p:sp>
            <p:nvSpPr>
              <p:cNvPr id="717846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7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8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9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0" name="Oval 26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1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2" name="Text Box 28"/>
              <p:cNvSpPr txBox="1">
                <a:spLocks noChangeArrowheads="1"/>
              </p:cNvSpPr>
              <p:nvPr/>
            </p:nvSpPr>
            <p:spPr bwMode="auto">
              <a:xfrm>
                <a:off x="1645" y="2015"/>
                <a:ext cx="22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53" name="Group 29"/>
            <p:cNvGrpSpPr>
              <a:grpSpLocks/>
            </p:cNvGrpSpPr>
            <p:nvPr/>
          </p:nvGrpSpPr>
          <p:grpSpPr bwMode="auto">
            <a:xfrm>
              <a:off x="415" y="2032"/>
              <a:ext cx="316" cy="266"/>
              <a:chOff x="1613" y="2015"/>
              <a:chExt cx="316" cy="266"/>
            </a:xfrm>
          </p:grpSpPr>
          <p:sp>
            <p:nvSpPr>
              <p:cNvPr id="717854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5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6" name="Line 32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7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8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9" name="Rectangle 35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60" name="Text Box 36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61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62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63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768" y="1371"/>
              <a:ext cx="2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5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7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66" name="Text Box 42"/>
            <p:cNvSpPr txBox="1">
              <a:spLocks noChangeArrowheads="1"/>
            </p:cNvSpPr>
            <p:nvPr/>
          </p:nvSpPr>
          <p:spPr bwMode="auto">
            <a:xfrm>
              <a:off x="1450" y="2410"/>
              <a:ext cx="2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7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68" name="Text Box 44"/>
            <p:cNvSpPr txBox="1">
              <a:spLocks noChangeArrowheads="1"/>
            </p:cNvSpPr>
            <p:nvPr/>
          </p:nvSpPr>
          <p:spPr bwMode="auto">
            <a:xfrm>
              <a:off x="763" y="2585"/>
              <a:ext cx="22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9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70" name="Text Box 46"/>
            <p:cNvSpPr txBox="1">
              <a:spLocks noChangeArrowheads="1"/>
            </p:cNvSpPr>
            <p:nvPr/>
          </p:nvSpPr>
          <p:spPr bwMode="auto">
            <a:xfrm>
              <a:off x="1891" y="2572"/>
              <a:ext cx="22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71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872" name="Group 48"/>
            <p:cNvGrpSpPr>
              <a:grpSpLocks/>
            </p:cNvGrpSpPr>
            <p:nvPr/>
          </p:nvGrpSpPr>
          <p:grpSpPr bwMode="auto">
            <a:xfrm>
              <a:off x="2332" y="2025"/>
              <a:ext cx="316" cy="266"/>
              <a:chOff x="1613" y="2015"/>
              <a:chExt cx="316" cy="266"/>
            </a:xfrm>
          </p:grpSpPr>
          <p:sp>
            <p:nvSpPr>
              <p:cNvPr id="717873" name="Oval 49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4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5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6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77" name="Oval 53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8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9" name="Text Box 55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0" name="Text Box 56"/>
            <p:cNvSpPr txBox="1">
              <a:spLocks noChangeArrowheads="1"/>
            </p:cNvSpPr>
            <p:nvPr/>
          </p:nvSpPr>
          <p:spPr bwMode="auto">
            <a:xfrm>
              <a:off x="1809" y="1724"/>
              <a:ext cx="22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81" name="Group 57"/>
            <p:cNvGrpSpPr>
              <a:grpSpLocks/>
            </p:cNvGrpSpPr>
            <p:nvPr/>
          </p:nvGrpSpPr>
          <p:grpSpPr bwMode="auto">
            <a:xfrm>
              <a:off x="3009" y="2006"/>
              <a:ext cx="316" cy="266"/>
              <a:chOff x="1613" y="2015"/>
              <a:chExt cx="316" cy="266"/>
            </a:xfrm>
          </p:grpSpPr>
          <p:sp>
            <p:nvSpPr>
              <p:cNvPr id="717882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3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4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5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86" name="Oval 62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7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8" name="Text Box 64"/>
              <p:cNvSpPr txBox="1">
                <a:spLocks noChangeArrowheads="1"/>
              </p:cNvSpPr>
              <p:nvPr/>
            </p:nvSpPr>
            <p:spPr bwMode="auto">
              <a:xfrm>
                <a:off x="1650" y="2015"/>
                <a:ext cx="221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z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9" name="Line 65"/>
            <p:cNvSpPr>
              <a:spLocks noChangeShapeType="1"/>
            </p:cNvSpPr>
            <p:nvPr/>
          </p:nvSpPr>
          <p:spPr bwMode="auto">
            <a:xfrm>
              <a:off x="2641" y="2149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90" name="Text Box 66"/>
            <p:cNvSpPr txBox="1">
              <a:spLocks noChangeArrowheads="1"/>
            </p:cNvSpPr>
            <p:nvPr/>
          </p:nvSpPr>
          <p:spPr bwMode="auto">
            <a:xfrm>
              <a:off x="2702" y="2153"/>
              <a:ext cx="2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1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3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92" name="Text Box 68"/>
            <p:cNvSpPr txBox="1">
              <a:spLocks noChangeArrowheads="1"/>
            </p:cNvSpPr>
            <p:nvPr/>
          </p:nvSpPr>
          <p:spPr bwMode="auto">
            <a:xfrm>
              <a:off x="1914" y="1346"/>
              <a:ext cx="224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3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94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95" name="Text Box 71"/>
            <p:cNvSpPr txBox="1">
              <a:spLocks noChangeArrowheads="1"/>
            </p:cNvSpPr>
            <p:nvPr/>
          </p:nvSpPr>
          <p:spPr bwMode="auto">
            <a:xfrm>
              <a:off x="2676" y="1011"/>
              <a:ext cx="2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9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789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3600" u="sng">
                <a:solidFill>
                  <a:srgbClr val="000099"/>
                </a:solidFill>
                <a:cs typeface="Arial" charset="0"/>
              </a:rPr>
              <a:t>Dijkstra’s algorithm: example</a:t>
            </a:r>
            <a:endParaRPr lang="en-US" sz="4000" u="sng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717897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endParaRPr lang="en-US" sz="2000">
              <a:latin typeface="Arial" charset="0"/>
            </a:endParaRPr>
          </a:p>
        </p:txBody>
      </p:sp>
      <p:sp>
        <p:nvSpPr>
          <p:cNvPr id="717898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</p:txBody>
      </p:sp>
      <p:sp>
        <p:nvSpPr>
          <p:cNvPr id="717899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p(v)</a:t>
            </a:r>
          </a:p>
        </p:txBody>
      </p:sp>
      <p:sp>
        <p:nvSpPr>
          <p:cNvPr id="717900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717901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717902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717903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717904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717905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717906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p(w)</a:t>
            </a:r>
          </a:p>
        </p:txBody>
      </p:sp>
      <p:sp>
        <p:nvSpPr>
          <p:cNvPr id="717907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p(x)</a:t>
            </a:r>
          </a:p>
        </p:txBody>
      </p:sp>
      <p:sp>
        <p:nvSpPr>
          <p:cNvPr id="717908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p(y)</a:t>
            </a:r>
          </a:p>
        </p:txBody>
      </p:sp>
      <p:sp>
        <p:nvSpPr>
          <p:cNvPr id="717909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p(z)</a:t>
            </a:r>
          </a:p>
        </p:txBody>
      </p:sp>
      <p:sp>
        <p:nvSpPr>
          <p:cNvPr id="717910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1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2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</a:t>
            </a:r>
          </a:p>
        </p:txBody>
      </p:sp>
      <p:sp>
        <p:nvSpPr>
          <p:cNvPr id="717913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4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5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6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17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717919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0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1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7,u</a:t>
              </a:r>
            </a:p>
          </p:txBody>
        </p:sp>
        <p:sp>
          <p:nvSpPr>
            <p:cNvPr id="717922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3,u</a:t>
              </a:r>
            </a:p>
          </p:txBody>
        </p:sp>
        <p:sp>
          <p:nvSpPr>
            <p:cNvPr id="717923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71792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</a:t>
              </a:r>
              <a:r>
                <a:rPr lang="en-US">
                  <a:latin typeface="Arial" charset="0"/>
                </a:rPr>
                <a:t>,w</a:t>
              </a:r>
              <a:r>
                <a:rPr lang="en-US"/>
                <a:t>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2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717932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33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11,</a:t>
              </a:r>
              <a:r>
                <a:rPr lang="en-US">
                  <a:latin typeface="Arial" charset="0"/>
                </a:rPr>
                <a:t>w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34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35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6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717943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44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10,</a:t>
              </a:r>
              <a:r>
                <a:rPr lang="en-US">
                  <a:latin typeface="Arial" charset="0"/>
                </a:rPr>
                <a:t>v </a:t>
              </a:r>
              <a:endParaRPr lang="en-US" sz="2000">
                <a:latin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Arial" charset="0"/>
              </a:rPr>
              <a:t>12</a:t>
            </a:r>
            <a:r>
              <a:rPr lang="en-US">
                <a:latin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Notes:</a:t>
            </a:r>
            <a:endParaRPr lang="en-US" sz="24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construct shortest path tree by tracing predecessor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305968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228600"/>
            <a:ext cx="8364537" cy="1143000"/>
          </a:xfrm>
        </p:spPr>
        <p:txBody>
          <a:bodyPr/>
          <a:lstStyle/>
          <a:p>
            <a:r>
              <a:rPr lang="en-US" sz="3600"/>
              <a:t>Dijkstra’s algorithm: another example</a:t>
            </a:r>
            <a:endParaRPr lang="en-US"/>
          </a:p>
        </p:txBody>
      </p:sp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0014-268C-4377-9F48-3B89E7CD67B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r>
              <a:rPr lang="en-US" sz="2000">
                <a:latin typeface="Arial" charset="0"/>
              </a:rPr>
              <a:t>0</a:t>
            </a:r>
          </a:p>
          <a:p>
            <a:pPr algn="r"/>
            <a:r>
              <a:rPr lang="en-US" sz="2000">
                <a:latin typeface="Arial" charset="0"/>
              </a:rPr>
              <a:t>1</a:t>
            </a:r>
          </a:p>
          <a:p>
            <a:pPr algn="r"/>
            <a:r>
              <a:rPr lang="en-US" sz="2000">
                <a:latin typeface="Arial" charset="0"/>
              </a:rPr>
              <a:t>2</a:t>
            </a:r>
          </a:p>
          <a:p>
            <a:pPr algn="r"/>
            <a:r>
              <a:rPr lang="en-US" sz="2000">
                <a:latin typeface="Arial" charset="0"/>
              </a:rPr>
              <a:t>3</a:t>
            </a:r>
          </a:p>
          <a:p>
            <a:pPr algn="r"/>
            <a:r>
              <a:rPr lang="en-US" sz="2000">
                <a:latin typeface="Arial" charset="0"/>
              </a:rPr>
              <a:t>4</a:t>
            </a:r>
          </a:p>
          <a:p>
            <a:pPr algn="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/>
            <a:r>
              <a:rPr lang="en-US" sz="2000">
                <a:latin typeface="Arial" charset="0"/>
              </a:rPr>
              <a:t>u</a:t>
            </a:r>
          </a:p>
          <a:p>
            <a:pPr algn="r"/>
            <a:r>
              <a:rPr lang="en-US" sz="2000">
                <a:latin typeface="Arial" charset="0"/>
              </a:rPr>
              <a:t>ux</a:t>
            </a:r>
          </a:p>
          <a:p>
            <a:pPr algn="r"/>
            <a:r>
              <a:rPr lang="en-US" sz="2000">
                <a:latin typeface="Arial" charset="0"/>
              </a:rPr>
              <a:t>uxy</a:t>
            </a:r>
          </a:p>
          <a:p>
            <a:pPr algn="r"/>
            <a:r>
              <a:rPr lang="en-US" sz="2000">
                <a:latin typeface="Arial" charset="0"/>
              </a:rPr>
              <a:t>uxyv</a:t>
            </a:r>
          </a:p>
          <a:p>
            <a:pPr algn="r"/>
            <a:r>
              <a:rPr lang="en-US" sz="2000">
                <a:latin typeface="Arial" charset="0"/>
              </a:rPr>
              <a:t>uxyvw</a:t>
            </a:r>
          </a:p>
          <a:p>
            <a:pPr algn="r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D(v),p(v)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D(w),p(w)</a:t>
            </a:r>
          </a:p>
          <a:p>
            <a:pPr algn="r"/>
            <a:r>
              <a:rPr lang="en-US" sz="2000">
                <a:latin typeface="Arial" charset="0"/>
              </a:rPr>
              <a:t>5,u</a:t>
            </a:r>
          </a:p>
          <a:p>
            <a:pPr algn="r"/>
            <a:r>
              <a:rPr lang="en-US" sz="2000">
                <a:latin typeface="Arial" charset="0"/>
              </a:rPr>
              <a:t>4,x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D(x),p(x)</a:t>
            </a:r>
          </a:p>
          <a:p>
            <a:pPr algn="r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D(y),p(y)</a:t>
            </a:r>
          </a:p>
          <a:p>
            <a:pPr algn="r"/>
            <a:r>
              <a:rPr lang="en-US" sz="2000">
                <a:cs typeface="Arial" charset="0"/>
              </a:rPr>
              <a:t>∞</a:t>
            </a:r>
          </a:p>
          <a:p>
            <a:pPr algn="r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D(z),p(z)</a:t>
            </a: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64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718865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6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7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8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0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1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2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3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4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5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6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7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8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9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0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1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2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3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4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5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8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9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0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3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4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5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6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7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8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9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0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1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2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3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4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5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906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8907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08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09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8910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1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2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8913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4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8915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8916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7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8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8919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0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21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8922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3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8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9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0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1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2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3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algorithm: example (2) </a:t>
            </a:r>
          </a:p>
        </p:txBody>
      </p:sp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B500-21EF-4043-836D-88825C1CF4A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19875" name="Group 3"/>
          <p:cNvGrpSpPr>
            <a:grpSpLocks/>
          </p:cNvGrpSpPr>
          <p:nvPr/>
        </p:nvGrpSpPr>
        <p:grpSpPr bwMode="auto">
          <a:xfrm>
            <a:off x="2198688" y="2043113"/>
            <a:ext cx="3244850" cy="1500187"/>
            <a:chOff x="1385" y="1287"/>
            <a:chExt cx="2044" cy="945"/>
          </a:xfrm>
        </p:grpSpPr>
        <p:sp>
          <p:nvSpPr>
            <p:cNvPr id="71987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1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911" name="Group 39"/>
            <p:cNvGrpSpPr>
              <a:grpSpLocks/>
            </p:cNvGrpSpPr>
            <p:nvPr/>
          </p:nvGrpSpPr>
          <p:grpSpPr bwMode="auto">
            <a:xfrm>
              <a:off x="1440" y="1593"/>
              <a:ext cx="199" cy="250"/>
              <a:chOff x="2957" y="2429"/>
              <a:chExt cx="202" cy="250"/>
            </a:xfrm>
          </p:grpSpPr>
          <p:sp>
            <p:nvSpPr>
              <p:cNvPr id="719912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3" name="Text Box 4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4" name="Group 42"/>
            <p:cNvGrpSpPr>
              <a:grpSpLocks/>
            </p:cNvGrpSpPr>
            <p:nvPr/>
          </p:nvGrpSpPr>
          <p:grpSpPr bwMode="auto">
            <a:xfrm>
              <a:off x="2610" y="1977"/>
              <a:ext cx="199" cy="250"/>
              <a:chOff x="2957" y="2429"/>
              <a:chExt cx="202" cy="250"/>
            </a:xfrm>
          </p:grpSpPr>
          <p:sp>
            <p:nvSpPr>
              <p:cNvPr id="71991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6" name="Text Box 44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7" name="Group 45"/>
            <p:cNvGrpSpPr>
              <a:grpSpLocks/>
            </p:cNvGrpSpPr>
            <p:nvPr/>
          </p:nvGrpSpPr>
          <p:grpSpPr bwMode="auto">
            <a:xfrm>
              <a:off x="1914" y="1944"/>
              <a:ext cx="229" cy="288"/>
              <a:chOff x="2943" y="2399"/>
              <a:chExt cx="230" cy="288"/>
            </a:xfrm>
          </p:grpSpPr>
          <p:sp>
            <p:nvSpPr>
              <p:cNvPr id="719918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9" name="Text Box 47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9920" name="Group 48"/>
            <p:cNvGrpSpPr>
              <a:grpSpLocks/>
            </p:cNvGrpSpPr>
            <p:nvPr/>
          </p:nvGrpSpPr>
          <p:grpSpPr bwMode="auto">
            <a:xfrm>
              <a:off x="2591" y="1287"/>
              <a:ext cx="225" cy="250"/>
              <a:chOff x="2944" y="2429"/>
              <a:chExt cx="228" cy="250"/>
            </a:xfrm>
          </p:grpSpPr>
          <p:sp>
            <p:nvSpPr>
              <p:cNvPr id="71992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2" name="Text Box 50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3" name="Group 51"/>
            <p:cNvGrpSpPr>
              <a:grpSpLocks/>
            </p:cNvGrpSpPr>
            <p:nvPr/>
          </p:nvGrpSpPr>
          <p:grpSpPr bwMode="auto">
            <a:xfrm>
              <a:off x="1922" y="1287"/>
              <a:ext cx="194" cy="250"/>
              <a:chOff x="2959" y="2429"/>
              <a:chExt cx="197" cy="250"/>
            </a:xfrm>
          </p:grpSpPr>
          <p:sp>
            <p:nvSpPr>
              <p:cNvPr id="71992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5" name="Text Box 53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6" name="Group 54"/>
            <p:cNvGrpSpPr>
              <a:grpSpLocks/>
            </p:cNvGrpSpPr>
            <p:nvPr/>
          </p:nvGrpSpPr>
          <p:grpSpPr bwMode="auto">
            <a:xfrm>
              <a:off x="3172" y="1605"/>
              <a:ext cx="219" cy="288"/>
              <a:chOff x="2946" y="2399"/>
              <a:chExt cx="221" cy="288"/>
            </a:xfrm>
          </p:grpSpPr>
          <p:sp>
            <p:nvSpPr>
              <p:cNvPr id="71992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8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</p:grp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577850" y="1295400"/>
            <a:ext cx="410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shortest-path tree from u:</a:t>
            </a:r>
          </a:p>
        </p:txBody>
      </p:sp>
      <p:grpSp>
        <p:nvGrpSpPr>
          <p:cNvPr id="719930" name="Group 58"/>
          <p:cNvGrpSpPr>
            <a:grpSpLocks/>
          </p:cNvGrpSpPr>
          <p:nvPr/>
        </p:nvGrpSpPr>
        <p:grpSpPr bwMode="auto">
          <a:xfrm>
            <a:off x="1030288" y="4217988"/>
            <a:ext cx="2319337" cy="2271712"/>
            <a:chOff x="259" y="2771"/>
            <a:chExt cx="1461" cy="1431"/>
          </a:xfrm>
        </p:grpSpPr>
        <p:sp>
          <p:nvSpPr>
            <p:cNvPr id="719931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2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3" name="Text Box 61"/>
            <p:cNvSpPr txBox="1">
              <a:spLocks noChangeArrowheads="1"/>
            </p:cNvSpPr>
            <p:nvPr/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719934" name="Text Box 62"/>
            <p:cNvSpPr txBox="1">
              <a:spLocks noChangeArrowheads="1"/>
            </p:cNvSpPr>
            <p:nvPr/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19935" name="Text Box 63"/>
            <p:cNvSpPr txBox="1">
              <a:spLocks noChangeArrowheads="1"/>
            </p:cNvSpPr>
            <p:nvPr/>
          </p:nvSpPr>
          <p:spPr bwMode="auto">
            <a:xfrm>
              <a:off x="890" y="3485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19936" name="Text Box 64"/>
            <p:cNvSpPr txBox="1">
              <a:spLocks noChangeArrowheads="1"/>
            </p:cNvSpPr>
            <p:nvPr/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719937" name="Text Box 65"/>
            <p:cNvSpPr txBox="1">
              <a:spLocks noChangeArrowheads="1"/>
            </p:cNvSpPr>
            <p:nvPr/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19938" name="Text Box 66"/>
            <p:cNvSpPr txBox="1">
              <a:spLocks noChangeArrowheads="1"/>
            </p:cNvSpPr>
            <p:nvPr/>
          </p:nvSpPr>
          <p:spPr bwMode="auto">
            <a:xfrm>
              <a:off x="1248" y="3047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(u,v)</a:t>
              </a:r>
            </a:p>
          </p:txBody>
        </p:sp>
        <p:sp>
          <p:nvSpPr>
            <p:cNvPr id="719939" name="Text Box 67"/>
            <p:cNvSpPr txBox="1">
              <a:spLocks noChangeArrowheads="1"/>
            </p:cNvSpPr>
            <p:nvPr/>
          </p:nvSpPr>
          <p:spPr bwMode="auto">
            <a:xfrm>
              <a:off x="1249" y="3249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0" name="Text Box 68"/>
            <p:cNvSpPr txBox="1">
              <a:spLocks noChangeArrowheads="1"/>
            </p:cNvSpPr>
            <p:nvPr/>
          </p:nvSpPr>
          <p:spPr bwMode="auto">
            <a:xfrm>
              <a:off x="1248" y="3500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1" name="Text Box 69"/>
            <p:cNvSpPr txBox="1">
              <a:spLocks noChangeArrowheads="1"/>
            </p:cNvSpPr>
            <p:nvPr/>
          </p:nvSpPr>
          <p:spPr bwMode="auto">
            <a:xfrm>
              <a:off x="1264" y="3718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2" name="Text Box 70"/>
            <p:cNvSpPr txBox="1">
              <a:spLocks noChangeArrowheads="1"/>
            </p:cNvSpPr>
            <p:nvPr/>
          </p:nvSpPr>
          <p:spPr bwMode="auto">
            <a:xfrm>
              <a:off x="1254" y="3952"/>
              <a:ext cx="4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3" name="Text Box 71"/>
            <p:cNvSpPr txBox="1">
              <a:spLocks noChangeArrowheads="1"/>
            </p:cNvSpPr>
            <p:nvPr/>
          </p:nvSpPr>
          <p:spPr bwMode="auto">
            <a:xfrm>
              <a:off x="259" y="2771"/>
              <a:ext cx="8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destination</a:t>
              </a:r>
            </a:p>
          </p:txBody>
        </p:sp>
        <p:sp>
          <p:nvSpPr>
            <p:cNvPr id="719944" name="Text Box 72"/>
            <p:cNvSpPr txBox="1">
              <a:spLocks noChangeArrowheads="1"/>
            </p:cNvSpPr>
            <p:nvPr/>
          </p:nvSpPr>
          <p:spPr bwMode="auto">
            <a:xfrm>
              <a:off x="1232" y="2794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link</a:t>
              </a:r>
            </a:p>
          </p:txBody>
        </p:sp>
      </p:grpSp>
      <p:sp>
        <p:nvSpPr>
          <p:cNvPr id="719945" name="Text Box 73"/>
          <p:cNvSpPr txBox="1">
            <a:spLocks noChangeArrowheads="1"/>
          </p:cNvSpPr>
          <p:nvPr/>
        </p:nvSpPr>
        <p:spPr bwMode="auto">
          <a:xfrm>
            <a:off x="525463" y="3817938"/>
            <a:ext cx="351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forwarding table in u:</a:t>
            </a:r>
          </a:p>
        </p:txBody>
      </p:sp>
    </p:spTree>
    <p:extLst>
      <p:ext uri="{BB962C8B-B14F-4D97-AF65-F5344CB8AC3E}">
        <p14:creationId xmlns:p14="http://schemas.microsoft.com/office/powerpoint/2010/main" val="417592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algorithm, discussion</a:t>
            </a:r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61975" y="1371600"/>
            <a:ext cx="80010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Algorithm complexity: </a:t>
            </a:r>
            <a:r>
              <a:rPr lang="en-US" sz="2400"/>
              <a:t>n nodes</a:t>
            </a:r>
          </a:p>
          <a:p>
            <a:pPr>
              <a:lnSpc>
                <a:spcPct val="90000"/>
              </a:lnSpc>
            </a:pPr>
            <a:r>
              <a:rPr lang="en-US" sz="2400"/>
              <a:t>each iteration: need to check all nodes, w, not in N</a:t>
            </a:r>
          </a:p>
          <a:p>
            <a:pPr>
              <a:lnSpc>
                <a:spcPct val="90000"/>
              </a:lnSpc>
            </a:pPr>
            <a:r>
              <a:rPr lang="en-US" sz="2400"/>
              <a:t>n(n+1)/2 comparisons: O(n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sz="2400"/>
              <a:t>more efficient implementations possible: O(nlogn)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Oscillations possible: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e.g., link cost = amount of carried traffic</a:t>
            </a:r>
          </a:p>
        </p:txBody>
      </p:sp>
      <p:sp>
        <p:nvSpPr>
          <p:cNvPr id="2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8814-402B-49F7-BFB6-E69FF6F7680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20900" name="Group 4"/>
          <p:cNvGrpSpPr>
            <a:grpSpLocks/>
          </p:cNvGrpSpPr>
          <p:nvPr/>
        </p:nvGrpSpPr>
        <p:grpSpPr bwMode="auto">
          <a:xfrm>
            <a:off x="360363" y="4141788"/>
            <a:ext cx="8478837" cy="2228850"/>
            <a:chOff x="252" y="2691"/>
            <a:chExt cx="5341" cy="1404"/>
          </a:xfrm>
        </p:grpSpPr>
        <p:sp>
          <p:nvSpPr>
            <p:cNvPr id="720901" name="Freeform 5"/>
            <p:cNvSpPr>
              <a:spLocks/>
            </p:cNvSpPr>
            <p:nvPr/>
          </p:nvSpPr>
          <p:spPr bwMode="auto">
            <a:xfrm>
              <a:off x="281" y="2691"/>
              <a:ext cx="1242" cy="854"/>
            </a:xfrm>
            <a:custGeom>
              <a:avLst/>
              <a:gdLst>
                <a:gd name="T0" fmla="*/ 1 w 1242"/>
                <a:gd name="T1" fmla="*/ 381 h 854"/>
                <a:gd name="T2" fmla="*/ 169 w 1242"/>
                <a:gd name="T3" fmla="*/ 162 h 854"/>
                <a:gd name="T4" fmla="*/ 487 w 1242"/>
                <a:gd name="T5" fmla="*/ 18 h 854"/>
                <a:gd name="T6" fmla="*/ 823 w 1242"/>
                <a:gd name="T7" fmla="*/ 30 h 854"/>
                <a:gd name="T8" fmla="*/ 1183 w 1242"/>
                <a:gd name="T9" fmla="*/ 261 h 854"/>
                <a:gd name="T10" fmla="*/ 1177 w 1242"/>
                <a:gd name="T11" fmla="*/ 609 h 854"/>
                <a:gd name="T12" fmla="*/ 928 w 1242"/>
                <a:gd name="T13" fmla="*/ 780 h 854"/>
                <a:gd name="T14" fmla="*/ 448 w 1242"/>
                <a:gd name="T15" fmla="*/ 837 h 854"/>
                <a:gd name="T16" fmla="*/ 178 w 1242"/>
                <a:gd name="T17" fmla="*/ 675 h 854"/>
                <a:gd name="T18" fmla="*/ 1 w 1242"/>
                <a:gd name="T19" fmla="*/ 381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2" h="854">
                  <a:moveTo>
                    <a:pt x="1" y="381"/>
                  </a:moveTo>
                  <a:cubicBezTo>
                    <a:pt x="0" y="296"/>
                    <a:pt x="88" y="222"/>
                    <a:pt x="169" y="162"/>
                  </a:cubicBezTo>
                  <a:cubicBezTo>
                    <a:pt x="250" y="102"/>
                    <a:pt x="378" y="40"/>
                    <a:pt x="487" y="18"/>
                  </a:cubicBezTo>
                  <a:cubicBezTo>
                    <a:pt x="616" y="6"/>
                    <a:pt x="685" y="0"/>
                    <a:pt x="823" y="30"/>
                  </a:cubicBezTo>
                  <a:cubicBezTo>
                    <a:pt x="961" y="60"/>
                    <a:pt x="1121" y="165"/>
                    <a:pt x="1183" y="261"/>
                  </a:cubicBezTo>
                  <a:cubicBezTo>
                    <a:pt x="1242" y="357"/>
                    <a:pt x="1219" y="523"/>
                    <a:pt x="1177" y="609"/>
                  </a:cubicBezTo>
                  <a:cubicBezTo>
                    <a:pt x="1135" y="695"/>
                    <a:pt x="1049" y="742"/>
                    <a:pt x="928" y="780"/>
                  </a:cubicBezTo>
                  <a:cubicBezTo>
                    <a:pt x="807" y="818"/>
                    <a:pt x="573" y="854"/>
                    <a:pt x="448" y="837"/>
                  </a:cubicBezTo>
                  <a:cubicBezTo>
                    <a:pt x="323" y="820"/>
                    <a:pt x="252" y="751"/>
                    <a:pt x="178" y="675"/>
                  </a:cubicBezTo>
                  <a:cubicBezTo>
                    <a:pt x="104" y="599"/>
                    <a:pt x="2" y="466"/>
                    <a:pt x="1" y="3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2" name="Freeform 6"/>
            <p:cNvSpPr>
              <a:spLocks/>
            </p:cNvSpPr>
            <p:nvPr/>
          </p:nvSpPr>
          <p:spPr bwMode="auto">
            <a:xfrm>
              <a:off x="534" y="2904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903" name="Group 7"/>
            <p:cNvGrpSpPr>
              <a:grpSpLocks/>
            </p:cNvGrpSpPr>
            <p:nvPr/>
          </p:nvGrpSpPr>
          <p:grpSpPr bwMode="auto">
            <a:xfrm>
              <a:off x="727" y="2708"/>
              <a:ext cx="316" cy="250"/>
              <a:chOff x="1747" y="3194"/>
              <a:chExt cx="316" cy="250"/>
            </a:xfrm>
          </p:grpSpPr>
          <p:sp>
            <p:nvSpPr>
              <p:cNvPr id="720904" name="Oval 8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5" name="Line 9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6" name="Line 10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07" name="Rectangle 11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0908" name="Oval 12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0909" name="Group 13"/>
              <p:cNvGrpSpPr>
                <a:grpSpLocks/>
              </p:cNvGrpSpPr>
              <p:nvPr/>
            </p:nvGrpSpPr>
            <p:grpSpPr bwMode="auto">
              <a:xfrm>
                <a:off x="1785" y="3194"/>
                <a:ext cx="233" cy="250"/>
                <a:chOff x="2940" y="2429"/>
                <a:chExt cx="236" cy="250"/>
              </a:xfrm>
            </p:grpSpPr>
            <p:sp>
              <p:nvSpPr>
                <p:cNvPr id="720910" name="Rectangle 1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40" y="2429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A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12" name="Group 16"/>
            <p:cNvGrpSpPr>
              <a:grpSpLocks/>
            </p:cNvGrpSpPr>
            <p:nvPr/>
          </p:nvGrpSpPr>
          <p:grpSpPr bwMode="auto">
            <a:xfrm>
              <a:off x="319" y="2963"/>
              <a:ext cx="316" cy="250"/>
              <a:chOff x="2221" y="3575"/>
              <a:chExt cx="316" cy="250"/>
            </a:xfrm>
          </p:grpSpPr>
          <p:sp>
            <p:nvSpPr>
              <p:cNvPr id="720913" name="Oval 17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4" name="Line 18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5" name="Line 19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16" name="Rectangle 20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0917" name="Oval 21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0918" name="Group 22"/>
              <p:cNvGrpSpPr>
                <a:grpSpLocks/>
              </p:cNvGrpSpPr>
              <p:nvPr/>
            </p:nvGrpSpPr>
            <p:grpSpPr bwMode="auto">
              <a:xfrm>
                <a:off x="2275" y="3575"/>
                <a:ext cx="231" cy="250"/>
                <a:chOff x="2941" y="2429"/>
                <a:chExt cx="234" cy="250"/>
              </a:xfrm>
            </p:grpSpPr>
            <p:sp>
              <p:nvSpPr>
                <p:cNvPr id="720919" name="Rectangle 2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D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21" name="Group 25"/>
            <p:cNvGrpSpPr>
              <a:grpSpLocks/>
            </p:cNvGrpSpPr>
            <p:nvPr/>
          </p:nvGrpSpPr>
          <p:grpSpPr bwMode="auto">
            <a:xfrm>
              <a:off x="719" y="3254"/>
              <a:ext cx="315" cy="250"/>
              <a:chOff x="2903" y="2888"/>
              <a:chExt cx="315" cy="250"/>
            </a:xfrm>
          </p:grpSpPr>
          <p:grpSp>
            <p:nvGrpSpPr>
              <p:cNvPr id="720922" name="Group 26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0923" name="Oval 27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24" name="Line 28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25" name="Line 29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26" name="Rectangle 30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0927" name="Oval 31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0928" name="Group 32"/>
              <p:cNvGrpSpPr>
                <a:grpSpLocks/>
              </p:cNvGrpSpPr>
              <p:nvPr/>
            </p:nvGrpSpPr>
            <p:grpSpPr bwMode="auto">
              <a:xfrm>
                <a:off x="2959" y="2888"/>
                <a:ext cx="212" cy="250"/>
                <a:chOff x="2950" y="2429"/>
                <a:chExt cx="215" cy="250"/>
              </a:xfrm>
            </p:grpSpPr>
            <p:sp>
              <p:nvSpPr>
                <p:cNvPr id="720929" name="Rectangle 3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C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31" name="Group 35"/>
            <p:cNvGrpSpPr>
              <a:grpSpLocks/>
            </p:cNvGrpSpPr>
            <p:nvPr/>
          </p:nvGrpSpPr>
          <p:grpSpPr bwMode="auto">
            <a:xfrm>
              <a:off x="1131" y="2972"/>
              <a:ext cx="316" cy="250"/>
              <a:chOff x="2217" y="2888"/>
              <a:chExt cx="316" cy="250"/>
            </a:xfrm>
          </p:grpSpPr>
          <p:sp>
            <p:nvSpPr>
              <p:cNvPr id="720932" name="Oval 36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33" name="Line 37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34" name="Line 38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35" name="Rectangle 39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0936" name="Oval 40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0937" name="Group 41"/>
              <p:cNvGrpSpPr>
                <a:grpSpLocks/>
              </p:cNvGrpSpPr>
              <p:nvPr/>
            </p:nvGrpSpPr>
            <p:grpSpPr bwMode="auto">
              <a:xfrm>
                <a:off x="2273" y="2888"/>
                <a:ext cx="217" cy="250"/>
                <a:chOff x="2948" y="2429"/>
                <a:chExt cx="220" cy="250"/>
              </a:xfrm>
            </p:grpSpPr>
            <p:sp>
              <p:nvSpPr>
                <p:cNvPr id="720938" name="Rectangle 4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0940" name="Text Box 44"/>
            <p:cNvSpPr txBox="1">
              <a:spLocks noChangeArrowheads="1"/>
            </p:cNvSpPr>
            <p:nvPr/>
          </p:nvSpPr>
          <p:spPr bwMode="auto">
            <a:xfrm>
              <a:off x="533" y="27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41" name="Freeform 45"/>
            <p:cNvSpPr>
              <a:spLocks/>
            </p:cNvSpPr>
            <p:nvPr/>
          </p:nvSpPr>
          <p:spPr bwMode="auto">
            <a:xfrm flipH="1">
              <a:off x="966" y="2904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42" name="Freeform 46"/>
            <p:cNvSpPr>
              <a:spLocks/>
            </p:cNvSpPr>
            <p:nvPr/>
          </p:nvSpPr>
          <p:spPr bwMode="auto">
            <a:xfrm flipH="1" flipV="1">
              <a:off x="975" y="3165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43" name="Freeform 47"/>
            <p:cNvSpPr>
              <a:spLocks/>
            </p:cNvSpPr>
            <p:nvPr/>
          </p:nvSpPr>
          <p:spPr bwMode="auto">
            <a:xfrm flipV="1">
              <a:off x="573" y="3159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44" name="Text Box 48"/>
            <p:cNvSpPr txBox="1">
              <a:spLocks noChangeArrowheads="1"/>
            </p:cNvSpPr>
            <p:nvPr/>
          </p:nvSpPr>
          <p:spPr bwMode="auto">
            <a:xfrm>
              <a:off x="1042" y="2816"/>
              <a:ext cx="3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1+e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45" name="Text Box 49"/>
            <p:cNvSpPr txBox="1">
              <a:spLocks noChangeArrowheads="1"/>
            </p:cNvSpPr>
            <p:nvPr/>
          </p:nvSpPr>
          <p:spPr bwMode="auto">
            <a:xfrm>
              <a:off x="1052" y="316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46" name="Text Box 50"/>
            <p:cNvSpPr txBox="1">
              <a:spLocks noChangeArrowheads="1"/>
            </p:cNvSpPr>
            <p:nvPr/>
          </p:nvSpPr>
          <p:spPr bwMode="auto">
            <a:xfrm>
              <a:off x="499" y="317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47" name="Line 51"/>
            <p:cNvSpPr>
              <a:spLocks noChangeShapeType="1"/>
            </p:cNvSpPr>
            <p:nvPr/>
          </p:nvSpPr>
          <p:spPr bwMode="auto">
            <a:xfrm flipV="1">
              <a:off x="870" y="3453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48" name="Text Box 52"/>
            <p:cNvSpPr txBox="1">
              <a:spLocks noChangeArrowheads="1"/>
            </p:cNvSpPr>
            <p:nvPr/>
          </p:nvSpPr>
          <p:spPr bwMode="auto">
            <a:xfrm>
              <a:off x="716" y="3587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49" name="Line 53"/>
            <p:cNvSpPr>
              <a:spLocks noChangeShapeType="1"/>
            </p:cNvSpPr>
            <p:nvPr/>
          </p:nvSpPr>
          <p:spPr bwMode="auto">
            <a:xfrm flipH="1" flipV="1">
              <a:off x="354" y="3159"/>
              <a:ext cx="3" cy="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252" y="334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51" name="Line 55"/>
            <p:cNvSpPr>
              <a:spLocks noChangeShapeType="1"/>
            </p:cNvSpPr>
            <p:nvPr/>
          </p:nvSpPr>
          <p:spPr bwMode="auto">
            <a:xfrm flipV="1">
              <a:off x="1311" y="3180"/>
              <a:ext cx="0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52" name="Text Box 56"/>
            <p:cNvSpPr txBox="1">
              <a:spLocks noChangeArrowheads="1"/>
            </p:cNvSpPr>
            <p:nvPr/>
          </p:nvSpPr>
          <p:spPr bwMode="auto">
            <a:xfrm>
              <a:off x="1218" y="341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53" name="Freeform 57"/>
            <p:cNvSpPr>
              <a:spLocks/>
            </p:cNvSpPr>
            <p:nvPr/>
          </p:nvSpPr>
          <p:spPr bwMode="auto">
            <a:xfrm flipH="1" flipV="1">
              <a:off x="915" y="3138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54" name="Freeform 58"/>
            <p:cNvSpPr>
              <a:spLocks/>
            </p:cNvSpPr>
            <p:nvPr/>
          </p:nvSpPr>
          <p:spPr bwMode="auto">
            <a:xfrm flipH="1">
              <a:off x="630" y="3144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679" y="303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56" name="Text Box 60"/>
            <p:cNvSpPr txBox="1">
              <a:spLocks noChangeArrowheads="1"/>
            </p:cNvSpPr>
            <p:nvPr/>
          </p:nvSpPr>
          <p:spPr bwMode="auto">
            <a:xfrm>
              <a:off x="895" y="302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57" name="Freeform 61"/>
            <p:cNvSpPr>
              <a:spLocks/>
            </p:cNvSpPr>
            <p:nvPr/>
          </p:nvSpPr>
          <p:spPr bwMode="auto">
            <a:xfrm>
              <a:off x="1692" y="2721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58" name="Freeform 62"/>
            <p:cNvSpPr>
              <a:spLocks/>
            </p:cNvSpPr>
            <p:nvPr/>
          </p:nvSpPr>
          <p:spPr bwMode="auto">
            <a:xfrm>
              <a:off x="1944" y="2934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0959" name="Group 63"/>
            <p:cNvGrpSpPr>
              <a:grpSpLocks/>
            </p:cNvGrpSpPr>
            <p:nvPr/>
          </p:nvGrpSpPr>
          <p:grpSpPr bwMode="auto">
            <a:xfrm>
              <a:off x="2137" y="2738"/>
              <a:ext cx="316" cy="250"/>
              <a:chOff x="1747" y="3194"/>
              <a:chExt cx="316" cy="250"/>
            </a:xfrm>
          </p:grpSpPr>
          <p:sp>
            <p:nvSpPr>
              <p:cNvPr id="720960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61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62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63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0964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0965" name="Group 69"/>
              <p:cNvGrpSpPr>
                <a:grpSpLocks/>
              </p:cNvGrpSpPr>
              <p:nvPr/>
            </p:nvGrpSpPr>
            <p:grpSpPr bwMode="auto">
              <a:xfrm>
                <a:off x="1785" y="3194"/>
                <a:ext cx="233" cy="250"/>
                <a:chOff x="2940" y="2429"/>
                <a:chExt cx="236" cy="250"/>
              </a:xfrm>
            </p:grpSpPr>
            <p:sp>
              <p:nvSpPr>
                <p:cNvPr id="720966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0" y="2429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A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68" name="Group 72"/>
            <p:cNvGrpSpPr>
              <a:grpSpLocks/>
            </p:cNvGrpSpPr>
            <p:nvPr/>
          </p:nvGrpSpPr>
          <p:grpSpPr bwMode="auto">
            <a:xfrm>
              <a:off x="1729" y="2993"/>
              <a:ext cx="316" cy="250"/>
              <a:chOff x="2221" y="3575"/>
              <a:chExt cx="316" cy="250"/>
            </a:xfrm>
          </p:grpSpPr>
          <p:sp>
            <p:nvSpPr>
              <p:cNvPr id="720969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70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71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72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0973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0974" name="Group 78"/>
              <p:cNvGrpSpPr>
                <a:grpSpLocks/>
              </p:cNvGrpSpPr>
              <p:nvPr/>
            </p:nvGrpSpPr>
            <p:grpSpPr bwMode="auto">
              <a:xfrm>
                <a:off x="2275" y="3575"/>
                <a:ext cx="231" cy="250"/>
                <a:chOff x="2941" y="2429"/>
                <a:chExt cx="234" cy="250"/>
              </a:xfrm>
            </p:grpSpPr>
            <p:sp>
              <p:nvSpPr>
                <p:cNvPr id="720975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7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D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77" name="Group 81"/>
            <p:cNvGrpSpPr>
              <a:grpSpLocks/>
            </p:cNvGrpSpPr>
            <p:nvPr/>
          </p:nvGrpSpPr>
          <p:grpSpPr bwMode="auto">
            <a:xfrm>
              <a:off x="2129" y="3284"/>
              <a:ext cx="315" cy="250"/>
              <a:chOff x="2903" y="2888"/>
              <a:chExt cx="315" cy="250"/>
            </a:xfrm>
          </p:grpSpPr>
          <p:grpSp>
            <p:nvGrpSpPr>
              <p:cNvPr id="720978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0979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80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81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82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0983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0984" name="Group 88"/>
              <p:cNvGrpSpPr>
                <a:grpSpLocks/>
              </p:cNvGrpSpPr>
              <p:nvPr/>
            </p:nvGrpSpPr>
            <p:grpSpPr bwMode="auto">
              <a:xfrm>
                <a:off x="2959" y="2888"/>
                <a:ext cx="212" cy="250"/>
                <a:chOff x="2950" y="2429"/>
                <a:chExt cx="215" cy="250"/>
              </a:xfrm>
            </p:grpSpPr>
            <p:sp>
              <p:nvSpPr>
                <p:cNvPr id="720985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86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C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0987" name="Group 91"/>
            <p:cNvGrpSpPr>
              <a:grpSpLocks/>
            </p:cNvGrpSpPr>
            <p:nvPr/>
          </p:nvGrpSpPr>
          <p:grpSpPr bwMode="auto">
            <a:xfrm>
              <a:off x="2541" y="3002"/>
              <a:ext cx="316" cy="250"/>
              <a:chOff x="2217" y="2888"/>
              <a:chExt cx="316" cy="250"/>
            </a:xfrm>
          </p:grpSpPr>
          <p:sp>
            <p:nvSpPr>
              <p:cNvPr id="72098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8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9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99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099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0993" name="Group 97"/>
              <p:cNvGrpSpPr>
                <a:grpSpLocks/>
              </p:cNvGrpSpPr>
              <p:nvPr/>
            </p:nvGrpSpPr>
            <p:grpSpPr bwMode="auto">
              <a:xfrm>
                <a:off x="2273" y="2888"/>
                <a:ext cx="217" cy="250"/>
                <a:chOff x="2948" y="2429"/>
                <a:chExt cx="220" cy="250"/>
              </a:xfrm>
            </p:grpSpPr>
            <p:sp>
              <p:nvSpPr>
                <p:cNvPr id="72099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99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0996" name="Text Box 100"/>
            <p:cNvSpPr txBox="1">
              <a:spLocks noChangeArrowheads="1"/>
            </p:cNvSpPr>
            <p:nvPr/>
          </p:nvSpPr>
          <p:spPr bwMode="auto">
            <a:xfrm>
              <a:off x="1781" y="2825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2+e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0997" name="Freeform 101"/>
            <p:cNvSpPr>
              <a:spLocks/>
            </p:cNvSpPr>
            <p:nvPr/>
          </p:nvSpPr>
          <p:spPr bwMode="auto">
            <a:xfrm flipH="1">
              <a:off x="2376" y="2934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98" name="Freeform 102"/>
            <p:cNvSpPr>
              <a:spLocks/>
            </p:cNvSpPr>
            <p:nvPr/>
          </p:nvSpPr>
          <p:spPr bwMode="auto">
            <a:xfrm flipH="1" flipV="1">
              <a:off x="2385" y="3195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99" name="Freeform 103"/>
            <p:cNvSpPr>
              <a:spLocks/>
            </p:cNvSpPr>
            <p:nvPr/>
          </p:nvSpPr>
          <p:spPr bwMode="auto">
            <a:xfrm flipV="1">
              <a:off x="1983" y="3189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00" name="Text Box 104"/>
            <p:cNvSpPr txBox="1">
              <a:spLocks noChangeArrowheads="1"/>
            </p:cNvSpPr>
            <p:nvPr/>
          </p:nvSpPr>
          <p:spPr bwMode="auto">
            <a:xfrm>
              <a:off x="2514" y="284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01" name="Text Box 105"/>
            <p:cNvSpPr txBox="1">
              <a:spLocks noChangeArrowheads="1"/>
            </p:cNvSpPr>
            <p:nvPr/>
          </p:nvSpPr>
          <p:spPr bwMode="auto">
            <a:xfrm>
              <a:off x="2458" y="319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02" name="Text Box 106"/>
            <p:cNvSpPr txBox="1">
              <a:spLocks noChangeArrowheads="1"/>
            </p:cNvSpPr>
            <p:nvPr/>
          </p:nvSpPr>
          <p:spPr bwMode="auto">
            <a:xfrm>
              <a:off x="1909" y="320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03" name="Freeform 107"/>
            <p:cNvSpPr>
              <a:spLocks/>
            </p:cNvSpPr>
            <p:nvPr/>
          </p:nvSpPr>
          <p:spPr bwMode="auto">
            <a:xfrm flipH="1" flipV="1">
              <a:off x="2325" y="3168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04" name="Freeform 108"/>
            <p:cNvSpPr>
              <a:spLocks/>
            </p:cNvSpPr>
            <p:nvPr/>
          </p:nvSpPr>
          <p:spPr bwMode="auto">
            <a:xfrm flipH="1">
              <a:off x="2040" y="3174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05" name="Text Box 109"/>
            <p:cNvSpPr txBox="1">
              <a:spLocks noChangeArrowheads="1"/>
            </p:cNvSpPr>
            <p:nvPr/>
          </p:nvSpPr>
          <p:spPr bwMode="auto">
            <a:xfrm>
              <a:off x="2057" y="3062"/>
              <a:ext cx="3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1+e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06" name="Text Box 110"/>
            <p:cNvSpPr txBox="1">
              <a:spLocks noChangeArrowheads="1"/>
            </p:cNvSpPr>
            <p:nvPr/>
          </p:nvSpPr>
          <p:spPr bwMode="auto">
            <a:xfrm>
              <a:off x="2316" y="305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07" name="Freeform 111"/>
            <p:cNvSpPr>
              <a:spLocks/>
            </p:cNvSpPr>
            <p:nvPr/>
          </p:nvSpPr>
          <p:spPr bwMode="auto">
            <a:xfrm>
              <a:off x="3048" y="2727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08" name="Freeform 112"/>
            <p:cNvSpPr>
              <a:spLocks/>
            </p:cNvSpPr>
            <p:nvPr/>
          </p:nvSpPr>
          <p:spPr bwMode="auto">
            <a:xfrm>
              <a:off x="3300" y="2940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1009" name="Group 113"/>
            <p:cNvGrpSpPr>
              <a:grpSpLocks/>
            </p:cNvGrpSpPr>
            <p:nvPr/>
          </p:nvGrpSpPr>
          <p:grpSpPr bwMode="auto">
            <a:xfrm>
              <a:off x="3493" y="2744"/>
              <a:ext cx="316" cy="250"/>
              <a:chOff x="1747" y="3194"/>
              <a:chExt cx="316" cy="250"/>
            </a:xfrm>
          </p:grpSpPr>
          <p:sp>
            <p:nvSpPr>
              <p:cNvPr id="721010" name="Oval 11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11" name="Line 11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12" name="Line 11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13" name="Rectangle 11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1014" name="Oval 11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015" name="Group 119"/>
              <p:cNvGrpSpPr>
                <a:grpSpLocks/>
              </p:cNvGrpSpPr>
              <p:nvPr/>
            </p:nvGrpSpPr>
            <p:grpSpPr bwMode="auto">
              <a:xfrm>
                <a:off x="1785" y="3194"/>
                <a:ext cx="233" cy="250"/>
                <a:chOff x="2940" y="2429"/>
                <a:chExt cx="236" cy="250"/>
              </a:xfrm>
            </p:grpSpPr>
            <p:sp>
              <p:nvSpPr>
                <p:cNvPr id="721016" name="Rectangle 12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1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940" y="2429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A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18" name="Group 122"/>
            <p:cNvGrpSpPr>
              <a:grpSpLocks/>
            </p:cNvGrpSpPr>
            <p:nvPr/>
          </p:nvGrpSpPr>
          <p:grpSpPr bwMode="auto">
            <a:xfrm>
              <a:off x="3085" y="2999"/>
              <a:ext cx="316" cy="250"/>
              <a:chOff x="2221" y="3575"/>
              <a:chExt cx="316" cy="250"/>
            </a:xfrm>
          </p:grpSpPr>
          <p:sp>
            <p:nvSpPr>
              <p:cNvPr id="721019" name="Oval 12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20" name="Line 12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21" name="Line 12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22" name="Rectangle 12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1023" name="Oval 12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024" name="Group 128"/>
              <p:cNvGrpSpPr>
                <a:grpSpLocks/>
              </p:cNvGrpSpPr>
              <p:nvPr/>
            </p:nvGrpSpPr>
            <p:grpSpPr bwMode="auto">
              <a:xfrm>
                <a:off x="2275" y="3575"/>
                <a:ext cx="231" cy="250"/>
                <a:chOff x="2941" y="2429"/>
                <a:chExt cx="234" cy="250"/>
              </a:xfrm>
            </p:grpSpPr>
            <p:sp>
              <p:nvSpPr>
                <p:cNvPr id="721025" name="Rectangle 12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26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D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27" name="Group 131"/>
            <p:cNvGrpSpPr>
              <a:grpSpLocks/>
            </p:cNvGrpSpPr>
            <p:nvPr/>
          </p:nvGrpSpPr>
          <p:grpSpPr bwMode="auto">
            <a:xfrm>
              <a:off x="3485" y="3290"/>
              <a:ext cx="315" cy="250"/>
              <a:chOff x="2903" y="2888"/>
              <a:chExt cx="315" cy="250"/>
            </a:xfrm>
          </p:grpSpPr>
          <p:grpSp>
            <p:nvGrpSpPr>
              <p:cNvPr id="721028" name="Group 13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1029" name="Oval 13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30" name="Line 13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31" name="Line 13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32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1033" name="Oval 13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1034" name="Group 138"/>
              <p:cNvGrpSpPr>
                <a:grpSpLocks/>
              </p:cNvGrpSpPr>
              <p:nvPr/>
            </p:nvGrpSpPr>
            <p:grpSpPr bwMode="auto">
              <a:xfrm>
                <a:off x="2959" y="2888"/>
                <a:ext cx="212" cy="250"/>
                <a:chOff x="2950" y="2429"/>
                <a:chExt cx="215" cy="250"/>
              </a:xfrm>
            </p:grpSpPr>
            <p:sp>
              <p:nvSpPr>
                <p:cNvPr id="7210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3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C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37" name="Group 141"/>
            <p:cNvGrpSpPr>
              <a:grpSpLocks/>
            </p:cNvGrpSpPr>
            <p:nvPr/>
          </p:nvGrpSpPr>
          <p:grpSpPr bwMode="auto">
            <a:xfrm>
              <a:off x="3897" y="3008"/>
              <a:ext cx="316" cy="250"/>
              <a:chOff x="2217" y="2888"/>
              <a:chExt cx="316" cy="250"/>
            </a:xfrm>
          </p:grpSpPr>
          <p:sp>
            <p:nvSpPr>
              <p:cNvPr id="721038" name="Oval 14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39" name="Line 14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40" name="Line 14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41" name="Rectangle 14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1042" name="Oval 14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043" name="Group 147"/>
              <p:cNvGrpSpPr>
                <a:grpSpLocks/>
              </p:cNvGrpSpPr>
              <p:nvPr/>
            </p:nvGrpSpPr>
            <p:grpSpPr bwMode="auto">
              <a:xfrm>
                <a:off x="2273" y="2888"/>
                <a:ext cx="217" cy="250"/>
                <a:chOff x="2948" y="2429"/>
                <a:chExt cx="220" cy="250"/>
              </a:xfrm>
            </p:grpSpPr>
            <p:sp>
              <p:nvSpPr>
                <p:cNvPr id="721044" name="Rectangle 14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4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1046" name="Text Box 150"/>
            <p:cNvSpPr txBox="1">
              <a:spLocks noChangeArrowheads="1"/>
            </p:cNvSpPr>
            <p:nvPr/>
          </p:nvSpPr>
          <p:spPr bwMode="auto">
            <a:xfrm>
              <a:off x="3211" y="28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47" name="Freeform 151"/>
            <p:cNvSpPr>
              <a:spLocks/>
            </p:cNvSpPr>
            <p:nvPr/>
          </p:nvSpPr>
          <p:spPr bwMode="auto">
            <a:xfrm flipH="1">
              <a:off x="3732" y="2940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48" name="Freeform 152"/>
            <p:cNvSpPr>
              <a:spLocks/>
            </p:cNvSpPr>
            <p:nvPr/>
          </p:nvSpPr>
          <p:spPr bwMode="auto">
            <a:xfrm flipH="1" flipV="1">
              <a:off x="3741" y="3201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49" name="Freeform 153"/>
            <p:cNvSpPr>
              <a:spLocks/>
            </p:cNvSpPr>
            <p:nvPr/>
          </p:nvSpPr>
          <p:spPr bwMode="auto">
            <a:xfrm flipV="1">
              <a:off x="3339" y="3195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50" name="Text Box 154"/>
            <p:cNvSpPr txBox="1">
              <a:spLocks noChangeArrowheads="1"/>
            </p:cNvSpPr>
            <p:nvPr/>
          </p:nvSpPr>
          <p:spPr bwMode="auto">
            <a:xfrm>
              <a:off x="3797" y="2852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2+e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51" name="Text Box 155"/>
            <p:cNvSpPr txBox="1">
              <a:spLocks noChangeArrowheads="1"/>
            </p:cNvSpPr>
            <p:nvPr/>
          </p:nvSpPr>
          <p:spPr bwMode="auto">
            <a:xfrm>
              <a:off x="3752" y="3221"/>
              <a:ext cx="3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1+e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52" name="Text Box 156"/>
            <p:cNvSpPr txBox="1">
              <a:spLocks noChangeArrowheads="1"/>
            </p:cNvSpPr>
            <p:nvPr/>
          </p:nvSpPr>
          <p:spPr bwMode="auto">
            <a:xfrm>
              <a:off x="3276" y="321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53" name="Freeform 157"/>
            <p:cNvSpPr>
              <a:spLocks/>
            </p:cNvSpPr>
            <p:nvPr/>
          </p:nvSpPr>
          <p:spPr bwMode="auto">
            <a:xfrm flipH="1" flipV="1">
              <a:off x="3681" y="3174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54" name="Freeform 158"/>
            <p:cNvSpPr>
              <a:spLocks/>
            </p:cNvSpPr>
            <p:nvPr/>
          </p:nvSpPr>
          <p:spPr bwMode="auto">
            <a:xfrm flipH="1">
              <a:off x="3396" y="3180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55" name="Text Box 159"/>
            <p:cNvSpPr txBox="1">
              <a:spLocks noChangeArrowheads="1"/>
            </p:cNvSpPr>
            <p:nvPr/>
          </p:nvSpPr>
          <p:spPr bwMode="auto">
            <a:xfrm>
              <a:off x="3475" y="306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56" name="Text Box 160"/>
            <p:cNvSpPr txBox="1">
              <a:spLocks noChangeArrowheads="1"/>
            </p:cNvSpPr>
            <p:nvPr/>
          </p:nvSpPr>
          <p:spPr bwMode="auto">
            <a:xfrm>
              <a:off x="3661" y="306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57" name="Freeform 161"/>
            <p:cNvSpPr>
              <a:spLocks/>
            </p:cNvSpPr>
            <p:nvPr/>
          </p:nvSpPr>
          <p:spPr bwMode="auto">
            <a:xfrm>
              <a:off x="4368" y="27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58" name="Freeform 162"/>
            <p:cNvSpPr>
              <a:spLocks/>
            </p:cNvSpPr>
            <p:nvPr/>
          </p:nvSpPr>
          <p:spPr bwMode="auto">
            <a:xfrm>
              <a:off x="4620" y="2952"/>
              <a:ext cx="246" cy="132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1059" name="Group 163"/>
            <p:cNvGrpSpPr>
              <a:grpSpLocks/>
            </p:cNvGrpSpPr>
            <p:nvPr/>
          </p:nvGrpSpPr>
          <p:grpSpPr bwMode="auto">
            <a:xfrm>
              <a:off x="4813" y="2756"/>
              <a:ext cx="316" cy="250"/>
              <a:chOff x="1747" y="3194"/>
              <a:chExt cx="316" cy="250"/>
            </a:xfrm>
          </p:grpSpPr>
          <p:sp>
            <p:nvSpPr>
              <p:cNvPr id="721060" name="Oval 1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61" name="Line 1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62" name="Line 1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63" name="Rectangle 1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1064" name="Oval 1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065" name="Group 169"/>
              <p:cNvGrpSpPr>
                <a:grpSpLocks/>
              </p:cNvGrpSpPr>
              <p:nvPr/>
            </p:nvGrpSpPr>
            <p:grpSpPr bwMode="auto">
              <a:xfrm>
                <a:off x="1785" y="3194"/>
                <a:ext cx="233" cy="250"/>
                <a:chOff x="2940" y="2429"/>
                <a:chExt cx="236" cy="250"/>
              </a:xfrm>
            </p:grpSpPr>
            <p:sp>
              <p:nvSpPr>
                <p:cNvPr id="721066" name="Rectangle 1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6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940" y="2429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A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68" name="Group 172"/>
            <p:cNvGrpSpPr>
              <a:grpSpLocks/>
            </p:cNvGrpSpPr>
            <p:nvPr/>
          </p:nvGrpSpPr>
          <p:grpSpPr bwMode="auto">
            <a:xfrm>
              <a:off x="4405" y="3011"/>
              <a:ext cx="316" cy="250"/>
              <a:chOff x="2221" y="3575"/>
              <a:chExt cx="316" cy="250"/>
            </a:xfrm>
          </p:grpSpPr>
          <p:sp>
            <p:nvSpPr>
              <p:cNvPr id="721069" name="Oval 1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70" name="Line 1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71" name="Line 1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72" name="Rectangle 1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1073" name="Oval 1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074" name="Group 178"/>
              <p:cNvGrpSpPr>
                <a:grpSpLocks/>
              </p:cNvGrpSpPr>
              <p:nvPr/>
            </p:nvGrpSpPr>
            <p:grpSpPr bwMode="auto">
              <a:xfrm>
                <a:off x="2275" y="3575"/>
                <a:ext cx="231" cy="250"/>
                <a:chOff x="2941" y="2429"/>
                <a:chExt cx="234" cy="250"/>
              </a:xfrm>
            </p:grpSpPr>
            <p:sp>
              <p:nvSpPr>
                <p:cNvPr id="721075" name="Rectangle 1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7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D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77" name="Group 181"/>
            <p:cNvGrpSpPr>
              <a:grpSpLocks/>
            </p:cNvGrpSpPr>
            <p:nvPr/>
          </p:nvGrpSpPr>
          <p:grpSpPr bwMode="auto">
            <a:xfrm>
              <a:off x="4805" y="3302"/>
              <a:ext cx="315" cy="250"/>
              <a:chOff x="2903" y="2888"/>
              <a:chExt cx="315" cy="250"/>
            </a:xfrm>
          </p:grpSpPr>
          <p:grpSp>
            <p:nvGrpSpPr>
              <p:cNvPr id="721078" name="Group 1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721079" name="Oval 1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80" name="Line 1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81" name="Line 1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82" name="Rectangle 1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1083" name="Oval 1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1084" name="Group 188"/>
              <p:cNvGrpSpPr>
                <a:grpSpLocks/>
              </p:cNvGrpSpPr>
              <p:nvPr/>
            </p:nvGrpSpPr>
            <p:grpSpPr bwMode="auto">
              <a:xfrm>
                <a:off x="2959" y="2888"/>
                <a:ext cx="212" cy="250"/>
                <a:chOff x="2950" y="2429"/>
                <a:chExt cx="215" cy="250"/>
              </a:xfrm>
            </p:grpSpPr>
            <p:sp>
              <p:nvSpPr>
                <p:cNvPr id="721085" name="Rectangle 1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8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950" y="2429"/>
                  <a:ext cx="21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C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721087" name="Group 191"/>
            <p:cNvGrpSpPr>
              <a:grpSpLocks/>
            </p:cNvGrpSpPr>
            <p:nvPr/>
          </p:nvGrpSpPr>
          <p:grpSpPr bwMode="auto">
            <a:xfrm>
              <a:off x="5217" y="3020"/>
              <a:ext cx="316" cy="250"/>
              <a:chOff x="2217" y="2888"/>
              <a:chExt cx="316" cy="250"/>
            </a:xfrm>
          </p:grpSpPr>
          <p:sp>
            <p:nvSpPr>
              <p:cNvPr id="721088" name="Oval 1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89" name="Line 1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90" name="Line 1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91" name="Rectangle 1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1092" name="Oval 1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093" name="Group 197"/>
              <p:cNvGrpSpPr>
                <a:grpSpLocks/>
              </p:cNvGrpSpPr>
              <p:nvPr/>
            </p:nvGrpSpPr>
            <p:grpSpPr bwMode="auto">
              <a:xfrm>
                <a:off x="2273" y="2888"/>
                <a:ext cx="217" cy="250"/>
                <a:chOff x="2948" y="2429"/>
                <a:chExt cx="220" cy="250"/>
              </a:xfrm>
            </p:grpSpPr>
            <p:sp>
              <p:nvSpPr>
                <p:cNvPr id="72109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095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21096" name="Text Box 200"/>
            <p:cNvSpPr txBox="1">
              <a:spLocks noChangeArrowheads="1"/>
            </p:cNvSpPr>
            <p:nvPr/>
          </p:nvSpPr>
          <p:spPr bwMode="auto">
            <a:xfrm>
              <a:off x="4457" y="2843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2+e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097" name="Freeform 201"/>
            <p:cNvSpPr>
              <a:spLocks/>
            </p:cNvSpPr>
            <p:nvPr/>
          </p:nvSpPr>
          <p:spPr bwMode="auto">
            <a:xfrm flipH="1">
              <a:off x="5052" y="2952"/>
              <a:ext cx="213" cy="12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98" name="Freeform 202"/>
            <p:cNvSpPr>
              <a:spLocks/>
            </p:cNvSpPr>
            <p:nvPr/>
          </p:nvSpPr>
          <p:spPr bwMode="auto">
            <a:xfrm flipH="1" flipV="1">
              <a:off x="5061" y="3213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99" name="Freeform 203"/>
            <p:cNvSpPr>
              <a:spLocks/>
            </p:cNvSpPr>
            <p:nvPr/>
          </p:nvSpPr>
          <p:spPr bwMode="auto">
            <a:xfrm flipV="1">
              <a:off x="4659" y="3207"/>
              <a:ext cx="204" cy="15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00" name="Text Box 204"/>
            <p:cNvSpPr txBox="1">
              <a:spLocks noChangeArrowheads="1"/>
            </p:cNvSpPr>
            <p:nvPr/>
          </p:nvSpPr>
          <p:spPr bwMode="auto">
            <a:xfrm>
              <a:off x="5190" y="286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101" name="Text Box 205"/>
            <p:cNvSpPr txBox="1">
              <a:spLocks noChangeArrowheads="1"/>
            </p:cNvSpPr>
            <p:nvPr/>
          </p:nvSpPr>
          <p:spPr bwMode="auto">
            <a:xfrm>
              <a:off x="5138" y="320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102" name="Text Box 206"/>
            <p:cNvSpPr txBox="1">
              <a:spLocks noChangeArrowheads="1"/>
            </p:cNvSpPr>
            <p:nvPr/>
          </p:nvSpPr>
          <p:spPr bwMode="auto">
            <a:xfrm>
              <a:off x="4585" y="32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103" name="Freeform 207"/>
            <p:cNvSpPr>
              <a:spLocks/>
            </p:cNvSpPr>
            <p:nvPr/>
          </p:nvSpPr>
          <p:spPr bwMode="auto">
            <a:xfrm flipH="1" flipV="1">
              <a:off x="5001" y="3186"/>
              <a:ext cx="198" cy="144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04" name="Freeform 208"/>
            <p:cNvSpPr>
              <a:spLocks/>
            </p:cNvSpPr>
            <p:nvPr/>
          </p:nvSpPr>
          <p:spPr bwMode="auto">
            <a:xfrm flipH="1">
              <a:off x="4716" y="3192"/>
              <a:ext cx="192" cy="138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05" name="Text Box 209"/>
            <p:cNvSpPr txBox="1">
              <a:spLocks noChangeArrowheads="1"/>
            </p:cNvSpPr>
            <p:nvPr/>
          </p:nvSpPr>
          <p:spPr bwMode="auto">
            <a:xfrm>
              <a:off x="4733" y="3080"/>
              <a:ext cx="3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1+e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106" name="Text Box 210"/>
            <p:cNvSpPr txBox="1">
              <a:spLocks noChangeArrowheads="1"/>
            </p:cNvSpPr>
            <p:nvPr/>
          </p:nvSpPr>
          <p:spPr bwMode="auto">
            <a:xfrm>
              <a:off x="4992" y="307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1107" name="Text Box 211"/>
            <p:cNvSpPr txBox="1">
              <a:spLocks noChangeArrowheads="1"/>
            </p:cNvSpPr>
            <p:nvPr/>
          </p:nvSpPr>
          <p:spPr bwMode="auto">
            <a:xfrm>
              <a:off x="572" y="3755"/>
              <a:ext cx="6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99"/>
                  </a:solidFill>
                </a:rPr>
                <a:t>initially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721108" name="Text Box 212"/>
            <p:cNvSpPr txBox="1">
              <a:spLocks noChangeArrowheads="1"/>
            </p:cNvSpPr>
            <p:nvPr/>
          </p:nvSpPr>
          <p:spPr bwMode="auto">
            <a:xfrm>
              <a:off x="1817" y="3653"/>
              <a:ext cx="105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99"/>
                  </a:solidFill>
                </a:rPr>
                <a:t>… recompute</a:t>
              </a:r>
            </a:p>
            <a:p>
              <a:pPr algn="ctr"/>
              <a:r>
                <a:rPr lang="en-US" sz="2000">
                  <a:solidFill>
                    <a:srgbClr val="000099"/>
                  </a:solidFill>
                </a:rPr>
                <a:t>routing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721109" name="Text Box 213"/>
            <p:cNvSpPr txBox="1">
              <a:spLocks noChangeArrowheads="1"/>
            </p:cNvSpPr>
            <p:nvPr/>
          </p:nvSpPr>
          <p:spPr bwMode="auto">
            <a:xfrm>
              <a:off x="3089" y="3659"/>
              <a:ext cx="10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99"/>
                  </a:solidFill>
                </a:rPr>
                <a:t>… recompute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721110" name="Text Box 214"/>
            <p:cNvSpPr txBox="1">
              <a:spLocks noChangeArrowheads="1"/>
            </p:cNvSpPr>
            <p:nvPr/>
          </p:nvSpPr>
          <p:spPr bwMode="auto">
            <a:xfrm>
              <a:off x="4343" y="3647"/>
              <a:ext cx="10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99"/>
                  </a:solidFill>
                </a:rPr>
                <a:t>… recompute</a:t>
              </a:r>
              <a:endParaRPr 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721111" name="Line 215"/>
            <p:cNvSpPr>
              <a:spLocks noChangeShapeType="1"/>
            </p:cNvSpPr>
            <p:nvPr/>
          </p:nvSpPr>
          <p:spPr bwMode="auto">
            <a:xfrm flipV="1">
              <a:off x="2292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2" name="Line 216"/>
            <p:cNvSpPr>
              <a:spLocks noChangeShapeType="1"/>
            </p:cNvSpPr>
            <p:nvPr/>
          </p:nvSpPr>
          <p:spPr bwMode="auto">
            <a:xfrm flipV="1">
              <a:off x="1872" y="32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3" name="Line 217"/>
            <p:cNvSpPr>
              <a:spLocks noChangeShapeType="1"/>
            </p:cNvSpPr>
            <p:nvPr/>
          </p:nvSpPr>
          <p:spPr bwMode="auto">
            <a:xfrm flipV="1">
              <a:off x="2712" y="3204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4" name="Line 218"/>
            <p:cNvSpPr>
              <a:spLocks noChangeShapeType="1"/>
            </p:cNvSpPr>
            <p:nvPr/>
          </p:nvSpPr>
          <p:spPr bwMode="auto">
            <a:xfrm flipV="1">
              <a:off x="3237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5" name="Line 219"/>
            <p:cNvSpPr>
              <a:spLocks noChangeShapeType="1"/>
            </p:cNvSpPr>
            <p:nvPr/>
          </p:nvSpPr>
          <p:spPr bwMode="auto">
            <a:xfrm flipV="1">
              <a:off x="3654" y="348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6" name="Line 220"/>
            <p:cNvSpPr>
              <a:spLocks noChangeShapeType="1"/>
            </p:cNvSpPr>
            <p:nvPr/>
          </p:nvSpPr>
          <p:spPr bwMode="auto">
            <a:xfrm flipV="1">
              <a:off x="4071" y="32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7" name="Line 221"/>
            <p:cNvSpPr>
              <a:spLocks noChangeShapeType="1"/>
            </p:cNvSpPr>
            <p:nvPr/>
          </p:nvSpPr>
          <p:spPr bwMode="auto">
            <a:xfrm flipV="1">
              <a:off x="4566" y="32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8" name="Line 222"/>
            <p:cNvSpPr>
              <a:spLocks noChangeShapeType="1"/>
            </p:cNvSpPr>
            <p:nvPr/>
          </p:nvSpPr>
          <p:spPr bwMode="auto">
            <a:xfrm flipV="1">
              <a:off x="4977" y="3501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19" name="Line 223"/>
            <p:cNvSpPr>
              <a:spLocks noChangeShapeType="1"/>
            </p:cNvSpPr>
            <p:nvPr/>
          </p:nvSpPr>
          <p:spPr bwMode="auto">
            <a:xfrm flipV="1">
              <a:off x="5388" y="3225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21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vector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Bellman Ford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9533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Define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smtClean="0"/>
              <a:t>Then  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(y) = min {c(</a:t>
            </a:r>
            <a:r>
              <a:rPr lang="en-US" dirty="0" err="1">
                <a:solidFill>
                  <a:srgbClr val="FF0000"/>
                </a:solidFill>
              </a:rPr>
              <a:t>x,v</a:t>
            </a:r>
            <a:r>
              <a:rPr lang="en-US" dirty="0">
                <a:solidFill>
                  <a:srgbClr val="FF0000"/>
                </a:solidFill>
              </a:rPr>
              <a:t>) + d</a:t>
            </a:r>
            <a:r>
              <a:rPr lang="en-US" baseline="-25000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where min is taken over all neighbors v of x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7BCA-9785-4A87-A9DE-00EE17F541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490538" y="4610100"/>
            <a:ext cx="4662487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943100" y="49530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1382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</a:t>
            </a:r>
            <a:r>
              <a:rPr lang="en-US"/>
              <a:t> = estimate of least cost from x to y</a:t>
            </a:r>
          </a:p>
          <a:p>
            <a:pPr lvl="1"/>
            <a:r>
              <a:rPr lang="en-US"/>
              <a:t>x maintains  distance vector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</a:p>
          <a:p>
            <a:r>
              <a:rPr lang="en-US"/>
              <a:t>node x:</a:t>
            </a:r>
          </a:p>
          <a:p>
            <a:pPr lvl="1"/>
            <a:r>
              <a:rPr lang="en-US" sz="2800"/>
              <a:t>knows cost to each neighbor v: </a:t>
            </a:r>
            <a:r>
              <a:rPr lang="en-US" sz="2800">
                <a:solidFill>
                  <a:srgbClr val="FF0000"/>
                </a:solidFill>
              </a:rPr>
              <a:t>c(x,v)</a:t>
            </a:r>
          </a:p>
          <a:p>
            <a:pPr lvl="1"/>
            <a:r>
              <a:rPr lang="en-US" sz="2800"/>
              <a:t>maintains its neighbors’ distance vectors. For each neighbor v, x maintains </a:t>
            </a:r>
            <a:br>
              <a:rPr lang="en-US" sz="2800"/>
            </a:br>
            <a:r>
              <a:rPr lang="en-US" sz="2800" b="1">
                <a:solidFill>
                  <a:srgbClr val="FF0000"/>
                </a:solidFill>
              </a:rPr>
              <a:t>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 = [D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(y): y </a:t>
            </a:r>
            <a:r>
              <a:rPr lang="ru-RU" sz="2800">
                <a:solidFill>
                  <a:srgbClr val="FF0000"/>
                </a:solidFill>
              </a:rPr>
              <a:t>є</a:t>
            </a:r>
            <a:r>
              <a:rPr lang="en-US" sz="2800">
                <a:solidFill>
                  <a:srgbClr val="FF0000"/>
                </a:solidFill>
              </a:rPr>
              <a:t> N ]</a:t>
            </a:r>
            <a:endParaRPr lang="en-US" sz="2800"/>
          </a:p>
          <a:p>
            <a:pPr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8518-7659-4A32-9B1E-882BF4C84E4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9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(4)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Basic idea:</a:t>
            </a:r>
            <a:r>
              <a:rPr lang="en-US"/>
              <a:t> </a:t>
            </a:r>
          </a:p>
          <a:p>
            <a:r>
              <a:rPr lang="en-US" sz="2400"/>
              <a:t>from time-to-time, each node sends its own distance vector estimate to neighbors</a:t>
            </a:r>
          </a:p>
          <a:p>
            <a:r>
              <a:rPr lang="en-US" sz="2400"/>
              <a:t>when x receives new DV estimate from neighbor, it updates its own DV using B-F equation: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ECFB-D492-44F6-A937-8B5FA10053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1003300" y="3851275"/>
            <a:ext cx="716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 </a:t>
            </a:r>
            <a:r>
              <a:rPr lang="en-US" sz="2400" i="1">
                <a:solidFill>
                  <a:srgbClr val="FF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min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{c(x,v) + 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(y)}    for each node y </a:t>
            </a:r>
            <a:r>
              <a:rPr lang="en-US" sz="2400" i="1">
                <a:solidFill>
                  <a:srgbClr val="FF0000"/>
                </a:solidFill>
                <a:ea typeface="MS Mincho" pitchFamily="49" charset="-128"/>
              </a:rPr>
              <a:t>∊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under minor, natural conditions, the estimate </a:t>
            </a:r>
            <a:r>
              <a:rPr lang="en-US" sz="2400" i="1">
                <a:cs typeface="Times New Roman" pitchFamily="18" charset="0"/>
              </a:rPr>
              <a:t>D</a:t>
            </a:r>
            <a:r>
              <a:rPr lang="en-US" sz="2400" i="1" baseline="-30000">
                <a:cs typeface="Times New Roman" pitchFamily="18" charset="0"/>
              </a:rPr>
              <a:t>x</a:t>
            </a:r>
            <a:r>
              <a:rPr lang="en-US" sz="2400" i="1">
                <a:cs typeface="Times New Roman" pitchFamily="18" charset="0"/>
              </a:rPr>
              <a:t>(y) converge to the actual least cost</a:t>
            </a:r>
            <a:r>
              <a:rPr lang="en-US" sz="2400" i="1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>
                <a:cs typeface="Arial" charset="0"/>
              </a:rPr>
              <a:t>d</a:t>
            </a:r>
            <a:r>
              <a:rPr lang="en-US" sz="2400" baseline="-25000">
                <a:cs typeface="Arial" charset="0"/>
              </a:rPr>
              <a:t>x</a:t>
            </a:r>
            <a:r>
              <a:rPr lang="en-US" sz="2400">
                <a:cs typeface="Arial" charset="0"/>
              </a:rPr>
              <a:t>(y) </a:t>
            </a:r>
          </a:p>
        </p:txBody>
      </p:sp>
    </p:spTree>
    <p:extLst>
      <p:ext uri="{BB962C8B-B14F-4D97-AF65-F5344CB8AC3E}">
        <p14:creationId xmlns:p14="http://schemas.microsoft.com/office/powerpoint/2010/main" val="393970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73AD9-AB06-4C85-B9CD-10AF6E8CC60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28066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8067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8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9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8070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8071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8072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8073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8074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5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7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9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80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8081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8082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3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88" name="Text Box 24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3297238" y="16764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09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095" name="Text Box 31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96" name="Text Box 32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97" name="Text Box 33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98" name="Text Box 34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9" name="Text Box 35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0" name="Text Box 36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1" name="Text Box 37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∞</a:t>
            </a:r>
          </a:p>
        </p:txBody>
      </p:sp>
      <p:sp>
        <p:nvSpPr>
          <p:cNvPr id="728103" name="Text Box 39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0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0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07" name="Text Box 43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109" name="Text Box 45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110" name="Text Box 46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11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2" name="Text Box 48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3" name="Text Box 49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4" name="Text Box 50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8115" name="Text Box 51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8116" name="Text Box 52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117" name="Text Box 53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18" name="Text Box 54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∞</a:t>
            </a:r>
          </a:p>
          <a:p>
            <a:r>
              <a:rPr lang="en-US" dirty="0"/>
              <a:t>2   0   1</a:t>
            </a:r>
          </a:p>
        </p:txBody>
      </p:sp>
      <p:sp>
        <p:nvSpPr>
          <p:cNvPr id="72811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8120" name="Text Box 56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8121" name="Text Box 57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812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29" name="Text Box 65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813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8131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132" name="Group 68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728133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3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9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40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8141" name="Group 77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728142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8144" name="Group 80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72814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814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8150" name="Group 86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72815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15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728153" name="Text Box 89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54" name="Text Box 90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55" name="Text Box 91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728156" name="Group 92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281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81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8162" name="Group 98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281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1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8165" name="Text Box 101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8166" name="Text Box 102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8167" name="Text Box 103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8168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69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0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1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80352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9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614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00B8-34BA-41D7-A54A-DFC7B3BC726D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9091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2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9096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9097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9098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099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1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9105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9106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7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0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10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11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12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13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15" name="Text Box 27"/>
          <p:cNvSpPr txBox="1">
            <a:spLocks noChangeArrowheads="1"/>
          </p:cNvSpPr>
          <p:nvPr/>
        </p:nvSpPr>
        <p:spPr bwMode="auto">
          <a:xfrm rot="16200000">
            <a:off x="4629944" y="20756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17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18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19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0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21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22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23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26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27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28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9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30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31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4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5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6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7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38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39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40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41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42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43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44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 rot="16200000">
            <a:off x="2420144" y="37520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47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48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49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0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51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52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53" name="Text Box 65"/>
          <p:cNvSpPr txBox="1">
            <a:spLocks noChangeArrowheads="1"/>
          </p:cNvSpPr>
          <p:nvPr/>
        </p:nvSpPr>
        <p:spPr bwMode="auto">
          <a:xfrm>
            <a:off x="5486400" y="35052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54" name="Text Box 66"/>
          <p:cNvSpPr txBox="1">
            <a:spLocks noChangeArrowheads="1"/>
          </p:cNvSpPr>
          <p:nvPr/>
        </p:nvSpPr>
        <p:spPr bwMode="auto">
          <a:xfrm rot="16200000">
            <a:off x="4629944" y="38282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55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56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57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58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9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0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61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62" name="Text Box 74"/>
          <p:cNvSpPr txBox="1">
            <a:spLocks noChangeArrowheads="1"/>
          </p:cNvSpPr>
          <p:nvPr/>
        </p:nvSpPr>
        <p:spPr bwMode="auto">
          <a:xfrm>
            <a:off x="5410200" y="51816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63" name="Text Box 75"/>
          <p:cNvSpPr txBox="1">
            <a:spLocks noChangeArrowheads="1"/>
          </p:cNvSpPr>
          <p:nvPr/>
        </p:nvSpPr>
        <p:spPr bwMode="auto">
          <a:xfrm rot="16200000">
            <a:off x="4553744" y="55046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64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65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66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9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0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71" name="Text Box 83"/>
          <p:cNvSpPr txBox="1">
            <a:spLocks noChangeArrowheads="1"/>
          </p:cNvSpPr>
          <p:nvPr/>
        </p:nvSpPr>
        <p:spPr bwMode="auto">
          <a:xfrm>
            <a:off x="3276600" y="5181600"/>
            <a:ext cx="94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72" name="Text Box 84"/>
          <p:cNvSpPr txBox="1">
            <a:spLocks noChangeArrowheads="1"/>
          </p:cNvSpPr>
          <p:nvPr/>
        </p:nvSpPr>
        <p:spPr bwMode="auto">
          <a:xfrm rot="16200000">
            <a:off x="2420144" y="5504656"/>
            <a:ext cx="708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73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74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75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176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77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78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9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80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1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2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3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9184" name="Text Box 96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9185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9186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87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9188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9189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0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1" name="Text Box 103"/>
          <p:cNvSpPr txBox="1">
            <a:spLocks noChangeArrowheads="1"/>
          </p:cNvSpPr>
          <p:nvPr/>
        </p:nvSpPr>
        <p:spPr bwMode="auto">
          <a:xfrm>
            <a:off x="3276600" y="38100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2" name="Text Box 104"/>
          <p:cNvSpPr txBox="1">
            <a:spLocks noChangeArrowheads="1"/>
          </p:cNvSpPr>
          <p:nvPr/>
        </p:nvSpPr>
        <p:spPr bwMode="auto">
          <a:xfrm>
            <a:off x="3276600" y="4114800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3" name="Text Box 105"/>
          <p:cNvSpPr txBox="1">
            <a:spLocks noChangeArrowheads="1"/>
          </p:cNvSpPr>
          <p:nvPr/>
        </p:nvSpPr>
        <p:spPr bwMode="auto">
          <a:xfrm>
            <a:off x="3276600" y="55626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4" name="Text Box 106"/>
          <p:cNvSpPr txBox="1">
            <a:spLocks noChangeArrowheads="1"/>
          </p:cNvSpPr>
          <p:nvPr/>
        </p:nvSpPr>
        <p:spPr bwMode="auto">
          <a:xfrm>
            <a:off x="3276600" y="5867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5" name="Text Box 107"/>
          <p:cNvSpPr txBox="1">
            <a:spLocks noChangeArrowheads="1"/>
          </p:cNvSpPr>
          <p:nvPr/>
        </p:nvSpPr>
        <p:spPr bwMode="auto">
          <a:xfrm>
            <a:off x="5486400" y="2133600"/>
            <a:ext cx="976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6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7" name="Text Box 109"/>
          <p:cNvSpPr txBox="1">
            <a:spLocks noChangeArrowheads="1"/>
          </p:cNvSpPr>
          <p:nvPr/>
        </p:nvSpPr>
        <p:spPr bwMode="auto">
          <a:xfrm>
            <a:off x="5486400" y="38862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8" name="Text Box 110"/>
          <p:cNvSpPr txBox="1">
            <a:spLocks noChangeArrowheads="1"/>
          </p:cNvSpPr>
          <p:nvPr/>
        </p:nvSpPr>
        <p:spPr bwMode="auto">
          <a:xfrm>
            <a:off x="5410200" y="5867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9" name="Text Box 111"/>
          <p:cNvSpPr txBox="1">
            <a:spLocks noChangeArrowheads="1"/>
          </p:cNvSpPr>
          <p:nvPr/>
        </p:nvSpPr>
        <p:spPr bwMode="auto">
          <a:xfrm>
            <a:off x="5410200" y="54864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200" name="Text Box 112"/>
          <p:cNvSpPr txBox="1">
            <a:spLocks noChangeArrowheads="1"/>
          </p:cNvSpPr>
          <p:nvPr/>
        </p:nvSpPr>
        <p:spPr bwMode="auto">
          <a:xfrm>
            <a:off x="5486400" y="411480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201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2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3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4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5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0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1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1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12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9213" name="Group 12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9214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729216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7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8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9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0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21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2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3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9224" name="Group 136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72922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9227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729228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9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0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32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33" name="Group 145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72923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35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729236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7" name="Text Box 149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8" name="Text Box 150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729239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29240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1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2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44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45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29246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47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9248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9249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9250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9251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2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3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4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56" name="Rectangle 16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9257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9258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/>
            <a:r>
              <a:rPr lang="fr-FR"/>
              <a:t>= min{2+1 , 7+0} = 3</a:t>
            </a:r>
          </a:p>
        </p:txBody>
      </p:sp>
      <p:sp>
        <p:nvSpPr>
          <p:cNvPr id="729259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75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6E2-5FA7-464A-8A52-EE1E19223D9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11682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711683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4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6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2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3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4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5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6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8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9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0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2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3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4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5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6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8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9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0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1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2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3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14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5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6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7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8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9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0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1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2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3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1724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172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6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27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1728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9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0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173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2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1733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1734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5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6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173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8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9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1740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1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3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4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5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6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7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8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9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0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1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1752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803341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Graph: G = (N,E)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N = set of routers = { u, v, w, x, y, z }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E = set of links ={ (</a:t>
            </a:r>
            <a:r>
              <a:rPr lang="en-US" dirty="0" err="1">
                <a:latin typeface="Arial" charset="0"/>
              </a:rPr>
              <a:t>u,v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u,x</a:t>
            </a:r>
            <a:r>
              <a:rPr lang="en-US" dirty="0">
                <a:latin typeface="Arial" charset="0"/>
              </a:rPr>
              <a:t>),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err="1" smtClean="0">
                <a:latin typeface="Arial" charset="0"/>
              </a:rPr>
              <a:t>u,w</a:t>
            </a:r>
            <a:r>
              <a:rPr lang="en-US" dirty="0" smtClean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v,x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v,w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x,w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x,y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w,y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w,z</a:t>
            </a:r>
            <a:r>
              <a:rPr lang="en-US" dirty="0">
                <a:latin typeface="Arial" charset="0"/>
              </a:rPr>
              <a:t>), (</a:t>
            </a:r>
            <a:r>
              <a:rPr lang="en-US" dirty="0" err="1">
                <a:latin typeface="Arial" charset="0"/>
              </a:rPr>
              <a:t>y,z</a:t>
            </a:r>
            <a:r>
              <a:rPr lang="en-US" dirty="0">
                <a:latin typeface="Arial" charset="0"/>
              </a:rPr>
              <a:t>) }</a:t>
            </a:r>
          </a:p>
        </p:txBody>
      </p:sp>
      <p:sp>
        <p:nvSpPr>
          <p:cNvPr id="711754" name="Text Box 74"/>
          <p:cNvSpPr txBox="1">
            <a:spLocks noChangeArrowheads="1"/>
          </p:cNvSpPr>
          <p:nvPr/>
        </p:nvSpPr>
        <p:spPr bwMode="auto">
          <a:xfrm>
            <a:off x="693738" y="5106988"/>
            <a:ext cx="7666037" cy="944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Remark: Graph abstraction is useful in other network contexts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Example: P2P, where N is set of peers and E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389725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Comparison of LS and DV algorithms</a:t>
            </a:r>
            <a:endParaRPr lang="en-US"/>
          </a:p>
        </p:txBody>
      </p:sp>
      <p:sp>
        <p:nvSpPr>
          <p:cNvPr id="7321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3875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Message complexity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with n nodes, E links, O(nE) msgs sent  </a:t>
            </a:r>
          </a:p>
          <a:p>
            <a:r>
              <a:rPr lang="en-US" sz="2000" u="sng">
                <a:solidFill>
                  <a:srgbClr val="FF0000"/>
                </a:solidFill>
              </a:rPr>
              <a:t>DV: </a:t>
            </a:r>
            <a:r>
              <a:rPr lang="en-US" sz="2000"/>
              <a:t>exchange between neighbors only</a:t>
            </a:r>
          </a:p>
          <a:p>
            <a:pPr lvl="1"/>
            <a:r>
              <a:rPr lang="en-US" sz="2000"/>
              <a:t>convergence time varies</a:t>
            </a:r>
            <a:endParaRPr lang="en-US" sz="180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Speed of Convergence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O(n</a:t>
            </a:r>
            <a:r>
              <a:rPr lang="en-US" sz="2000" b="1" baseline="30000"/>
              <a:t>2</a:t>
            </a:r>
            <a:r>
              <a:rPr lang="en-US" sz="2000"/>
              <a:t>) algorithm requires O(nE) msgs</a:t>
            </a:r>
          </a:p>
          <a:p>
            <a:pPr lvl="1"/>
            <a:r>
              <a:rPr lang="en-US" sz="2000"/>
              <a:t>may have oscillations</a:t>
            </a:r>
            <a:endParaRPr lang="en-US" sz="1800"/>
          </a:p>
          <a:p>
            <a:r>
              <a:rPr lang="en-US" sz="2000" u="sng">
                <a:solidFill>
                  <a:srgbClr val="FF0000"/>
                </a:solidFill>
              </a:rPr>
              <a:t>DV</a:t>
            </a:r>
            <a:r>
              <a:rPr lang="en-US" sz="2000"/>
              <a:t>: convergence time varies</a:t>
            </a:r>
          </a:p>
          <a:p>
            <a:pPr lvl="1"/>
            <a:r>
              <a:rPr lang="en-US" sz="2000"/>
              <a:t>may be routing loops</a:t>
            </a:r>
          </a:p>
          <a:p>
            <a:pPr lvl="1"/>
            <a:r>
              <a:rPr lang="en-US" sz="2000"/>
              <a:t>count-to-infinity problem</a:t>
            </a:r>
            <a:endParaRPr lang="en-US" sz="1800"/>
          </a:p>
        </p:txBody>
      </p:sp>
      <p:sp>
        <p:nvSpPr>
          <p:cNvPr id="7321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43450" y="1295400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Robustness:</a:t>
            </a:r>
            <a:r>
              <a:rPr lang="en-US" sz="2400"/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LS: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node can advertise incorrect </a:t>
            </a:r>
            <a:r>
              <a:rPr lang="en-US" sz="2000" i="1">
                <a:solidFill>
                  <a:srgbClr val="000099"/>
                </a:solidFill>
              </a:rPr>
              <a:t>link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 computes only its </a:t>
            </a:r>
            <a:r>
              <a:rPr lang="en-US" sz="2000" i="1"/>
              <a:t>own</a:t>
            </a:r>
            <a:r>
              <a:rPr lang="en-US" sz="2000"/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DV:</a:t>
            </a:r>
            <a:endParaRPr lang="en-US" sz="2400"/>
          </a:p>
          <a:p>
            <a:pPr lvl="1"/>
            <a:r>
              <a:rPr lang="en-US" sz="2000"/>
              <a:t>DV node can advertise incorrect </a:t>
            </a:r>
            <a:r>
              <a:rPr lang="en-US" sz="2000" i="1">
                <a:solidFill>
                  <a:srgbClr val="000099"/>
                </a:solidFill>
              </a:rPr>
              <a:t>path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node’s table used by others </a:t>
            </a:r>
          </a:p>
          <a:p>
            <a:pPr lvl="2"/>
            <a:r>
              <a:rPr lang="en-US" sz="1800"/>
              <a:t>error propagate thru network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E9B9-83D3-423B-8062-BEBABAC5E17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2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CD1C-A3DF-4B62-A6D3-919B51583AB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12707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712708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09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5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8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9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0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2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4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5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7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9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0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1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2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3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4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5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7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8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9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0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1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2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3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4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5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6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7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8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2749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275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1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2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2753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4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5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275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7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2758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2759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0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1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2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3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4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2765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6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2767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8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9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0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1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3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4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5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6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2777" name="Text Box 73"/>
          <p:cNvSpPr txBox="1">
            <a:spLocks noChangeArrowheads="1"/>
          </p:cNvSpPr>
          <p:nvPr/>
        </p:nvSpPr>
        <p:spPr bwMode="auto">
          <a:xfrm>
            <a:off x="5265738" y="1693863"/>
            <a:ext cx="31188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c(</a:t>
            </a:r>
            <a:r>
              <a:rPr lang="en-US" dirty="0" err="1"/>
              <a:t>x,x</a:t>
            </a:r>
            <a:r>
              <a:rPr lang="en-US" dirty="0"/>
              <a:t>’) = cost of link (</a:t>
            </a:r>
            <a:r>
              <a:rPr lang="en-US" dirty="0" err="1"/>
              <a:t>x,x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/>
              <a:t>   - e.g., c(</a:t>
            </a:r>
            <a:r>
              <a:rPr lang="en-US" dirty="0" err="1"/>
              <a:t>w,z</a:t>
            </a:r>
            <a:r>
              <a:rPr lang="en-US" dirty="0"/>
              <a:t>) = 5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cost could always be 1, or </a:t>
            </a:r>
          </a:p>
          <a:p>
            <a:r>
              <a:rPr lang="en-US" dirty="0"/>
              <a:t>inversely related to bandwidth,</a:t>
            </a:r>
          </a:p>
          <a:p>
            <a:r>
              <a:rPr lang="en-US" dirty="0"/>
              <a:t>or </a:t>
            </a:r>
            <a:r>
              <a:rPr lang="en-US" dirty="0" smtClean="0"/>
              <a:t>directly related </a:t>
            </a:r>
            <a:r>
              <a:rPr lang="en-US" dirty="0"/>
              <a:t>to </a:t>
            </a:r>
          </a:p>
          <a:p>
            <a:r>
              <a:rPr lang="en-US" dirty="0"/>
              <a:t>congestion</a:t>
            </a:r>
          </a:p>
        </p:txBody>
      </p:sp>
      <p:sp>
        <p:nvSpPr>
          <p:cNvPr id="712778" name="Text Box 74"/>
          <p:cNvSpPr txBox="1">
            <a:spLocks noChangeArrowheads="1"/>
          </p:cNvSpPr>
          <p:nvPr/>
        </p:nvSpPr>
        <p:spPr bwMode="auto">
          <a:xfrm>
            <a:off x="925513" y="4232275"/>
            <a:ext cx="7021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712779" name="Text Box 75"/>
          <p:cNvSpPr txBox="1">
            <a:spLocks noChangeArrowheads="1"/>
          </p:cNvSpPr>
          <p:nvPr/>
        </p:nvSpPr>
        <p:spPr bwMode="auto">
          <a:xfrm>
            <a:off x="501650" y="4860925"/>
            <a:ext cx="6157913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Question: What’s the least-cost path between u and z ?</a:t>
            </a:r>
          </a:p>
        </p:txBody>
      </p:sp>
      <p:sp>
        <p:nvSpPr>
          <p:cNvPr id="712780" name="Text Box 76"/>
          <p:cNvSpPr txBox="1">
            <a:spLocks noChangeArrowheads="1"/>
          </p:cNvSpPr>
          <p:nvPr/>
        </p:nvSpPr>
        <p:spPr bwMode="auto">
          <a:xfrm>
            <a:off x="385763" y="5640388"/>
            <a:ext cx="80232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Routing algorithm: algorithm that finds least-cost path</a:t>
            </a:r>
          </a:p>
        </p:txBody>
      </p:sp>
    </p:spTree>
    <p:extLst>
      <p:ext uri="{BB962C8B-B14F-4D97-AF65-F5344CB8AC3E}">
        <p14:creationId xmlns:p14="http://schemas.microsoft.com/office/powerpoint/2010/main" val="18056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Routing Algorithm classification</a:t>
            </a:r>
            <a:endParaRPr 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Global or decentralized information?</a:t>
            </a: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99"/>
                </a:solidFill>
              </a:rPr>
              <a:t>Global:</a:t>
            </a:r>
          </a:p>
          <a:p>
            <a:r>
              <a:rPr lang="en-US" sz="2000" dirty="0"/>
              <a:t>all routers have </a:t>
            </a:r>
            <a:r>
              <a:rPr lang="en-US" sz="2000" b="1" dirty="0"/>
              <a:t>complete topology</a:t>
            </a:r>
            <a:r>
              <a:rPr lang="en-US" sz="2000" dirty="0"/>
              <a:t>, link cost info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“link state” </a:t>
            </a:r>
            <a:r>
              <a:rPr lang="en-US" sz="2000" dirty="0" smtClean="0">
                <a:solidFill>
                  <a:srgbClr val="FF0000"/>
                </a:solidFill>
              </a:rPr>
              <a:t>algorithms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Eg</a:t>
            </a:r>
            <a:r>
              <a:rPr lang="en-US" sz="2000" dirty="0" smtClean="0">
                <a:solidFill>
                  <a:srgbClr val="FF0000"/>
                </a:solidFill>
              </a:rPr>
              <a:t>. OSPF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000099"/>
                </a:solidFill>
              </a:rPr>
              <a:t>Decentralized: </a:t>
            </a:r>
          </a:p>
          <a:p>
            <a:r>
              <a:rPr lang="en-US" sz="2000" dirty="0"/>
              <a:t>router knows physically-connected neighbors, link costs to neighbors</a:t>
            </a:r>
          </a:p>
          <a:p>
            <a:r>
              <a:rPr lang="en-US" sz="2000" dirty="0"/>
              <a:t>iterative process of computation, exchange of info </a:t>
            </a:r>
            <a:r>
              <a:rPr lang="en-US" sz="2000" b="1" dirty="0"/>
              <a:t>with neighbors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“distance vector” </a:t>
            </a:r>
            <a:r>
              <a:rPr lang="en-US" sz="2000" dirty="0" smtClean="0">
                <a:solidFill>
                  <a:srgbClr val="FF0000"/>
                </a:solidFill>
              </a:rPr>
              <a:t>algorithms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Eg</a:t>
            </a:r>
            <a:r>
              <a:rPr lang="en-US" sz="2000" dirty="0" smtClean="0">
                <a:solidFill>
                  <a:srgbClr val="FF0000"/>
                </a:solidFill>
              </a:rPr>
              <a:t>. RIP, BGP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90990-92BB-48A7-8E72-F5A7400BD4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7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Link-State Routing Algorithm</a:t>
            </a:r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err="1">
                <a:solidFill>
                  <a:srgbClr val="FF0000"/>
                </a:solidFill>
              </a:rPr>
              <a:t>Dijkstra’s</a:t>
            </a:r>
            <a:r>
              <a:rPr lang="en-US" sz="2400" dirty="0">
                <a:solidFill>
                  <a:srgbClr val="FF0000"/>
                </a:solidFill>
              </a:rPr>
              <a:t> algorithm</a:t>
            </a:r>
            <a:endParaRPr lang="en-US" sz="2400" dirty="0"/>
          </a:p>
          <a:p>
            <a:r>
              <a:rPr lang="en-US" sz="2000" dirty="0"/>
              <a:t>net topology, link costs known to all nodes</a:t>
            </a:r>
          </a:p>
          <a:p>
            <a:pPr lvl="1"/>
            <a:r>
              <a:rPr lang="en-US" sz="2000" dirty="0"/>
              <a:t>accomplished via “link state broadcast” </a:t>
            </a:r>
          </a:p>
          <a:p>
            <a:pPr lvl="1"/>
            <a:r>
              <a:rPr lang="en-US" sz="2000" dirty="0"/>
              <a:t>all nodes have same info</a:t>
            </a:r>
          </a:p>
          <a:p>
            <a:r>
              <a:rPr lang="en-US" sz="2000" dirty="0"/>
              <a:t>computes least cost paths from one node (‘source”) to all other nodes</a:t>
            </a:r>
          </a:p>
          <a:p>
            <a:pPr lvl="1"/>
            <a:r>
              <a:rPr lang="en-US" sz="2000" dirty="0"/>
              <a:t>gives </a:t>
            </a:r>
            <a:r>
              <a:rPr lang="en-US" sz="2000" i="1" dirty="0">
                <a:solidFill>
                  <a:srgbClr val="000099"/>
                </a:solidFill>
              </a:rPr>
              <a:t>forwarding table</a:t>
            </a:r>
            <a:r>
              <a:rPr lang="en-US" sz="2000" dirty="0"/>
              <a:t> for that node</a:t>
            </a:r>
          </a:p>
          <a:p>
            <a:r>
              <a:rPr lang="en-US" sz="2000" dirty="0"/>
              <a:t>iterative: after k iterations, know least cost path to k </a:t>
            </a:r>
            <a:r>
              <a:rPr lang="en-US" sz="2000" dirty="0" err="1"/>
              <a:t>dest</a:t>
            </a:r>
            <a:r>
              <a:rPr lang="en-US" sz="2000" dirty="0"/>
              <a:t>.’s</a:t>
            </a:r>
          </a:p>
        </p:txBody>
      </p:sp>
      <p:sp>
        <p:nvSpPr>
          <p:cNvPr id="71578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Notation:</a:t>
            </a:r>
            <a:endParaRPr lang="en-US" sz="2400" dirty="0"/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c(</a:t>
            </a:r>
            <a:r>
              <a:rPr lang="en-US" sz="2400" dirty="0" err="1">
                <a:solidFill>
                  <a:srgbClr val="000099"/>
                </a:solidFill>
                <a:latin typeface="Arial" charset="0"/>
              </a:rPr>
              <a:t>x,y</a:t>
            </a:r>
            <a:r>
              <a:rPr lang="en-US" sz="2400" dirty="0">
                <a:solidFill>
                  <a:srgbClr val="000099"/>
                </a:solidFill>
                <a:latin typeface="Arial" charset="0"/>
              </a:rPr>
              <a:t>):</a:t>
            </a:r>
            <a:r>
              <a:rPr lang="en-US" sz="2000" dirty="0"/>
              <a:t> link cost from node x to y;  = ∞ if not direct neighbors</a:t>
            </a:r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000" dirty="0"/>
              <a:t> current value of cost of path from source to </a:t>
            </a:r>
            <a:r>
              <a:rPr lang="en-US" sz="2000" dirty="0" err="1"/>
              <a:t>dest</a:t>
            </a:r>
            <a:r>
              <a:rPr lang="en-US" sz="2000" dirty="0"/>
              <a:t>. v</a:t>
            </a:r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000" dirty="0"/>
              <a:t> predecessor node along path from source to v</a:t>
            </a:r>
          </a:p>
          <a:p>
            <a:r>
              <a:rPr lang="en-US" sz="2400" dirty="0">
                <a:solidFill>
                  <a:srgbClr val="000099"/>
                </a:solidFill>
                <a:latin typeface="Arial" charset="0"/>
              </a:rPr>
              <a:t>N':</a:t>
            </a:r>
            <a:r>
              <a:rPr lang="en-US" sz="2000" dirty="0"/>
              <a:t> set of nodes whose least cost path definitively known</a:t>
            </a:r>
          </a:p>
          <a:p>
            <a:endParaRPr lang="en-US" sz="24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F1A-BC46-4700-ACA6-B6C9D72D61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3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Animation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resulting shortest path graph at the end of the Animation.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Find the shortest path to all nodes from u.</a:t>
            </a:r>
            <a:endParaRPr lang="en-US" sz="3200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11AFA-40D0-4FDE-922F-9497365026C1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78500" y="1897171"/>
            <a:ext cx="4576763" cy="3841750"/>
            <a:chOff x="3162" y="1071"/>
            <a:chExt cx="2250" cy="1409"/>
          </a:xfrm>
        </p:grpSpPr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6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7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6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48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9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6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0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6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51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87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Dijsktra’s Algorithm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473B-38D3-4576-B4CD-CDC20CD8BE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r>
              <a:rPr lang="en-US" sz="2000">
                <a:latin typeface="Arial" charset="0"/>
              </a:rPr>
              <a:t>3    for all nodes v </a:t>
            </a:r>
          </a:p>
          <a:p>
            <a:r>
              <a:rPr lang="en-US" sz="2000">
                <a:latin typeface="Arial" charset="0"/>
              </a:rPr>
              <a:t>4      if v adjacent to u </a:t>
            </a:r>
          </a:p>
          <a:p>
            <a:r>
              <a:rPr lang="en-US" sz="2000">
                <a:latin typeface="Arial" charset="0"/>
              </a:rPr>
              <a:t>5          then D(v) = c(u,v) </a:t>
            </a:r>
          </a:p>
          <a:p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7 </a:t>
            </a:r>
          </a:p>
          <a:p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716804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504 w 504"/>
              <a:gd name="T1" fmla="*/ 1596 h 1818"/>
              <a:gd name="T2" fmla="*/ 120 w 504"/>
              <a:gd name="T3" fmla="*/ 1602 h 1818"/>
              <a:gd name="T4" fmla="*/ 90 w 504"/>
              <a:gd name="T5" fmla="*/ 192 h 1818"/>
              <a:gd name="T6" fmla="*/ 396 w 504"/>
              <a:gd name="T7" fmla="*/ 144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1972</Words>
  <Application>Microsoft Macintosh PowerPoint</Application>
  <PresentationFormat>On-screen Show (4:3)</PresentationFormat>
  <Paragraphs>569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Review Questions</vt:lpstr>
      <vt:lpstr>Graph abstraction</vt:lpstr>
      <vt:lpstr>Graph abstraction: costs</vt:lpstr>
      <vt:lpstr>Routing Algorithm classification</vt:lpstr>
      <vt:lpstr>Link state algorithms</vt:lpstr>
      <vt:lpstr>A Link-State Routing Algorithm</vt:lpstr>
      <vt:lpstr>Animation</vt:lpstr>
      <vt:lpstr>Find the shortest path to all nodes from u.</vt:lpstr>
      <vt:lpstr>Dijsktra’s Algorithm</vt:lpstr>
      <vt:lpstr>PowerPoint Presentation</vt:lpstr>
      <vt:lpstr>Dijkstra’s algorithm: another example</vt:lpstr>
      <vt:lpstr>Dijkstra’s algorithm: example (2) </vt:lpstr>
      <vt:lpstr>Dijkstra’s algorithm, discussion</vt:lpstr>
      <vt:lpstr>Distance vector algorithms</vt:lpstr>
      <vt:lpstr>Distance Vector Algorithm </vt:lpstr>
      <vt:lpstr>Distance Vector Algorithm </vt:lpstr>
      <vt:lpstr>Distance vector algorithm (4)</vt:lpstr>
      <vt:lpstr>PowerPoint Presentation</vt:lpstr>
      <vt:lpstr>PowerPoint Presentation</vt:lpstr>
      <vt:lpstr>Comparison of LS and DV algorithms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Shillingford, Nadine</dc:creator>
  <cp:lastModifiedBy>Delvin Defoe</cp:lastModifiedBy>
  <cp:revision>21</cp:revision>
  <cp:lastPrinted>2012-04-16T15:32:41Z</cp:lastPrinted>
  <dcterms:created xsi:type="dcterms:W3CDTF">2011-04-05T01:31:41Z</dcterms:created>
  <dcterms:modified xsi:type="dcterms:W3CDTF">2012-04-17T03:24:18Z</dcterms:modified>
</cp:coreProperties>
</file>