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2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83" r:id="rId16"/>
    <p:sldId id="274" r:id="rId17"/>
    <p:sldId id="275" r:id="rId18"/>
    <p:sldId id="276" r:id="rId19"/>
    <p:sldId id="286" r:id="rId20"/>
    <p:sldId id="287" r:id="rId21"/>
    <p:sldId id="279" r:id="rId22"/>
    <p:sldId id="280" r:id="rId23"/>
    <p:sldId id="281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002C9-26EC-4460-B805-6DE60EBD3BD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D9AB4-FE5F-4830-B5FF-5543FE4AC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 </a:t>
            </a:r>
            <a:r>
              <a:rPr lang="en-US" dirty="0" smtClean="0">
                <a:sym typeface="Wingdings"/>
              </a:rPr>
              <a:t> number of subnets traversed from source router to destination</a:t>
            </a:r>
            <a:r>
              <a:rPr lang="en-US" baseline="0" dirty="0" smtClean="0">
                <a:sym typeface="Wingdings"/>
              </a:rPr>
              <a:t> subnet, including destination subnet.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D9AB4-FE5F-4830-B5FF-5543FE4AC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this a routing table for a DV algorithm. It includes the next router (or via point) in the direction of the destination subnet.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Assume the D --to– z path cost is based on old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D9AB4-FE5F-4830-B5FF-5543FE4AC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we are still computing the least-cost</a:t>
            </a:r>
            <a:r>
              <a:rPr lang="en-US" baseline="0" dirty="0" smtClean="0"/>
              <a:t>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D9AB4-FE5F-4830-B5FF-5543FE4AC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Looping and poison reverse are described beautifully on page 387, using Figure 4.31.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D9AB4-FE5F-4830-B5FF-5543FE4AC3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prefixes are </a:t>
            </a:r>
            <a:r>
              <a:rPr lang="en-US" dirty="0" err="1" smtClean="0"/>
              <a:t>CIDRized</a:t>
            </a:r>
            <a:r>
              <a:rPr lang="en-US" dirty="0" smtClean="0"/>
              <a:t> prefixes with each prefix representing a subnet of collection</a:t>
            </a:r>
            <a:r>
              <a:rPr lang="en-US" baseline="0" dirty="0" smtClean="0"/>
              <a:t> of subnets.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D9AB4-FE5F-4830-B5FF-5543FE4AC3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BGP is extremely complex.</a:t>
            </a:r>
            <a:r>
              <a:rPr lang="en-US" baseline="0" dirty="0" smtClean="0"/>
              <a:t> Books are written on it.  We are just  briefly introducing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D9AB4-FE5F-4830-B5FF-5543FE4AC3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0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7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5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4645-67C2-4012-99E7-B55417464CBC}" type="datetimeFigureOut">
              <a:rPr lang="en-US" smtClean="0"/>
              <a:t>4/18/12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7A247-B4C9-437E-B05C-306AB927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latin typeface="Comic Sans MS" charset="0"/>
              </a:rPr>
              <a:t>14 – Inter/Intra-AS Routing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Comic Sans MS" charset="0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  <a:endParaRPr lang="en-US">
              <a:latin typeface="Times New Roman" charset="0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4-</a:t>
            </a:r>
            <a:fld id="{8AFE757A-3DBC-9749-A29E-E1E1125980BB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5DBFCCF6-7B17-455A-A0F4-81C361552C5C}" type="slidenum">
              <a:rPr lang="en-US"/>
              <a:pPr/>
              <a:t>10</a:t>
            </a:fld>
            <a:endParaRPr 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RIP: Link Failure and Recovery</a:t>
            </a:r>
            <a:r>
              <a:rPr lang="en-US"/>
              <a:t> 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If no advertisement heard after 180 sec --&gt; neighbor/link declared dead</a:t>
            </a:r>
          </a:p>
          <a:p>
            <a:pPr lvl="1"/>
            <a:r>
              <a:rPr lang="en-US"/>
              <a:t>routes via neighbor invalidated</a:t>
            </a:r>
          </a:p>
          <a:p>
            <a:pPr lvl="1"/>
            <a:r>
              <a:rPr lang="en-US"/>
              <a:t>new advertisements sent to neighbors</a:t>
            </a:r>
          </a:p>
          <a:p>
            <a:pPr lvl="1"/>
            <a:r>
              <a:rPr lang="en-US"/>
              <a:t>neighbors in turn send out new advertisements (if tables changed)</a:t>
            </a:r>
          </a:p>
          <a:p>
            <a:pPr lvl="1"/>
            <a:r>
              <a:rPr lang="en-US"/>
              <a:t>link failure info quickly (?) propagates to entire net</a:t>
            </a:r>
          </a:p>
          <a:p>
            <a:pPr lvl="1"/>
            <a:r>
              <a:rPr lang="en-US" i="1">
                <a:solidFill>
                  <a:srgbClr val="FF0000"/>
                </a:solidFill>
              </a:rPr>
              <a:t>poison reverse</a:t>
            </a:r>
            <a:r>
              <a:rPr lang="en-US"/>
              <a:t> used to prevent ping-pong loops (infinite distance = 16 hops)</a:t>
            </a:r>
          </a:p>
        </p:txBody>
      </p:sp>
    </p:spTree>
    <p:extLst>
      <p:ext uri="{BB962C8B-B14F-4D97-AF65-F5344CB8AC3E}">
        <p14:creationId xmlns:p14="http://schemas.microsoft.com/office/powerpoint/2010/main" val="58596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97949FF4-8D19-4426-8B55-AFC5F39261A5}" type="slidenum">
              <a:rPr lang="en-US"/>
              <a:pPr/>
              <a:t>11</a:t>
            </a:fld>
            <a:endParaRPr lang="en-US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RIP Table processing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RIP routing tables managed by </a:t>
            </a:r>
            <a:r>
              <a:rPr lang="en-US" sz="2400" b="1" dirty="0"/>
              <a:t>application-level</a:t>
            </a:r>
            <a:r>
              <a:rPr lang="en-US" sz="2400" dirty="0"/>
              <a:t> process called route-d (daemon)</a:t>
            </a:r>
          </a:p>
          <a:p>
            <a:r>
              <a:rPr lang="en-US" sz="2400" dirty="0"/>
              <a:t>advertisements sent in </a:t>
            </a:r>
            <a:r>
              <a:rPr lang="en-US" sz="2400" b="1" dirty="0"/>
              <a:t>UDP</a:t>
            </a:r>
            <a:r>
              <a:rPr lang="en-US" sz="2400" dirty="0"/>
              <a:t> packets, periodically repeated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1263650" y="577850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physical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268413" y="540226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link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268413" y="475138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network     forwarding</a:t>
            </a:r>
          </a:p>
          <a:p>
            <a:r>
              <a:rPr lang="en-US"/>
              <a:t>   (IP)            table</a:t>
            </a:r>
          </a:p>
        </p:txBody>
      </p:sp>
      <p:sp>
        <p:nvSpPr>
          <p:cNvPr id="747527" name="Rectangle 7"/>
          <p:cNvSpPr>
            <a:spLocks noChangeArrowheads="1"/>
          </p:cNvSpPr>
          <p:nvPr/>
        </p:nvSpPr>
        <p:spPr bwMode="auto">
          <a:xfrm>
            <a:off x="2527300" y="4787900"/>
            <a:ext cx="1233488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1268413" y="410051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Transport</a:t>
            </a:r>
          </a:p>
          <a:p>
            <a:r>
              <a:rPr lang="en-US"/>
              <a:t>  (UDP)</a:t>
            </a:r>
          </a:p>
        </p:txBody>
      </p:sp>
      <p:grpSp>
        <p:nvGrpSpPr>
          <p:cNvPr id="747529" name="Group 9"/>
          <p:cNvGrpSpPr>
            <a:grpSpLocks/>
          </p:cNvGrpSpPr>
          <p:nvPr/>
        </p:nvGrpSpPr>
        <p:grpSpPr bwMode="auto">
          <a:xfrm>
            <a:off x="2112963" y="3346450"/>
            <a:ext cx="1258887" cy="560388"/>
            <a:chOff x="1315" y="2154"/>
            <a:chExt cx="793" cy="353"/>
          </a:xfrm>
        </p:grpSpPr>
        <p:sp>
          <p:nvSpPr>
            <p:cNvPr id="747530" name="Oval 10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31" name="Text Box 11"/>
            <p:cNvSpPr txBox="1">
              <a:spLocks noChangeArrowheads="1"/>
            </p:cNvSpPr>
            <p:nvPr/>
          </p:nvSpPr>
          <p:spPr bwMode="auto">
            <a:xfrm>
              <a:off x="1434" y="2211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routed</a:t>
              </a:r>
            </a:p>
          </p:txBody>
        </p:sp>
      </p:grpSp>
      <p:sp>
        <p:nvSpPr>
          <p:cNvPr id="747532" name="Line 12"/>
          <p:cNvSpPr>
            <a:spLocks noChangeShapeType="1"/>
          </p:cNvSpPr>
          <p:nvPr/>
        </p:nvSpPr>
        <p:spPr bwMode="auto">
          <a:xfrm flipV="1">
            <a:off x="2381250" y="3883025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33" name="Text Box 13"/>
          <p:cNvSpPr txBox="1">
            <a:spLocks noChangeArrowheads="1"/>
          </p:cNvSpPr>
          <p:nvPr/>
        </p:nvSpPr>
        <p:spPr bwMode="auto">
          <a:xfrm>
            <a:off x="5324475" y="578485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physical</a:t>
            </a:r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auto">
          <a:xfrm>
            <a:off x="5329238" y="540861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link</a:t>
            </a:r>
          </a:p>
        </p:txBody>
      </p:sp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5329238" y="475773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network</a:t>
            </a:r>
          </a:p>
          <a:p>
            <a:pPr algn="r"/>
            <a:r>
              <a:rPr lang="en-US"/>
              <a:t>   (IP)</a:t>
            </a:r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5329238" y="410686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/>
              <a:t>Transprt</a:t>
            </a:r>
          </a:p>
          <a:p>
            <a:pPr algn="r"/>
            <a:r>
              <a:rPr lang="en-US"/>
              <a:t>  (UDP)</a:t>
            </a:r>
          </a:p>
        </p:txBody>
      </p:sp>
      <p:grpSp>
        <p:nvGrpSpPr>
          <p:cNvPr id="747537" name="Group 17"/>
          <p:cNvGrpSpPr>
            <a:grpSpLocks/>
          </p:cNvGrpSpPr>
          <p:nvPr/>
        </p:nvGrpSpPr>
        <p:grpSpPr bwMode="auto">
          <a:xfrm>
            <a:off x="5978525" y="3352800"/>
            <a:ext cx="1258888" cy="560388"/>
            <a:chOff x="1315" y="2154"/>
            <a:chExt cx="793" cy="353"/>
          </a:xfrm>
        </p:grpSpPr>
        <p:sp>
          <p:nvSpPr>
            <p:cNvPr id="747538" name="Oval 18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39" name="Text Box 19"/>
            <p:cNvSpPr txBox="1">
              <a:spLocks noChangeArrowheads="1"/>
            </p:cNvSpPr>
            <p:nvPr/>
          </p:nvSpPr>
          <p:spPr bwMode="auto">
            <a:xfrm>
              <a:off x="1434" y="2211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routed</a:t>
              </a:r>
            </a:p>
          </p:txBody>
        </p:sp>
      </p:grpSp>
      <p:sp>
        <p:nvSpPr>
          <p:cNvPr id="747540" name="Line 20"/>
          <p:cNvSpPr>
            <a:spLocks noChangeShapeType="1"/>
          </p:cNvSpPr>
          <p:nvPr/>
        </p:nvSpPr>
        <p:spPr bwMode="auto">
          <a:xfrm flipV="1">
            <a:off x="6784975" y="3925888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1" name="Rectangle 21"/>
          <p:cNvSpPr>
            <a:spLocks noChangeArrowheads="1"/>
          </p:cNvSpPr>
          <p:nvPr/>
        </p:nvSpPr>
        <p:spPr bwMode="auto">
          <a:xfrm>
            <a:off x="5364163" y="4794250"/>
            <a:ext cx="1233487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forwarding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747542" name="Line 22"/>
          <p:cNvSpPr>
            <a:spLocks noChangeShapeType="1"/>
          </p:cNvSpPr>
          <p:nvPr/>
        </p:nvSpPr>
        <p:spPr bwMode="auto">
          <a:xfrm>
            <a:off x="2381250" y="5910263"/>
            <a:ext cx="44084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3" name="Line 23"/>
          <p:cNvSpPr>
            <a:spLocks noChangeShapeType="1"/>
          </p:cNvSpPr>
          <p:nvPr/>
        </p:nvSpPr>
        <p:spPr bwMode="auto">
          <a:xfrm>
            <a:off x="2894013" y="393223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6380163" y="390048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8E484602-260B-4528-94AE-443BD9B0A9CB}" type="slidenum">
              <a:rPr lang="en-US"/>
              <a:pPr/>
              <a:t>12</a:t>
            </a:fld>
            <a:endParaRPr lang="en-US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OSPF (Open Shortest Path First)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en-US" sz="2400" dirty="0"/>
              <a:t>“open”: publicly available</a:t>
            </a:r>
          </a:p>
          <a:p>
            <a:r>
              <a:rPr lang="en-US" sz="2400" dirty="0"/>
              <a:t>uses </a:t>
            </a:r>
            <a:r>
              <a:rPr lang="en-US" sz="2400" b="1" dirty="0"/>
              <a:t>Link State algorithm </a:t>
            </a:r>
          </a:p>
          <a:p>
            <a:pPr lvl="1"/>
            <a:r>
              <a:rPr lang="en-US" sz="2000" dirty="0"/>
              <a:t>LS packet dissemination</a:t>
            </a:r>
          </a:p>
          <a:p>
            <a:pPr lvl="1"/>
            <a:r>
              <a:rPr lang="en-US" sz="2000" dirty="0"/>
              <a:t>topology map at each node</a:t>
            </a:r>
          </a:p>
          <a:p>
            <a:pPr lvl="1"/>
            <a:r>
              <a:rPr lang="en-US" sz="2000" dirty="0"/>
              <a:t>route computation using </a:t>
            </a:r>
            <a:r>
              <a:rPr lang="en-US" sz="2000" dirty="0" err="1"/>
              <a:t>Dijkstra’s</a:t>
            </a:r>
            <a:r>
              <a:rPr lang="en-US" sz="2000" dirty="0"/>
              <a:t> algorithm</a:t>
            </a:r>
          </a:p>
          <a:p>
            <a:pPr lvl="1"/>
            <a:endParaRPr lang="en-US" sz="2000" dirty="0"/>
          </a:p>
          <a:p>
            <a:r>
              <a:rPr lang="en-US" sz="2400" dirty="0"/>
              <a:t>OSPF advertisement carries one entry per neighbor router</a:t>
            </a:r>
          </a:p>
          <a:p>
            <a:r>
              <a:rPr lang="en-US" sz="2400" dirty="0"/>
              <a:t>advertisements disseminated to </a:t>
            </a:r>
            <a:r>
              <a:rPr lang="en-US" sz="2400" dirty="0">
                <a:solidFill>
                  <a:srgbClr val="FF0000"/>
                </a:solidFill>
              </a:rPr>
              <a:t>entire</a:t>
            </a:r>
            <a:r>
              <a:rPr lang="en-US" sz="2400" dirty="0"/>
              <a:t> AS (via flooding)</a:t>
            </a:r>
          </a:p>
          <a:p>
            <a:pPr lvl="1"/>
            <a:r>
              <a:rPr lang="en-US" sz="2000" dirty="0"/>
              <a:t>carried in OSPF messages directly over IP (rather than TCP or </a:t>
            </a:r>
            <a:r>
              <a:rPr lang="en-US" sz="2000" dirty="0" smtClean="0"/>
              <a:t>UDP)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258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BC486574-F4E5-4CC2-B0DB-767CDE95CB41}" type="slidenum">
              <a:rPr lang="en-US"/>
              <a:pPr/>
              <a:t>13</a:t>
            </a:fld>
            <a:endParaRPr lang="en-US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OSPF “advanced” features (not in RIP)</a:t>
            </a:r>
            <a:endParaRPr lang="en-US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security:</a:t>
            </a:r>
            <a:r>
              <a:rPr lang="en-US" sz="2400" dirty="0"/>
              <a:t> all OSPF messages authenticated (to prevent malicious intrusion)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multi</a:t>
            </a:r>
            <a:r>
              <a:rPr lang="en-US" sz="2400" dirty="0"/>
              <a:t>ple same-cost 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s allowed (only one path in RIP)</a:t>
            </a:r>
          </a:p>
          <a:p>
            <a:r>
              <a:rPr lang="en-US" sz="2400" dirty="0" smtClean="0"/>
              <a:t>integrated </a:t>
            </a:r>
            <a:r>
              <a:rPr lang="en-US" sz="2400" dirty="0" err="1"/>
              <a:t>uni</a:t>
            </a:r>
            <a:r>
              <a:rPr lang="en-US" sz="2400" dirty="0"/>
              <a:t>- and </a:t>
            </a:r>
            <a:r>
              <a:rPr lang="en-US" sz="2400" dirty="0">
                <a:solidFill>
                  <a:srgbClr val="FF0000"/>
                </a:solidFill>
              </a:rPr>
              <a:t>multicast</a:t>
            </a:r>
            <a:r>
              <a:rPr lang="en-US" sz="2400" dirty="0"/>
              <a:t> support: </a:t>
            </a:r>
          </a:p>
          <a:p>
            <a:pPr lvl="1"/>
            <a:r>
              <a:rPr lang="en-US" dirty="0"/>
              <a:t>Multicast OSPF (MOSPF) uses same topology data base as OSPF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hierarchical</a:t>
            </a:r>
            <a:r>
              <a:rPr lang="en-US" sz="2400" dirty="0"/>
              <a:t> OSPF in large domains.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5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1EDC6921-401B-4B9F-9E24-B582D78BDB17}" type="slidenum">
              <a:rPr lang="en-US"/>
              <a:pPr/>
              <a:t>14</a:t>
            </a:fld>
            <a:endParaRPr lang="en-US"/>
          </a:p>
        </p:txBody>
      </p:sp>
      <p:sp>
        <p:nvSpPr>
          <p:cNvPr id="750594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>
              <a:gd name="T0" fmla="*/ 408 w 3786"/>
              <a:gd name="T1" fmla="*/ 575 h 1390"/>
              <a:gd name="T2" fmla="*/ 1693 w 3786"/>
              <a:gd name="T3" fmla="*/ 55 h 1390"/>
              <a:gd name="T4" fmla="*/ 2852 w 3786"/>
              <a:gd name="T5" fmla="*/ 245 h 1390"/>
              <a:gd name="T6" fmla="*/ 3295 w 3786"/>
              <a:gd name="T7" fmla="*/ 540 h 1390"/>
              <a:gd name="T8" fmla="*/ 3702 w 3786"/>
              <a:gd name="T9" fmla="*/ 1130 h 1390"/>
              <a:gd name="T10" fmla="*/ 3035 w 3786"/>
              <a:gd name="T11" fmla="*/ 1214 h 1390"/>
              <a:gd name="T12" fmla="*/ 2655 w 3786"/>
              <a:gd name="T13" fmla="*/ 1277 h 1390"/>
              <a:gd name="T14" fmla="*/ 1918 w 3786"/>
              <a:gd name="T15" fmla="*/ 1326 h 1390"/>
              <a:gd name="T16" fmla="*/ 1201 w 3786"/>
              <a:gd name="T17" fmla="*/ 1340 h 1390"/>
              <a:gd name="T18" fmla="*/ 801 w 3786"/>
              <a:gd name="T19" fmla="*/ 1249 h 1390"/>
              <a:gd name="T20" fmla="*/ 527 w 3786"/>
              <a:gd name="T21" fmla="*/ 1165 h 1390"/>
              <a:gd name="T22" fmla="*/ 63 w 3786"/>
              <a:gd name="T23" fmla="*/ 1102 h 1390"/>
              <a:gd name="T24" fmla="*/ 148 w 3786"/>
              <a:gd name="T25" fmla="*/ 821 h 1390"/>
              <a:gd name="T26" fmla="*/ 408 w 3786"/>
              <a:gd name="T27" fmla="*/ 575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258763"/>
            <a:ext cx="7772400" cy="1143000"/>
          </a:xfrm>
        </p:spPr>
        <p:txBody>
          <a:bodyPr/>
          <a:lstStyle/>
          <a:p>
            <a:r>
              <a:rPr lang="en-US" sz="3600"/>
              <a:t>Hierarchical OSPF</a:t>
            </a:r>
            <a:endParaRPr lang="en-US"/>
          </a:p>
        </p:txBody>
      </p:sp>
      <p:sp>
        <p:nvSpPr>
          <p:cNvPr id="750596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597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598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599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0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1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2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6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7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09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10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12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>
              <a:gd name="T0" fmla="*/ 671 w 1377"/>
              <a:gd name="T1" fmla="*/ 245 h 1777"/>
              <a:gd name="T2" fmla="*/ 474 w 1377"/>
              <a:gd name="T3" fmla="*/ 463 h 1777"/>
              <a:gd name="T4" fmla="*/ 319 w 1377"/>
              <a:gd name="T5" fmla="*/ 730 h 1777"/>
              <a:gd name="T6" fmla="*/ 193 w 1377"/>
              <a:gd name="T7" fmla="*/ 863 h 1777"/>
              <a:gd name="T8" fmla="*/ 24 w 1377"/>
              <a:gd name="T9" fmla="*/ 1109 h 1777"/>
              <a:gd name="T10" fmla="*/ 46 w 1377"/>
              <a:gd name="T11" fmla="*/ 1355 h 1777"/>
              <a:gd name="T12" fmla="*/ 242 w 1377"/>
              <a:gd name="T13" fmla="*/ 1467 h 1777"/>
              <a:gd name="T14" fmla="*/ 467 w 1377"/>
              <a:gd name="T15" fmla="*/ 1538 h 1777"/>
              <a:gd name="T16" fmla="*/ 622 w 1377"/>
              <a:gd name="T17" fmla="*/ 1699 h 1777"/>
              <a:gd name="T18" fmla="*/ 1092 w 1377"/>
              <a:gd name="T19" fmla="*/ 1720 h 1777"/>
              <a:gd name="T20" fmla="*/ 1261 w 1377"/>
              <a:gd name="T21" fmla="*/ 1355 h 1777"/>
              <a:gd name="T22" fmla="*/ 1345 w 1377"/>
              <a:gd name="T23" fmla="*/ 1025 h 1777"/>
              <a:gd name="T24" fmla="*/ 1071 w 1377"/>
              <a:gd name="T25" fmla="*/ 603 h 1777"/>
              <a:gd name="T26" fmla="*/ 1268 w 1377"/>
              <a:gd name="T27" fmla="*/ 280 h 1777"/>
              <a:gd name="T28" fmla="*/ 1254 w 1377"/>
              <a:gd name="T29" fmla="*/ 41 h 1777"/>
              <a:gd name="T30" fmla="*/ 874 w 1377"/>
              <a:gd name="T31" fmla="*/ 34 h 1777"/>
              <a:gd name="T32" fmla="*/ 671 w 1377"/>
              <a:gd name="T33" fmla="*/ 245 h 1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13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>
              <a:gd name="T0" fmla="*/ 651 w 1199"/>
              <a:gd name="T1" fmla="*/ 20 h 1720"/>
              <a:gd name="T2" fmla="*/ 609 w 1199"/>
              <a:gd name="T3" fmla="*/ 20 h 1720"/>
              <a:gd name="T4" fmla="*/ 447 w 1199"/>
              <a:gd name="T5" fmla="*/ 83 h 1720"/>
              <a:gd name="T6" fmla="*/ 300 w 1199"/>
              <a:gd name="T7" fmla="*/ 245 h 1720"/>
              <a:gd name="T8" fmla="*/ 124 w 1199"/>
              <a:gd name="T9" fmla="*/ 483 h 1720"/>
              <a:gd name="T10" fmla="*/ 5 w 1199"/>
              <a:gd name="T11" fmla="*/ 870 h 1720"/>
              <a:gd name="T12" fmla="*/ 96 w 1199"/>
              <a:gd name="T13" fmla="*/ 1249 h 1720"/>
              <a:gd name="T14" fmla="*/ 279 w 1199"/>
              <a:gd name="T15" fmla="*/ 1635 h 1720"/>
              <a:gd name="T16" fmla="*/ 855 w 1199"/>
              <a:gd name="T17" fmla="*/ 1678 h 1720"/>
              <a:gd name="T18" fmla="*/ 1143 w 1199"/>
              <a:gd name="T19" fmla="*/ 1383 h 1720"/>
              <a:gd name="T20" fmla="*/ 1178 w 1199"/>
              <a:gd name="T21" fmla="*/ 1024 h 1720"/>
              <a:gd name="T22" fmla="*/ 1016 w 1199"/>
              <a:gd name="T23" fmla="*/ 750 h 1720"/>
              <a:gd name="T24" fmla="*/ 932 w 1199"/>
              <a:gd name="T25" fmla="*/ 399 h 1720"/>
              <a:gd name="T26" fmla="*/ 946 w 1199"/>
              <a:gd name="T27" fmla="*/ 139 h 1720"/>
              <a:gd name="T28" fmla="*/ 651 w 1199"/>
              <a:gd name="T29" fmla="*/ 20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14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>
              <a:gd name="T0" fmla="*/ 470 w 1310"/>
              <a:gd name="T1" fmla="*/ 29 h 1714"/>
              <a:gd name="T2" fmla="*/ 245 w 1310"/>
              <a:gd name="T3" fmla="*/ 198 h 1714"/>
              <a:gd name="T4" fmla="*/ 90 w 1310"/>
              <a:gd name="T5" fmla="*/ 479 h 1714"/>
              <a:gd name="T6" fmla="*/ 6 w 1310"/>
              <a:gd name="T7" fmla="*/ 760 h 1714"/>
              <a:gd name="T8" fmla="*/ 55 w 1310"/>
              <a:gd name="T9" fmla="*/ 1132 h 1714"/>
              <a:gd name="T10" fmla="*/ 294 w 1310"/>
              <a:gd name="T11" fmla="*/ 1301 h 1714"/>
              <a:gd name="T12" fmla="*/ 673 w 1310"/>
              <a:gd name="T13" fmla="*/ 1546 h 1714"/>
              <a:gd name="T14" fmla="*/ 1116 w 1310"/>
              <a:gd name="T15" fmla="*/ 1701 h 1714"/>
              <a:gd name="T16" fmla="*/ 1263 w 1310"/>
              <a:gd name="T17" fmla="*/ 1469 h 1714"/>
              <a:gd name="T18" fmla="*/ 835 w 1310"/>
              <a:gd name="T19" fmla="*/ 1160 h 1714"/>
              <a:gd name="T20" fmla="*/ 722 w 1310"/>
              <a:gd name="T21" fmla="*/ 809 h 1714"/>
              <a:gd name="T22" fmla="*/ 828 w 1310"/>
              <a:gd name="T23" fmla="*/ 373 h 1714"/>
              <a:gd name="T24" fmla="*/ 470 w 1310"/>
              <a:gd name="T25" fmla="*/ 29 h 1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615" name="Text Box 23"/>
          <p:cNvSpPr txBox="1">
            <a:spLocks noChangeArrowheads="1"/>
          </p:cNvSpPr>
          <p:nvPr/>
        </p:nvSpPr>
        <p:spPr bwMode="auto">
          <a:xfrm>
            <a:off x="5092700" y="1298575"/>
            <a:ext cx="191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boundary router</a:t>
            </a:r>
          </a:p>
        </p:txBody>
      </p:sp>
      <p:sp>
        <p:nvSpPr>
          <p:cNvPr id="750616" name="Text Box 24"/>
          <p:cNvSpPr txBox="1">
            <a:spLocks noChangeArrowheads="1"/>
          </p:cNvSpPr>
          <p:nvPr/>
        </p:nvSpPr>
        <p:spPr bwMode="auto">
          <a:xfrm>
            <a:off x="6616700" y="1719263"/>
            <a:ext cx="1938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backbone router</a:t>
            </a:r>
          </a:p>
        </p:txBody>
      </p:sp>
      <p:sp>
        <p:nvSpPr>
          <p:cNvPr id="750617" name="Text Box 25"/>
          <p:cNvSpPr txBox="1">
            <a:spLocks noChangeArrowheads="1"/>
          </p:cNvSpPr>
          <p:nvPr/>
        </p:nvSpPr>
        <p:spPr bwMode="auto">
          <a:xfrm>
            <a:off x="936625" y="5362575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Area 1</a:t>
            </a:r>
          </a:p>
        </p:txBody>
      </p:sp>
      <p:sp>
        <p:nvSpPr>
          <p:cNvPr id="750618" name="Text Box 26"/>
          <p:cNvSpPr txBox="1">
            <a:spLocks noChangeArrowheads="1"/>
          </p:cNvSpPr>
          <p:nvPr/>
        </p:nvSpPr>
        <p:spPr bwMode="auto">
          <a:xfrm>
            <a:off x="4502150" y="5738813"/>
            <a:ext cx="911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Area 2</a:t>
            </a:r>
          </a:p>
        </p:txBody>
      </p:sp>
      <p:sp>
        <p:nvSpPr>
          <p:cNvPr id="750619" name="Text Box 27"/>
          <p:cNvSpPr txBox="1">
            <a:spLocks noChangeArrowheads="1"/>
          </p:cNvSpPr>
          <p:nvPr/>
        </p:nvSpPr>
        <p:spPr bwMode="auto">
          <a:xfrm>
            <a:off x="7586663" y="4117975"/>
            <a:ext cx="911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Area 3</a:t>
            </a:r>
          </a:p>
        </p:txBody>
      </p:sp>
      <p:sp>
        <p:nvSpPr>
          <p:cNvPr id="750620" name="Text Box 28"/>
          <p:cNvSpPr txBox="1">
            <a:spLocks noChangeArrowheads="1"/>
          </p:cNvSpPr>
          <p:nvPr/>
        </p:nvSpPr>
        <p:spPr bwMode="auto">
          <a:xfrm>
            <a:off x="4394200" y="2441575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backbone</a:t>
            </a:r>
          </a:p>
        </p:txBody>
      </p:sp>
      <p:sp>
        <p:nvSpPr>
          <p:cNvPr id="750621" name="Text Box 29"/>
          <p:cNvSpPr txBox="1">
            <a:spLocks noChangeArrowheads="1"/>
          </p:cNvSpPr>
          <p:nvPr/>
        </p:nvSpPr>
        <p:spPr bwMode="auto">
          <a:xfrm>
            <a:off x="3219450" y="2827338"/>
            <a:ext cx="987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routers</a:t>
            </a:r>
          </a:p>
        </p:txBody>
      </p:sp>
      <p:sp>
        <p:nvSpPr>
          <p:cNvPr id="750622" name="Text Box 30"/>
          <p:cNvSpPr txBox="1">
            <a:spLocks noChangeArrowheads="1"/>
          </p:cNvSpPr>
          <p:nvPr/>
        </p:nvSpPr>
        <p:spPr bwMode="auto">
          <a:xfrm>
            <a:off x="5969000" y="5053013"/>
            <a:ext cx="100806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routers</a:t>
            </a:r>
          </a:p>
        </p:txBody>
      </p:sp>
      <p:grpSp>
        <p:nvGrpSpPr>
          <p:cNvPr id="750623" name="Group 31"/>
          <p:cNvGrpSpPr>
            <a:grpSpLocks/>
          </p:cNvGrpSpPr>
          <p:nvPr/>
        </p:nvGrpSpPr>
        <p:grpSpPr bwMode="auto">
          <a:xfrm>
            <a:off x="1193800" y="1897063"/>
            <a:ext cx="6929438" cy="3444875"/>
            <a:chOff x="752" y="1202"/>
            <a:chExt cx="4365" cy="2170"/>
          </a:xfrm>
        </p:grpSpPr>
        <p:grpSp>
          <p:nvGrpSpPr>
            <p:cNvPr id="750624" name="Group 32"/>
            <p:cNvGrpSpPr>
              <a:grpSpLocks/>
            </p:cNvGrpSpPr>
            <p:nvPr/>
          </p:nvGrpSpPr>
          <p:grpSpPr bwMode="auto">
            <a:xfrm>
              <a:off x="2567" y="2658"/>
              <a:ext cx="416" cy="175"/>
              <a:chOff x="3600" y="219"/>
              <a:chExt cx="360" cy="175"/>
            </a:xfrm>
          </p:grpSpPr>
          <p:sp>
            <p:nvSpPr>
              <p:cNvPr id="750625" name="Oval 3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6" name="Line 3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7" name="Line 3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8" name="Rectangle 3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29" name="Oval 3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30" name="Group 3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3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2" name="Line 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3" name="Line 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34" name="Group 4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3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6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7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38" name="Group 46"/>
            <p:cNvGrpSpPr>
              <a:grpSpLocks/>
            </p:cNvGrpSpPr>
            <p:nvPr/>
          </p:nvGrpSpPr>
          <p:grpSpPr bwMode="auto">
            <a:xfrm>
              <a:off x="2867" y="1202"/>
              <a:ext cx="416" cy="175"/>
              <a:chOff x="3600" y="219"/>
              <a:chExt cx="360" cy="175"/>
            </a:xfrm>
          </p:grpSpPr>
          <p:sp>
            <p:nvSpPr>
              <p:cNvPr id="750639" name="Oval 4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0" name="Line 4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1" name="Line 4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2" name="Rectangle 5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43" name="Oval 5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44" name="Group 5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4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46" name="Line 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47" name="Line 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48" name="Group 5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4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5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5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52" name="Group 60"/>
            <p:cNvGrpSpPr>
              <a:grpSpLocks/>
            </p:cNvGrpSpPr>
            <p:nvPr/>
          </p:nvGrpSpPr>
          <p:grpSpPr bwMode="auto">
            <a:xfrm>
              <a:off x="3722" y="1410"/>
              <a:ext cx="416" cy="175"/>
              <a:chOff x="3600" y="219"/>
              <a:chExt cx="360" cy="175"/>
            </a:xfrm>
          </p:grpSpPr>
          <p:sp>
            <p:nvSpPr>
              <p:cNvPr id="750653" name="Oval 6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4" name="Line 6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5" name="Line 6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6" name="Rectangle 6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57" name="Oval 6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58" name="Group 6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5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0" name="Line 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1" name="Line 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62" name="Group 7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6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4" name="Line 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5" name="Line 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66" name="Group 74"/>
            <p:cNvGrpSpPr>
              <a:grpSpLocks/>
            </p:cNvGrpSpPr>
            <p:nvPr/>
          </p:nvGrpSpPr>
          <p:grpSpPr bwMode="auto">
            <a:xfrm>
              <a:off x="4289" y="1948"/>
              <a:ext cx="416" cy="175"/>
              <a:chOff x="3600" y="219"/>
              <a:chExt cx="360" cy="175"/>
            </a:xfrm>
          </p:grpSpPr>
          <p:sp>
            <p:nvSpPr>
              <p:cNvPr id="750667" name="Oval 7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68" name="Line 7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69" name="Line 7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70" name="Rectangle 7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71" name="Oval 7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72" name="Group 8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7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4" name="Line 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5" name="Line 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76" name="Group 8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7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8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9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80" name="Group 88"/>
            <p:cNvGrpSpPr>
              <a:grpSpLocks/>
            </p:cNvGrpSpPr>
            <p:nvPr/>
          </p:nvGrpSpPr>
          <p:grpSpPr bwMode="auto">
            <a:xfrm>
              <a:off x="2854" y="2115"/>
              <a:ext cx="416" cy="175"/>
              <a:chOff x="3600" y="219"/>
              <a:chExt cx="360" cy="175"/>
            </a:xfrm>
          </p:grpSpPr>
          <p:sp>
            <p:nvSpPr>
              <p:cNvPr id="750681" name="Oval 8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2" name="Line 9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3" name="Line 9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4" name="Rectangle 9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85" name="Oval 9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86" name="Group 9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8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88" name="Line 9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89" name="Line 9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90" name="Group 9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9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92" name="Line 1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93" name="Line 1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94" name="Group 102"/>
            <p:cNvGrpSpPr>
              <a:grpSpLocks/>
            </p:cNvGrpSpPr>
            <p:nvPr/>
          </p:nvGrpSpPr>
          <p:grpSpPr bwMode="auto">
            <a:xfrm>
              <a:off x="2072" y="1466"/>
              <a:ext cx="416" cy="175"/>
              <a:chOff x="3600" y="219"/>
              <a:chExt cx="360" cy="175"/>
            </a:xfrm>
          </p:grpSpPr>
          <p:sp>
            <p:nvSpPr>
              <p:cNvPr id="750695" name="Oval 10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6" name="Line 10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7" name="Line 10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8" name="Rectangle 10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99" name="Oval 10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00" name="Group 10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0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2" name="Line 1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3" name="Line 1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04" name="Group 11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05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6" name="Line 1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7" name="Line 1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08" name="Group 116"/>
            <p:cNvGrpSpPr>
              <a:grpSpLocks/>
            </p:cNvGrpSpPr>
            <p:nvPr/>
          </p:nvGrpSpPr>
          <p:grpSpPr bwMode="auto">
            <a:xfrm>
              <a:off x="1508" y="1913"/>
              <a:ext cx="416" cy="175"/>
              <a:chOff x="3600" y="219"/>
              <a:chExt cx="360" cy="175"/>
            </a:xfrm>
          </p:grpSpPr>
          <p:sp>
            <p:nvSpPr>
              <p:cNvPr id="750709" name="Oval 1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0" name="Line 1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1" name="Line 1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2" name="Rectangle 1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13" name="Oval 1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14" name="Group 1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1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16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17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18" name="Group 1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19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20" name="Line 1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21" name="Line 1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22" name="Group 130"/>
            <p:cNvGrpSpPr>
              <a:grpSpLocks/>
            </p:cNvGrpSpPr>
            <p:nvPr/>
          </p:nvGrpSpPr>
          <p:grpSpPr bwMode="auto">
            <a:xfrm>
              <a:off x="1134" y="2410"/>
              <a:ext cx="416" cy="175"/>
              <a:chOff x="3600" y="219"/>
              <a:chExt cx="360" cy="175"/>
            </a:xfrm>
          </p:grpSpPr>
          <p:sp>
            <p:nvSpPr>
              <p:cNvPr id="750723" name="Oval 13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4" name="Line 13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5" name="Line 13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6" name="Rectangle 13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27" name="Oval 13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28" name="Group 13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29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0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1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32" name="Group 14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33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4" name="Line 1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5" name="Line 1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36" name="Group 144"/>
            <p:cNvGrpSpPr>
              <a:grpSpLocks/>
            </p:cNvGrpSpPr>
            <p:nvPr/>
          </p:nvGrpSpPr>
          <p:grpSpPr bwMode="auto">
            <a:xfrm>
              <a:off x="752" y="2843"/>
              <a:ext cx="416" cy="175"/>
              <a:chOff x="3600" y="219"/>
              <a:chExt cx="360" cy="175"/>
            </a:xfrm>
          </p:grpSpPr>
          <p:sp>
            <p:nvSpPr>
              <p:cNvPr id="750737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38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39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40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41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42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4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4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5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4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4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50" name="Group 158"/>
            <p:cNvGrpSpPr>
              <a:grpSpLocks/>
            </p:cNvGrpSpPr>
            <p:nvPr/>
          </p:nvGrpSpPr>
          <p:grpSpPr bwMode="auto">
            <a:xfrm>
              <a:off x="1522" y="2771"/>
              <a:ext cx="416" cy="175"/>
              <a:chOff x="3600" y="219"/>
              <a:chExt cx="360" cy="175"/>
            </a:xfrm>
          </p:grpSpPr>
          <p:sp>
            <p:nvSpPr>
              <p:cNvPr id="750751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2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3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4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55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56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5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5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5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60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61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62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63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64" name="Group 172"/>
            <p:cNvGrpSpPr>
              <a:grpSpLocks/>
            </p:cNvGrpSpPr>
            <p:nvPr/>
          </p:nvGrpSpPr>
          <p:grpSpPr bwMode="auto">
            <a:xfrm>
              <a:off x="1231" y="3197"/>
              <a:ext cx="416" cy="175"/>
              <a:chOff x="3600" y="219"/>
              <a:chExt cx="360" cy="175"/>
            </a:xfrm>
          </p:grpSpPr>
          <p:sp>
            <p:nvSpPr>
              <p:cNvPr id="750765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6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7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8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69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70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7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2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3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74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7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6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7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78" name="Group 186"/>
            <p:cNvGrpSpPr>
              <a:grpSpLocks/>
            </p:cNvGrpSpPr>
            <p:nvPr/>
          </p:nvGrpSpPr>
          <p:grpSpPr bwMode="auto">
            <a:xfrm>
              <a:off x="3169" y="2901"/>
              <a:ext cx="416" cy="175"/>
              <a:chOff x="3600" y="219"/>
              <a:chExt cx="360" cy="175"/>
            </a:xfrm>
          </p:grpSpPr>
          <p:sp>
            <p:nvSpPr>
              <p:cNvPr id="750779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84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8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8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8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88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8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90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91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92" name="Group 200"/>
            <p:cNvGrpSpPr>
              <a:grpSpLocks/>
            </p:cNvGrpSpPr>
            <p:nvPr/>
          </p:nvGrpSpPr>
          <p:grpSpPr bwMode="auto">
            <a:xfrm>
              <a:off x="2682" y="3172"/>
              <a:ext cx="416" cy="175"/>
              <a:chOff x="3600" y="219"/>
              <a:chExt cx="360" cy="175"/>
            </a:xfrm>
          </p:grpSpPr>
          <p:sp>
            <p:nvSpPr>
              <p:cNvPr id="750793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4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5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6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97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98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99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0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1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02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0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806" name="Group 214"/>
            <p:cNvGrpSpPr>
              <a:grpSpLocks/>
            </p:cNvGrpSpPr>
            <p:nvPr/>
          </p:nvGrpSpPr>
          <p:grpSpPr bwMode="auto">
            <a:xfrm>
              <a:off x="4050" y="2495"/>
              <a:ext cx="416" cy="175"/>
              <a:chOff x="3600" y="219"/>
              <a:chExt cx="360" cy="175"/>
            </a:xfrm>
          </p:grpSpPr>
          <p:sp>
            <p:nvSpPr>
              <p:cNvPr id="750807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08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09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10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811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81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81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16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1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8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9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820" name="Group 228"/>
            <p:cNvGrpSpPr>
              <a:grpSpLocks/>
            </p:cNvGrpSpPr>
            <p:nvPr/>
          </p:nvGrpSpPr>
          <p:grpSpPr bwMode="auto">
            <a:xfrm>
              <a:off x="4701" y="3013"/>
              <a:ext cx="416" cy="175"/>
              <a:chOff x="3600" y="219"/>
              <a:chExt cx="360" cy="175"/>
            </a:xfrm>
          </p:grpSpPr>
          <p:sp>
            <p:nvSpPr>
              <p:cNvPr id="750821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2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3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4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825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826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827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28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29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3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31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32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33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0834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835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836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837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838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839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0840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  <a:endParaRPr lang="en-US">
              <a:latin typeface="Times New Roman" charset="0"/>
            </a:endParaRP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4-</a:t>
            </a:r>
            <a:fld id="{232B66FE-3433-F54F-8173-54CA6F2655A7}" type="slidenum">
              <a:rPr lang="en-US"/>
              <a:pPr/>
              <a:t>15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</a:rPr>
              <a:t>Hierarchical OSPF</a:t>
            </a:r>
            <a:endParaRPr lang="en-US">
              <a:latin typeface="Comic Sans MS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2563813"/>
            <a:ext cx="8229600" cy="4008437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rgbClr val="FF0000"/>
                </a:solidFill>
                <a:latin typeface="Comic Sans MS" charset="0"/>
              </a:rPr>
              <a:t>Two-level hierarchy:</a:t>
            </a:r>
            <a:r>
              <a:rPr lang="en-US" sz="2400">
                <a:latin typeface="Comic Sans MS" charset="0"/>
              </a:rPr>
              <a:t> local area, backbone.</a:t>
            </a:r>
          </a:p>
          <a:p>
            <a:pPr lvl="1"/>
            <a:r>
              <a:rPr lang="en-US">
                <a:latin typeface="Comic Sans MS" charset="0"/>
              </a:rPr>
              <a:t>Link-state advertisements only in area </a:t>
            </a:r>
          </a:p>
          <a:p>
            <a:pPr lvl="1"/>
            <a:r>
              <a:rPr lang="en-US">
                <a:latin typeface="Comic Sans MS" charset="0"/>
              </a:rPr>
              <a:t>each node has detailed area topology; only know direction (shortest path) to nets in other areas.</a:t>
            </a:r>
            <a:endParaRPr lang="en-US" sz="2000">
              <a:latin typeface="Comic Sans MS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Comic Sans MS" charset="0"/>
              </a:rPr>
              <a:t>Area border routers:</a:t>
            </a:r>
            <a:r>
              <a:rPr lang="en-US" sz="2400" b="1">
                <a:solidFill>
                  <a:schemeClr val="accent2"/>
                </a:solidFill>
                <a:latin typeface="Comic Sans MS" charset="0"/>
              </a:rPr>
              <a:t> </a:t>
            </a:r>
            <a:r>
              <a:rPr lang="en-US" sz="2400">
                <a:latin typeface="Comic Sans MS" charset="0"/>
              </a:rPr>
              <a:t>connect to the backbone and thus other areas.</a:t>
            </a:r>
          </a:p>
          <a:p>
            <a:r>
              <a:rPr lang="en-US" sz="2400" b="1">
                <a:solidFill>
                  <a:srgbClr val="FF0000"/>
                </a:solidFill>
                <a:latin typeface="Comic Sans MS" charset="0"/>
              </a:rPr>
              <a:t>Backbone routers:</a:t>
            </a:r>
            <a:r>
              <a:rPr lang="en-US" sz="2400">
                <a:latin typeface="Comic Sans MS" charset="0"/>
              </a:rPr>
              <a:t> route traffic between areas.</a:t>
            </a:r>
          </a:p>
          <a:p>
            <a:r>
              <a:rPr lang="en-US" sz="2400" b="1">
                <a:solidFill>
                  <a:srgbClr val="FF0000"/>
                </a:solidFill>
                <a:latin typeface="Comic Sans MS" charset="0"/>
              </a:rPr>
              <a:t>Boundary routers:</a:t>
            </a:r>
            <a:r>
              <a:rPr lang="en-US" sz="2400">
                <a:latin typeface="Comic Sans MS" charset="0"/>
              </a:rPr>
              <a:t> connect to other AS</a:t>
            </a:r>
            <a:r>
              <a:rPr lang="ja-JP" altLang="en-US" sz="2400">
                <a:latin typeface="Comic Sans MS" charset="0"/>
              </a:rPr>
              <a:t>’</a:t>
            </a:r>
            <a:r>
              <a:rPr lang="en-US" sz="2400">
                <a:latin typeface="Comic Sans MS" charset="0"/>
              </a:rPr>
              <a:t>s.</a:t>
            </a:r>
            <a:endParaRPr lang="en-US" sz="2000">
              <a:latin typeface="Comic Sans MS" charset="0"/>
            </a:endParaRPr>
          </a:p>
          <a:p>
            <a:endParaRPr lang="en-US" sz="20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6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F9ABC323-462C-4305-AA80-BB82A55F617B}" type="slidenum">
              <a:rPr lang="en-US"/>
              <a:pPr/>
              <a:t>16</a:t>
            </a:fld>
            <a:endParaRPr lang="en-US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Internet inter-AS routing: BGP</a:t>
            </a:r>
            <a:endParaRPr lang="en-US" sz="280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648200"/>
          </a:xfrm>
        </p:spPr>
        <p:txBody>
          <a:bodyPr/>
          <a:lstStyle/>
          <a:p>
            <a:pPr marL="381000" indent="-381000"/>
            <a:r>
              <a:rPr lang="en-US" sz="2400" dirty="0">
                <a:solidFill>
                  <a:srgbClr val="FF0000"/>
                </a:solidFill>
              </a:rPr>
              <a:t>BGP (Border Gateway Protocol):</a:t>
            </a:r>
            <a:r>
              <a:rPr lang="en-US" sz="2400" dirty="0"/>
              <a:t> </a:t>
            </a:r>
            <a:r>
              <a:rPr lang="en-US" sz="2400" i="1" dirty="0"/>
              <a:t>the</a:t>
            </a:r>
            <a:r>
              <a:rPr lang="en-US" sz="2400" dirty="0"/>
              <a:t> de facto inter-domain routing protocol</a:t>
            </a:r>
          </a:p>
          <a:p>
            <a:pPr marL="800100" lvl="1" indent="-342900"/>
            <a:r>
              <a:rPr lang="en-US" sz="2000" b="1" dirty="0"/>
              <a:t>“glue that holds the Internet together”</a:t>
            </a:r>
          </a:p>
          <a:p>
            <a:pPr marL="381000" indent="-381000"/>
            <a:r>
              <a:rPr lang="en-US" sz="2400" dirty="0"/>
              <a:t>BGP provides each AS a means to:</a:t>
            </a:r>
          </a:p>
          <a:p>
            <a:pPr marL="800100" lvl="1" indent="-342900"/>
            <a:r>
              <a:rPr lang="en-US" sz="2000" dirty="0" err="1">
                <a:solidFill>
                  <a:srgbClr val="FF0000"/>
                </a:solidFill>
              </a:rPr>
              <a:t>eBGP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obtain subnet reachability information from neighboring ASs.</a:t>
            </a:r>
          </a:p>
          <a:p>
            <a:pPr marL="800100" lvl="1" indent="-342900"/>
            <a:r>
              <a:rPr lang="en-US" sz="2000" dirty="0" err="1">
                <a:solidFill>
                  <a:srgbClr val="FF0000"/>
                </a:solidFill>
              </a:rPr>
              <a:t>iBGP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propagate reachability information to all AS-internal routers.</a:t>
            </a:r>
          </a:p>
          <a:p>
            <a:pPr marL="800100" lvl="1" indent="-342900"/>
            <a:r>
              <a:rPr lang="en-US" sz="2000" dirty="0"/>
              <a:t>determine “good” routes to other networks based on reachability information and policy.</a:t>
            </a:r>
          </a:p>
          <a:p>
            <a:pPr marL="381000" indent="-381000"/>
            <a:r>
              <a:rPr lang="en-US" sz="2400" dirty="0"/>
              <a:t>allows subnet to advertise its existence to rest of Internet: </a:t>
            </a:r>
            <a:r>
              <a:rPr lang="en-US" sz="2400" i="1" dirty="0">
                <a:solidFill>
                  <a:srgbClr val="000099"/>
                </a:solidFill>
              </a:rPr>
              <a:t>“I am here”</a:t>
            </a:r>
          </a:p>
        </p:txBody>
      </p:sp>
    </p:spTree>
    <p:extLst>
      <p:ext uri="{BB962C8B-B14F-4D97-AF65-F5344CB8AC3E}">
        <p14:creationId xmlns:p14="http://schemas.microsoft.com/office/powerpoint/2010/main" val="2017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13095975-015D-4DD7-9E63-FB4AD5EDA367}" type="slidenum">
              <a:rPr lang="en-US"/>
              <a:pPr/>
              <a:t>17</a:t>
            </a:fld>
            <a:endParaRPr lang="en-US"/>
          </a:p>
        </p:txBody>
      </p:sp>
      <p:sp>
        <p:nvSpPr>
          <p:cNvPr id="753666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32 w 738"/>
              <a:gd name="T1" fmla="*/ 394 h 1108"/>
              <a:gd name="T2" fmla="*/ 213 w 738"/>
              <a:gd name="T3" fmla="*/ 172 h 1108"/>
              <a:gd name="T4" fmla="*/ 663 w 738"/>
              <a:gd name="T5" fmla="*/ 56 h 1108"/>
              <a:gd name="T6" fmla="*/ 661 w 738"/>
              <a:gd name="T7" fmla="*/ 509 h 1108"/>
              <a:gd name="T8" fmla="*/ 677 w 738"/>
              <a:gd name="T9" fmla="*/ 1032 h 1108"/>
              <a:gd name="T10" fmla="*/ 338 w 738"/>
              <a:gd name="T11" fmla="*/ 962 h 1108"/>
              <a:gd name="T12" fmla="*/ 51 w 738"/>
              <a:gd name="T13" fmla="*/ 809 h 1108"/>
              <a:gd name="T14" fmla="*/ 32 w 738"/>
              <a:gd name="T15" fmla="*/ 394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2879725"/>
            <a:ext cx="8505825" cy="2349500"/>
          </a:xfrm>
        </p:spPr>
        <p:txBody>
          <a:bodyPr/>
          <a:lstStyle/>
          <a:p>
            <a:r>
              <a:rPr lang="en-US" sz="2400"/>
              <a:t>when AS3 advertises a prefix to AS1:</a:t>
            </a:r>
          </a:p>
          <a:p>
            <a:pPr lvl="1"/>
            <a:r>
              <a:rPr lang="en-US" sz="2000"/>
              <a:t>AS3 </a:t>
            </a:r>
            <a:r>
              <a:rPr lang="en-US" sz="2000" i="1">
                <a:solidFill>
                  <a:srgbClr val="FF0000"/>
                </a:solidFill>
              </a:rPr>
              <a:t>promises</a:t>
            </a:r>
            <a:r>
              <a:rPr lang="en-US" sz="2000"/>
              <a:t> it will forward datagrams towards that prefix</a:t>
            </a:r>
          </a:p>
          <a:p>
            <a:pPr lvl="1"/>
            <a:r>
              <a:rPr lang="en-US" sz="2000"/>
              <a:t>AS3 can aggregate prefixes in its advertisement</a:t>
            </a:r>
          </a:p>
          <a:p>
            <a:endParaRPr lang="en-US" sz="2000"/>
          </a:p>
        </p:txBody>
      </p:sp>
      <p:sp>
        <p:nvSpPr>
          <p:cNvPr id="753669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56 w 1162"/>
              <a:gd name="T1" fmla="*/ 162 h 543"/>
              <a:gd name="T2" fmla="*/ 368 w 1162"/>
              <a:gd name="T3" fmla="*/ 14 h 543"/>
              <a:gd name="T4" fmla="*/ 940 w 1162"/>
              <a:gd name="T5" fmla="*/ 79 h 543"/>
              <a:gd name="T6" fmla="*/ 1144 w 1162"/>
              <a:gd name="T7" fmla="*/ 239 h 543"/>
              <a:gd name="T8" fmla="*/ 1048 w 1162"/>
              <a:gd name="T9" fmla="*/ 451 h 543"/>
              <a:gd name="T10" fmla="*/ 586 w 1162"/>
              <a:gd name="T11" fmla="*/ 541 h 543"/>
              <a:gd name="T12" fmla="*/ 88 w 1162"/>
              <a:gd name="T13" fmla="*/ 439 h 543"/>
              <a:gd name="T14" fmla="*/ 56 w 1162"/>
              <a:gd name="T15" fmla="*/ 16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0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88 w 1198"/>
              <a:gd name="T1" fmla="*/ 181 h 451"/>
              <a:gd name="T2" fmla="*/ 180 w 1198"/>
              <a:gd name="T3" fmla="*/ 89 h 451"/>
              <a:gd name="T4" fmla="*/ 448 w 1198"/>
              <a:gd name="T5" fmla="*/ 49 h 451"/>
              <a:gd name="T6" fmla="*/ 988 w 1198"/>
              <a:gd name="T7" fmla="*/ 25 h 451"/>
              <a:gd name="T8" fmla="*/ 1181 w 1198"/>
              <a:gd name="T9" fmla="*/ 197 h 451"/>
              <a:gd name="T10" fmla="*/ 889 w 1198"/>
              <a:gd name="T11" fmla="*/ 413 h 451"/>
              <a:gd name="T12" fmla="*/ 307 w 1198"/>
              <a:gd name="T13" fmla="*/ 425 h 451"/>
              <a:gd name="T14" fmla="*/ 36 w 1198"/>
              <a:gd name="T15" fmla="*/ 337 h 451"/>
              <a:gd name="T16" fmla="*/ 88 w 1198"/>
              <a:gd name="T17" fmla="*/ 18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1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2" name="Freeform 8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53675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6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3677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3678" name="Group 14"/>
          <p:cNvGrpSpPr>
            <a:grpSpLocks/>
          </p:cNvGrpSpPr>
          <p:nvPr/>
        </p:nvGrpSpPr>
        <p:grpSpPr bwMode="auto">
          <a:xfrm>
            <a:off x="1619250" y="4910138"/>
            <a:ext cx="501650" cy="400050"/>
            <a:chOff x="873" y="3247"/>
            <a:chExt cx="316" cy="252"/>
          </a:xfrm>
        </p:grpSpPr>
        <p:sp>
          <p:nvSpPr>
            <p:cNvPr id="753679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2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683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4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5" name="Text Box 21"/>
            <p:cNvSpPr txBox="1">
              <a:spLocks noChangeArrowheads="1"/>
            </p:cNvSpPr>
            <p:nvPr/>
          </p:nvSpPr>
          <p:spPr bwMode="auto">
            <a:xfrm>
              <a:off x="893" y="3247"/>
              <a:ext cx="2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3b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53686" name="Group 22"/>
          <p:cNvGrpSpPr>
            <a:grpSpLocks/>
          </p:cNvGrpSpPr>
          <p:nvPr/>
        </p:nvGrpSpPr>
        <p:grpSpPr bwMode="auto">
          <a:xfrm>
            <a:off x="1889125" y="4333875"/>
            <a:ext cx="501650" cy="400050"/>
            <a:chOff x="2016" y="1980"/>
            <a:chExt cx="316" cy="252"/>
          </a:xfrm>
        </p:grpSpPr>
        <p:sp>
          <p:nvSpPr>
            <p:cNvPr id="75368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9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69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3692" name="Group 28"/>
            <p:cNvGrpSpPr>
              <a:grpSpLocks/>
            </p:cNvGrpSpPr>
            <p:nvPr/>
          </p:nvGrpSpPr>
          <p:grpSpPr bwMode="auto">
            <a:xfrm>
              <a:off x="2036" y="1980"/>
              <a:ext cx="266" cy="252"/>
              <a:chOff x="2922" y="2429"/>
              <a:chExt cx="271" cy="252"/>
            </a:xfrm>
          </p:grpSpPr>
          <p:sp>
            <p:nvSpPr>
              <p:cNvPr id="75369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4" name="Text Box 30"/>
              <p:cNvSpPr txBox="1">
                <a:spLocks noChangeArrowheads="1"/>
              </p:cNvSpPr>
              <p:nvPr/>
            </p:nvSpPr>
            <p:spPr bwMode="auto">
              <a:xfrm>
                <a:off x="2922" y="2429"/>
                <a:ext cx="27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3c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53695" name="Group 31"/>
          <p:cNvGrpSpPr>
            <a:grpSpLocks/>
          </p:cNvGrpSpPr>
          <p:nvPr/>
        </p:nvGrpSpPr>
        <p:grpSpPr bwMode="auto">
          <a:xfrm>
            <a:off x="2466975" y="4708525"/>
            <a:ext cx="501650" cy="400050"/>
            <a:chOff x="1434" y="3108"/>
            <a:chExt cx="316" cy="252"/>
          </a:xfrm>
        </p:grpSpPr>
        <p:grpSp>
          <p:nvGrpSpPr>
            <p:cNvPr id="753696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53697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8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9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00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01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02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3703" name="Text Box 39"/>
            <p:cNvSpPr txBox="1">
              <a:spLocks noChangeArrowheads="1"/>
            </p:cNvSpPr>
            <p:nvPr/>
          </p:nvSpPr>
          <p:spPr bwMode="auto">
            <a:xfrm>
              <a:off x="1457" y="3108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3a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53704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53705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155 w 1583"/>
                <a:gd name="T1" fmla="*/ 224 h 682"/>
                <a:gd name="T2" fmla="*/ 407 w 1583"/>
                <a:gd name="T3" fmla="*/ 74 h 682"/>
                <a:gd name="T4" fmla="*/ 785 w 1583"/>
                <a:gd name="T5" fmla="*/ 20 h 682"/>
                <a:gd name="T6" fmla="*/ 1157 w 1583"/>
                <a:gd name="T7" fmla="*/ 194 h 682"/>
                <a:gd name="T8" fmla="*/ 1564 w 1583"/>
                <a:gd name="T9" fmla="*/ 428 h 682"/>
                <a:gd name="T10" fmla="*/ 1272 w 1583"/>
                <a:gd name="T11" fmla="*/ 644 h 682"/>
                <a:gd name="T12" fmla="*/ 690 w 1583"/>
                <a:gd name="T13" fmla="*/ 656 h 682"/>
                <a:gd name="T14" fmla="*/ 89 w 1583"/>
                <a:gd name="T15" fmla="*/ 596 h 682"/>
                <a:gd name="T16" fmla="*/ 155 w 1583"/>
                <a:gd name="T17" fmla="*/ 224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06" name="Text Box 42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53707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3708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3709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3710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3711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3712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3713" name="Group 49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53714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5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6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7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18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19" name="Group 55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537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2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</a:rPr>
                    <a:t>1c</a:t>
                  </a:r>
                </a:p>
              </p:txBody>
            </p:sp>
          </p:grpSp>
        </p:grpSp>
        <p:grpSp>
          <p:nvGrpSpPr>
            <p:cNvPr id="753722" name="Group 58"/>
            <p:cNvGrpSpPr>
              <a:grpSpLocks/>
            </p:cNvGrpSpPr>
            <p:nvPr/>
          </p:nvGrpSpPr>
          <p:grpSpPr bwMode="auto">
            <a:xfrm>
              <a:off x="1896" y="3511"/>
              <a:ext cx="316" cy="252"/>
              <a:chOff x="1749" y="3665"/>
              <a:chExt cx="316" cy="252"/>
            </a:xfrm>
          </p:grpSpPr>
          <p:sp>
            <p:nvSpPr>
              <p:cNvPr id="753723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4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5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6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27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8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9" name="Text Box 65"/>
              <p:cNvSpPr txBox="1">
                <a:spLocks noChangeArrowheads="1"/>
              </p:cNvSpPr>
              <p:nvPr/>
            </p:nvSpPr>
            <p:spPr bwMode="auto">
              <a:xfrm>
                <a:off x="1774" y="3665"/>
                <a:ext cx="2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1a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53730" name="Group 66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53731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2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3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4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35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36" name="Group 72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5373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3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FFFF00"/>
                      </a:solidFill>
                    </a:rPr>
                    <a:t>1d</a:t>
                  </a:r>
                </a:p>
              </p:txBody>
            </p:sp>
          </p:grpSp>
        </p:grpSp>
        <p:grpSp>
          <p:nvGrpSpPr>
            <p:cNvPr id="753739" name="Group 75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5374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4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45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5374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4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FFFF00"/>
                      </a:solidFill>
                    </a:rPr>
                    <a:t>1b</a:t>
                  </a:r>
                  <a:endParaRPr lang="en-US" sz="2400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53748" name="Group 84"/>
          <p:cNvGrpSpPr>
            <a:grpSpLocks/>
          </p:cNvGrpSpPr>
          <p:nvPr/>
        </p:nvGrpSpPr>
        <p:grpSpPr bwMode="auto">
          <a:xfrm>
            <a:off x="5414963" y="5330825"/>
            <a:ext cx="501650" cy="400050"/>
            <a:chOff x="3537" y="3477"/>
            <a:chExt cx="316" cy="252"/>
          </a:xfrm>
        </p:grpSpPr>
        <p:sp>
          <p:nvSpPr>
            <p:cNvPr id="75374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5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5" name="Text Box 91"/>
            <p:cNvSpPr txBox="1">
              <a:spLocks noChangeArrowheads="1"/>
            </p:cNvSpPr>
            <p:nvPr/>
          </p:nvSpPr>
          <p:spPr bwMode="auto">
            <a:xfrm>
              <a:off x="3560" y="3477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53756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3757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3758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59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3760" name="Group 96"/>
          <p:cNvGrpSpPr>
            <a:grpSpLocks/>
          </p:cNvGrpSpPr>
          <p:nvPr/>
        </p:nvGrpSpPr>
        <p:grpSpPr bwMode="auto">
          <a:xfrm>
            <a:off x="6142038" y="5053013"/>
            <a:ext cx="501650" cy="400050"/>
            <a:chOff x="4320" y="1940"/>
            <a:chExt cx="316" cy="252"/>
          </a:xfrm>
        </p:grpSpPr>
        <p:sp>
          <p:nvSpPr>
            <p:cNvPr id="753761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2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3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4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65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6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7" name="Text Box 103"/>
            <p:cNvSpPr txBox="1">
              <a:spLocks noChangeArrowheads="1"/>
            </p:cNvSpPr>
            <p:nvPr/>
          </p:nvSpPr>
          <p:spPr bwMode="auto">
            <a:xfrm>
              <a:off x="4348" y="1940"/>
              <a:ext cx="2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2c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53768" name="Group 104"/>
          <p:cNvGrpSpPr>
            <a:grpSpLocks/>
          </p:cNvGrpSpPr>
          <p:nvPr/>
        </p:nvGrpSpPr>
        <p:grpSpPr bwMode="auto">
          <a:xfrm>
            <a:off x="6405563" y="5508625"/>
            <a:ext cx="501650" cy="400050"/>
            <a:chOff x="4596" y="2162"/>
            <a:chExt cx="316" cy="252"/>
          </a:xfrm>
        </p:grpSpPr>
        <p:sp>
          <p:nvSpPr>
            <p:cNvPr id="753769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0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1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2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73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4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5" name="Text Box 111"/>
            <p:cNvSpPr txBox="1">
              <a:spLocks noChangeArrowheads="1"/>
            </p:cNvSpPr>
            <p:nvPr/>
          </p:nvSpPr>
          <p:spPr bwMode="auto">
            <a:xfrm>
              <a:off x="4616" y="2162"/>
              <a:ext cx="2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2b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53776" name="Text Box 112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3777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32 w 738"/>
              <a:gd name="T1" fmla="*/ 394 h 1108"/>
              <a:gd name="T2" fmla="*/ 213 w 738"/>
              <a:gd name="T3" fmla="*/ 172 h 1108"/>
              <a:gd name="T4" fmla="*/ 663 w 738"/>
              <a:gd name="T5" fmla="*/ 56 h 1108"/>
              <a:gd name="T6" fmla="*/ 661 w 738"/>
              <a:gd name="T7" fmla="*/ 509 h 1108"/>
              <a:gd name="T8" fmla="*/ 677 w 738"/>
              <a:gd name="T9" fmla="*/ 1032 h 1108"/>
              <a:gd name="T10" fmla="*/ 338 w 738"/>
              <a:gd name="T11" fmla="*/ 962 h 1108"/>
              <a:gd name="T12" fmla="*/ 51 w 738"/>
              <a:gd name="T13" fmla="*/ 809 h 1108"/>
              <a:gd name="T14" fmla="*/ 32 w 738"/>
              <a:gd name="T15" fmla="*/ 394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3778" name="Text Box 114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3779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3780" name="Rectangle 116"/>
          <p:cNvSpPr>
            <a:spLocks noChangeArrowheads="1"/>
          </p:cNvSpPr>
          <p:nvPr/>
        </p:nvSpPr>
        <p:spPr bwMode="auto">
          <a:xfrm>
            <a:off x="554038" y="1069975"/>
            <a:ext cx="8505825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BGP session: </a:t>
            </a:r>
            <a:r>
              <a:rPr lang="en-US" sz="2400">
                <a:cs typeface="Arial" charset="0"/>
              </a:rPr>
              <a:t>two BGP routers (“peers”) exchange BGP messages: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cs typeface="Arial" charset="0"/>
              </a:rPr>
              <a:t>advertising </a:t>
            </a:r>
            <a:r>
              <a:rPr lang="en-US" sz="2000" i="1">
                <a:solidFill>
                  <a:srgbClr val="FF0000"/>
                </a:solidFill>
                <a:cs typeface="Arial" charset="0"/>
              </a:rPr>
              <a:t>paths</a:t>
            </a:r>
            <a:r>
              <a:rPr lang="en-US" sz="2000">
                <a:cs typeface="Arial" charset="0"/>
              </a:rPr>
              <a:t> to different destination network prefixes (“path vector” protocol)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cs typeface="Arial" charset="0"/>
              </a:rPr>
              <a:t>exchanged over semi-permanent TCP connections</a:t>
            </a:r>
            <a:endParaRPr lang="en-US" sz="200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753781" name="Group 117"/>
          <p:cNvGrpSpPr>
            <a:grpSpLocks/>
          </p:cNvGrpSpPr>
          <p:nvPr/>
        </p:nvGrpSpPr>
        <p:grpSpPr bwMode="auto">
          <a:xfrm>
            <a:off x="2889250" y="4660900"/>
            <a:ext cx="1268413" cy="654050"/>
            <a:chOff x="2171" y="2697"/>
            <a:chExt cx="799" cy="412"/>
          </a:xfrm>
        </p:grpSpPr>
        <p:sp>
          <p:nvSpPr>
            <p:cNvPr id="753782" name="AutoShape 118"/>
            <p:cNvSpPr>
              <a:spLocks noChangeArrowheads="1"/>
            </p:cNvSpPr>
            <p:nvPr/>
          </p:nvSpPr>
          <p:spPr bwMode="auto">
            <a:xfrm rot="12508575">
              <a:off x="2171" y="2935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83" name="Text Box 119"/>
            <p:cNvSpPr txBox="1">
              <a:spLocks noChangeArrowheads="1"/>
            </p:cNvSpPr>
            <p:nvPr/>
          </p:nvSpPr>
          <p:spPr bwMode="auto">
            <a:xfrm>
              <a:off x="2357" y="2697"/>
              <a:ext cx="613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BGP </a:t>
              </a:r>
            </a:p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message</a:t>
              </a:r>
            </a:p>
          </p:txBody>
        </p:sp>
      </p:grpSp>
      <p:sp>
        <p:nvSpPr>
          <p:cNvPr id="753784" name="Freeform 120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8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3935E977-81B1-49D2-9E23-F4F973B3E550}" type="slidenum">
              <a:rPr lang="en-US"/>
              <a:pPr/>
              <a:t>18</a:t>
            </a:fld>
            <a:endParaRPr lang="en-US"/>
          </a:p>
        </p:txBody>
      </p:sp>
      <p:sp>
        <p:nvSpPr>
          <p:cNvPr id="754690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32 w 738"/>
              <a:gd name="T1" fmla="*/ 394 h 1108"/>
              <a:gd name="T2" fmla="*/ 213 w 738"/>
              <a:gd name="T3" fmla="*/ 172 h 1108"/>
              <a:gd name="T4" fmla="*/ 663 w 738"/>
              <a:gd name="T5" fmla="*/ 56 h 1108"/>
              <a:gd name="T6" fmla="*/ 661 w 738"/>
              <a:gd name="T7" fmla="*/ 509 h 1108"/>
              <a:gd name="T8" fmla="*/ 677 w 738"/>
              <a:gd name="T9" fmla="*/ 1032 h 1108"/>
              <a:gd name="T10" fmla="*/ 338 w 738"/>
              <a:gd name="T11" fmla="*/ 962 h 1108"/>
              <a:gd name="T12" fmla="*/ 51 w 738"/>
              <a:gd name="T13" fmla="*/ 809 h 1108"/>
              <a:gd name="T14" fmla="*/ 32 w 738"/>
              <a:gd name="T15" fmla="*/ 394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65113" y="0"/>
            <a:ext cx="8040687" cy="1143000"/>
          </a:xfrm>
        </p:spPr>
        <p:txBody>
          <a:bodyPr/>
          <a:lstStyle/>
          <a:p>
            <a:r>
              <a:rPr lang="en-US" sz="3200"/>
              <a:t>BGP basics: distributing path information</a:t>
            </a:r>
          </a:p>
        </p:txBody>
      </p:sp>
      <p:sp>
        <p:nvSpPr>
          <p:cNvPr id="754692" name="Freeform 4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56 w 1162"/>
              <a:gd name="T1" fmla="*/ 162 h 543"/>
              <a:gd name="T2" fmla="*/ 368 w 1162"/>
              <a:gd name="T3" fmla="*/ 14 h 543"/>
              <a:gd name="T4" fmla="*/ 940 w 1162"/>
              <a:gd name="T5" fmla="*/ 79 h 543"/>
              <a:gd name="T6" fmla="*/ 1144 w 1162"/>
              <a:gd name="T7" fmla="*/ 239 h 543"/>
              <a:gd name="T8" fmla="*/ 1048 w 1162"/>
              <a:gd name="T9" fmla="*/ 451 h 543"/>
              <a:gd name="T10" fmla="*/ 586 w 1162"/>
              <a:gd name="T11" fmla="*/ 541 h 543"/>
              <a:gd name="T12" fmla="*/ 88 w 1162"/>
              <a:gd name="T13" fmla="*/ 439 h 543"/>
              <a:gd name="T14" fmla="*/ 56 w 1162"/>
              <a:gd name="T15" fmla="*/ 16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693" name="Freeform 5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88 w 1198"/>
              <a:gd name="T1" fmla="*/ 181 h 451"/>
              <a:gd name="T2" fmla="*/ 180 w 1198"/>
              <a:gd name="T3" fmla="*/ 89 h 451"/>
              <a:gd name="T4" fmla="*/ 448 w 1198"/>
              <a:gd name="T5" fmla="*/ 49 h 451"/>
              <a:gd name="T6" fmla="*/ 988 w 1198"/>
              <a:gd name="T7" fmla="*/ 25 h 451"/>
              <a:gd name="T8" fmla="*/ 1181 w 1198"/>
              <a:gd name="T9" fmla="*/ 197 h 451"/>
              <a:gd name="T10" fmla="*/ 889 w 1198"/>
              <a:gd name="T11" fmla="*/ 413 h 451"/>
              <a:gd name="T12" fmla="*/ 307 w 1198"/>
              <a:gd name="T13" fmla="*/ 425 h 451"/>
              <a:gd name="T14" fmla="*/ 36 w 1198"/>
              <a:gd name="T15" fmla="*/ 337 h 451"/>
              <a:gd name="T16" fmla="*/ 88 w 1198"/>
              <a:gd name="T17" fmla="*/ 18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694" name="Freeform 6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54696" name="Text Box 8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 flipV="1">
            <a:off x="5746750" y="5278438"/>
            <a:ext cx="434975" cy="19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4700" name="Group 12"/>
          <p:cNvGrpSpPr>
            <a:grpSpLocks/>
          </p:cNvGrpSpPr>
          <p:nvPr/>
        </p:nvGrpSpPr>
        <p:grpSpPr bwMode="auto">
          <a:xfrm>
            <a:off x="1619250" y="4910138"/>
            <a:ext cx="501650" cy="400050"/>
            <a:chOff x="873" y="3247"/>
            <a:chExt cx="316" cy="252"/>
          </a:xfrm>
        </p:grpSpPr>
        <p:sp>
          <p:nvSpPr>
            <p:cNvPr id="754701" name="Oval 13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54702" name="Line 14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54703" name="Line 15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54704" name="Rectangle 16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754705" name="Oval 17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54706" name="Rectangle 18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54707" name="Text Box 19"/>
            <p:cNvSpPr txBox="1">
              <a:spLocks noChangeArrowheads="1"/>
            </p:cNvSpPr>
            <p:nvPr/>
          </p:nvSpPr>
          <p:spPr bwMode="auto">
            <a:xfrm>
              <a:off x="893" y="3247"/>
              <a:ext cx="2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FF00"/>
                  </a:solidFill>
                </a:rPr>
                <a:t>3b</a:t>
              </a:r>
              <a:endParaRPr lang="en-US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54708" name="Group 20"/>
          <p:cNvGrpSpPr>
            <a:grpSpLocks/>
          </p:cNvGrpSpPr>
          <p:nvPr/>
        </p:nvGrpSpPr>
        <p:grpSpPr bwMode="auto">
          <a:xfrm>
            <a:off x="2466975" y="4708525"/>
            <a:ext cx="501650" cy="400050"/>
            <a:chOff x="1434" y="3108"/>
            <a:chExt cx="316" cy="252"/>
          </a:xfrm>
        </p:grpSpPr>
        <p:grpSp>
          <p:nvGrpSpPr>
            <p:cNvPr id="754709" name="Group 2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54710" name="Oval 2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1" name="Line 2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2" name="Line 2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3" name="Rectangle 2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4714" name="Oval 2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5" name="Rectangle 2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4716" name="Text Box 28"/>
            <p:cNvSpPr txBox="1">
              <a:spLocks noChangeArrowheads="1"/>
            </p:cNvSpPr>
            <p:nvPr/>
          </p:nvSpPr>
          <p:spPr bwMode="auto">
            <a:xfrm>
              <a:off x="1457" y="3108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3a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54717" name="Freeform 29"/>
          <p:cNvSpPr>
            <a:spLocks/>
          </p:cNvSpPr>
          <p:nvPr/>
        </p:nvSpPr>
        <p:spPr bwMode="auto">
          <a:xfrm>
            <a:off x="2495550" y="5227638"/>
            <a:ext cx="2660650" cy="1122362"/>
          </a:xfrm>
          <a:custGeom>
            <a:avLst/>
            <a:gdLst>
              <a:gd name="T0" fmla="*/ 155 w 1583"/>
              <a:gd name="T1" fmla="*/ 224 h 682"/>
              <a:gd name="T2" fmla="*/ 407 w 1583"/>
              <a:gd name="T3" fmla="*/ 74 h 682"/>
              <a:gd name="T4" fmla="*/ 785 w 1583"/>
              <a:gd name="T5" fmla="*/ 20 h 682"/>
              <a:gd name="T6" fmla="*/ 1157 w 1583"/>
              <a:gd name="T7" fmla="*/ 194 h 682"/>
              <a:gd name="T8" fmla="*/ 1564 w 1583"/>
              <a:gd name="T9" fmla="*/ 428 h 682"/>
              <a:gd name="T10" fmla="*/ 1272 w 1583"/>
              <a:gd name="T11" fmla="*/ 644 h 682"/>
              <a:gd name="T12" fmla="*/ 690 w 1583"/>
              <a:gd name="T13" fmla="*/ 656 h 682"/>
              <a:gd name="T14" fmla="*/ 89 w 1583"/>
              <a:gd name="T15" fmla="*/ 596 h 682"/>
              <a:gd name="T16" fmla="*/ 155 w 1583"/>
              <a:gd name="T17" fmla="*/ 224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18" name="Text Box 30"/>
          <p:cNvSpPr txBox="1">
            <a:spLocks noChangeArrowheads="1"/>
          </p:cNvSpPr>
          <p:nvPr/>
        </p:nvSpPr>
        <p:spPr bwMode="auto">
          <a:xfrm>
            <a:off x="2728913" y="5918200"/>
            <a:ext cx="66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AS1</a:t>
            </a:r>
            <a:endParaRPr lang="en-US"/>
          </a:p>
        </p:txBody>
      </p:sp>
      <p:sp>
        <p:nvSpPr>
          <p:cNvPr id="754719" name="Line 31"/>
          <p:cNvSpPr>
            <a:spLocks noChangeShapeType="1"/>
          </p:cNvSpPr>
          <p:nvPr/>
        </p:nvSpPr>
        <p:spPr bwMode="auto">
          <a:xfrm flipH="1">
            <a:off x="3387725" y="5507038"/>
            <a:ext cx="147638" cy="161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20" name="Line 32"/>
          <p:cNvSpPr>
            <a:spLocks noChangeShapeType="1"/>
          </p:cNvSpPr>
          <p:nvPr/>
        </p:nvSpPr>
        <p:spPr bwMode="auto">
          <a:xfrm>
            <a:off x="3790950" y="5541963"/>
            <a:ext cx="4763" cy="452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21" name="Line 33"/>
          <p:cNvSpPr>
            <a:spLocks noChangeShapeType="1"/>
          </p:cNvSpPr>
          <p:nvPr/>
        </p:nvSpPr>
        <p:spPr bwMode="auto">
          <a:xfrm>
            <a:off x="3952875" y="5494338"/>
            <a:ext cx="496888" cy="334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22" name="Line 34"/>
          <p:cNvSpPr>
            <a:spLocks noChangeShapeType="1"/>
          </p:cNvSpPr>
          <p:nvPr/>
        </p:nvSpPr>
        <p:spPr bwMode="auto">
          <a:xfrm flipH="1">
            <a:off x="4054475" y="5951538"/>
            <a:ext cx="376238" cy="12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23" name="Line 35"/>
          <p:cNvSpPr>
            <a:spLocks noChangeShapeType="1"/>
          </p:cNvSpPr>
          <p:nvPr/>
        </p:nvSpPr>
        <p:spPr bwMode="auto">
          <a:xfrm flipH="1" flipV="1">
            <a:off x="3495675" y="5775325"/>
            <a:ext cx="901700" cy="80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24" name="Line 36"/>
          <p:cNvSpPr>
            <a:spLocks noChangeShapeType="1"/>
          </p:cNvSpPr>
          <p:nvPr/>
        </p:nvSpPr>
        <p:spPr bwMode="auto">
          <a:xfrm>
            <a:off x="3402013" y="5856288"/>
            <a:ext cx="201612" cy="134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4725" name="Group 37"/>
          <p:cNvGrpSpPr>
            <a:grpSpLocks/>
          </p:cNvGrpSpPr>
          <p:nvPr/>
        </p:nvGrpSpPr>
        <p:grpSpPr bwMode="auto">
          <a:xfrm>
            <a:off x="3495675" y="5233988"/>
            <a:ext cx="501650" cy="396875"/>
            <a:chOff x="2055" y="3451"/>
            <a:chExt cx="316" cy="250"/>
          </a:xfrm>
        </p:grpSpPr>
        <p:sp>
          <p:nvSpPr>
            <p:cNvPr id="754726" name="Oval 38"/>
            <p:cNvSpPr>
              <a:spLocks noChangeArrowheads="1"/>
            </p:cNvSpPr>
            <p:nvPr/>
          </p:nvSpPr>
          <p:spPr bwMode="auto">
            <a:xfrm>
              <a:off x="2058" y="357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7" name="Line 39"/>
            <p:cNvSpPr>
              <a:spLocks noChangeShapeType="1"/>
            </p:cNvSpPr>
            <p:nvPr/>
          </p:nvSpPr>
          <p:spPr bwMode="auto">
            <a:xfrm>
              <a:off x="2058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8" name="Line 40"/>
            <p:cNvSpPr>
              <a:spLocks noChangeShapeType="1"/>
            </p:cNvSpPr>
            <p:nvPr/>
          </p:nvSpPr>
          <p:spPr bwMode="auto">
            <a:xfrm>
              <a:off x="2371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9" name="Rectangle 41"/>
            <p:cNvSpPr>
              <a:spLocks noChangeArrowheads="1"/>
            </p:cNvSpPr>
            <p:nvPr/>
          </p:nvSpPr>
          <p:spPr bwMode="auto">
            <a:xfrm>
              <a:off x="2058" y="356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30" name="Oval 42"/>
            <p:cNvSpPr>
              <a:spLocks noChangeArrowheads="1"/>
            </p:cNvSpPr>
            <p:nvPr/>
          </p:nvSpPr>
          <p:spPr bwMode="auto">
            <a:xfrm>
              <a:off x="2055" y="350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31" name="Group 43"/>
            <p:cNvGrpSpPr>
              <a:grpSpLocks/>
            </p:cNvGrpSpPr>
            <p:nvPr/>
          </p:nvGrpSpPr>
          <p:grpSpPr bwMode="auto">
            <a:xfrm>
              <a:off x="2079" y="3451"/>
              <a:ext cx="270" cy="250"/>
              <a:chOff x="2919" y="2429"/>
              <a:chExt cx="277" cy="250"/>
            </a:xfrm>
          </p:grpSpPr>
          <p:sp>
            <p:nvSpPr>
              <p:cNvPr id="754732" name="Rectangle 4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33" name="Text Box 45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1c</a:t>
                </a:r>
              </a:p>
            </p:txBody>
          </p:sp>
        </p:grpSp>
      </p:grpSp>
      <p:grpSp>
        <p:nvGrpSpPr>
          <p:cNvPr id="754734" name="Group 46"/>
          <p:cNvGrpSpPr>
            <a:grpSpLocks/>
          </p:cNvGrpSpPr>
          <p:nvPr/>
        </p:nvGrpSpPr>
        <p:grpSpPr bwMode="auto">
          <a:xfrm>
            <a:off x="3009900" y="5573713"/>
            <a:ext cx="501650" cy="400050"/>
            <a:chOff x="1749" y="3665"/>
            <a:chExt cx="316" cy="252"/>
          </a:xfrm>
        </p:grpSpPr>
        <p:sp>
          <p:nvSpPr>
            <p:cNvPr id="754735" name="Oval 47"/>
            <p:cNvSpPr>
              <a:spLocks noChangeArrowheads="1"/>
            </p:cNvSpPr>
            <p:nvPr/>
          </p:nvSpPr>
          <p:spPr bwMode="auto">
            <a:xfrm>
              <a:off x="1752" y="378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6" name="Line 48"/>
            <p:cNvSpPr>
              <a:spLocks noChangeShapeType="1"/>
            </p:cNvSpPr>
            <p:nvPr/>
          </p:nvSpPr>
          <p:spPr bwMode="auto">
            <a:xfrm>
              <a:off x="1752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7" name="Line 49"/>
            <p:cNvSpPr>
              <a:spLocks noChangeShapeType="1"/>
            </p:cNvSpPr>
            <p:nvPr/>
          </p:nvSpPr>
          <p:spPr bwMode="auto">
            <a:xfrm>
              <a:off x="2065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8" name="Rectangle 50"/>
            <p:cNvSpPr>
              <a:spLocks noChangeArrowheads="1"/>
            </p:cNvSpPr>
            <p:nvPr/>
          </p:nvSpPr>
          <p:spPr bwMode="auto">
            <a:xfrm>
              <a:off x="1752" y="377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39" name="Oval 51"/>
            <p:cNvSpPr>
              <a:spLocks noChangeArrowheads="1"/>
            </p:cNvSpPr>
            <p:nvPr/>
          </p:nvSpPr>
          <p:spPr bwMode="auto">
            <a:xfrm>
              <a:off x="1749" y="37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0" name="Rectangle 52"/>
            <p:cNvSpPr>
              <a:spLocks noChangeArrowheads="1"/>
            </p:cNvSpPr>
            <p:nvPr/>
          </p:nvSpPr>
          <p:spPr bwMode="auto">
            <a:xfrm>
              <a:off x="1834" y="3746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1" name="Text Box 53"/>
            <p:cNvSpPr txBox="1">
              <a:spLocks noChangeArrowheads="1"/>
            </p:cNvSpPr>
            <p:nvPr/>
          </p:nvSpPr>
          <p:spPr bwMode="auto">
            <a:xfrm>
              <a:off x="1774" y="3665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1a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54742" name="Group 54"/>
          <p:cNvGrpSpPr>
            <a:grpSpLocks/>
          </p:cNvGrpSpPr>
          <p:nvPr/>
        </p:nvGrpSpPr>
        <p:grpSpPr bwMode="auto">
          <a:xfrm>
            <a:off x="3552825" y="5862638"/>
            <a:ext cx="501650" cy="396875"/>
            <a:chOff x="2091" y="3847"/>
            <a:chExt cx="316" cy="250"/>
          </a:xfrm>
        </p:grpSpPr>
        <p:sp>
          <p:nvSpPr>
            <p:cNvPr id="754743" name="Oval 55"/>
            <p:cNvSpPr>
              <a:spLocks noChangeArrowheads="1"/>
            </p:cNvSpPr>
            <p:nvPr/>
          </p:nvSpPr>
          <p:spPr bwMode="auto">
            <a:xfrm>
              <a:off x="2094" y="396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4" name="Line 56"/>
            <p:cNvSpPr>
              <a:spLocks noChangeShapeType="1"/>
            </p:cNvSpPr>
            <p:nvPr/>
          </p:nvSpPr>
          <p:spPr bwMode="auto">
            <a:xfrm>
              <a:off x="2094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5" name="Line 57"/>
            <p:cNvSpPr>
              <a:spLocks noChangeShapeType="1"/>
            </p:cNvSpPr>
            <p:nvPr/>
          </p:nvSpPr>
          <p:spPr bwMode="auto">
            <a:xfrm>
              <a:off x="2407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6" name="Rectangle 58"/>
            <p:cNvSpPr>
              <a:spLocks noChangeArrowheads="1"/>
            </p:cNvSpPr>
            <p:nvPr/>
          </p:nvSpPr>
          <p:spPr bwMode="auto">
            <a:xfrm>
              <a:off x="2094" y="396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47" name="Oval 59"/>
            <p:cNvSpPr>
              <a:spLocks noChangeArrowheads="1"/>
            </p:cNvSpPr>
            <p:nvPr/>
          </p:nvSpPr>
          <p:spPr bwMode="auto">
            <a:xfrm>
              <a:off x="2091" y="390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48" name="Group 60"/>
            <p:cNvGrpSpPr>
              <a:grpSpLocks/>
            </p:cNvGrpSpPr>
            <p:nvPr/>
          </p:nvGrpSpPr>
          <p:grpSpPr bwMode="auto">
            <a:xfrm>
              <a:off x="2112" y="3847"/>
              <a:ext cx="282" cy="250"/>
              <a:chOff x="2916" y="2429"/>
              <a:chExt cx="284" cy="250"/>
            </a:xfrm>
          </p:grpSpPr>
          <p:sp>
            <p:nvSpPr>
              <p:cNvPr id="75474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50" name="Text Box 6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1d</a:t>
                </a:r>
              </a:p>
            </p:txBody>
          </p:sp>
        </p:grpSp>
      </p:grpSp>
      <p:grpSp>
        <p:nvGrpSpPr>
          <p:cNvPr id="754751" name="Group 63"/>
          <p:cNvGrpSpPr>
            <a:grpSpLocks/>
          </p:cNvGrpSpPr>
          <p:nvPr/>
        </p:nvGrpSpPr>
        <p:grpSpPr bwMode="auto">
          <a:xfrm>
            <a:off x="4410075" y="5678488"/>
            <a:ext cx="501650" cy="396875"/>
            <a:chOff x="2016" y="1980"/>
            <a:chExt cx="316" cy="250"/>
          </a:xfrm>
        </p:grpSpPr>
        <p:sp>
          <p:nvSpPr>
            <p:cNvPr id="754752" name="Oval 6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3" name="Line 6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4" name="Line 6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5" name="Rectangle 6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56" name="Oval 6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57" name="Group 69"/>
            <p:cNvGrpSpPr>
              <a:grpSpLocks/>
            </p:cNvGrpSpPr>
            <p:nvPr/>
          </p:nvGrpSpPr>
          <p:grpSpPr bwMode="auto">
            <a:xfrm>
              <a:off x="2034" y="1980"/>
              <a:ext cx="283" cy="250"/>
              <a:chOff x="2914" y="2429"/>
              <a:chExt cx="288" cy="250"/>
            </a:xfrm>
          </p:grpSpPr>
          <p:sp>
            <p:nvSpPr>
              <p:cNvPr id="754758" name="Rectangle 7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59" name="Text Box 71"/>
              <p:cNvSpPr txBox="1">
                <a:spLocks noChangeArrowheads="1"/>
              </p:cNvSpPr>
              <p:nvPr/>
            </p:nvSpPr>
            <p:spPr bwMode="auto">
              <a:xfrm>
                <a:off x="2914" y="2429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1b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54760" name="Group 72"/>
          <p:cNvGrpSpPr>
            <a:grpSpLocks/>
          </p:cNvGrpSpPr>
          <p:nvPr/>
        </p:nvGrpSpPr>
        <p:grpSpPr bwMode="auto">
          <a:xfrm>
            <a:off x="5414963" y="5330825"/>
            <a:ext cx="501650" cy="400050"/>
            <a:chOff x="3537" y="3477"/>
            <a:chExt cx="316" cy="252"/>
          </a:xfrm>
        </p:grpSpPr>
        <p:sp>
          <p:nvSpPr>
            <p:cNvPr id="754761" name="Oval 73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2" name="Line 74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3" name="Line 75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4" name="Rectangle 76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65" name="Oval 77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6" name="Rectangle 78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7" name="Text Box 79"/>
            <p:cNvSpPr txBox="1">
              <a:spLocks noChangeArrowheads="1"/>
            </p:cNvSpPr>
            <p:nvPr/>
          </p:nvSpPr>
          <p:spPr bwMode="auto">
            <a:xfrm>
              <a:off x="3560" y="3477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54768" name="Line 80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769" name="Line 81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770" name="Line 82"/>
          <p:cNvSpPr>
            <a:spLocks noChangeShapeType="1"/>
          </p:cNvSpPr>
          <p:nvPr/>
        </p:nvSpPr>
        <p:spPr bwMode="auto">
          <a:xfrm>
            <a:off x="5916613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71" name="Line 83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4772" name="Group 84"/>
          <p:cNvGrpSpPr>
            <a:grpSpLocks/>
          </p:cNvGrpSpPr>
          <p:nvPr/>
        </p:nvGrpSpPr>
        <p:grpSpPr bwMode="auto">
          <a:xfrm>
            <a:off x="6142038" y="5053013"/>
            <a:ext cx="501650" cy="400050"/>
            <a:chOff x="4320" y="1940"/>
            <a:chExt cx="316" cy="252"/>
          </a:xfrm>
        </p:grpSpPr>
        <p:sp>
          <p:nvSpPr>
            <p:cNvPr id="754773" name="Oval 85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4" name="Line 86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5" name="Line 87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6" name="Rectangle 88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77" name="Oval 89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8" name="Rectangle 90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9" name="Text Box 91"/>
            <p:cNvSpPr txBox="1">
              <a:spLocks noChangeArrowheads="1"/>
            </p:cNvSpPr>
            <p:nvPr/>
          </p:nvSpPr>
          <p:spPr bwMode="auto">
            <a:xfrm>
              <a:off x="4348" y="1940"/>
              <a:ext cx="2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2c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54780" name="Group 92"/>
          <p:cNvGrpSpPr>
            <a:grpSpLocks/>
          </p:cNvGrpSpPr>
          <p:nvPr/>
        </p:nvGrpSpPr>
        <p:grpSpPr bwMode="auto">
          <a:xfrm>
            <a:off x="6405563" y="5508625"/>
            <a:ext cx="501650" cy="400050"/>
            <a:chOff x="4596" y="2162"/>
            <a:chExt cx="316" cy="252"/>
          </a:xfrm>
        </p:grpSpPr>
        <p:sp>
          <p:nvSpPr>
            <p:cNvPr id="754781" name="Oval 93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2" name="Line 94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3" name="Line 95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4" name="Rectangle 96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85" name="Oval 97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6" name="Rectangle 98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7" name="Text Box 99"/>
            <p:cNvSpPr txBox="1">
              <a:spLocks noChangeArrowheads="1"/>
            </p:cNvSpPr>
            <p:nvPr/>
          </p:nvSpPr>
          <p:spPr bwMode="auto">
            <a:xfrm>
              <a:off x="4616" y="2162"/>
              <a:ext cx="2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2b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54788" name="Text Box 100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4789" name="Freeform 101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32 w 738"/>
              <a:gd name="T1" fmla="*/ 394 h 1108"/>
              <a:gd name="T2" fmla="*/ 213 w 738"/>
              <a:gd name="T3" fmla="*/ 172 h 1108"/>
              <a:gd name="T4" fmla="*/ 663 w 738"/>
              <a:gd name="T5" fmla="*/ 56 h 1108"/>
              <a:gd name="T6" fmla="*/ 661 w 738"/>
              <a:gd name="T7" fmla="*/ 509 h 1108"/>
              <a:gd name="T8" fmla="*/ 677 w 738"/>
              <a:gd name="T9" fmla="*/ 1032 h 1108"/>
              <a:gd name="T10" fmla="*/ 338 w 738"/>
              <a:gd name="T11" fmla="*/ 962 h 1108"/>
              <a:gd name="T12" fmla="*/ 51 w 738"/>
              <a:gd name="T13" fmla="*/ 809 h 1108"/>
              <a:gd name="T14" fmla="*/ 32 w 738"/>
              <a:gd name="T15" fmla="*/ 394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90" name="Text Box 102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4791" name="Line 103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4792" name="Freeform 104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4793" name="Rectangle 105"/>
          <p:cNvSpPr>
            <a:spLocks noGrp="1" noChangeArrowheads="1"/>
          </p:cNvSpPr>
          <p:nvPr>
            <p:ph type="body" idx="1"/>
          </p:nvPr>
        </p:nvSpPr>
        <p:spPr>
          <a:xfrm>
            <a:off x="506413" y="1108075"/>
            <a:ext cx="7772400" cy="2370138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using </a:t>
            </a:r>
            <a:r>
              <a:rPr lang="en-US" sz="2400" dirty="0" err="1"/>
              <a:t>eBGP</a:t>
            </a:r>
            <a:r>
              <a:rPr lang="en-US" sz="2400" dirty="0"/>
              <a:t> session between 3a and 1c, AS3 sends prefix reachability info to AS1.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1c can then use </a:t>
            </a:r>
            <a:r>
              <a:rPr lang="en-US" sz="2000" dirty="0" err="1"/>
              <a:t>iBGP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/>
              <a:t>distribute new prefix info to all routers in AS1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1b can then re-advertise new reachability info to AS2 over 1b-to-2a </a:t>
            </a:r>
            <a:r>
              <a:rPr lang="en-US" sz="2000" dirty="0" err="1"/>
              <a:t>eBGP</a:t>
            </a:r>
            <a:r>
              <a:rPr lang="en-US" sz="2000" dirty="0"/>
              <a:t> session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router learns of new prefix, it creates entry for prefix in its forwarding table.</a:t>
            </a:r>
          </a:p>
        </p:txBody>
      </p:sp>
      <p:sp>
        <p:nvSpPr>
          <p:cNvPr id="754794" name="Line 106"/>
          <p:cNvSpPr>
            <a:spLocks noChangeShapeType="1"/>
          </p:cNvSpPr>
          <p:nvPr/>
        </p:nvSpPr>
        <p:spPr bwMode="auto">
          <a:xfrm>
            <a:off x="3322638" y="4725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95" name="Line 107"/>
          <p:cNvSpPr>
            <a:spLocks noChangeShapeType="1"/>
          </p:cNvSpPr>
          <p:nvPr/>
        </p:nvSpPr>
        <p:spPr bwMode="auto">
          <a:xfrm>
            <a:off x="3341688" y="5040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4796" name="Text Box 108"/>
          <p:cNvSpPr txBox="1">
            <a:spLocks noChangeArrowheads="1"/>
          </p:cNvSpPr>
          <p:nvPr/>
        </p:nvSpPr>
        <p:spPr bwMode="auto">
          <a:xfrm>
            <a:off x="4171950" y="4511675"/>
            <a:ext cx="1254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eBGP session</a:t>
            </a:r>
          </a:p>
        </p:txBody>
      </p:sp>
      <p:sp>
        <p:nvSpPr>
          <p:cNvPr id="754797" name="Text Box 109"/>
          <p:cNvSpPr txBox="1">
            <a:spLocks noChangeArrowheads="1"/>
          </p:cNvSpPr>
          <p:nvPr/>
        </p:nvSpPr>
        <p:spPr bwMode="auto">
          <a:xfrm>
            <a:off x="4198938" y="4860925"/>
            <a:ext cx="1206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iBGP session</a:t>
            </a:r>
          </a:p>
        </p:txBody>
      </p:sp>
      <p:sp>
        <p:nvSpPr>
          <p:cNvPr id="754798" name="Freeform 11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  <a:endParaRPr lang="en-US">
              <a:latin typeface="Times New Roman" charset="0"/>
            </a:endParaRP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4-</a:t>
            </a:r>
            <a:fld id="{D13DDD69-FB13-BC40-B737-A134076278E2}" type="slidenum">
              <a:rPr lang="en-US"/>
              <a:pPr/>
              <a:t>19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Path attributes &amp; BGP routes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Comic Sans MS" charset="0"/>
              </a:rPr>
              <a:t>When advertising a prefix, advert includes BGP attributes. </a:t>
            </a:r>
          </a:p>
          <a:p>
            <a:pPr lvl="1"/>
            <a:r>
              <a:rPr lang="en-US" sz="2000">
                <a:latin typeface="Comic Sans MS" charset="0"/>
              </a:rPr>
              <a:t>prefix + attributes = </a:t>
            </a:r>
            <a:r>
              <a:rPr lang="ja-JP" altLang="en-US" sz="2000">
                <a:latin typeface="Comic Sans MS" charset="0"/>
              </a:rPr>
              <a:t>“</a:t>
            </a:r>
            <a:r>
              <a:rPr lang="en-US" sz="2000">
                <a:latin typeface="Comic Sans MS" charset="0"/>
              </a:rPr>
              <a:t>route</a:t>
            </a:r>
            <a:r>
              <a:rPr lang="ja-JP" altLang="en-US" sz="2000">
                <a:latin typeface="Comic Sans MS" charset="0"/>
              </a:rPr>
              <a:t>”</a:t>
            </a:r>
            <a:endParaRPr lang="en-US" sz="2000">
              <a:latin typeface="Comic Sans MS" charset="0"/>
            </a:endParaRPr>
          </a:p>
          <a:p>
            <a:r>
              <a:rPr lang="en-US" sz="2400">
                <a:latin typeface="Comic Sans MS" charset="0"/>
              </a:rPr>
              <a:t>Two important attributes: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mic Sans MS" charset="0"/>
              </a:rPr>
              <a:t>AS-PATH:</a:t>
            </a:r>
            <a:r>
              <a:rPr lang="en-US" sz="2000">
                <a:latin typeface="Comic Sans MS" charset="0"/>
              </a:rPr>
              <a:t> contains the ASs through which the advert for the prefix passed: AS 67 AS 17 </a:t>
            </a:r>
          </a:p>
          <a:p>
            <a:pPr lvl="1"/>
            <a:r>
              <a:rPr lang="en-US" sz="2000">
                <a:solidFill>
                  <a:srgbClr val="FF0000"/>
                </a:solidFill>
                <a:latin typeface="Comic Sans MS" charset="0"/>
              </a:rPr>
              <a:t>NEXT-HOP:</a:t>
            </a:r>
            <a:r>
              <a:rPr lang="en-US" sz="2000">
                <a:latin typeface="Comic Sans MS" charset="0"/>
              </a:rPr>
              <a:t> Indicates the specific internal-AS router to next-hop AS. (There may be multiple links from current AS to next-hop-AS.)</a:t>
            </a:r>
          </a:p>
          <a:p>
            <a:r>
              <a:rPr lang="en-US" sz="2400">
                <a:latin typeface="Comic Sans MS" charset="0"/>
              </a:rPr>
              <a:t>When gateway router receives route advert, uses </a:t>
            </a:r>
            <a:r>
              <a:rPr lang="en-US" sz="2400">
                <a:solidFill>
                  <a:srgbClr val="FF0000"/>
                </a:solidFill>
                <a:latin typeface="Comic Sans MS" charset="0"/>
              </a:rPr>
              <a:t>import policy</a:t>
            </a:r>
            <a:r>
              <a:rPr lang="en-US" sz="2400">
                <a:latin typeface="Comic Sans MS" charset="0"/>
              </a:rPr>
              <a:t> to accept/decline.</a:t>
            </a:r>
          </a:p>
          <a:p>
            <a:pPr lvl="1"/>
            <a:endParaRPr lang="en-US" sz="20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EFB99AF1-8E61-47D0-B1F2-7591B5D96A17}" type="slidenum">
              <a:rPr lang="en-US"/>
              <a:pPr/>
              <a:t>2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Routing</a:t>
            </a:r>
            <a:endParaRPr lang="en-US"/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scale:</a:t>
            </a:r>
            <a:r>
              <a:rPr lang="en-US" sz="2400" dirty="0"/>
              <a:t> </a:t>
            </a:r>
            <a:r>
              <a:rPr lang="en-US" sz="2400" dirty="0" smtClean="0"/>
              <a:t>with  &gt; </a:t>
            </a:r>
            <a:r>
              <a:rPr lang="en-US" sz="2400" dirty="0"/>
              <a:t>200 million destinations:</a:t>
            </a:r>
          </a:p>
          <a:p>
            <a:r>
              <a:rPr lang="en-US" sz="2000" dirty="0"/>
              <a:t>can’t store all </a:t>
            </a:r>
            <a:r>
              <a:rPr lang="en-US" sz="2000" dirty="0" err="1"/>
              <a:t>dest’s</a:t>
            </a:r>
            <a:r>
              <a:rPr lang="en-US" sz="2000" dirty="0"/>
              <a:t> in routing tables!</a:t>
            </a:r>
          </a:p>
          <a:p>
            <a:r>
              <a:rPr lang="en-US" sz="2000" dirty="0"/>
              <a:t>routing table exchange would swamp links!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3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administrative autonomy</a:t>
            </a:r>
            <a:endParaRPr lang="en-US" sz="2400"/>
          </a:p>
          <a:p>
            <a:r>
              <a:rPr lang="en-US" sz="2000"/>
              <a:t>internet = network of networks</a:t>
            </a:r>
          </a:p>
          <a:p>
            <a:r>
              <a:rPr lang="en-US" sz="2000"/>
              <a:t>each network admin may want to control routing in its own network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2028825" y="1419225"/>
            <a:ext cx="65436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cs typeface="Arial" charset="0"/>
              </a:rPr>
              <a:t>Our routing study thus far - idealization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all routers identical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network “flat”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1">
                <a:cs typeface="Arial" charset="0"/>
              </a:rPr>
              <a:t>… not</a:t>
            </a:r>
            <a:r>
              <a:rPr lang="en-US" sz="2400">
                <a:cs typeface="Arial" charset="0"/>
              </a:rPr>
              <a:t> true in practice</a:t>
            </a:r>
          </a:p>
        </p:txBody>
      </p:sp>
    </p:spTree>
    <p:extLst>
      <p:ext uri="{BB962C8B-B14F-4D97-AF65-F5344CB8AC3E}">
        <p14:creationId xmlns:p14="http://schemas.microsoft.com/office/powerpoint/2010/main" val="140312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  <a:endParaRPr lang="en-US">
              <a:latin typeface="Times New Roman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4-</a:t>
            </a:r>
            <a:fld id="{2F2F568E-C687-A24F-A704-67488E3102AC}" type="slidenum">
              <a:rPr lang="en-US"/>
              <a:pPr/>
              <a:t>20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BGP route selection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533400" indent="-533400"/>
            <a:r>
              <a:rPr lang="en-US">
                <a:latin typeface="Comic Sans MS" charset="0"/>
              </a:rPr>
              <a:t>Router may learn about more than 1 route to some prefix. Router must select route.</a:t>
            </a:r>
          </a:p>
          <a:p>
            <a:pPr marL="533400" indent="-533400"/>
            <a:r>
              <a:rPr lang="en-US">
                <a:latin typeface="Comic Sans MS" charset="0"/>
              </a:rPr>
              <a:t>Elimination rules:</a:t>
            </a:r>
          </a:p>
          <a:p>
            <a:pPr marL="914400" lvl="1" indent="-457200">
              <a:buFont typeface="ZapfDingbats" charset="0"/>
              <a:buAutoNum type="arabicPeriod"/>
            </a:pPr>
            <a:r>
              <a:rPr lang="en-US">
                <a:latin typeface="Comic Sans MS" charset="0"/>
              </a:rPr>
              <a:t>Local preference value attribute: policy decision</a:t>
            </a:r>
          </a:p>
          <a:p>
            <a:pPr marL="914400" lvl="1" indent="-457200">
              <a:buFont typeface="ZapfDingbats" charset="0"/>
              <a:buAutoNum type="arabicPeriod"/>
            </a:pPr>
            <a:r>
              <a:rPr lang="en-US">
                <a:latin typeface="Comic Sans MS" charset="0"/>
              </a:rPr>
              <a:t>Shortest AS-PATH </a:t>
            </a:r>
          </a:p>
          <a:p>
            <a:pPr marL="914400" lvl="1" indent="-457200">
              <a:buFont typeface="ZapfDingbats" charset="0"/>
              <a:buAutoNum type="arabicPeriod"/>
            </a:pPr>
            <a:r>
              <a:rPr lang="en-US">
                <a:latin typeface="Comic Sans MS" charset="0"/>
              </a:rPr>
              <a:t>Closest NEXT-HOP router: hot potato routing</a:t>
            </a:r>
          </a:p>
          <a:p>
            <a:pPr marL="914400" lvl="1" indent="-457200">
              <a:buFont typeface="ZapfDingbats" charset="0"/>
              <a:buAutoNum type="arabicPeriod"/>
            </a:pPr>
            <a:r>
              <a:rPr lang="en-US">
                <a:latin typeface="Comic Sans MS" charset="0"/>
              </a:rPr>
              <a:t>Additional criteria </a:t>
            </a:r>
          </a:p>
        </p:txBody>
      </p:sp>
    </p:spTree>
    <p:extLst>
      <p:ext uri="{BB962C8B-B14F-4D97-AF65-F5344CB8AC3E}">
        <p14:creationId xmlns:p14="http://schemas.microsoft.com/office/powerpoint/2010/main" val="118622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F85E3D0D-4FF9-48FA-B45E-8141B05500CB}" type="slidenum">
              <a:rPr lang="en-US"/>
              <a:pPr/>
              <a:t>21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BGP messages</a:t>
            </a:r>
            <a:endParaRPr lang="en-US" sz="2800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r>
              <a:rPr lang="en-US" sz="2400"/>
              <a:t>BGP messages exchanged between peers over TCP connection</a:t>
            </a:r>
          </a:p>
          <a:p>
            <a:r>
              <a:rPr lang="en-US" sz="2400"/>
              <a:t>BGP messages: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OPEN:</a:t>
            </a:r>
            <a:r>
              <a:rPr lang="en-US"/>
              <a:t> opens TCP connection to peer and authenticates sender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UPDATE: </a:t>
            </a:r>
            <a:r>
              <a:rPr lang="en-US"/>
              <a:t>advertises new path (or withdraws old)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KEEPALIVE:</a:t>
            </a:r>
            <a:r>
              <a:rPr lang="en-US"/>
              <a:t> keeps connection alive in absence of UPDATES; also ACKs OPEN request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NOTIFICATION:</a:t>
            </a:r>
            <a:r>
              <a:rPr lang="en-US"/>
              <a:t> reports errors in previous msg; also used to close connection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478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8344C02B-847B-4871-8A25-17427F6A1BCE}" type="slidenum">
              <a:rPr lang="en-US"/>
              <a:pPr/>
              <a:t>22</a:t>
            </a:fld>
            <a:endParaRPr lang="en-US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BGP routing policy</a:t>
            </a:r>
          </a:p>
        </p:txBody>
      </p:sp>
      <p:sp>
        <p:nvSpPr>
          <p:cNvPr id="758787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A,B,C are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provider networks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X,W,Y are customer (of provider networks)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X is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dual-homed:</a:t>
            </a:r>
            <a:r>
              <a:rPr lang="en-US" sz="2400">
                <a:cs typeface="Arial" charset="0"/>
              </a:rPr>
              <a:t> attached to two networks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cs typeface="Arial" charset="0"/>
              </a:rPr>
              <a:t>X does not want to route from B via X to C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cs typeface="Arial" charset="0"/>
              </a:rPr>
              <a:t>.. so X will not advertise to B a route to C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>
              <a:cs typeface="Arial" charset="0"/>
            </a:endParaRPr>
          </a:p>
        </p:txBody>
      </p:sp>
      <p:grpSp>
        <p:nvGrpSpPr>
          <p:cNvPr id="758789" name="Group 5"/>
          <p:cNvGrpSpPr>
            <a:grpSpLocks/>
          </p:cNvGrpSpPr>
          <p:nvPr/>
        </p:nvGrpSpPr>
        <p:grpSpPr bwMode="auto">
          <a:xfrm>
            <a:off x="476250" y="1123950"/>
            <a:ext cx="7588250" cy="3048000"/>
            <a:chOff x="300" y="708"/>
            <a:chExt cx="4780" cy="1920"/>
          </a:xfrm>
        </p:grpSpPr>
        <p:sp>
          <p:nvSpPr>
            <p:cNvPr id="75879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91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92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93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58794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58795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96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8797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8798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799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758800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8801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02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8803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04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12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13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/>
            </a:p>
          </p:txBody>
        </p:sp>
        <p:sp>
          <p:nvSpPr>
            <p:cNvPr id="758814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58815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16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758817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758818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19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20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758821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22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758823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24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825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012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0758F502-1469-482F-AD20-37E60DA76DE1}" type="slidenum">
              <a:rPr lang="en-US"/>
              <a:pPr/>
              <a:t>23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BGP routing policy (2)</a:t>
            </a:r>
          </a:p>
        </p:txBody>
      </p:sp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355600" y="3529013"/>
            <a:ext cx="8229600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 advertises path AW  to B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B advertises path BAW to X </a:t>
            </a:r>
            <a:endParaRPr lang="en-US" sz="2400">
              <a:solidFill>
                <a:srgbClr val="FF0000"/>
              </a:solidFill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Should B advertise path BAW to C?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cs typeface="Arial" charset="0"/>
              </a:rPr>
              <a:t>No way! B gets no “revenue” for routing CBAW since neither W nor C are B’s customers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cs typeface="Arial" charset="0"/>
              </a:rPr>
              <a:t>B wants to force C to route to w via A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>
                <a:cs typeface="Arial" charset="0"/>
              </a:rPr>
              <a:t>B wants to route </a:t>
            </a:r>
            <a:r>
              <a:rPr lang="en-US" sz="2000" i="1">
                <a:solidFill>
                  <a:srgbClr val="FF0000"/>
                </a:solidFill>
                <a:cs typeface="Arial" charset="0"/>
              </a:rPr>
              <a:t>only </a:t>
            </a:r>
            <a:r>
              <a:rPr lang="en-US" sz="2000">
                <a:cs typeface="Arial" charset="0"/>
              </a:rPr>
              <a:t>to/from its customers!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>
              <a:cs typeface="Arial" charset="0"/>
            </a:endParaRPr>
          </a:p>
        </p:txBody>
      </p:sp>
      <p:grpSp>
        <p:nvGrpSpPr>
          <p:cNvPr id="759812" name="Group 4"/>
          <p:cNvGrpSpPr>
            <a:grpSpLocks/>
          </p:cNvGrpSpPr>
          <p:nvPr/>
        </p:nvGrpSpPr>
        <p:grpSpPr bwMode="auto">
          <a:xfrm>
            <a:off x="476250" y="1123950"/>
            <a:ext cx="7588250" cy="3048000"/>
            <a:chOff x="300" y="708"/>
            <a:chExt cx="4780" cy="1920"/>
          </a:xfrm>
        </p:grpSpPr>
        <p:sp>
          <p:nvSpPr>
            <p:cNvPr id="7598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14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15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16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59817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59818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19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9820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9821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22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759823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9824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25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9826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27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29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30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31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32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33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35" name="Rectangle 27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36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/>
            </a:p>
          </p:txBody>
        </p:sp>
        <p:sp>
          <p:nvSpPr>
            <p:cNvPr id="759837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59838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39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759844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5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759846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7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9848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196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  <a:endParaRPr lang="en-US">
              <a:latin typeface="Times New Roman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4-</a:t>
            </a:r>
            <a:fld id="{652CFB35-FC8D-3748-A3FB-F009D08AE49A}" type="slidenum">
              <a:rPr lang="en-US"/>
              <a:pPr/>
              <a:t>24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omic Sans MS" charset="0"/>
              </a:rPr>
              <a:t>Why different Intra- and Inter-AS routing ?</a:t>
            </a:r>
            <a:r>
              <a:rPr lang="en-US">
                <a:latin typeface="Comic Sans MS" charset="0"/>
              </a:rPr>
              <a:t>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ZapfDingbats" charset="0"/>
              <a:buNone/>
            </a:pPr>
            <a:endParaRPr lang="en-US" sz="2400">
              <a:latin typeface="Comic Sans MS" charset="0"/>
            </a:endParaRPr>
          </a:p>
          <a:p>
            <a:pPr>
              <a:buFont typeface="ZapfDingbats" charset="0"/>
              <a:buNone/>
            </a:pPr>
            <a:r>
              <a:rPr lang="en-US">
                <a:solidFill>
                  <a:srgbClr val="FF0000"/>
                </a:solidFill>
                <a:latin typeface="Comic Sans MS" charset="0"/>
              </a:rPr>
              <a:t>Scale:</a:t>
            </a:r>
            <a:endParaRPr lang="en-US" sz="2400">
              <a:latin typeface="Comic Sans MS" charset="0"/>
            </a:endParaRPr>
          </a:p>
          <a:p>
            <a:r>
              <a:rPr lang="en-US" sz="2400">
                <a:latin typeface="Comic Sans MS" charset="0"/>
              </a:rPr>
              <a:t>hierarchical routing saves table size, reduced update traffic</a:t>
            </a:r>
          </a:p>
          <a:p>
            <a:pPr>
              <a:buFont typeface="ZapfDingbats" charset="0"/>
              <a:buNone/>
            </a:pPr>
            <a:r>
              <a:rPr lang="en-US" sz="2400" b="1">
                <a:solidFill>
                  <a:srgbClr val="FF0000"/>
                </a:solidFill>
                <a:latin typeface="Comic Sans MS" charset="0"/>
              </a:rPr>
              <a:t>Performance</a:t>
            </a:r>
            <a:r>
              <a:rPr lang="en-US" sz="2400">
                <a:solidFill>
                  <a:srgbClr val="FF0000"/>
                </a:solidFill>
                <a:latin typeface="Comic Sans MS" charset="0"/>
              </a:rPr>
              <a:t>:</a:t>
            </a:r>
            <a:r>
              <a:rPr lang="en-US" sz="2400">
                <a:latin typeface="Comic Sans MS" charset="0"/>
              </a:rPr>
              <a:t> </a:t>
            </a:r>
          </a:p>
          <a:p>
            <a:r>
              <a:rPr lang="en-US" sz="2400">
                <a:latin typeface="Comic Sans MS" charset="0"/>
              </a:rPr>
              <a:t>Intra-AS: can focus on performance</a:t>
            </a:r>
          </a:p>
          <a:p>
            <a:r>
              <a:rPr lang="en-US" sz="2400">
                <a:latin typeface="Comic Sans MS" charset="0"/>
              </a:rPr>
              <a:t>Inter-AS: policy may dominate over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6921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Network Layer</a:t>
            </a:r>
            <a:endParaRPr lang="en-US">
              <a:latin typeface="Times New Roman" charset="0"/>
            </a:endParaRP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/>
              <a:t>4-</a:t>
            </a:r>
            <a:fld id="{74F6CFAC-0048-0C4E-9EA1-19EC3383310A}" type="slidenum">
              <a:rPr lang="en-US"/>
              <a:pPr/>
              <a:t>25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Network Layer: summary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73725" y="4162425"/>
            <a:ext cx="2892425" cy="1577975"/>
          </a:xfrm>
        </p:spPr>
        <p:txBody>
          <a:bodyPr/>
          <a:lstStyle/>
          <a:p>
            <a:pPr algn="ctr">
              <a:buFont typeface="ZapfDingbats" charset="0"/>
              <a:buNone/>
            </a:pP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Next stop:</a:t>
            </a:r>
            <a:r>
              <a:rPr lang="en-US" sz="2400">
                <a:solidFill>
                  <a:srgbClr val="FF0000"/>
                </a:solidFill>
                <a:latin typeface="Comic Sans MS" charset="0"/>
              </a:rPr>
              <a:t> </a:t>
            </a:r>
          </a:p>
          <a:p>
            <a:pPr algn="ctr">
              <a:buFont typeface="ZapfDingbats" charset="0"/>
              <a:buNone/>
            </a:pPr>
            <a:r>
              <a:rPr lang="en-US" sz="2400">
                <a:solidFill>
                  <a:srgbClr val="FF0000"/>
                </a:solidFill>
                <a:latin typeface="Comic Sans MS" charset="0"/>
              </a:rPr>
              <a:t>the Data</a:t>
            </a:r>
          </a:p>
          <a:p>
            <a:pPr algn="ctr">
              <a:buFont typeface="ZapfDingbats" charset="0"/>
              <a:buNone/>
            </a:pPr>
            <a:r>
              <a:rPr lang="en-US" sz="2400">
                <a:solidFill>
                  <a:srgbClr val="FF0000"/>
                </a:solidFill>
                <a:latin typeface="Comic Sans MS" charset="0"/>
              </a:rPr>
              <a:t>link layer!</a:t>
            </a:r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4038" y="1314450"/>
            <a:ext cx="5235575" cy="46482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What we</a:t>
            </a:r>
            <a:r>
              <a:rPr lang="ja-JP" altLang="en-US" sz="2400" u="sng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ve covered:</a:t>
            </a:r>
            <a:endParaRPr lang="en-US" sz="2400">
              <a:latin typeface="Comic Sans MS" charset="0"/>
            </a:endParaRPr>
          </a:p>
          <a:p>
            <a:r>
              <a:rPr lang="en-US" sz="2400">
                <a:latin typeface="Comic Sans MS" charset="0"/>
              </a:rPr>
              <a:t>network layer services</a:t>
            </a:r>
          </a:p>
          <a:p>
            <a:r>
              <a:rPr lang="en-US" sz="2400">
                <a:latin typeface="Comic Sans MS" charset="0"/>
              </a:rPr>
              <a:t>routing principles: link state and distance vector</a:t>
            </a:r>
          </a:p>
          <a:p>
            <a:r>
              <a:rPr lang="en-US" sz="2400">
                <a:latin typeface="Comic Sans MS" charset="0"/>
              </a:rPr>
              <a:t>hierarchical routing</a:t>
            </a:r>
          </a:p>
          <a:p>
            <a:r>
              <a:rPr lang="en-US" sz="2400">
                <a:latin typeface="Comic Sans MS" charset="0"/>
              </a:rPr>
              <a:t>IP</a:t>
            </a:r>
          </a:p>
          <a:p>
            <a:r>
              <a:rPr lang="en-US" sz="2400">
                <a:latin typeface="Comic Sans MS" charset="0"/>
              </a:rPr>
              <a:t>Internet routing protocols RIP, OSPF, BGP</a:t>
            </a:r>
          </a:p>
          <a:p>
            <a:r>
              <a:rPr lang="en-US" sz="2400">
                <a:latin typeface="Comic Sans MS" charset="0"/>
              </a:rPr>
              <a:t>what</a:t>
            </a:r>
            <a:r>
              <a:rPr lang="ja-JP" altLang="en-US" sz="2400">
                <a:latin typeface="Comic Sans MS" charset="0"/>
              </a:rPr>
              <a:t>’</a:t>
            </a:r>
            <a:r>
              <a:rPr lang="en-US" sz="2400">
                <a:latin typeface="Comic Sans MS" charset="0"/>
              </a:rPr>
              <a:t>s inside a router?</a:t>
            </a:r>
          </a:p>
          <a:p>
            <a:r>
              <a:rPr lang="en-US" sz="2400">
                <a:latin typeface="Comic Sans MS" charset="0"/>
              </a:rPr>
              <a:t>IPv6</a:t>
            </a:r>
          </a:p>
          <a:p>
            <a:pPr>
              <a:buFont typeface="ZapfDingbats" charset="0"/>
              <a:buNone/>
            </a:pPr>
            <a:endParaRPr lang="en-US" sz="2400">
              <a:latin typeface="Comic Sans MS" charset="0"/>
            </a:endParaRPr>
          </a:p>
          <a:p>
            <a:endParaRPr lang="en-US" sz="24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1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03337BB3-C7CD-4A4F-B852-89BD3637D82D}" type="slidenum">
              <a:rPr lang="en-US"/>
              <a:pPr/>
              <a:t>3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Routing</a:t>
            </a:r>
            <a:endParaRPr lang="en-US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95425"/>
            <a:ext cx="3810000" cy="4210050"/>
          </a:xfrm>
        </p:spPr>
        <p:txBody>
          <a:bodyPr/>
          <a:lstStyle/>
          <a:p>
            <a:r>
              <a:rPr lang="en-US" sz="2400"/>
              <a:t>aggregate routers into regions,</a:t>
            </a:r>
            <a:r>
              <a:rPr lang="en-US" sz="2400">
                <a:solidFill>
                  <a:srgbClr val="FF0000"/>
                </a:solidFill>
              </a:rPr>
              <a:t> “autonomous systems” (AS)</a:t>
            </a:r>
          </a:p>
          <a:p>
            <a:r>
              <a:rPr lang="en-US" sz="2400"/>
              <a:t>routers in same AS run same routing protocol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“intra-AS” routing</a:t>
            </a:r>
            <a:r>
              <a:rPr lang="en-US" sz="2000"/>
              <a:t> protocol</a:t>
            </a:r>
          </a:p>
          <a:p>
            <a:pPr lvl="1"/>
            <a:r>
              <a:rPr lang="en-US" sz="2000"/>
              <a:t>routers in different AS can run different intra-AS routing protocol</a:t>
            </a:r>
          </a:p>
        </p:txBody>
      </p:sp>
      <p:sp>
        <p:nvSpPr>
          <p:cNvPr id="73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005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gateway router</a:t>
            </a:r>
          </a:p>
          <a:p>
            <a:r>
              <a:rPr lang="en-US" sz="2400"/>
              <a:t>at “edge” of its own AS</a:t>
            </a:r>
          </a:p>
          <a:p>
            <a:r>
              <a:rPr lang="en-US" sz="2400"/>
              <a:t>has  link to router in another AS</a:t>
            </a:r>
          </a:p>
        </p:txBody>
      </p:sp>
    </p:spTree>
    <p:extLst>
      <p:ext uri="{BB962C8B-B14F-4D97-AF65-F5344CB8AC3E}">
        <p14:creationId xmlns:p14="http://schemas.microsoft.com/office/powerpoint/2010/main" val="1222329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E76B12BF-0F26-4541-B4A7-59E50501060F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736258" name="Group 2"/>
          <p:cNvGrpSpPr>
            <a:grpSpLocks/>
          </p:cNvGrpSpPr>
          <p:nvPr/>
        </p:nvGrpSpPr>
        <p:grpSpPr bwMode="auto">
          <a:xfrm>
            <a:off x="271463" y="1343025"/>
            <a:ext cx="6178550" cy="4376738"/>
            <a:chOff x="0" y="878"/>
            <a:chExt cx="4232" cy="2968"/>
          </a:xfrm>
        </p:grpSpPr>
        <p:sp>
          <p:nvSpPr>
            <p:cNvPr id="736259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56 w 1162"/>
                <a:gd name="T1" fmla="*/ 162 h 543"/>
                <a:gd name="T2" fmla="*/ 368 w 1162"/>
                <a:gd name="T3" fmla="*/ 14 h 543"/>
                <a:gd name="T4" fmla="*/ 940 w 1162"/>
                <a:gd name="T5" fmla="*/ 79 h 543"/>
                <a:gd name="T6" fmla="*/ 1144 w 1162"/>
                <a:gd name="T7" fmla="*/ 239 h 543"/>
                <a:gd name="T8" fmla="*/ 1048 w 1162"/>
                <a:gd name="T9" fmla="*/ 451 h 543"/>
                <a:gd name="T10" fmla="*/ 586 w 1162"/>
                <a:gd name="T11" fmla="*/ 541 h 543"/>
                <a:gd name="T12" fmla="*/ 88 w 1162"/>
                <a:gd name="T13" fmla="*/ 439 h 543"/>
                <a:gd name="T14" fmla="*/ 56 w 1162"/>
                <a:gd name="T15" fmla="*/ 16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0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88 w 1198"/>
                <a:gd name="T1" fmla="*/ 181 h 451"/>
                <a:gd name="T2" fmla="*/ 180 w 1198"/>
                <a:gd name="T3" fmla="*/ 89 h 451"/>
                <a:gd name="T4" fmla="*/ 448 w 1198"/>
                <a:gd name="T5" fmla="*/ 49 h 451"/>
                <a:gd name="T6" fmla="*/ 988 w 1198"/>
                <a:gd name="T7" fmla="*/ 25 h 451"/>
                <a:gd name="T8" fmla="*/ 1181 w 1198"/>
                <a:gd name="T9" fmla="*/ 197 h 451"/>
                <a:gd name="T10" fmla="*/ 889 w 1198"/>
                <a:gd name="T11" fmla="*/ 413 h 451"/>
                <a:gd name="T12" fmla="*/ 307 w 1198"/>
                <a:gd name="T13" fmla="*/ 425 h 451"/>
                <a:gd name="T14" fmla="*/ 36 w 1198"/>
                <a:gd name="T15" fmla="*/ 337 h 451"/>
                <a:gd name="T16" fmla="*/ 88 w 1198"/>
                <a:gd name="T17" fmla="*/ 18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1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55 w 1583"/>
                <a:gd name="T1" fmla="*/ 224 h 682"/>
                <a:gd name="T2" fmla="*/ 407 w 1583"/>
                <a:gd name="T3" fmla="*/ 74 h 682"/>
                <a:gd name="T4" fmla="*/ 785 w 1583"/>
                <a:gd name="T5" fmla="*/ 20 h 682"/>
                <a:gd name="T6" fmla="*/ 1157 w 1583"/>
                <a:gd name="T7" fmla="*/ 194 h 682"/>
                <a:gd name="T8" fmla="*/ 1564 w 1583"/>
                <a:gd name="T9" fmla="*/ 428 h 682"/>
                <a:gd name="T10" fmla="*/ 1272 w 1583"/>
                <a:gd name="T11" fmla="*/ 644 h 682"/>
                <a:gd name="T12" fmla="*/ 690 w 1583"/>
                <a:gd name="T13" fmla="*/ 656 h 682"/>
                <a:gd name="T14" fmla="*/ 89 w 1583"/>
                <a:gd name="T15" fmla="*/ 596 h 682"/>
                <a:gd name="T16" fmla="*/ 155 w 1583"/>
                <a:gd name="T17" fmla="*/ 224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2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3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4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5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66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7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8" name="Text Box 12"/>
            <p:cNvSpPr txBox="1">
              <a:spLocks noChangeArrowheads="1"/>
            </p:cNvSpPr>
            <p:nvPr/>
          </p:nvSpPr>
          <p:spPr bwMode="auto">
            <a:xfrm>
              <a:off x="265" y="1496"/>
              <a:ext cx="3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3b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736269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0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1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2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73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274" name="Group 18"/>
            <p:cNvGrpSpPr>
              <a:grpSpLocks/>
            </p:cNvGrpSpPr>
            <p:nvPr/>
          </p:nvGrpSpPr>
          <p:grpSpPr bwMode="auto">
            <a:xfrm>
              <a:off x="1485" y="2096"/>
              <a:ext cx="307" cy="269"/>
              <a:chOff x="2904" y="2429"/>
              <a:chExt cx="309" cy="269"/>
            </a:xfrm>
          </p:grpSpPr>
          <p:sp>
            <p:nvSpPr>
              <p:cNvPr id="736275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76" name="Text Box 20"/>
              <p:cNvSpPr txBox="1">
                <a:spLocks noChangeArrowheads="1"/>
              </p:cNvSpPr>
              <p:nvPr/>
            </p:nvSpPr>
            <p:spPr bwMode="auto">
              <a:xfrm>
                <a:off x="2904" y="2429"/>
                <a:ext cx="30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1d</a:t>
                </a:r>
              </a:p>
            </p:txBody>
          </p:sp>
        </p:grpSp>
        <p:sp>
          <p:nvSpPr>
            <p:cNvPr id="736277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8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9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0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1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2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3" name="Text Box 27"/>
            <p:cNvSpPr txBox="1">
              <a:spLocks noChangeArrowheads="1"/>
            </p:cNvSpPr>
            <p:nvPr/>
          </p:nvSpPr>
          <p:spPr bwMode="auto">
            <a:xfrm>
              <a:off x="831" y="1364"/>
              <a:ext cx="30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3a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736284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5" name="Line 29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6" name="Line 30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7" name="Rectangle 31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8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289" name="Group 33"/>
            <p:cNvGrpSpPr>
              <a:grpSpLocks/>
            </p:cNvGrpSpPr>
            <p:nvPr/>
          </p:nvGrpSpPr>
          <p:grpSpPr bwMode="auto">
            <a:xfrm>
              <a:off x="1453" y="1700"/>
              <a:ext cx="292" cy="269"/>
              <a:chOff x="2907" y="2429"/>
              <a:chExt cx="301" cy="269"/>
            </a:xfrm>
          </p:grpSpPr>
          <p:sp>
            <p:nvSpPr>
              <p:cNvPr id="736290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91" name="Text Box 35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1c</a:t>
                </a:r>
              </a:p>
            </p:txBody>
          </p:sp>
        </p:grpSp>
        <p:sp>
          <p:nvSpPr>
            <p:cNvPr id="736292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3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2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4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5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6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7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8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9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0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1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2" name="Oval 46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3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4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5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06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7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8" name="Text Box 52"/>
            <p:cNvSpPr txBox="1">
              <a:spLocks noChangeArrowheads="1"/>
            </p:cNvSpPr>
            <p:nvPr/>
          </p:nvSpPr>
          <p:spPr bwMode="auto">
            <a:xfrm>
              <a:off x="2933" y="1502"/>
              <a:ext cx="30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736309" name="Text Box 53"/>
            <p:cNvSpPr txBox="1">
              <a:spLocks noChangeArrowheads="1"/>
            </p:cNvSpPr>
            <p:nvPr/>
          </p:nvSpPr>
          <p:spPr bwMode="auto">
            <a:xfrm>
              <a:off x="597" y="1590"/>
              <a:ext cx="4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AS3</a:t>
              </a:r>
              <a:endParaRPr lang="en-US"/>
            </a:p>
          </p:txBody>
        </p:sp>
        <p:sp>
          <p:nvSpPr>
            <p:cNvPr id="736310" name="Text Box 54"/>
            <p:cNvSpPr txBox="1">
              <a:spLocks noChangeArrowheads="1"/>
            </p:cNvSpPr>
            <p:nvPr/>
          </p:nvSpPr>
          <p:spPr bwMode="auto">
            <a:xfrm>
              <a:off x="2380" y="2046"/>
              <a:ext cx="45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6311" name="Text Box 55"/>
            <p:cNvSpPr txBox="1">
              <a:spLocks noChangeArrowheads="1"/>
            </p:cNvSpPr>
            <p:nvPr/>
          </p:nvSpPr>
          <p:spPr bwMode="auto">
            <a:xfrm>
              <a:off x="3207" y="1790"/>
              <a:ext cx="44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AS2</a:t>
              </a:r>
            </a:p>
          </p:txBody>
        </p:sp>
        <p:sp>
          <p:nvSpPr>
            <p:cNvPr id="736312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3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4" name="Line 58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5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16" name="Oval 60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7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8" name="Text Box 62"/>
            <p:cNvSpPr txBox="1">
              <a:spLocks noChangeArrowheads="1"/>
            </p:cNvSpPr>
            <p:nvPr/>
          </p:nvSpPr>
          <p:spPr bwMode="auto">
            <a:xfrm>
              <a:off x="1147" y="1914"/>
              <a:ext cx="30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1a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grpSp>
          <p:nvGrpSpPr>
            <p:cNvPr id="736319" name="Group 63"/>
            <p:cNvGrpSpPr>
              <a:grpSpLocks/>
            </p:cNvGrpSpPr>
            <p:nvPr/>
          </p:nvGrpSpPr>
          <p:grpSpPr bwMode="auto">
            <a:xfrm>
              <a:off x="3270" y="1388"/>
              <a:ext cx="316" cy="271"/>
              <a:chOff x="4320" y="1940"/>
              <a:chExt cx="316" cy="271"/>
            </a:xfrm>
          </p:grpSpPr>
          <p:sp>
            <p:nvSpPr>
              <p:cNvPr id="736320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1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2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3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24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5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6" name="Text Box 70"/>
              <p:cNvSpPr txBox="1">
                <a:spLocks noChangeArrowheads="1"/>
              </p:cNvSpPr>
              <p:nvPr/>
            </p:nvSpPr>
            <p:spPr bwMode="auto">
              <a:xfrm>
                <a:off x="4337" y="1940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2c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36327" name="Group 71"/>
            <p:cNvGrpSpPr>
              <a:grpSpLocks/>
            </p:cNvGrpSpPr>
            <p:nvPr/>
          </p:nvGrpSpPr>
          <p:grpSpPr bwMode="auto">
            <a:xfrm>
              <a:off x="3546" y="1610"/>
              <a:ext cx="317" cy="271"/>
              <a:chOff x="4596" y="2162"/>
              <a:chExt cx="317" cy="271"/>
            </a:xfrm>
          </p:grpSpPr>
          <p:sp>
            <p:nvSpPr>
              <p:cNvPr id="736328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9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0" name="Line 74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1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32" name="Oval 76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3" name="Rectangle 77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4" name="Text Box 78"/>
              <p:cNvSpPr txBox="1">
                <a:spLocks noChangeArrowheads="1"/>
              </p:cNvSpPr>
              <p:nvPr/>
            </p:nvSpPr>
            <p:spPr bwMode="auto">
              <a:xfrm>
                <a:off x="4605" y="2162"/>
                <a:ext cx="308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2b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36335" name="Group 79"/>
            <p:cNvGrpSpPr>
              <a:grpSpLocks/>
            </p:cNvGrpSpPr>
            <p:nvPr/>
          </p:nvGrpSpPr>
          <p:grpSpPr bwMode="auto">
            <a:xfrm>
              <a:off x="2016" y="1980"/>
              <a:ext cx="316" cy="269"/>
              <a:chOff x="2016" y="1980"/>
              <a:chExt cx="316" cy="269"/>
            </a:xfrm>
          </p:grpSpPr>
          <p:sp>
            <p:nvSpPr>
              <p:cNvPr id="736336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7" name="Line 8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8" name="Line 8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9" name="Rectangle 8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40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6341" name="Group 85"/>
              <p:cNvGrpSpPr>
                <a:grpSpLocks/>
              </p:cNvGrpSpPr>
              <p:nvPr/>
            </p:nvGrpSpPr>
            <p:grpSpPr bwMode="auto">
              <a:xfrm>
                <a:off x="2022" y="1980"/>
                <a:ext cx="306" cy="269"/>
                <a:chOff x="2901" y="2429"/>
                <a:chExt cx="313" cy="269"/>
              </a:xfrm>
            </p:grpSpPr>
            <p:sp>
              <p:nvSpPr>
                <p:cNvPr id="736342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4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901" y="2429"/>
                  <a:ext cx="313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FFFF00"/>
                      </a:solidFill>
                    </a:rPr>
                    <a:t>1b</a:t>
                  </a:r>
                  <a:endParaRPr lang="en-US" sz="2400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634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45" name="Rectangle 89"/>
            <p:cNvSpPr>
              <a:spLocks noChangeArrowheads="1"/>
            </p:cNvSpPr>
            <p:nvPr/>
          </p:nvSpPr>
          <p:spPr bwMode="auto">
            <a:xfrm>
              <a:off x="1463" y="2729"/>
              <a:ext cx="1834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34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73634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4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grpSp>
          <p:nvGrpSpPr>
            <p:cNvPr id="736349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736350" name="Oval 94"/>
              <p:cNvSpPr>
                <a:spLocks noChangeArrowheads="1"/>
              </p:cNvSpPr>
              <p:nvPr/>
            </p:nvSpPr>
            <p:spPr bwMode="auto">
              <a:xfrm>
                <a:off x="2402" y="2826"/>
                <a:ext cx="736" cy="47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1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sp>
          <p:nvSpPr>
            <p:cNvPr id="736352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table</a:t>
              </a:r>
            </a:p>
          </p:txBody>
        </p:sp>
        <p:sp>
          <p:nvSpPr>
            <p:cNvPr id="736353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54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6355" name="Group 99"/>
            <p:cNvGrpSpPr>
              <a:grpSpLocks/>
            </p:cNvGrpSpPr>
            <p:nvPr/>
          </p:nvGrpSpPr>
          <p:grpSpPr bwMode="auto">
            <a:xfrm>
              <a:off x="419" y="1226"/>
              <a:ext cx="316" cy="271"/>
              <a:chOff x="2016" y="1980"/>
              <a:chExt cx="316" cy="271"/>
            </a:xfrm>
          </p:grpSpPr>
          <p:sp>
            <p:nvSpPr>
              <p:cNvPr id="736356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7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8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9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60" name="Oval 10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6361" name="Group 105"/>
              <p:cNvGrpSpPr>
                <a:grpSpLocks/>
              </p:cNvGrpSpPr>
              <p:nvPr/>
            </p:nvGrpSpPr>
            <p:grpSpPr bwMode="auto">
              <a:xfrm>
                <a:off x="2033" y="1980"/>
                <a:ext cx="290" cy="271"/>
                <a:chOff x="2909" y="2429"/>
                <a:chExt cx="296" cy="271"/>
              </a:xfrm>
            </p:grpSpPr>
            <p:sp>
              <p:nvSpPr>
                <p:cNvPr id="736362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6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909" y="2429"/>
                  <a:ext cx="29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FFFF00"/>
                      </a:solidFill>
                    </a:rPr>
                    <a:t>3c</a:t>
                  </a:r>
                  <a:endParaRPr lang="en-US" sz="2400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6364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65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66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67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1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68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68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69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0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1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2" name="Line 116"/>
            <p:cNvSpPr>
              <a:spLocks noChangeShapeType="1"/>
            </p:cNvSpPr>
            <p:nvPr/>
          </p:nvSpPr>
          <p:spPr bwMode="auto">
            <a:xfrm flipH="1" flipV="1">
              <a:off x="2931" y="1347"/>
              <a:ext cx="13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3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4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5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6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7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6378" name="Line 122"/>
            <p:cNvSpPr>
              <a:spLocks noChangeShapeType="1"/>
            </p:cNvSpPr>
            <p:nvPr/>
          </p:nvSpPr>
          <p:spPr bwMode="auto">
            <a:xfrm>
              <a:off x="1736" y="1880"/>
              <a:ext cx="144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6379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963613"/>
          </a:xfrm>
        </p:spPr>
        <p:txBody>
          <a:bodyPr/>
          <a:lstStyle/>
          <a:p>
            <a:r>
              <a:rPr lang="en-US"/>
              <a:t>Interconnected ASes</a:t>
            </a:r>
          </a:p>
        </p:txBody>
      </p:sp>
      <p:sp>
        <p:nvSpPr>
          <p:cNvPr id="736380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159125"/>
            <a:ext cx="3810000" cy="3400425"/>
          </a:xfrm>
        </p:spPr>
        <p:txBody>
          <a:bodyPr/>
          <a:lstStyle/>
          <a:p>
            <a:r>
              <a:rPr lang="en-US" sz="2400"/>
              <a:t>forwarding table  configured by both intra- and inter-AS routing algorithm</a:t>
            </a:r>
          </a:p>
          <a:p>
            <a:pPr lvl="1"/>
            <a:r>
              <a:rPr lang="en-US" sz="2000"/>
              <a:t>intra-AS sets entries for internal dests</a:t>
            </a:r>
          </a:p>
          <a:p>
            <a:pPr lvl="1"/>
            <a:r>
              <a:rPr lang="en-US" sz="2000"/>
              <a:t>inter-AS &amp; intra-As sets entries for external dests </a:t>
            </a:r>
          </a:p>
        </p:txBody>
      </p:sp>
    </p:spTree>
    <p:extLst>
      <p:ext uri="{BB962C8B-B14F-4D97-AF65-F5344CB8AC3E}">
        <p14:creationId xmlns:p14="http://schemas.microsoft.com/office/powerpoint/2010/main" val="179330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727D6434-0707-48F6-9078-3238AF0D9B04}" type="slidenum">
              <a:rPr lang="en-US"/>
              <a:pPr/>
              <a:t>5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r>
              <a:rPr lang="en-US"/>
              <a:t>Inter-AS tasks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093788"/>
            <a:ext cx="3810000" cy="292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suppose router in AS1 receives datagram destined outside of AS1:</a:t>
            </a:r>
          </a:p>
          <a:p>
            <a:pPr lvl="1">
              <a:lnSpc>
                <a:spcPct val="90000"/>
              </a:lnSpc>
            </a:pPr>
            <a:r>
              <a:rPr lang="en-US"/>
              <a:t>router should forward packet to gateway router, but which one?</a:t>
            </a:r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4238" y="927100"/>
            <a:ext cx="3810000" cy="4648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AS1 must: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/>
              <a:t>learn which dests are reachable through AS2, which through AS3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/>
              <a:t>propagate this reachability info to all routers in AS1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job of inter-AS routing!</a:t>
            </a:r>
          </a:p>
        </p:txBody>
      </p:sp>
      <p:sp>
        <p:nvSpPr>
          <p:cNvPr id="737285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32 w 738"/>
              <a:gd name="T1" fmla="*/ 394 h 1108"/>
              <a:gd name="T2" fmla="*/ 213 w 738"/>
              <a:gd name="T3" fmla="*/ 172 h 1108"/>
              <a:gd name="T4" fmla="*/ 663 w 738"/>
              <a:gd name="T5" fmla="*/ 56 h 1108"/>
              <a:gd name="T6" fmla="*/ 661 w 738"/>
              <a:gd name="T7" fmla="*/ 509 h 1108"/>
              <a:gd name="T8" fmla="*/ 677 w 738"/>
              <a:gd name="T9" fmla="*/ 1032 h 1108"/>
              <a:gd name="T10" fmla="*/ 338 w 738"/>
              <a:gd name="T11" fmla="*/ 962 h 1108"/>
              <a:gd name="T12" fmla="*/ 51 w 738"/>
              <a:gd name="T13" fmla="*/ 809 h 1108"/>
              <a:gd name="T14" fmla="*/ 32 w 738"/>
              <a:gd name="T15" fmla="*/ 394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56 w 1162"/>
              <a:gd name="T1" fmla="*/ 162 h 543"/>
              <a:gd name="T2" fmla="*/ 368 w 1162"/>
              <a:gd name="T3" fmla="*/ 14 h 543"/>
              <a:gd name="T4" fmla="*/ 940 w 1162"/>
              <a:gd name="T5" fmla="*/ 79 h 543"/>
              <a:gd name="T6" fmla="*/ 1144 w 1162"/>
              <a:gd name="T7" fmla="*/ 239 h 543"/>
              <a:gd name="T8" fmla="*/ 1048 w 1162"/>
              <a:gd name="T9" fmla="*/ 451 h 543"/>
              <a:gd name="T10" fmla="*/ 586 w 1162"/>
              <a:gd name="T11" fmla="*/ 541 h 543"/>
              <a:gd name="T12" fmla="*/ 88 w 1162"/>
              <a:gd name="T13" fmla="*/ 439 h 543"/>
              <a:gd name="T14" fmla="*/ 56 w 1162"/>
              <a:gd name="T15" fmla="*/ 16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287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88 w 1198"/>
              <a:gd name="T1" fmla="*/ 181 h 451"/>
              <a:gd name="T2" fmla="*/ 180 w 1198"/>
              <a:gd name="T3" fmla="*/ 89 h 451"/>
              <a:gd name="T4" fmla="*/ 448 w 1198"/>
              <a:gd name="T5" fmla="*/ 49 h 451"/>
              <a:gd name="T6" fmla="*/ 988 w 1198"/>
              <a:gd name="T7" fmla="*/ 25 h 451"/>
              <a:gd name="T8" fmla="*/ 1181 w 1198"/>
              <a:gd name="T9" fmla="*/ 197 h 451"/>
              <a:gd name="T10" fmla="*/ 889 w 1198"/>
              <a:gd name="T11" fmla="*/ 413 h 451"/>
              <a:gd name="T12" fmla="*/ 307 w 1198"/>
              <a:gd name="T13" fmla="*/ 425 h 451"/>
              <a:gd name="T14" fmla="*/ 36 w 1198"/>
              <a:gd name="T15" fmla="*/ 337 h 451"/>
              <a:gd name="T16" fmla="*/ 88 w 1198"/>
              <a:gd name="T17" fmla="*/ 18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737288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7291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294" name="Group 14"/>
          <p:cNvGrpSpPr>
            <a:grpSpLocks/>
          </p:cNvGrpSpPr>
          <p:nvPr/>
        </p:nvGrpSpPr>
        <p:grpSpPr bwMode="auto">
          <a:xfrm>
            <a:off x="1619250" y="4910138"/>
            <a:ext cx="501650" cy="400050"/>
            <a:chOff x="873" y="3247"/>
            <a:chExt cx="316" cy="252"/>
          </a:xfrm>
        </p:grpSpPr>
        <p:sp>
          <p:nvSpPr>
            <p:cNvPr id="73729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29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1" name="Text Box 21"/>
            <p:cNvSpPr txBox="1">
              <a:spLocks noChangeArrowheads="1"/>
            </p:cNvSpPr>
            <p:nvPr/>
          </p:nvSpPr>
          <p:spPr bwMode="auto">
            <a:xfrm>
              <a:off x="893" y="3247"/>
              <a:ext cx="2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3b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37302" name="Group 22"/>
          <p:cNvGrpSpPr>
            <a:grpSpLocks/>
          </p:cNvGrpSpPr>
          <p:nvPr/>
        </p:nvGrpSpPr>
        <p:grpSpPr bwMode="auto">
          <a:xfrm>
            <a:off x="1889125" y="4333875"/>
            <a:ext cx="501650" cy="400050"/>
            <a:chOff x="2016" y="1980"/>
            <a:chExt cx="316" cy="252"/>
          </a:xfrm>
        </p:grpSpPr>
        <p:sp>
          <p:nvSpPr>
            <p:cNvPr id="737303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4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5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6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07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7308" name="Group 28"/>
            <p:cNvGrpSpPr>
              <a:grpSpLocks/>
            </p:cNvGrpSpPr>
            <p:nvPr/>
          </p:nvGrpSpPr>
          <p:grpSpPr bwMode="auto">
            <a:xfrm>
              <a:off x="2036" y="1980"/>
              <a:ext cx="266" cy="252"/>
              <a:chOff x="2922" y="2429"/>
              <a:chExt cx="271" cy="252"/>
            </a:xfrm>
          </p:grpSpPr>
          <p:sp>
            <p:nvSpPr>
              <p:cNvPr id="737309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0" name="Text Box 30"/>
              <p:cNvSpPr txBox="1">
                <a:spLocks noChangeArrowheads="1"/>
              </p:cNvSpPr>
              <p:nvPr/>
            </p:nvSpPr>
            <p:spPr bwMode="auto">
              <a:xfrm>
                <a:off x="2922" y="2429"/>
                <a:ext cx="27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3c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7311" name="Group 31"/>
          <p:cNvGrpSpPr>
            <a:grpSpLocks/>
          </p:cNvGrpSpPr>
          <p:nvPr/>
        </p:nvGrpSpPr>
        <p:grpSpPr bwMode="auto">
          <a:xfrm>
            <a:off x="2466975" y="4708525"/>
            <a:ext cx="501650" cy="400050"/>
            <a:chOff x="1434" y="3108"/>
            <a:chExt cx="316" cy="252"/>
          </a:xfrm>
        </p:grpSpPr>
        <p:grpSp>
          <p:nvGrpSpPr>
            <p:cNvPr id="737312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7313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4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5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6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17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8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19" name="Text Box 39"/>
            <p:cNvSpPr txBox="1">
              <a:spLocks noChangeArrowheads="1"/>
            </p:cNvSpPr>
            <p:nvPr/>
          </p:nvSpPr>
          <p:spPr bwMode="auto">
            <a:xfrm>
              <a:off x="1457" y="3108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3a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3732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7321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155 w 1583"/>
                <a:gd name="T1" fmla="*/ 224 h 682"/>
                <a:gd name="T2" fmla="*/ 407 w 1583"/>
                <a:gd name="T3" fmla="*/ 74 h 682"/>
                <a:gd name="T4" fmla="*/ 785 w 1583"/>
                <a:gd name="T5" fmla="*/ 20 h 682"/>
                <a:gd name="T6" fmla="*/ 1157 w 1583"/>
                <a:gd name="T7" fmla="*/ 194 h 682"/>
                <a:gd name="T8" fmla="*/ 1564 w 1583"/>
                <a:gd name="T9" fmla="*/ 428 h 682"/>
                <a:gd name="T10" fmla="*/ 1272 w 1583"/>
                <a:gd name="T11" fmla="*/ 644 h 682"/>
                <a:gd name="T12" fmla="*/ 690 w 1583"/>
                <a:gd name="T13" fmla="*/ 656 h 682"/>
                <a:gd name="T14" fmla="*/ 89 w 1583"/>
                <a:gd name="T15" fmla="*/ 596 h 682"/>
                <a:gd name="T16" fmla="*/ 155 w 1583"/>
                <a:gd name="T17" fmla="*/ 224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37322" name="Text Box 42"/>
            <p:cNvSpPr txBox="1">
              <a:spLocks noChangeArrowheads="1"/>
            </p:cNvSpPr>
            <p:nvPr/>
          </p:nvSpPr>
          <p:spPr bwMode="auto">
            <a:xfrm>
              <a:off x="1719" y="3728"/>
              <a:ext cx="3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AS1</a:t>
              </a:r>
              <a:endParaRPr lang="en-US" dirty="0"/>
            </a:p>
          </p:txBody>
        </p:sp>
        <p:sp>
          <p:nvSpPr>
            <p:cNvPr id="737323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37324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37325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37326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37327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737328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737329" name="Group 49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7330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31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32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33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7334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737335" name="Group 55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7336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3733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FFFF00"/>
                      </a:solidFill>
                    </a:rPr>
                    <a:t>1c</a:t>
                  </a:r>
                </a:p>
              </p:txBody>
            </p:sp>
          </p:grpSp>
        </p:grpSp>
        <p:grpSp>
          <p:nvGrpSpPr>
            <p:cNvPr id="737338" name="Group 58"/>
            <p:cNvGrpSpPr>
              <a:grpSpLocks/>
            </p:cNvGrpSpPr>
            <p:nvPr/>
          </p:nvGrpSpPr>
          <p:grpSpPr bwMode="auto">
            <a:xfrm>
              <a:off x="1896" y="3511"/>
              <a:ext cx="316" cy="252"/>
              <a:chOff x="1749" y="3665"/>
              <a:chExt cx="316" cy="252"/>
            </a:xfrm>
          </p:grpSpPr>
          <p:sp>
            <p:nvSpPr>
              <p:cNvPr id="737339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40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41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42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7343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44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45" name="Text Box 65"/>
              <p:cNvSpPr txBox="1">
                <a:spLocks noChangeArrowheads="1"/>
              </p:cNvSpPr>
              <p:nvPr/>
            </p:nvSpPr>
            <p:spPr bwMode="auto">
              <a:xfrm>
                <a:off x="1774" y="3665"/>
                <a:ext cx="2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1a</a:t>
                </a:r>
                <a:endParaRPr lang="en-US" sz="240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37346" name="Group 66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7347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48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49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50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7351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737352" name="Group 72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735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373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</a:rPr>
                    <a:t>1d</a:t>
                  </a:r>
                </a:p>
              </p:txBody>
            </p:sp>
          </p:grpSp>
        </p:grpSp>
        <p:grpSp>
          <p:nvGrpSpPr>
            <p:cNvPr id="737355" name="Group 75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7356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57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58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737359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7360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grpSp>
            <p:nvGrpSpPr>
              <p:cNvPr id="737361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7362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7373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FFFF00"/>
                      </a:solidFill>
                    </a:rPr>
                    <a:t>1b</a:t>
                  </a:r>
                  <a:endParaRPr lang="en-US" sz="2400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7364" name="Group 84"/>
          <p:cNvGrpSpPr>
            <a:grpSpLocks/>
          </p:cNvGrpSpPr>
          <p:nvPr/>
        </p:nvGrpSpPr>
        <p:grpSpPr bwMode="auto">
          <a:xfrm>
            <a:off x="5414963" y="5330825"/>
            <a:ext cx="501650" cy="400050"/>
            <a:chOff x="3537" y="3477"/>
            <a:chExt cx="316" cy="252"/>
          </a:xfrm>
        </p:grpSpPr>
        <p:sp>
          <p:nvSpPr>
            <p:cNvPr id="737365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6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7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8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69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0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1" name="Text Box 91"/>
            <p:cNvSpPr txBox="1">
              <a:spLocks noChangeArrowheads="1"/>
            </p:cNvSpPr>
            <p:nvPr/>
          </p:nvSpPr>
          <p:spPr bwMode="auto">
            <a:xfrm>
              <a:off x="3560" y="3477"/>
              <a:ext cx="2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2a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3737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737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737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376" name="Group 96"/>
          <p:cNvGrpSpPr>
            <a:grpSpLocks/>
          </p:cNvGrpSpPr>
          <p:nvPr/>
        </p:nvGrpSpPr>
        <p:grpSpPr bwMode="auto">
          <a:xfrm>
            <a:off x="6142038" y="5053013"/>
            <a:ext cx="501650" cy="400050"/>
            <a:chOff x="4320" y="1940"/>
            <a:chExt cx="316" cy="252"/>
          </a:xfrm>
        </p:grpSpPr>
        <p:sp>
          <p:nvSpPr>
            <p:cNvPr id="737377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8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9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0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81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2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3" name="Text Box 103"/>
            <p:cNvSpPr txBox="1">
              <a:spLocks noChangeArrowheads="1"/>
            </p:cNvSpPr>
            <p:nvPr/>
          </p:nvSpPr>
          <p:spPr bwMode="auto">
            <a:xfrm>
              <a:off x="4348" y="1940"/>
              <a:ext cx="2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</a:rPr>
                <a:t>2c</a:t>
              </a:r>
              <a:endParaRPr lang="en-US" sz="2400" dirty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37384" name="Group 104"/>
          <p:cNvGrpSpPr>
            <a:grpSpLocks/>
          </p:cNvGrpSpPr>
          <p:nvPr/>
        </p:nvGrpSpPr>
        <p:grpSpPr bwMode="auto">
          <a:xfrm>
            <a:off x="6405563" y="5508625"/>
            <a:ext cx="501650" cy="400050"/>
            <a:chOff x="4596" y="2162"/>
            <a:chExt cx="316" cy="252"/>
          </a:xfrm>
        </p:grpSpPr>
        <p:sp>
          <p:nvSpPr>
            <p:cNvPr id="73738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8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1" name="Text Box 111"/>
            <p:cNvSpPr txBox="1">
              <a:spLocks noChangeArrowheads="1"/>
            </p:cNvSpPr>
            <p:nvPr/>
          </p:nvSpPr>
          <p:spPr bwMode="auto">
            <a:xfrm>
              <a:off x="4616" y="2162"/>
              <a:ext cx="28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FFFF00"/>
                  </a:solidFill>
                </a:rPr>
                <a:t>2b</a:t>
              </a:r>
              <a:endParaRPr lang="en-US" sz="240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737392" name="Text Box 112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7393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32 w 738"/>
              <a:gd name="T1" fmla="*/ 394 h 1108"/>
              <a:gd name="T2" fmla="*/ 213 w 738"/>
              <a:gd name="T3" fmla="*/ 172 h 1108"/>
              <a:gd name="T4" fmla="*/ 663 w 738"/>
              <a:gd name="T5" fmla="*/ 56 h 1108"/>
              <a:gd name="T6" fmla="*/ 661 w 738"/>
              <a:gd name="T7" fmla="*/ 509 h 1108"/>
              <a:gd name="T8" fmla="*/ 677 w 738"/>
              <a:gd name="T9" fmla="*/ 1032 h 1108"/>
              <a:gd name="T10" fmla="*/ 338 w 738"/>
              <a:gd name="T11" fmla="*/ 962 h 1108"/>
              <a:gd name="T12" fmla="*/ 51 w 738"/>
              <a:gd name="T13" fmla="*/ 809 h 1108"/>
              <a:gd name="T14" fmla="*/ 32 w 738"/>
              <a:gd name="T15" fmla="*/ 394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4" name="Text Box 114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7395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7396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7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D3D9CA25-3AA0-4ECC-9278-F3894A755F0B}" type="slidenum">
              <a:rPr lang="en-US"/>
              <a:pPr/>
              <a:t>6</a:t>
            </a:fld>
            <a:endParaRPr lang="en-US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Intra-AS Routing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also known as </a:t>
            </a:r>
            <a:r>
              <a:rPr lang="en-US" sz="2400">
                <a:solidFill>
                  <a:srgbClr val="FF0000"/>
                </a:solidFill>
              </a:rPr>
              <a:t>Interior Gateway Protocols (IGP)</a:t>
            </a:r>
            <a:endParaRPr lang="en-US" sz="2400">
              <a:solidFill>
                <a:srgbClr val="CC0000"/>
              </a:solidFill>
            </a:endParaRPr>
          </a:p>
          <a:p>
            <a:r>
              <a:rPr lang="en-US" sz="2400"/>
              <a:t>most common Intra-AS routing protocols:</a:t>
            </a:r>
          </a:p>
          <a:p>
            <a:pPr lvl="1">
              <a:lnSpc>
                <a:spcPct val="60000"/>
              </a:lnSpc>
            </a:pPr>
            <a:endParaRPr lang="en-US" sz="2000"/>
          </a:p>
          <a:p>
            <a:pPr lvl="1"/>
            <a:r>
              <a:rPr lang="en-US"/>
              <a:t>RIP: Routing Information Protocol</a:t>
            </a:r>
            <a:endParaRPr lang="en-US" sz="2000"/>
          </a:p>
          <a:p>
            <a:pPr lvl="1">
              <a:lnSpc>
                <a:spcPct val="20000"/>
              </a:lnSpc>
            </a:pPr>
            <a:endParaRPr lang="en-US" sz="2000"/>
          </a:p>
          <a:p>
            <a:pPr lvl="1"/>
            <a:r>
              <a:rPr lang="en-US"/>
              <a:t>OSPF: Open Shortest Path First</a:t>
            </a:r>
            <a:endParaRPr lang="en-US" sz="2000"/>
          </a:p>
          <a:p>
            <a:pPr lvl="1">
              <a:lnSpc>
                <a:spcPct val="40000"/>
              </a:lnSpc>
            </a:pPr>
            <a:endParaRPr lang="en-US" sz="2000"/>
          </a:p>
          <a:p>
            <a:pPr lvl="1"/>
            <a:r>
              <a:rPr lang="en-US"/>
              <a:t>IGRP: Interior Gateway Routing Protocol (Cisco proprietary)</a:t>
            </a:r>
          </a:p>
        </p:txBody>
      </p:sp>
    </p:spTree>
    <p:extLst>
      <p:ext uri="{BB962C8B-B14F-4D97-AF65-F5344CB8AC3E}">
        <p14:creationId xmlns:p14="http://schemas.microsoft.com/office/powerpoint/2010/main" val="415616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8D32C07D-DAAC-42CA-92F4-F70C42B6126C}" type="slidenum">
              <a:rPr lang="en-US"/>
              <a:pPr/>
              <a:t>7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51863" cy="1143000"/>
          </a:xfrm>
        </p:spPr>
        <p:txBody>
          <a:bodyPr/>
          <a:lstStyle/>
          <a:p>
            <a:r>
              <a:rPr lang="en-US" sz="3600" dirty="0"/>
              <a:t>RIP ( Routing Information Protocol)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89050"/>
            <a:ext cx="8362950" cy="169545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included in BSD-UNIX distribution in 1982</a:t>
            </a:r>
          </a:p>
          <a:p>
            <a:r>
              <a:rPr lang="en-US" sz="2400" b="1" dirty="0"/>
              <a:t>distance vector algorithm</a:t>
            </a:r>
          </a:p>
          <a:p>
            <a:pPr lvl="1"/>
            <a:r>
              <a:rPr lang="en-US" sz="2000" dirty="0"/>
              <a:t>distance metric: # hops (max = 15 hops), each link has cost 1</a:t>
            </a:r>
          </a:p>
          <a:p>
            <a:pPr lvl="1"/>
            <a:r>
              <a:rPr lang="en-US" sz="2000" dirty="0"/>
              <a:t>DVs exchanged with neighbors every 30 sec in response message (aka </a:t>
            </a:r>
            <a:r>
              <a:rPr lang="en-US" sz="2000" dirty="0">
                <a:solidFill>
                  <a:srgbClr val="FF0000"/>
                </a:solidFill>
              </a:rPr>
              <a:t>advertisement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advertisement: list of up to 25 destination </a:t>
            </a:r>
            <a:r>
              <a:rPr lang="en-US" sz="2000" i="1" dirty="0">
                <a:solidFill>
                  <a:srgbClr val="FF0000"/>
                </a:solidFill>
              </a:rPr>
              <a:t>subnets </a:t>
            </a:r>
            <a:r>
              <a:rPr lang="en-US" sz="2000" i="1" dirty="0"/>
              <a:t>(in IP addressing sense)</a:t>
            </a:r>
          </a:p>
          <a:p>
            <a:endParaRPr lang="en-US" sz="2400" dirty="0"/>
          </a:p>
          <a:p>
            <a:pPr lvl="1">
              <a:buFont typeface="Wingdings" pitchFamily="2" charset="2"/>
              <a:buNone/>
            </a:pPr>
            <a:endParaRPr lang="en-US" i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835025" y="4143375"/>
            <a:ext cx="3968750" cy="2336800"/>
            <a:chOff x="1824" y="912"/>
            <a:chExt cx="2688" cy="1745"/>
          </a:xfrm>
        </p:grpSpPr>
        <p:sp>
          <p:nvSpPr>
            <p:cNvPr id="743429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0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5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Line 13"/>
            <p:cNvSpPr>
              <a:spLocks noChangeShapeType="1"/>
            </p:cNvSpPr>
            <p:nvPr/>
          </p:nvSpPr>
          <p:spPr bwMode="auto">
            <a:xfrm>
              <a:off x="2875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39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0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1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2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44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48" name="Oval 24"/>
            <p:cNvSpPr>
              <a:spLocks noChangeArrowheads="1"/>
            </p:cNvSpPr>
            <p:nvPr/>
          </p:nvSpPr>
          <p:spPr bwMode="auto">
            <a:xfrm>
              <a:off x="3252" y="211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9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0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1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2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3453" name="Group 29"/>
            <p:cNvGrpSpPr>
              <a:grpSpLocks/>
            </p:cNvGrpSpPr>
            <p:nvPr/>
          </p:nvGrpSpPr>
          <p:grpSpPr bwMode="auto">
            <a:xfrm>
              <a:off x="3295" y="2069"/>
              <a:ext cx="232" cy="299"/>
              <a:chOff x="2941" y="2429"/>
              <a:chExt cx="235" cy="299"/>
            </a:xfrm>
          </p:grpSpPr>
          <p:sp>
            <p:nvSpPr>
              <p:cNvPr id="743454" name="Rectangle 3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55" name="Text Box 31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D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43456" name="Group 32"/>
            <p:cNvGrpSpPr>
              <a:grpSpLocks/>
            </p:cNvGrpSpPr>
            <p:nvPr/>
          </p:nvGrpSpPr>
          <p:grpSpPr bwMode="auto">
            <a:xfrm>
              <a:off x="2612" y="2036"/>
              <a:ext cx="236" cy="345"/>
              <a:chOff x="2938" y="2399"/>
              <a:chExt cx="237" cy="345"/>
            </a:xfrm>
          </p:grpSpPr>
          <p:sp>
            <p:nvSpPr>
              <p:cNvPr id="743457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58" name="Text Box 34"/>
              <p:cNvSpPr txBox="1">
                <a:spLocks noChangeArrowheads="1"/>
              </p:cNvSpPr>
              <p:nvPr/>
            </p:nvSpPr>
            <p:spPr bwMode="auto">
              <a:xfrm>
                <a:off x="2938" y="2399"/>
                <a:ext cx="237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FF00"/>
                    </a:solidFill>
                  </a:rPr>
                  <a:t>C</a:t>
                </a:r>
              </a:p>
            </p:txBody>
          </p:sp>
        </p:grpSp>
        <p:grpSp>
          <p:nvGrpSpPr>
            <p:cNvPr id="743459" name="Group 35"/>
            <p:cNvGrpSpPr>
              <a:grpSpLocks/>
            </p:cNvGrpSpPr>
            <p:nvPr/>
          </p:nvGrpSpPr>
          <p:grpSpPr bwMode="auto">
            <a:xfrm>
              <a:off x="3294" y="1379"/>
              <a:ext cx="219" cy="299"/>
              <a:chOff x="2946" y="2429"/>
              <a:chExt cx="222" cy="299"/>
            </a:xfrm>
          </p:grpSpPr>
          <p:sp>
            <p:nvSpPr>
              <p:cNvPr id="743460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61" name="Text Box 37"/>
              <p:cNvSpPr txBox="1">
                <a:spLocks noChangeArrowheads="1"/>
              </p:cNvSpPr>
              <p:nvPr/>
            </p:nvSpPr>
            <p:spPr bwMode="auto">
              <a:xfrm>
                <a:off x="2946" y="2429"/>
                <a:ext cx="222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B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43462" name="Group 38"/>
            <p:cNvGrpSpPr>
              <a:grpSpLocks/>
            </p:cNvGrpSpPr>
            <p:nvPr/>
          </p:nvGrpSpPr>
          <p:grpSpPr bwMode="auto">
            <a:xfrm>
              <a:off x="2606" y="1379"/>
              <a:ext cx="229" cy="299"/>
              <a:chOff x="2942" y="2429"/>
              <a:chExt cx="232" cy="299"/>
            </a:xfrm>
          </p:grpSpPr>
          <p:sp>
            <p:nvSpPr>
              <p:cNvPr id="743463" name="Rectangle 3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64" name="Text Box 40"/>
              <p:cNvSpPr txBox="1">
                <a:spLocks noChangeArrowheads="1"/>
              </p:cNvSpPr>
              <p:nvPr/>
            </p:nvSpPr>
            <p:spPr bwMode="auto">
              <a:xfrm>
                <a:off x="2942" y="2429"/>
                <a:ext cx="232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A</a:t>
                </a:r>
                <a:endParaRPr lang="en-US" sz="2400" dirty="0">
                  <a:solidFill>
                    <a:srgbClr val="FFFF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43465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466" name="Line 42"/>
            <p:cNvSpPr>
              <a:spLocks noChangeShapeType="1"/>
            </p:cNvSpPr>
            <p:nvPr/>
          </p:nvSpPr>
          <p:spPr bwMode="auto">
            <a:xfrm flipV="1">
              <a:off x="3504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467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468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469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470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471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2448" y="1104"/>
              <a:ext cx="205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u</a:t>
              </a:r>
            </a:p>
          </p:txBody>
        </p:sp>
        <p:sp>
          <p:nvSpPr>
            <p:cNvPr id="743473" name="Text Box 49"/>
            <p:cNvSpPr txBox="1">
              <a:spLocks noChangeArrowheads="1"/>
            </p:cNvSpPr>
            <p:nvPr/>
          </p:nvSpPr>
          <p:spPr bwMode="auto">
            <a:xfrm>
              <a:off x="3408" y="1106"/>
              <a:ext cx="20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743474" name="Text Box 50"/>
            <p:cNvSpPr txBox="1">
              <a:spLocks noChangeArrowheads="1"/>
            </p:cNvSpPr>
            <p:nvPr/>
          </p:nvSpPr>
          <p:spPr bwMode="auto">
            <a:xfrm>
              <a:off x="3648" y="1347"/>
              <a:ext cx="231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w</a:t>
              </a:r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3696" y="1923"/>
              <a:ext cx="21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743476" name="Text Box 52"/>
            <p:cNvSpPr txBox="1">
              <a:spLocks noChangeArrowheads="1"/>
            </p:cNvSpPr>
            <p:nvPr/>
          </p:nvSpPr>
          <p:spPr bwMode="auto">
            <a:xfrm>
              <a:off x="3600" y="2259"/>
              <a:ext cx="206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743477" name="Text Box 53"/>
            <p:cNvSpPr txBox="1">
              <a:spLocks noChangeArrowheads="1"/>
            </p:cNvSpPr>
            <p:nvPr/>
          </p:nvSpPr>
          <p:spPr bwMode="auto">
            <a:xfrm>
              <a:off x="2304" y="2115"/>
              <a:ext cx="207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z</a:t>
              </a:r>
            </a:p>
          </p:txBody>
        </p:sp>
      </p:grpSp>
      <p:sp>
        <p:nvSpPr>
          <p:cNvPr id="743478" name="Text Box 54"/>
          <p:cNvSpPr txBox="1">
            <a:spLocks noChangeArrowheads="1"/>
          </p:cNvSpPr>
          <p:nvPr/>
        </p:nvSpPr>
        <p:spPr bwMode="auto">
          <a:xfrm>
            <a:off x="5811838" y="4398963"/>
            <a:ext cx="16605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/>
              <a:t>subnet</a:t>
            </a:r>
            <a:r>
              <a:rPr lang="en-US"/>
              <a:t>    </a:t>
            </a:r>
            <a:r>
              <a:rPr lang="en-US" u="sng"/>
              <a:t>hops</a:t>
            </a:r>
          </a:p>
          <a:p>
            <a:pPr eaLnBrk="1" hangingPunct="1"/>
            <a:r>
              <a:rPr lang="en-US"/>
              <a:t>      u         1</a:t>
            </a:r>
          </a:p>
          <a:p>
            <a:pPr eaLnBrk="1" hangingPunct="1"/>
            <a:r>
              <a:rPr lang="en-US"/>
              <a:t>      v         2</a:t>
            </a:r>
          </a:p>
          <a:p>
            <a:pPr eaLnBrk="1" hangingPunct="1"/>
            <a:r>
              <a:rPr lang="en-US"/>
              <a:t>      w        2</a:t>
            </a:r>
          </a:p>
          <a:p>
            <a:pPr eaLnBrk="1" hangingPunct="1"/>
            <a:r>
              <a:rPr lang="en-US"/>
              <a:t>      x         3</a:t>
            </a:r>
          </a:p>
          <a:p>
            <a:pPr eaLnBrk="1" hangingPunct="1"/>
            <a:r>
              <a:rPr lang="en-US"/>
              <a:t>      y         3</a:t>
            </a:r>
          </a:p>
          <a:p>
            <a:pPr eaLnBrk="1" hangingPunct="1"/>
            <a:r>
              <a:rPr lang="en-US"/>
              <a:t>      z         2</a:t>
            </a:r>
          </a:p>
          <a:p>
            <a:pPr eaLnBrk="1" hangingPunct="1"/>
            <a:r>
              <a:rPr lang="en-US">
                <a:latin typeface="Arial" charset="0"/>
              </a:rPr>
              <a:t>  </a:t>
            </a:r>
          </a:p>
        </p:txBody>
      </p:sp>
      <p:sp>
        <p:nvSpPr>
          <p:cNvPr id="743479" name="Text Box 55"/>
          <p:cNvSpPr txBox="1">
            <a:spLocks noChangeArrowheads="1"/>
          </p:cNvSpPr>
          <p:nvPr/>
        </p:nvSpPr>
        <p:spPr bwMode="auto">
          <a:xfrm>
            <a:off x="4716463" y="4059238"/>
            <a:ext cx="4224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from router A to destination</a:t>
            </a:r>
            <a:r>
              <a:rPr lang="en-US" u="sng">
                <a:solidFill>
                  <a:srgbClr val="FF0000"/>
                </a:solidFill>
              </a:rPr>
              <a:t> subnets:</a:t>
            </a:r>
          </a:p>
        </p:txBody>
      </p:sp>
    </p:spTree>
    <p:extLst>
      <p:ext uri="{BB962C8B-B14F-4D97-AF65-F5344CB8AC3E}">
        <p14:creationId xmlns:p14="http://schemas.microsoft.com/office/powerpoint/2010/main" val="427733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9300B65F-7CF6-493F-93D9-809CE6E59F6B}" type="slidenum">
              <a:rPr lang="en-US"/>
              <a:pPr/>
              <a:t>8</a:t>
            </a:fld>
            <a:endParaRPr lang="en-US"/>
          </a:p>
        </p:txBody>
      </p:sp>
      <p:sp>
        <p:nvSpPr>
          <p:cNvPr id="744450" name="Line 2"/>
          <p:cNvSpPr>
            <a:spLocks noChangeShapeType="1"/>
          </p:cNvSpPr>
          <p:nvPr/>
        </p:nvSpPr>
        <p:spPr bwMode="auto">
          <a:xfrm>
            <a:off x="6076950" y="2474913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772400" cy="1143000"/>
          </a:xfrm>
        </p:spPr>
        <p:txBody>
          <a:bodyPr/>
          <a:lstStyle/>
          <a:p>
            <a:r>
              <a:rPr lang="en-US" sz="3600"/>
              <a:t>RIP: Example</a:t>
            </a:r>
            <a:r>
              <a:rPr lang="en-US" sz="2800"/>
              <a:t> </a:t>
            </a:r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Arial" charset="0"/>
              </a:rPr>
              <a:t>destination subnet	  next  router      # hops to dest</a:t>
            </a:r>
          </a:p>
          <a:p>
            <a:r>
              <a:rPr lang="en-US" sz="2000" b="1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400">
                <a:latin typeface="Arial" charset="0"/>
              </a:rPr>
              <a:t>			A		2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400">
                <a:latin typeface="Arial" charset="0"/>
              </a:rPr>
              <a:t>			B		2</a:t>
            </a:r>
          </a:p>
          <a:p>
            <a:r>
              <a:rPr lang="en-US" sz="2400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400">
                <a:latin typeface="Arial" charset="0"/>
              </a:rPr>
              <a:t>			B		7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>
                <a:latin typeface="Arial" charset="0"/>
              </a:rPr>
              <a:t>			--		1</a:t>
            </a:r>
          </a:p>
          <a:p>
            <a:r>
              <a:rPr lang="en-US" sz="2000">
                <a:latin typeface="Arial" charset="0"/>
              </a:rPr>
              <a:t>	….			….		....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2898775" y="3830638"/>
            <a:ext cx="2805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routing table in router D</a:t>
            </a:r>
          </a:p>
        </p:txBody>
      </p:sp>
      <p:sp>
        <p:nvSpPr>
          <p:cNvPr id="744454" name="Freeform 6"/>
          <p:cNvSpPr>
            <a:spLocks/>
          </p:cNvSpPr>
          <p:nvPr/>
        </p:nvSpPr>
        <p:spPr bwMode="auto">
          <a:xfrm>
            <a:off x="2528888" y="2486025"/>
            <a:ext cx="1241425" cy="1588"/>
          </a:xfrm>
          <a:custGeom>
            <a:avLst/>
            <a:gdLst>
              <a:gd name="T0" fmla="*/ 0 w 805"/>
              <a:gd name="T1" fmla="*/ 0 h 1"/>
              <a:gd name="T2" fmla="*/ 805 w 80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455" name="Freeform 7"/>
          <p:cNvSpPr>
            <a:spLocks/>
          </p:cNvSpPr>
          <p:nvPr/>
        </p:nvSpPr>
        <p:spPr bwMode="auto">
          <a:xfrm>
            <a:off x="2530475" y="2276475"/>
            <a:ext cx="1065213" cy="385763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456" name="Group 8"/>
          <p:cNvGrpSpPr>
            <a:grpSpLocks/>
          </p:cNvGrpSpPr>
          <p:nvPr/>
        </p:nvGrpSpPr>
        <p:grpSpPr bwMode="auto">
          <a:xfrm>
            <a:off x="3632200" y="2325688"/>
            <a:ext cx="660400" cy="277812"/>
            <a:chOff x="3600" y="219"/>
            <a:chExt cx="360" cy="175"/>
          </a:xfrm>
        </p:grpSpPr>
        <p:sp>
          <p:nvSpPr>
            <p:cNvPr id="744457" name="Oval 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58" name="Line 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60" name="Rectangle 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61" name="Oval 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62" name="Group 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6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66" name="Group 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67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8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9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3619500" y="3030538"/>
            <a:ext cx="657225" cy="277812"/>
            <a:chOff x="3600" y="219"/>
            <a:chExt cx="360" cy="175"/>
          </a:xfrm>
        </p:grpSpPr>
        <p:sp>
          <p:nvSpPr>
            <p:cNvPr id="744471" name="Oval 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2" name="Line 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3" name="Line 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4" name="Rectangle 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75" name="Oval 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76" name="Group 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7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7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7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80" name="Group 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81" name="Line 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82" name="Line 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83" name="Line 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484" name="Freeform 36"/>
          <p:cNvSpPr>
            <a:spLocks/>
          </p:cNvSpPr>
          <p:nvPr/>
        </p:nvSpPr>
        <p:spPr bwMode="auto">
          <a:xfrm>
            <a:off x="4322763" y="2486025"/>
            <a:ext cx="1243012" cy="1588"/>
          </a:xfrm>
          <a:custGeom>
            <a:avLst/>
            <a:gdLst>
              <a:gd name="T0" fmla="*/ 0 w 805"/>
              <a:gd name="T1" fmla="*/ 0 h 1"/>
              <a:gd name="T2" fmla="*/ 805 w 80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485" name="Group 37"/>
          <p:cNvGrpSpPr>
            <a:grpSpLocks/>
          </p:cNvGrpSpPr>
          <p:nvPr/>
        </p:nvGrpSpPr>
        <p:grpSpPr bwMode="auto">
          <a:xfrm>
            <a:off x="5427663" y="2325688"/>
            <a:ext cx="660400" cy="277812"/>
            <a:chOff x="3600" y="219"/>
            <a:chExt cx="360" cy="175"/>
          </a:xfrm>
        </p:grpSpPr>
        <p:sp>
          <p:nvSpPr>
            <p:cNvPr id="744486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7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9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90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91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92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3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4" name="Line 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95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96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7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8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499" name="Freeform 51"/>
          <p:cNvSpPr>
            <a:spLocks/>
          </p:cNvSpPr>
          <p:nvPr/>
        </p:nvSpPr>
        <p:spPr bwMode="auto">
          <a:xfrm>
            <a:off x="631825" y="2498725"/>
            <a:ext cx="1243013" cy="0"/>
          </a:xfrm>
          <a:custGeom>
            <a:avLst/>
            <a:gdLst>
              <a:gd name="T0" fmla="*/ 0 w 805"/>
              <a:gd name="T1" fmla="*/ 0 h 1"/>
              <a:gd name="T2" fmla="*/ 805 w 80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00" name="Group 52"/>
          <p:cNvGrpSpPr>
            <a:grpSpLocks/>
          </p:cNvGrpSpPr>
          <p:nvPr/>
        </p:nvGrpSpPr>
        <p:grpSpPr bwMode="auto">
          <a:xfrm>
            <a:off x="7624763" y="2343150"/>
            <a:ext cx="657225" cy="277813"/>
            <a:chOff x="3600" y="219"/>
            <a:chExt cx="360" cy="175"/>
          </a:xfrm>
        </p:grpSpPr>
        <p:sp>
          <p:nvSpPr>
            <p:cNvPr id="744501" name="Oval 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2" name="Line 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3" name="Line 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4" name="Rectangle 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505" name="Oval 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506" name="Group 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50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0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0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510" name="Group 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51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1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1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514" name="Line 66"/>
          <p:cNvSpPr>
            <a:spLocks noChangeShapeType="1"/>
          </p:cNvSpPr>
          <p:nvPr/>
        </p:nvSpPr>
        <p:spPr bwMode="auto">
          <a:xfrm flipV="1">
            <a:off x="8091488" y="197643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15" name="Line 67"/>
          <p:cNvSpPr>
            <a:spLocks noChangeShapeType="1"/>
          </p:cNvSpPr>
          <p:nvPr/>
        </p:nvSpPr>
        <p:spPr bwMode="auto">
          <a:xfrm>
            <a:off x="8045450" y="2619375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16" name="Line 68"/>
          <p:cNvSpPr>
            <a:spLocks noChangeShapeType="1"/>
          </p:cNvSpPr>
          <p:nvPr/>
        </p:nvSpPr>
        <p:spPr bwMode="auto">
          <a:xfrm>
            <a:off x="2368550" y="2611438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17" name="Freeform 69"/>
          <p:cNvSpPr>
            <a:spLocks/>
          </p:cNvSpPr>
          <p:nvPr/>
        </p:nvSpPr>
        <p:spPr bwMode="auto">
          <a:xfrm rot="1183889">
            <a:off x="2522538" y="2776538"/>
            <a:ext cx="1065212" cy="284162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18" name="Freeform 70"/>
          <p:cNvSpPr>
            <a:spLocks/>
          </p:cNvSpPr>
          <p:nvPr/>
        </p:nvSpPr>
        <p:spPr bwMode="auto">
          <a:xfrm>
            <a:off x="633413" y="2289175"/>
            <a:ext cx="1065212" cy="384175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19" name="Freeform 71"/>
          <p:cNvSpPr>
            <a:spLocks/>
          </p:cNvSpPr>
          <p:nvPr/>
        </p:nvSpPr>
        <p:spPr bwMode="auto">
          <a:xfrm>
            <a:off x="4324350" y="2276475"/>
            <a:ext cx="1065213" cy="385763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20" name="Freeform 72"/>
          <p:cNvSpPr>
            <a:spLocks/>
          </p:cNvSpPr>
          <p:nvPr/>
        </p:nvSpPr>
        <p:spPr bwMode="auto">
          <a:xfrm>
            <a:off x="6097588" y="2266950"/>
            <a:ext cx="850900" cy="385763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21" name="Freeform 73"/>
          <p:cNvSpPr>
            <a:spLocks/>
          </p:cNvSpPr>
          <p:nvPr/>
        </p:nvSpPr>
        <p:spPr bwMode="auto">
          <a:xfrm rot="-2589433">
            <a:off x="8059738" y="1833563"/>
            <a:ext cx="868362" cy="385762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22" name="Text Box 74"/>
          <p:cNvSpPr txBox="1">
            <a:spLocks noChangeArrowheads="1"/>
          </p:cNvSpPr>
          <p:nvPr/>
        </p:nvSpPr>
        <p:spPr bwMode="auto">
          <a:xfrm>
            <a:off x="919163" y="2241550"/>
            <a:ext cx="39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</a:t>
            </a:r>
            <a:endParaRPr lang="en-US"/>
          </a:p>
        </p:txBody>
      </p:sp>
      <p:sp>
        <p:nvSpPr>
          <p:cNvPr id="744523" name="Text Box 75"/>
          <p:cNvSpPr txBox="1">
            <a:spLocks noChangeArrowheads="1"/>
          </p:cNvSpPr>
          <p:nvPr/>
        </p:nvSpPr>
        <p:spPr bwMode="auto">
          <a:xfrm>
            <a:off x="2873375" y="2284413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x</a:t>
            </a:r>
            <a:endParaRPr lang="en-US"/>
          </a:p>
        </p:txBody>
      </p:sp>
      <p:sp>
        <p:nvSpPr>
          <p:cNvPr id="744524" name="Text Box 76"/>
          <p:cNvSpPr txBox="1">
            <a:spLocks noChangeArrowheads="1"/>
          </p:cNvSpPr>
          <p:nvPr/>
        </p:nvSpPr>
        <p:spPr bwMode="auto">
          <a:xfrm>
            <a:off x="6380163" y="2205038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y</a:t>
            </a:r>
            <a:endParaRPr lang="en-US"/>
          </a:p>
        </p:txBody>
      </p:sp>
      <p:sp>
        <p:nvSpPr>
          <p:cNvPr id="744525" name="Text Box 77"/>
          <p:cNvSpPr txBox="1">
            <a:spLocks noChangeArrowheads="1"/>
          </p:cNvSpPr>
          <p:nvPr/>
        </p:nvSpPr>
        <p:spPr bwMode="auto">
          <a:xfrm>
            <a:off x="8294688" y="1827213"/>
            <a:ext cx="34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z</a:t>
            </a:r>
            <a:endParaRPr lang="en-US"/>
          </a:p>
        </p:txBody>
      </p:sp>
      <p:sp>
        <p:nvSpPr>
          <p:cNvPr id="744526" name="Text Box 78"/>
          <p:cNvSpPr txBox="1">
            <a:spLocks noChangeArrowheads="1"/>
          </p:cNvSpPr>
          <p:nvPr/>
        </p:nvSpPr>
        <p:spPr bwMode="auto">
          <a:xfrm>
            <a:off x="1947863" y="256381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744527" name="Text Box 79"/>
          <p:cNvSpPr txBox="1">
            <a:spLocks noChangeArrowheads="1"/>
          </p:cNvSpPr>
          <p:nvPr/>
        </p:nvSpPr>
        <p:spPr bwMode="auto">
          <a:xfrm>
            <a:off x="3775075" y="32718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744528" name="Text Box 80"/>
          <p:cNvSpPr txBox="1">
            <a:spLocks noChangeArrowheads="1"/>
          </p:cNvSpPr>
          <p:nvPr/>
        </p:nvSpPr>
        <p:spPr bwMode="auto">
          <a:xfrm>
            <a:off x="3775075" y="25288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744529" name="Text Box 81"/>
          <p:cNvSpPr txBox="1">
            <a:spLocks noChangeArrowheads="1"/>
          </p:cNvSpPr>
          <p:nvPr/>
        </p:nvSpPr>
        <p:spPr bwMode="auto">
          <a:xfrm>
            <a:off x="5559425" y="25273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744530" name="Line 82"/>
          <p:cNvSpPr>
            <a:spLocks noChangeShapeType="1"/>
          </p:cNvSpPr>
          <p:nvPr/>
        </p:nvSpPr>
        <p:spPr bwMode="auto">
          <a:xfrm>
            <a:off x="7083425" y="2463800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31" name="Group 83"/>
          <p:cNvGrpSpPr>
            <a:grpSpLocks/>
          </p:cNvGrpSpPr>
          <p:nvPr/>
        </p:nvGrpSpPr>
        <p:grpSpPr bwMode="auto">
          <a:xfrm>
            <a:off x="5922963" y="2008188"/>
            <a:ext cx="615950" cy="363537"/>
            <a:chOff x="3731" y="1153"/>
            <a:chExt cx="388" cy="229"/>
          </a:xfrm>
        </p:grpSpPr>
        <p:sp>
          <p:nvSpPr>
            <p:cNvPr id="744532" name="Line 84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3" name="Line 85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4534" name="Group 86"/>
          <p:cNvGrpSpPr>
            <a:grpSpLocks/>
          </p:cNvGrpSpPr>
          <p:nvPr/>
        </p:nvGrpSpPr>
        <p:grpSpPr bwMode="auto">
          <a:xfrm>
            <a:off x="4144963" y="1982788"/>
            <a:ext cx="615950" cy="363537"/>
            <a:chOff x="3731" y="1153"/>
            <a:chExt cx="388" cy="229"/>
          </a:xfrm>
        </p:grpSpPr>
        <p:sp>
          <p:nvSpPr>
            <p:cNvPr id="744535" name="Line 87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6" name="Line 88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4537" name="Group 89"/>
          <p:cNvGrpSpPr>
            <a:grpSpLocks/>
          </p:cNvGrpSpPr>
          <p:nvPr/>
        </p:nvGrpSpPr>
        <p:grpSpPr bwMode="auto">
          <a:xfrm>
            <a:off x="2366963" y="1957388"/>
            <a:ext cx="615950" cy="363537"/>
            <a:chOff x="3731" y="1153"/>
            <a:chExt cx="388" cy="229"/>
          </a:xfrm>
        </p:grpSpPr>
        <p:sp>
          <p:nvSpPr>
            <p:cNvPr id="744538" name="Line 90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9" name="Line 91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4540" name="Line 92"/>
          <p:cNvSpPr>
            <a:spLocks noChangeShapeType="1"/>
          </p:cNvSpPr>
          <p:nvPr/>
        </p:nvSpPr>
        <p:spPr bwMode="auto">
          <a:xfrm>
            <a:off x="4278313" y="317500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44541" name="Freeform 93"/>
          <p:cNvSpPr>
            <a:spLocks/>
          </p:cNvSpPr>
          <p:nvPr/>
        </p:nvSpPr>
        <p:spPr bwMode="auto">
          <a:xfrm>
            <a:off x="4298950" y="2967038"/>
            <a:ext cx="850900" cy="385762"/>
          </a:xfrm>
          <a:custGeom>
            <a:avLst/>
            <a:gdLst>
              <a:gd name="T0" fmla="*/ 391 w 690"/>
              <a:gd name="T1" fmla="*/ 60 h 274"/>
              <a:gd name="T2" fmla="*/ 73 w 690"/>
              <a:gd name="T3" fmla="*/ 30 h 274"/>
              <a:gd name="T4" fmla="*/ 88 w 690"/>
              <a:gd name="T5" fmla="*/ 238 h 274"/>
              <a:gd name="T6" fmla="*/ 599 w 690"/>
              <a:gd name="T7" fmla="*/ 245 h 274"/>
              <a:gd name="T8" fmla="*/ 636 w 690"/>
              <a:gd name="T9" fmla="*/ 75 h 274"/>
              <a:gd name="T10" fmla="*/ 391 w 690"/>
              <a:gd name="T11" fmla="*/ 6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4542" name="Line 94"/>
          <p:cNvSpPr>
            <a:spLocks noChangeShapeType="1"/>
          </p:cNvSpPr>
          <p:nvPr/>
        </p:nvSpPr>
        <p:spPr bwMode="auto">
          <a:xfrm>
            <a:off x="5284788" y="3163888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43" name="Group 95"/>
          <p:cNvGrpSpPr>
            <a:grpSpLocks/>
          </p:cNvGrpSpPr>
          <p:nvPr/>
        </p:nvGrpSpPr>
        <p:grpSpPr bwMode="auto">
          <a:xfrm>
            <a:off x="1854200" y="2324100"/>
            <a:ext cx="660400" cy="277813"/>
            <a:chOff x="3600" y="219"/>
            <a:chExt cx="360" cy="175"/>
          </a:xfrm>
        </p:grpSpPr>
        <p:sp>
          <p:nvSpPr>
            <p:cNvPr id="744544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5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6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7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548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549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550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1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2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553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554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5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6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1216025" y="5284788"/>
            <a:ext cx="6802438" cy="312737"/>
          </a:xfrm>
          <a:prstGeom prst="rect">
            <a:avLst/>
          </a:pr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4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2ED9B874-156B-4B1A-BB44-D3A2F29802FC}" type="slidenum">
              <a:rPr lang="en-US"/>
              <a:pPr/>
              <a:t>9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772400" cy="1143000"/>
          </a:xfrm>
        </p:spPr>
        <p:txBody>
          <a:bodyPr/>
          <a:lstStyle/>
          <a:p>
            <a:r>
              <a:rPr lang="en-US" sz="3600"/>
              <a:t>RIP: Example</a:t>
            </a:r>
            <a:r>
              <a:rPr lang="en-US" sz="2800"/>
              <a:t> 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Arial" charset="0"/>
              </a:rPr>
              <a:t>destination subnet	  next  router      # hops to dest</a:t>
            </a:r>
          </a:p>
          <a:p>
            <a:r>
              <a:rPr lang="en-US" sz="2000" b="1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400">
                <a:latin typeface="Arial" charset="0"/>
              </a:rPr>
              <a:t>			A		2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400">
                <a:latin typeface="Arial" charset="0"/>
              </a:rPr>
              <a:t>			B		2</a:t>
            </a:r>
          </a:p>
          <a:p>
            <a:r>
              <a:rPr lang="en-US" sz="2400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400">
                <a:latin typeface="Arial" charset="0"/>
              </a:rPr>
              <a:t>			B		7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>
                <a:latin typeface="Arial" charset="0"/>
              </a:rPr>
              <a:t>			--		1</a:t>
            </a:r>
          </a:p>
          <a:p>
            <a:r>
              <a:rPr lang="en-US" sz="2000">
                <a:latin typeface="Arial" charset="0"/>
              </a:rPr>
              <a:t>	….			….		....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2898775" y="3830638"/>
            <a:ext cx="2805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routing table in router D</a:t>
            </a:r>
          </a:p>
        </p:txBody>
      </p:sp>
      <p:grpSp>
        <p:nvGrpSpPr>
          <p:cNvPr id="745477" name="Group 5"/>
          <p:cNvGrpSpPr>
            <a:grpSpLocks/>
          </p:cNvGrpSpPr>
          <p:nvPr/>
        </p:nvGrpSpPr>
        <p:grpSpPr bwMode="auto">
          <a:xfrm>
            <a:off x="631825" y="1827213"/>
            <a:ext cx="8296275" cy="1901825"/>
            <a:chOff x="398" y="1151"/>
            <a:chExt cx="5226" cy="1198"/>
          </a:xfrm>
        </p:grpSpPr>
        <p:sp>
          <p:nvSpPr>
            <p:cNvPr id="745478" name="Line 6"/>
            <p:cNvSpPr>
              <a:spLocks noChangeShapeType="1"/>
            </p:cNvSpPr>
            <p:nvPr/>
          </p:nvSpPr>
          <p:spPr bwMode="auto">
            <a:xfrm>
              <a:off x="3828" y="1559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479" name="Freeform 7"/>
            <p:cNvSpPr>
              <a:spLocks/>
            </p:cNvSpPr>
            <p:nvPr/>
          </p:nvSpPr>
          <p:spPr bwMode="auto">
            <a:xfrm>
              <a:off x="1593" y="1566"/>
              <a:ext cx="782" cy="1"/>
            </a:xfrm>
            <a:custGeom>
              <a:avLst/>
              <a:gdLst>
                <a:gd name="T0" fmla="*/ 0 w 805"/>
                <a:gd name="T1" fmla="*/ 0 h 1"/>
                <a:gd name="T2" fmla="*/ 805 w 80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480" name="Freeform 8"/>
            <p:cNvSpPr>
              <a:spLocks/>
            </p:cNvSpPr>
            <p:nvPr/>
          </p:nvSpPr>
          <p:spPr bwMode="auto">
            <a:xfrm>
              <a:off x="1594" y="1434"/>
              <a:ext cx="671" cy="243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481" name="Group 9"/>
            <p:cNvGrpSpPr>
              <a:grpSpLocks/>
            </p:cNvGrpSpPr>
            <p:nvPr/>
          </p:nvGrpSpPr>
          <p:grpSpPr bwMode="auto">
            <a:xfrm>
              <a:off x="2288" y="1465"/>
              <a:ext cx="416" cy="175"/>
              <a:chOff x="3600" y="219"/>
              <a:chExt cx="360" cy="175"/>
            </a:xfrm>
          </p:grpSpPr>
          <p:sp>
            <p:nvSpPr>
              <p:cNvPr id="745482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3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4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5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486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487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4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8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491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49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3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4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5495" name="Group 23"/>
            <p:cNvGrpSpPr>
              <a:grpSpLocks/>
            </p:cNvGrpSpPr>
            <p:nvPr/>
          </p:nvGrpSpPr>
          <p:grpSpPr bwMode="auto">
            <a:xfrm>
              <a:off x="2280" y="1909"/>
              <a:ext cx="414" cy="175"/>
              <a:chOff x="3600" y="219"/>
              <a:chExt cx="360" cy="175"/>
            </a:xfrm>
          </p:grpSpPr>
          <p:sp>
            <p:nvSpPr>
              <p:cNvPr id="745496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7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8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9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00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01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0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3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4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05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0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7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8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09" name="Freeform 37"/>
            <p:cNvSpPr>
              <a:spLocks/>
            </p:cNvSpPr>
            <p:nvPr/>
          </p:nvSpPr>
          <p:spPr bwMode="auto">
            <a:xfrm>
              <a:off x="2723" y="1566"/>
              <a:ext cx="783" cy="1"/>
            </a:xfrm>
            <a:custGeom>
              <a:avLst/>
              <a:gdLst>
                <a:gd name="T0" fmla="*/ 0 w 805"/>
                <a:gd name="T1" fmla="*/ 0 h 1"/>
                <a:gd name="T2" fmla="*/ 805 w 80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10" name="Group 38"/>
            <p:cNvGrpSpPr>
              <a:grpSpLocks/>
            </p:cNvGrpSpPr>
            <p:nvPr/>
          </p:nvGrpSpPr>
          <p:grpSpPr bwMode="auto">
            <a:xfrm>
              <a:off x="3419" y="1465"/>
              <a:ext cx="416" cy="175"/>
              <a:chOff x="3600" y="219"/>
              <a:chExt cx="360" cy="175"/>
            </a:xfrm>
          </p:grpSpPr>
          <p:sp>
            <p:nvSpPr>
              <p:cNvPr id="745511" name="Oval 3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2" name="Line 4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3" name="Line 4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4" name="Rectangle 4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15" name="Oval 4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16" name="Group 4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18" name="Line 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19" name="Line 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20" name="Group 4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22" name="Line 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23" name="Line 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24" name="Freeform 52"/>
            <p:cNvSpPr>
              <a:spLocks/>
            </p:cNvSpPr>
            <p:nvPr/>
          </p:nvSpPr>
          <p:spPr bwMode="auto">
            <a:xfrm>
              <a:off x="398" y="1574"/>
              <a:ext cx="783" cy="0"/>
            </a:xfrm>
            <a:custGeom>
              <a:avLst/>
              <a:gdLst>
                <a:gd name="T0" fmla="*/ 0 w 805"/>
                <a:gd name="T1" fmla="*/ 0 h 1"/>
                <a:gd name="T2" fmla="*/ 805 w 80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25" name="Group 53"/>
            <p:cNvGrpSpPr>
              <a:grpSpLocks/>
            </p:cNvGrpSpPr>
            <p:nvPr/>
          </p:nvGrpSpPr>
          <p:grpSpPr bwMode="auto">
            <a:xfrm>
              <a:off x="4803" y="1476"/>
              <a:ext cx="414" cy="175"/>
              <a:chOff x="3600" y="219"/>
              <a:chExt cx="360" cy="175"/>
            </a:xfrm>
          </p:grpSpPr>
          <p:sp>
            <p:nvSpPr>
              <p:cNvPr id="745526" name="Oval 5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7" name="Line 5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8" name="Line 5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9" name="Rectangle 5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30" name="Oval 5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31" name="Group 5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3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3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4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35" name="Group 6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3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7" name="Line 6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8" name="Line 6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39" name="Line 67"/>
            <p:cNvSpPr>
              <a:spLocks noChangeShapeType="1"/>
            </p:cNvSpPr>
            <p:nvPr/>
          </p:nvSpPr>
          <p:spPr bwMode="auto">
            <a:xfrm flipV="1">
              <a:off x="5097" y="1245"/>
              <a:ext cx="38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0" name="Line 68"/>
            <p:cNvSpPr>
              <a:spLocks noChangeShapeType="1"/>
            </p:cNvSpPr>
            <p:nvPr/>
          </p:nvSpPr>
          <p:spPr bwMode="auto">
            <a:xfrm>
              <a:off x="5068" y="1650"/>
              <a:ext cx="38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1" name="Line 69"/>
            <p:cNvSpPr>
              <a:spLocks noChangeShapeType="1"/>
            </p:cNvSpPr>
            <p:nvPr/>
          </p:nvSpPr>
          <p:spPr bwMode="auto">
            <a:xfrm>
              <a:off x="1492" y="1645"/>
              <a:ext cx="791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2" name="Freeform 70"/>
            <p:cNvSpPr>
              <a:spLocks/>
            </p:cNvSpPr>
            <p:nvPr/>
          </p:nvSpPr>
          <p:spPr bwMode="auto">
            <a:xfrm rot="1183889">
              <a:off x="1589" y="1749"/>
              <a:ext cx="671" cy="179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3" name="Freeform 71"/>
            <p:cNvSpPr>
              <a:spLocks/>
            </p:cNvSpPr>
            <p:nvPr/>
          </p:nvSpPr>
          <p:spPr bwMode="auto">
            <a:xfrm>
              <a:off x="399" y="1442"/>
              <a:ext cx="671" cy="242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4" name="Freeform 72"/>
            <p:cNvSpPr>
              <a:spLocks/>
            </p:cNvSpPr>
            <p:nvPr/>
          </p:nvSpPr>
          <p:spPr bwMode="auto">
            <a:xfrm>
              <a:off x="2724" y="1434"/>
              <a:ext cx="671" cy="243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5" name="Freeform 73"/>
            <p:cNvSpPr>
              <a:spLocks/>
            </p:cNvSpPr>
            <p:nvPr/>
          </p:nvSpPr>
          <p:spPr bwMode="auto">
            <a:xfrm>
              <a:off x="3841" y="1428"/>
              <a:ext cx="536" cy="243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6" name="Freeform 74"/>
            <p:cNvSpPr>
              <a:spLocks/>
            </p:cNvSpPr>
            <p:nvPr/>
          </p:nvSpPr>
          <p:spPr bwMode="auto">
            <a:xfrm rot="-2589433">
              <a:off x="5077" y="1155"/>
              <a:ext cx="547" cy="243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7" name="Text Box 75"/>
            <p:cNvSpPr txBox="1">
              <a:spLocks noChangeArrowheads="1"/>
            </p:cNvSpPr>
            <p:nvPr/>
          </p:nvSpPr>
          <p:spPr bwMode="auto">
            <a:xfrm>
              <a:off x="579" y="1412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w</a:t>
              </a:r>
              <a:endParaRPr lang="en-US"/>
            </a:p>
          </p:txBody>
        </p:sp>
        <p:sp>
          <p:nvSpPr>
            <p:cNvPr id="745548" name="Text Box 76"/>
            <p:cNvSpPr txBox="1">
              <a:spLocks noChangeArrowheads="1"/>
            </p:cNvSpPr>
            <p:nvPr/>
          </p:nvSpPr>
          <p:spPr bwMode="auto">
            <a:xfrm>
              <a:off x="1810" y="1439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x</a:t>
              </a:r>
              <a:endParaRPr lang="en-US"/>
            </a:p>
          </p:txBody>
        </p:sp>
        <p:sp>
          <p:nvSpPr>
            <p:cNvPr id="745549" name="Text Box 77"/>
            <p:cNvSpPr txBox="1">
              <a:spLocks noChangeArrowheads="1"/>
            </p:cNvSpPr>
            <p:nvPr/>
          </p:nvSpPr>
          <p:spPr bwMode="auto">
            <a:xfrm>
              <a:off x="4019" y="138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y</a:t>
              </a:r>
              <a:endParaRPr lang="en-US"/>
            </a:p>
          </p:txBody>
        </p:sp>
        <p:sp>
          <p:nvSpPr>
            <p:cNvPr id="745550" name="Text Box 78"/>
            <p:cNvSpPr txBox="1">
              <a:spLocks noChangeArrowheads="1"/>
            </p:cNvSpPr>
            <p:nvPr/>
          </p:nvSpPr>
          <p:spPr bwMode="auto">
            <a:xfrm>
              <a:off x="5225" y="1151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z</a:t>
              </a:r>
              <a:endParaRPr lang="en-US"/>
            </a:p>
          </p:txBody>
        </p:sp>
        <p:sp>
          <p:nvSpPr>
            <p:cNvPr id="745551" name="Text Box 79"/>
            <p:cNvSpPr txBox="1">
              <a:spLocks noChangeArrowheads="1"/>
            </p:cNvSpPr>
            <p:nvPr/>
          </p:nvSpPr>
          <p:spPr bwMode="auto">
            <a:xfrm>
              <a:off x="1227" y="1615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745552" name="Text Box 80"/>
            <p:cNvSpPr txBox="1">
              <a:spLocks noChangeArrowheads="1"/>
            </p:cNvSpPr>
            <p:nvPr/>
          </p:nvSpPr>
          <p:spPr bwMode="auto">
            <a:xfrm>
              <a:off x="2378" y="2061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2378" y="159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  <p:sp>
          <p:nvSpPr>
            <p:cNvPr id="745554" name="Text Box 82"/>
            <p:cNvSpPr txBox="1">
              <a:spLocks noChangeArrowheads="1"/>
            </p:cNvSpPr>
            <p:nvPr/>
          </p:nvSpPr>
          <p:spPr bwMode="auto">
            <a:xfrm>
              <a:off x="3502" y="1592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745555" name="Line 83"/>
            <p:cNvSpPr>
              <a:spLocks noChangeShapeType="1"/>
            </p:cNvSpPr>
            <p:nvPr/>
          </p:nvSpPr>
          <p:spPr bwMode="auto">
            <a:xfrm>
              <a:off x="4462" y="1552"/>
              <a:ext cx="2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56" name="Group 84"/>
            <p:cNvGrpSpPr>
              <a:grpSpLocks/>
            </p:cNvGrpSpPr>
            <p:nvPr/>
          </p:nvGrpSpPr>
          <p:grpSpPr bwMode="auto">
            <a:xfrm>
              <a:off x="3731" y="1265"/>
              <a:ext cx="388" cy="229"/>
              <a:chOff x="3731" y="1153"/>
              <a:chExt cx="388" cy="229"/>
            </a:xfrm>
          </p:grpSpPr>
          <p:sp>
            <p:nvSpPr>
              <p:cNvPr id="745557" name="Line 85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58" name="Line 86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559" name="Group 87"/>
            <p:cNvGrpSpPr>
              <a:grpSpLocks/>
            </p:cNvGrpSpPr>
            <p:nvPr/>
          </p:nvGrpSpPr>
          <p:grpSpPr bwMode="auto">
            <a:xfrm>
              <a:off x="2611" y="1249"/>
              <a:ext cx="388" cy="229"/>
              <a:chOff x="3731" y="1153"/>
              <a:chExt cx="388" cy="229"/>
            </a:xfrm>
          </p:grpSpPr>
          <p:sp>
            <p:nvSpPr>
              <p:cNvPr id="745560" name="Line 88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61" name="Line 89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562" name="Group 90"/>
            <p:cNvGrpSpPr>
              <a:grpSpLocks/>
            </p:cNvGrpSpPr>
            <p:nvPr/>
          </p:nvGrpSpPr>
          <p:grpSpPr bwMode="auto">
            <a:xfrm>
              <a:off x="1491" y="1233"/>
              <a:ext cx="388" cy="229"/>
              <a:chOff x="3731" y="1153"/>
              <a:chExt cx="388" cy="229"/>
            </a:xfrm>
          </p:grpSpPr>
          <p:sp>
            <p:nvSpPr>
              <p:cNvPr id="745563" name="Line 91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64" name="Line 92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5565" name="Line 93"/>
            <p:cNvSpPr>
              <a:spLocks noChangeShapeType="1"/>
            </p:cNvSpPr>
            <p:nvPr/>
          </p:nvSpPr>
          <p:spPr bwMode="auto">
            <a:xfrm>
              <a:off x="2695" y="2000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66" name="Freeform 94"/>
            <p:cNvSpPr>
              <a:spLocks/>
            </p:cNvSpPr>
            <p:nvPr/>
          </p:nvSpPr>
          <p:spPr bwMode="auto">
            <a:xfrm>
              <a:off x="2708" y="1869"/>
              <a:ext cx="536" cy="243"/>
            </a:xfrm>
            <a:custGeom>
              <a:avLst/>
              <a:gdLst>
                <a:gd name="T0" fmla="*/ 391 w 690"/>
                <a:gd name="T1" fmla="*/ 60 h 274"/>
                <a:gd name="T2" fmla="*/ 73 w 690"/>
                <a:gd name="T3" fmla="*/ 30 h 274"/>
                <a:gd name="T4" fmla="*/ 88 w 690"/>
                <a:gd name="T5" fmla="*/ 238 h 274"/>
                <a:gd name="T6" fmla="*/ 599 w 690"/>
                <a:gd name="T7" fmla="*/ 245 h 274"/>
                <a:gd name="T8" fmla="*/ 636 w 690"/>
                <a:gd name="T9" fmla="*/ 75 h 274"/>
                <a:gd name="T10" fmla="*/ 391 w 690"/>
                <a:gd name="T11" fmla="*/ 6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67" name="Line 95"/>
            <p:cNvSpPr>
              <a:spLocks noChangeShapeType="1"/>
            </p:cNvSpPr>
            <p:nvPr/>
          </p:nvSpPr>
          <p:spPr bwMode="auto">
            <a:xfrm>
              <a:off x="3329" y="1993"/>
              <a:ext cx="2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68" name="Group 96"/>
            <p:cNvGrpSpPr>
              <a:grpSpLocks/>
            </p:cNvGrpSpPr>
            <p:nvPr/>
          </p:nvGrpSpPr>
          <p:grpSpPr bwMode="auto">
            <a:xfrm>
              <a:off x="1168" y="1464"/>
              <a:ext cx="416" cy="175"/>
              <a:chOff x="3600" y="219"/>
              <a:chExt cx="360" cy="175"/>
            </a:xfrm>
          </p:grpSpPr>
          <p:sp>
            <p:nvSpPr>
              <p:cNvPr id="745569" name="Oval 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0" name="Line 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1" name="Line 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2" name="Rectangle 1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73" name="Oval 1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74" name="Group 1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7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76" name="Line 1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77" name="Line 1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78" name="Group 1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7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80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81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5582" name="Group 110"/>
          <p:cNvGrpSpPr>
            <a:grpSpLocks/>
          </p:cNvGrpSpPr>
          <p:nvPr/>
        </p:nvGrpSpPr>
        <p:grpSpPr bwMode="auto">
          <a:xfrm>
            <a:off x="4738688" y="5032375"/>
            <a:ext cx="896937" cy="576263"/>
            <a:chOff x="2985" y="3170"/>
            <a:chExt cx="565" cy="363"/>
          </a:xfrm>
        </p:grpSpPr>
        <p:sp>
          <p:nvSpPr>
            <p:cNvPr id="745583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84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A</a:t>
              </a:r>
            </a:p>
          </p:txBody>
        </p:sp>
      </p:grpSp>
      <p:grpSp>
        <p:nvGrpSpPr>
          <p:cNvPr id="745585" name="Group 113"/>
          <p:cNvGrpSpPr>
            <a:grpSpLocks/>
          </p:cNvGrpSpPr>
          <p:nvPr/>
        </p:nvGrpSpPr>
        <p:grpSpPr bwMode="auto">
          <a:xfrm>
            <a:off x="6551613" y="4995863"/>
            <a:ext cx="863600" cy="576262"/>
            <a:chOff x="2985" y="3170"/>
            <a:chExt cx="544" cy="363"/>
          </a:xfrm>
        </p:grpSpPr>
        <p:sp>
          <p:nvSpPr>
            <p:cNvPr id="745586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87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5</a:t>
              </a:r>
            </a:p>
          </p:txBody>
        </p:sp>
      </p:grpSp>
      <p:grpSp>
        <p:nvGrpSpPr>
          <p:cNvPr id="745588" name="Group 116"/>
          <p:cNvGrpSpPr>
            <a:grpSpLocks/>
          </p:cNvGrpSpPr>
          <p:nvPr/>
        </p:nvGrpSpPr>
        <p:grpSpPr bwMode="auto">
          <a:xfrm>
            <a:off x="2082800" y="703263"/>
            <a:ext cx="3730625" cy="1724025"/>
            <a:chOff x="1312" y="443"/>
            <a:chExt cx="2350" cy="1086"/>
          </a:xfrm>
        </p:grpSpPr>
        <p:sp>
          <p:nvSpPr>
            <p:cNvPr id="745589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2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solidFill>
                    <a:schemeClr val="accent2"/>
                  </a:solidFill>
                </a:rPr>
                <a:t> </a:t>
              </a:r>
              <a:r>
                <a:rPr lang="en-US" sz="1600" b="1">
                  <a:solidFill>
                    <a:srgbClr val="000099"/>
                  </a:solidFill>
                  <a:latin typeface="Arial" charset="0"/>
                </a:rPr>
                <a:t>dest     next  hops</a:t>
              </a:r>
            </a:p>
            <a:p>
              <a:pPr>
                <a:lnSpc>
                  <a:spcPct val="90000"/>
                </a:lnSpc>
              </a:pPr>
              <a:r>
                <a:rPr lang="en-US" sz="1600" b="1">
                  <a:latin typeface="Arial" charset="0"/>
                </a:rPr>
                <a:t>   </a:t>
              </a: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w</a:t>
              </a:r>
              <a:r>
                <a:rPr lang="en-US" sz="1600">
                  <a:latin typeface="Arial" charset="0"/>
                </a:rPr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latin typeface="Arial" charset="0"/>
                </a:rPr>
                <a:t>   </a:t>
              </a: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x</a:t>
              </a:r>
              <a:r>
                <a:rPr lang="en-US" sz="1600">
                  <a:latin typeface="Arial" charset="0"/>
                </a:rPr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   z</a:t>
              </a:r>
              <a:r>
                <a:rPr lang="en-US" sz="1600">
                  <a:latin typeface="Arial" charset="0"/>
                </a:rPr>
                <a:t>	  C      4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latin typeface="Arial" charset="0"/>
                </a:rPr>
                <a:t>   ….	  …     ...</a:t>
              </a:r>
            </a:p>
          </p:txBody>
        </p:sp>
        <p:sp>
          <p:nvSpPr>
            <p:cNvPr id="745590" name="Text Box 118"/>
            <p:cNvSpPr txBox="1">
              <a:spLocks noChangeArrowheads="1"/>
            </p:cNvSpPr>
            <p:nvPr/>
          </p:nvSpPr>
          <p:spPr bwMode="auto">
            <a:xfrm>
              <a:off x="2230" y="443"/>
              <a:ext cx="1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A-to-D advertisement</a:t>
              </a:r>
            </a:p>
          </p:txBody>
        </p:sp>
        <p:sp>
          <p:nvSpPr>
            <p:cNvPr id="745591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2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4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1719</Words>
  <Application>Microsoft Macintosh PowerPoint</Application>
  <PresentationFormat>On-screen Show (4:3)</PresentationFormat>
  <Paragraphs>394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14 – Inter/Intra-AS Routing</vt:lpstr>
      <vt:lpstr>Hierarchical Routing</vt:lpstr>
      <vt:lpstr>Hierarchical Routing</vt:lpstr>
      <vt:lpstr>Interconnected ASes</vt:lpstr>
      <vt:lpstr>Inter-AS tasks</vt:lpstr>
      <vt:lpstr>Intra-AS Routing</vt:lpstr>
      <vt:lpstr>RIP ( Routing Information Protocol)</vt:lpstr>
      <vt:lpstr>RIP: Example </vt:lpstr>
      <vt:lpstr>RIP: Example </vt:lpstr>
      <vt:lpstr>RIP: Link Failure and Recovery </vt:lpstr>
      <vt:lpstr>RIP Table processing</vt:lpstr>
      <vt:lpstr>OSPF (Open Shortest Path First)</vt:lpstr>
      <vt:lpstr>OSPF “advanced” features (not in RIP)</vt:lpstr>
      <vt:lpstr>Hierarchical OSPF</vt:lpstr>
      <vt:lpstr>Hierarchical OSPF</vt:lpstr>
      <vt:lpstr>Internet inter-AS routing: BGP</vt:lpstr>
      <vt:lpstr>BGP basics</vt:lpstr>
      <vt:lpstr>BGP basics: distributing path information</vt:lpstr>
      <vt:lpstr>Path attributes &amp; BGP routes</vt:lpstr>
      <vt:lpstr>BGP route selection</vt:lpstr>
      <vt:lpstr>BGP messages</vt:lpstr>
      <vt:lpstr>BGP routing policy</vt:lpstr>
      <vt:lpstr>BGP routing policy (2)</vt:lpstr>
      <vt:lpstr>Why different Intra- and Inter-AS routing ? </vt:lpstr>
      <vt:lpstr>Network Layer: summary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Shillingford, Nadine</dc:creator>
  <cp:lastModifiedBy>Delvin Defoe</cp:lastModifiedBy>
  <cp:revision>28</cp:revision>
  <dcterms:created xsi:type="dcterms:W3CDTF">2011-04-07T01:46:42Z</dcterms:created>
  <dcterms:modified xsi:type="dcterms:W3CDTF">2012-04-19T03:59:15Z</dcterms:modified>
</cp:coreProperties>
</file>