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3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30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31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notesSlides/notesSlide32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33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34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35" r:id="rId2"/>
    <p:sldId id="332" r:id="rId3"/>
    <p:sldId id="258" r:id="rId4"/>
    <p:sldId id="259" r:id="rId5"/>
    <p:sldId id="336" r:id="rId6"/>
    <p:sldId id="468" r:id="rId7"/>
    <p:sldId id="431" r:id="rId8"/>
    <p:sldId id="432" r:id="rId9"/>
    <p:sldId id="433" r:id="rId10"/>
    <p:sldId id="434" r:id="rId11"/>
    <p:sldId id="266" r:id="rId12"/>
    <p:sldId id="304" r:id="rId13"/>
    <p:sldId id="339" r:id="rId14"/>
    <p:sldId id="267" r:id="rId15"/>
    <p:sldId id="449" r:id="rId16"/>
    <p:sldId id="450" r:id="rId17"/>
    <p:sldId id="273" r:id="rId18"/>
    <p:sldId id="501" r:id="rId19"/>
    <p:sldId id="502" r:id="rId20"/>
    <p:sldId id="503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18" r:id="rId3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FF0000"/>
    <a:srgbClr val="00CC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0" autoAdjust="0"/>
    <p:restoredTop sz="77132" autoAdjust="0"/>
  </p:normalViewPr>
  <p:slideViewPr>
    <p:cSldViewPr snapToGrid="0">
      <p:cViewPr varScale="1">
        <p:scale>
          <a:sx n="106" d="100"/>
          <a:sy n="106" d="100"/>
        </p:scale>
        <p:origin x="-28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2"/>
    </p:cViewPr>
  </p:sorterViewPr>
  <p:notesViewPr>
    <p:cSldViewPr snapToGrid="0">
      <p:cViewPr varScale="1">
        <p:scale>
          <a:sx n="64" d="100"/>
          <a:sy n="64" d="100"/>
        </p:scale>
        <p:origin x="-3082" y="-67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defTabSz="946150">
              <a:defRPr sz="1200" i="0"/>
            </a:lvl1pPr>
          </a:lstStyle>
          <a:p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1625" y="0"/>
            <a:ext cx="31638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 i="0"/>
            </a:lvl1pPr>
          </a:lstStyle>
          <a:p>
            <a:endParaRPr lang="en-US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9713"/>
            <a:ext cx="31638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defTabSz="946150">
              <a:defRPr sz="1200" i="0"/>
            </a:lvl1pPr>
          </a:lstStyle>
          <a:p>
            <a:endParaRPr lang="en-US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1625" y="9129713"/>
            <a:ext cx="31638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 i="0"/>
            </a:lvl1pPr>
          </a:lstStyle>
          <a:p>
            <a:fld id="{E6AFA675-4F4D-48C5-92C5-1522A245E4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66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i="0">
                <a:latin typeface="Times New Roman" pitchFamily="18" charset="0"/>
              </a:defRPr>
            </a:lvl1pPr>
          </a:lstStyle>
          <a:p>
            <a:fld id="{802345F6-F454-48C6-8133-8807DF24EE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29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2D5DA-3810-474D-9565-EBF6B40D72CE}" type="slidenum">
              <a:rPr lang="en-US"/>
              <a:pPr/>
              <a:t>1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F07412-93C7-4284-9FC2-23ACE5EFA26C}" type="slidenum">
              <a:rPr lang="en-US"/>
              <a:pPr/>
              <a:t>10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data bits, D as a binary number =&gt; 101110</a:t>
            </a:r>
          </a:p>
          <a:p>
            <a:r>
              <a:rPr lang="en-US" dirty="0" smtClean="0"/>
              <a:t>Choose r+1 bit pattern (generator)</a:t>
            </a:r>
            <a:r>
              <a:rPr lang="en-US" baseline="0" dirty="0" smtClean="0"/>
              <a:t> and agree on that number =&gt; 1001</a:t>
            </a:r>
          </a:p>
          <a:p>
            <a:r>
              <a:rPr lang="en-US" baseline="0" dirty="0" smtClean="0"/>
              <a:t>There are standard generators for CRC-8, CRC-12, CRC-16 and CRC-32</a:t>
            </a:r>
          </a:p>
          <a:p>
            <a:r>
              <a:rPr lang="en-US" baseline="0" dirty="0" smtClean="0"/>
              <a:t>Problem in WEP protocol used in wireless – user can regenerate the </a:t>
            </a:r>
            <a:r>
              <a:rPr lang="en-US" baseline="0" dirty="0" smtClean="0"/>
              <a:t>CRC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mathematical formula expression == </a:t>
            </a:r>
            <a:r>
              <a:rPr lang="en-US" baseline="0" dirty="0" err="1" smtClean="0"/>
              <a:t>nG</a:t>
            </a:r>
            <a:endParaRPr lang="en-US" baseline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95B508-F0C6-40DE-B453-ABFD9F324239}" type="slidenum">
              <a:rPr lang="en-US"/>
              <a:pPr/>
              <a:t>11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 sends packets</a:t>
            </a:r>
            <a:r>
              <a:rPr lang="en-US" baseline="0" dirty="0" smtClean="0"/>
              <a:t> using broadcast, then B and C will receive the packets and pass them up the stack. If A sends the packet specifically addressed to B, C may receive it but it won’t pass it up the network stack.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3119DC-6C30-4243-9649-20A2BBC254ED}" type="slidenum">
              <a:rPr lang="en-US"/>
              <a:pPr/>
              <a:t>12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1BB3C-6D77-4830-82B1-F900F940AECD}" type="slidenum">
              <a:rPr lang="en-US"/>
              <a:pPr/>
              <a:t>13</a:t>
            </a:fld>
            <a:endParaRPr lang="en-US"/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8165B-4F17-4102-849E-1A303949B9F7}" type="slidenum">
              <a:rPr lang="en-US"/>
              <a:pPr/>
              <a:t>14</a:t>
            </a:fld>
            <a:endParaRPr 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ACFA31-5054-4144-A086-FD02A612D219}" type="slidenum">
              <a:rPr lang="en-US"/>
              <a:pPr/>
              <a:t>15</a:t>
            </a:fld>
            <a:endParaRPr lang="en-US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8BAE-5092-4246-8140-86F1AECAD412}" type="slidenum">
              <a:rPr lang="en-US"/>
              <a:pPr/>
              <a:t>16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A2458-6F14-4A14-9AE3-20A62CA8FB61}" type="slidenum">
              <a:rPr lang="en-US"/>
              <a:pPr/>
              <a:t>17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87262-0AD0-455A-807A-307BC2761B23}" type="slidenum">
              <a:rPr lang="en-US"/>
              <a:pPr/>
              <a:t>18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50229-6789-4099-BF01-FF4C08665FE7}" type="slidenum">
              <a:rPr lang="en-US"/>
              <a:pPr/>
              <a:t>19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DA0E9-6A0C-4ECE-8BC9-562A6A8B8E5D}" type="slidenum">
              <a:rPr lang="en-US"/>
              <a:pPr/>
              <a:t>2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9E304-A066-48F3-B8FC-BC6E01FC837A}" type="slidenum">
              <a:rPr lang="en-US"/>
              <a:pPr/>
              <a:t>20</a:t>
            </a:fld>
            <a:endParaRPr lang="en-US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181DA8-619B-44BC-9A17-C4CD5BF2EF3F}" type="slidenum">
              <a:rPr lang="en-US"/>
              <a:pPr/>
              <a:t>21</a:t>
            </a:fld>
            <a:endParaRPr lang="en-US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2891F-A0BB-4512-BB53-7F97BB7810F6}" type="slidenum">
              <a:rPr lang="en-US"/>
              <a:pPr/>
              <a:t>22</a:t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0C5BE-D4F4-432B-A123-BDB8B0E14C03}" type="slidenum">
              <a:rPr lang="en-US"/>
              <a:pPr/>
              <a:t>23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60A58-08DB-4D1B-A839-C9029E2EA6D1}" type="slidenum">
              <a:rPr lang="en-US"/>
              <a:pPr/>
              <a:t>24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5A9BB-5162-4ACD-B8DA-C3C9AA9E2E6F}" type="slidenum">
              <a:rPr lang="en-US"/>
              <a:pPr/>
              <a:t>25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8BDD8-C215-4DDA-B868-A52205F55C32}" type="slidenum">
              <a:rPr lang="en-US"/>
              <a:pPr/>
              <a:t>26</a:t>
            </a:fld>
            <a:endParaRPr lang="en-US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7F272-2B9E-464C-8FBC-E226C4AD809F}" type="slidenum">
              <a:rPr lang="en-US"/>
              <a:pPr/>
              <a:t>27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95594-DB1D-4190-A74C-2A131ACC24EA}" type="slidenum">
              <a:rPr lang="en-US"/>
              <a:pPr/>
              <a:t>28</a:t>
            </a:fld>
            <a:endParaRPr lang="en-US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B897D-0F95-4DD4-91E9-9D26FEBC5C4A}" type="slidenum">
              <a:rPr lang="en-US"/>
              <a:pPr/>
              <a:t>29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2FF008-CD44-48DC-BCE9-AAD3BB22269C}" type="slidenum">
              <a:rPr lang="en-US"/>
              <a:pPr/>
              <a:t>3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B3119-984B-4E4B-B497-85F44C27A858}" type="slidenum">
              <a:rPr lang="en-US"/>
              <a:pPr/>
              <a:t>30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0775C-0E5C-4254-95F6-FD3834EB91AF}" type="slidenum">
              <a:rPr lang="en-US"/>
              <a:pPr/>
              <a:t>31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1A8B6-93FE-4F4B-94DE-95CE783C26C7}" type="slidenum">
              <a:rPr lang="en-US"/>
              <a:pPr/>
              <a:t>32</a:t>
            </a:fld>
            <a:endParaRPr lang="en-US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A8F5D-0A47-4B60-A5E0-8723569B67A4}" type="slidenum">
              <a:rPr lang="en-US"/>
              <a:pPr/>
              <a:t>33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E2E48-C7E2-4C06-892F-466A5FCFB999}" type="slidenum">
              <a:rPr lang="en-US"/>
              <a:pPr/>
              <a:t>34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83F908-C9F0-40CD-B840-A06F77FCADA5}" type="slidenum">
              <a:rPr lang="en-US"/>
              <a:pPr/>
              <a:t>4</a:t>
            </a:fld>
            <a:endParaRPr 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1C943-740C-4805-B7CC-DF0B6788991C}" type="slidenum">
              <a:rPr lang="en-US"/>
              <a:pPr/>
              <a:t>5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526738-3898-4D02-AF2A-FCF3F0E0A613}" type="slidenum">
              <a:rPr lang="en-US"/>
              <a:pPr/>
              <a:t>6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Controller: single special purpose chip.</a:t>
            </a:r>
            <a:r>
              <a:rPr lang="en-US" baseline="0" dirty="0" smtClean="0"/>
              <a:t>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Some may provide reliable data transfer.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4D03E-68B9-493A-94E0-0F2402559125}" type="slidenum">
              <a:rPr lang="en-US"/>
              <a:pPr/>
              <a:t>7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4B9C0C-A8D2-43C8-95FD-C7C567C90F81}" type="slidenum">
              <a:rPr lang="en-US"/>
              <a:pPr/>
              <a:t>8</a:t>
            </a:fld>
            <a:endParaRPr lang="en-US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 smtClean="0"/>
              <a:t>is</a:t>
            </a:r>
            <a:r>
              <a:rPr lang="en-US" baseline="0" dirty="0" smtClean="0"/>
              <a:t> even parity and odd parity, single bit parity and two dimensional bit parity.</a:t>
            </a:r>
          </a:p>
          <a:p>
            <a:r>
              <a:rPr lang="en-US" baseline="0" dirty="0" smtClean="0"/>
              <a:t>The idea is to add extra bit(s) to the data bits so that there are an even/odd number of 1’s in the data sent. The receiver looks at the bits and can determine whether any bit was changed during transmission and correct it. </a:t>
            </a:r>
          </a:p>
          <a:p>
            <a:r>
              <a:rPr lang="en-US" baseline="0" dirty="0" smtClean="0"/>
              <a:t>FEC – forward error correction – the ability of the receiver to detect and correct errors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May not always work. Why?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the two examples, which is an odd parity and which one is even?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82E90A-DAAC-4BDA-95B7-14514CA4D24F}" type="slidenum">
              <a:rPr lang="en-US"/>
              <a:pPr/>
              <a:t>9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Link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7DBC564A-0C6F-4C81-A8A6-0B9C7F63F4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2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Link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69142DE6-FAB9-40B5-93CA-284CE9574C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1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Link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060F32E7-50C5-4B60-8B8D-15A743F4DA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Link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C722CCF0-0479-4A7B-ADC8-17BA74A562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4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Link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617F1F84-354D-41EF-BCC1-58D044AFCB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Link Layer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7127B91F-4483-4516-89AE-C02F686AB2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0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Link Layer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D902D2CB-E905-4BB9-A62C-36E27A04B5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Link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BF59D4EF-32C8-42BC-90D8-0595ED3E51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0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Link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19690B4E-90B7-4D14-9E92-F42D8E163B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Link Layer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EA3912B7-D1D5-4369-B72B-3D112943F1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0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Link Layer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5C4C8F27-3A24-49D4-B51A-C8D47359E6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7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2125" y="648652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cs typeface="Arial" charset="0"/>
              </a:defRPr>
            </a:lvl1pPr>
          </a:lstStyle>
          <a:p>
            <a:r>
              <a:rPr lang="en-US"/>
              <a:t>Data Link 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81975" y="6486525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cs typeface="Arial" charset="0"/>
              </a:defRPr>
            </a:lvl1pPr>
          </a:lstStyle>
          <a:p>
            <a:r>
              <a:rPr lang="en-US"/>
              <a:t>5-</a:t>
            </a:r>
            <a:fld id="{547ABBAC-3D39-463D-BD35-87A547E94D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20" Type="http://schemas.openxmlformats.org/officeDocument/2006/relationships/oleObject" Target="../embeddings/oleObject14.bin"/><Relationship Id="rId21" Type="http://schemas.openxmlformats.org/officeDocument/2006/relationships/oleObject" Target="../embeddings/oleObject15.bin"/><Relationship Id="rId22" Type="http://schemas.openxmlformats.org/officeDocument/2006/relationships/image" Target="../media/image12.gif"/><Relationship Id="rId23" Type="http://schemas.openxmlformats.org/officeDocument/2006/relationships/image" Target="../media/image13.jpeg"/><Relationship Id="rId24" Type="http://schemas.openxmlformats.org/officeDocument/2006/relationships/oleObject" Target="../embeddings/oleObject16.bin"/><Relationship Id="rId10" Type="http://schemas.openxmlformats.org/officeDocument/2006/relationships/image" Target="../media/image10.wmf"/><Relationship Id="rId11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13" Type="http://schemas.openxmlformats.org/officeDocument/2006/relationships/oleObject" Target="../embeddings/oleObject8.bin"/><Relationship Id="rId14" Type="http://schemas.openxmlformats.org/officeDocument/2006/relationships/oleObject" Target="../embeddings/oleObject9.bin"/><Relationship Id="rId15" Type="http://schemas.openxmlformats.org/officeDocument/2006/relationships/image" Target="../media/image2.png"/><Relationship Id="rId16" Type="http://schemas.openxmlformats.org/officeDocument/2006/relationships/oleObject" Target="../embeddings/oleObject10.bin"/><Relationship Id="rId17" Type="http://schemas.openxmlformats.org/officeDocument/2006/relationships/oleObject" Target="../embeddings/oleObject11.bin"/><Relationship Id="rId18" Type="http://schemas.openxmlformats.org/officeDocument/2006/relationships/oleObject" Target="../embeddings/oleObject12.bin"/><Relationship Id="rId19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8.bin"/><Relationship Id="rId7" Type="http://schemas.openxmlformats.org/officeDocument/2006/relationships/oleObject" Target="../embeddings/oleObject19.bin"/><Relationship Id="rId8" Type="http://schemas.openxmlformats.org/officeDocument/2006/relationships/oleObject" Target="../embeddings/oleObject20.bin"/><Relationship Id="rId9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3.bin"/><Relationship Id="rId7" Type="http://schemas.openxmlformats.org/officeDocument/2006/relationships/oleObject" Target="../embeddings/oleObject24.bin"/><Relationship Id="rId8" Type="http://schemas.openxmlformats.org/officeDocument/2006/relationships/oleObject" Target="../embeddings/oleObject2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7.bin"/><Relationship Id="rId7" Type="http://schemas.openxmlformats.org/officeDocument/2006/relationships/oleObject" Target="../embeddings/oleObject28.bin"/><Relationship Id="rId8" Type="http://schemas.openxmlformats.org/officeDocument/2006/relationships/oleObject" Target="../embeddings/oleObject29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31.bin"/><Relationship Id="rId7" Type="http://schemas.openxmlformats.org/officeDocument/2006/relationships/oleObject" Target="../embeddings/oleObject32.bin"/><Relationship Id="rId8" Type="http://schemas.openxmlformats.org/officeDocument/2006/relationships/oleObject" Target="../embeddings/oleObject33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35.bin"/><Relationship Id="rId7" Type="http://schemas.openxmlformats.org/officeDocument/2006/relationships/oleObject" Target="../embeddings/oleObject36.bin"/><Relationship Id="rId8" Type="http://schemas.openxmlformats.org/officeDocument/2006/relationships/oleObject" Target="../embeddings/oleObject37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39.bin"/><Relationship Id="rId7" Type="http://schemas.openxmlformats.org/officeDocument/2006/relationships/oleObject" Target="../embeddings/oleObject40.bin"/><Relationship Id="rId8" Type="http://schemas.openxmlformats.org/officeDocument/2006/relationships/oleObject" Target="../embeddings/oleObject41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3.bin"/><Relationship Id="rId7" Type="http://schemas.openxmlformats.org/officeDocument/2006/relationships/oleObject" Target="../embeddings/oleObject44.bin"/><Relationship Id="rId8" Type="http://schemas.openxmlformats.org/officeDocument/2006/relationships/oleObject" Target="../embeddings/oleObject45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7.bin"/><Relationship Id="rId7" Type="http://schemas.openxmlformats.org/officeDocument/2006/relationships/oleObject" Target="../embeddings/oleObject48.bin"/><Relationship Id="rId8" Type="http://schemas.openxmlformats.org/officeDocument/2006/relationships/oleObject" Target="../embeddings/oleObject49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51.bin"/><Relationship Id="rId7" Type="http://schemas.openxmlformats.org/officeDocument/2006/relationships/oleObject" Target="../embeddings/oleObject52.bin"/><Relationship Id="rId8" Type="http://schemas.openxmlformats.org/officeDocument/2006/relationships/oleObject" Target="../embeddings/oleObject53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55.bin"/><Relationship Id="rId7" Type="http://schemas.openxmlformats.org/officeDocument/2006/relationships/oleObject" Target="../embeddings/oleObject56.bin"/><Relationship Id="rId8" Type="http://schemas.openxmlformats.org/officeDocument/2006/relationships/oleObject" Target="../embeddings/oleObject57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31EB669B-F8B6-42D7-BD04-CD501A7C7523}" type="slidenum">
              <a:rPr lang="en-US"/>
              <a:pPr/>
              <a:t>1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/>
              <a:t>Link Layer: Introduction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2263" y="1219200"/>
            <a:ext cx="4267200" cy="38020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Terminology:</a:t>
            </a:r>
            <a:endParaRPr lang="en-US" sz="2400" dirty="0"/>
          </a:p>
          <a:p>
            <a:r>
              <a:rPr lang="en-US" sz="2000" dirty="0"/>
              <a:t>hosts and routers are </a:t>
            </a:r>
            <a:r>
              <a:rPr lang="en-US" sz="2000" dirty="0">
                <a:solidFill>
                  <a:srgbClr val="FF0000"/>
                </a:solidFill>
              </a:rPr>
              <a:t>nodes</a:t>
            </a:r>
          </a:p>
          <a:p>
            <a:r>
              <a:rPr lang="en-US" sz="2000" dirty="0"/>
              <a:t>communication channels that connect adjacent nodes along communication path are </a:t>
            </a:r>
            <a:r>
              <a:rPr lang="en-US" sz="2000" dirty="0">
                <a:solidFill>
                  <a:srgbClr val="FF0000"/>
                </a:solidFill>
              </a:rPr>
              <a:t>links</a:t>
            </a:r>
          </a:p>
          <a:p>
            <a:pPr lvl="1"/>
            <a:r>
              <a:rPr lang="en-US" sz="1800" dirty="0"/>
              <a:t>wired links</a:t>
            </a:r>
          </a:p>
          <a:p>
            <a:pPr lvl="1"/>
            <a:r>
              <a:rPr lang="en-US" sz="1800" dirty="0"/>
              <a:t>wireless links</a:t>
            </a:r>
          </a:p>
          <a:p>
            <a:pPr lvl="1"/>
            <a:r>
              <a:rPr lang="en-US" sz="1800" dirty="0"/>
              <a:t>LANs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2000" dirty="0"/>
              <a:t>layer-2 packet is a </a:t>
            </a:r>
            <a:r>
              <a:rPr lang="en-US" sz="2000" dirty="0">
                <a:solidFill>
                  <a:srgbClr val="FF0000"/>
                </a:solidFill>
              </a:rPr>
              <a:t>frame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encapsulates datagram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302547" name="Text Box 467"/>
          <p:cNvSpPr txBox="1">
            <a:spLocks noChangeArrowheads="1"/>
          </p:cNvSpPr>
          <p:nvPr/>
        </p:nvSpPr>
        <p:spPr bwMode="auto">
          <a:xfrm>
            <a:off x="236538" y="5268913"/>
            <a:ext cx="5616575" cy="1206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data-link layer</a:t>
            </a:r>
            <a:r>
              <a:rPr lang="en-US" sz="2400" i="0"/>
              <a:t> has responsibility of </a:t>
            </a:r>
          </a:p>
          <a:p>
            <a:r>
              <a:rPr lang="en-US" sz="2400" i="0"/>
              <a:t>transferring datagram from one node </a:t>
            </a:r>
          </a:p>
          <a:p>
            <a:r>
              <a:rPr lang="en-US" sz="2400" i="0"/>
              <a:t>to </a:t>
            </a:r>
            <a:r>
              <a:rPr lang="en-US" sz="2400">
                <a:solidFill>
                  <a:srgbClr val="FF0000"/>
                </a:solidFill>
              </a:rPr>
              <a:t>physically adjacent</a:t>
            </a:r>
            <a:r>
              <a:rPr lang="en-US" sz="2400" i="0"/>
              <a:t> node over a link</a:t>
            </a:r>
            <a:endParaRPr lang="en-US" i="0"/>
          </a:p>
        </p:txBody>
      </p:sp>
      <p:sp>
        <p:nvSpPr>
          <p:cNvPr id="312329" name="Freeform 9"/>
          <p:cNvSpPr>
            <a:spLocks/>
          </p:cNvSpPr>
          <p:nvPr/>
        </p:nvSpPr>
        <p:spPr bwMode="auto">
          <a:xfrm>
            <a:off x="6710363" y="3457575"/>
            <a:ext cx="1314450" cy="674688"/>
          </a:xfrm>
          <a:custGeom>
            <a:avLst/>
            <a:gdLst>
              <a:gd name="T0" fmla="*/ 382 w 828"/>
              <a:gd name="T1" fmla="*/ 30 h 425"/>
              <a:gd name="T2" fmla="*/ 370 w 828"/>
              <a:gd name="T3" fmla="*/ 30 h 425"/>
              <a:gd name="T4" fmla="*/ 126 w 828"/>
              <a:gd name="T5" fmla="*/ 32 h 425"/>
              <a:gd name="T6" fmla="*/ 6 w 828"/>
              <a:gd name="T7" fmla="*/ 126 h 425"/>
              <a:gd name="T8" fmla="*/ 92 w 828"/>
              <a:gd name="T9" fmla="*/ 274 h 425"/>
              <a:gd name="T10" fmla="*/ 292 w 828"/>
              <a:gd name="T11" fmla="*/ 384 h 425"/>
              <a:gd name="T12" fmla="*/ 540 w 828"/>
              <a:gd name="T13" fmla="*/ 416 h 425"/>
              <a:gd name="T14" fmla="*/ 698 w 828"/>
              <a:gd name="T15" fmla="*/ 330 h 425"/>
              <a:gd name="T16" fmla="*/ 776 w 828"/>
              <a:gd name="T17" fmla="*/ 170 h 425"/>
              <a:gd name="T18" fmla="*/ 792 w 828"/>
              <a:gd name="T19" fmla="*/ 22 h 425"/>
              <a:gd name="T20" fmla="*/ 560 w 828"/>
              <a:gd name="T21" fmla="*/ 38 h 425"/>
              <a:gd name="T22" fmla="*/ 382 w 828"/>
              <a:gd name="T23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30" name="Freeform 10"/>
          <p:cNvSpPr>
            <a:spLocks/>
          </p:cNvSpPr>
          <p:nvPr/>
        </p:nvSpPr>
        <p:spPr bwMode="auto">
          <a:xfrm>
            <a:off x="6729413" y="1931988"/>
            <a:ext cx="1730375" cy="1044575"/>
          </a:xfrm>
          <a:custGeom>
            <a:avLst/>
            <a:gdLst>
              <a:gd name="T0" fmla="*/ 424 w 765"/>
              <a:gd name="T1" fmla="*/ 10 h 459"/>
              <a:gd name="T2" fmla="*/ 288 w 765"/>
              <a:gd name="T3" fmla="*/ 70 h 459"/>
              <a:gd name="T4" fmla="*/ 96 w 765"/>
              <a:gd name="T5" fmla="*/ 100 h 459"/>
              <a:gd name="T6" fmla="*/ 14 w 765"/>
              <a:gd name="T7" fmla="*/ 336 h 459"/>
              <a:gd name="T8" fmla="*/ 180 w 765"/>
              <a:gd name="T9" fmla="*/ 444 h 459"/>
              <a:gd name="T10" fmla="*/ 346 w 765"/>
              <a:gd name="T11" fmla="*/ 426 h 459"/>
              <a:gd name="T12" fmla="*/ 584 w 765"/>
              <a:gd name="T13" fmla="*/ 444 h 459"/>
              <a:gd name="T14" fmla="*/ 698 w 765"/>
              <a:gd name="T15" fmla="*/ 434 h 459"/>
              <a:gd name="T16" fmla="*/ 752 w 765"/>
              <a:gd name="T17" fmla="*/ 372 h 459"/>
              <a:gd name="T18" fmla="*/ 750 w 765"/>
              <a:gd name="T19" fmla="*/ 158 h 459"/>
              <a:gd name="T20" fmla="*/ 662 w 765"/>
              <a:gd name="T21" fmla="*/ 34 h 459"/>
              <a:gd name="T22" fmla="*/ 424 w 765"/>
              <a:gd name="T23" fmla="*/ 1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31" name="Freeform 11"/>
          <p:cNvSpPr>
            <a:spLocks/>
          </p:cNvSpPr>
          <p:nvPr/>
        </p:nvSpPr>
        <p:spPr bwMode="auto">
          <a:xfrm>
            <a:off x="4989513" y="1639888"/>
            <a:ext cx="1644650" cy="1071562"/>
          </a:xfrm>
          <a:custGeom>
            <a:avLst/>
            <a:gdLst>
              <a:gd name="T0" fmla="*/ 648 w 1036"/>
              <a:gd name="T1" fmla="*/ 11 h 675"/>
              <a:gd name="T2" fmla="*/ 390 w 1036"/>
              <a:gd name="T3" fmla="*/ 53 h 675"/>
              <a:gd name="T4" fmla="*/ 206 w 1036"/>
              <a:gd name="T5" fmla="*/ 129 h 675"/>
              <a:gd name="T6" fmla="*/ 152 w 1036"/>
              <a:gd name="T7" fmla="*/ 229 h 675"/>
              <a:gd name="T8" fmla="*/ 22 w 1036"/>
              <a:gd name="T9" fmla="*/ 297 h 675"/>
              <a:gd name="T10" fmla="*/ 18 w 1036"/>
              <a:gd name="T11" fmla="*/ 459 h 675"/>
              <a:gd name="T12" fmla="*/ 132 w 1036"/>
              <a:gd name="T13" fmla="*/ 489 h 675"/>
              <a:gd name="T14" fmla="*/ 458 w 1036"/>
              <a:gd name="T15" fmla="*/ 489 h 675"/>
              <a:gd name="T16" fmla="*/ 598 w 1036"/>
              <a:gd name="T17" fmla="*/ 555 h 675"/>
              <a:gd name="T18" fmla="*/ 752 w 1036"/>
              <a:gd name="T19" fmla="*/ 657 h 675"/>
              <a:gd name="T20" fmla="*/ 870 w 1036"/>
              <a:gd name="T21" fmla="*/ 661 h 675"/>
              <a:gd name="T22" fmla="*/ 952 w 1036"/>
              <a:gd name="T23" fmla="*/ 603 h 675"/>
              <a:gd name="T24" fmla="*/ 992 w 1036"/>
              <a:gd name="T25" fmla="*/ 445 h 675"/>
              <a:gd name="T26" fmla="*/ 1018 w 1036"/>
              <a:gd name="T27" fmla="*/ 291 h 675"/>
              <a:gd name="T28" fmla="*/ 1022 w 1036"/>
              <a:gd name="T29" fmla="*/ 107 h 675"/>
              <a:gd name="T30" fmla="*/ 934 w 1036"/>
              <a:gd name="T31" fmla="*/ 17 h 675"/>
              <a:gd name="T32" fmla="*/ 776 w 1036"/>
              <a:gd name="T33" fmla="*/ 3 h 675"/>
              <a:gd name="T34" fmla="*/ 648 w 1036"/>
              <a:gd name="T35" fmla="*/ 11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2332" name="Group 12"/>
          <p:cNvGrpSpPr>
            <a:grpSpLocks/>
          </p:cNvGrpSpPr>
          <p:nvPr/>
        </p:nvGrpSpPr>
        <p:grpSpPr bwMode="auto">
          <a:xfrm>
            <a:off x="5076825" y="2974975"/>
            <a:ext cx="1458913" cy="933450"/>
            <a:chOff x="2889" y="1631"/>
            <a:chExt cx="980" cy="743"/>
          </a:xfrm>
        </p:grpSpPr>
        <p:sp>
          <p:nvSpPr>
            <p:cNvPr id="312333" name="Rectangle 13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34" name="AutoShape 14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sp>
        <p:nvSpPr>
          <p:cNvPr id="312335" name="Line 15"/>
          <p:cNvSpPr>
            <a:spLocks noChangeShapeType="1"/>
          </p:cNvSpPr>
          <p:nvPr/>
        </p:nvSpPr>
        <p:spPr bwMode="auto">
          <a:xfrm flipH="1">
            <a:off x="5854700" y="2020888"/>
            <a:ext cx="92075" cy="3111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2336" name="Line 16"/>
          <p:cNvSpPr>
            <a:spLocks noChangeShapeType="1"/>
          </p:cNvSpPr>
          <p:nvPr/>
        </p:nvSpPr>
        <p:spPr bwMode="auto">
          <a:xfrm>
            <a:off x="5946775" y="2020888"/>
            <a:ext cx="90488" cy="3095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2337" name="Line 17"/>
          <p:cNvSpPr>
            <a:spLocks noChangeShapeType="1"/>
          </p:cNvSpPr>
          <p:nvPr/>
        </p:nvSpPr>
        <p:spPr bwMode="auto">
          <a:xfrm>
            <a:off x="5854700" y="2330450"/>
            <a:ext cx="92075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2338" name="Line 18"/>
          <p:cNvSpPr>
            <a:spLocks noChangeShapeType="1"/>
          </p:cNvSpPr>
          <p:nvPr/>
        </p:nvSpPr>
        <p:spPr bwMode="auto">
          <a:xfrm flipH="1">
            <a:off x="5946775" y="2330450"/>
            <a:ext cx="90488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2339" name="Line 19"/>
          <p:cNvSpPr>
            <a:spLocks noChangeShapeType="1"/>
          </p:cNvSpPr>
          <p:nvPr/>
        </p:nvSpPr>
        <p:spPr bwMode="auto">
          <a:xfrm>
            <a:off x="5946775" y="2027238"/>
            <a:ext cx="0" cy="336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2340" name="Line 20"/>
          <p:cNvSpPr>
            <a:spLocks noChangeShapeType="1"/>
          </p:cNvSpPr>
          <p:nvPr/>
        </p:nvSpPr>
        <p:spPr bwMode="auto">
          <a:xfrm flipV="1">
            <a:off x="5854700" y="2298700"/>
            <a:ext cx="92075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2341" name="Line 21"/>
          <p:cNvSpPr>
            <a:spLocks noChangeShapeType="1"/>
          </p:cNvSpPr>
          <p:nvPr/>
        </p:nvSpPr>
        <p:spPr bwMode="auto">
          <a:xfrm flipH="1" flipV="1">
            <a:off x="5946775" y="2298700"/>
            <a:ext cx="90488" cy="317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2342" name="Line 22"/>
          <p:cNvSpPr>
            <a:spLocks noChangeShapeType="1"/>
          </p:cNvSpPr>
          <p:nvPr/>
        </p:nvSpPr>
        <p:spPr bwMode="auto">
          <a:xfrm>
            <a:off x="5894388" y="2195513"/>
            <a:ext cx="52387" cy="26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2343" name="Line 23"/>
          <p:cNvSpPr>
            <a:spLocks noChangeShapeType="1"/>
          </p:cNvSpPr>
          <p:nvPr/>
        </p:nvSpPr>
        <p:spPr bwMode="auto">
          <a:xfrm flipV="1">
            <a:off x="5946775" y="2195513"/>
            <a:ext cx="55563" cy="26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2344" name="Line 24"/>
          <p:cNvSpPr>
            <a:spLocks noChangeShapeType="1"/>
          </p:cNvSpPr>
          <p:nvPr/>
        </p:nvSpPr>
        <p:spPr bwMode="auto">
          <a:xfrm>
            <a:off x="5876925" y="2241550"/>
            <a:ext cx="66675" cy="349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2345" name="Line 25"/>
          <p:cNvSpPr>
            <a:spLocks noChangeShapeType="1"/>
          </p:cNvSpPr>
          <p:nvPr/>
        </p:nvSpPr>
        <p:spPr bwMode="auto">
          <a:xfrm flipV="1">
            <a:off x="5946775" y="2247900"/>
            <a:ext cx="68263" cy="317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2346" name="Line 26"/>
          <p:cNvSpPr>
            <a:spLocks noChangeShapeType="1"/>
          </p:cNvSpPr>
          <p:nvPr/>
        </p:nvSpPr>
        <p:spPr bwMode="auto">
          <a:xfrm flipV="1">
            <a:off x="5946775" y="2149475"/>
            <a:ext cx="34925" cy="127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2347" name="Line 27"/>
          <p:cNvSpPr>
            <a:spLocks noChangeShapeType="1"/>
          </p:cNvSpPr>
          <p:nvPr/>
        </p:nvSpPr>
        <p:spPr bwMode="auto">
          <a:xfrm flipV="1">
            <a:off x="5946775" y="2085975"/>
            <a:ext cx="22225" cy="79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2348" name="Line 28"/>
          <p:cNvSpPr>
            <a:spLocks noChangeShapeType="1"/>
          </p:cNvSpPr>
          <p:nvPr/>
        </p:nvSpPr>
        <p:spPr bwMode="auto">
          <a:xfrm>
            <a:off x="5907088" y="2144713"/>
            <a:ext cx="42862" cy="174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2349" name="Line 29"/>
          <p:cNvSpPr>
            <a:spLocks noChangeShapeType="1"/>
          </p:cNvSpPr>
          <p:nvPr/>
        </p:nvSpPr>
        <p:spPr bwMode="auto">
          <a:xfrm>
            <a:off x="5926138" y="2082800"/>
            <a:ext cx="23812" cy="158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12350" name="Group 30"/>
          <p:cNvGrpSpPr>
            <a:grpSpLocks/>
          </p:cNvGrpSpPr>
          <p:nvPr/>
        </p:nvGrpSpPr>
        <p:grpSpPr bwMode="auto">
          <a:xfrm>
            <a:off x="5962650" y="1992313"/>
            <a:ext cx="152400" cy="58737"/>
            <a:chOff x="4227" y="1360"/>
            <a:chExt cx="863" cy="270"/>
          </a:xfrm>
        </p:grpSpPr>
        <p:sp>
          <p:nvSpPr>
            <p:cNvPr id="312351" name="Line 31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2352" name="Line 32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2353" name="Line 33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2354" name="Line 34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2355" name="Group 35"/>
          <p:cNvGrpSpPr>
            <a:grpSpLocks/>
          </p:cNvGrpSpPr>
          <p:nvPr/>
        </p:nvGrpSpPr>
        <p:grpSpPr bwMode="auto">
          <a:xfrm rot="5700496">
            <a:off x="5870575" y="1889125"/>
            <a:ext cx="168275" cy="53975"/>
            <a:chOff x="4227" y="1360"/>
            <a:chExt cx="863" cy="270"/>
          </a:xfrm>
        </p:grpSpPr>
        <p:sp>
          <p:nvSpPr>
            <p:cNvPr id="312356" name="Line 36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2357" name="Line 37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2358" name="Line 38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2359" name="Line 39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2360" name="Group 40"/>
          <p:cNvGrpSpPr>
            <a:grpSpLocks/>
          </p:cNvGrpSpPr>
          <p:nvPr/>
        </p:nvGrpSpPr>
        <p:grpSpPr bwMode="auto">
          <a:xfrm rot="10800000">
            <a:off x="5778500" y="1985963"/>
            <a:ext cx="152400" cy="58737"/>
            <a:chOff x="4227" y="1360"/>
            <a:chExt cx="863" cy="270"/>
          </a:xfrm>
        </p:grpSpPr>
        <p:sp>
          <p:nvSpPr>
            <p:cNvPr id="312361" name="Line 41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2362" name="Line 42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2363" name="Line 43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2364" name="Line 44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2365" name="Oval 45"/>
          <p:cNvSpPr>
            <a:spLocks noChangeArrowheads="1"/>
          </p:cNvSpPr>
          <p:nvPr/>
        </p:nvSpPr>
        <p:spPr bwMode="auto">
          <a:xfrm>
            <a:off x="6835775" y="3652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6" name="Line 46"/>
          <p:cNvSpPr>
            <a:spLocks noChangeShapeType="1"/>
          </p:cNvSpPr>
          <p:nvPr/>
        </p:nvSpPr>
        <p:spPr bwMode="auto">
          <a:xfrm>
            <a:off x="6835775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7" name="Line 47"/>
          <p:cNvSpPr>
            <a:spLocks noChangeShapeType="1"/>
          </p:cNvSpPr>
          <p:nvPr/>
        </p:nvSpPr>
        <p:spPr bwMode="auto">
          <a:xfrm>
            <a:off x="7194550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8" name="Rectangle 48"/>
          <p:cNvSpPr>
            <a:spLocks noChangeArrowheads="1"/>
          </p:cNvSpPr>
          <p:nvPr/>
        </p:nvSpPr>
        <p:spPr bwMode="auto">
          <a:xfrm>
            <a:off x="6835775" y="3644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pitchFamily="18" charset="0"/>
            </a:endParaRPr>
          </a:p>
        </p:txBody>
      </p:sp>
      <p:sp>
        <p:nvSpPr>
          <p:cNvPr id="312369" name="Oval 49"/>
          <p:cNvSpPr>
            <a:spLocks noChangeArrowheads="1"/>
          </p:cNvSpPr>
          <p:nvPr/>
        </p:nvSpPr>
        <p:spPr bwMode="auto">
          <a:xfrm>
            <a:off x="6832600" y="3576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2370" name="Group 50"/>
          <p:cNvGrpSpPr>
            <a:grpSpLocks/>
          </p:cNvGrpSpPr>
          <p:nvPr/>
        </p:nvGrpSpPr>
        <p:grpSpPr bwMode="auto">
          <a:xfrm>
            <a:off x="6918325" y="3600450"/>
            <a:ext cx="179388" cy="65088"/>
            <a:chOff x="2848" y="848"/>
            <a:chExt cx="140" cy="98"/>
          </a:xfrm>
        </p:grpSpPr>
        <p:sp>
          <p:nvSpPr>
            <p:cNvPr id="312371" name="Line 5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72" name="Line 5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73" name="Line 5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2374" name="Group 54"/>
          <p:cNvGrpSpPr>
            <a:grpSpLocks/>
          </p:cNvGrpSpPr>
          <p:nvPr/>
        </p:nvGrpSpPr>
        <p:grpSpPr bwMode="auto">
          <a:xfrm flipV="1">
            <a:off x="6918325" y="3600450"/>
            <a:ext cx="179388" cy="65088"/>
            <a:chOff x="2848" y="848"/>
            <a:chExt cx="140" cy="98"/>
          </a:xfrm>
        </p:grpSpPr>
        <p:sp>
          <p:nvSpPr>
            <p:cNvPr id="312375" name="Line 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76" name="Line 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77" name="Line 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78" name="Oval 58"/>
          <p:cNvSpPr>
            <a:spLocks noChangeArrowheads="1"/>
          </p:cNvSpPr>
          <p:nvPr/>
        </p:nvSpPr>
        <p:spPr bwMode="auto">
          <a:xfrm>
            <a:off x="7191375" y="39322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9" name="Line 59"/>
          <p:cNvSpPr>
            <a:spLocks noChangeShapeType="1"/>
          </p:cNvSpPr>
          <p:nvPr/>
        </p:nvSpPr>
        <p:spPr bwMode="auto">
          <a:xfrm>
            <a:off x="7191375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80" name="Line 60"/>
          <p:cNvSpPr>
            <a:spLocks noChangeShapeType="1"/>
          </p:cNvSpPr>
          <p:nvPr/>
        </p:nvSpPr>
        <p:spPr bwMode="auto">
          <a:xfrm>
            <a:off x="7550150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81" name="Rectangle 61"/>
          <p:cNvSpPr>
            <a:spLocks noChangeArrowheads="1"/>
          </p:cNvSpPr>
          <p:nvPr/>
        </p:nvSpPr>
        <p:spPr bwMode="auto">
          <a:xfrm>
            <a:off x="7191375" y="39243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pitchFamily="18" charset="0"/>
            </a:endParaRPr>
          </a:p>
        </p:txBody>
      </p:sp>
      <p:sp>
        <p:nvSpPr>
          <p:cNvPr id="312382" name="Oval 62"/>
          <p:cNvSpPr>
            <a:spLocks noChangeArrowheads="1"/>
          </p:cNvSpPr>
          <p:nvPr/>
        </p:nvSpPr>
        <p:spPr bwMode="auto">
          <a:xfrm>
            <a:off x="7188200" y="38560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2383" name="Group 63"/>
          <p:cNvGrpSpPr>
            <a:grpSpLocks/>
          </p:cNvGrpSpPr>
          <p:nvPr/>
        </p:nvGrpSpPr>
        <p:grpSpPr bwMode="auto">
          <a:xfrm>
            <a:off x="7273925" y="3879850"/>
            <a:ext cx="179388" cy="65088"/>
            <a:chOff x="2848" y="848"/>
            <a:chExt cx="140" cy="98"/>
          </a:xfrm>
        </p:grpSpPr>
        <p:sp>
          <p:nvSpPr>
            <p:cNvPr id="312384" name="Line 6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85" name="Line 6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86" name="Line 6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2387" name="Group 67"/>
          <p:cNvGrpSpPr>
            <a:grpSpLocks/>
          </p:cNvGrpSpPr>
          <p:nvPr/>
        </p:nvGrpSpPr>
        <p:grpSpPr bwMode="auto">
          <a:xfrm flipV="1">
            <a:off x="7273925" y="3879850"/>
            <a:ext cx="179388" cy="65088"/>
            <a:chOff x="2848" y="848"/>
            <a:chExt cx="140" cy="98"/>
          </a:xfrm>
        </p:grpSpPr>
        <p:sp>
          <p:nvSpPr>
            <p:cNvPr id="312388" name="Line 6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89" name="Line 6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90" name="Line 7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91" name="Oval 71"/>
          <p:cNvSpPr>
            <a:spLocks noChangeArrowheads="1"/>
          </p:cNvSpPr>
          <p:nvPr/>
        </p:nvSpPr>
        <p:spPr bwMode="auto">
          <a:xfrm>
            <a:off x="7470775" y="36655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92" name="Line 72"/>
          <p:cNvSpPr>
            <a:spLocks noChangeShapeType="1"/>
          </p:cNvSpPr>
          <p:nvPr/>
        </p:nvSpPr>
        <p:spPr bwMode="auto">
          <a:xfrm>
            <a:off x="7470775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93" name="Line 73"/>
          <p:cNvSpPr>
            <a:spLocks noChangeShapeType="1"/>
          </p:cNvSpPr>
          <p:nvPr/>
        </p:nvSpPr>
        <p:spPr bwMode="auto">
          <a:xfrm>
            <a:off x="7829550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94" name="Rectangle 74"/>
          <p:cNvSpPr>
            <a:spLocks noChangeArrowheads="1"/>
          </p:cNvSpPr>
          <p:nvPr/>
        </p:nvSpPr>
        <p:spPr bwMode="auto">
          <a:xfrm>
            <a:off x="7470775" y="36576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pitchFamily="18" charset="0"/>
            </a:endParaRPr>
          </a:p>
        </p:txBody>
      </p:sp>
      <p:sp>
        <p:nvSpPr>
          <p:cNvPr id="312395" name="Oval 75"/>
          <p:cNvSpPr>
            <a:spLocks noChangeArrowheads="1"/>
          </p:cNvSpPr>
          <p:nvPr/>
        </p:nvSpPr>
        <p:spPr bwMode="auto">
          <a:xfrm>
            <a:off x="7467600" y="35893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2396" name="Group 76"/>
          <p:cNvGrpSpPr>
            <a:grpSpLocks/>
          </p:cNvGrpSpPr>
          <p:nvPr/>
        </p:nvGrpSpPr>
        <p:grpSpPr bwMode="auto">
          <a:xfrm>
            <a:off x="7553325" y="3613150"/>
            <a:ext cx="179388" cy="65088"/>
            <a:chOff x="2848" y="848"/>
            <a:chExt cx="140" cy="98"/>
          </a:xfrm>
        </p:grpSpPr>
        <p:sp>
          <p:nvSpPr>
            <p:cNvPr id="312397" name="Line 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98" name="Line 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99" name="Line 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2400" name="Group 80"/>
          <p:cNvGrpSpPr>
            <a:grpSpLocks/>
          </p:cNvGrpSpPr>
          <p:nvPr/>
        </p:nvGrpSpPr>
        <p:grpSpPr bwMode="auto">
          <a:xfrm flipV="1">
            <a:off x="7553325" y="3613150"/>
            <a:ext cx="179388" cy="65088"/>
            <a:chOff x="2848" y="848"/>
            <a:chExt cx="140" cy="98"/>
          </a:xfrm>
        </p:grpSpPr>
        <p:sp>
          <p:nvSpPr>
            <p:cNvPr id="312401" name="Line 8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02" name="Line 8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03" name="Line 8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404" name="Oval 84"/>
          <p:cNvSpPr>
            <a:spLocks noChangeArrowheads="1"/>
          </p:cNvSpPr>
          <p:nvPr/>
        </p:nvSpPr>
        <p:spPr bwMode="auto">
          <a:xfrm>
            <a:off x="6935788" y="2503488"/>
            <a:ext cx="347662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05" name="Line 85"/>
          <p:cNvSpPr>
            <a:spLocks noChangeShapeType="1"/>
          </p:cNvSpPr>
          <p:nvPr/>
        </p:nvSpPr>
        <p:spPr bwMode="auto">
          <a:xfrm>
            <a:off x="6935788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06" name="Line 86"/>
          <p:cNvSpPr>
            <a:spLocks noChangeShapeType="1"/>
          </p:cNvSpPr>
          <p:nvPr/>
        </p:nvSpPr>
        <p:spPr bwMode="auto">
          <a:xfrm>
            <a:off x="7283450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07" name="Rectangle 87"/>
          <p:cNvSpPr>
            <a:spLocks noChangeArrowheads="1"/>
          </p:cNvSpPr>
          <p:nvPr/>
        </p:nvSpPr>
        <p:spPr bwMode="auto">
          <a:xfrm>
            <a:off x="6935788" y="2495550"/>
            <a:ext cx="344487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pitchFamily="18" charset="0"/>
            </a:endParaRPr>
          </a:p>
        </p:txBody>
      </p:sp>
      <p:sp>
        <p:nvSpPr>
          <p:cNvPr id="312408" name="Oval 88"/>
          <p:cNvSpPr>
            <a:spLocks noChangeArrowheads="1"/>
          </p:cNvSpPr>
          <p:nvPr/>
        </p:nvSpPr>
        <p:spPr bwMode="auto">
          <a:xfrm>
            <a:off x="6932613" y="2432050"/>
            <a:ext cx="347662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2409" name="Group 89"/>
          <p:cNvGrpSpPr>
            <a:grpSpLocks/>
          </p:cNvGrpSpPr>
          <p:nvPr/>
        </p:nvGrpSpPr>
        <p:grpSpPr bwMode="auto">
          <a:xfrm>
            <a:off x="7016750" y="2454275"/>
            <a:ext cx="171450" cy="61913"/>
            <a:chOff x="2848" y="848"/>
            <a:chExt cx="140" cy="98"/>
          </a:xfrm>
        </p:grpSpPr>
        <p:sp>
          <p:nvSpPr>
            <p:cNvPr id="312410" name="Line 9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11" name="Line 9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12" name="Line 9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2413" name="Group 93"/>
          <p:cNvGrpSpPr>
            <a:grpSpLocks/>
          </p:cNvGrpSpPr>
          <p:nvPr/>
        </p:nvGrpSpPr>
        <p:grpSpPr bwMode="auto">
          <a:xfrm flipV="1">
            <a:off x="7016750" y="2454275"/>
            <a:ext cx="171450" cy="60325"/>
            <a:chOff x="2848" y="848"/>
            <a:chExt cx="140" cy="98"/>
          </a:xfrm>
        </p:grpSpPr>
        <p:sp>
          <p:nvSpPr>
            <p:cNvPr id="312414" name="Line 9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15" name="Line 9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16" name="Line 9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417" name="Oval 97"/>
          <p:cNvSpPr>
            <a:spLocks noChangeArrowheads="1"/>
          </p:cNvSpPr>
          <p:nvPr/>
        </p:nvSpPr>
        <p:spPr bwMode="auto">
          <a:xfrm>
            <a:off x="6934200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18" name="Line 98"/>
          <p:cNvSpPr>
            <a:spLocks noChangeShapeType="1"/>
          </p:cNvSpPr>
          <p:nvPr/>
        </p:nvSpPr>
        <p:spPr bwMode="auto">
          <a:xfrm>
            <a:off x="693420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19" name="Line 99"/>
          <p:cNvSpPr>
            <a:spLocks noChangeShapeType="1"/>
          </p:cNvSpPr>
          <p:nvPr/>
        </p:nvSpPr>
        <p:spPr bwMode="auto">
          <a:xfrm>
            <a:off x="72929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20" name="Rectangle 100"/>
          <p:cNvSpPr>
            <a:spLocks noChangeArrowheads="1"/>
          </p:cNvSpPr>
          <p:nvPr/>
        </p:nvSpPr>
        <p:spPr bwMode="auto">
          <a:xfrm>
            <a:off x="6934200" y="2755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pitchFamily="18" charset="0"/>
            </a:endParaRPr>
          </a:p>
        </p:txBody>
      </p:sp>
      <p:sp>
        <p:nvSpPr>
          <p:cNvPr id="312421" name="Oval 101"/>
          <p:cNvSpPr>
            <a:spLocks noChangeArrowheads="1"/>
          </p:cNvSpPr>
          <p:nvPr/>
        </p:nvSpPr>
        <p:spPr bwMode="auto">
          <a:xfrm>
            <a:off x="6931025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2422" name="Group 102"/>
          <p:cNvGrpSpPr>
            <a:grpSpLocks/>
          </p:cNvGrpSpPr>
          <p:nvPr/>
        </p:nvGrpSpPr>
        <p:grpSpPr bwMode="auto">
          <a:xfrm>
            <a:off x="7016750" y="2711450"/>
            <a:ext cx="179388" cy="65088"/>
            <a:chOff x="2848" y="848"/>
            <a:chExt cx="140" cy="98"/>
          </a:xfrm>
        </p:grpSpPr>
        <p:sp>
          <p:nvSpPr>
            <p:cNvPr id="312423" name="Line 10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24" name="Line 10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25" name="Line 10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2426" name="Group 106"/>
          <p:cNvGrpSpPr>
            <a:grpSpLocks/>
          </p:cNvGrpSpPr>
          <p:nvPr/>
        </p:nvGrpSpPr>
        <p:grpSpPr bwMode="auto">
          <a:xfrm flipV="1">
            <a:off x="7016750" y="2711450"/>
            <a:ext cx="179388" cy="65088"/>
            <a:chOff x="2848" y="848"/>
            <a:chExt cx="140" cy="98"/>
          </a:xfrm>
        </p:grpSpPr>
        <p:sp>
          <p:nvSpPr>
            <p:cNvPr id="312427" name="Line 10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28" name="Line 10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29" name="Line 10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430" name="Oval 110"/>
          <p:cNvSpPr>
            <a:spLocks noChangeArrowheads="1"/>
          </p:cNvSpPr>
          <p:nvPr/>
        </p:nvSpPr>
        <p:spPr bwMode="auto">
          <a:xfrm>
            <a:off x="7410450" y="240506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31" name="Line 111"/>
          <p:cNvSpPr>
            <a:spLocks noChangeShapeType="1"/>
          </p:cNvSpPr>
          <p:nvPr/>
        </p:nvSpPr>
        <p:spPr bwMode="auto">
          <a:xfrm>
            <a:off x="74104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32" name="Line 112"/>
          <p:cNvSpPr>
            <a:spLocks noChangeShapeType="1"/>
          </p:cNvSpPr>
          <p:nvPr/>
        </p:nvSpPr>
        <p:spPr bwMode="auto">
          <a:xfrm>
            <a:off x="77406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33" name="Rectangle 113"/>
          <p:cNvSpPr>
            <a:spLocks noChangeArrowheads="1"/>
          </p:cNvSpPr>
          <p:nvPr/>
        </p:nvSpPr>
        <p:spPr bwMode="auto">
          <a:xfrm>
            <a:off x="7410450" y="2398713"/>
            <a:ext cx="327025" cy="523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312434" name="Oval 114"/>
          <p:cNvSpPr>
            <a:spLocks noChangeArrowheads="1"/>
          </p:cNvSpPr>
          <p:nvPr/>
        </p:nvSpPr>
        <p:spPr bwMode="auto">
          <a:xfrm>
            <a:off x="7407275" y="233680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2435" name="Group 115"/>
          <p:cNvGrpSpPr>
            <a:grpSpLocks/>
          </p:cNvGrpSpPr>
          <p:nvPr/>
        </p:nvGrpSpPr>
        <p:grpSpPr bwMode="auto">
          <a:xfrm>
            <a:off x="7486650" y="2359025"/>
            <a:ext cx="163513" cy="57150"/>
            <a:chOff x="2848" y="848"/>
            <a:chExt cx="140" cy="98"/>
          </a:xfrm>
        </p:grpSpPr>
        <p:sp>
          <p:nvSpPr>
            <p:cNvPr id="312436" name="Line 1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37" name="Line 1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38" name="Line 1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2439" name="Group 119"/>
          <p:cNvGrpSpPr>
            <a:grpSpLocks/>
          </p:cNvGrpSpPr>
          <p:nvPr/>
        </p:nvGrpSpPr>
        <p:grpSpPr bwMode="auto">
          <a:xfrm flipV="1">
            <a:off x="7486650" y="2357438"/>
            <a:ext cx="163513" cy="58737"/>
            <a:chOff x="2848" y="848"/>
            <a:chExt cx="140" cy="98"/>
          </a:xfrm>
        </p:grpSpPr>
        <p:sp>
          <p:nvSpPr>
            <p:cNvPr id="312440" name="Line 1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41" name="Line 1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42" name="Line 1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443" name="Oval 123"/>
          <p:cNvSpPr>
            <a:spLocks noChangeArrowheads="1"/>
          </p:cNvSpPr>
          <p:nvPr/>
        </p:nvSpPr>
        <p:spPr bwMode="auto">
          <a:xfrm>
            <a:off x="7496175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44" name="Line 124"/>
          <p:cNvSpPr>
            <a:spLocks noChangeShapeType="1"/>
          </p:cNvSpPr>
          <p:nvPr/>
        </p:nvSpPr>
        <p:spPr bwMode="auto">
          <a:xfrm>
            <a:off x="74961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45" name="Line 125"/>
          <p:cNvSpPr>
            <a:spLocks noChangeShapeType="1"/>
          </p:cNvSpPr>
          <p:nvPr/>
        </p:nvSpPr>
        <p:spPr bwMode="auto">
          <a:xfrm>
            <a:off x="785495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46" name="Rectangle 126"/>
          <p:cNvSpPr>
            <a:spLocks noChangeArrowheads="1"/>
          </p:cNvSpPr>
          <p:nvPr/>
        </p:nvSpPr>
        <p:spPr bwMode="auto">
          <a:xfrm>
            <a:off x="7496175" y="2755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pitchFamily="18" charset="0"/>
            </a:endParaRPr>
          </a:p>
        </p:txBody>
      </p:sp>
      <p:sp>
        <p:nvSpPr>
          <p:cNvPr id="312447" name="Oval 127"/>
          <p:cNvSpPr>
            <a:spLocks noChangeArrowheads="1"/>
          </p:cNvSpPr>
          <p:nvPr/>
        </p:nvSpPr>
        <p:spPr bwMode="auto">
          <a:xfrm>
            <a:off x="7493000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2448" name="Group 128"/>
          <p:cNvGrpSpPr>
            <a:grpSpLocks/>
          </p:cNvGrpSpPr>
          <p:nvPr/>
        </p:nvGrpSpPr>
        <p:grpSpPr bwMode="auto">
          <a:xfrm>
            <a:off x="7578725" y="2711450"/>
            <a:ext cx="179388" cy="65088"/>
            <a:chOff x="2848" y="848"/>
            <a:chExt cx="140" cy="98"/>
          </a:xfrm>
        </p:grpSpPr>
        <p:sp>
          <p:nvSpPr>
            <p:cNvPr id="312449" name="Line 1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50" name="Line 1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51" name="Line 1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2452" name="Group 132"/>
          <p:cNvGrpSpPr>
            <a:grpSpLocks/>
          </p:cNvGrpSpPr>
          <p:nvPr/>
        </p:nvGrpSpPr>
        <p:grpSpPr bwMode="auto">
          <a:xfrm flipV="1">
            <a:off x="7578725" y="2711450"/>
            <a:ext cx="179388" cy="65088"/>
            <a:chOff x="2848" y="848"/>
            <a:chExt cx="140" cy="98"/>
          </a:xfrm>
        </p:grpSpPr>
        <p:sp>
          <p:nvSpPr>
            <p:cNvPr id="312453" name="Line 13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54" name="Line 13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55" name="Line 13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456" name="Oval 136"/>
          <p:cNvSpPr>
            <a:spLocks noChangeArrowheads="1"/>
          </p:cNvSpPr>
          <p:nvPr/>
        </p:nvSpPr>
        <p:spPr bwMode="auto">
          <a:xfrm>
            <a:off x="6086475" y="24987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57" name="Line 137"/>
          <p:cNvSpPr>
            <a:spLocks noChangeShapeType="1"/>
          </p:cNvSpPr>
          <p:nvPr/>
        </p:nvSpPr>
        <p:spPr bwMode="auto">
          <a:xfrm>
            <a:off x="6086475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58" name="Line 138"/>
          <p:cNvSpPr>
            <a:spLocks noChangeShapeType="1"/>
          </p:cNvSpPr>
          <p:nvPr/>
        </p:nvSpPr>
        <p:spPr bwMode="auto">
          <a:xfrm>
            <a:off x="6432550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59" name="Rectangle 139"/>
          <p:cNvSpPr>
            <a:spLocks noChangeArrowheads="1"/>
          </p:cNvSpPr>
          <p:nvPr/>
        </p:nvSpPr>
        <p:spPr bwMode="auto">
          <a:xfrm>
            <a:off x="6086475" y="249078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pitchFamily="18" charset="0"/>
            </a:endParaRPr>
          </a:p>
        </p:txBody>
      </p:sp>
      <p:sp>
        <p:nvSpPr>
          <p:cNvPr id="312460" name="Oval 140"/>
          <p:cNvSpPr>
            <a:spLocks noChangeArrowheads="1"/>
          </p:cNvSpPr>
          <p:nvPr/>
        </p:nvSpPr>
        <p:spPr bwMode="auto">
          <a:xfrm>
            <a:off x="6083300" y="24272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2461" name="Group 141"/>
          <p:cNvGrpSpPr>
            <a:grpSpLocks/>
          </p:cNvGrpSpPr>
          <p:nvPr/>
        </p:nvGrpSpPr>
        <p:grpSpPr bwMode="auto">
          <a:xfrm>
            <a:off x="6167438" y="2449513"/>
            <a:ext cx="171450" cy="60325"/>
            <a:chOff x="2848" y="848"/>
            <a:chExt cx="140" cy="98"/>
          </a:xfrm>
        </p:grpSpPr>
        <p:sp>
          <p:nvSpPr>
            <p:cNvPr id="312462" name="Line 1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63" name="Line 1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64" name="Line 1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2465" name="Group 145"/>
          <p:cNvGrpSpPr>
            <a:grpSpLocks/>
          </p:cNvGrpSpPr>
          <p:nvPr/>
        </p:nvGrpSpPr>
        <p:grpSpPr bwMode="auto">
          <a:xfrm flipV="1">
            <a:off x="6167438" y="2449513"/>
            <a:ext cx="171450" cy="58737"/>
            <a:chOff x="2848" y="848"/>
            <a:chExt cx="140" cy="98"/>
          </a:xfrm>
        </p:grpSpPr>
        <p:sp>
          <p:nvSpPr>
            <p:cNvPr id="312466" name="Line 14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67" name="Line 14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68" name="Line 14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469" name="Oval 149"/>
          <p:cNvSpPr>
            <a:spLocks noChangeArrowheads="1"/>
          </p:cNvSpPr>
          <p:nvPr/>
        </p:nvSpPr>
        <p:spPr bwMode="auto">
          <a:xfrm>
            <a:off x="5780088" y="36480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70" name="Line 150"/>
          <p:cNvSpPr>
            <a:spLocks noChangeShapeType="1"/>
          </p:cNvSpPr>
          <p:nvPr/>
        </p:nvSpPr>
        <p:spPr bwMode="auto">
          <a:xfrm>
            <a:off x="5780088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71" name="Line 151"/>
          <p:cNvSpPr>
            <a:spLocks noChangeShapeType="1"/>
          </p:cNvSpPr>
          <p:nvPr/>
        </p:nvSpPr>
        <p:spPr bwMode="auto">
          <a:xfrm>
            <a:off x="6126163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72" name="Rectangle 152"/>
          <p:cNvSpPr>
            <a:spLocks noChangeArrowheads="1"/>
          </p:cNvSpPr>
          <p:nvPr/>
        </p:nvSpPr>
        <p:spPr bwMode="auto">
          <a:xfrm>
            <a:off x="5780088" y="364013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pitchFamily="18" charset="0"/>
            </a:endParaRPr>
          </a:p>
        </p:txBody>
      </p:sp>
      <p:sp>
        <p:nvSpPr>
          <p:cNvPr id="312473" name="Oval 153"/>
          <p:cNvSpPr>
            <a:spLocks noChangeArrowheads="1"/>
          </p:cNvSpPr>
          <p:nvPr/>
        </p:nvSpPr>
        <p:spPr bwMode="auto">
          <a:xfrm>
            <a:off x="5776913" y="35766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2474" name="Group 154"/>
          <p:cNvGrpSpPr>
            <a:grpSpLocks/>
          </p:cNvGrpSpPr>
          <p:nvPr/>
        </p:nvGrpSpPr>
        <p:grpSpPr bwMode="auto">
          <a:xfrm>
            <a:off x="5861050" y="3598863"/>
            <a:ext cx="171450" cy="60325"/>
            <a:chOff x="2848" y="848"/>
            <a:chExt cx="140" cy="98"/>
          </a:xfrm>
        </p:grpSpPr>
        <p:sp>
          <p:nvSpPr>
            <p:cNvPr id="312475" name="Line 1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76" name="Line 1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77" name="Line 1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2478" name="Group 158"/>
          <p:cNvGrpSpPr>
            <a:grpSpLocks/>
          </p:cNvGrpSpPr>
          <p:nvPr/>
        </p:nvGrpSpPr>
        <p:grpSpPr bwMode="auto">
          <a:xfrm flipV="1">
            <a:off x="5861050" y="3598863"/>
            <a:ext cx="171450" cy="58737"/>
            <a:chOff x="2848" y="848"/>
            <a:chExt cx="140" cy="98"/>
          </a:xfrm>
        </p:grpSpPr>
        <p:sp>
          <p:nvSpPr>
            <p:cNvPr id="312479" name="Line 1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80" name="Line 1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81" name="Line 1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483" name="Line 163"/>
          <p:cNvSpPr>
            <a:spLocks noChangeShapeType="1"/>
          </p:cNvSpPr>
          <p:nvPr/>
        </p:nvSpPr>
        <p:spPr bwMode="auto">
          <a:xfrm>
            <a:off x="7102475" y="3743325"/>
            <a:ext cx="163513" cy="12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484" name="Line 164"/>
          <p:cNvSpPr>
            <a:spLocks noChangeShapeType="1"/>
          </p:cNvSpPr>
          <p:nvPr/>
        </p:nvSpPr>
        <p:spPr bwMode="auto">
          <a:xfrm>
            <a:off x="7199313" y="36639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485" name="Line 165"/>
          <p:cNvSpPr>
            <a:spLocks noChangeShapeType="1"/>
          </p:cNvSpPr>
          <p:nvPr/>
        </p:nvSpPr>
        <p:spPr bwMode="auto">
          <a:xfrm flipV="1">
            <a:off x="7435850" y="3749675"/>
            <a:ext cx="134938" cy="104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486" name="Line 166"/>
          <p:cNvSpPr>
            <a:spLocks noChangeShapeType="1"/>
          </p:cNvSpPr>
          <p:nvPr/>
        </p:nvSpPr>
        <p:spPr bwMode="auto">
          <a:xfrm>
            <a:off x="6134100" y="3670300"/>
            <a:ext cx="6794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487" name="Line 167"/>
          <p:cNvSpPr>
            <a:spLocks noChangeShapeType="1"/>
          </p:cNvSpPr>
          <p:nvPr/>
        </p:nvSpPr>
        <p:spPr bwMode="auto">
          <a:xfrm>
            <a:off x="6429375" y="2517775"/>
            <a:ext cx="509588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488" name="Line 168"/>
          <p:cNvSpPr>
            <a:spLocks noChangeShapeType="1"/>
          </p:cNvSpPr>
          <p:nvPr/>
        </p:nvSpPr>
        <p:spPr bwMode="auto">
          <a:xfrm>
            <a:off x="5995988" y="2346325"/>
            <a:ext cx="152400" cy="825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489" name="Freeform 169"/>
          <p:cNvSpPr>
            <a:spLocks/>
          </p:cNvSpPr>
          <p:nvPr/>
        </p:nvSpPr>
        <p:spPr bwMode="auto">
          <a:xfrm>
            <a:off x="5316538" y="4352925"/>
            <a:ext cx="2979737" cy="1455738"/>
          </a:xfrm>
          <a:custGeom>
            <a:avLst/>
            <a:gdLst>
              <a:gd name="T0" fmla="*/ 889 w 1877"/>
              <a:gd name="T1" fmla="*/ 23 h 917"/>
              <a:gd name="T2" fmla="*/ 692 w 1877"/>
              <a:gd name="T3" fmla="*/ 109 h 917"/>
              <a:gd name="T4" fmla="*/ 415 w 1877"/>
              <a:gd name="T5" fmla="*/ 91 h 917"/>
              <a:gd name="T6" fmla="*/ 112 w 1877"/>
              <a:gd name="T7" fmla="*/ 170 h 917"/>
              <a:gd name="T8" fmla="*/ 50 w 1877"/>
              <a:gd name="T9" fmla="*/ 353 h 917"/>
              <a:gd name="T10" fmla="*/ 14 w 1877"/>
              <a:gd name="T11" fmla="*/ 528 h 917"/>
              <a:gd name="T12" fmla="*/ 139 w 1877"/>
              <a:gd name="T13" fmla="*/ 650 h 917"/>
              <a:gd name="T14" fmla="*/ 505 w 1877"/>
              <a:gd name="T15" fmla="*/ 781 h 917"/>
              <a:gd name="T16" fmla="*/ 933 w 1877"/>
              <a:gd name="T17" fmla="*/ 886 h 917"/>
              <a:gd name="T18" fmla="*/ 1370 w 1877"/>
              <a:gd name="T19" fmla="*/ 901 h 917"/>
              <a:gd name="T20" fmla="*/ 1676 w 1877"/>
              <a:gd name="T21" fmla="*/ 793 h 917"/>
              <a:gd name="T22" fmla="*/ 1860 w 1877"/>
              <a:gd name="T23" fmla="*/ 624 h 917"/>
              <a:gd name="T24" fmla="*/ 1776 w 1877"/>
              <a:gd name="T25" fmla="*/ 219 h 917"/>
              <a:gd name="T26" fmla="*/ 1503 w 1877"/>
              <a:gd name="T27" fmla="*/ 100 h 917"/>
              <a:gd name="T28" fmla="*/ 1200 w 1877"/>
              <a:gd name="T29" fmla="*/ 13 h 917"/>
              <a:gd name="T30" fmla="*/ 889 w 1877"/>
              <a:gd name="T31" fmla="*/ 23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490" name="Line 170"/>
          <p:cNvSpPr>
            <a:spLocks noChangeShapeType="1"/>
          </p:cNvSpPr>
          <p:nvPr/>
        </p:nvSpPr>
        <p:spPr bwMode="auto">
          <a:xfrm rot="-5400000">
            <a:off x="7551737" y="5089526"/>
            <a:ext cx="523875" cy="139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91" name="Line 171"/>
          <p:cNvSpPr>
            <a:spLocks noChangeShapeType="1"/>
          </p:cNvSpPr>
          <p:nvPr/>
        </p:nvSpPr>
        <p:spPr bwMode="auto">
          <a:xfrm rot="5400000" flipV="1">
            <a:off x="7697788" y="5370513"/>
            <a:ext cx="3175" cy="85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92" name="Line 172"/>
          <p:cNvSpPr>
            <a:spLocks noChangeShapeType="1"/>
          </p:cNvSpPr>
          <p:nvPr/>
        </p:nvSpPr>
        <p:spPr bwMode="auto">
          <a:xfrm rot="-5400000">
            <a:off x="7883525" y="5046663"/>
            <a:ext cx="0" cy="114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2493" name="Group 173"/>
          <p:cNvGrpSpPr>
            <a:grpSpLocks/>
          </p:cNvGrpSpPr>
          <p:nvPr/>
        </p:nvGrpSpPr>
        <p:grpSpPr bwMode="auto">
          <a:xfrm>
            <a:off x="7462838" y="4756150"/>
            <a:ext cx="501650" cy="234950"/>
            <a:chOff x="4701" y="2996"/>
            <a:chExt cx="316" cy="148"/>
          </a:xfrm>
        </p:grpSpPr>
        <p:sp>
          <p:nvSpPr>
            <p:cNvPr id="312494" name="Oval 174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95" name="Line 175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96" name="Line 176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97" name="Rectangle 177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12498" name="Oval 178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2499" name="Group 179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12500" name="Line 1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501" name="Line 1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502" name="Line 1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2503" name="Group 183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12504" name="Line 1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505" name="Line 18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506" name="Line 1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07" name="Group 187"/>
          <p:cNvGrpSpPr>
            <a:grpSpLocks/>
          </p:cNvGrpSpPr>
          <p:nvPr/>
        </p:nvGrpSpPr>
        <p:grpSpPr bwMode="auto">
          <a:xfrm>
            <a:off x="6646863" y="4479925"/>
            <a:ext cx="501650" cy="234950"/>
            <a:chOff x="3600" y="219"/>
            <a:chExt cx="360" cy="175"/>
          </a:xfrm>
        </p:grpSpPr>
        <p:sp>
          <p:nvSpPr>
            <p:cNvPr id="312508" name="Oval 18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09" name="Line 18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10" name="Line 19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11" name="Rectangle 19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12512" name="Oval 19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2513" name="Group 19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2514" name="Line 19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515" name="Line 19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516" name="Line 19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2517" name="Group 19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2518" name="Line 19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519" name="Line 19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520" name="Line 20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21" name="Group 201"/>
          <p:cNvGrpSpPr>
            <a:grpSpLocks/>
          </p:cNvGrpSpPr>
          <p:nvPr/>
        </p:nvGrpSpPr>
        <p:grpSpPr bwMode="auto">
          <a:xfrm>
            <a:off x="5981700" y="4784725"/>
            <a:ext cx="501650" cy="234950"/>
            <a:chOff x="3600" y="219"/>
            <a:chExt cx="360" cy="175"/>
          </a:xfrm>
        </p:grpSpPr>
        <p:sp>
          <p:nvSpPr>
            <p:cNvPr id="312522" name="Oval 20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23" name="Line 20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24" name="Line 20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25" name="Rectangle 20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12526" name="Oval 20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2527" name="Group 20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2528" name="Line 20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529" name="Line 20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530" name="Line 21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2531" name="Group 21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2532" name="Line 2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533" name="Line 2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534" name="Line 2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2535" name="Line 215"/>
          <p:cNvSpPr>
            <a:spLocks noChangeShapeType="1"/>
          </p:cNvSpPr>
          <p:nvPr/>
        </p:nvSpPr>
        <p:spPr bwMode="auto">
          <a:xfrm>
            <a:off x="7096125" y="4691063"/>
            <a:ext cx="358775" cy="12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536" name="Line 216"/>
          <p:cNvSpPr>
            <a:spLocks noChangeShapeType="1"/>
          </p:cNvSpPr>
          <p:nvPr/>
        </p:nvSpPr>
        <p:spPr bwMode="auto">
          <a:xfrm flipV="1">
            <a:off x="6443663" y="4703763"/>
            <a:ext cx="277812" cy="1095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537" name="Line 217"/>
          <p:cNvSpPr>
            <a:spLocks noChangeShapeType="1"/>
          </p:cNvSpPr>
          <p:nvPr/>
        </p:nvSpPr>
        <p:spPr bwMode="auto">
          <a:xfrm flipV="1">
            <a:off x="6486525" y="4906963"/>
            <a:ext cx="971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538" name="Line 218"/>
          <p:cNvSpPr>
            <a:spLocks noChangeShapeType="1"/>
          </p:cNvSpPr>
          <p:nvPr/>
        </p:nvSpPr>
        <p:spPr bwMode="auto">
          <a:xfrm flipH="1">
            <a:off x="5781675" y="4652963"/>
            <a:ext cx="254000" cy="4699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539" name="Line 219"/>
          <p:cNvSpPr>
            <a:spLocks noChangeShapeType="1"/>
          </p:cNvSpPr>
          <p:nvPr/>
        </p:nvSpPr>
        <p:spPr bwMode="auto">
          <a:xfrm>
            <a:off x="5807075" y="4703763"/>
            <a:ext cx="1968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540" name="Line 220"/>
          <p:cNvSpPr>
            <a:spLocks noChangeShapeType="1"/>
          </p:cNvSpPr>
          <p:nvPr/>
        </p:nvSpPr>
        <p:spPr bwMode="auto">
          <a:xfrm>
            <a:off x="5667375" y="5040313"/>
            <a:ext cx="1539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541" name="Line 221"/>
          <p:cNvSpPr>
            <a:spLocks noChangeShapeType="1"/>
          </p:cNvSpPr>
          <p:nvPr/>
        </p:nvSpPr>
        <p:spPr bwMode="auto">
          <a:xfrm>
            <a:off x="5918200" y="5119688"/>
            <a:ext cx="4921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542" name="Line 222"/>
          <p:cNvSpPr>
            <a:spLocks noChangeShapeType="1"/>
          </p:cNvSpPr>
          <p:nvPr/>
        </p:nvSpPr>
        <p:spPr bwMode="auto">
          <a:xfrm flipH="1">
            <a:off x="6159500" y="5027613"/>
            <a:ext cx="53975" cy="85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543" name="Line 223"/>
          <p:cNvSpPr>
            <a:spLocks noChangeShapeType="1"/>
          </p:cNvSpPr>
          <p:nvPr/>
        </p:nvSpPr>
        <p:spPr bwMode="auto">
          <a:xfrm>
            <a:off x="5972175" y="5116513"/>
            <a:ext cx="1588" cy="825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544" name="Line 224"/>
          <p:cNvSpPr>
            <a:spLocks noChangeShapeType="1"/>
          </p:cNvSpPr>
          <p:nvPr/>
        </p:nvSpPr>
        <p:spPr bwMode="auto">
          <a:xfrm flipH="1" flipV="1">
            <a:off x="6369050" y="5124450"/>
            <a:ext cx="0" cy="76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545" name="Line 225"/>
          <p:cNvSpPr>
            <a:spLocks noChangeShapeType="1"/>
          </p:cNvSpPr>
          <p:nvPr/>
        </p:nvSpPr>
        <p:spPr bwMode="auto">
          <a:xfrm>
            <a:off x="6450013" y="4983163"/>
            <a:ext cx="503237" cy="2698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546" name="Line 226"/>
          <p:cNvSpPr>
            <a:spLocks noChangeShapeType="1"/>
          </p:cNvSpPr>
          <p:nvPr/>
        </p:nvSpPr>
        <p:spPr bwMode="auto">
          <a:xfrm>
            <a:off x="5899150" y="4918075"/>
            <a:ext cx="809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547" name="Line 227"/>
          <p:cNvSpPr>
            <a:spLocks noChangeShapeType="1"/>
          </p:cNvSpPr>
          <p:nvPr/>
        </p:nvSpPr>
        <p:spPr bwMode="auto">
          <a:xfrm flipH="1">
            <a:off x="5988050" y="3440113"/>
            <a:ext cx="3175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548" name="Line 228"/>
          <p:cNvSpPr>
            <a:spLocks noChangeShapeType="1"/>
          </p:cNvSpPr>
          <p:nvPr/>
        </p:nvSpPr>
        <p:spPr bwMode="auto">
          <a:xfrm flipV="1">
            <a:off x="7285038" y="2422525"/>
            <a:ext cx="123825" cy="873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549" name="Line 229"/>
          <p:cNvSpPr>
            <a:spLocks noChangeShapeType="1"/>
          </p:cNvSpPr>
          <p:nvPr/>
        </p:nvSpPr>
        <p:spPr bwMode="auto">
          <a:xfrm>
            <a:off x="7112000" y="2595563"/>
            <a:ext cx="0" cy="82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550" name="Line 230"/>
          <p:cNvSpPr>
            <a:spLocks noChangeShapeType="1"/>
          </p:cNvSpPr>
          <p:nvPr/>
        </p:nvSpPr>
        <p:spPr bwMode="auto">
          <a:xfrm flipV="1">
            <a:off x="7296150" y="2492375"/>
            <a:ext cx="263525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551" name="Line 231"/>
          <p:cNvSpPr>
            <a:spLocks noChangeShapeType="1"/>
          </p:cNvSpPr>
          <p:nvPr/>
        </p:nvSpPr>
        <p:spPr bwMode="auto">
          <a:xfrm>
            <a:off x="7648575" y="249078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552" name="Line 232"/>
          <p:cNvSpPr>
            <a:spLocks noChangeShapeType="1"/>
          </p:cNvSpPr>
          <p:nvPr/>
        </p:nvSpPr>
        <p:spPr bwMode="auto">
          <a:xfrm>
            <a:off x="7302500" y="2797175"/>
            <a:ext cx="1889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553" name="Line 233"/>
          <p:cNvSpPr>
            <a:spLocks noChangeShapeType="1"/>
          </p:cNvSpPr>
          <p:nvPr/>
        </p:nvSpPr>
        <p:spPr bwMode="auto">
          <a:xfrm flipV="1">
            <a:off x="7716838" y="2190750"/>
            <a:ext cx="238125" cy="168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554" name="Line 234"/>
          <p:cNvSpPr>
            <a:spLocks noChangeShapeType="1"/>
          </p:cNvSpPr>
          <p:nvPr/>
        </p:nvSpPr>
        <p:spPr bwMode="auto">
          <a:xfrm>
            <a:off x="7856538" y="2787650"/>
            <a:ext cx="17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555" name="Line 235"/>
          <p:cNvSpPr>
            <a:spLocks noChangeShapeType="1"/>
          </p:cNvSpPr>
          <p:nvPr/>
        </p:nvSpPr>
        <p:spPr bwMode="auto">
          <a:xfrm flipH="1">
            <a:off x="7002463" y="2863850"/>
            <a:ext cx="98425" cy="704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556" name="Line 236"/>
          <p:cNvSpPr>
            <a:spLocks noChangeShapeType="1"/>
          </p:cNvSpPr>
          <p:nvPr/>
        </p:nvSpPr>
        <p:spPr bwMode="auto">
          <a:xfrm flipH="1">
            <a:off x="7593013" y="2863850"/>
            <a:ext cx="111125" cy="727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2557" name="Group 237"/>
          <p:cNvGrpSpPr>
            <a:grpSpLocks/>
          </p:cNvGrpSpPr>
          <p:nvPr/>
        </p:nvGrpSpPr>
        <p:grpSpPr bwMode="auto">
          <a:xfrm>
            <a:off x="6645275" y="4481513"/>
            <a:ext cx="501650" cy="234950"/>
            <a:chOff x="4701" y="2996"/>
            <a:chExt cx="316" cy="148"/>
          </a:xfrm>
        </p:grpSpPr>
        <p:sp>
          <p:nvSpPr>
            <p:cNvPr id="312558" name="Oval 23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59" name="Line 23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60" name="Line 24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61" name="Rectangle 24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12562" name="Oval 24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2563" name="Group 243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12564" name="Line 2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565" name="Line 2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566" name="Line 2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2567" name="Group 247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12568" name="Line 2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569" name="Line 2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570" name="Line 2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71" name="Group 251"/>
          <p:cNvGrpSpPr>
            <a:grpSpLocks/>
          </p:cNvGrpSpPr>
          <p:nvPr/>
        </p:nvGrpSpPr>
        <p:grpSpPr bwMode="auto">
          <a:xfrm>
            <a:off x="5980113" y="4783138"/>
            <a:ext cx="501650" cy="234950"/>
            <a:chOff x="4701" y="2996"/>
            <a:chExt cx="316" cy="148"/>
          </a:xfrm>
        </p:grpSpPr>
        <p:sp>
          <p:nvSpPr>
            <p:cNvPr id="312572" name="Oval 252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73" name="Line 253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74" name="Line 254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75" name="Rectangle 255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12576" name="Oval 256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2577" name="Group 257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12578" name="Line 25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579" name="Line 25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580" name="Line 26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2581" name="Group 261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12582" name="Line 2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583" name="Line 2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584" name="Line 2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312585" name="Picture 265" descr="imgyjavg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1878013"/>
            <a:ext cx="3683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2586" name="Group 266"/>
          <p:cNvGrpSpPr>
            <a:grpSpLocks/>
          </p:cNvGrpSpPr>
          <p:nvPr/>
        </p:nvGrpSpPr>
        <p:grpSpPr bwMode="auto">
          <a:xfrm>
            <a:off x="7464425" y="5226050"/>
            <a:ext cx="198438" cy="365125"/>
            <a:chOff x="4702" y="3292"/>
            <a:chExt cx="125" cy="230"/>
          </a:xfrm>
        </p:grpSpPr>
        <p:sp>
          <p:nvSpPr>
            <p:cNvPr id="312587" name="AutoShape 267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88" name="Rectangle 268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89" name="Rectangle 269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90" name="AutoShape 270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91" name="Line 271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92" name="Line 272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93" name="Rectangle 273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94" name="Rectangle 274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2595" name="Group 275"/>
          <p:cNvGrpSpPr>
            <a:grpSpLocks/>
          </p:cNvGrpSpPr>
          <p:nvPr/>
        </p:nvGrpSpPr>
        <p:grpSpPr bwMode="auto">
          <a:xfrm>
            <a:off x="7926388" y="4949825"/>
            <a:ext cx="198437" cy="365125"/>
            <a:chOff x="4702" y="3292"/>
            <a:chExt cx="125" cy="230"/>
          </a:xfrm>
        </p:grpSpPr>
        <p:sp>
          <p:nvSpPr>
            <p:cNvPr id="312596" name="AutoShape 276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97" name="Rectangle 277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98" name="Rectangle 278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99" name="AutoShape 279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00" name="Line 280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01" name="Line 281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02" name="Rectangle 282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03" name="Rectangle 283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604" name="AutoShape 284"/>
          <p:cNvSpPr>
            <a:spLocks noChangeAspect="1" noChangeArrowheads="1" noTextEdit="1"/>
          </p:cNvSpPr>
          <p:nvPr/>
        </p:nvSpPr>
        <p:spPr bwMode="auto">
          <a:xfrm>
            <a:off x="7143750" y="5394325"/>
            <a:ext cx="23336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05" name="Freeform 285"/>
          <p:cNvSpPr>
            <a:spLocks/>
          </p:cNvSpPr>
          <p:nvPr/>
        </p:nvSpPr>
        <p:spPr bwMode="auto">
          <a:xfrm>
            <a:off x="7145338" y="5394325"/>
            <a:ext cx="231775" cy="252413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606" name="Freeform 286"/>
          <p:cNvSpPr>
            <a:spLocks/>
          </p:cNvSpPr>
          <p:nvPr/>
        </p:nvSpPr>
        <p:spPr bwMode="auto">
          <a:xfrm>
            <a:off x="7173913" y="5554663"/>
            <a:ext cx="134937" cy="42862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07" name="Freeform 287"/>
          <p:cNvSpPr>
            <a:spLocks/>
          </p:cNvSpPr>
          <p:nvPr/>
        </p:nvSpPr>
        <p:spPr bwMode="auto">
          <a:xfrm>
            <a:off x="7151688" y="5573713"/>
            <a:ext cx="157162" cy="66675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08" name="AutoShape 288"/>
          <p:cNvSpPr>
            <a:spLocks noChangeAspect="1" noChangeArrowheads="1" noTextEdit="1"/>
          </p:cNvSpPr>
          <p:nvPr/>
        </p:nvSpPr>
        <p:spPr bwMode="auto">
          <a:xfrm>
            <a:off x="7104063" y="5305425"/>
            <a:ext cx="2540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09" name="Freeform 289"/>
          <p:cNvSpPr>
            <a:spLocks/>
          </p:cNvSpPr>
          <p:nvPr/>
        </p:nvSpPr>
        <p:spPr bwMode="auto">
          <a:xfrm>
            <a:off x="7156450" y="5324475"/>
            <a:ext cx="36513" cy="49213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610" name="Freeform 290"/>
          <p:cNvSpPr>
            <a:spLocks/>
          </p:cNvSpPr>
          <p:nvPr/>
        </p:nvSpPr>
        <p:spPr bwMode="auto">
          <a:xfrm>
            <a:off x="7218363" y="5322888"/>
            <a:ext cx="22225" cy="3810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11" name="Freeform 291"/>
          <p:cNvSpPr>
            <a:spLocks/>
          </p:cNvSpPr>
          <p:nvPr/>
        </p:nvSpPr>
        <p:spPr bwMode="auto">
          <a:xfrm>
            <a:off x="7134225" y="5314950"/>
            <a:ext cx="58738" cy="793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12" name="Freeform 292"/>
          <p:cNvSpPr>
            <a:spLocks/>
          </p:cNvSpPr>
          <p:nvPr/>
        </p:nvSpPr>
        <p:spPr bwMode="auto">
          <a:xfrm>
            <a:off x="7215188" y="5311775"/>
            <a:ext cx="50800" cy="53975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13" name="Freeform 293"/>
          <p:cNvSpPr>
            <a:spLocks/>
          </p:cNvSpPr>
          <p:nvPr/>
        </p:nvSpPr>
        <p:spPr bwMode="auto">
          <a:xfrm>
            <a:off x="7113588" y="5337175"/>
            <a:ext cx="20637" cy="49213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14" name="Freeform 294"/>
          <p:cNvSpPr>
            <a:spLocks/>
          </p:cNvSpPr>
          <p:nvPr/>
        </p:nvSpPr>
        <p:spPr bwMode="auto">
          <a:xfrm>
            <a:off x="7256463" y="5308600"/>
            <a:ext cx="44450" cy="65088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15" name="Freeform 295"/>
          <p:cNvSpPr>
            <a:spLocks/>
          </p:cNvSpPr>
          <p:nvPr/>
        </p:nvSpPr>
        <p:spPr bwMode="auto">
          <a:xfrm>
            <a:off x="7208838" y="5384800"/>
            <a:ext cx="14287" cy="39688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16" name="Freeform 296"/>
          <p:cNvSpPr>
            <a:spLocks/>
          </p:cNvSpPr>
          <p:nvPr/>
        </p:nvSpPr>
        <p:spPr bwMode="auto">
          <a:xfrm>
            <a:off x="7202488" y="5364163"/>
            <a:ext cx="7937" cy="19050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17" name="Freeform 297"/>
          <p:cNvSpPr>
            <a:spLocks/>
          </p:cNvSpPr>
          <p:nvPr/>
        </p:nvSpPr>
        <p:spPr bwMode="auto">
          <a:xfrm>
            <a:off x="7196138" y="5349875"/>
            <a:ext cx="6350" cy="11113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18" name="Freeform 298"/>
          <p:cNvSpPr>
            <a:spLocks/>
          </p:cNvSpPr>
          <p:nvPr/>
        </p:nvSpPr>
        <p:spPr bwMode="auto">
          <a:xfrm>
            <a:off x="7189788" y="5340350"/>
            <a:ext cx="9525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19" name="Freeform 299"/>
          <p:cNvSpPr>
            <a:spLocks/>
          </p:cNvSpPr>
          <p:nvPr/>
        </p:nvSpPr>
        <p:spPr bwMode="auto">
          <a:xfrm>
            <a:off x="7146925" y="5327650"/>
            <a:ext cx="36513" cy="49213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20" name="Freeform 300"/>
          <p:cNvSpPr>
            <a:spLocks/>
          </p:cNvSpPr>
          <p:nvPr/>
        </p:nvSpPr>
        <p:spPr bwMode="auto">
          <a:xfrm>
            <a:off x="7207250" y="5326063"/>
            <a:ext cx="23813" cy="39687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621" name="Freeform 301"/>
          <p:cNvSpPr>
            <a:spLocks/>
          </p:cNvSpPr>
          <p:nvPr/>
        </p:nvSpPr>
        <p:spPr bwMode="auto">
          <a:xfrm>
            <a:off x="7124700" y="5318125"/>
            <a:ext cx="57150" cy="793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622" name="Freeform 302"/>
          <p:cNvSpPr>
            <a:spLocks/>
          </p:cNvSpPr>
          <p:nvPr/>
        </p:nvSpPr>
        <p:spPr bwMode="auto">
          <a:xfrm>
            <a:off x="7205663" y="5314950"/>
            <a:ext cx="50800" cy="53975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623" name="Freeform 303"/>
          <p:cNvSpPr>
            <a:spLocks/>
          </p:cNvSpPr>
          <p:nvPr/>
        </p:nvSpPr>
        <p:spPr bwMode="auto">
          <a:xfrm>
            <a:off x="7105650" y="5343525"/>
            <a:ext cx="20638" cy="50800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624" name="Freeform 304"/>
          <p:cNvSpPr>
            <a:spLocks/>
          </p:cNvSpPr>
          <p:nvPr/>
        </p:nvSpPr>
        <p:spPr bwMode="auto">
          <a:xfrm>
            <a:off x="7246938" y="5311775"/>
            <a:ext cx="44450" cy="65088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625" name="Freeform 305"/>
          <p:cNvSpPr>
            <a:spLocks/>
          </p:cNvSpPr>
          <p:nvPr/>
        </p:nvSpPr>
        <p:spPr bwMode="auto">
          <a:xfrm>
            <a:off x="7204075" y="5411788"/>
            <a:ext cx="169863" cy="112712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26" name="Freeform 306"/>
          <p:cNvSpPr>
            <a:spLocks/>
          </p:cNvSpPr>
          <p:nvPr/>
        </p:nvSpPr>
        <p:spPr bwMode="auto">
          <a:xfrm>
            <a:off x="7218363" y="5414963"/>
            <a:ext cx="130175" cy="44450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27" name="Freeform 307"/>
          <p:cNvSpPr>
            <a:spLocks/>
          </p:cNvSpPr>
          <p:nvPr/>
        </p:nvSpPr>
        <p:spPr bwMode="auto">
          <a:xfrm>
            <a:off x="7186613" y="5546725"/>
            <a:ext cx="171450" cy="4127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28" name="Freeform 308"/>
          <p:cNvSpPr>
            <a:spLocks/>
          </p:cNvSpPr>
          <p:nvPr/>
        </p:nvSpPr>
        <p:spPr bwMode="auto">
          <a:xfrm>
            <a:off x="7170738" y="5559425"/>
            <a:ext cx="173037" cy="4127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29" name="Freeform 309"/>
          <p:cNvSpPr>
            <a:spLocks/>
          </p:cNvSpPr>
          <p:nvPr/>
        </p:nvSpPr>
        <p:spPr bwMode="auto">
          <a:xfrm>
            <a:off x="7197725" y="5597525"/>
            <a:ext cx="25400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30" name="Freeform 310"/>
          <p:cNvSpPr>
            <a:spLocks/>
          </p:cNvSpPr>
          <p:nvPr/>
        </p:nvSpPr>
        <p:spPr bwMode="auto">
          <a:xfrm>
            <a:off x="7202488" y="5529263"/>
            <a:ext cx="23812" cy="14287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31" name="Freeform 311"/>
          <p:cNvSpPr>
            <a:spLocks/>
          </p:cNvSpPr>
          <p:nvPr/>
        </p:nvSpPr>
        <p:spPr bwMode="auto">
          <a:xfrm>
            <a:off x="7334250" y="5554663"/>
            <a:ext cx="23813" cy="14287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32" name="Freeform 312"/>
          <p:cNvSpPr>
            <a:spLocks/>
          </p:cNvSpPr>
          <p:nvPr/>
        </p:nvSpPr>
        <p:spPr bwMode="auto">
          <a:xfrm>
            <a:off x="7227888" y="5532438"/>
            <a:ext cx="100012" cy="25400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33" name="Freeform 313"/>
          <p:cNvSpPr>
            <a:spLocks/>
          </p:cNvSpPr>
          <p:nvPr/>
        </p:nvSpPr>
        <p:spPr bwMode="auto">
          <a:xfrm>
            <a:off x="7227888" y="5543550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34" name="Freeform 314"/>
          <p:cNvSpPr>
            <a:spLocks/>
          </p:cNvSpPr>
          <p:nvPr/>
        </p:nvSpPr>
        <p:spPr bwMode="auto">
          <a:xfrm>
            <a:off x="7227888" y="5527675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35" name="AutoShape 315"/>
          <p:cNvSpPr>
            <a:spLocks noChangeAspect="1" noChangeArrowheads="1" noTextEdit="1"/>
          </p:cNvSpPr>
          <p:nvPr/>
        </p:nvSpPr>
        <p:spPr bwMode="auto">
          <a:xfrm>
            <a:off x="6686550" y="5411788"/>
            <a:ext cx="233363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36" name="Freeform 316"/>
          <p:cNvSpPr>
            <a:spLocks/>
          </p:cNvSpPr>
          <p:nvPr/>
        </p:nvSpPr>
        <p:spPr bwMode="auto">
          <a:xfrm>
            <a:off x="6688138" y="5411788"/>
            <a:ext cx="231775" cy="252412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637" name="Freeform 317"/>
          <p:cNvSpPr>
            <a:spLocks/>
          </p:cNvSpPr>
          <p:nvPr/>
        </p:nvSpPr>
        <p:spPr bwMode="auto">
          <a:xfrm>
            <a:off x="6716713" y="5572125"/>
            <a:ext cx="134937" cy="42863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38" name="Freeform 318"/>
          <p:cNvSpPr>
            <a:spLocks/>
          </p:cNvSpPr>
          <p:nvPr/>
        </p:nvSpPr>
        <p:spPr bwMode="auto">
          <a:xfrm>
            <a:off x="6694488" y="5591175"/>
            <a:ext cx="157162" cy="66675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39" name="AutoShape 319"/>
          <p:cNvSpPr>
            <a:spLocks noChangeAspect="1" noChangeArrowheads="1" noTextEdit="1"/>
          </p:cNvSpPr>
          <p:nvPr/>
        </p:nvSpPr>
        <p:spPr bwMode="auto">
          <a:xfrm>
            <a:off x="6646863" y="5322888"/>
            <a:ext cx="2540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40" name="Freeform 320"/>
          <p:cNvSpPr>
            <a:spLocks/>
          </p:cNvSpPr>
          <p:nvPr/>
        </p:nvSpPr>
        <p:spPr bwMode="auto">
          <a:xfrm>
            <a:off x="6699250" y="5341938"/>
            <a:ext cx="36513" cy="49212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641" name="Freeform 321"/>
          <p:cNvSpPr>
            <a:spLocks/>
          </p:cNvSpPr>
          <p:nvPr/>
        </p:nvSpPr>
        <p:spPr bwMode="auto">
          <a:xfrm>
            <a:off x="6761163" y="5340350"/>
            <a:ext cx="22225" cy="3810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42" name="Freeform 322"/>
          <p:cNvSpPr>
            <a:spLocks/>
          </p:cNvSpPr>
          <p:nvPr/>
        </p:nvSpPr>
        <p:spPr bwMode="auto">
          <a:xfrm>
            <a:off x="6677025" y="5332413"/>
            <a:ext cx="58738" cy="793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43" name="Freeform 323"/>
          <p:cNvSpPr>
            <a:spLocks/>
          </p:cNvSpPr>
          <p:nvPr/>
        </p:nvSpPr>
        <p:spPr bwMode="auto">
          <a:xfrm>
            <a:off x="6757988" y="5329238"/>
            <a:ext cx="50800" cy="53975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44" name="Freeform 324"/>
          <p:cNvSpPr>
            <a:spLocks/>
          </p:cNvSpPr>
          <p:nvPr/>
        </p:nvSpPr>
        <p:spPr bwMode="auto">
          <a:xfrm>
            <a:off x="6656388" y="5354638"/>
            <a:ext cx="20637" cy="49212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45" name="Freeform 325"/>
          <p:cNvSpPr>
            <a:spLocks/>
          </p:cNvSpPr>
          <p:nvPr/>
        </p:nvSpPr>
        <p:spPr bwMode="auto">
          <a:xfrm>
            <a:off x="6799263" y="5326063"/>
            <a:ext cx="44450" cy="65087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46" name="Freeform 326"/>
          <p:cNvSpPr>
            <a:spLocks/>
          </p:cNvSpPr>
          <p:nvPr/>
        </p:nvSpPr>
        <p:spPr bwMode="auto">
          <a:xfrm>
            <a:off x="6751638" y="5402263"/>
            <a:ext cx="14287" cy="39687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47" name="Freeform 327"/>
          <p:cNvSpPr>
            <a:spLocks/>
          </p:cNvSpPr>
          <p:nvPr/>
        </p:nvSpPr>
        <p:spPr bwMode="auto">
          <a:xfrm>
            <a:off x="6745288" y="5381625"/>
            <a:ext cx="7937" cy="19050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48" name="Freeform 328"/>
          <p:cNvSpPr>
            <a:spLocks/>
          </p:cNvSpPr>
          <p:nvPr/>
        </p:nvSpPr>
        <p:spPr bwMode="auto">
          <a:xfrm>
            <a:off x="6738938" y="5367338"/>
            <a:ext cx="6350" cy="11112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49" name="Freeform 329"/>
          <p:cNvSpPr>
            <a:spLocks/>
          </p:cNvSpPr>
          <p:nvPr/>
        </p:nvSpPr>
        <p:spPr bwMode="auto">
          <a:xfrm>
            <a:off x="6732588" y="5357813"/>
            <a:ext cx="9525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50" name="Freeform 330"/>
          <p:cNvSpPr>
            <a:spLocks/>
          </p:cNvSpPr>
          <p:nvPr/>
        </p:nvSpPr>
        <p:spPr bwMode="auto">
          <a:xfrm>
            <a:off x="6689725" y="5345113"/>
            <a:ext cx="36513" cy="49212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51" name="Freeform 331"/>
          <p:cNvSpPr>
            <a:spLocks/>
          </p:cNvSpPr>
          <p:nvPr/>
        </p:nvSpPr>
        <p:spPr bwMode="auto">
          <a:xfrm>
            <a:off x="6750050" y="5343525"/>
            <a:ext cx="23813" cy="39688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652" name="Freeform 332"/>
          <p:cNvSpPr>
            <a:spLocks/>
          </p:cNvSpPr>
          <p:nvPr/>
        </p:nvSpPr>
        <p:spPr bwMode="auto">
          <a:xfrm>
            <a:off x="6667500" y="5335588"/>
            <a:ext cx="57150" cy="793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653" name="Freeform 333"/>
          <p:cNvSpPr>
            <a:spLocks/>
          </p:cNvSpPr>
          <p:nvPr/>
        </p:nvSpPr>
        <p:spPr bwMode="auto">
          <a:xfrm>
            <a:off x="6748463" y="5332413"/>
            <a:ext cx="50800" cy="53975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654" name="Freeform 334"/>
          <p:cNvSpPr>
            <a:spLocks/>
          </p:cNvSpPr>
          <p:nvPr/>
        </p:nvSpPr>
        <p:spPr bwMode="auto">
          <a:xfrm>
            <a:off x="6648450" y="5360988"/>
            <a:ext cx="20638" cy="50800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655" name="Freeform 335"/>
          <p:cNvSpPr>
            <a:spLocks/>
          </p:cNvSpPr>
          <p:nvPr/>
        </p:nvSpPr>
        <p:spPr bwMode="auto">
          <a:xfrm>
            <a:off x="6789738" y="5329238"/>
            <a:ext cx="44450" cy="65087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656" name="Freeform 336"/>
          <p:cNvSpPr>
            <a:spLocks/>
          </p:cNvSpPr>
          <p:nvPr/>
        </p:nvSpPr>
        <p:spPr bwMode="auto">
          <a:xfrm>
            <a:off x="6746875" y="5429250"/>
            <a:ext cx="169863" cy="112713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57" name="Freeform 337"/>
          <p:cNvSpPr>
            <a:spLocks/>
          </p:cNvSpPr>
          <p:nvPr/>
        </p:nvSpPr>
        <p:spPr bwMode="auto">
          <a:xfrm>
            <a:off x="6761163" y="5432425"/>
            <a:ext cx="130175" cy="44450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58" name="Freeform 338"/>
          <p:cNvSpPr>
            <a:spLocks/>
          </p:cNvSpPr>
          <p:nvPr/>
        </p:nvSpPr>
        <p:spPr bwMode="auto">
          <a:xfrm>
            <a:off x="6729413" y="5564188"/>
            <a:ext cx="171450" cy="4127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59" name="Freeform 339"/>
          <p:cNvSpPr>
            <a:spLocks/>
          </p:cNvSpPr>
          <p:nvPr/>
        </p:nvSpPr>
        <p:spPr bwMode="auto">
          <a:xfrm>
            <a:off x="6713538" y="5576888"/>
            <a:ext cx="173037" cy="4127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60" name="Freeform 340"/>
          <p:cNvSpPr>
            <a:spLocks/>
          </p:cNvSpPr>
          <p:nvPr/>
        </p:nvSpPr>
        <p:spPr bwMode="auto">
          <a:xfrm>
            <a:off x="6740525" y="5614988"/>
            <a:ext cx="25400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61" name="Freeform 341"/>
          <p:cNvSpPr>
            <a:spLocks/>
          </p:cNvSpPr>
          <p:nvPr/>
        </p:nvSpPr>
        <p:spPr bwMode="auto">
          <a:xfrm>
            <a:off x="6745288" y="5546725"/>
            <a:ext cx="23812" cy="14288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62" name="Freeform 342"/>
          <p:cNvSpPr>
            <a:spLocks/>
          </p:cNvSpPr>
          <p:nvPr/>
        </p:nvSpPr>
        <p:spPr bwMode="auto">
          <a:xfrm>
            <a:off x="6877050" y="5572125"/>
            <a:ext cx="23813" cy="14288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63" name="Freeform 343"/>
          <p:cNvSpPr>
            <a:spLocks/>
          </p:cNvSpPr>
          <p:nvPr/>
        </p:nvSpPr>
        <p:spPr bwMode="auto">
          <a:xfrm>
            <a:off x="6770688" y="5549900"/>
            <a:ext cx="100012" cy="25400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64" name="Freeform 344"/>
          <p:cNvSpPr>
            <a:spLocks/>
          </p:cNvSpPr>
          <p:nvPr/>
        </p:nvSpPr>
        <p:spPr bwMode="auto">
          <a:xfrm>
            <a:off x="6770688" y="5561013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665" name="Freeform 345"/>
          <p:cNvSpPr>
            <a:spLocks/>
          </p:cNvSpPr>
          <p:nvPr/>
        </p:nvSpPr>
        <p:spPr bwMode="auto">
          <a:xfrm>
            <a:off x="6770688" y="5545138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2666" name="Group 346"/>
          <p:cNvGrpSpPr>
            <a:grpSpLocks/>
          </p:cNvGrpSpPr>
          <p:nvPr/>
        </p:nvGrpSpPr>
        <p:grpSpPr bwMode="auto">
          <a:xfrm>
            <a:off x="6189663" y="5181600"/>
            <a:ext cx="338137" cy="282575"/>
            <a:chOff x="3899" y="3264"/>
            <a:chExt cx="213" cy="178"/>
          </a:xfrm>
        </p:grpSpPr>
        <p:sp>
          <p:nvSpPr>
            <p:cNvPr id="312667" name="Freeform 34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68" name="Freeform 34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69" name="Freeform 34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70" name="Freeform 35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71" name="Freeform 35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72" name="Freeform 35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73" name="Freeform 35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74" name="Freeform 35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75" name="Freeform 35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76" name="Freeform 35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77" name="Freeform 35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78" name="Freeform 35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79" name="Freeform 35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80" name="Freeform 36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81" name="Freeform 36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82" name="Freeform 36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83" name="Freeform 36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84" name="Freeform 36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85" name="Freeform 36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86" name="Freeform 36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87" name="Freeform 36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88" name="Freeform 36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89" name="Freeform 36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90" name="Freeform 37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91" name="Freeform 37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92" name="Freeform 37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93" name="Freeform 37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94" name="Freeform 37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95" name="Freeform 37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96" name="Rectangle 37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97" name="Freeform 37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98" name="Freeform 37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99" name="Freeform 37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00" name="Freeform 38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01" name="Freeform 38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02" name="Freeform 38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03" name="Freeform 38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04" name="Freeform 38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05" name="Freeform 38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06" name="Group 386"/>
          <p:cNvGrpSpPr>
            <a:grpSpLocks/>
          </p:cNvGrpSpPr>
          <p:nvPr/>
        </p:nvGrpSpPr>
        <p:grpSpPr bwMode="auto">
          <a:xfrm>
            <a:off x="5843588" y="5184775"/>
            <a:ext cx="338137" cy="282575"/>
            <a:chOff x="3899" y="3264"/>
            <a:chExt cx="213" cy="178"/>
          </a:xfrm>
        </p:grpSpPr>
        <p:sp>
          <p:nvSpPr>
            <p:cNvPr id="312707" name="Freeform 38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08" name="Freeform 38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09" name="Freeform 38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10" name="Freeform 39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11" name="Freeform 39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12" name="Freeform 39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13" name="Freeform 39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14" name="Freeform 39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15" name="Freeform 39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16" name="Freeform 39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17" name="Freeform 39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18" name="Freeform 39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19" name="Freeform 39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20" name="Freeform 40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21" name="Freeform 40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22" name="Freeform 40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23" name="Freeform 40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24" name="Freeform 40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25" name="Freeform 40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26" name="Freeform 40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27" name="Freeform 40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28" name="Freeform 40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29" name="Freeform 40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30" name="Freeform 41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31" name="Freeform 41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32" name="Freeform 41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33" name="Freeform 41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34" name="Freeform 41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35" name="Freeform 41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36" name="Rectangle 41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37" name="Freeform 41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38" name="Freeform 41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39" name="Freeform 41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40" name="Freeform 42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41" name="Freeform 42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42" name="Freeform 42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43" name="Freeform 42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44" name="Freeform 42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45" name="Freeform 42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46" name="Group 426"/>
          <p:cNvGrpSpPr>
            <a:grpSpLocks/>
          </p:cNvGrpSpPr>
          <p:nvPr/>
        </p:nvGrpSpPr>
        <p:grpSpPr bwMode="auto">
          <a:xfrm>
            <a:off x="5424488" y="4926013"/>
            <a:ext cx="338137" cy="282575"/>
            <a:chOff x="3899" y="3264"/>
            <a:chExt cx="213" cy="178"/>
          </a:xfrm>
        </p:grpSpPr>
        <p:sp>
          <p:nvSpPr>
            <p:cNvPr id="312747" name="Freeform 42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48" name="Freeform 42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49" name="Freeform 42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50" name="Freeform 43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51" name="Freeform 43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52" name="Freeform 43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53" name="Freeform 43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54" name="Freeform 43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55" name="Freeform 43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56" name="Freeform 43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57" name="Freeform 43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58" name="Freeform 43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59" name="Freeform 43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60" name="Freeform 44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61" name="Freeform 44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62" name="Freeform 44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63" name="Freeform 44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64" name="Freeform 44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65" name="Freeform 44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66" name="Freeform 44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67" name="Freeform 44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68" name="Freeform 44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69" name="Freeform 44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70" name="Freeform 45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71" name="Freeform 45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72" name="Freeform 45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73" name="Freeform 45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74" name="Freeform 45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75" name="Freeform 45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76" name="Rectangle 45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77" name="Freeform 45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78" name="Freeform 45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79" name="Freeform 45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80" name="Freeform 46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81" name="Freeform 46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82" name="Freeform 46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83" name="Freeform 46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84" name="Freeform 46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85" name="Freeform 46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86" name="Group 466"/>
          <p:cNvGrpSpPr>
            <a:grpSpLocks/>
          </p:cNvGrpSpPr>
          <p:nvPr/>
        </p:nvGrpSpPr>
        <p:grpSpPr bwMode="auto">
          <a:xfrm>
            <a:off x="5588000" y="4610100"/>
            <a:ext cx="338138" cy="282575"/>
            <a:chOff x="3899" y="3264"/>
            <a:chExt cx="213" cy="178"/>
          </a:xfrm>
        </p:grpSpPr>
        <p:sp>
          <p:nvSpPr>
            <p:cNvPr id="312787" name="Freeform 46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88" name="Freeform 46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89" name="Freeform 46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90" name="Freeform 47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91" name="Freeform 47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92" name="Freeform 47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93" name="Freeform 47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94" name="Freeform 47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95" name="Freeform 47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96" name="Freeform 47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97" name="Freeform 47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98" name="Freeform 47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99" name="Freeform 47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00" name="Freeform 48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01" name="Freeform 48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02" name="Freeform 48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03" name="Freeform 48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04" name="Freeform 48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05" name="Freeform 48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06" name="Freeform 48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07" name="Freeform 48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08" name="Freeform 48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09" name="Freeform 48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10" name="Freeform 49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11" name="Freeform 49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12" name="Freeform 49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13" name="Freeform 49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14" name="Freeform 49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15" name="Freeform 49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16" name="Rectangle 49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17" name="Freeform 49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18" name="Freeform 49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19" name="Freeform 49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20" name="Freeform 50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21" name="Freeform 50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22" name="Freeform 50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23" name="Freeform 50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24" name="Freeform 50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25" name="Freeform 50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26" name="Group 506"/>
          <p:cNvGrpSpPr>
            <a:grpSpLocks/>
          </p:cNvGrpSpPr>
          <p:nvPr/>
        </p:nvGrpSpPr>
        <p:grpSpPr bwMode="auto">
          <a:xfrm>
            <a:off x="5792788" y="3178175"/>
            <a:ext cx="338137" cy="282575"/>
            <a:chOff x="3899" y="3264"/>
            <a:chExt cx="213" cy="178"/>
          </a:xfrm>
        </p:grpSpPr>
        <p:sp>
          <p:nvSpPr>
            <p:cNvPr id="312827" name="Freeform 50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28" name="Freeform 50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29" name="Freeform 50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30" name="Freeform 51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31" name="Freeform 51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32" name="Freeform 51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33" name="Freeform 51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34" name="Freeform 51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35" name="Freeform 51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36" name="Freeform 51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37" name="Freeform 51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38" name="Freeform 51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39" name="Freeform 51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40" name="Freeform 52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41" name="Freeform 52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42" name="Freeform 52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43" name="Freeform 52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44" name="Freeform 52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45" name="Freeform 52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46" name="Freeform 52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47" name="Freeform 52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48" name="Freeform 52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49" name="Freeform 52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50" name="Freeform 53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51" name="Freeform 53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52" name="Freeform 53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53" name="Freeform 53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54" name="Freeform 53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55" name="Freeform 53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56" name="Rectangle 53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57" name="Freeform 53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58" name="Freeform 53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59" name="Freeform 53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60" name="Freeform 54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61" name="Freeform 54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62" name="Freeform 54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63" name="Freeform 54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64" name="Freeform 54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65" name="Freeform 54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2866" name="AutoShape 546"/>
          <p:cNvSpPr>
            <a:spLocks noChangeAspect="1" noChangeArrowheads="1" noTextEdit="1"/>
          </p:cNvSpPr>
          <p:nvPr/>
        </p:nvSpPr>
        <p:spPr bwMode="auto">
          <a:xfrm>
            <a:off x="5494338" y="3140075"/>
            <a:ext cx="2603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67" name="Freeform 547"/>
          <p:cNvSpPr>
            <a:spLocks/>
          </p:cNvSpPr>
          <p:nvPr/>
        </p:nvSpPr>
        <p:spPr bwMode="auto">
          <a:xfrm>
            <a:off x="5495925" y="3140075"/>
            <a:ext cx="258763" cy="268288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868" name="Freeform 548"/>
          <p:cNvSpPr>
            <a:spLocks/>
          </p:cNvSpPr>
          <p:nvPr/>
        </p:nvSpPr>
        <p:spPr bwMode="auto">
          <a:xfrm>
            <a:off x="5527675" y="3309938"/>
            <a:ext cx="150813" cy="46037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69" name="Freeform 549"/>
          <p:cNvSpPr>
            <a:spLocks/>
          </p:cNvSpPr>
          <p:nvPr/>
        </p:nvSpPr>
        <p:spPr bwMode="auto">
          <a:xfrm>
            <a:off x="5502275" y="3330575"/>
            <a:ext cx="176213" cy="71438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70" name="AutoShape 550"/>
          <p:cNvSpPr>
            <a:spLocks noChangeAspect="1" noChangeArrowheads="1" noTextEdit="1"/>
          </p:cNvSpPr>
          <p:nvPr/>
        </p:nvSpPr>
        <p:spPr bwMode="auto">
          <a:xfrm>
            <a:off x="5449888" y="3044825"/>
            <a:ext cx="284162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71" name="Freeform 551"/>
          <p:cNvSpPr>
            <a:spLocks/>
          </p:cNvSpPr>
          <p:nvPr/>
        </p:nvSpPr>
        <p:spPr bwMode="auto">
          <a:xfrm>
            <a:off x="5508625" y="3065463"/>
            <a:ext cx="41275" cy="52387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872" name="Freeform 552"/>
          <p:cNvSpPr>
            <a:spLocks/>
          </p:cNvSpPr>
          <p:nvPr/>
        </p:nvSpPr>
        <p:spPr bwMode="auto">
          <a:xfrm>
            <a:off x="5576888" y="3063875"/>
            <a:ext cx="25400" cy="39688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73" name="Freeform 553"/>
          <p:cNvSpPr>
            <a:spLocks/>
          </p:cNvSpPr>
          <p:nvPr/>
        </p:nvSpPr>
        <p:spPr bwMode="auto">
          <a:xfrm>
            <a:off x="5483225" y="3054350"/>
            <a:ext cx="66675" cy="8572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74" name="Freeform 554"/>
          <p:cNvSpPr>
            <a:spLocks/>
          </p:cNvSpPr>
          <p:nvPr/>
        </p:nvSpPr>
        <p:spPr bwMode="auto">
          <a:xfrm>
            <a:off x="5573713" y="3051175"/>
            <a:ext cx="57150" cy="57150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75" name="Freeform 555"/>
          <p:cNvSpPr>
            <a:spLocks/>
          </p:cNvSpPr>
          <p:nvPr/>
        </p:nvSpPr>
        <p:spPr bwMode="auto">
          <a:xfrm>
            <a:off x="5461000" y="3078163"/>
            <a:ext cx="22225" cy="52387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76" name="Freeform 556"/>
          <p:cNvSpPr>
            <a:spLocks/>
          </p:cNvSpPr>
          <p:nvPr/>
        </p:nvSpPr>
        <p:spPr bwMode="auto">
          <a:xfrm>
            <a:off x="5619750" y="3048000"/>
            <a:ext cx="49213" cy="69850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77" name="Freeform 557"/>
          <p:cNvSpPr>
            <a:spLocks/>
          </p:cNvSpPr>
          <p:nvPr/>
        </p:nvSpPr>
        <p:spPr bwMode="auto">
          <a:xfrm>
            <a:off x="5567363" y="3128963"/>
            <a:ext cx="15875" cy="42862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78" name="Freeform 558"/>
          <p:cNvSpPr>
            <a:spLocks/>
          </p:cNvSpPr>
          <p:nvPr/>
        </p:nvSpPr>
        <p:spPr bwMode="auto">
          <a:xfrm>
            <a:off x="5559425" y="3106738"/>
            <a:ext cx="9525" cy="20637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79" name="Freeform 559"/>
          <p:cNvSpPr>
            <a:spLocks/>
          </p:cNvSpPr>
          <p:nvPr/>
        </p:nvSpPr>
        <p:spPr bwMode="auto">
          <a:xfrm>
            <a:off x="5553075" y="3092450"/>
            <a:ext cx="6350" cy="11113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80" name="Freeform 560"/>
          <p:cNvSpPr>
            <a:spLocks/>
          </p:cNvSpPr>
          <p:nvPr/>
        </p:nvSpPr>
        <p:spPr bwMode="auto">
          <a:xfrm>
            <a:off x="5545138" y="3081338"/>
            <a:ext cx="11112" cy="7937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81" name="Freeform 561"/>
          <p:cNvSpPr>
            <a:spLocks/>
          </p:cNvSpPr>
          <p:nvPr/>
        </p:nvSpPr>
        <p:spPr bwMode="auto">
          <a:xfrm>
            <a:off x="5497513" y="3068638"/>
            <a:ext cx="41275" cy="52387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82" name="Freeform 562"/>
          <p:cNvSpPr>
            <a:spLocks/>
          </p:cNvSpPr>
          <p:nvPr/>
        </p:nvSpPr>
        <p:spPr bwMode="auto">
          <a:xfrm>
            <a:off x="5565775" y="3067050"/>
            <a:ext cx="25400" cy="41275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883" name="Freeform 563"/>
          <p:cNvSpPr>
            <a:spLocks/>
          </p:cNvSpPr>
          <p:nvPr/>
        </p:nvSpPr>
        <p:spPr bwMode="auto">
          <a:xfrm>
            <a:off x="5473700" y="3059113"/>
            <a:ext cx="63500" cy="84137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884" name="Freeform 564"/>
          <p:cNvSpPr>
            <a:spLocks/>
          </p:cNvSpPr>
          <p:nvPr/>
        </p:nvSpPr>
        <p:spPr bwMode="auto">
          <a:xfrm>
            <a:off x="5562600" y="3054350"/>
            <a:ext cx="57150" cy="58738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885" name="Freeform 565"/>
          <p:cNvSpPr>
            <a:spLocks/>
          </p:cNvSpPr>
          <p:nvPr/>
        </p:nvSpPr>
        <p:spPr bwMode="auto">
          <a:xfrm>
            <a:off x="5451475" y="3086100"/>
            <a:ext cx="23813" cy="53975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886" name="Freeform 566"/>
          <p:cNvSpPr>
            <a:spLocks/>
          </p:cNvSpPr>
          <p:nvPr/>
        </p:nvSpPr>
        <p:spPr bwMode="auto">
          <a:xfrm>
            <a:off x="5608638" y="3051175"/>
            <a:ext cx="50800" cy="69850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887" name="Freeform 567"/>
          <p:cNvSpPr>
            <a:spLocks/>
          </p:cNvSpPr>
          <p:nvPr/>
        </p:nvSpPr>
        <p:spPr bwMode="auto">
          <a:xfrm>
            <a:off x="5561013" y="3157538"/>
            <a:ext cx="190500" cy="120650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88" name="Freeform 568"/>
          <p:cNvSpPr>
            <a:spLocks/>
          </p:cNvSpPr>
          <p:nvPr/>
        </p:nvSpPr>
        <p:spPr bwMode="auto">
          <a:xfrm>
            <a:off x="5576888" y="3160713"/>
            <a:ext cx="146050" cy="47625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89" name="Freeform 569"/>
          <p:cNvSpPr>
            <a:spLocks/>
          </p:cNvSpPr>
          <p:nvPr/>
        </p:nvSpPr>
        <p:spPr bwMode="auto">
          <a:xfrm>
            <a:off x="5541963" y="3302000"/>
            <a:ext cx="192087" cy="44450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90" name="Freeform 570"/>
          <p:cNvSpPr>
            <a:spLocks/>
          </p:cNvSpPr>
          <p:nvPr/>
        </p:nvSpPr>
        <p:spPr bwMode="auto">
          <a:xfrm>
            <a:off x="5524500" y="3314700"/>
            <a:ext cx="193675" cy="44450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91" name="Freeform 571"/>
          <p:cNvSpPr>
            <a:spLocks/>
          </p:cNvSpPr>
          <p:nvPr/>
        </p:nvSpPr>
        <p:spPr bwMode="auto">
          <a:xfrm>
            <a:off x="5554663" y="3355975"/>
            <a:ext cx="28575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92" name="Freeform 572"/>
          <p:cNvSpPr>
            <a:spLocks/>
          </p:cNvSpPr>
          <p:nvPr/>
        </p:nvSpPr>
        <p:spPr bwMode="auto">
          <a:xfrm>
            <a:off x="5559425" y="3282950"/>
            <a:ext cx="26988" cy="15875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93" name="Freeform 573"/>
          <p:cNvSpPr>
            <a:spLocks/>
          </p:cNvSpPr>
          <p:nvPr/>
        </p:nvSpPr>
        <p:spPr bwMode="auto">
          <a:xfrm>
            <a:off x="5707063" y="3309938"/>
            <a:ext cx="26987" cy="15875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94" name="Freeform 574"/>
          <p:cNvSpPr>
            <a:spLocks/>
          </p:cNvSpPr>
          <p:nvPr/>
        </p:nvSpPr>
        <p:spPr bwMode="auto">
          <a:xfrm>
            <a:off x="5588000" y="3286125"/>
            <a:ext cx="111125" cy="26988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95" name="Freeform 575"/>
          <p:cNvSpPr>
            <a:spLocks/>
          </p:cNvSpPr>
          <p:nvPr/>
        </p:nvSpPr>
        <p:spPr bwMode="auto">
          <a:xfrm>
            <a:off x="5588000" y="3298825"/>
            <a:ext cx="106363" cy="23813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96" name="Freeform 576"/>
          <p:cNvSpPr>
            <a:spLocks/>
          </p:cNvSpPr>
          <p:nvPr/>
        </p:nvSpPr>
        <p:spPr bwMode="auto">
          <a:xfrm>
            <a:off x="5588000" y="3281363"/>
            <a:ext cx="106363" cy="23812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97" name="AutoShape 577"/>
          <p:cNvSpPr>
            <a:spLocks noChangeAspect="1" noChangeArrowheads="1" noTextEdit="1"/>
          </p:cNvSpPr>
          <p:nvPr/>
        </p:nvSpPr>
        <p:spPr bwMode="auto">
          <a:xfrm>
            <a:off x="6194425" y="1831975"/>
            <a:ext cx="29527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98" name="Freeform 578"/>
          <p:cNvSpPr>
            <a:spLocks/>
          </p:cNvSpPr>
          <p:nvPr/>
        </p:nvSpPr>
        <p:spPr bwMode="auto">
          <a:xfrm>
            <a:off x="6196013" y="1831975"/>
            <a:ext cx="293687" cy="293688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899" name="Freeform 579"/>
          <p:cNvSpPr>
            <a:spLocks/>
          </p:cNvSpPr>
          <p:nvPr/>
        </p:nvSpPr>
        <p:spPr bwMode="auto">
          <a:xfrm>
            <a:off x="6232525" y="2019300"/>
            <a:ext cx="171450" cy="49213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00" name="Freeform 580"/>
          <p:cNvSpPr>
            <a:spLocks/>
          </p:cNvSpPr>
          <p:nvPr/>
        </p:nvSpPr>
        <p:spPr bwMode="auto">
          <a:xfrm>
            <a:off x="6203950" y="2041525"/>
            <a:ext cx="200025" cy="76200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01" name="AutoShape 581"/>
          <p:cNvSpPr>
            <a:spLocks noChangeAspect="1" noChangeArrowheads="1" noTextEdit="1"/>
          </p:cNvSpPr>
          <p:nvPr/>
        </p:nvSpPr>
        <p:spPr bwMode="auto">
          <a:xfrm>
            <a:off x="6143625" y="1728788"/>
            <a:ext cx="322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02" name="Freeform 582"/>
          <p:cNvSpPr>
            <a:spLocks/>
          </p:cNvSpPr>
          <p:nvPr/>
        </p:nvSpPr>
        <p:spPr bwMode="auto">
          <a:xfrm>
            <a:off x="6210300" y="1751013"/>
            <a:ext cx="46038" cy="57150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903" name="Freeform 583"/>
          <p:cNvSpPr>
            <a:spLocks/>
          </p:cNvSpPr>
          <p:nvPr/>
        </p:nvSpPr>
        <p:spPr bwMode="auto">
          <a:xfrm>
            <a:off x="6288088" y="1749425"/>
            <a:ext cx="28575" cy="4445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04" name="Freeform 584"/>
          <p:cNvSpPr>
            <a:spLocks/>
          </p:cNvSpPr>
          <p:nvPr/>
        </p:nvSpPr>
        <p:spPr bwMode="auto">
          <a:xfrm>
            <a:off x="6181725" y="1739900"/>
            <a:ext cx="74613" cy="920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05" name="Freeform 585"/>
          <p:cNvSpPr>
            <a:spLocks/>
          </p:cNvSpPr>
          <p:nvPr/>
        </p:nvSpPr>
        <p:spPr bwMode="auto">
          <a:xfrm>
            <a:off x="6284913" y="1736725"/>
            <a:ext cx="63500" cy="61913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06" name="Freeform 586"/>
          <p:cNvSpPr>
            <a:spLocks/>
          </p:cNvSpPr>
          <p:nvPr/>
        </p:nvSpPr>
        <p:spPr bwMode="auto">
          <a:xfrm>
            <a:off x="6156325" y="1765300"/>
            <a:ext cx="25400" cy="57150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07" name="Freeform 587"/>
          <p:cNvSpPr>
            <a:spLocks/>
          </p:cNvSpPr>
          <p:nvPr/>
        </p:nvSpPr>
        <p:spPr bwMode="auto">
          <a:xfrm>
            <a:off x="6337300" y="1731963"/>
            <a:ext cx="55563" cy="76200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08" name="Freeform 588"/>
          <p:cNvSpPr>
            <a:spLocks/>
          </p:cNvSpPr>
          <p:nvPr/>
        </p:nvSpPr>
        <p:spPr bwMode="auto">
          <a:xfrm>
            <a:off x="6276975" y="1820863"/>
            <a:ext cx="17463" cy="46037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09" name="Freeform 589"/>
          <p:cNvSpPr>
            <a:spLocks/>
          </p:cNvSpPr>
          <p:nvPr/>
        </p:nvSpPr>
        <p:spPr bwMode="auto">
          <a:xfrm>
            <a:off x="6269038" y="1797050"/>
            <a:ext cx="9525" cy="22225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10" name="Freeform 590"/>
          <p:cNvSpPr>
            <a:spLocks/>
          </p:cNvSpPr>
          <p:nvPr/>
        </p:nvSpPr>
        <p:spPr bwMode="auto">
          <a:xfrm>
            <a:off x="6261100" y="1781175"/>
            <a:ext cx="7938" cy="12700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11" name="Freeform 591"/>
          <p:cNvSpPr>
            <a:spLocks/>
          </p:cNvSpPr>
          <p:nvPr/>
        </p:nvSpPr>
        <p:spPr bwMode="auto">
          <a:xfrm>
            <a:off x="6251575" y="1770063"/>
            <a:ext cx="12700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12" name="Freeform 592"/>
          <p:cNvSpPr>
            <a:spLocks/>
          </p:cNvSpPr>
          <p:nvPr/>
        </p:nvSpPr>
        <p:spPr bwMode="auto">
          <a:xfrm>
            <a:off x="6197600" y="1754188"/>
            <a:ext cx="46038" cy="57150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13" name="Freeform 593"/>
          <p:cNvSpPr>
            <a:spLocks/>
          </p:cNvSpPr>
          <p:nvPr/>
        </p:nvSpPr>
        <p:spPr bwMode="auto">
          <a:xfrm>
            <a:off x="6273800" y="1752600"/>
            <a:ext cx="30163" cy="46038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914" name="Freeform 594"/>
          <p:cNvSpPr>
            <a:spLocks/>
          </p:cNvSpPr>
          <p:nvPr/>
        </p:nvSpPr>
        <p:spPr bwMode="auto">
          <a:xfrm>
            <a:off x="6169025" y="1743075"/>
            <a:ext cx="73025" cy="920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915" name="Freeform 595"/>
          <p:cNvSpPr>
            <a:spLocks/>
          </p:cNvSpPr>
          <p:nvPr/>
        </p:nvSpPr>
        <p:spPr bwMode="auto">
          <a:xfrm>
            <a:off x="6272213" y="1739900"/>
            <a:ext cx="65087" cy="63500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916" name="Freeform 596"/>
          <p:cNvSpPr>
            <a:spLocks/>
          </p:cNvSpPr>
          <p:nvPr/>
        </p:nvSpPr>
        <p:spPr bwMode="auto">
          <a:xfrm>
            <a:off x="6145213" y="1773238"/>
            <a:ext cx="26987" cy="58737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917" name="Freeform 597"/>
          <p:cNvSpPr>
            <a:spLocks/>
          </p:cNvSpPr>
          <p:nvPr/>
        </p:nvSpPr>
        <p:spPr bwMode="auto">
          <a:xfrm>
            <a:off x="6324600" y="1736725"/>
            <a:ext cx="57150" cy="74613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918" name="Freeform 598"/>
          <p:cNvSpPr>
            <a:spLocks/>
          </p:cNvSpPr>
          <p:nvPr/>
        </p:nvSpPr>
        <p:spPr bwMode="auto">
          <a:xfrm>
            <a:off x="6270625" y="1852613"/>
            <a:ext cx="214313" cy="130175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19" name="Freeform 599"/>
          <p:cNvSpPr>
            <a:spLocks/>
          </p:cNvSpPr>
          <p:nvPr/>
        </p:nvSpPr>
        <p:spPr bwMode="auto">
          <a:xfrm>
            <a:off x="6288088" y="1855788"/>
            <a:ext cx="165100" cy="52387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20" name="Freeform 600"/>
          <p:cNvSpPr>
            <a:spLocks/>
          </p:cNvSpPr>
          <p:nvPr/>
        </p:nvSpPr>
        <p:spPr bwMode="auto">
          <a:xfrm>
            <a:off x="6248400" y="2009775"/>
            <a:ext cx="217488" cy="4762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21" name="Freeform 601"/>
          <p:cNvSpPr>
            <a:spLocks/>
          </p:cNvSpPr>
          <p:nvPr/>
        </p:nvSpPr>
        <p:spPr bwMode="auto">
          <a:xfrm>
            <a:off x="6227763" y="2024063"/>
            <a:ext cx="219075" cy="4762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22" name="Freeform 602"/>
          <p:cNvSpPr>
            <a:spLocks/>
          </p:cNvSpPr>
          <p:nvPr/>
        </p:nvSpPr>
        <p:spPr bwMode="auto">
          <a:xfrm>
            <a:off x="6262688" y="2068513"/>
            <a:ext cx="31750" cy="11112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23" name="Freeform 603"/>
          <p:cNvSpPr>
            <a:spLocks/>
          </p:cNvSpPr>
          <p:nvPr/>
        </p:nvSpPr>
        <p:spPr bwMode="auto">
          <a:xfrm>
            <a:off x="6269038" y="1989138"/>
            <a:ext cx="30162" cy="15875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24" name="Freeform 604"/>
          <p:cNvSpPr>
            <a:spLocks/>
          </p:cNvSpPr>
          <p:nvPr/>
        </p:nvSpPr>
        <p:spPr bwMode="auto">
          <a:xfrm>
            <a:off x="6435725" y="2019300"/>
            <a:ext cx="30163" cy="15875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25" name="Freeform 605"/>
          <p:cNvSpPr>
            <a:spLocks/>
          </p:cNvSpPr>
          <p:nvPr/>
        </p:nvSpPr>
        <p:spPr bwMode="auto">
          <a:xfrm>
            <a:off x="6300788" y="1992313"/>
            <a:ext cx="127000" cy="30162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26" name="Freeform 606"/>
          <p:cNvSpPr>
            <a:spLocks/>
          </p:cNvSpPr>
          <p:nvPr/>
        </p:nvSpPr>
        <p:spPr bwMode="auto">
          <a:xfrm>
            <a:off x="6300788" y="2005013"/>
            <a:ext cx="120650" cy="26987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27" name="Freeform 607"/>
          <p:cNvSpPr>
            <a:spLocks/>
          </p:cNvSpPr>
          <p:nvPr/>
        </p:nvSpPr>
        <p:spPr bwMode="auto">
          <a:xfrm>
            <a:off x="6300788" y="1987550"/>
            <a:ext cx="120650" cy="25400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28" name="AutoShape 608"/>
          <p:cNvSpPr>
            <a:spLocks noChangeAspect="1" noChangeArrowheads="1" noTextEdit="1"/>
          </p:cNvSpPr>
          <p:nvPr/>
        </p:nvSpPr>
        <p:spPr bwMode="auto">
          <a:xfrm flipH="1">
            <a:off x="5227638" y="2174875"/>
            <a:ext cx="5175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29" name="Freeform 609"/>
          <p:cNvSpPr>
            <a:spLocks/>
          </p:cNvSpPr>
          <p:nvPr/>
        </p:nvSpPr>
        <p:spPr bwMode="auto">
          <a:xfrm>
            <a:off x="5637213" y="1844675"/>
            <a:ext cx="46037" cy="57150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930" name="Freeform 610"/>
          <p:cNvSpPr>
            <a:spLocks/>
          </p:cNvSpPr>
          <p:nvPr/>
        </p:nvSpPr>
        <p:spPr bwMode="auto">
          <a:xfrm>
            <a:off x="5713413" y="1843088"/>
            <a:ext cx="30162" cy="46037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931" name="Freeform 611"/>
          <p:cNvSpPr>
            <a:spLocks/>
          </p:cNvSpPr>
          <p:nvPr/>
        </p:nvSpPr>
        <p:spPr bwMode="auto">
          <a:xfrm>
            <a:off x="5608638" y="1833563"/>
            <a:ext cx="73025" cy="920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932" name="Freeform 612"/>
          <p:cNvSpPr>
            <a:spLocks/>
          </p:cNvSpPr>
          <p:nvPr/>
        </p:nvSpPr>
        <p:spPr bwMode="auto">
          <a:xfrm>
            <a:off x="5711825" y="1830388"/>
            <a:ext cx="65088" cy="63500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933" name="Freeform 613"/>
          <p:cNvSpPr>
            <a:spLocks/>
          </p:cNvSpPr>
          <p:nvPr/>
        </p:nvSpPr>
        <p:spPr bwMode="auto">
          <a:xfrm>
            <a:off x="5584825" y="1863725"/>
            <a:ext cx="26988" cy="58738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934" name="Freeform 614"/>
          <p:cNvSpPr>
            <a:spLocks/>
          </p:cNvSpPr>
          <p:nvPr/>
        </p:nvSpPr>
        <p:spPr bwMode="auto">
          <a:xfrm>
            <a:off x="5764213" y="1827213"/>
            <a:ext cx="57150" cy="74612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2935" name="Group 615"/>
          <p:cNvGrpSpPr>
            <a:grpSpLocks/>
          </p:cNvGrpSpPr>
          <p:nvPr/>
        </p:nvGrpSpPr>
        <p:grpSpPr bwMode="auto">
          <a:xfrm>
            <a:off x="5367338" y="3430588"/>
            <a:ext cx="290512" cy="404812"/>
            <a:chOff x="3381" y="2161"/>
            <a:chExt cx="183" cy="255"/>
          </a:xfrm>
        </p:grpSpPr>
        <p:pic>
          <p:nvPicPr>
            <p:cNvPr id="312936" name="Picture 616" descr="31u_bnrz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4" y="2242"/>
              <a:ext cx="121" cy="174"/>
            </a:xfrm>
            <a:prstGeom prst="rect">
              <a:avLst/>
            </a:prstGeom>
            <a:solidFill>
              <a:srgbClr val="DDDDDD"/>
            </a:solidFill>
          </p:spPr>
        </p:pic>
        <p:sp>
          <p:nvSpPr>
            <p:cNvPr id="312937" name="Freeform 617"/>
            <p:cNvSpPr>
              <a:spLocks/>
            </p:cNvSpPr>
            <p:nvPr/>
          </p:nvSpPr>
          <p:spPr bwMode="auto">
            <a:xfrm>
              <a:off x="3430" y="2174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38" name="Freeform 618"/>
            <p:cNvSpPr>
              <a:spLocks/>
            </p:cNvSpPr>
            <p:nvPr/>
          </p:nvSpPr>
          <p:spPr bwMode="auto">
            <a:xfrm>
              <a:off x="3486" y="2173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39" name="Freeform 619"/>
            <p:cNvSpPr>
              <a:spLocks/>
            </p:cNvSpPr>
            <p:nvPr/>
          </p:nvSpPr>
          <p:spPr bwMode="auto">
            <a:xfrm>
              <a:off x="3409" y="2166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40" name="Freeform 620"/>
            <p:cNvSpPr>
              <a:spLocks/>
            </p:cNvSpPr>
            <p:nvPr/>
          </p:nvSpPr>
          <p:spPr bwMode="auto">
            <a:xfrm>
              <a:off x="3485" y="2164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41" name="Freeform 621"/>
            <p:cNvSpPr>
              <a:spLocks/>
            </p:cNvSpPr>
            <p:nvPr/>
          </p:nvSpPr>
          <p:spPr bwMode="auto">
            <a:xfrm>
              <a:off x="3389" y="2184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42" name="Freeform 622"/>
            <p:cNvSpPr>
              <a:spLocks/>
            </p:cNvSpPr>
            <p:nvPr/>
          </p:nvSpPr>
          <p:spPr bwMode="auto">
            <a:xfrm>
              <a:off x="3523" y="2161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43" name="Freeform 623"/>
            <p:cNvSpPr>
              <a:spLocks/>
            </p:cNvSpPr>
            <p:nvPr/>
          </p:nvSpPr>
          <p:spPr bwMode="auto">
            <a:xfrm>
              <a:off x="3478" y="2222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44" name="Freeform 624"/>
            <p:cNvSpPr>
              <a:spLocks/>
            </p:cNvSpPr>
            <p:nvPr/>
          </p:nvSpPr>
          <p:spPr bwMode="auto">
            <a:xfrm>
              <a:off x="3472" y="2205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45" name="Freeform 625"/>
            <p:cNvSpPr>
              <a:spLocks/>
            </p:cNvSpPr>
            <p:nvPr/>
          </p:nvSpPr>
          <p:spPr bwMode="auto">
            <a:xfrm>
              <a:off x="3466" y="2194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46" name="Freeform 626"/>
            <p:cNvSpPr>
              <a:spLocks/>
            </p:cNvSpPr>
            <p:nvPr/>
          </p:nvSpPr>
          <p:spPr bwMode="auto">
            <a:xfrm>
              <a:off x="3461" y="2186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47" name="Freeform 627"/>
            <p:cNvSpPr>
              <a:spLocks/>
            </p:cNvSpPr>
            <p:nvPr/>
          </p:nvSpPr>
          <p:spPr bwMode="auto">
            <a:xfrm>
              <a:off x="3421" y="2176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948" name="Freeform 628"/>
            <p:cNvSpPr>
              <a:spLocks/>
            </p:cNvSpPr>
            <p:nvPr/>
          </p:nvSpPr>
          <p:spPr bwMode="auto">
            <a:xfrm>
              <a:off x="3477" y="2176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949" name="Freeform 629"/>
            <p:cNvSpPr>
              <a:spLocks/>
            </p:cNvSpPr>
            <p:nvPr/>
          </p:nvSpPr>
          <p:spPr bwMode="auto">
            <a:xfrm>
              <a:off x="3400" y="2169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950" name="Freeform 630"/>
            <p:cNvSpPr>
              <a:spLocks/>
            </p:cNvSpPr>
            <p:nvPr/>
          </p:nvSpPr>
          <p:spPr bwMode="auto">
            <a:xfrm>
              <a:off x="3475" y="2167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951" name="Freeform 631"/>
            <p:cNvSpPr>
              <a:spLocks/>
            </p:cNvSpPr>
            <p:nvPr/>
          </p:nvSpPr>
          <p:spPr bwMode="auto">
            <a:xfrm>
              <a:off x="3381" y="2190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952" name="Freeform 632"/>
            <p:cNvSpPr>
              <a:spLocks/>
            </p:cNvSpPr>
            <p:nvPr/>
          </p:nvSpPr>
          <p:spPr bwMode="auto">
            <a:xfrm>
              <a:off x="3514" y="2164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2953" name="Group 633"/>
            <p:cNvGrpSpPr>
              <a:grpSpLocks/>
            </p:cNvGrpSpPr>
            <p:nvPr/>
          </p:nvGrpSpPr>
          <p:grpSpPr bwMode="auto">
            <a:xfrm>
              <a:off x="3429" y="2236"/>
              <a:ext cx="135" cy="180"/>
              <a:chOff x="3774" y="2423"/>
              <a:chExt cx="189" cy="286"/>
            </a:xfrm>
          </p:grpSpPr>
          <p:sp>
            <p:nvSpPr>
              <p:cNvPr id="312954" name="Rectangle 634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955" name="Rectangle 635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956" name="Rectangle 636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957" name="Rectangle 637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958" name="Rectangle 638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959" name="Rectangle 639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2960" name="Line 640"/>
          <p:cNvSpPr>
            <a:spLocks noChangeShapeType="1"/>
          </p:cNvSpPr>
          <p:nvPr/>
        </p:nvSpPr>
        <p:spPr bwMode="auto">
          <a:xfrm flipV="1">
            <a:off x="5597525" y="3663950"/>
            <a:ext cx="168275" cy="31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2961" name="Group 641"/>
          <p:cNvGrpSpPr>
            <a:grpSpLocks/>
          </p:cNvGrpSpPr>
          <p:nvPr/>
        </p:nvGrpSpPr>
        <p:grpSpPr bwMode="auto">
          <a:xfrm>
            <a:off x="6791325" y="4984750"/>
            <a:ext cx="290513" cy="404813"/>
            <a:chOff x="3901" y="2524"/>
            <a:chExt cx="183" cy="255"/>
          </a:xfrm>
        </p:grpSpPr>
        <p:sp>
          <p:nvSpPr>
            <p:cNvPr id="312962" name="Freeform 642"/>
            <p:cNvSpPr>
              <a:spLocks/>
            </p:cNvSpPr>
            <p:nvPr/>
          </p:nvSpPr>
          <p:spPr bwMode="auto">
            <a:xfrm>
              <a:off x="3950" y="2537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63" name="Freeform 643"/>
            <p:cNvSpPr>
              <a:spLocks/>
            </p:cNvSpPr>
            <p:nvPr/>
          </p:nvSpPr>
          <p:spPr bwMode="auto">
            <a:xfrm>
              <a:off x="4006" y="2536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64" name="Freeform 644"/>
            <p:cNvSpPr>
              <a:spLocks/>
            </p:cNvSpPr>
            <p:nvPr/>
          </p:nvSpPr>
          <p:spPr bwMode="auto">
            <a:xfrm>
              <a:off x="3929" y="2529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65" name="Freeform 645"/>
            <p:cNvSpPr>
              <a:spLocks/>
            </p:cNvSpPr>
            <p:nvPr/>
          </p:nvSpPr>
          <p:spPr bwMode="auto">
            <a:xfrm>
              <a:off x="4005" y="2527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66" name="Freeform 646"/>
            <p:cNvSpPr>
              <a:spLocks/>
            </p:cNvSpPr>
            <p:nvPr/>
          </p:nvSpPr>
          <p:spPr bwMode="auto">
            <a:xfrm>
              <a:off x="3909" y="2547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67" name="Freeform 647"/>
            <p:cNvSpPr>
              <a:spLocks/>
            </p:cNvSpPr>
            <p:nvPr/>
          </p:nvSpPr>
          <p:spPr bwMode="auto">
            <a:xfrm>
              <a:off x="4043" y="2524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68" name="Freeform 648"/>
            <p:cNvSpPr>
              <a:spLocks/>
            </p:cNvSpPr>
            <p:nvPr/>
          </p:nvSpPr>
          <p:spPr bwMode="auto">
            <a:xfrm>
              <a:off x="3998" y="2585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69" name="Freeform 649"/>
            <p:cNvSpPr>
              <a:spLocks/>
            </p:cNvSpPr>
            <p:nvPr/>
          </p:nvSpPr>
          <p:spPr bwMode="auto">
            <a:xfrm>
              <a:off x="3992" y="2568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70" name="Freeform 650"/>
            <p:cNvSpPr>
              <a:spLocks/>
            </p:cNvSpPr>
            <p:nvPr/>
          </p:nvSpPr>
          <p:spPr bwMode="auto">
            <a:xfrm>
              <a:off x="3986" y="2557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71" name="Freeform 651"/>
            <p:cNvSpPr>
              <a:spLocks/>
            </p:cNvSpPr>
            <p:nvPr/>
          </p:nvSpPr>
          <p:spPr bwMode="auto">
            <a:xfrm>
              <a:off x="3981" y="2549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72" name="Freeform 652"/>
            <p:cNvSpPr>
              <a:spLocks/>
            </p:cNvSpPr>
            <p:nvPr/>
          </p:nvSpPr>
          <p:spPr bwMode="auto">
            <a:xfrm>
              <a:off x="3941" y="2539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973" name="Freeform 653"/>
            <p:cNvSpPr>
              <a:spLocks/>
            </p:cNvSpPr>
            <p:nvPr/>
          </p:nvSpPr>
          <p:spPr bwMode="auto">
            <a:xfrm>
              <a:off x="3997" y="2539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974" name="Freeform 654"/>
            <p:cNvSpPr>
              <a:spLocks/>
            </p:cNvSpPr>
            <p:nvPr/>
          </p:nvSpPr>
          <p:spPr bwMode="auto">
            <a:xfrm>
              <a:off x="3920" y="2532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975" name="Freeform 655"/>
            <p:cNvSpPr>
              <a:spLocks/>
            </p:cNvSpPr>
            <p:nvPr/>
          </p:nvSpPr>
          <p:spPr bwMode="auto">
            <a:xfrm>
              <a:off x="3995" y="2530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976" name="Freeform 656"/>
            <p:cNvSpPr>
              <a:spLocks/>
            </p:cNvSpPr>
            <p:nvPr/>
          </p:nvSpPr>
          <p:spPr bwMode="auto">
            <a:xfrm>
              <a:off x="3901" y="2553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977" name="Freeform 657"/>
            <p:cNvSpPr>
              <a:spLocks/>
            </p:cNvSpPr>
            <p:nvPr/>
          </p:nvSpPr>
          <p:spPr bwMode="auto">
            <a:xfrm>
              <a:off x="4034" y="2527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2978" name="Group 658"/>
            <p:cNvGrpSpPr>
              <a:grpSpLocks/>
            </p:cNvGrpSpPr>
            <p:nvPr/>
          </p:nvGrpSpPr>
          <p:grpSpPr bwMode="auto">
            <a:xfrm>
              <a:off x="3949" y="2599"/>
              <a:ext cx="135" cy="180"/>
              <a:chOff x="3774" y="2423"/>
              <a:chExt cx="189" cy="286"/>
            </a:xfrm>
          </p:grpSpPr>
          <p:sp>
            <p:nvSpPr>
              <p:cNvPr id="312979" name="Rectangle 659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980" name="Rectangle 660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981" name="Rectangle 661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982" name="Rectangle 662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983" name="Rectangle 663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984" name="Rectangle 664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2482" name="Line 162"/>
          <p:cNvSpPr>
            <a:spLocks noChangeShapeType="1"/>
          </p:cNvSpPr>
          <p:nvPr/>
        </p:nvSpPr>
        <p:spPr bwMode="auto">
          <a:xfrm flipV="1">
            <a:off x="6978650" y="4005263"/>
            <a:ext cx="227013" cy="4365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00128755-82CE-42BA-AE17-5D36DE518A8D}" type="slidenum">
              <a:rPr lang="en-US"/>
              <a:pPr/>
              <a:t>10</a:t>
            </a:fld>
            <a:endParaRPr lang="en-US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31188" cy="1143000"/>
          </a:xfrm>
        </p:spPr>
        <p:txBody>
          <a:bodyPr/>
          <a:lstStyle/>
          <a:p>
            <a:r>
              <a:rPr lang="en-US" sz="3200"/>
              <a:t>Checksumming: Cyclic Redundancy Check</a:t>
            </a:r>
            <a:endParaRPr lang="en-US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362075"/>
            <a:ext cx="7772400" cy="3360738"/>
          </a:xfrm>
        </p:spPr>
        <p:txBody>
          <a:bodyPr/>
          <a:lstStyle/>
          <a:p>
            <a:r>
              <a:rPr lang="en-US" sz="2000" dirty="0"/>
              <a:t>view data bits, </a:t>
            </a:r>
            <a:r>
              <a:rPr lang="en-US" sz="2000" dirty="0">
                <a:solidFill>
                  <a:srgbClr val="FF0000"/>
                </a:solidFill>
              </a:rPr>
              <a:t>D</a:t>
            </a:r>
            <a:r>
              <a:rPr lang="en-US" sz="2000" dirty="0"/>
              <a:t>, as a binary number</a:t>
            </a:r>
          </a:p>
          <a:p>
            <a:r>
              <a:rPr lang="en-US" sz="2000" b="1" dirty="0"/>
              <a:t>choose r+1 bit pattern (generator), </a:t>
            </a:r>
            <a:r>
              <a:rPr lang="en-US" sz="2000" b="1" dirty="0">
                <a:solidFill>
                  <a:srgbClr val="FF0000"/>
                </a:solidFill>
              </a:rPr>
              <a:t>G</a:t>
            </a:r>
            <a:r>
              <a:rPr lang="en-US" sz="2000" b="1" dirty="0"/>
              <a:t> </a:t>
            </a:r>
          </a:p>
          <a:p>
            <a:r>
              <a:rPr lang="en-US" sz="2000" dirty="0"/>
              <a:t>goal: choose r CRC bits, </a:t>
            </a:r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, such that</a:t>
            </a:r>
          </a:p>
          <a:p>
            <a:pPr lvl="1"/>
            <a:r>
              <a:rPr lang="en-US" sz="1800" dirty="0"/>
              <a:t> &lt;D,R&gt; exactly divisible by G (modulo 2) </a:t>
            </a:r>
          </a:p>
          <a:p>
            <a:pPr lvl="1"/>
            <a:r>
              <a:rPr lang="en-US" sz="1800" dirty="0"/>
              <a:t>receiver knows G, divides &lt;D,R&gt; by G.  If non-zero remainder: error detected!</a:t>
            </a:r>
          </a:p>
          <a:p>
            <a:pPr lvl="1"/>
            <a:r>
              <a:rPr lang="en-US" sz="1800" b="1" dirty="0"/>
              <a:t>can detect all burst errors less than r+1 bits</a:t>
            </a:r>
          </a:p>
          <a:p>
            <a:r>
              <a:rPr lang="en-US" sz="2000" dirty="0"/>
              <a:t>widely used in practice (Ethernet, 802.11 </a:t>
            </a:r>
            <a:r>
              <a:rPr lang="en-US" sz="2000" dirty="0" err="1"/>
              <a:t>WiFi</a:t>
            </a:r>
            <a:r>
              <a:rPr lang="en-US" sz="2000" dirty="0"/>
              <a:t>, ATM)</a:t>
            </a:r>
          </a:p>
        </p:txBody>
      </p:sp>
      <p:pic>
        <p:nvPicPr>
          <p:cNvPr id="518148" name="Picture 4" descr="524 CRC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543425"/>
            <a:ext cx="5738813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1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4FBFD9FD-9E95-4C9C-8E7B-33B03B0814D2}" type="slidenum">
              <a:rPr lang="en-US"/>
              <a:pPr/>
              <a:t>11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r>
              <a:rPr lang="en-US" sz="3200"/>
              <a:t>Multiple Access Links and Protocols</a:t>
            </a:r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54100"/>
            <a:ext cx="7772400" cy="32924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Two types of “links”:</a:t>
            </a:r>
          </a:p>
          <a:p>
            <a:r>
              <a:rPr lang="en-US" sz="2400"/>
              <a:t>point-to-point</a:t>
            </a:r>
          </a:p>
          <a:p>
            <a:pPr lvl="1"/>
            <a:r>
              <a:rPr lang="en-US" sz="2000"/>
              <a:t>PPP for dial-up access</a:t>
            </a:r>
          </a:p>
          <a:p>
            <a:pPr lvl="1"/>
            <a:r>
              <a:rPr lang="en-US" sz="2000"/>
              <a:t>point-to-point link between Ethernet switch and host</a:t>
            </a:r>
          </a:p>
          <a:p>
            <a:r>
              <a:rPr lang="en-US" sz="2400">
                <a:solidFill>
                  <a:srgbClr val="FF0000"/>
                </a:solidFill>
              </a:rPr>
              <a:t>broadcast</a:t>
            </a:r>
            <a:r>
              <a:rPr lang="en-US" sz="2400"/>
              <a:t> (shared wire or medium)</a:t>
            </a:r>
          </a:p>
          <a:p>
            <a:pPr lvl="1"/>
            <a:r>
              <a:rPr lang="en-US" sz="2000"/>
              <a:t>old-fashioned Ethernet</a:t>
            </a:r>
          </a:p>
          <a:p>
            <a:pPr lvl="1"/>
            <a:r>
              <a:rPr lang="en-US" sz="2000"/>
              <a:t>upstream HFC</a:t>
            </a:r>
          </a:p>
          <a:p>
            <a:pPr lvl="1"/>
            <a:r>
              <a:rPr lang="en-US" sz="2000"/>
              <a:t>802.11 wireless LAN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906463" y="5883275"/>
            <a:ext cx="1657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i="0"/>
              <a:t>shared wire (e.g., </a:t>
            </a:r>
          </a:p>
          <a:p>
            <a:pPr algn="ctr"/>
            <a:r>
              <a:rPr lang="en-US" sz="1400" i="0"/>
              <a:t>cabled Ethernet)</a:t>
            </a: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2863850" y="5897563"/>
            <a:ext cx="1717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i="0"/>
              <a:t>shared RF</a:t>
            </a:r>
          </a:p>
          <a:p>
            <a:pPr algn="ctr"/>
            <a:r>
              <a:rPr lang="en-US" sz="1400" i="0"/>
              <a:t> (e.g., 802.11 WiFi)</a:t>
            </a: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5049838" y="5957888"/>
            <a:ext cx="1054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i="0"/>
              <a:t>shared RF</a:t>
            </a:r>
          </a:p>
          <a:p>
            <a:pPr algn="ctr"/>
            <a:r>
              <a:rPr lang="en-US" sz="1400" i="0"/>
              <a:t>(satellite) 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6500813" y="5667375"/>
            <a:ext cx="20828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i="0"/>
              <a:t>humans at a</a:t>
            </a:r>
          </a:p>
          <a:p>
            <a:pPr algn="ctr"/>
            <a:r>
              <a:rPr lang="en-US" sz="1400" i="0"/>
              <a:t>cocktail party </a:t>
            </a:r>
          </a:p>
          <a:p>
            <a:pPr algn="ctr"/>
            <a:r>
              <a:rPr lang="en-US" sz="1400" i="0"/>
              <a:t>(shared air, acoustical)</a:t>
            </a:r>
          </a:p>
        </p:txBody>
      </p:sp>
      <p:graphicFrame>
        <p:nvGraphicFramePr>
          <p:cNvPr id="167980" name="Object 44"/>
          <p:cNvGraphicFramePr>
            <a:graphicFrameLocks noGrp="1" noChangeAspect="1"/>
          </p:cNvGraphicFramePr>
          <p:nvPr>
            <p:ph idx="1"/>
          </p:nvPr>
        </p:nvGraphicFramePr>
        <p:xfrm>
          <a:off x="982663" y="5314950"/>
          <a:ext cx="4397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74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5314950"/>
                        <a:ext cx="43973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81" name="Object 45"/>
          <p:cNvGraphicFramePr>
            <a:graphicFrameLocks noChangeAspect="1"/>
          </p:cNvGraphicFramePr>
          <p:nvPr/>
        </p:nvGraphicFramePr>
        <p:xfrm>
          <a:off x="1138238" y="4930775"/>
          <a:ext cx="4397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75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4930775"/>
                        <a:ext cx="43973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82" name="Object 46"/>
          <p:cNvGraphicFramePr>
            <a:graphicFrameLocks noChangeAspect="1"/>
          </p:cNvGraphicFramePr>
          <p:nvPr/>
        </p:nvGraphicFramePr>
        <p:xfrm>
          <a:off x="1971675" y="4826000"/>
          <a:ext cx="43973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76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826000"/>
                        <a:ext cx="439738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83" name="Object 47"/>
          <p:cNvGraphicFramePr>
            <a:graphicFrameLocks noChangeAspect="1"/>
          </p:cNvGraphicFramePr>
          <p:nvPr/>
        </p:nvGraphicFramePr>
        <p:xfrm>
          <a:off x="1792288" y="5295900"/>
          <a:ext cx="4397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77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5295900"/>
                        <a:ext cx="43973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7984" name="Group 48"/>
          <p:cNvGrpSpPr>
            <a:grpSpLocks/>
          </p:cNvGrpSpPr>
          <p:nvPr/>
        </p:nvGrpSpPr>
        <p:grpSpPr bwMode="auto">
          <a:xfrm>
            <a:off x="3976688" y="5238750"/>
            <a:ext cx="273050" cy="341313"/>
            <a:chOff x="2870" y="1518"/>
            <a:chExt cx="292" cy="320"/>
          </a:xfrm>
        </p:grpSpPr>
        <p:graphicFrame>
          <p:nvGraphicFramePr>
            <p:cNvPr id="167985" name="Object 4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678" name="Clip" r:id="rId9" imgW="819000" imgH="847800" progId="MS_ClipArt_Gallery.2">
                    <p:embed/>
                  </p:oleObj>
                </mc:Choice>
                <mc:Fallback>
                  <p:oleObj name="Clip" r:id="rId9" imgW="819000" imgH="847800" progId="MS_ClipArt_Gallery.2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86" name="Object 5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679" name="Clip" r:id="rId11" imgW="1266840" imgH="1200240" progId="MS_ClipArt_Gallery.2">
                    <p:embed/>
                  </p:oleObj>
                </mc:Choice>
                <mc:Fallback>
                  <p:oleObj name="Clip" r:id="rId11" imgW="1266840" imgH="1200240" progId="MS_ClipArt_Gallery.2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7987" name="Group 51"/>
          <p:cNvGrpSpPr>
            <a:grpSpLocks/>
          </p:cNvGrpSpPr>
          <p:nvPr/>
        </p:nvGrpSpPr>
        <p:grpSpPr bwMode="auto">
          <a:xfrm>
            <a:off x="3719513" y="5575300"/>
            <a:ext cx="349250" cy="322263"/>
            <a:chOff x="2870" y="1518"/>
            <a:chExt cx="292" cy="320"/>
          </a:xfrm>
        </p:grpSpPr>
        <p:graphicFrame>
          <p:nvGraphicFramePr>
            <p:cNvPr id="167988" name="Object 52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680" name="Clip" r:id="rId13" imgW="819000" imgH="847800" progId="MS_ClipArt_Gallery.2">
                    <p:embed/>
                  </p:oleObj>
                </mc:Choice>
                <mc:Fallback>
                  <p:oleObj name="Clip" r:id="rId13" imgW="819000" imgH="847800" progId="MS_ClipArt_Gallery.2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89" name="Object 53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681" name="Clip" r:id="rId14" imgW="1266840" imgH="1200240" progId="MS_ClipArt_Gallery.2">
                    <p:embed/>
                  </p:oleObj>
                </mc:Choice>
                <mc:Fallback>
                  <p:oleObj name="Clip" r:id="rId14" imgW="1266840" imgH="1200240" progId="MS_ClipArt_Gallery.2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8109" name="Line 173"/>
          <p:cNvSpPr>
            <a:spLocks noChangeShapeType="1"/>
          </p:cNvSpPr>
          <p:nvPr/>
        </p:nvSpPr>
        <p:spPr bwMode="auto">
          <a:xfrm flipH="1">
            <a:off x="1544638" y="4667250"/>
            <a:ext cx="466725" cy="89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110" name="Line 174"/>
          <p:cNvSpPr>
            <a:spLocks noChangeShapeType="1"/>
          </p:cNvSpPr>
          <p:nvPr/>
        </p:nvSpPr>
        <p:spPr bwMode="auto">
          <a:xfrm>
            <a:off x="1527175" y="5138738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111" name="Line 175"/>
          <p:cNvSpPr>
            <a:spLocks noChangeShapeType="1"/>
          </p:cNvSpPr>
          <p:nvPr/>
        </p:nvSpPr>
        <p:spPr bwMode="auto">
          <a:xfrm>
            <a:off x="1392238" y="5475288"/>
            <a:ext cx="1905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112" name="Line 176"/>
          <p:cNvSpPr>
            <a:spLocks noChangeShapeType="1"/>
          </p:cNvSpPr>
          <p:nvPr/>
        </p:nvSpPr>
        <p:spPr bwMode="auto">
          <a:xfrm flipV="1">
            <a:off x="1836738" y="4999038"/>
            <a:ext cx="177800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8116" name="Group 180"/>
          <p:cNvGrpSpPr>
            <a:grpSpLocks/>
          </p:cNvGrpSpPr>
          <p:nvPr/>
        </p:nvGrpSpPr>
        <p:grpSpPr bwMode="auto">
          <a:xfrm>
            <a:off x="3598863" y="5027613"/>
            <a:ext cx="290512" cy="404812"/>
            <a:chOff x="2556" y="2689"/>
            <a:chExt cx="183" cy="255"/>
          </a:xfrm>
        </p:grpSpPr>
        <p:pic>
          <p:nvPicPr>
            <p:cNvPr id="168117" name="Picture 181" descr="31u_bnrz[1]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" y="2770"/>
              <a:ext cx="121" cy="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8118" name="Freeform 182"/>
            <p:cNvSpPr>
              <a:spLocks/>
            </p:cNvSpPr>
            <p:nvPr/>
          </p:nvSpPr>
          <p:spPr bwMode="auto">
            <a:xfrm>
              <a:off x="2605" y="2702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19" name="Freeform 183"/>
            <p:cNvSpPr>
              <a:spLocks/>
            </p:cNvSpPr>
            <p:nvPr/>
          </p:nvSpPr>
          <p:spPr bwMode="auto">
            <a:xfrm>
              <a:off x="2661" y="2701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20" name="Freeform 184"/>
            <p:cNvSpPr>
              <a:spLocks/>
            </p:cNvSpPr>
            <p:nvPr/>
          </p:nvSpPr>
          <p:spPr bwMode="auto">
            <a:xfrm>
              <a:off x="2584" y="2694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21" name="Freeform 185"/>
            <p:cNvSpPr>
              <a:spLocks/>
            </p:cNvSpPr>
            <p:nvPr/>
          </p:nvSpPr>
          <p:spPr bwMode="auto">
            <a:xfrm>
              <a:off x="2660" y="2692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22" name="Freeform 186"/>
            <p:cNvSpPr>
              <a:spLocks/>
            </p:cNvSpPr>
            <p:nvPr/>
          </p:nvSpPr>
          <p:spPr bwMode="auto">
            <a:xfrm>
              <a:off x="2564" y="2712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23" name="Freeform 187"/>
            <p:cNvSpPr>
              <a:spLocks/>
            </p:cNvSpPr>
            <p:nvPr/>
          </p:nvSpPr>
          <p:spPr bwMode="auto">
            <a:xfrm>
              <a:off x="2698" y="2689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24" name="Freeform 188"/>
            <p:cNvSpPr>
              <a:spLocks/>
            </p:cNvSpPr>
            <p:nvPr/>
          </p:nvSpPr>
          <p:spPr bwMode="auto">
            <a:xfrm>
              <a:off x="2653" y="2750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25" name="Freeform 189"/>
            <p:cNvSpPr>
              <a:spLocks/>
            </p:cNvSpPr>
            <p:nvPr/>
          </p:nvSpPr>
          <p:spPr bwMode="auto">
            <a:xfrm>
              <a:off x="2647" y="2733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26" name="Freeform 190"/>
            <p:cNvSpPr>
              <a:spLocks/>
            </p:cNvSpPr>
            <p:nvPr/>
          </p:nvSpPr>
          <p:spPr bwMode="auto">
            <a:xfrm>
              <a:off x="2641" y="2722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27" name="Freeform 191"/>
            <p:cNvSpPr>
              <a:spLocks/>
            </p:cNvSpPr>
            <p:nvPr/>
          </p:nvSpPr>
          <p:spPr bwMode="auto">
            <a:xfrm>
              <a:off x="2636" y="2714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28" name="Freeform 192"/>
            <p:cNvSpPr>
              <a:spLocks/>
            </p:cNvSpPr>
            <p:nvPr/>
          </p:nvSpPr>
          <p:spPr bwMode="auto">
            <a:xfrm>
              <a:off x="2596" y="2704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29" name="Freeform 193"/>
            <p:cNvSpPr>
              <a:spLocks/>
            </p:cNvSpPr>
            <p:nvPr/>
          </p:nvSpPr>
          <p:spPr bwMode="auto">
            <a:xfrm>
              <a:off x="2652" y="2704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30" name="Freeform 194"/>
            <p:cNvSpPr>
              <a:spLocks/>
            </p:cNvSpPr>
            <p:nvPr/>
          </p:nvSpPr>
          <p:spPr bwMode="auto">
            <a:xfrm>
              <a:off x="2575" y="2697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31" name="Freeform 195"/>
            <p:cNvSpPr>
              <a:spLocks/>
            </p:cNvSpPr>
            <p:nvPr/>
          </p:nvSpPr>
          <p:spPr bwMode="auto">
            <a:xfrm>
              <a:off x="2650" y="2695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32" name="Freeform 196"/>
            <p:cNvSpPr>
              <a:spLocks/>
            </p:cNvSpPr>
            <p:nvPr/>
          </p:nvSpPr>
          <p:spPr bwMode="auto">
            <a:xfrm>
              <a:off x="2556" y="2718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33" name="Freeform 197"/>
            <p:cNvSpPr>
              <a:spLocks/>
            </p:cNvSpPr>
            <p:nvPr/>
          </p:nvSpPr>
          <p:spPr bwMode="auto">
            <a:xfrm>
              <a:off x="2689" y="2692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8263" name="Group 327"/>
          <p:cNvGrpSpPr>
            <a:grpSpLocks/>
          </p:cNvGrpSpPr>
          <p:nvPr/>
        </p:nvGrpSpPr>
        <p:grpSpPr bwMode="auto">
          <a:xfrm>
            <a:off x="3149600" y="4864100"/>
            <a:ext cx="273050" cy="341313"/>
            <a:chOff x="2870" y="1518"/>
            <a:chExt cx="292" cy="320"/>
          </a:xfrm>
        </p:grpSpPr>
        <p:graphicFrame>
          <p:nvGraphicFramePr>
            <p:cNvPr id="168264" name="Object 328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682" name="Clip" r:id="rId16" imgW="819000" imgH="847800" progId="MS_ClipArt_Gallery.2">
                    <p:embed/>
                  </p:oleObj>
                </mc:Choice>
                <mc:Fallback>
                  <p:oleObj name="Clip" r:id="rId16" imgW="819000" imgH="847800" progId="MS_ClipArt_Gallery.2">
                    <p:embed/>
                    <p:pic>
                      <p:nvPicPr>
                        <p:cNvPr id="0" name="Object 3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265" name="Object 329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683" name="Clip" r:id="rId17" imgW="1266840" imgH="1200240" progId="MS_ClipArt_Gallery.2">
                    <p:embed/>
                  </p:oleObj>
                </mc:Choice>
                <mc:Fallback>
                  <p:oleObj name="Clip" r:id="rId17" imgW="1266840" imgH="1200240" progId="MS_ClipArt_Gallery.2">
                    <p:embed/>
                    <p:pic>
                      <p:nvPicPr>
                        <p:cNvPr id="0" name="Object 3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8266" name="Group 330"/>
          <p:cNvGrpSpPr>
            <a:grpSpLocks/>
          </p:cNvGrpSpPr>
          <p:nvPr/>
        </p:nvGrpSpPr>
        <p:grpSpPr bwMode="auto">
          <a:xfrm>
            <a:off x="3265488" y="5414963"/>
            <a:ext cx="273050" cy="341312"/>
            <a:chOff x="2870" y="1518"/>
            <a:chExt cx="292" cy="320"/>
          </a:xfrm>
        </p:grpSpPr>
        <p:graphicFrame>
          <p:nvGraphicFramePr>
            <p:cNvPr id="168267" name="Object 33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684" name="Clip" r:id="rId18" imgW="819000" imgH="847800" progId="MS_ClipArt_Gallery.2">
                    <p:embed/>
                  </p:oleObj>
                </mc:Choice>
                <mc:Fallback>
                  <p:oleObj name="Clip" r:id="rId18" imgW="819000" imgH="847800" progId="MS_ClipArt_Gallery.2">
                    <p:embed/>
                    <p:pic>
                      <p:nvPicPr>
                        <p:cNvPr id="0" name="Object 3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268" name="Object 33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685" name="Clip" r:id="rId19" imgW="1266840" imgH="1200240" progId="MS_ClipArt_Gallery.2">
                    <p:embed/>
                  </p:oleObj>
                </mc:Choice>
                <mc:Fallback>
                  <p:oleObj name="Clip" r:id="rId19" imgW="1266840" imgH="1200240" progId="MS_ClipArt_Gallery.2">
                    <p:embed/>
                    <p:pic>
                      <p:nvPicPr>
                        <p:cNvPr id="0" name="Object 3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8269" name="Group 333"/>
          <p:cNvGrpSpPr>
            <a:grpSpLocks/>
          </p:cNvGrpSpPr>
          <p:nvPr/>
        </p:nvGrpSpPr>
        <p:grpSpPr bwMode="auto">
          <a:xfrm>
            <a:off x="4041775" y="4887913"/>
            <a:ext cx="273050" cy="341312"/>
            <a:chOff x="2870" y="1518"/>
            <a:chExt cx="292" cy="320"/>
          </a:xfrm>
        </p:grpSpPr>
        <p:graphicFrame>
          <p:nvGraphicFramePr>
            <p:cNvPr id="168270" name="Object 33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686" name="Clip" r:id="rId20" imgW="819000" imgH="847800" progId="MS_ClipArt_Gallery.2">
                    <p:embed/>
                  </p:oleObj>
                </mc:Choice>
                <mc:Fallback>
                  <p:oleObj name="Clip" r:id="rId20" imgW="819000" imgH="847800" progId="MS_ClipArt_Gallery.2">
                    <p:embed/>
                    <p:pic>
                      <p:nvPicPr>
                        <p:cNvPr id="0" name="Object 3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271" name="Object 33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687" name="Clip" r:id="rId21" imgW="1266840" imgH="1200240" progId="MS_ClipArt_Gallery.2">
                    <p:embed/>
                  </p:oleObj>
                </mc:Choice>
                <mc:Fallback>
                  <p:oleObj name="Clip" r:id="rId21" imgW="1266840" imgH="1200240" progId="MS_ClipArt_Gallery.2">
                    <p:embed/>
                    <p:pic>
                      <p:nvPicPr>
                        <p:cNvPr id="0" name="Object 3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8318" name="Group 382"/>
          <p:cNvGrpSpPr>
            <a:grpSpLocks/>
          </p:cNvGrpSpPr>
          <p:nvPr/>
        </p:nvGrpSpPr>
        <p:grpSpPr bwMode="auto">
          <a:xfrm>
            <a:off x="4894263" y="5780088"/>
            <a:ext cx="203200" cy="157162"/>
            <a:chOff x="2274" y="2821"/>
            <a:chExt cx="215" cy="238"/>
          </a:xfrm>
        </p:grpSpPr>
        <p:sp>
          <p:nvSpPr>
            <p:cNvPr id="168319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26 w 430"/>
                <a:gd name="T1" fmla="*/ 18 h 50"/>
                <a:gd name="T2" fmla="*/ 0 w 430"/>
                <a:gd name="T3" fmla="*/ 18 h 50"/>
                <a:gd name="T4" fmla="*/ 0 w 430"/>
                <a:gd name="T5" fmla="*/ 50 h 50"/>
                <a:gd name="T6" fmla="*/ 430 w 430"/>
                <a:gd name="T7" fmla="*/ 50 h 50"/>
                <a:gd name="T8" fmla="*/ 430 w 430"/>
                <a:gd name="T9" fmla="*/ 18 h 50"/>
                <a:gd name="T10" fmla="*/ 376 w 430"/>
                <a:gd name="T11" fmla="*/ 18 h 50"/>
                <a:gd name="T12" fmla="*/ 376 w 430"/>
                <a:gd name="T13" fmla="*/ 0 h 50"/>
                <a:gd name="T14" fmla="*/ 26 w 430"/>
                <a:gd name="T15" fmla="*/ 0 h 50"/>
                <a:gd name="T16" fmla="*/ 26 w 430"/>
                <a:gd name="T17" fmla="*/ 18 h 50"/>
                <a:gd name="T18" fmla="*/ 376 w 430"/>
                <a:gd name="T19" fmla="*/ 18 h 50"/>
                <a:gd name="T20" fmla="*/ 33 w 430"/>
                <a:gd name="T21" fmla="*/ 18 h 50"/>
                <a:gd name="T22" fmla="*/ 376 w 430"/>
                <a:gd name="T2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320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321" name="Freeform 385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87 w 87"/>
                <a:gd name="T1" fmla="*/ 219 h 219"/>
                <a:gd name="T2" fmla="*/ 0 w 87"/>
                <a:gd name="T3" fmla="*/ 55 h 219"/>
                <a:gd name="T4" fmla="*/ 28 w 87"/>
                <a:gd name="T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22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323" name="Freeform 387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28 w 172"/>
                <a:gd name="T1" fmla="*/ 55 h 55"/>
                <a:gd name="T2" fmla="*/ 0 w 172"/>
                <a:gd name="T3" fmla="*/ 0 h 55"/>
                <a:gd name="T4" fmla="*/ 172 w 172"/>
                <a:gd name="T5" fmla="*/ 0 h 55"/>
                <a:gd name="T6" fmla="*/ 146 w 172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24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325" name="Freeform 389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26 w 430"/>
                <a:gd name="T1" fmla="*/ 18 h 50"/>
                <a:gd name="T2" fmla="*/ 0 w 430"/>
                <a:gd name="T3" fmla="*/ 18 h 50"/>
                <a:gd name="T4" fmla="*/ 0 w 430"/>
                <a:gd name="T5" fmla="*/ 50 h 50"/>
                <a:gd name="T6" fmla="*/ 430 w 430"/>
                <a:gd name="T7" fmla="*/ 50 h 50"/>
                <a:gd name="T8" fmla="*/ 430 w 430"/>
                <a:gd name="T9" fmla="*/ 18 h 50"/>
                <a:gd name="T10" fmla="*/ 376 w 430"/>
                <a:gd name="T11" fmla="*/ 18 h 50"/>
                <a:gd name="T12" fmla="*/ 376 w 430"/>
                <a:gd name="T13" fmla="*/ 0 h 50"/>
                <a:gd name="T14" fmla="*/ 26 w 430"/>
                <a:gd name="T15" fmla="*/ 0 h 50"/>
                <a:gd name="T16" fmla="*/ 26 w 430"/>
                <a:gd name="T17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26" name="Freeform 390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343 w 343"/>
                <a:gd name="T1" fmla="*/ 0 w 343"/>
                <a:gd name="T2" fmla="*/ 343 w 3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43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27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28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32 h 350"/>
                <a:gd name="T2" fmla="*/ 3 w 415"/>
                <a:gd name="T3" fmla="*/ 78 h 350"/>
                <a:gd name="T4" fmla="*/ 18 w 415"/>
                <a:gd name="T5" fmla="*/ 130 h 350"/>
                <a:gd name="T6" fmla="*/ 51 w 415"/>
                <a:gd name="T7" fmla="*/ 185 h 350"/>
                <a:gd name="T8" fmla="*/ 97 w 415"/>
                <a:gd name="T9" fmla="*/ 236 h 350"/>
                <a:gd name="T10" fmla="*/ 151 w 415"/>
                <a:gd name="T11" fmla="*/ 282 h 350"/>
                <a:gd name="T12" fmla="*/ 212 w 415"/>
                <a:gd name="T13" fmla="*/ 318 h 350"/>
                <a:gd name="T14" fmla="*/ 270 w 415"/>
                <a:gd name="T15" fmla="*/ 341 h 350"/>
                <a:gd name="T16" fmla="*/ 325 w 415"/>
                <a:gd name="T17" fmla="*/ 350 h 350"/>
                <a:gd name="T18" fmla="*/ 371 w 415"/>
                <a:gd name="T19" fmla="*/ 341 h 350"/>
                <a:gd name="T20" fmla="*/ 402 w 415"/>
                <a:gd name="T21" fmla="*/ 318 h 350"/>
                <a:gd name="T22" fmla="*/ 406 w 415"/>
                <a:gd name="T23" fmla="*/ 309 h 350"/>
                <a:gd name="T24" fmla="*/ 382 w 415"/>
                <a:gd name="T25" fmla="*/ 316 h 350"/>
                <a:gd name="T26" fmla="*/ 343 w 415"/>
                <a:gd name="T27" fmla="*/ 307 h 350"/>
                <a:gd name="T28" fmla="*/ 295 w 415"/>
                <a:gd name="T29" fmla="*/ 288 h 350"/>
                <a:gd name="T30" fmla="*/ 239 w 415"/>
                <a:gd name="T31" fmla="*/ 259 h 350"/>
                <a:gd name="T32" fmla="*/ 182 w 415"/>
                <a:gd name="T33" fmla="*/ 220 h 350"/>
                <a:gd name="T34" fmla="*/ 126 w 415"/>
                <a:gd name="T35" fmla="*/ 178 h 350"/>
                <a:gd name="T36" fmla="*/ 76 w 415"/>
                <a:gd name="T37" fmla="*/ 131 h 350"/>
                <a:gd name="T38" fmla="*/ 38 w 415"/>
                <a:gd name="T39" fmla="*/ 89 h 350"/>
                <a:gd name="T40" fmla="*/ 14 w 415"/>
                <a:gd name="T41" fmla="*/ 51 h 350"/>
                <a:gd name="T42" fmla="*/ 5 w 415"/>
                <a:gd name="T43" fmla="*/ 23 h 350"/>
                <a:gd name="T44" fmla="*/ 8 w 415"/>
                <a:gd name="T45" fmla="*/ 12 h 350"/>
                <a:gd name="T46" fmla="*/ 24 w 415"/>
                <a:gd name="T47" fmla="*/ 0 h 350"/>
                <a:gd name="T48" fmla="*/ 56 w 415"/>
                <a:gd name="T49" fmla="*/ 2 h 350"/>
                <a:gd name="T50" fmla="*/ 100 w 415"/>
                <a:gd name="T51" fmla="*/ 16 h 350"/>
                <a:gd name="T52" fmla="*/ 153 w 415"/>
                <a:gd name="T53" fmla="*/ 41 h 350"/>
                <a:gd name="T54" fmla="*/ 210 w 415"/>
                <a:gd name="T55" fmla="*/ 74 h 350"/>
                <a:gd name="T56" fmla="*/ 268 w 415"/>
                <a:gd name="T57" fmla="*/ 115 h 350"/>
                <a:gd name="T58" fmla="*/ 321 w 415"/>
                <a:gd name="T59" fmla="*/ 160 h 350"/>
                <a:gd name="T60" fmla="*/ 365 w 415"/>
                <a:gd name="T61" fmla="*/ 204 h 350"/>
                <a:gd name="T62" fmla="*/ 396 w 415"/>
                <a:gd name="T63" fmla="*/ 245 h 350"/>
                <a:gd name="T64" fmla="*/ 412 w 415"/>
                <a:gd name="T65" fmla="*/ 279 h 350"/>
                <a:gd name="T66" fmla="*/ 412 w 415"/>
                <a:gd name="T67" fmla="*/ 302 h 350"/>
                <a:gd name="T68" fmla="*/ 396 w 415"/>
                <a:gd name="T69" fmla="*/ 314 h 350"/>
                <a:gd name="T70" fmla="*/ 365 w 415"/>
                <a:gd name="T71" fmla="*/ 313 h 350"/>
                <a:gd name="T72" fmla="*/ 321 w 415"/>
                <a:gd name="T73" fmla="*/ 300 h 350"/>
                <a:gd name="T74" fmla="*/ 268 w 415"/>
                <a:gd name="T75" fmla="*/ 275 h 350"/>
                <a:gd name="T76" fmla="*/ 210 w 415"/>
                <a:gd name="T77" fmla="*/ 240 h 350"/>
                <a:gd name="T78" fmla="*/ 153 w 415"/>
                <a:gd name="T79" fmla="*/ 199 h 350"/>
                <a:gd name="T80" fmla="*/ 100 w 415"/>
                <a:gd name="T81" fmla="*/ 154 h 350"/>
                <a:gd name="T82" fmla="*/ 56 w 415"/>
                <a:gd name="T83" fmla="*/ 110 h 350"/>
                <a:gd name="T84" fmla="*/ 24 w 415"/>
                <a:gd name="T85" fmla="*/ 69 h 350"/>
                <a:gd name="T86" fmla="*/ 8 w 415"/>
                <a:gd name="T87" fmla="*/ 35 h 350"/>
                <a:gd name="T88" fmla="*/ 8 w 415"/>
                <a:gd name="T89" fmla="*/ 1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29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330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331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332" name="Freeform 396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3 h 80"/>
                <a:gd name="T2" fmla="*/ 4 w 101"/>
                <a:gd name="T3" fmla="*/ 0 h 80"/>
                <a:gd name="T4" fmla="*/ 13 w 101"/>
                <a:gd name="T5" fmla="*/ 1 h 80"/>
                <a:gd name="T6" fmla="*/ 24 w 101"/>
                <a:gd name="T7" fmla="*/ 3 h 80"/>
                <a:gd name="T8" fmla="*/ 37 w 101"/>
                <a:gd name="T9" fmla="*/ 10 h 80"/>
                <a:gd name="T10" fmla="*/ 51 w 101"/>
                <a:gd name="T11" fmla="*/ 19 h 80"/>
                <a:gd name="T12" fmla="*/ 66 w 101"/>
                <a:gd name="T13" fmla="*/ 30 h 80"/>
                <a:gd name="T14" fmla="*/ 79 w 101"/>
                <a:gd name="T15" fmla="*/ 40 h 80"/>
                <a:gd name="T16" fmla="*/ 90 w 101"/>
                <a:gd name="T17" fmla="*/ 51 h 80"/>
                <a:gd name="T18" fmla="*/ 97 w 101"/>
                <a:gd name="T19" fmla="*/ 62 h 80"/>
                <a:gd name="T20" fmla="*/ 101 w 101"/>
                <a:gd name="T21" fmla="*/ 71 h 80"/>
                <a:gd name="T22" fmla="*/ 101 w 101"/>
                <a:gd name="T23" fmla="*/ 76 h 80"/>
                <a:gd name="T24" fmla="*/ 97 w 101"/>
                <a:gd name="T25" fmla="*/ 80 h 80"/>
                <a:gd name="T26" fmla="*/ 90 w 101"/>
                <a:gd name="T27" fmla="*/ 78 h 80"/>
                <a:gd name="T28" fmla="*/ 79 w 101"/>
                <a:gd name="T29" fmla="*/ 74 h 80"/>
                <a:gd name="T30" fmla="*/ 66 w 101"/>
                <a:gd name="T31" fmla="*/ 69 h 80"/>
                <a:gd name="T32" fmla="*/ 51 w 101"/>
                <a:gd name="T33" fmla="*/ 60 h 80"/>
                <a:gd name="T34" fmla="*/ 37 w 101"/>
                <a:gd name="T35" fmla="*/ 49 h 80"/>
                <a:gd name="T36" fmla="*/ 23 w 101"/>
                <a:gd name="T37" fmla="*/ 39 h 80"/>
                <a:gd name="T38" fmla="*/ 13 w 101"/>
                <a:gd name="T39" fmla="*/ 28 h 80"/>
                <a:gd name="T40" fmla="*/ 4 w 101"/>
                <a:gd name="T41" fmla="*/ 17 h 80"/>
                <a:gd name="T42" fmla="*/ 0 w 101"/>
                <a:gd name="T43" fmla="*/ 8 h 80"/>
                <a:gd name="T44" fmla="*/ 0 w 101"/>
                <a:gd name="T45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8334" name="Group 398"/>
          <p:cNvGrpSpPr>
            <a:grpSpLocks/>
          </p:cNvGrpSpPr>
          <p:nvPr/>
        </p:nvGrpSpPr>
        <p:grpSpPr bwMode="auto">
          <a:xfrm>
            <a:off x="5314950" y="5784850"/>
            <a:ext cx="203200" cy="157163"/>
            <a:chOff x="2274" y="2821"/>
            <a:chExt cx="215" cy="238"/>
          </a:xfrm>
        </p:grpSpPr>
        <p:sp>
          <p:nvSpPr>
            <p:cNvPr id="168335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26 w 430"/>
                <a:gd name="T1" fmla="*/ 18 h 50"/>
                <a:gd name="T2" fmla="*/ 0 w 430"/>
                <a:gd name="T3" fmla="*/ 18 h 50"/>
                <a:gd name="T4" fmla="*/ 0 w 430"/>
                <a:gd name="T5" fmla="*/ 50 h 50"/>
                <a:gd name="T6" fmla="*/ 430 w 430"/>
                <a:gd name="T7" fmla="*/ 50 h 50"/>
                <a:gd name="T8" fmla="*/ 430 w 430"/>
                <a:gd name="T9" fmla="*/ 18 h 50"/>
                <a:gd name="T10" fmla="*/ 376 w 430"/>
                <a:gd name="T11" fmla="*/ 18 h 50"/>
                <a:gd name="T12" fmla="*/ 376 w 430"/>
                <a:gd name="T13" fmla="*/ 0 h 50"/>
                <a:gd name="T14" fmla="*/ 26 w 430"/>
                <a:gd name="T15" fmla="*/ 0 h 50"/>
                <a:gd name="T16" fmla="*/ 26 w 430"/>
                <a:gd name="T17" fmla="*/ 18 h 50"/>
                <a:gd name="T18" fmla="*/ 376 w 430"/>
                <a:gd name="T19" fmla="*/ 18 h 50"/>
                <a:gd name="T20" fmla="*/ 33 w 430"/>
                <a:gd name="T21" fmla="*/ 18 h 50"/>
                <a:gd name="T22" fmla="*/ 376 w 430"/>
                <a:gd name="T2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336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337" name="Freeform 401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87 w 87"/>
                <a:gd name="T1" fmla="*/ 219 h 219"/>
                <a:gd name="T2" fmla="*/ 0 w 87"/>
                <a:gd name="T3" fmla="*/ 55 h 219"/>
                <a:gd name="T4" fmla="*/ 28 w 87"/>
                <a:gd name="T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38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339" name="Freeform 403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28 w 172"/>
                <a:gd name="T1" fmla="*/ 55 h 55"/>
                <a:gd name="T2" fmla="*/ 0 w 172"/>
                <a:gd name="T3" fmla="*/ 0 h 55"/>
                <a:gd name="T4" fmla="*/ 172 w 172"/>
                <a:gd name="T5" fmla="*/ 0 h 55"/>
                <a:gd name="T6" fmla="*/ 146 w 172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40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341" name="Freeform 405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26 w 430"/>
                <a:gd name="T1" fmla="*/ 18 h 50"/>
                <a:gd name="T2" fmla="*/ 0 w 430"/>
                <a:gd name="T3" fmla="*/ 18 h 50"/>
                <a:gd name="T4" fmla="*/ 0 w 430"/>
                <a:gd name="T5" fmla="*/ 50 h 50"/>
                <a:gd name="T6" fmla="*/ 430 w 430"/>
                <a:gd name="T7" fmla="*/ 50 h 50"/>
                <a:gd name="T8" fmla="*/ 430 w 430"/>
                <a:gd name="T9" fmla="*/ 18 h 50"/>
                <a:gd name="T10" fmla="*/ 376 w 430"/>
                <a:gd name="T11" fmla="*/ 18 h 50"/>
                <a:gd name="T12" fmla="*/ 376 w 430"/>
                <a:gd name="T13" fmla="*/ 0 h 50"/>
                <a:gd name="T14" fmla="*/ 26 w 430"/>
                <a:gd name="T15" fmla="*/ 0 h 50"/>
                <a:gd name="T16" fmla="*/ 26 w 430"/>
                <a:gd name="T17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42" name="Freeform 406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343 w 343"/>
                <a:gd name="T1" fmla="*/ 0 w 343"/>
                <a:gd name="T2" fmla="*/ 343 w 3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43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43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44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32 h 350"/>
                <a:gd name="T2" fmla="*/ 3 w 415"/>
                <a:gd name="T3" fmla="*/ 78 h 350"/>
                <a:gd name="T4" fmla="*/ 18 w 415"/>
                <a:gd name="T5" fmla="*/ 130 h 350"/>
                <a:gd name="T6" fmla="*/ 51 w 415"/>
                <a:gd name="T7" fmla="*/ 185 h 350"/>
                <a:gd name="T8" fmla="*/ 97 w 415"/>
                <a:gd name="T9" fmla="*/ 236 h 350"/>
                <a:gd name="T10" fmla="*/ 151 w 415"/>
                <a:gd name="T11" fmla="*/ 282 h 350"/>
                <a:gd name="T12" fmla="*/ 212 w 415"/>
                <a:gd name="T13" fmla="*/ 318 h 350"/>
                <a:gd name="T14" fmla="*/ 270 w 415"/>
                <a:gd name="T15" fmla="*/ 341 h 350"/>
                <a:gd name="T16" fmla="*/ 325 w 415"/>
                <a:gd name="T17" fmla="*/ 350 h 350"/>
                <a:gd name="T18" fmla="*/ 371 w 415"/>
                <a:gd name="T19" fmla="*/ 341 h 350"/>
                <a:gd name="T20" fmla="*/ 402 w 415"/>
                <a:gd name="T21" fmla="*/ 318 h 350"/>
                <a:gd name="T22" fmla="*/ 406 w 415"/>
                <a:gd name="T23" fmla="*/ 309 h 350"/>
                <a:gd name="T24" fmla="*/ 382 w 415"/>
                <a:gd name="T25" fmla="*/ 316 h 350"/>
                <a:gd name="T26" fmla="*/ 343 w 415"/>
                <a:gd name="T27" fmla="*/ 307 h 350"/>
                <a:gd name="T28" fmla="*/ 295 w 415"/>
                <a:gd name="T29" fmla="*/ 288 h 350"/>
                <a:gd name="T30" fmla="*/ 239 w 415"/>
                <a:gd name="T31" fmla="*/ 259 h 350"/>
                <a:gd name="T32" fmla="*/ 182 w 415"/>
                <a:gd name="T33" fmla="*/ 220 h 350"/>
                <a:gd name="T34" fmla="*/ 126 w 415"/>
                <a:gd name="T35" fmla="*/ 178 h 350"/>
                <a:gd name="T36" fmla="*/ 76 w 415"/>
                <a:gd name="T37" fmla="*/ 131 h 350"/>
                <a:gd name="T38" fmla="*/ 38 w 415"/>
                <a:gd name="T39" fmla="*/ 89 h 350"/>
                <a:gd name="T40" fmla="*/ 14 w 415"/>
                <a:gd name="T41" fmla="*/ 51 h 350"/>
                <a:gd name="T42" fmla="*/ 5 w 415"/>
                <a:gd name="T43" fmla="*/ 23 h 350"/>
                <a:gd name="T44" fmla="*/ 8 w 415"/>
                <a:gd name="T45" fmla="*/ 12 h 350"/>
                <a:gd name="T46" fmla="*/ 24 w 415"/>
                <a:gd name="T47" fmla="*/ 0 h 350"/>
                <a:gd name="T48" fmla="*/ 56 w 415"/>
                <a:gd name="T49" fmla="*/ 2 h 350"/>
                <a:gd name="T50" fmla="*/ 100 w 415"/>
                <a:gd name="T51" fmla="*/ 16 h 350"/>
                <a:gd name="T52" fmla="*/ 153 w 415"/>
                <a:gd name="T53" fmla="*/ 41 h 350"/>
                <a:gd name="T54" fmla="*/ 210 w 415"/>
                <a:gd name="T55" fmla="*/ 74 h 350"/>
                <a:gd name="T56" fmla="*/ 268 w 415"/>
                <a:gd name="T57" fmla="*/ 115 h 350"/>
                <a:gd name="T58" fmla="*/ 321 w 415"/>
                <a:gd name="T59" fmla="*/ 160 h 350"/>
                <a:gd name="T60" fmla="*/ 365 w 415"/>
                <a:gd name="T61" fmla="*/ 204 h 350"/>
                <a:gd name="T62" fmla="*/ 396 w 415"/>
                <a:gd name="T63" fmla="*/ 245 h 350"/>
                <a:gd name="T64" fmla="*/ 412 w 415"/>
                <a:gd name="T65" fmla="*/ 279 h 350"/>
                <a:gd name="T66" fmla="*/ 412 w 415"/>
                <a:gd name="T67" fmla="*/ 302 h 350"/>
                <a:gd name="T68" fmla="*/ 396 w 415"/>
                <a:gd name="T69" fmla="*/ 314 h 350"/>
                <a:gd name="T70" fmla="*/ 365 w 415"/>
                <a:gd name="T71" fmla="*/ 313 h 350"/>
                <a:gd name="T72" fmla="*/ 321 w 415"/>
                <a:gd name="T73" fmla="*/ 300 h 350"/>
                <a:gd name="T74" fmla="*/ 268 w 415"/>
                <a:gd name="T75" fmla="*/ 275 h 350"/>
                <a:gd name="T76" fmla="*/ 210 w 415"/>
                <a:gd name="T77" fmla="*/ 240 h 350"/>
                <a:gd name="T78" fmla="*/ 153 w 415"/>
                <a:gd name="T79" fmla="*/ 199 h 350"/>
                <a:gd name="T80" fmla="*/ 100 w 415"/>
                <a:gd name="T81" fmla="*/ 154 h 350"/>
                <a:gd name="T82" fmla="*/ 56 w 415"/>
                <a:gd name="T83" fmla="*/ 110 h 350"/>
                <a:gd name="T84" fmla="*/ 24 w 415"/>
                <a:gd name="T85" fmla="*/ 69 h 350"/>
                <a:gd name="T86" fmla="*/ 8 w 415"/>
                <a:gd name="T87" fmla="*/ 35 h 350"/>
                <a:gd name="T88" fmla="*/ 8 w 415"/>
                <a:gd name="T89" fmla="*/ 1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45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346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347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348" name="Freeform 412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3 h 80"/>
                <a:gd name="T2" fmla="*/ 4 w 101"/>
                <a:gd name="T3" fmla="*/ 0 h 80"/>
                <a:gd name="T4" fmla="*/ 13 w 101"/>
                <a:gd name="T5" fmla="*/ 1 h 80"/>
                <a:gd name="T6" fmla="*/ 24 w 101"/>
                <a:gd name="T7" fmla="*/ 3 h 80"/>
                <a:gd name="T8" fmla="*/ 37 w 101"/>
                <a:gd name="T9" fmla="*/ 10 h 80"/>
                <a:gd name="T10" fmla="*/ 51 w 101"/>
                <a:gd name="T11" fmla="*/ 19 h 80"/>
                <a:gd name="T12" fmla="*/ 66 w 101"/>
                <a:gd name="T13" fmla="*/ 30 h 80"/>
                <a:gd name="T14" fmla="*/ 79 w 101"/>
                <a:gd name="T15" fmla="*/ 40 h 80"/>
                <a:gd name="T16" fmla="*/ 90 w 101"/>
                <a:gd name="T17" fmla="*/ 51 h 80"/>
                <a:gd name="T18" fmla="*/ 97 w 101"/>
                <a:gd name="T19" fmla="*/ 62 h 80"/>
                <a:gd name="T20" fmla="*/ 101 w 101"/>
                <a:gd name="T21" fmla="*/ 71 h 80"/>
                <a:gd name="T22" fmla="*/ 101 w 101"/>
                <a:gd name="T23" fmla="*/ 76 h 80"/>
                <a:gd name="T24" fmla="*/ 97 w 101"/>
                <a:gd name="T25" fmla="*/ 80 h 80"/>
                <a:gd name="T26" fmla="*/ 90 w 101"/>
                <a:gd name="T27" fmla="*/ 78 h 80"/>
                <a:gd name="T28" fmla="*/ 79 w 101"/>
                <a:gd name="T29" fmla="*/ 74 h 80"/>
                <a:gd name="T30" fmla="*/ 66 w 101"/>
                <a:gd name="T31" fmla="*/ 69 h 80"/>
                <a:gd name="T32" fmla="*/ 51 w 101"/>
                <a:gd name="T33" fmla="*/ 60 h 80"/>
                <a:gd name="T34" fmla="*/ 37 w 101"/>
                <a:gd name="T35" fmla="*/ 49 h 80"/>
                <a:gd name="T36" fmla="*/ 23 w 101"/>
                <a:gd name="T37" fmla="*/ 39 h 80"/>
                <a:gd name="T38" fmla="*/ 13 w 101"/>
                <a:gd name="T39" fmla="*/ 28 h 80"/>
                <a:gd name="T40" fmla="*/ 4 w 101"/>
                <a:gd name="T41" fmla="*/ 17 h 80"/>
                <a:gd name="T42" fmla="*/ 0 w 101"/>
                <a:gd name="T43" fmla="*/ 8 h 80"/>
                <a:gd name="T44" fmla="*/ 0 w 101"/>
                <a:gd name="T45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8349" name="Group 413"/>
          <p:cNvGrpSpPr>
            <a:grpSpLocks/>
          </p:cNvGrpSpPr>
          <p:nvPr/>
        </p:nvGrpSpPr>
        <p:grpSpPr bwMode="auto">
          <a:xfrm flipH="1">
            <a:off x="5789613" y="5770563"/>
            <a:ext cx="203200" cy="157162"/>
            <a:chOff x="2274" y="2821"/>
            <a:chExt cx="215" cy="238"/>
          </a:xfrm>
        </p:grpSpPr>
        <p:sp>
          <p:nvSpPr>
            <p:cNvPr id="168350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26 w 430"/>
                <a:gd name="T1" fmla="*/ 18 h 50"/>
                <a:gd name="T2" fmla="*/ 0 w 430"/>
                <a:gd name="T3" fmla="*/ 18 h 50"/>
                <a:gd name="T4" fmla="*/ 0 w 430"/>
                <a:gd name="T5" fmla="*/ 50 h 50"/>
                <a:gd name="T6" fmla="*/ 430 w 430"/>
                <a:gd name="T7" fmla="*/ 50 h 50"/>
                <a:gd name="T8" fmla="*/ 430 w 430"/>
                <a:gd name="T9" fmla="*/ 18 h 50"/>
                <a:gd name="T10" fmla="*/ 376 w 430"/>
                <a:gd name="T11" fmla="*/ 18 h 50"/>
                <a:gd name="T12" fmla="*/ 376 w 430"/>
                <a:gd name="T13" fmla="*/ 0 h 50"/>
                <a:gd name="T14" fmla="*/ 26 w 430"/>
                <a:gd name="T15" fmla="*/ 0 h 50"/>
                <a:gd name="T16" fmla="*/ 26 w 430"/>
                <a:gd name="T17" fmla="*/ 18 h 50"/>
                <a:gd name="T18" fmla="*/ 376 w 430"/>
                <a:gd name="T19" fmla="*/ 18 h 50"/>
                <a:gd name="T20" fmla="*/ 33 w 430"/>
                <a:gd name="T21" fmla="*/ 18 h 50"/>
                <a:gd name="T22" fmla="*/ 376 w 430"/>
                <a:gd name="T2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351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352" name="Freeform 416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87 w 87"/>
                <a:gd name="T1" fmla="*/ 219 h 219"/>
                <a:gd name="T2" fmla="*/ 0 w 87"/>
                <a:gd name="T3" fmla="*/ 55 h 219"/>
                <a:gd name="T4" fmla="*/ 28 w 87"/>
                <a:gd name="T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3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354" name="Freeform 418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28 w 172"/>
                <a:gd name="T1" fmla="*/ 55 h 55"/>
                <a:gd name="T2" fmla="*/ 0 w 172"/>
                <a:gd name="T3" fmla="*/ 0 h 55"/>
                <a:gd name="T4" fmla="*/ 172 w 172"/>
                <a:gd name="T5" fmla="*/ 0 h 55"/>
                <a:gd name="T6" fmla="*/ 146 w 172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5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356" name="Freeform 420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26 w 430"/>
                <a:gd name="T1" fmla="*/ 18 h 50"/>
                <a:gd name="T2" fmla="*/ 0 w 430"/>
                <a:gd name="T3" fmla="*/ 18 h 50"/>
                <a:gd name="T4" fmla="*/ 0 w 430"/>
                <a:gd name="T5" fmla="*/ 50 h 50"/>
                <a:gd name="T6" fmla="*/ 430 w 430"/>
                <a:gd name="T7" fmla="*/ 50 h 50"/>
                <a:gd name="T8" fmla="*/ 430 w 430"/>
                <a:gd name="T9" fmla="*/ 18 h 50"/>
                <a:gd name="T10" fmla="*/ 376 w 430"/>
                <a:gd name="T11" fmla="*/ 18 h 50"/>
                <a:gd name="T12" fmla="*/ 376 w 430"/>
                <a:gd name="T13" fmla="*/ 0 h 50"/>
                <a:gd name="T14" fmla="*/ 26 w 430"/>
                <a:gd name="T15" fmla="*/ 0 h 50"/>
                <a:gd name="T16" fmla="*/ 26 w 430"/>
                <a:gd name="T17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7" name="Freeform 421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343 w 343"/>
                <a:gd name="T1" fmla="*/ 0 w 343"/>
                <a:gd name="T2" fmla="*/ 343 w 3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43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8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9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32 h 350"/>
                <a:gd name="T2" fmla="*/ 3 w 415"/>
                <a:gd name="T3" fmla="*/ 78 h 350"/>
                <a:gd name="T4" fmla="*/ 18 w 415"/>
                <a:gd name="T5" fmla="*/ 130 h 350"/>
                <a:gd name="T6" fmla="*/ 51 w 415"/>
                <a:gd name="T7" fmla="*/ 185 h 350"/>
                <a:gd name="T8" fmla="*/ 97 w 415"/>
                <a:gd name="T9" fmla="*/ 236 h 350"/>
                <a:gd name="T10" fmla="*/ 151 w 415"/>
                <a:gd name="T11" fmla="*/ 282 h 350"/>
                <a:gd name="T12" fmla="*/ 212 w 415"/>
                <a:gd name="T13" fmla="*/ 318 h 350"/>
                <a:gd name="T14" fmla="*/ 270 w 415"/>
                <a:gd name="T15" fmla="*/ 341 h 350"/>
                <a:gd name="T16" fmla="*/ 325 w 415"/>
                <a:gd name="T17" fmla="*/ 350 h 350"/>
                <a:gd name="T18" fmla="*/ 371 w 415"/>
                <a:gd name="T19" fmla="*/ 341 h 350"/>
                <a:gd name="T20" fmla="*/ 402 w 415"/>
                <a:gd name="T21" fmla="*/ 318 h 350"/>
                <a:gd name="T22" fmla="*/ 406 w 415"/>
                <a:gd name="T23" fmla="*/ 309 h 350"/>
                <a:gd name="T24" fmla="*/ 382 w 415"/>
                <a:gd name="T25" fmla="*/ 316 h 350"/>
                <a:gd name="T26" fmla="*/ 343 w 415"/>
                <a:gd name="T27" fmla="*/ 307 h 350"/>
                <a:gd name="T28" fmla="*/ 295 w 415"/>
                <a:gd name="T29" fmla="*/ 288 h 350"/>
                <a:gd name="T30" fmla="*/ 239 w 415"/>
                <a:gd name="T31" fmla="*/ 259 h 350"/>
                <a:gd name="T32" fmla="*/ 182 w 415"/>
                <a:gd name="T33" fmla="*/ 220 h 350"/>
                <a:gd name="T34" fmla="*/ 126 w 415"/>
                <a:gd name="T35" fmla="*/ 178 h 350"/>
                <a:gd name="T36" fmla="*/ 76 w 415"/>
                <a:gd name="T37" fmla="*/ 131 h 350"/>
                <a:gd name="T38" fmla="*/ 38 w 415"/>
                <a:gd name="T39" fmla="*/ 89 h 350"/>
                <a:gd name="T40" fmla="*/ 14 w 415"/>
                <a:gd name="T41" fmla="*/ 51 h 350"/>
                <a:gd name="T42" fmla="*/ 5 w 415"/>
                <a:gd name="T43" fmla="*/ 23 h 350"/>
                <a:gd name="T44" fmla="*/ 8 w 415"/>
                <a:gd name="T45" fmla="*/ 12 h 350"/>
                <a:gd name="T46" fmla="*/ 24 w 415"/>
                <a:gd name="T47" fmla="*/ 0 h 350"/>
                <a:gd name="T48" fmla="*/ 56 w 415"/>
                <a:gd name="T49" fmla="*/ 2 h 350"/>
                <a:gd name="T50" fmla="*/ 100 w 415"/>
                <a:gd name="T51" fmla="*/ 16 h 350"/>
                <a:gd name="T52" fmla="*/ 153 w 415"/>
                <a:gd name="T53" fmla="*/ 41 h 350"/>
                <a:gd name="T54" fmla="*/ 210 w 415"/>
                <a:gd name="T55" fmla="*/ 74 h 350"/>
                <a:gd name="T56" fmla="*/ 268 w 415"/>
                <a:gd name="T57" fmla="*/ 115 h 350"/>
                <a:gd name="T58" fmla="*/ 321 w 415"/>
                <a:gd name="T59" fmla="*/ 160 h 350"/>
                <a:gd name="T60" fmla="*/ 365 w 415"/>
                <a:gd name="T61" fmla="*/ 204 h 350"/>
                <a:gd name="T62" fmla="*/ 396 w 415"/>
                <a:gd name="T63" fmla="*/ 245 h 350"/>
                <a:gd name="T64" fmla="*/ 412 w 415"/>
                <a:gd name="T65" fmla="*/ 279 h 350"/>
                <a:gd name="T66" fmla="*/ 412 w 415"/>
                <a:gd name="T67" fmla="*/ 302 h 350"/>
                <a:gd name="T68" fmla="*/ 396 w 415"/>
                <a:gd name="T69" fmla="*/ 314 h 350"/>
                <a:gd name="T70" fmla="*/ 365 w 415"/>
                <a:gd name="T71" fmla="*/ 313 h 350"/>
                <a:gd name="T72" fmla="*/ 321 w 415"/>
                <a:gd name="T73" fmla="*/ 300 h 350"/>
                <a:gd name="T74" fmla="*/ 268 w 415"/>
                <a:gd name="T75" fmla="*/ 275 h 350"/>
                <a:gd name="T76" fmla="*/ 210 w 415"/>
                <a:gd name="T77" fmla="*/ 240 h 350"/>
                <a:gd name="T78" fmla="*/ 153 w 415"/>
                <a:gd name="T79" fmla="*/ 199 h 350"/>
                <a:gd name="T80" fmla="*/ 100 w 415"/>
                <a:gd name="T81" fmla="*/ 154 h 350"/>
                <a:gd name="T82" fmla="*/ 56 w 415"/>
                <a:gd name="T83" fmla="*/ 110 h 350"/>
                <a:gd name="T84" fmla="*/ 24 w 415"/>
                <a:gd name="T85" fmla="*/ 69 h 350"/>
                <a:gd name="T86" fmla="*/ 8 w 415"/>
                <a:gd name="T87" fmla="*/ 35 h 350"/>
                <a:gd name="T88" fmla="*/ 8 w 415"/>
                <a:gd name="T89" fmla="*/ 1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60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361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362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363" name="Freeform 427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3 h 80"/>
                <a:gd name="T2" fmla="*/ 4 w 101"/>
                <a:gd name="T3" fmla="*/ 0 h 80"/>
                <a:gd name="T4" fmla="*/ 13 w 101"/>
                <a:gd name="T5" fmla="*/ 1 h 80"/>
                <a:gd name="T6" fmla="*/ 24 w 101"/>
                <a:gd name="T7" fmla="*/ 3 h 80"/>
                <a:gd name="T8" fmla="*/ 37 w 101"/>
                <a:gd name="T9" fmla="*/ 10 h 80"/>
                <a:gd name="T10" fmla="*/ 51 w 101"/>
                <a:gd name="T11" fmla="*/ 19 h 80"/>
                <a:gd name="T12" fmla="*/ 66 w 101"/>
                <a:gd name="T13" fmla="*/ 30 h 80"/>
                <a:gd name="T14" fmla="*/ 79 w 101"/>
                <a:gd name="T15" fmla="*/ 40 h 80"/>
                <a:gd name="T16" fmla="*/ 90 w 101"/>
                <a:gd name="T17" fmla="*/ 51 h 80"/>
                <a:gd name="T18" fmla="*/ 97 w 101"/>
                <a:gd name="T19" fmla="*/ 62 h 80"/>
                <a:gd name="T20" fmla="*/ 101 w 101"/>
                <a:gd name="T21" fmla="*/ 71 h 80"/>
                <a:gd name="T22" fmla="*/ 101 w 101"/>
                <a:gd name="T23" fmla="*/ 76 h 80"/>
                <a:gd name="T24" fmla="*/ 97 w 101"/>
                <a:gd name="T25" fmla="*/ 80 h 80"/>
                <a:gd name="T26" fmla="*/ 90 w 101"/>
                <a:gd name="T27" fmla="*/ 78 h 80"/>
                <a:gd name="T28" fmla="*/ 79 w 101"/>
                <a:gd name="T29" fmla="*/ 74 h 80"/>
                <a:gd name="T30" fmla="*/ 66 w 101"/>
                <a:gd name="T31" fmla="*/ 69 h 80"/>
                <a:gd name="T32" fmla="*/ 51 w 101"/>
                <a:gd name="T33" fmla="*/ 60 h 80"/>
                <a:gd name="T34" fmla="*/ 37 w 101"/>
                <a:gd name="T35" fmla="*/ 49 h 80"/>
                <a:gd name="T36" fmla="*/ 23 w 101"/>
                <a:gd name="T37" fmla="*/ 39 h 80"/>
                <a:gd name="T38" fmla="*/ 13 w 101"/>
                <a:gd name="T39" fmla="*/ 28 h 80"/>
                <a:gd name="T40" fmla="*/ 4 w 101"/>
                <a:gd name="T41" fmla="*/ 17 h 80"/>
                <a:gd name="T42" fmla="*/ 0 w 101"/>
                <a:gd name="T43" fmla="*/ 8 h 80"/>
                <a:gd name="T44" fmla="*/ 0 w 101"/>
                <a:gd name="T45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68365" name="Picture 429" descr="MMj03957750000[1]"/>
          <p:cNvPicPr>
            <a:picLocks noChangeAspect="1" noChangeArrowheads="1" noCrop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4905375"/>
            <a:ext cx="38735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368" name="Picture 432" descr="cocktail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4668838"/>
            <a:ext cx="2030412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8369" name="Object 433"/>
          <p:cNvGraphicFramePr>
            <a:graphicFrameLocks noChangeAspect="1"/>
          </p:cNvGraphicFramePr>
          <p:nvPr/>
        </p:nvGraphicFramePr>
        <p:xfrm>
          <a:off x="1309688" y="4502150"/>
          <a:ext cx="4397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88" name="Clip" r:id="rId24" imgW="1305000" imgH="1085760" progId="MS_ClipArt_Gallery.2">
                  <p:embed/>
                </p:oleObj>
              </mc:Choice>
              <mc:Fallback>
                <p:oleObj name="Clip" r:id="rId24" imgW="1305000" imgH="1085760" progId="MS_ClipArt_Gallery.2">
                  <p:embed/>
                  <p:pic>
                    <p:nvPicPr>
                      <p:cNvPr id="0" name="Object 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4502150"/>
                        <a:ext cx="43973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370" name="Line 434"/>
          <p:cNvSpPr>
            <a:spLocks noChangeShapeType="1"/>
          </p:cNvSpPr>
          <p:nvPr/>
        </p:nvSpPr>
        <p:spPr bwMode="auto">
          <a:xfrm>
            <a:off x="1708150" y="477202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371" name="Line 435"/>
          <p:cNvSpPr>
            <a:spLocks noChangeShapeType="1"/>
          </p:cNvSpPr>
          <p:nvPr/>
        </p:nvSpPr>
        <p:spPr bwMode="auto">
          <a:xfrm>
            <a:off x="1708150" y="477202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372" name="Line 436"/>
          <p:cNvSpPr>
            <a:spLocks noChangeShapeType="1"/>
          </p:cNvSpPr>
          <p:nvPr/>
        </p:nvSpPr>
        <p:spPr bwMode="auto">
          <a:xfrm>
            <a:off x="1639888" y="5408613"/>
            <a:ext cx="1905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055A995E-8AE6-44D5-B314-6B76A21FBA0F}" type="slidenum">
              <a:rPr lang="en-US"/>
              <a:pPr/>
              <a:t>12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Access protocols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95413"/>
            <a:ext cx="8396287" cy="4648200"/>
          </a:xfrm>
        </p:spPr>
        <p:txBody>
          <a:bodyPr/>
          <a:lstStyle/>
          <a:p>
            <a:r>
              <a:rPr lang="en-US" sz="2400" dirty="0"/>
              <a:t>single shared broadcast channel </a:t>
            </a:r>
          </a:p>
          <a:p>
            <a:r>
              <a:rPr lang="en-US" sz="2400" dirty="0"/>
              <a:t>two or more simultaneous transmissions by nodes: interference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collision</a:t>
            </a:r>
            <a:r>
              <a:rPr lang="en-US" sz="2000" dirty="0"/>
              <a:t> if node receives two or more signals at the same time</a:t>
            </a:r>
          </a:p>
          <a:p>
            <a:pPr>
              <a:buFont typeface="Wingdings" pitchFamily="2" charset="2"/>
              <a:buNone/>
            </a:pPr>
            <a:r>
              <a:rPr lang="en-US" sz="2400" i="1" u="sng" dirty="0">
                <a:solidFill>
                  <a:srgbClr val="FF0000"/>
                </a:solidFill>
              </a:rPr>
              <a:t>multiple access protocol</a:t>
            </a:r>
            <a:endParaRPr lang="en-US" sz="2400" dirty="0"/>
          </a:p>
          <a:p>
            <a:r>
              <a:rPr lang="en-US" sz="2400" dirty="0"/>
              <a:t>distributed algorithm that determines how nodes share channel, i.e., determine when node can transmit</a:t>
            </a:r>
          </a:p>
          <a:p>
            <a:r>
              <a:rPr lang="en-US" sz="2400" dirty="0"/>
              <a:t>communication about channel sharing must use channel itself! </a:t>
            </a:r>
          </a:p>
          <a:p>
            <a:pPr lvl="1"/>
            <a:r>
              <a:rPr lang="en-US" sz="2000" dirty="0"/>
              <a:t>no out-of-band channel for coordination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26BBFA31-82E1-4442-BBD3-6D7E854B4826}" type="slidenum">
              <a:rPr lang="en-US"/>
              <a:pPr/>
              <a:t>13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Ideal Multiple Access Protocol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Broadcast channel of rate R bps</a:t>
            </a: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/>
              <a:t>1. when one node wants to transmit, it can send at rate R.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2. when M nodes want to transmit, each can send at average rate R/M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3. fully decentralized:</a:t>
            </a:r>
          </a:p>
          <a:p>
            <a:pPr lvl="1"/>
            <a:r>
              <a:rPr lang="en-US" sz="2000"/>
              <a:t>no special node to coordinate transmissions</a:t>
            </a:r>
          </a:p>
          <a:p>
            <a:pPr lvl="1"/>
            <a:r>
              <a:rPr lang="en-US" sz="2000"/>
              <a:t>no synchronization of clocks, slots</a:t>
            </a:r>
            <a:endParaRPr lang="en-US"/>
          </a:p>
          <a:p>
            <a:pPr>
              <a:buFont typeface="Wingdings" pitchFamily="2" charset="2"/>
              <a:buNone/>
            </a:pPr>
            <a:r>
              <a:rPr lang="en-US" sz="2400"/>
              <a:t>4. simple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B41082DA-EA75-47FE-AB03-784F0CEFDA58}" type="slidenum">
              <a:rPr lang="en-US"/>
              <a:pPr/>
              <a:t>14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01013" cy="1143000"/>
          </a:xfrm>
        </p:spPr>
        <p:txBody>
          <a:bodyPr/>
          <a:lstStyle/>
          <a:p>
            <a:r>
              <a:rPr lang="en-US" sz="3200"/>
              <a:t>MAC Protocols: a taxonomy</a:t>
            </a: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71588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Three broad classes:</a:t>
            </a:r>
          </a:p>
          <a:p>
            <a:r>
              <a:rPr lang="en-US" sz="2400">
                <a:solidFill>
                  <a:srgbClr val="FF0000"/>
                </a:solidFill>
              </a:rPr>
              <a:t>Channel Partitioning</a:t>
            </a:r>
            <a:endParaRPr lang="en-US"/>
          </a:p>
          <a:p>
            <a:pPr lvl="1"/>
            <a:r>
              <a:rPr lang="en-US" sz="2000"/>
              <a:t>divide channel into smaller “pieces” (time slots, frequency, code)</a:t>
            </a:r>
          </a:p>
          <a:p>
            <a:pPr lvl="1"/>
            <a:r>
              <a:rPr lang="en-US" sz="2000"/>
              <a:t>allocate piece to node for exclusive use</a:t>
            </a:r>
            <a:endParaRPr lang="en-US"/>
          </a:p>
          <a:p>
            <a:r>
              <a:rPr lang="en-US" sz="2400">
                <a:solidFill>
                  <a:srgbClr val="FF0000"/>
                </a:solidFill>
              </a:rPr>
              <a:t>Random Access</a:t>
            </a:r>
            <a:endParaRPr lang="en-US"/>
          </a:p>
          <a:p>
            <a:pPr lvl="1"/>
            <a:r>
              <a:rPr lang="en-US" sz="2000"/>
              <a:t>channel not divided, allow collisions</a:t>
            </a:r>
          </a:p>
          <a:p>
            <a:pPr lvl="1"/>
            <a:r>
              <a:rPr lang="en-US" sz="2000"/>
              <a:t>“recover” from collisions</a:t>
            </a:r>
            <a:endParaRPr lang="en-US"/>
          </a:p>
          <a:p>
            <a:r>
              <a:rPr lang="en-US" sz="2400">
                <a:solidFill>
                  <a:srgbClr val="FF0000"/>
                </a:solidFill>
              </a:rPr>
              <a:t>“Taking turns”</a:t>
            </a:r>
            <a:endParaRPr lang="en-US"/>
          </a:p>
          <a:p>
            <a:pPr lvl="1"/>
            <a:r>
              <a:rPr lang="en-US" sz="2000"/>
              <a:t>nodes take turns, but nodes with more to send can take longer turns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693D453E-2E70-49D9-B4C9-72B6F1B0CFAC}" type="slidenum">
              <a:rPr lang="en-US"/>
              <a:pPr/>
              <a:t>15</a:t>
            </a:fld>
            <a:endParaRPr lang="en-US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228600"/>
            <a:ext cx="8629650" cy="1143000"/>
          </a:xfrm>
        </p:spPr>
        <p:txBody>
          <a:bodyPr/>
          <a:lstStyle/>
          <a:p>
            <a:r>
              <a:rPr lang="en-US" sz="3200"/>
              <a:t>Channel Partitioning MAC protocols: TDMA</a:t>
            </a:r>
            <a:endParaRPr lang="en-US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22400"/>
            <a:ext cx="7772400" cy="2930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TDMA: time division multiple access</a:t>
            </a:r>
            <a:r>
              <a:rPr lang="en-US"/>
              <a:t> </a:t>
            </a:r>
          </a:p>
          <a:p>
            <a:r>
              <a:rPr lang="en-US" sz="2400"/>
              <a:t>access to channel in "rounds" </a:t>
            </a:r>
          </a:p>
          <a:p>
            <a:r>
              <a:rPr lang="en-US" sz="2400"/>
              <a:t>each station gets fixed length slot (length = pkt trans time) in each round </a:t>
            </a:r>
          </a:p>
          <a:p>
            <a:r>
              <a:rPr lang="en-US" sz="2400"/>
              <a:t>unused slots go idle </a:t>
            </a:r>
          </a:p>
          <a:p>
            <a:r>
              <a:rPr lang="en-US" sz="2400"/>
              <a:t>example: 6-station LAN, 1,3,4 have pkt, slots 2,5,6 idle </a:t>
            </a:r>
            <a:endParaRPr lang="en-US"/>
          </a:p>
        </p:txBody>
      </p:sp>
      <p:sp>
        <p:nvSpPr>
          <p:cNvPr id="534535" name="Line 7"/>
          <p:cNvSpPr>
            <a:spLocks noChangeShapeType="1"/>
          </p:cNvSpPr>
          <p:nvPr/>
        </p:nvSpPr>
        <p:spPr bwMode="auto">
          <a:xfrm>
            <a:off x="1052513" y="5440363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4536" name="Rectangle 8"/>
          <p:cNvSpPr>
            <a:spLocks noChangeArrowheads="1"/>
          </p:cNvSpPr>
          <p:nvPr/>
        </p:nvSpPr>
        <p:spPr bwMode="auto">
          <a:xfrm>
            <a:off x="1274763" y="5213350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2233613" y="5213350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9" name="Rectangle 11"/>
          <p:cNvSpPr>
            <a:spLocks noChangeArrowheads="1"/>
          </p:cNvSpPr>
          <p:nvPr/>
        </p:nvSpPr>
        <p:spPr bwMode="auto">
          <a:xfrm>
            <a:off x="2708275" y="5213350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41" name="Line 13"/>
          <p:cNvSpPr>
            <a:spLocks noChangeShapeType="1"/>
          </p:cNvSpPr>
          <p:nvPr/>
        </p:nvSpPr>
        <p:spPr bwMode="auto">
          <a:xfrm>
            <a:off x="1276350" y="5100638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4544" name="Line 16"/>
          <p:cNvSpPr>
            <a:spLocks noChangeShapeType="1"/>
          </p:cNvSpPr>
          <p:nvPr/>
        </p:nvSpPr>
        <p:spPr bwMode="auto">
          <a:xfrm>
            <a:off x="4141788" y="5103813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4551" name="Text Box 23"/>
          <p:cNvSpPr txBox="1">
            <a:spLocks noChangeArrowheads="1"/>
          </p:cNvSpPr>
          <p:nvPr/>
        </p:nvSpPr>
        <p:spPr bwMode="auto">
          <a:xfrm>
            <a:off x="1374775" y="518477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i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4552" name="Text Box 24"/>
          <p:cNvSpPr txBox="1">
            <a:spLocks noChangeArrowheads="1"/>
          </p:cNvSpPr>
          <p:nvPr/>
        </p:nvSpPr>
        <p:spPr bwMode="auto">
          <a:xfrm>
            <a:off x="2320925" y="517048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i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4553" name="Text Box 25"/>
          <p:cNvSpPr txBox="1">
            <a:spLocks noChangeArrowheads="1"/>
          </p:cNvSpPr>
          <p:nvPr/>
        </p:nvSpPr>
        <p:spPr bwMode="auto">
          <a:xfrm>
            <a:off x="2786063" y="517683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i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34554" name="Rectangle 26"/>
          <p:cNvSpPr>
            <a:spLocks noChangeArrowheads="1"/>
          </p:cNvSpPr>
          <p:nvPr/>
        </p:nvSpPr>
        <p:spPr bwMode="auto">
          <a:xfrm>
            <a:off x="4132263" y="5208588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55" name="Rectangle 27"/>
          <p:cNvSpPr>
            <a:spLocks noChangeArrowheads="1"/>
          </p:cNvSpPr>
          <p:nvPr/>
        </p:nvSpPr>
        <p:spPr bwMode="auto">
          <a:xfrm>
            <a:off x="5091113" y="5208588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56" name="Rectangle 28"/>
          <p:cNvSpPr>
            <a:spLocks noChangeArrowheads="1"/>
          </p:cNvSpPr>
          <p:nvPr/>
        </p:nvSpPr>
        <p:spPr bwMode="auto">
          <a:xfrm>
            <a:off x="5565775" y="5208588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57" name="Line 29"/>
          <p:cNvSpPr>
            <a:spLocks noChangeShapeType="1"/>
          </p:cNvSpPr>
          <p:nvPr/>
        </p:nvSpPr>
        <p:spPr bwMode="auto">
          <a:xfrm>
            <a:off x="4133850" y="5095875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4558" name="Text Box 30"/>
          <p:cNvSpPr txBox="1">
            <a:spLocks noChangeArrowheads="1"/>
          </p:cNvSpPr>
          <p:nvPr/>
        </p:nvSpPr>
        <p:spPr bwMode="auto">
          <a:xfrm>
            <a:off x="4232275" y="518001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i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4559" name="Text Box 31"/>
          <p:cNvSpPr txBox="1">
            <a:spLocks noChangeArrowheads="1"/>
          </p:cNvSpPr>
          <p:nvPr/>
        </p:nvSpPr>
        <p:spPr bwMode="auto">
          <a:xfrm>
            <a:off x="5178425" y="516572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i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4560" name="Text Box 32"/>
          <p:cNvSpPr txBox="1">
            <a:spLocks noChangeArrowheads="1"/>
          </p:cNvSpPr>
          <p:nvPr/>
        </p:nvSpPr>
        <p:spPr bwMode="auto">
          <a:xfrm>
            <a:off x="5643563" y="517207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i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34562" name="Line 34"/>
          <p:cNvSpPr>
            <a:spLocks noChangeShapeType="1"/>
          </p:cNvSpPr>
          <p:nvPr/>
        </p:nvSpPr>
        <p:spPr bwMode="auto">
          <a:xfrm>
            <a:off x="17573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4563" name="Line 35"/>
          <p:cNvSpPr>
            <a:spLocks noChangeShapeType="1"/>
          </p:cNvSpPr>
          <p:nvPr/>
        </p:nvSpPr>
        <p:spPr bwMode="auto">
          <a:xfrm>
            <a:off x="22336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4564" name="Line 36"/>
          <p:cNvSpPr>
            <a:spLocks noChangeShapeType="1"/>
          </p:cNvSpPr>
          <p:nvPr/>
        </p:nvSpPr>
        <p:spPr bwMode="auto">
          <a:xfrm>
            <a:off x="270986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4565" name="Line 37"/>
          <p:cNvSpPr>
            <a:spLocks noChangeShapeType="1"/>
          </p:cNvSpPr>
          <p:nvPr/>
        </p:nvSpPr>
        <p:spPr bwMode="auto">
          <a:xfrm>
            <a:off x="31861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4566" name="Line 38"/>
          <p:cNvSpPr>
            <a:spLocks noChangeShapeType="1"/>
          </p:cNvSpPr>
          <p:nvPr/>
        </p:nvSpPr>
        <p:spPr bwMode="auto">
          <a:xfrm>
            <a:off x="3667125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4567" name="Line 39"/>
          <p:cNvSpPr>
            <a:spLocks noChangeShapeType="1"/>
          </p:cNvSpPr>
          <p:nvPr/>
        </p:nvSpPr>
        <p:spPr bwMode="auto">
          <a:xfrm>
            <a:off x="46148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4568" name="Line 40"/>
          <p:cNvSpPr>
            <a:spLocks noChangeShapeType="1"/>
          </p:cNvSpPr>
          <p:nvPr/>
        </p:nvSpPr>
        <p:spPr bwMode="auto">
          <a:xfrm>
            <a:off x="5562600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4569" name="Line 41"/>
          <p:cNvSpPr>
            <a:spLocks noChangeShapeType="1"/>
          </p:cNvSpPr>
          <p:nvPr/>
        </p:nvSpPr>
        <p:spPr bwMode="auto">
          <a:xfrm>
            <a:off x="6510338" y="519588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4570" name="Line 42"/>
          <p:cNvSpPr>
            <a:spLocks noChangeShapeType="1"/>
          </p:cNvSpPr>
          <p:nvPr/>
        </p:nvSpPr>
        <p:spPr bwMode="auto">
          <a:xfrm>
            <a:off x="60436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4571" name="Line 43"/>
          <p:cNvSpPr>
            <a:spLocks noChangeShapeType="1"/>
          </p:cNvSpPr>
          <p:nvPr/>
        </p:nvSpPr>
        <p:spPr bwMode="auto">
          <a:xfrm>
            <a:off x="6991350" y="5110163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4572" name="Line 44"/>
          <p:cNvSpPr>
            <a:spLocks noChangeShapeType="1"/>
          </p:cNvSpPr>
          <p:nvPr/>
        </p:nvSpPr>
        <p:spPr bwMode="auto">
          <a:xfrm>
            <a:off x="50911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4573" name="Text Box 45"/>
          <p:cNvSpPr txBox="1">
            <a:spLocks noChangeArrowheads="1"/>
          </p:cNvSpPr>
          <p:nvPr/>
        </p:nvSpPr>
        <p:spPr bwMode="auto">
          <a:xfrm>
            <a:off x="2320925" y="4586288"/>
            <a:ext cx="7588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6-slot</a:t>
            </a:r>
          </a:p>
          <a:p>
            <a:r>
              <a:rPr lang="en-US" sz="1600" i="0"/>
              <a:t>frame</a:t>
            </a:r>
          </a:p>
        </p:txBody>
      </p:sp>
      <p:sp>
        <p:nvSpPr>
          <p:cNvPr id="534574" name="Line 46"/>
          <p:cNvSpPr>
            <a:spLocks noChangeShapeType="1"/>
          </p:cNvSpPr>
          <p:nvPr/>
        </p:nvSpPr>
        <p:spPr bwMode="auto">
          <a:xfrm>
            <a:off x="3132138" y="491807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4575" name="Line 47"/>
          <p:cNvSpPr>
            <a:spLocks noChangeShapeType="1"/>
          </p:cNvSpPr>
          <p:nvPr/>
        </p:nvSpPr>
        <p:spPr bwMode="auto">
          <a:xfrm flipH="1">
            <a:off x="1287463" y="491331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4576" name="Line 48"/>
          <p:cNvSpPr>
            <a:spLocks noChangeShapeType="1"/>
          </p:cNvSpPr>
          <p:nvPr/>
        </p:nvSpPr>
        <p:spPr bwMode="auto">
          <a:xfrm>
            <a:off x="1266825" y="482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4577" name="Line 49"/>
          <p:cNvSpPr>
            <a:spLocks noChangeShapeType="1"/>
          </p:cNvSpPr>
          <p:nvPr/>
        </p:nvSpPr>
        <p:spPr bwMode="auto">
          <a:xfrm>
            <a:off x="4125913" y="47831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1077A6DB-0753-491F-AF06-8EB764417568}" type="slidenum">
              <a:rPr lang="en-US"/>
              <a:pPr/>
              <a:t>16</a:t>
            </a:fld>
            <a:endParaRPr lang="en-US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228600"/>
            <a:ext cx="8629650" cy="1143000"/>
          </a:xfrm>
        </p:spPr>
        <p:txBody>
          <a:bodyPr/>
          <a:lstStyle/>
          <a:p>
            <a:r>
              <a:rPr lang="en-US" sz="3200"/>
              <a:t>Channel Partitioning MAC protocols: FDMA</a:t>
            </a:r>
            <a:endParaRPr lang="en-US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370013"/>
            <a:ext cx="822325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FDMA: frequency division multiple access</a:t>
            </a:r>
            <a:r>
              <a:rPr lang="en-US"/>
              <a:t> </a:t>
            </a:r>
          </a:p>
          <a:p>
            <a:r>
              <a:rPr lang="en-US" sz="2400"/>
              <a:t>channel spectrum divided into frequency bands</a:t>
            </a:r>
          </a:p>
          <a:p>
            <a:r>
              <a:rPr lang="en-US" sz="2400"/>
              <a:t>each station assigned fixed frequency band</a:t>
            </a:r>
          </a:p>
          <a:p>
            <a:r>
              <a:rPr lang="en-US" sz="2400"/>
              <a:t>unused transmission time in frequency bands go idle </a:t>
            </a:r>
          </a:p>
          <a:p>
            <a:r>
              <a:rPr lang="en-US" sz="2400"/>
              <a:t>example: 6-station LAN, 1,3,4 have pkt, frequency bands 2,5,6 idle </a:t>
            </a:r>
            <a:endParaRPr lang="en-US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4627563" y="4138613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57" name="Line 5"/>
          <p:cNvSpPr>
            <a:spLocks noChangeShapeType="1"/>
          </p:cNvSpPr>
          <p:nvPr/>
        </p:nvSpPr>
        <p:spPr bwMode="auto">
          <a:xfrm flipV="1">
            <a:off x="4625975" y="5243513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58" name="Line 6"/>
          <p:cNvSpPr>
            <a:spLocks noChangeShapeType="1"/>
          </p:cNvSpPr>
          <p:nvPr/>
        </p:nvSpPr>
        <p:spPr bwMode="auto">
          <a:xfrm flipV="1">
            <a:off x="4621213" y="563562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59" name="Line 7"/>
          <p:cNvSpPr>
            <a:spLocks noChangeShapeType="1"/>
          </p:cNvSpPr>
          <p:nvPr/>
        </p:nvSpPr>
        <p:spPr bwMode="auto">
          <a:xfrm flipV="1">
            <a:off x="4625975" y="6021388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60" name="Line 8"/>
          <p:cNvSpPr>
            <a:spLocks noChangeShapeType="1"/>
          </p:cNvSpPr>
          <p:nvPr/>
        </p:nvSpPr>
        <p:spPr bwMode="auto">
          <a:xfrm flipV="1">
            <a:off x="4621213" y="485775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61" name="Line 9"/>
          <p:cNvSpPr>
            <a:spLocks noChangeShapeType="1"/>
          </p:cNvSpPr>
          <p:nvPr/>
        </p:nvSpPr>
        <p:spPr bwMode="auto">
          <a:xfrm flipV="1">
            <a:off x="4625975" y="4471988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63" name="Line 11"/>
          <p:cNvSpPr>
            <a:spLocks noChangeShapeType="1"/>
          </p:cNvSpPr>
          <p:nvPr/>
        </p:nvSpPr>
        <p:spPr bwMode="auto">
          <a:xfrm>
            <a:off x="5346700" y="44116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64" name="Freeform 12"/>
          <p:cNvSpPr>
            <a:spLocks/>
          </p:cNvSpPr>
          <p:nvPr/>
        </p:nvSpPr>
        <p:spPr bwMode="auto">
          <a:xfrm>
            <a:off x="5494338" y="4292600"/>
            <a:ext cx="1728787" cy="114300"/>
          </a:xfrm>
          <a:custGeom>
            <a:avLst/>
            <a:gdLst>
              <a:gd name="T0" fmla="*/ 0 w 1089"/>
              <a:gd name="T1" fmla="*/ 72 h 72"/>
              <a:gd name="T2" fmla="*/ 0 w 1089"/>
              <a:gd name="T3" fmla="*/ 3 h 72"/>
              <a:gd name="T4" fmla="*/ 1089 w 1089"/>
              <a:gd name="T5" fmla="*/ 0 h 72"/>
              <a:gd name="T6" fmla="*/ 1089 w 1089"/>
              <a:gd name="T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65" name="Line 13"/>
          <p:cNvSpPr>
            <a:spLocks noChangeShapeType="1"/>
          </p:cNvSpPr>
          <p:nvPr/>
        </p:nvSpPr>
        <p:spPr bwMode="auto">
          <a:xfrm>
            <a:off x="5394325" y="48148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67" name="Line 15"/>
          <p:cNvSpPr>
            <a:spLocks noChangeShapeType="1"/>
          </p:cNvSpPr>
          <p:nvPr/>
        </p:nvSpPr>
        <p:spPr bwMode="auto">
          <a:xfrm>
            <a:off x="5394325" y="521335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68" name="Freeform 16"/>
          <p:cNvSpPr>
            <a:spLocks/>
          </p:cNvSpPr>
          <p:nvPr/>
        </p:nvSpPr>
        <p:spPr bwMode="auto">
          <a:xfrm>
            <a:off x="5541963" y="5094288"/>
            <a:ext cx="1728787" cy="114300"/>
          </a:xfrm>
          <a:custGeom>
            <a:avLst/>
            <a:gdLst>
              <a:gd name="T0" fmla="*/ 0 w 1089"/>
              <a:gd name="T1" fmla="*/ 72 h 72"/>
              <a:gd name="T2" fmla="*/ 0 w 1089"/>
              <a:gd name="T3" fmla="*/ 3 h 72"/>
              <a:gd name="T4" fmla="*/ 1089 w 1089"/>
              <a:gd name="T5" fmla="*/ 0 h 72"/>
              <a:gd name="T6" fmla="*/ 1089 w 1089"/>
              <a:gd name="T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5569" name="Group 17"/>
          <p:cNvGrpSpPr>
            <a:grpSpLocks/>
          </p:cNvGrpSpPr>
          <p:nvPr/>
        </p:nvGrpSpPr>
        <p:grpSpPr bwMode="auto">
          <a:xfrm>
            <a:off x="5411788" y="5499100"/>
            <a:ext cx="2228850" cy="119063"/>
            <a:chOff x="1884" y="2826"/>
            <a:chExt cx="1404" cy="75"/>
          </a:xfrm>
        </p:grpSpPr>
        <p:sp>
          <p:nvSpPr>
            <p:cNvPr id="535570" name="Line 18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71" name="Freeform 19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5572" name="Line 20"/>
          <p:cNvSpPr>
            <a:spLocks noChangeShapeType="1"/>
          </p:cNvSpPr>
          <p:nvPr/>
        </p:nvSpPr>
        <p:spPr bwMode="auto">
          <a:xfrm>
            <a:off x="5441950" y="60245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73" name="Line 21"/>
          <p:cNvSpPr>
            <a:spLocks noChangeShapeType="1"/>
          </p:cNvSpPr>
          <p:nvPr/>
        </p:nvSpPr>
        <p:spPr bwMode="auto">
          <a:xfrm>
            <a:off x="5448300" y="63547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74" name="Text Box 22"/>
          <p:cNvSpPr txBox="1">
            <a:spLocks noChangeArrowheads="1"/>
          </p:cNvSpPr>
          <p:nvPr/>
        </p:nvSpPr>
        <p:spPr bwMode="auto">
          <a:xfrm rot="-5400000">
            <a:off x="3393281" y="4987132"/>
            <a:ext cx="1939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frequency bands</a:t>
            </a:r>
          </a:p>
        </p:txBody>
      </p:sp>
      <p:sp>
        <p:nvSpPr>
          <p:cNvPr id="535575" name="Text Box 23"/>
          <p:cNvSpPr txBox="1">
            <a:spLocks noChangeArrowheads="1"/>
          </p:cNvSpPr>
          <p:nvPr/>
        </p:nvSpPr>
        <p:spPr bwMode="auto">
          <a:xfrm rot="67766">
            <a:off x="7332663" y="39655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time</a:t>
            </a:r>
          </a:p>
        </p:txBody>
      </p:sp>
      <p:sp>
        <p:nvSpPr>
          <p:cNvPr id="535606" name="Freeform 54"/>
          <p:cNvSpPr>
            <a:spLocks/>
          </p:cNvSpPr>
          <p:nvPr/>
        </p:nvSpPr>
        <p:spPr bwMode="auto">
          <a:xfrm>
            <a:off x="2032000" y="4348163"/>
            <a:ext cx="595313" cy="1538287"/>
          </a:xfrm>
          <a:custGeom>
            <a:avLst/>
            <a:gdLst>
              <a:gd name="T0" fmla="*/ 375 w 375"/>
              <a:gd name="T1" fmla="*/ 0 h 969"/>
              <a:gd name="T2" fmla="*/ 0 w 375"/>
              <a:gd name="T3" fmla="*/ 485 h 969"/>
              <a:gd name="T4" fmla="*/ 375 w 375"/>
              <a:gd name="T5" fmla="*/ 969 h 969"/>
              <a:gd name="T6" fmla="*/ 375 w 375"/>
              <a:gd name="T7" fmla="*/ 0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35608" name="Group 56"/>
          <p:cNvGrpSpPr>
            <a:grpSpLocks/>
          </p:cNvGrpSpPr>
          <p:nvPr/>
        </p:nvGrpSpPr>
        <p:grpSpPr bwMode="auto">
          <a:xfrm>
            <a:off x="293688" y="4986338"/>
            <a:ext cx="1666875" cy="314325"/>
            <a:chOff x="1614" y="1494"/>
            <a:chExt cx="1050" cy="198"/>
          </a:xfrm>
        </p:grpSpPr>
        <p:sp>
          <p:nvSpPr>
            <p:cNvPr id="535609" name="Rectangle 57"/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610" name="Freeform 58"/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611" name="Oval 59"/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612" name="Line 60"/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5617" name="Freeform 65"/>
          <p:cNvSpPr>
            <a:spLocks/>
          </p:cNvSpPr>
          <p:nvPr/>
        </p:nvSpPr>
        <p:spPr bwMode="auto">
          <a:xfrm>
            <a:off x="2803525" y="5040313"/>
            <a:ext cx="892175" cy="173037"/>
          </a:xfrm>
          <a:custGeom>
            <a:avLst/>
            <a:gdLst>
              <a:gd name="T0" fmla="*/ 4 w 562"/>
              <a:gd name="T1" fmla="*/ 264 h 266"/>
              <a:gd name="T2" fmla="*/ 52 w 562"/>
              <a:gd name="T3" fmla="*/ 6 h 266"/>
              <a:gd name="T4" fmla="*/ 108 w 562"/>
              <a:gd name="T5" fmla="*/ 266 h 266"/>
              <a:gd name="T6" fmla="*/ 174 w 562"/>
              <a:gd name="T7" fmla="*/ 0 h 266"/>
              <a:gd name="T8" fmla="*/ 228 w 562"/>
              <a:gd name="T9" fmla="*/ 264 h 266"/>
              <a:gd name="T10" fmla="*/ 288 w 562"/>
              <a:gd name="T11" fmla="*/ 8 h 266"/>
              <a:gd name="T12" fmla="*/ 354 w 562"/>
              <a:gd name="T13" fmla="*/ 266 h 266"/>
              <a:gd name="T14" fmla="*/ 402 w 562"/>
              <a:gd name="T15" fmla="*/ 8 h 266"/>
              <a:gd name="T16" fmla="*/ 464 w 562"/>
              <a:gd name="T17" fmla="*/ 264 h 266"/>
              <a:gd name="T18" fmla="*/ 506 w 562"/>
              <a:gd name="T19" fmla="*/ 6 h 266"/>
              <a:gd name="T20" fmla="*/ 556 w 562"/>
              <a:gd name="T21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618" name="Freeform 66"/>
          <p:cNvSpPr>
            <a:spLocks/>
          </p:cNvSpPr>
          <p:nvPr/>
        </p:nvSpPr>
        <p:spPr bwMode="auto">
          <a:xfrm>
            <a:off x="2846388" y="4270375"/>
            <a:ext cx="427037" cy="219075"/>
          </a:xfrm>
          <a:custGeom>
            <a:avLst/>
            <a:gdLst>
              <a:gd name="T0" fmla="*/ 4 w 562"/>
              <a:gd name="T1" fmla="*/ 264 h 266"/>
              <a:gd name="T2" fmla="*/ 52 w 562"/>
              <a:gd name="T3" fmla="*/ 6 h 266"/>
              <a:gd name="T4" fmla="*/ 108 w 562"/>
              <a:gd name="T5" fmla="*/ 266 h 266"/>
              <a:gd name="T6" fmla="*/ 174 w 562"/>
              <a:gd name="T7" fmla="*/ 0 h 266"/>
              <a:gd name="T8" fmla="*/ 228 w 562"/>
              <a:gd name="T9" fmla="*/ 264 h 266"/>
              <a:gd name="T10" fmla="*/ 288 w 562"/>
              <a:gd name="T11" fmla="*/ 8 h 266"/>
              <a:gd name="T12" fmla="*/ 354 w 562"/>
              <a:gd name="T13" fmla="*/ 266 h 266"/>
              <a:gd name="T14" fmla="*/ 402 w 562"/>
              <a:gd name="T15" fmla="*/ 8 h 266"/>
              <a:gd name="T16" fmla="*/ 464 w 562"/>
              <a:gd name="T17" fmla="*/ 264 h 266"/>
              <a:gd name="T18" fmla="*/ 506 w 562"/>
              <a:gd name="T19" fmla="*/ 6 h 266"/>
              <a:gd name="T20" fmla="*/ 556 w 562"/>
              <a:gd name="T21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620" name="Freeform 68"/>
          <p:cNvSpPr>
            <a:spLocks/>
          </p:cNvSpPr>
          <p:nvPr/>
        </p:nvSpPr>
        <p:spPr bwMode="auto">
          <a:xfrm>
            <a:off x="2755900" y="6069013"/>
            <a:ext cx="989013" cy="185737"/>
          </a:xfrm>
          <a:custGeom>
            <a:avLst/>
            <a:gdLst>
              <a:gd name="T0" fmla="*/ 20 w 623"/>
              <a:gd name="T1" fmla="*/ 113 h 117"/>
              <a:gd name="T2" fmla="*/ 114 w 623"/>
              <a:gd name="T3" fmla="*/ 2 h 117"/>
              <a:gd name="T4" fmla="*/ 256 w 623"/>
              <a:gd name="T5" fmla="*/ 114 h 117"/>
              <a:gd name="T6" fmla="*/ 394 w 623"/>
              <a:gd name="T7" fmla="*/ 0 h 117"/>
              <a:gd name="T8" fmla="*/ 522 w 623"/>
              <a:gd name="T9" fmla="*/ 116 h 117"/>
              <a:gd name="T10" fmla="*/ 616 w 623"/>
              <a:gd name="T11" fmla="*/ 14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621" name="Text Box 69"/>
          <p:cNvSpPr txBox="1">
            <a:spLocks noChangeArrowheads="1"/>
          </p:cNvSpPr>
          <p:nvPr/>
        </p:nvSpPr>
        <p:spPr bwMode="auto">
          <a:xfrm>
            <a:off x="442913" y="5703888"/>
            <a:ext cx="131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FDM cable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855DBF22-2150-4BE2-9401-0B1286DA625D}" type="slidenum">
              <a:rPr lang="en-US"/>
              <a:pPr/>
              <a:t>17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Access Protocols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When node has packet to send</a:t>
            </a:r>
          </a:p>
          <a:p>
            <a:pPr lvl="1"/>
            <a:r>
              <a:rPr lang="en-US" sz="2000"/>
              <a:t>transmit at full channel data rate R.</a:t>
            </a:r>
          </a:p>
          <a:p>
            <a:pPr lvl="1"/>
            <a:r>
              <a:rPr lang="en-US" sz="2000"/>
              <a:t>no </a:t>
            </a:r>
            <a:r>
              <a:rPr lang="en-US" sz="2000" i="1"/>
              <a:t>a priori</a:t>
            </a:r>
            <a:r>
              <a:rPr lang="en-US" sz="2000"/>
              <a:t> coordination among nodes</a:t>
            </a:r>
          </a:p>
          <a:p>
            <a:r>
              <a:rPr lang="en-US" sz="2400"/>
              <a:t>two or more transmitting nodes </a:t>
            </a:r>
            <a:r>
              <a:rPr lang="en-US" sz="2400">
                <a:latin typeface="MS Mincho" pitchFamily="49" charset="-128"/>
                <a:ea typeface="MS Mincho" pitchFamily="49" charset="-128"/>
              </a:rPr>
              <a:t>➜</a:t>
            </a:r>
            <a:r>
              <a:rPr lang="en-US" sz="2400"/>
              <a:t> “collision”,</a:t>
            </a:r>
          </a:p>
          <a:p>
            <a:r>
              <a:rPr lang="en-US" sz="2400">
                <a:solidFill>
                  <a:srgbClr val="FF0000"/>
                </a:solidFill>
              </a:rPr>
              <a:t>random access MAC protocol</a:t>
            </a:r>
            <a:r>
              <a:rPr lang="en-US" sz="2400"/>
              <a:t> specifies: </a:t>
            </a:r>
          </a:p>
          <a:p>
            <a:pPr lvl="1"/>
            <a:r>
              <a:rPr lang="en-US" sz="2000"/>
              <a:t>how to detect collisions</a:t>
            </a:r>
          </a:p>
          <a:p>
            <a:pPr lvl="1"/>
            <a:r>
              <a:rPr lang="en-US" sz="2000"/>
              <a:t>how to recover from collisions (e.g., via delayed retransmissions)</a:t>
            </a:r>
          </a:p>
          <a:p>
            <a:r>
              <a:rPr lang="en-US" sz="2400"/>
              <a:t>Examples of random access MAC protocols:</a:t>
            </a:r>
          </a:p>
          <a:p>
            <a:pPr lvl="1"/>
            <a:r>
              <a:rPr lang="en-US" sz="2000"/>
              <a:t>slotted ALOHA</a:t>
            </a:r>
          </a:p>
          <a:p>
            <a:pPr lvl="1"/>
            <a:r>
              <a:rPr lang="en-US" sz="2000"/>
              <a:t>ALOHA</a:t>
            </a:r>
          </a:p>
          <a:p>
            <a:pPr lvl="1"/>
            <a:r>
              <a:rPr lang="en-US" sz="2000"/>
              <a:t>CSMA, CSMA/CD, CSMA/CA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C6771264-B4D0-4A83-A7EA-05E1962C5915}" type="slidenum">
              <a:rPr lang="en-US"/>
              <a:pPr/>
              <a:t>18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8464550" cy="1143000"/>
          </a:xfrm>
        </p:spPr>
        <p:txBody>
          <a:bodyPr/>
          <a:lstStyle/>
          <a:p>
            <a:r>
              <a:rPr lang="en-US" sz="3600" dirty="0"/>
              <a:t>CSMA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</a:t>
            </a:r>
            <a:r>
              <a:rPr lang="en-US" sz="3600" dirty="0"/>
              <a:t>Carrier Sense Multiple Access)</a:t>
            </a:r>
            <a:endParaRPr lang="en-US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89113"/>
            <a:ext cx="8296275" cy="32464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CSMA:</a:t>
            </a:r>
            <a:r>
              <a:rPr lang="en-US" sz="2400" dirty="0"/>
              <a:t> listen before transmit: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If channel sensed idle: transmit entire frame</a:t>
            </a:r>
          </a:p>
          <a:p>
            <a:r>
              <a:rPr lang="en-US" sz="2400" dirty="0"/>
              <a:t>If channel sensed busy, defer transmission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human analogy: don’t interrupt others!</a:t>
            </a:r>
          </a:p>
        </p:txBody>
      </p:sp>
    </p:spTree>
    <p:extLst>
      <p:ext uri="{BB962C8B-B14F-4D97-AF65-F5344CB8AC3E}">
        <p14:creationId xmlns:p14="http://schemas.microsoft.com/office/powerpoint/2010/main" val="203019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846DCDCF-A636-40F0-8C31-58C9F53F30F9}" type="slidenum">
              <a:rPr lang="en-US"/>
              <a:pPr/>
              <a:t>19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collisions</a:t>
            </a:r>
          </a:p>
        </p:txBody>
      </p:sp>
      <p:pic>
        <p:nvPicPr>
          <p:cNvPr id="180227" name="Picture 3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322388"/>
            <a:ext cx="4287837" cy="504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307975" y="1536700"/>
            <a:ext cx="37941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i="0">
                <a:solidFill>
                  <a:schemeClr val="accent2"/>
                </a:solidFill>
              </a:rPr>
              <a:t>collisions </a:t>
            </a:r>
            <a:r>
              <a:rPr lang="en-US" sz="2400">
                <a:solidFill>
                  <a:schemeClr val="accent2"/>
                </a:solidFill>
              </a:rPr>
              <a:t>can</a:t>
            </a:r>
            <a:r>
              <a:rPr lang="en-US" sz="2400" i="0">
                <a:solidFill>
                  <a:schemeClr val="accent2"/>
                </a:solidFill>
              </a:rPr>
              <a:t> still occur:</a:t>
            </a:r>
            <a:endParaRPr lang="en-US" sz="2400" i="0"/>
          </a:p>
          <a:p>
            <a:r>
              <a:rPr lang="en-US" sz="2000" i="0"/>
              <a:t>propagation delay means </a:t>
            </a:r>
          </a:p>
          <a:p>
            <a:r>
              <a:rPr lang="en-US" sz="2000" i="0"/>
              <a:t>two nodes may not hear</a:t>
            </a:r>
          </a:p>
          <a:p>
            <a:r>
              <a:rPr lang="en-US" sz="2000" i="0"/>
              <a:t>each other’s transmission</a:t>
            </a:r>
            <a:endParaRPr lang="en-US" sz="2400" i="0">
              <a:latin typeface="Times New Roman" pitchFamily="18" charset="0"/>
            </a:endParaRP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307975" y="3059113"/>
            <a:ext cx="34988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i="0">
                <a:solidFill>
                  <a:schemeClr val="accent2"/>
                </a:solidFill>
              </a:rPr>
              <a:t>collision:</a:t>
            </a:r>
            <a:endParaRPr lang="en-US" sz="2400" i="0"/>
          </a:p>
          <a:p>
            <a:r>
              <a:rPr lang="en-US" sz="2000" i="0"/>
              <a:t>entire packet transmission </a:t>
            </a:r>
          </a:p>
          <a:p>
            <a:r>
              <a:rPr lang="en-US" sz="2000" i="0"/>
              <a:t>time wasted</a:t>
            </a:r>
            <a:endParaRPr lang="en-US" sz="2000" i="0">
              <a:latin typeface="Times New Roman" pitchFamily="18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4759325" y="874713"/>
            <a:ext cx="3546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i="0"/>
              <a:t>spatial layout of nodes </a:t>
            </a:r>
            <a:endParaRPr lang="en-US" sz="2000" i="0">
              <a:latin typeface="Times New Roman" pitchFamily="18" charset="0"/>
            </a:endParaRP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307975" y="4125913"/>
            <a:ext cx="413543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i="0" dirty="0">
                <a:solidFill>
                  <a:schemeClr val="accent2"/>
                </a:solidFill>
              </a:rPr>
              <a:t>note:</a:t>
            </a:r>
            <a:endParaRPr lang="en-US" sz="2400" i="0" dirty="0"/>
          </a:p>
          <a:p>
            <a:r>
              <a:rPr lang="en-US" sz="2000" i="0" dirty="0"/>
              <a:t>role of distance &amp; propagation delay in determining collision probability</a:t>
            </a:r>
            <a:endParaRPr lang="en-US" sz="2000" i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2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DD4E9631-F9CE-4DFE-8AFB-EF46B08695DC}" type="slidenum">
              <a:rPr lang="en-US"/>
              <a:pPr/>
              <a:t>2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0"/>
            <a:ext cx="7772400" cy="1143000"/>
          </a:xfrm>
        </p:spPr>
        <p:txBody>
          <a:bodyPr/>
          <a:lstStyle/>
          <a:p>
            <a:r>
              <a:rPr lang="en-US"/>
              <a:t>Link layer: context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8925" y="1258888"/>
            <a:ext cx="4151313" cy="4648200"/>
          </a:xfrm>
        </p:spPr>
        <p:txBody>
          <a:bodyPr/>
          <a:lstStyle/>
          <a:p>
            <a:r>
              <a:rPr lang="en-US" sz="2400" dirty="0"/>
              <a:t>datagram transferred by different link protocols over different links:</a:t>
            </a:r>
          </a:p>
          <a:p>
            <a:pPr lvl="1"/>
            <a:r>
              <a:rPr lang="en-US" sz="2000" dirty="0"/>
              <a:t>e.g., Ethernet on first link, frame relay on intermediate links, 802.11 on last link</a:t>
            </a:r>
          </a:p>
          <a:p>
            <a:r>
              <a:rPr lang="en-US" sz="2400" dirty="0"/>
              <a:t>each  link protocol provides different services</a:t>
            </a:r>
          </a:p>
          <a:p>
            <a:pPr lvl="1"/>
            <a:r>
              <a:rPr lang="en-US" sz="2000" dirty="0"/>
              <a:t>e.g., may or may not provide </a:t>
            </a:r>
            <a:r>
              <a:rPr lang="en-US" sz="2000" dirty="0" smtClean="0"/>
              <a:t>reliable data transport over </a:t>
            </a:r>
            <a:r>
              <a:rPr lang="en-US" sz="2000" dirty="0"/>
              <a:t>link</a:t>
            </a:r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06925" y="1123950"/>
            <a:ext cx="4187825" cy="4648200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transportation analogy</a:t>
            </a:r>
          </a:p>
          <a:p>
            <a:r>
              <a:rPr lang="en-US" sz="2000" dirty="0"/>
              <a:t>trip from </a:t>
            </a:r>
            <a:r>
              <a:rPr lang="en-US" sz="2000" dirty="0" smtClean="0"/>
              <a:t>Rose to Crete</a:t>
            </a:r>
            <a:endParaRPr lang="en-US" sz="2000" dirty="0"/>
          </a:p>
          <a:p>
            <a:pPr lvl="1"/>
            <a:r>
              <a:rPr lang="en-US" sz="2000" dirty="0"/>
              <a:t>limo: </a:t>
            </a:r>
            <a:r>
              <a:rPr lang="en-US" sz="2000" dirty="0" smtClean="0"/>
              <a:t>Rose to IND</a:t>
            </a:r>
            <a:endParaRPr lang="en-US" sz="2000" dirty="0"/>
          </a:p>
          <a:p>
            <a:pPr lvl="1"/>
            <a:r>
              <a:rPr lang="en-US" sz="2000" dirty="0"/>
              <a:t>plane: </a:t>
            </a:r>
            <a:r>
              <a:rPr lang="en-US" sz="2000" dirty="0" smtClean="0"/>
              <a:t>IND to Athens</a:t>
            </a:r>
            <a:endParaRPr lang="en-US" sz="2000" dirty="0"/>
          </a:p>
          <a:p>
            <a:pPr lvl="1"/>
            <a:r>
              <a:rPr lang="en-US" sz="2000" dirty="0" smtClean="0"/>
              <a:t>boat: Athens to Crete</a:t>
            </a:r>
            <a:endParaRPr lang="en-US" sz="2000" dirty="0"/>
          </a:p>
          <a:p>
            <a:r>
              <a:rPr lang="en-US" sz="2400" dirty="0"/>
              <a:t>tourist = </a:t>
            </a:r>
            <a:r>
              <a:rPr lang="en-US" sz="2400" dirty="0">
                <a:solidFill>
                  <a:srgbClr val="FF0000"/>
                </a:solidFill>
              </a:rPr>
              <a:t>datagram</a:t>
            </a:r>
            <a:endParaRPr lang="en-US" sz="2400" dirty="0"/>
          </a:p>
          <a:p>
            <a:r>
              <a:rPr lang="en-US" sz="2400" dirty="0"/>
              <a:t>transport segment = </a:t>
            </a:r>
            <a:r>
              <a:rPr lang="en-US" sz="2400" dirty="0">
                <a:solidFill>
                  <a:srgbClr val="FF0000"/>
                </a:solidFill>
              </a:rPr>
              <a:t>communication link</a:t>
            </a:r>
            <a:endParaRPr lang="en-US" sz="2400" dirty="0"/>
          </a:p>
          <a:p>
            <a:r>
              <a:rPr lang="en-US" sz="2400" dirty="0"/>
              <a:t>transportation mode = </a:t>
            </a:r>
            <a:r>
              <a:rPr lang="en-US" sz="2400" dirty="0">
                <a:solidFill>
                  <a:srgbClr val="FF0000"/>
                </a:solidFill>
              </a:rPr>
              <a:t>link layer protocol</a:t>
            </a:r>
            <a:endParaRPr lang="en-US" sz="2400" dirty="0"/>
          </a:p>
          <a:p>
            <a:r>
              <a:rPr lang="en-US" sz="2400" dirty="0"/>
              <a:t>travel agent = </a:t>
            </a:r>
            <a:r>
              <a:rPr lang="en-US" sz="2400" dirty="0">
                <a:solidFill>
                  <a:srgbClr val="FF0000"/>
                </a:solidFill>
              </a:rPr>
              <a:t>routing algorithm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D7C5EBDE-D3E7-48B4-BCAD-2AD5E763FA8D}" type="slidenum">
              <a:rPr lang="en-US"/>
              <a:pPr/>
              <a:t>20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82645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CSMA/CD:</a:t>
            </a:r>
            <a:r>
              <a:rPr lang="en-US"/>
              <a:t> carrier sensing, deferral as in CSMA</a:t>
            </a:r>
          </a:p>
          <a:p>
            <a:pPr lvl="1"/>
            <a:r>
              <a:rPr lang="en-US"/>
              <a:t>collisions </a:t>
            </a:r>
            <a:r>
              <a:rPr lang="en-US" i="1"/>
              <a:t>detected</a:t>
            </a:r>
            <a:r>
              <a:rPr lang="en-US"/>
              <a:t> within short time</a:t>
            </a:r>
          </a:p>
          <a:p>
            <a:pPr lvl="1"/>
            <a:r>
              <a:rPr lang="en-US"/>
              <a:t>colliding transmissions aborted, reducing channel wastage </a:t>
            </a:r>
          </a:p>
          <a:p>
            <a:r>
              <a:rPr lang="en-US"/>
              <a:t>collision detection:</a:t>
            </a:r>
            <a:r>
              <a:rPr lang="en-US" sz="2400"/>
              <a:t> </a:t>
            </a:r>
          </a:p>
          <a:p>
            <a:pPr lvl="1"/>
            <a:r>
              <a:rPr lang="en-US"/>
              <a:t>easy in wired LANs: measure signal strengths, compare transmitted, received signals</a:t>
            </a:r>
          </a:p>
          <a:p>
            <a:pPr lvl="1"/>
            <a:r>
              <a:rPr lang="en-US"/>
              <a:t>difficult in wireless LANs: received signal strength overwhelmed by local transmission strength </a:t>
            </a:r>
          </a:p>
          <a:p>
            <a:r>
              <a:rPr lang="en-US"/>
              <a:t>human analogy: the polite conversationalist </a:t>
            </a:r>
          </a:p>
        </p:txBody>
      </p:sp>
    </p:spTree>
    <p:extLst>
      <p:ext uri="{BB962C8B-B14F-4D97-AF65-F5344CB8AC3E}">
        <p14:creationId xmlns:p14="http://schemas.microsoft.com/office/powerpoint/2010/main" val="244348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E065CE06-8985-40C4-8635-443181F05199}" type="slidenum">
              <a:rPr lang="en-US"/>
              <a:pPr/>
              <a:t>21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“Taking Turns” MAC protocols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0099"/>
                </a:solidFill>
              </a:rPr>
              <a:t>channel partitioning MAC protocols:</a:t>
            </a:r>
            <a:endParaRPr lang="en-US" dirty="0">
              <a:solidFill>
                <a:srgbClr val="000099"/>
              </a:solidFill>
            </a:endParaRPr>
          </a:p>
          <a:p>
            <a:pPr lvl="1"/>
            <a:r>
              <a:rPr lang="en-US" dirty="0"/>
              <a:t>share channel </a:t>
            </a:r>
            <a:r>
              <a:rPr lang="en-US" i="1" dirty="0"/>
              <a:t>efficiently</a:t>
            </a:r>
            <a:r>
              <a:rPr lang="en-US" dirty="0"/>
              <a:t> and </a:t>
            </a:r>
            <a:r>
              <a:rPr lang="en-US" i="1" dirty="0"/>
              <a:t>fairly</a:t>
            </a:r>
            <a:r>
              <a:rPr lang="en-US" dirty="0"/>
              <a:t> at high load</a:t>
            </a:r>
          </a:p>
          <a:p>
            <a:pPr lvl="1"/>
            <a:r>
              <a:rPr lang="en-US" b="1" dirty="0"/>
              <a:t>inefficient at low load:</a:t>
            </a:r>
            <a:r>
              <a:rPr lang="en-US" dirty="0"/>
              <a:t> delay in channel access, 1/N bandwidth allocated even if only 1 active node!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0099"/>
                </a:solidFill>
              </a:rPr>
              <a:t>random access MAC protocols</a:t>
            </a:r>
            <a:endParaRPr lang="en-US" dirty="0">
              <a:solidFill>
                <a:srgbClr val="000099"/>
              </a:solidFill>
            </a:endParaRPr>
          </a:p>
          <a:p>
            <a:pPr lvl="1"/>
            <a:r>
              <a:rPr lang="en-US" dirty="0"/>
              <a:t>efficient at low load: single node can fully utilize channel</a:t>
            </a:r>
          </a:p>
          <a:p>
            <a:pPr lvl="1"/>
            <a:r>
              <a:rPr lang="en-US" b="1" dirty="0"/>
              <a:t>high load: collision overhead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0099"/>
                </a:solidFill>
              </a:rPr>
              <a:t>“taking turns” protocols</a:t>
            </a:r>
            <a:endParaRPr lang="en-US" dirty="0">
              <a:solidFill>
                <a:srgbClr val="000099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dirty="0"/>
              <a:t>look for best of both worlds!</a:t>
            </a:r>
          </a:p>
        </p:txBody>
      </p:sp>
    </p:spTree>
    <p:extLst>
      <p:ext uri="{BB962C8B-B14F-4D97-AF65-F5344CB8AC3E}">
        <p14:creationId xmlns:p14="http://schemas.microsoft.com/office/powerpoint/2010/main" val="47623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3FDCA421-9CEB-4B04-9302-B6D9ED390457}" type="slidenum">
              <a:rPr lang="en-US"/>
              <a:pPr/>
              <a:t>22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“Taking Turns” MAC protocols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485900"/>
            <a:ext cx="346075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Polling:</a:t>
            </a:r>
            <a:r>
              <a:rPr lang="en-US" sz="2400" b="1"/>
              <a:t> </a:t>
            </a:r>
            <a:endParaRPr lang="en-US" sz="2400"/>
          </a:p>
          <a:p>
            <a:r>
              <a:rPr lang="en-US" sz="2400"/>
              <a:t>master node “invites” slave nodes to transmit in turn</a:t>
            </a:r>
          </a:p>
          <a:p>
            <a:r>
              <a:rPr lang="en-US" sz="2400"/>
              <a:t>typically used with “dumb” slave devices</a:t>
            </a:r>
          </a:p>
          <a:p>
            <a:r>
              <a:rPr lang="en-US" sz="2400"/>
              <a:t>concerns:</a:t>
            </a:r>
          </a:p>
          <a:p>
            <a:pPr lvl="1"/>
            <a:r>
              <a:rPr lang="en-US" sz="2000"/>
              <a:t>polling overhead </a:t>
            </a:r>
          </a:p>
          <a:p>
            <a:pPr lvl="1"/>
            <a:r>
              <a:rPr lang="en-US" sz="2000"/>
              <a:t>latency</a:t>
            </a:r>
          </a:p>
          <a:p>
            <a:pPr lvl="1"/>
            <a:r>
              <a:rPr lang="en-US" sz="2000"/>
              <a:t>single point of failure (master)</a:t>
            </a:r>
            <a:endParaRPr lang="en-US"/>
          </a:p>
        </p:txBody>
      </p:sp>
      <p:graphicFrame>
        <p:nvGraphicFramePr>
          <p:cNvPr id="184327" name="Object 7"/>
          <p:cNvGraphicFramePr>
            <a:graphicFrameLocks noChangeAspect="1"/>
          </p:cNvGraphicFramePr>
          <p:nvPr/>
        </p:nvGraphicFramePr>
        <p:xfrm>
          <a:off x="5426075" y="2446338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94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2446338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4" name="Line 24"/>
          <p:cNvSpPr>
            <a:spLocks noChangeShapeType="1"/>
          </p:cNvSpPr>
          <p:nvPr/>
        </p:nvSpPr>
        <p:spPr bwMode="auto">
          <a:xfrm flipH="1">
            <a:off x="5286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5" name="Line 25"/>
          <p:cNvSpPr>
            <a:spLocks noChangeShapeType="1"/>
          </p:cNvSpPr>
          <p:nvPr/>
        </p:nvSpPr>
        <p:spPr bwMode="auto">
          <a:xfrm>
            <a:off x="5927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51" name="Line 31"/>
          <p:cNvSpPr>
            <a:spLocks noChangeShapeType="1"/>
          </p:cNvSpPr>
          <p:nvPr/>
        </p:nvSpPr>
        <p:spPr bwMode="auto">
          <a:xfrm>
            <a:off x="6076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4352" name="Object 32"/>
          <p:cNvGraphicFramePr>
            <a:graphicFrameLocks noChangeAspect="1"/>
          </p:cNvGraphicFramePr>
          <p:nvPr/>
        </p:nvGraphicFramePr>
        <p:xfrm>
          <a:off x="6835775" y="2679700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95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75" y="2679700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4" name="Object 34"/>
          <p:cNvGraphicFramePr>
            <a:graphicFrameLocks noChangeAspect="1"/>
          </p:cNvGraphicFramePr>
          <p:nvPr/>
        </p:nvGraphicFramePr>
        <p:xfrm>
          <a:off x="5154613" y="2974975"/>
          <a:ext cx="5222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96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2974975"/>
                        <a:ext cx="5222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5" name="Line 35"/>
          <p:cNvSpPr>
            <a:spLocks noChangeShapeType="1"/>
          </p:cNvSpPr>
          <p:nvPr/>
        </p:nvSpPr>
        <p:spPr bwMode="auto">
          <a:xfrm>
            <a:off x="5656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4356" name="Object 36"/>
          <p:cNvGraphicFramePr>
            <a:graphicFrameLocks noChangeAspect="1"/>
          </p:cNvGraphicFramePr>
          <p:nvPr/>
        </p:nvGraphicFramePr>
        <p:xfrm>
          <a:off x="4883150" y="3503613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97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3503613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7" name="Line 37"/>
          <p:cNvSpPr>
            <a:spLocks noChangeShapeType="1"/>
          </p:cNvSpPr>
          <p:nvPr/>
        </p:nvSpPr>
        <p:spPr bwMode="auto">
          <a:xfrm>
            <a:off x="5384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4358" name="Object 38"/>
          <p:cNvGraphicFramePr>
            <a:graphicFrameLocks noChangeAspect="1"/>
          </p:cNvGraphicFramePr>
          <p:nvPr/>
        </p:nvGraphicFramePr>
        <p:xfrm>
          <a:off x="4611688" y="4032250"/>
          <a:ext cx="5222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98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688" y="4032250"/>
                        <a:ext cx="5222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9" name="Line 39"/>
          <p:cNvSpPr>
            <a:spLocks noChangeShapeType="1"/>
          </p:cNvSpPr>
          <p:nvPr/>
        </p:nvSpPr>
        <p:spPr bwMode="auto">
          <a:xfrm>
            <a:off x="5113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0" name="Text Box 40"/>
          <p:cNvSpPr txBox="1">
            <a:spLocks noChangeArrowheads="1"/>
          </p:cNvSpPr>
          <p:nvPr/>
        </p:nvSpPr>
        <p:spPr bwMode="auto">
          <a:xfrm>
            <a:off x="6616700" y="3141663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master</a:t>
            </a:r>
          </a:p>
        </p:txBody>
      </p:sp>
      <p:sp>
        <p:nvSpPr>
          <p:cNvPr id="184361" name="Text Box 41"/>
          <p:cNvSpPr txBox="1">
            <a:spLocks noChangeArrowheads="1"/>
          </p:cNvSpPr>
          <p:nvPr/>
        </p:nvSpPr>
        <p:spPr bwMode="auto">
          <a:xfrm>
            <a:off x="4379913" y="4711700"/>
            <a:ext cx="822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slaves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6823075" y="2641600"/>
            <a:ext cx="560388" cy="336550"/>
            <a:chOff x="4212" y="2867"/>
            <a:chExt cx="353" cy="212"/>
          </a:xfrm>
        </p:grpSpPr>
        <p:sp>
          <p:nvSpPr>
            <p:cNvPr id="184362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63" name="Text Box 43"/>
            <p:cNvSpPr txBox="1">
              <a:spLocks noChangeArrowheads="1"/>
            </p:cNvSpPr>
            <p:nvPr/>
          </p:nvSpPr>
          <p:spPr bwMode="auto">
            <a:xfrm>
              <a:off x="4227" y="2867"/>
              <a:ext cx="3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0">
                  <a:solidFill>
                    <a:schemeClr val="bg1"/>
                  </a:solidFill>
                </a:rPr>
                <a:t>poll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4872038" y="3563938"/>
            <a:ext cx="608012" cy="336550"/>
            <a:chOff x="4415" y="2367"/>
            <a:chExt cx="383" cy="212"/>
          </a:xfrm>
        </p:grpSpPr>
        <p:sp>
          <p:nvSpPr>
            <p:cNvPr id="184366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67" name="Text Box 47"/>
            <p:cNvSpPr txBox="1">
              <a:spLocks noChangeArrowheads="1"/>
            </p:cNvSpPr>
            <p:nvPr/>
          </p:nvSpPr>
          <p:spPr bwMode="auto">
            <a:xfrm>
              <a:off x="4415" y="2367"/>
              <a:ext cx="3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0">
                  <a:solidFill>
                    <a:schemeClr val="bg1"/>
                  </a:solidFill>
                </a:rPr>
                <a:t>data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5378450" y="2446338"/>
            <a:ext cx="608013" cy="336550"/>
            <a:chOff x="4415" y="2367"/>
            <a:chExt cx="383" cy="212"/>
          </a:xfrm>
        </p:grpSpPr>
        <p:sp>
          <p:nvSpPr>
            <p:cNvPr id="184370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71" name="Text Box 51"/>
            <p:cNvSpPr txBox="1">
              <a:spLocks noChangeArrowheads="1"/>
            </p:cNvSpPr>
            <p:nvPr/>
          </p:nvSpPr>
          <p:spPr bwMode="auto">
            <a:xfrm>
              <a:off x="4415" y="2367"/>
              <a:ext cx="3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0">
                  <a:solidFill>
                    <a:schemeClr val="bg1"/>
                  </a:solidFill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470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6DD7133D-9A07-483D-B641-A0D6FF25FA1F}" type="slidenum">
              <a:rPr lang="en-US"/>
              <a:pPr/>
              <a:t>23</a:t>
            </a:fld>
            <a:endParaRPr lang="en-US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6508" y="228600"/>
            <a:ext cx="7772400" cy="1143000"/>
          </a:xfrm>
        </p:spPr>
        <p:txBody>
          <a:bodyPr/>
          <a:lstStyle/>
          <a:p>
            <a:r>
              <a:rPr lang="en-US" dirty="0"/>
              <a:t>“Taking Turns” MAC protocols</a:t>
            </a:r>
          </a:p>
        </p:txBody>
      </p:sp>
      <p:sp>
        <p:nvSpPr>
          <p:cNvPr id="672772" name="Rectangle 4"/>
          <p:cNvSpPr>
            <a:spLocks noChangeArrowheads="1"/>
          </p:cNvSpPr>
          <p:nvPr/>
        </p:nvSpPr>
        <p:spPr bwMode="auto">
          <a:xfrm>
            <a:off x="600075" y="1376363"/>
            <a:ext cx="375443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 i="0">
                <a:solidFill>
                  <a:srgbClr val="FF0000"/>
                </a:solidFill>
              </a:rPr>
              <a:t>Token passing:</a:t>
            </a:r>
            <a:endParaRPr lang="en-US" sz="2800" b="1" i="0"/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i="0"/>
              <a:t>control </a:t>
            </a:r>
            <a:r>
              <a:rPr lang="en-US" sz="2400" b="1" i="0"/>
              <a:t>token </a:t>
            </a:r>
            <a:r>
              <a:rPr lang="en-US" sz="2400" i="0"/>
              <a:t>passed from one node to next sequentially.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i="0"/>
              <a:t>token message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i="0"/>
              <a:t>concerns: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i="0"/>
              <a:t>token overhead 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i="0"/>
              <a:t>latency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i="0"/>
              <a:t>single point of failure (token)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800" i="0"/>
              <a:t> </a:t>
            </a:r>
          </a:p>
        </p:txBody>
      </p:sp>
      <p:graphicFrame>
        <p:nvGraphicFramePr>
          <p:cNvPr id="672775" name="Object 7"/>
          <p:cNvGraphicFramePr>
            <a:graphicFrameLocks noChangeAspect="1"/>
          </p:cNvGraphicFramePr>
          <p:nvPr/>
        </p:nvGraphicFramePr>
        <p:xfrm>
          <a:off x="6057900" y="2106613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3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2106613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2776" name="Oval 8"/>
          <p:cNvSpPr>
            <a:spLocks noChangeArrowheads="1"/>
          </p:cNvSpPr>
          <p:nvPr/>
        </p:nvSpPr>
        <p:spPr bwMode="auto">
          <a:xfrm>
            <a:off x="5360988" y="2617788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72777" name="Object 9"/>
          <p:cNvGraphicFramePr>
            <a:graphicFrameLocks noChangeAspect="1"/>
          </p:cNvGraphicFramePr>
          <p:nvPr/>
        </p:nvGraphicFramePr>
        <p:xfrm>
          <a:off x="6175375" y="5527675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4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75" y="5527675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8" name="Object 10"/>
          <p:cNvGraphicFramePr>
            <a:graphicFrameLocks noChangeAspect="1"/>
          </p:cNvGraphicFramePr>
          <p:nvPr/>
        </p:nvGraphicFramePr>
        <p:xfrm>
          <a:off x="4714875" y="3724275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5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724275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9" name="Object 11"/>
          <p:cNvGraphicFramePr>
            <a:graphicFrameLocks noChangeAspect="1"/>
          </p:cNvGraphicFramePr>
          <p:nvPr/>
        </p:nvGraphicFramePr>
        <p:xfrm>
          <a:off x="7551738" y="3681413"/>
          <a:ext cx="5222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6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1738" y="3681413"/>
                        <a:ext cx="5222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6205538" y="1725613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5949950" y="6008688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4341813" y="3084513"/>
            <a:ext cx="1055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(nothing</a:t>
            </a:r>
          </a:p>
          <a:p>
            <a:r>
              <a:rPr lang="en-US" i="0"/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4838700" y="3743325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solidFill>
                  <a:schemeClr val="bg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19950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C90C904D-9D08-4E6C-894D-1295249B713C}" type="slidenum">
              <a:rPr lang="en-US"/>
              <a:pPr/>
              <a:t>24</a:t>
            </a:fld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 Addresses and ARP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47063" cy="4648200"/>
          </a:xfrm>
        </p:spPr>
        <p:txBody>
          <a:bodyPr/>
          <a:lstStyle/>
          <a:p>
            <a:r>
              <a:rPr lang="en-US" dirty="0"/>
              <a:t>32-bit IP address: </a:t>
            </a:r>
          </a:p>
          <a:p>
            <a:pPr lvl="1"/>
            <a:r>
              <a:rPr lang="en-US" i="1" dirty="0"/>
              <a:t>network-layer</a:t>
            </a:r>
            <a:r>
              <a:rPr lang="en-US" dirty="0"/>
              <a:t> address</a:t>
            </a:r>
          </a:p>
          <a:p>
            <a:pPr lvl="1"/>
            <a:r>
              <a:rPr lang="en-US" dirty="0"/>
              <a:t>used to get datagram to destination IP subnet </a:t>
            </a:r>
          </a:p>
          <a:p>
            <a:r>
              <a:rPr lang="en-US" dirty="0"/>
              <a:t>MAC (or LAN or physical or Ethernet) address: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/>
              <a:t>function: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get frame from one interface to another physically-connected interface (same network)</a:t>
            </a:r>
          </a:p>
          <a:p>
            <a:pPr lvl="1"/>
            <a:r>
              <a:rPr lang="en-US" dirty="0"/>
              <a:t>48 bit MAC address (for most LANs)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burned in NIC ROM, </a:t>
            </a:r>
            <a:r>
              <a:rPr lang="en-US" dirty="0"/>
              <a:t>also sometimes software settable</a:t>
            </a:r>
          </a:p>
        </p:txBody>
      </p:sp>
    </p:spTree>
    <p:extLst>
      <p:ext uri="{BB962C8B-B14F-4D97-AF65-F5344CB8AC3E}">
        <p14:creationId xmlns:p14="http://schemas.microsoft.com/office/powerpoint/2010/main" val="100933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903C4500-4FE1-4F3B-95E1-E9B9AFABC23F}" type="slidenum">
              <a:rPr lang="en-US"/>
              <a:pPr/>
              <a:t>25</a:t>
            </a:fld>
            <a:endParaRPr lang="en-US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 Addresses and ARP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766763" y="1314450"/>
            <a:ext cx="5611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0">
                <a:solidFill>
                  <a:srgbClr val="FF0000"/>
                </a:solidFill>
              </a:rPr>
              <a:t>Each adapter on LAN has unique LAN address</a:t>
            </a:r>
          </a:p>
        </p:txBody>
      </p:sp>
      <p:sp>
        <p:nvSpPr>
          <p:cNvPr id="526341" name="Text Box 5"/>
          <p:cNvSpPr txBox="1">
            <a:spLocks noChangeArrowheads="1"/>
          </p:cNvSpPr>
          <p:nvPr/>
        </p:nvSpPr>
        <p:spPr bwMode="auto">
          <a:xfrm>
            <a:off x="6230938" y="2490788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Broadcast address =</a:t>
            </a:r>
          </a:p>
          <a:p>
            <a:r>
              <a:rPr lang="en-US" i="0">
                <a:solidFill>
                  <a:srgbClr val="FF0000"/>
                </a:solidFill>
              </a:rPr>
              <a:t>FF-FF-FF-FF-FF-FF</a:t>
            </a:r>
          </a:p>
        </p:txBody>
      </p:sp>
      <p:sp>
        <p:nvSpPr>
          <p:cNvPr id="526353" name="Rectangle 17"/>
          <p:cNvSpPr>
            <a:spLocks noChangeArrowheads="1"/>
          </p:cNvSpPr>
          <p:nvPr/>
        </p:nvSpPr>
        <p:spPr bwMode="auto">
          <a:xfrm>
            <a:off x="6642100" y="3989388"/>
            <a:ext cx="269875" cy="204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6354" name="Text Box 18"/>
          <p:cNvSpPr txBox="1">
            <a:spLocks noChangeArrowheads="1"/>
          </p:cNvSpPr>
          <p:nvPr/>
        </p:nvSpPr>
        <p:spPr bwMode="auto">
          <a:xfrm>
            <a:off x="6862763" y="3895725"/>
            <a:ext cx="1203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= adapter</a:t>
            </a:r>
          </a:p>
        </p:txBody>
      </p:sp>
      <p:graphicFrame>
        <p:nvGraphicFramePr>
          <p:cNvPr id="526343" name="Object 7"/>
          <p:cNvGraphicFramePr>
            <a:graphicFrameLocks noChangeAspect="1"/>
          </p:cNvGraphicFramePr>
          <p:nvPr/>
        </p:nvGraphicFramePr>
        <p:xfrm>
          <a:off x="2967038" y="205263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15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205263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44" name="Freeform 8"/>
          <p:cNvSpPr>
            <a:spLocks/>
          </p:cNvSpPr>
          <p:nvPr/>
        </p:nvSpPr>
        <p:spPr bwMode="auto">
          <a:xfrm>
            <a:off x="2152650" y="3262313"/>
            <a:ext cx="2046288" cy="2049462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6345" name="Object 9"/>
          <p:cNvGraphicFramePr>
            <a:graphicFrameLocks noChangeAspect="1"/>
          </p:cNvGraphicFramePr>
          <p:nvPr/>
        </p:nvGraphicFramePr>
        <p:xfrm>
          <a:off x="5167313" y="386873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16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386873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6" name="Object 10"/>
          <p:cNvGraphicFramePr>
            <a:graphicFrameLocks noChangeAspect="1"/>
          </p:cNvGraphicFramePr>
          <p:nvPr/>
        </p:nvGraphicFramePr>
        <p:xfrm>
          <a:off x="2952750" y="581183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17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581183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7" name="Object 11"/>
          <p:cNvGraphicFramePr>
            <a:graphicFrameLocks noChangeAspect="1"/>
          </p:cNvGraphicFramePr>
          <p:nvPr/>
        </p:nvGraphicFramePr>
        <p:xfrm>
          <a:off x="492125" y="371157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18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371157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48" name="Rectangle 12"/>
          <p:cNvSpPr>
            <a:spLocks noChangeArrowheads="1"/>
          </p:cNvSpPr>
          <p:nvPr/>
        </p:nvSpPr>
        <p:spPr bwMode="auto">
          <a:xfrm>
            <a:off x="4968875" y="4017963"/>
            <a:ext cx="269875" cy="204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6349" name="Rectangle 13"/>
          <p:cNvSpPr>
            <a:spLocks noChangeArrowheads="1"/>
          </p:cNvSpPr>
          <p:nvPr/>
        </p:nvSpPr>
        <p:spPr bwMode="auto">
          <a:xfrm>
            <a:off x="1038225" y="3835400"/>
            <a:ext cx="269875" cy="204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6350" name="Rectangle 14"/>
          <p:cNvSpPr>
            <a:spLocks noChangeArrowheads="1"/>
          </p:cNvSpPr>
          <p:nvPr/>
        </p:nvSpPr>
        <p:spPr bwMode="auto">
          <a:xfrm>
            <a:off x="3238500" y="2546350"/>
            <a:ext cx="192088" cy="255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6352" name="Rectangle 16"/>
          <p:cNvSpPr>
            <a:spLocks noChangeArrowheads="1"/>
          </p:cNvSpPr>
          <p:nvPr/>
        </p:nvSpPr>
        <p:spPr bwMode="auto">
          <a:xfrm>
            <a:off x="3171825" y="5557838"/>
            <a:ext cx="192088" cy="255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6355" name="Line 19"/>
          <p:cNvSpPr>
            <a:spLocks noChangeShapeType="1"/>
          </p:cNvSpPr>
          <p:nvPr/>
        </p:nvSpPr>
        <p:spPr bwMode="auto">
          <a:xfrm>
            <a:off x="1300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6356" name="Line 20"/>
          <p:cNvSpPr>
            <a:spLocks noChangeShapeType="1"/>
          </p:cNvSpPr>
          <p:nvPr/>
        </p:nvSpPr>
        <p:spPr bwMode="auto">
          <a:xfrm>
            <a:off x="3309938" y="2808288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6357" name="Line 21"/>
          <p:cNvSpPr>
            <a:spLocks noChangeShapeType="1"/>
          </p:cNvSpPr>
          <p:nvPr/>
        </p:nvSpPr>
        <p:spPr bwMode="auto">
          <a:xfrm flipH="1">
            <a:off x="4173538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6358" name="Line 22"/>
          <p:cNvSpPr>
            <a:spLocks noChangeShapeType="1"/>
          </p:cNvSpPr>
          <p:nvPr/>
        </p:nvSpPr>
        <p:spPr bwMode="auto">
          <a:xfrm flipV="1">
            <a:off x="3271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6360" name="Text Box 24"/>
          <p:cNvSpPr txBox="1">
            <a:spLocks noChangeArrowheads="1"/>
          </p:cNvSpPr>
          <p:nvPr/>
        </p:nvSpPr>
        <p:spPr bwMode="auto">
          <a:xfrm>
            <a:off x="3630613" y="2516188"/>
            <a:ext cx="1898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1A-2F-BB-76-09-AD</a:t>
            </a:r>
          </a:p>
        </p:txBody>
      </p:sp>
      <p:sp>
        <p:nvSpPr>
          <p:cNvPr id="526361" name="Line 25"/>
          <p:cNvSpPr>
            <a:spLocks noChangeShapeType="1"/>
          </p:cNvSpPr>
          <p:nvPr/>
        </p:nvSpPr>
        <p:spPr bwMode="auto">
          <a:xfrm flipH="1" flipV="1">
            <a:off x="3438525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6362" name="Line 26"/>
          <p:cNvSpPr>
            <a:spLocks noChangeShapeType="1"/>
          </p:cNvSpPr>
          <p:nvPr/>
        </p:nvSpPr>
        <p:spPr bwMode="auto">
          <a:xfrm flipV="1">
            <a:off x="5087938" y="4211638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6363" name="Text Box 27"/>
          <p:cNvSpPr txBox="1">
            <a:spLocks noChangeArrowheads="1"/>
          </p:cNvSpPr>
          <p:nvPr/>
        </p:nvSpPr>
        <p:spPr bwMode="auto">
          <a:xfrm>
            <a:off x="4479925" y="4602163"/>
            <a:ext cx="1900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58-23-D7-FA-20-B0</a:t>
            </a:r>
          </a:p>
        </p:txBody>
      </p:sp>
      <p:sp>
        <p:nvSpPr>
          <p:cNvPr id="526364" name="Line 28"/>
          <p:cNvSpPr>
            <a:spLocks noChangeShapeType="1"/>
          </p:cNvSpPr>
          <p:nvPr/>
        </p:nvSpPr>
        <p:spPr bwMode="auto">
          <a:xfrm flipH="1">
            <a:off x="3375025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6365" name="Text Box 29"/>
          <p:cNvSpPr txBox="1">
            <a:spLocks noChangeArrowheads="1"/>
          </p:cNvSpPr>
          <p:nvPr/>
        </p:nvSpPr>
        <p:spPr bwMode="auto">
          <a:xfrm>
            <a:off x="3797300" y="5554663"/>
            <a:ext cx="179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0C-C4-11-6F-E3-98</a:t>
            </a:r>
          </a:p>
        </p:txBody>
      </p:sp>
      <p:sp>
        <p:nvSpPr>
          <p:cNvPr id="526366" name="Line 30"/>
          <p:cNvSpPr>
            <a:spLocks noChangeShapeType="1"/>
          </p:cNvSpPr>
          <p:nvPr/>
        </p:nvSpPr>
        <p:spPr bwMode="auto">
          <a:xfrm flipV="1">
            <a:off x="1169988" y="4040188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6367" name="Text Box 31"/>
          <p:cNvSpPr txBox="1">
            <a:spLocks noChangeArrowheads="1"/>
          </p:cNvSpPr>
          <p:nvPr/>
        </p:nvSpPr>
        <p:spPr bwMode="auto">
          <a:xfrm>
            <a:off x="319088" y="4473575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71-65-F7-2B-08-53</a:t>
            </a:r>
          </a:p>
        </p:txBody>
      </p:sp>
      <p:sp>
        <p:nvSpPr>
          <p:cNvPr id="526368" name="Text Box 32"/>
          <p:cNvSpPr txBox="1">
            <a:spLocks noChangeArrowheads="1"/>
          </p:cNvSpPr>
          <p:nvPr/>
        </p:nvSpPr>
        <p:spPr bwMode="auto">
          <a:xfrm>
            <a:off x="2636838" y="3625850"/>
            <a:ext cx="11572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   LAN</a:t>
            </a:r>
          </a:p>
          <a:p>
            <a:r>
              <a:rPr lang="en-US" i="0"/>
              <a:t>(wired or</a:t>
            </a:r>
          </a:p>
          <a:p>
            <a:r>
              <a:rPr lang="en-US" i="0"/>
              <a:t>wireless)</a:t>
            </a:r>
          </a:p>
        </p:txBody>
      </p:sp>
    </p:spTree>
    <p:extLst>
      <p:ext uri="{BB962C8B-B14F-4D97-AF65-F5344CB8AC3E}">
        <p14:creationId xmlns:p14="http://schemas.microsoft.com/office/powerpoint/2010/main" val="20208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901AE695-3221-4F55-B71E-5BA833448AD8}" type="slidenum">
              <a:rPr lang="en-US"/>
              <a:pPr/>
              <a:t>26</a:t>
            </a:fld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 Address (more)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MAC address allocation administered by IEEE</a:t>
            </a:r>
          </a:p>
          <a:p>
            <a:r>
              <a:rPr lang="en-US" sz="2400" dirty="0"/>
              <a:t>manufacturer buys portion of MAC address space (to assure uniqueness)</a:t>
            </a:r>
          </a:p>
          <a:p>
            <a:r>
              <a:rPr lang="en-US" sz="2400" dirty="0"/>
              <a:t>analogy:</a:t>
            </a:r>
          </a:p>
          <a:p>
            <a:pPr>
              <a:buFont typeface="Wingdings" pitchFamily="2" charset="2"/>
              <a:buNone/>
            </a:pPr>
            <a:r>
              <a:rPr lang="en-US" sz="2400" b="1" dirty="0"/>
              <a:t>         (a) MAC address: like Social Security Number</a:t>
            </a:r>
          </a:p>
          <a:p>
            <a:pPr>
              <a:buFont typeface="Wingdings" pitchFamily="2" charset="2"/>
              <a:buNone/>
            </a:pPr>
            <a:r>
              <a:rPr lang="en-US" sz="2400" b="1" dirty="0"/>
              <a:t>         (b) IP address: like postal address</a:t>
            </a:r>
          </a:p>
          <a:p>
            <a:r>
              <a:rPr lang="en-US" sz="2400" dirty="0"/>
              <a:t> MAC flat address  </a:t>
            </a:r>
            <a:r>
              <a:rPr lang="en-US" sz="2400" dirty="0">
                <a:latin typeface="MS Mincho" pitchFamily="49" charset="-128"/>
                <a:ea typeface="MS Mincho" pitchFamily="49" charset="-128"/>
              </a:rPr>
              <a:t>➜</a:t>
            </a:r>
            <a:r>
              <a:rPr lang="en-US" sz="2400" dirty="0"/>
              <a:t> portability </a:t>
            </a:r>
          </a:p>
          <a:p>
            <a:pPr lvl="1"/>
            <a:r>
              <a:rPr lang="en-US" sz="2000" dirty="0"/>
              <a:t>can move LAN card from one LAN to another</a:t>
            </a:r>
          </a:p>
          <a:p>
            <a:r>
              <a:rPr lang="en-US" sz="2400" dirty="0"/>
              <a:t>IP hierarchical address NOT portable</a:t>
            </a:r>
          </a:p>
          <a:p>
            <a:pPr lvl="1"/>
            <a:r>
              <a:rPr lang="en-US" sz="2000" dirty="0"/>
              <a:t> address depends on IP subnet to which node is attached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10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59612532-D233-4A2C-A010-C938F648B183}" type="slidenum">
              <a:rPr lang="en-US"/>
              <a:pPr/>
              <a:t>27</a:t>
            </a:fld>
            <a:endParaRPr lang="en-US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title"/>
          </p:nvPr>
        </p:nvSpPr>
        <p:spPr>
          <a:xfrm>
            <a:off x="501650" y="241300"/>
            <a:ext cx="8191500" cy="901700"/>
          </a:xfrm>
        </p:spPr>
        <p:txBody>
          <a:bodyPr/>
          <a:lstStyle/>
          <a:p>
            <a:r>
              <a:rPr lang="en-US" sz="3600"/>
              <a:t>ARP: Address Resolution Protocol</a:t>
            </a:r>
            <a:endParaRPr lang="en-US"/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08550" y="1474788"/>
            <a:ext cx="3990975" cy="4648200"/>
          </a:xfrm>
        </p:spPr>
        <p:txBody>
          <a:bodyPr/>
          <a:lstStyle/>
          <a:p>
            <a:r>
              <a:rPr lang="en-US" sz="2400"/>
              <a:t>Each IP node (host, router) on LAN has  </a:t>
            </a:r>
            <a:r>
              <a:rPr lang="en-US" sz="2400">
                <a:solidFill>
                  <a:srgbClr val="FF0000"/>
                </a:solidFill>
              </a:rPr>
              <a:t>ARP </a:t>
            </a:r>
            <a:r>
              <a:rPr lang="en-US" sz="2400"/>
              <a:t>table</a:t>
            </a:r>
          </a:p>
          <a:p>
            <a:r>
              <a:rPr lang="en-US" sz="2400"/>
              <a:t>ARP table: IP/MAC address mappings for some LAN nodes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    </a:t>
            </a:r>
            <a:r>
              <a:rPr lang="en-US" sz="1800">
                <a:solidFill>
                  <a:srgbClr val="FF0000"/>
                </a:solidFill>
              </a:rPr>
              <a:t>&lt; IP address; MAC address; TTL&gt;</a:t>
            </a:r>
          </a:p>
          <a:p>
            <a:pPr lvl="1"/>
            <a:r>
              <a:rPr lang="en-US" sz="1600"/>
              <a:t> </a:t>
            </a:r>
            <a:r>
              <a:rPr lang="en-US" sz="2000"/>
              <a:t>TTL (Time To Live): time after which address mapping will be forgotten (typically 20 min)</a:t>
            </a:r>
            <a:endParaRPr lang="en-US"/>
          </a:p>
        </p:txBody>
      </p:sp>
      <p:grpSp>
        <p:nvGrpSpPr>
          <p:cNvPr id="399365" name="Group 5"/>
          <p:cNvGrpSpPr>
            <a:grpSpLocks/>
          </p:cNvGrpSpPr>
          <p:nvPr/>
        </p:nvGrpSpPr>
        <p:grpSpPr bwMode="auto">
          <a:xfrm>
            <a:off x="230188" y="1487488"/>
            <a:ext cx="4343400" cy="1277937"/>
            <a:chOff x="297" y="3336"/>
            <a:chExt cx="2788" cy="805"/>
          </a:xfrm>
        </p:grpSpPr>
        <p:sp>
          <p:nvSpPr>
            <p:cNvPr id="399366" name="Text Box 6"/>
            <p:cNvSpPr txBox="1">
              <a:spLocks noChangeArrowheads="1"/>
            </p:cNvSpPr>
            <p:nvPr/>
          </p:nvSpPr>
          <p:spPr bwMode="auto">
            <a:xfrm>
              <a:off x="390" y="3350"/>
              <a:ext cx="265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u="sng"/>
                <a:t>Question:</a:t>
              </a:r>
              <a:r>
                <a:rPr lang="en-US" sz="2400" i="0"/>
                <a:t> how to determine</a:t>
              </a:r>
            </a:p>
            <a:p>
              <a:r>
                <a:rPr lang="en-US" sz="2400" i="0"/>
                <a:t>MAC address of B</a:t>
              </a:r>
            </a:p>
            <a:p>
              <a:r>
                <a:rPr lang="en-US" sz="2400" i="0"/>
                <a:t>knowing B’s IP address?</a:t>
              </a:r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99367" name="Rectangle 7"/>
            <p:cNvSpPr>
              <a:spLocks noChangeArrowheads="1"/>
            </p:cNvSpPr>
            <p:nvPr/>
          </p:nvSpPr>
          <p:spPr bwMode="auto">
            <a:xfrm>
              <a:off x="297" y="3336"/>
              <a:ext cx="2788" cy="8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99369" name="Object 9"/>
          <p:cNvGraphicFramePr>
            <a:graphicFrameLocks noChangeAspect="1"/>
          </p:cNvGraphicFramePr>
          <p:nvPr/>
        </p:nvGraphicFramePr>
        <p:xfrm>
          <a:off x="2354263" y="304482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39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044825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0" name="Freeform 10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371" name="Object 11"/>
          <p:cNvGraphicFramePr>
            <a:graphicFrameLocks noChangeAspect="1"/>
          </p:cNvGraphicFramePr>
          <p:nvPr/>
        </p:nvGraphicFramePr>
        <p:xfrm>
          <a:off x="3852863" y="439737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40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4397375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2" name="Object 12"/>
          <p:cNvGraphicFramePr>
            <a:graphicFrameLocks noChangeAspect="1"/>
          </p:cNvGraphicFramePr>
          <p:nvPr/>
        </p:nvGraphicFramePr>
        <p:xfrm>
          <a:off x="2344738" y="5843588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41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5843588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3" name="Object 13"/>
          <p:cNvGraphicFramePr>
            <a:graphicFrameLocks noChangeAspect="1"/>
          </p:cNvGraphicFramePr>
          <p:nvPr/>
        </p:nvGraphicFramePr>
        <p:xfrm>
          <a:off x="668338" y="4279900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42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4279900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4" name="Rectangle 14"/>
          <p:cNvSpPr>
            <a:spLocks noChangeArrowheads="1"/>
          </p:cNvSpPr>
          <p:nvPr/>
        </p:nvSpPr>
        <p:spPr bwMode="auto">
          <a:xfrm>
            <a:off x="3717925" y="4508500"/>
            <a:ext cx="1841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75" name="Rectangle 15"/>
          <p:cNvSpPr>
            <a:spLocks noChangeArrowheads="1"/>
          </p:cNvSpPr>
          <p:nvPr/>
        </p:nvSpPr>
        <p:spPr bwMode="auto">
          <a:xfrm>
            <a:off x="1041400" y="4371975"/>
            <a:ext cx="182563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76" name="Rectangle 16"/>
          <p:cNvSpPr>
            <a:spLocks noChangeArrowheads="1"/>
          </p:cNvSpPr>
          <p:nvPr/>
        </p:nvSpPr>
        <p:spPr bwMode="auto">
          <a:xfrm>
            <a:off x="2540000" y="3413125"/>
            <a:ext cx="130175" cy="188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77" name="Rectangle 17"/>
          <p:cNvSpPr>
            <a:spLocks noChangeArrowheads="1"/>
          </p:cNvSpPr>
          <p:nvPr/>
        </p:nvSpPr>
        <p:spPr bwMode="auto">
          <a:xfrm>
            <a:off x="2493963" y="5654675"/>
            <a:ext cx="130175" cy="190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78" name="Line 18"/>
          <p:cNvSpPr>
            <a:spLocks noChangeShapeType="1"/>
          </p:cNvSpPr>
          <p:nvPr/>
        </p:nvSpPr>
        <p:spPr bwMode="auto">
          <a:xfrm>
            <a:off x="1219200" y="4449763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379" name="Line 19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380" name="Line 20"/>
          <p:cNvSpPr>
            <a:spLocks noChangeShapeType="1"/>
          </p:cNvSpPr>
          <p:nvPr/>
        </p:nvSpPr>
        <p:spPr bwMode="auto">
          <a:xfrm flipH="1">
            <a:off x="3176588" y="4575175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381" name="Line 21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382" name="Text Box 22"/>
          <p:cNvSpPr txBox="1">
            <a:spLocks noChangeArrowheads="1"/>
          </p:cNvSpPr>
          <p:nvPr/>
        </p:nvSpPr>
        <p:spPr bwMode="auto">
          <a:xfrm>
            <a:off x="2806700" y="3389313"/>
            <a:ext cx="1898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1A-2F-BB-76-09-AD</a:t>
            </a:r>
          </a:p>
        </p:txBody>
      </p:sp>
      <p:sp>
        <p:nvSpPr>
          <p:cNvPr id="399383" name="Line 23"/>
          <p:cNvSpPr>
            <a:spLocks noChangeShapeType="1"/>
          </p:cNvSpPr>
          <p:nvPr/>
        </p:nvSpPr>
        <p:spPr bwMode="auto">
          <a:xfrm flipH="1" flipV="1">
            <a:off x="2674938" y="3490913"/>
            <a:ext cx="1762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384" name="Line 24"/>
          <p:cNvSpPr>
            <a:spLocks noChangeShapeType="1"/>
          </p:cNvSpPr>
          <p:nvPr/>
        </p:nvSpPr>
        <p:spPr bwMode="auto">
          <a:xfrm flipV="1">
            <a:off x="3798888" y="4651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385" name="Text Box 25"/>
          <p:cNvSpPr txBox="1">
            <a:spLocks noChangeArrowheads="1"/>
          </p:cNvSpPr>
          <p:nvPr/>
        </p:nvSpPr>
        <p:spPr bwMode="auto">
          <a:xfrm>
            <a:off x="3384550" y="4943475"/>
            <a:ext cx="1900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58-23-D7-FA-20-B0</a:t>
            </a:r>
          </a:p>
        </p:txBody>
      </p:sp>
      <p:sp>
        <p:nvSpPr>
          <p:cNvPr id="399386" name="Line 26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387" name="Text Box 27"/>
          <p:cNvSpPr txBox="1">
            <a:spLocks noChangeArrowheads="1"/>
          </p:cNvSpPr>
          <p:nvPr/>
        </p:nvSpPr>
        <p:spPr bwMode="auto">
          <a:xfrm>
            <a:off x="2921000" y="5651500"/>
            <a:ext cx="179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0C-C4-11-6F-E3-98</a:t>
            </a:r>
          </a:p>
        </p:txBody>
      </p:sp>
      <p:sp>
        <p:nvSpPr>
          <p:cNvPr id="399388" name="Line 28"/>
          <p:cNvSpPr>
            <a:spLocks noChangeShapeType="1"/>
          </p:cNvSpPr>
          <p:nvPr/>
        </p:nvSpPr>
        <p:spPr bwMode="auto">
          <a:xfrm flipV="1">
            <a:off x="1130300" y="4524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389" name="Text Box 29"/>
          <p:cNvSpPr txBox="1">
            <a:spLocks noChangeArrowheads="1"/>
          </p:cNvSpPr>
          <p:nvPr/>
        </p:nvSpPr>
        <p:spPr bwMode="auto">
          <a:xfrm>
            <a:off x="0" y="483393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71-65-F7-2B-08-53</a:t>
            </a:r>
          </a:p>
        </p:txBody>
      </p:sp>
      <p:sp>
        <p:nvSpPr>
          <p:cNvPr id="399390" name="Text Box 30"/>
          <p:cNvSpPr txBox="1">
            <a:spLocks noChangeArrowheads="1"/>
          </p:cNvSpPr>
          <p:nvPr/>
        </p:nvSpPr>
        <p:spPr bwMode="auto">
          <a:xfrm>
            <a:off x="2012950" y="44354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   LAN</a:t>
            </a:r>
          </a:p>
        </p:txBody>
      </p:sp>
      <p:sp>
        <p:nvSpPr>
          <p:cNvPr id="399391" name="Text Box 31"/>
          <p:cNvSpPr txBox="1">
            <a:spLocks noChangeArrowheads="1"/>
          </p:cNvSpPr>
          <p:nvPr/>
        </p:nvSpPr>
        <p:spPr bwMode="auto">
          <a:xfrm>
            <a:off x="230188" y="3790950"/>
            <a:ext cx="1231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137.196.7.23</a:t>
            </a:r>
          </a:p>
        </p:txBody>
      </p:sp>
      <p:sp>
        <p:nvSpPr>
          <p:cNvPr id="399392" name="Line 32"/>
          <p:cNvSpPr>
            <a:spLocks noChangeShapeType="1"/>
          </p:cNvSpPr>
          <p:nvPr/>
        </p:nvSpPr>
        <p:spPr bwMode="auto">
          <a:xfrm>
            <a:off x="876300" y="40433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393" name="Text Box 33"/>
          <p:cNvSpPr txBox="1">
            <a:spLocks noChangeArrowheads="1"/>
          </p:cNvSpPr>
          <p:nvPr/>
        </p:nvSpPr>
        <p:spPr bwMode="auto">
          <a:xfrm>
            <a:off x="2944813" y="2990850"/>
            <a:ext cx="1231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137.196.7.78</a:t>
            </a:r>
          </a:p>
        </p:txBody>
      </p:sp>
      <p:sp>
        <p:nvSpPr>
          <p:cNvPr id="399394" name="Line 34"/>
          <p:cNvSpPr>
            <a:spLocks noChangeShapeType="1"/>
          </p:cNvSpPr>
          <p:nvPr/>
        </p:nvSpPr>
        <p:spPr bwMode="auto">
          <a:xfrm flipH="1" flipV="1">
            <a:off x="2705100" y="3116263"/>
            <a:ext cx="2825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395" name="Line 35"/>
          <p:cNvSpPr>
            <a:spLocks noChangeShapeType="1"/>
          </p:cNvSpPr>
          <p:nvPr/>
        </p:nvSpPr>
        <p:spPr bwMode="auto">
          <a:xfrm>
            <a:off x="4054475" y="41560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396" name="Text Box 36"/>
          <p:cNvSpPr txBox="1">
            <a:spLocks noChangeArrowheads="1"/>
          </p:cNvSpPr>
          <p:nvPr/>
        </p:nvSpPr>
        <p:spPr bwMode="auto">
          <a:xfrm>
            <a:off x="3444875" y="3890963"/>
            <a:ext cx="1203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137.196.7.14</a:t>
            </a:r>
          </a:p>
        </p:txBody>
      </p:sp>
      <p:sp>
        <p:nvSpPr>
          <p:cNvPr id="399398" name="Line 38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399" name="Text Box 39"/>
          <p:cNvSpPr txBox="1">
            <a:spLocks noChangeArrowheads="1"/>
          </p:cNvSpPr>
          <p:nvPr/>
        </p:nvSpPr>
        <p:spPr bwMode="auto">
          <a:xfrm>
            <a:off x="898525" y="5861050"/>
            <a:ext cx="1231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137.196.7.88</a:t>
            </a:r>
          </a:p>
        </p:txBody>
      </p:sp>
    </p:spTree>
    <p:extLst>
      <p:ext uri="{BB962C8B-B14F-4D97-AF65-F5344CB8AC3E}">
        <p14:creationId xmlns:p14="http://schemas.microsoft.com/office/powerpoint/2010/main" val="1985555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BC7A97B0-46BA-4DD4-A6A1-0C4B28A851C7}" type="slidenum">
              <a:rPr lang="en-US"/>
              <a:pPr/>
              <a:t>28</a:t>
            </a:fld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/>
              <a:t>ARP protocol: Same LAN (network)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277938"/>
            <a:ext cx="3810000" cy="4648200"/>
          </a:xfrm>
        </p:spPr>
        <p:txBody>
          <a:bodyPr/>
          <a:lstStyle/>
          <a:p>
            <a:r>
              <a:rPr lang="en-US" sz="2000"/>
              <a:t>A wants to send datagram to B, and B’s MAC address not in A’s ARP table.</a:t>
            </a:r>
          </a:p>
          <a:p>
            <a:r>
              <a:rPr lang="en-US" sz="2000"/>
              <a:t>A </a:t>
            </a:r>
            <a:r>
              <a:rPr lang="en-US" sz="2000">
                <a:solidFill>
                  <a:srgbClr val="FF0000"/>
                </a:solidFill>
              </a:rPr>
              <a:t>broadcasts</a:t>
            </a:r>
            <a:r>
              <a:rPr lang="en-US" sz="2000"/>
              <a:t> ARP query packet, containing B's IP address </a:t>
            </a:r>
          </a:p>
          <a:p>
            <a:pPr lvl="1"/>
            <a:r>
              <a:rPr lang="en-US" sz="2000"/>
              <a:t>dest MAC address = FF-FF-FF-FF-FF-FF</a:t>
            </a:r>
          </a:p>
          <a:p>
            <a:pPr lvl="1"/>
            <a:r>
              <a:rPr lang="en-US" sz="2000"/>
              <a:t>all machines on LAN receive ARP query</a:t>
            </a:r>
            <a:r>
              <a:rPr lang="en-US" sz="1800"/>
              <a:t> </a:t>
            </a:r>
          </a:p>
          <a:p>
            <a:r>
              <a:rPr lang="en-US" sz="2000"/>
              <a:t>B receives ARP packet, replies to A with its (B's) MAC address</a:t>
            </a:r>
          </a:p>
          <a:p>
            <a:pPr lvl="1"/>
            <a:r>
              <a:rPr lang="en-US" sz="1800"/>
              <a:t>frame sent to A’s MAC address (unicast)</a:t>
            </a:r>
          </a:p>
          <a:p>
            <a:endParaRPr lang="en-US" sz="200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/>
              <a:t>A caches (saves) IP-to-MAC address pair in its ARP table until information becomes old (times out) </a:t>
            </a:r>
          </a:p>
          <a:p>
            <a:pPr lvl="1"/>
            <a:r>
              <a:rPr lang="en-US" sz="2000"/>
              <a:t>soft state: information that times out (goes away) unless refreshed</a:t>
            </a:r>
          </a:p>
          <a:p>
            <a:r>
              <a:rPr lang="en-US" sz="2400"/>
              <a:t>ARP is “plug-and-play”:</a:t>
            </a:r>
          </a:p>
          <a:p>
            <a:pPr lvl="1"/>
            <a:r>
              <a:rPr lang="en-US" sz="2000"/>
              <a:t>nodes create their ARP tables </a:t>
            </a:r>
            <a:r>
              <a:rPr lang="en-US" sz="2000" i="1"/>
              <a:t>without intervention from net administrator</a:t>
            </a:r>
          </a:p>
        </p:txBody>
      </p:sp>
    </p:spTree>
    <p:extLst>
      <p:ext uri="{BB962C8B-B14F-4D97-AF65-F5344CB8AC3E}">
        <p14:creationId xmlns:p14="http://schemas.microsoft.com/office/powerpoint/2010/main" val="2867254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4FA4DA40-6BDD-408C-A4A4-4A7ACE68C099}" type="slidenum">
              <a:rPr lang="en-US"/>
              <a:pPr/>
              <a:t>29</a:t>
            </a:fld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2425" y="1057275"/>
            <a:ext cx="8675688" cy="1081088"/>
          </a:xfrm>
          <a:noFill/>
          <a:ln/>
        </p:spPr>
        <p:txBody>
          <a:bodyPr/>
          <a:lstStyle/>
          <a:p>
            <a:pPr marL="111125" indent="-111125">
              <a:buFont typeface="Wingdings" pitchFamily="2" charset="2"/>
              <a:buNone/>
            </a:pPr>
            <a:r>
              <a:rPr lang="en-US" sz="2400"/>
              <a:t>walkthrough: </a:t>
            </a:r>
            <a:r>
              <a:rPr lang="en-US" sz="2400">
                <a:solidFill>
                  <a:srgbClr val="FF0000"/>
                </a:solidFill>
              </a:rPr>
              <a:t>send datagram from A to B via R. </a:t>
            </a:r>
          </a:p>
          <a:p>
            <a:pPr marL="396875" lvl="1" indent="-163513"/>
            <a:r>
              <a:rPr lang="en-US" sz="2000"/>
              <a:t>focus on addressing - at both IP (datagram) and MAC layer (frame)</a:t>
            </a:r>
          </a:p>
          <a:p>
            <a:pPr marL="396875" lvl="1" indent="-163513"/>
            <a:r>
              <a:rPr lang="en-US" sz="2000"/>
              <a:t>assume A knows B’s IP address</a:t>
            </a:r>
          </a:p>
          <a:p>
            <a:pPr marL="396875" lvl="1" indent="-163513"/>
            <a:r>
              <a:rPr lang="en-US" sz="2000"/>
              <a:t>assume A knows B’s MAC address (how?)</a:t>
            </a:r>
          </a:p>
          <a:p>
            <a:pPr marL="396875" lvl="1" indent="-163513"/>
            <a:r>
              <a:rPr lang="en-US" sz="2000"/>
              <a:t>assume A knows IP address of first hop router, R (how?)</a:t>
            </a:r>
          </a:p>
          <a:p>
            <a:pPr marL="396875" lvl="1" indent="-163513"/>
            <a:r>
              <a:rPr lang="en-US" sz="2000"/>
              <a:t>assume A knows MAC address of first hop router interface (how?)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10660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710661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10662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3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4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5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10666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0667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10668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669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670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0671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10672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673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674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0675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76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77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10678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710679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10680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10681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10682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10683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10684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51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494338"/>
                        <a:ext cx="449262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0685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86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10687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52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162425"/>
                        <a:ext cx="8445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0688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89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10695" name="Freeform 39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>
              <a:gd name="T0" fmla="*/ 307 w 1005"/>
              <a:gd name="T1" fmla="*/ 83 h 996"/>
              <a:gd name="T2" fmla="*/ 134 w 1005"/>
              <a:gd name="T3" fmla="*/ 227 h 996"/>
              <a:gd name="T4" fmla="*/ 19 w 1005"/>
              <a:gd name="T5" fmla="*/ 507 h 996"/>
              <a:gd name="T6" fmla="*/ 19 w 1005"/>
              <a:gd name="T7" fmla="*/ 716 h 996"/>
              <a:gd name="T8" fmla="*/ 84 w 1005"/>
              <a:gd name="T9" fmla="*/ 918 h 996"/>
              <a:gd name="T10" fmla="*/ 199 w 1005"/>
              <a:gd name="T11" fmla="*/ 990 h 996"/>
              <a:gd name="T12" fmla="*/ 393 w 1005"/>
              <a:gd name="T13" fmla="*/ 954 h 996"/>
              <a:gd name="T14" fmla="*/ 696 w 1005"/>
              <a:gd name="T15" fmla="*/ 947 h 996"/>
              <a:gd name="T16" fmla="*/ 883 w 1005"/>
              <a:gd name="T17" fmla="*/ 831 h 996"/>
              <a:gd name="T18" fmla="*/ 998 w 1005"/>
              <a:gd name="T19" fmla="*/ 543 h 996"/>
              <a:gd name="T20" fmla="*/ 926 w 1005"/>
              <a:gd name="T21" fmla="*/ 227 h 996"/>
              <a:gd name="T22" fmla="*/ 667 w 1005"/>
              <a:gd name="T23" fmla="*/ 25 h 996"/>
              <a:gd name="T24" fmla="*/ 307 w 1005"/>
              <a:gd name="T25" fmla="*/ 83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0696" name="Line 40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0697" name="Line 41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0698" name="Line 42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0700" name="Line 44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0701" name="Line 45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0702" name="Line 46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0703" name="Line 47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0714" name="Text Box 58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710715" name="Group 59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10716" name="Line 60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10717" name="Group 61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10718" name="Object 62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153" name="Clip" r:id="rId7" imgW="1305000" imgH="1085760" progId="MS_ClipArt_Gallery.2">
                      <p:embed/>
                    </p:oleObj>
                  </mc:Choice>
                  <mc:Fallback>
                    <p:oleObj name="Clip" r:id="rId7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4" y="2622"/>
                            <a:ext cx="532" cy="3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10719" name="Group 63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1072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1072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10722" name="Rectangle 66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723" name="Line 67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0724" name="Line 68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10725" name="Object 69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154" name="Clip" r:id="rId8" imgW="1305000" imgH="1085760" progId="MS_ClipArt_Gallery.2">
                      <p:embed/>
                    </p:oleObj>
                  </mc:Choice>
                  <mc:Fallback>
                    <p:oleObj name="Clip" r:id="rId8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6" y="3390"/>
                            <a:ext cx="282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0726" name="Rectangle 70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727" name="Text Box 71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10728" name="Text Box 72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10729" name="Line 73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0730" name="Line 74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0731" name="Freeform 75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>
                  <a:gd name="T0" fmla="*/ 307 w 1005"/>
                  <a:gd name="T1" fmla="*/ 83 h 996"/>
                  <a:gd name="T2" fmla="*/ 134 w 1005"/>
                  <a:gd name="T3" fmla="*/ 227 h 996"/>
                  <a:gd name="T4" fmla="*/ 19 w 1005"/>
                  <a:gd name="T5" fmla="*/ 507 h 996"/>
                  <a:gd name="T6" fmla="*/ 19 w 1005"/>
                  <a:gd name="T7" fmla="*/ 716 h 996"/>
                  <a:gd name="T8" fmla="*/ 84 w 1005"/>
                  <a:gd name="T9" fmla="*/ 918 h 996"/>
                  <a:gd name="T10" fmla="*/ 199 w 1005"/>
                  <a:gd name="T11" fmla="*/ 990 h 996"/>
                  <a:gd name="T12" fmla="*/ 393 w 1005"/>
                  <a:gd name="T13" fmla="*/ 954 h 996"/>
                  <a:gd name="T14" fmla="*/ 696 w 1005"/>
                  <a:gd name="T15" fmla="*/ 947 h 996"/>
                  <a:gd name="T16" fmla="*/ 883 w 1005"/>
                  <a:gd name="T17" fmla="*/ 831 h 996"/>
                  <a:gd name="T18" fmla="*/ 998 w 1005"/>
                  <a:gd name="T19" fmla="*/ 543 h 996"/>
                  <a:gd name="T20" fmla="*/ 926 w 1005"/>
                  <a:gd name="T21" fmla="*/ 227 h 996"/>
                  <a:gd name="T22" fmla="*/ 667 w 1005"/>
                  <a:gd name="T23" fmla="*/ 25 h 996"/>
                  <a:gd name="T24" fmla="*/ 307 w 1005"/>
                  <a:gd name="T25" fmla="*/ 83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0732" name="Text Box 76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703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89874F49-71FC-4875-AE66-CBEEA899F630}" type="slidenum">
              <a:rPr lang="en-US"/>
              <a:pPr/>
              <a:t>3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Layer Services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419225"/>
            <a:ext cx="7772400" cy="4648200"/>
          </a:xfrm>
        </p:spPr>
        <p:txBody>
          <a:bodyPr/>
          <a:lstStyle/>
          <a:p>
            <a:r>
              <a:rPr lang="en-US" sz="2400" i="1" dirty="0">
                <a:solidFill>
                  <a:srgbClr val="FF0000"/>
                </a:solidFill>
              </a:rPr>
              <a:t>framing, link access: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encapsulate datagram into frame, adding header, trailer</a:t>
            </a:r>
          </a:p>
          <a:p>
            <a:pPr lvl="1"/>
            <a:r>
              <a:rPr lang="en-US" sz="2000" dirty="0"/>
              <a:t>channel access if shared medium</a:t>
            </a:r>
          </a:p>
          <a:p>
            <a:pPr lvl="1"/>
            <a:r>
              <a:rPr lang="en-US" sz="2000" b="1" dirty="0"/>
              <a:t>“MAC” addresses </a:t>
            </a:r>
            <a:r>
              <a:rPr lang="en-US" sz="2000" dirty="0"/>
              <a:t>used in frame headers to identify source, </a:t>
            </a:r>
            <a:r>
              <a:rPr lang="en-US" sz="2000" dirty="0" err="1"/>
              <a:t>dest</a:t>
            </a:r>
            <a:r>
              <a:rPr lang="en-US" sz="2000" dirty="0"/>
              <a:t>  </a:t>
            </a:r>
          </a:p>
          <a:p>
            <a:pPr lvl="2"/>
            <a:r>
              <a:rPr lang="en-US" dirty="0"/>
              <a:t>different from IP address!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reliable delivery between adjacent nodes</a:t>
            </a:r>
          </a:p>
          <a:p>
            <a:pPr lvl="1"/>
            <a:r>
              <a:rPr lang="en-US" sz="2000" dirty="0"/>
              <a:t>we learned how to do this already (chapter 3)!</a:t>
            </a:r>
          </a:p>
          <a:p>
            <a:pPr lvl="1"/>
            <a:r>
              <a:rPr lang="en-US" sz="2000" dirty="0"/>
              <a:t>seldom used on low bit-error link (fiber, some twisted pair)</a:t>
            </a:r>
          </a:p>
          <a:p>
            <a:pPr lvl="1"/>
            <a:r>
              <a:rPr lang="en-US" sz="2000" dirty="0"/>
              <a:t>wireless links: high error rates</a:t>
            </a:r>
          </a:p>
          <a:p>
            <a:pPr lvl="2"/>
            <a:r>
              <a:rPr lang="en-US" dirty="0"/>
              <a:t>Q: why both link-level and end-end reliability?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63D9A8F5-D201-47B7-AA33-C8181D139131}" type="slidenum">
              <a:rPr lang="en-US"/>
              <a:pPr/>
              <a:t>30</a:t>
            </a:fld>
            <a:endParaRPr lang="en-US"/>
          </a:p>
        </p:txBody>
      </p:sp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2387600" y="308610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12708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712709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12710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1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2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3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12714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2715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12716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17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18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2719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12720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21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22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2723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2724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2725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12726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712727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12728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12729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12730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12731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12732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75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494338"/>
                        <a:ext cx="449262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2733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2734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12735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76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162425"/>
                        <a:ext cx="8445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2736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2737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12743" name="Freeform 39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>
              <a:gd name="T0" fmla="*/ 307 w 1005"/>
              <a:gd name="T1" fmla="*/ 83 h 996"/>
              <a:gd name="T2" fmla="*/ 134 w 1005"/>
              <a:gd name="T3" fmla="*/ 227 h 996"/>
              <a:gd name="T4" fmla="*/ 19 w 1005"/>
              <a:gd name="T5" fmla="*/ 507 h 996"/>
              <a:gd name="T6" fmla="*/ 19 w 1005"/>
              <a:gd name="T7" fmla="*/ 716 h 996"/>
              <a:gd name="T8" fmla="*/ 84 w 1005"/>
              <a:gd name="T9" fmla="*/ 918 h 996"/>
              <a:gd name="T10" fmla="*/ 199 w 1005"/>
              <a:gd name="T11" fmla="*/ 990 h 996"/>
              <a:gd name="T12" fmla="*/ 393 w 1005"/>
              <a:gd name="T13" fmla="*/ 954 h 996"/>
              <a:gd name="T14" fmla="*/ 696 w 1005"/>
              <a:gd name="T15" fmla="*/ 947 h 996"/>
              <a:gd name="T16" fmla="*/ 883 w 1005"/>
              <a:gd name="T17" fmla="*/ 831 h 996"/>
              <a:gd name="T18" fmla="*/ 998 w 1005"/>
              <a:gd name="T19" fmla="*/ 543 h 996"/>
              <a:gd name="T20" fmla="*/ 926 w 1005"/>
              <a:gd name="T21" fmla="*/ 227 h 996"/>
              <a:gd name="T22" fmla="*/ 667 w 1005"/>
              <a:gd name="T23" fmla="*/ 25 h 996"/>
              <a:gd name="T24" fmla="*/ 307 w 1005"/>
              <a:gd name="T25" fmla="*/ 83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2744" name="Line 40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2745" name="Line 41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2746" name="Line 42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2748" name="Line 44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2749" name="Line 45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2750" name="Line 46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2751" name="Line 47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2762" name="Text Box 58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712834" name="Group 130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712769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771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72" name="Text Box 68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2773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774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775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776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2855" name="Group 151"/>
          <p:cNvGrpSpPr>
            <a:grpSpLocks/>
          </p:cNvGrpSpPr>
          <p:nvPr/>
        </p:nvGrpSpPr>
        <p:grpSpPr bwMode="auto">
          <a:xfrm>
            <a:off x="1893888" y="2643188"/>
            <a:ext cx="2011362" cy="760412"/>
            <a:chOff x="1197" y="1665"/>
            <a:chExt cx="1267" cy="479"/>
          </a:xfrm>
        </p:grpSpPr>
        <p:grpSp>
          <p:nvGrpSpPr>
            <p:cNvPr id="712854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712827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828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29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2830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12845" name="Group 141"/>
          <p:cNvGrpSpPr>
            <a:grpSpLocks/>
          </p:cNvGrpSpPr>
          <p:nvPr/>
        </p:nvGrpSpPr>
        <p:grpSpPr bwMode="auto">
          <a:xfrm>
            <a:off x="2027238" y="2903538"/>
            <a:ext cx="146050" cy="385762"/>
            <a:chOff x="1272" y="1762"/>
            <a:chExt cx="92" cy="243"/>
          </a:xfrm>
        </p:grpSpPr>
        <p:sp>
          <p:nvSpPr>
            <p:cNvPr id="712831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832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A creates IP datagram with IP source A, destination B </a:t>
            </a: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A creates link-layer frame with R's MAC address as dest, frame contains A-to-B IP datagram</a:t>
            </a:r>
            <a:endParaRPr lang="en-US" sz="2800" i="0"/>
          </a:p>
        </p:txBody>
      </p:sp>
      <p:grpSp>
        <p:nvGrpSpPr>
          <p:cNvPr id="712856" name="Group 152"/>
          <p:cNvGrpSpPr>
            <a:grpSpLocks/>
          </p:cNvGrpSpPr>
          <p:nvPr/>
        </p:nvGrpSpPr>
        <p:grpSpPr bwMode="auto">
          <a:xfrm>
            <a:off x="1477963" y="2244725"/>
            <a:ext cx="2417762" cy="1519238"/>
            <a:chOff x="931" y="1414"/>
            <a:chExt cx="1523" cy="957"/>
          </a:xfrm>
        </p:grpSpPr>
        <p:sp>
          <p:nvSpPr>
            <p:cNvPr id="712839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MAC src: 74-29-9C-E8-FF-55</a:t>
              </a:r>
            </a:p>
            <a:p>
              <a:r>
                <a:rPr lang="en-US" sz="1200" i="0">
                  <a:latin typeface="Arial" charset="0"/>
                </a:rPr>
                <a:t>   MAC dest: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E6-E9-00-17-BB-4B</a:t>
              </a:r>
            </a:p>
          </p:txBody>
        </p:sp>
        <p:grpSp>
          <p:nvGrpSpPr>
            <p:cNvPr id="712849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712842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836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837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38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43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44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2850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851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852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853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2858" name="Group 154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12859" name="Line 155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12860" name="Group 156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12861" name="Object 157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1177" name="Clip" r:id="rId7" imgW="1305000" imgH="1085760" progId="MS_ClipArt_Gallery.2">
                      <p:embed/>
                    </p:oleObj>
                  </mc:Choice>
                  <mc:Fallback>
                    <p:oleObj name="Clip" r:id="rId7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4" y="2622"/>
                            <a:ext cx="532" cy="3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12862" name="Group 158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12863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12864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12865" name="Rectangle 161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866" name="Line 162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67" name="Line 163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12868" name="Object 164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1178" name="Clip" r:id="rId8" imgW="1305000" imgH="1085760" progId="MS_ClipArt_Gallery.2">
                      <p:embed/>
                    </p:oleObj>
                  </mc:Choice>
                  <mc:Fallback>
                    <p:oleObj name="Clip" r:id="rId8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6" y="3390"/>
                            <a:ext cx="282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2869" name="Rectangle 165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870" name="Text Box 166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12871" name="Text Box 167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12872" name="Line 168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73" name="Line 169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74" name="Freeform 170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>
                  <a:gd name="T0" fmla="*/ 307 w 1005"/>
                  <a:gd name="T1" fmla="*/ 83 h 996"/>
                  <a:gd name="T2" fmla="*/ 134 w 1005"/>
                  <a:gd name="T3" fmla="*/ 227 h 996"/>
                  <a:gd name="T4" fmla="*/ 19 w 1005"/>
                  <a:gd name="T5" fmla="*/ 507 h 996"/>
                  <a:gd name="T6" fmla="*/ 19 w 1005"/>
                  <a:gd name="T7" fmla="*/ 716 h 996"/>
                  <a:gd name="T8" fmla="*/ 84 w 1005"/>
                  <a:gd name="T9" fmla="*/ 918 h 996"/>
                  <a:gd name="T10" fmla="*/ 199 w 1005"/>
                  <a:gd name="T11" fmla="*/ 990 h 996"/>
                  <a:gd name="T12" fmla="*/ 393 w 1005"/>
                  <a:gd name="T13" fmla="*/ 954 h 996"/>
                  <a:gd name="T14" fmla="*/ 696 w 1005"/>
                  <a:gd name="T15" fmla="*/ 947 h 996"/>
                  <a:gd name="T16" fmla="*/ 883 w 1005"/>
                  <a:gd name="T17" fmla="*/ 831 h 996"/>
                  <a:gd name="T18" fmla="*/ 998 w 1005"/>
                  <a:gd name="T19" fmla="*/ 543 h 996"/>
                  <a:gd name="T20" fmla="*/ 926 w 1005"/>
                  <a:gd name="T21" fmla="*/ 227 h 996"/>
                  <a:gd name="T22" fmla="*/ 667 w 1005"/>
                  <a:gd name="T23" fmla="*/ 25 h 996"/>
                  <a:gd name="T24" fmla="*/ 307 w 1005"/>
                  <a:gd name="T25" fmla="*/ 83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75" name="Text Box 171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252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9DB2E31B-4D60-4036-A1F5-A77363BA47F0}" type="slidenum">
              <a:rPr lang="en-US"/>
              <a:pPr/>
              <a:t>31</a:t>
            </a:fld>
            <a:endParaRPr lang="en-US"/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14756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714757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14758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759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760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761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14762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476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14764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65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66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4767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14768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69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70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4771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4772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4773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14774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714775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14776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14777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14778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14779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14780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99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494338"/>
                        <a:ext cx="449262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81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4782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14783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00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162425"/>
                        <a:ext cx="8445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84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4785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14791" name="Freeform 39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>
              <a:gd name="T0" fmla="*/ 307 w 1005"/>
              <a:gd name="T1" fmla="*/ 83 h 996"/>
              <a:gd name="T2" fmla="*/ 134 w 1005"/>
              <a:gd name="T3" fmla="*/ 227 h 996"/>
              <a:gd name="T4" fmla="*/ 19 w 1005"/>
              <a:gd name="T5" fmla="*/ 507 h 996"/>
              <a:gd name="T6" fmla="*/ 19 w 1005"/>
              <a:gd name="T7" fmla="*/ 716 h 996"/>
              <a:gd name="T8" fmla="*/ 84 w 1005"/>
              <a:gd name="T9" fmla="*/ 918 h 996"/>
              <a:gd name="T10" fmla="*/ 199 w 1005"/>
              <a:gd name="T11" fmla="*/ 990 h 996"/>
              <a:gd name="T12" fmla="*/ 393 w 1005"/>
              <a:gd name="T13" fmla="*/ 954 h 996"/>
              <a:gd name="T14" fmla="*/ 696 w 1005"/>
              <a:gd name="T15" fmla="*/ 947 h 996"/>
              <a:gd name="T16" fmla="*/ 883 w 1005"/>
              <a:gd name="T17" fmla="*/ 831 h 996"/>
              <a:gd name="T18" fmla="*/ 998 w 1005"/>
              <a:gd name="T19" fmla="*/ 543 h 996"/>
              <a:gd name="T20" fmla="*/ 926 w 1005"/>
              <a:gd name="T21" fmla="*/ 227 h 996"/>
              <a:gd name="T22" fmla="*/ 667 w 1005"/>
              <a:gd name="T23" fmla="*/ 25 h 996"/>
              <a:gd name="T24" fmla="*/ 307 w 1005"/>
              <a:gd name="T25" fmla="*/ 83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4792" name="Line 40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4793" name="Line 41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4794" name="Line 42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4796" name="Line 44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4797" name="Line 45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4798" name="Line 46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4799" name="Line 47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4810" name="Text Box 58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714811" name="Group 59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714812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1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814" name="Text Box 62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481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1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1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1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4828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frame sent from A to R</a:t>
            </a:r>
          </a:p>
        </p:txBody>
      </p:sp>
      <p:grpSp>
        <p:nvGrpSpPr>
          <p:cNvPr id="714819" name="Group 67"/>
          <p:cNvGrpSpPr>
            <a:grpSpLocks/>
          </p:cNvGrpSpPr>
          <p:nvPr/>
        </p:nvGrpSpPr>
        <p:grpSpPr bwMode="auto">
          <a:xfrm>
            <a:off x="1893888" y="2643188"/>
            <a:ext cx="2011362" cy="760412"/>
            <a:chOff x="1197" y="1665"/>
            <a:chExt cx="1267" cy="479"/>
          </a:xfrm>
        </p:grpSpPr>
        <p:grpSp>
          <p:nvGrpSpPr>
            <p:cNvPr id="714820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71482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82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2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4824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14830" name="Group 78"/>
          <p:cNvGrpSpPr>
            <a:grpSpLocks/>
          </p:cNvGrpSpPr>
          <p:nvPr/>
        </p:nvGrpSpPr>
        <p:grpSpPr bwMode="auto">
          <a:xfrm>
            <a:off x="1477963" y="2244725"/>
            <a:ext cx="2417762" cy="1519238"/>
            <a:chOff x="931" y="1414"/>
            <a:chExt cx="1523" cy="957"/>
          </a:xfrm>
        </p:grpSpPr>
        <p:sp>
          <p:nvSpPr>
            <p:cNvPr id="71483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MAC src: 74-29-9C-E8-FF-55</a:t>
              </a:r>
            </a:p>
            <a:p>
              <a:r>
                <a:rPr lang="en-US" sz="1200" i="0">
                  <a:latin typeface="Arial" charset="0"/>
                </a:rPr>
                <a:t>   MAC dest: E6-E9-00-17-BB-4B</a:t>
              </a:r>
            </a:p>
          </p:txBody>
        </p:sp>
        <p:grpSp>
          <p:nvGrpSpPr>
            <p:cNvPr id="714832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714833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834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835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36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37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38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4839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40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41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42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4852" name="Group 100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714845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46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847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4850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51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709613" y="14398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frame received at R, datagram removed, passed up to IP</a:t>
            </a:r>
          </a:p>
        </p:txBody>
      </p:sp>
      <p:grpSp>
        <p:nvGrpSpPr>
          <p:cNvPr id="714858" name="Group 106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14859" name="Line 107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14860" name="Group 108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14861" name="Object 109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2201" name="Clip" r:id="rId7" imgW="1305000" imgH="1085760" progId="MS_ClipArt_Gallery.2">
                      <p:embed/>
                    </p:oleObj>
                  </mc:Choice>
                  <mc:Fallback>
                    <p:oleObj name="Clip" r:id="rId7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4" y="2622"/>
                            <a:ext cx="532" cy="3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14862" name="Group 110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14863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14864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14865" name="Rectangle 113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866" name="Line 114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67" name="Line 115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14868" name="Object 116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2202" name="Clip" r:id="rId8" imgW="1305000" imgH="1085760" progId="MS_ClipArt_Gallery.2">
                      <p:embed/>
                    </p:oleObj>
                  </mc:Choice>
                  <mc:Fallback>
                    <p:oleObj name="Clip" r:id="rId8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6" y="3390"/>
                            <a:ext cx="282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4869" name="Rectangle 117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870" name="Text Box 118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14871" name="Text Box 119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14872" name="Line 120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73" name="Line 121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74" name="Freeform 122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>
                  <a:gd name="T0" fmla="*/ 307 w 1005"/>
                  <a:gd name="T1" fmla="*/ 83 h 996"/>
                  <a:gd name="T2" fmla="*/ 134 w 1005"/>
                  <a:gd name="T3" fmla="*/ 227 h 996"/>
                  <a:gd name="T4" fmla="*/ 19 w 1005"/>
                  <a:gd name="T5" fmla="*/ 507 h 996"/>
                  <a:gd name="T6" fmla="*/ 19 w 1005"/>
                  <a:gd name="T7" fmla="*/ 716 h 996"/>
                  <a:gd name="T8" fmla="*/ 84 w 1005"/>
                  <a:gd name="T9" fmla="*/ 918 h 996"/>
                  <a:gd name="T10" fmla="*/ 199 w 1005"/>
                  <a:gd name="T11" fmla="*/ 990 h 996"/>
                  <a:gd name="T12" fmla="*/ 393 w 1005"/>
                  <a:gd name="T13" fmla="*/ 954 h 996"/>
                  <a:gd name="T14" fmla="*/ 696 w 1005"/>
                  <a:gd name="T15" fmla="*/ 947 h 996"/>
                  <a:gd name="T16" fmla="*/ 883 w 1005"/>
                  <a:gd name="T17" fmla="*/ 831 h 996"/>
                  <a:gd name="T18" fmla="*/ 998 w 1005"/>
                  <a:gd name="T19" fmla="*/ 543 h 996"/>
                  <a:gd name="T20" fmla="*/ 926 w 1005"/>
                  <a:gd name="T21" fmla="*/ 227 h 996"/>
                  <a:gd name="T22" fmla="*/ 667 w 1005"/>
                  <a:gd name="T23" fmla="*/ 25 h 996"/>
                  <a:gd name="T24" fmla="*/ 307 w 1005"/>
                  <a:gd name="T25" fmla="*/ 83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75" name="Text Box 123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3912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-3.88889E-6 0.15833 L 0.12448 0.23542 L 0.12414 0.0199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14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5" y="1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0.15834 L 0.12448 0.23542 L 0.12396 0.01991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7148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5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14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14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14 0.01991 L 0.12292 -0.02893 L 0.36302 -0.02893 L 0.36302 0.0081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714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1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4CC7380F-E091-4FAD-8C3C-1DB5697A07C2}" type="slidenum">
              <a:rPr lang="en-US"/>
              <a:pPr/>
              <a:t>32</a:t>
            </a:fld>
            <a:endParaRPr lang="en-US"/>
          </a:p>
        </p:txBody>
      </p:sp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5710238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18852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718853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18854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55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56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57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18858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8859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18860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61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62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8863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18864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65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66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8867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68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69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18870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718871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18872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18873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18874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18875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18876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23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494338"/>
                        <a:ext cx="449262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77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78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18879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24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162425"/>
                        <a:ext cx="8445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80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81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18887" name="Freeform 39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>
              <a:gd name="T0" fmla="*/ 307 w 1005"/>
              <a:gd name="T1" fmla="*/ 83 h 996"/>
              <a:gd name="T2" fmla="*/ 134 w 1005"/>
              <a:gd name="T3" fmla="*/ 227 h 996"/>
              <a:gd name="T4" fmla="*/ 19 w 1005"/>
              <a:gd name="T5" fmla="*/ 507 h 996"/>
              <a:gd name="T6" fmla="*/ 19 w 1005"/>
              <a:gd name="T7" fmla="*/ 716 h 996"/>
              <a:gd name="T8" fmla="*/ 84 w 1005"/>
              <a:gd name="T9" fmla="*/ 918 h 996"/>
              <a:gd name="T10" fmla="*/ 199 w 1005"/>
              <a:gd name="T11" fmla="*/ 990 h 996"/>
              <a:gd name="T12" fmla="*/ 393 w 1005"/>
              <a:gd name="T13" fmla="*/ 954 h 996"/>
              <a:gd name="T14" fmla="*/ 696 w 1005"/>
              <a:gd name="T15" fmla="*/ 947 h 996"/>
              <a:gd name="T16" fmla="*/ 883 w 1005"/>
              <a:gd name="T17" fmla="*/ 831 h 996"/>
              <a:gd name="T18" fmla="*/ 998 w 1005"/>
              <a:gd name="T19" fmla="*/ 543 h 996"/>
              <a:gd name="T20" fmla="*/ 926 w 1005"/>
              <a:gd name="T21" fmla="*/ 227 h 996"/>
              <a:gd name="T22" fmla="*/ 667 w 1005"/>
              <a:gd name="T23" fmla="*/ 25 h 996"/>
              <a:gd name="T24" fmla="*/ 307 w 1005"/>
              <a:gd name="T25" fmla="*/ 83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888" name="Line 40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889" name="Line 41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890" name="Line 42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892" name="Line 44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893" name="Line 45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894" name="Line 46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895" name="Line 47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18952" name="Group 104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18904" name="Line 56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18951" name="Group 103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18882" name="Object 34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3225" name="Clip" r:id="rId7" imgW="1305000" imgH="1085760" progId="MS_ClipArt_Gallery.2">
                      <p:embed/>
                    </p:oleObj>
                  </mc:Choice>
                  <mc:Fallback>
                    <p:oleObj name="Clip" r:id="rId7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4" y="2622"/>
                            <a:ext cx="532" cy="3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18883" name="Group 35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1888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1888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18886" name="Rectangle 38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91" name="Line 43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896" name="Line 48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18897" name="Object 49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3226" name="Clip" r:id="rId8" imgW="1305000" imgH="1085760" progId="MS_ClipArt_Gallery.2">
                      <p:embed/>
                    </p:oleObj>
                  </mc:Choice>
                  <mc:Fallback>
                    <p:oleObj name="Clip" r:id="rId8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6" y="3390"/>
                            <a:ext cx="282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8898" name="Rectangle 50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99" name="Text Box 51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18900" name="Text Box 52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18901" name="Line 53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02" name="Line 54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03" name="Freeform 55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>
                  <a:gd name="T0" fmla="*/ 307 w 1005"/>
                  <a:gd name="T1" fmla="*/ 83 h 996"/>
                  <a:gd name="T2" fmla="*/ 134 w 1005"/>
                  <a:gd name="T3" fmla="*/ 227 h 996"/>
                  <a:gd name="T4" fmla="*/ 19 w 1005"/>
                  <a:gd name="T5" fmla="*/ 507 h 996"/>
                  <a:gd name="T6" fmla="*/ 19 w 1005"/>
                  <a:gd name="T7" fmla="*/ 716 h 996"/>
                  <a:gd name="T8" fmla="*/ 84 w 1005"/>
                  <a:gd name="T9" fmla="*/ 918 h 996"/>
                  <a:gd name="T10" fmla="*/ 199 w 1005"/>
                  <a:gd name="T11" fmla="*/ 990 h 996"/>
                  <a:gd name="T12" fmla="*/ 393 w 1005"/>
                  <a:gd name="T13" fmla="*/ 954 h 996"/>
                  <a:gd name="T14" fmla="*/ 696 w 1005"/>
                  <a:gd name="T15" fmla="*/ 947 h 996"/>
                  <a:gd name="T16" fmla="*/ 883 w 1005"/>
                  <a:gd name="T17" fmla="*/ 831 h 996"/>
                  <a:gd name="T18" fmla="*/ 998 w 1005"/>
                  <a:gd name="T19" fmla="*/ 543 h 996"/>
                  <a:gd name="T20" fmla="*/ 926 w 1005"/>
                  <a:gd name="T21" fmla="*/ 227 h 996"/>
                  <a:gd name="T22" fmla="*/ 667 w 1005"/>
                  <a:gd name="T23" fmla="*/ 25 h 996"/>
                  <a:gd name="T24" fmla="*/ 307 w 1005"/>
                  <a:gd name="T25" fmla="*/ 83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05" name="Text Box 57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  <p:sp>
        <p:nvSpPr>
          <p:cNvPr id="718906" name="Text Box 58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718915" name="Group 67"/>
          <p:cNvGrpSpPr>
            <a:grpSpLocks/>
          </p:cNvGrpSpPr>
          <p:nvPr/>
        </p:nvGrpSpPr>
        <p:grpSpPr bwMode="auto">
          <a:xfrm>
            <a:off x="5216525" y="2701925"/>
            <a:ext cx="2011363" cy="760413"/>
            <a:chOff x="1197" y="1665"/>
            <a:chExt cx="1267" cy="479"/>
          </a:xfrm>
        </p:grpSpPr>
        <p:grpSp>
          <p:nvGrpSpPr>
            <p:cNvPr id="718916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718917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18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19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892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18921" name="Group 73"/>
          <p:cNvGrpSpPr>
            <a:grpSpLocks/>
          </p:cNvGrpSpPr>
          <p:nvPr/>
        </p:nvGrpSpPr>
        <p:grpSpPr bwMode="auto">
          <a:xfrm>
            <a:off x="5340350" y="2952750"/>
            <a:ext cx="146050" cy="385763"/>
            <a:chOff x="1272" y="1762"/>
            <a:chExt cx="92" cy="243"/>
          </a:xfrm>
        </p:grpSpPr>
        <p:sp>
          <p:nvSpPr>
            <p:cNvPr id="718922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23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forwards datagram with IP source A, destination B </a:t>
            </a: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creates link-layer frame with B's MAC address as dest, frame contains A-to-B IP datagram</a:t>
            </a:r>
            <a:endParaRPr lang="en-US" sz="2800" i="0"/>
          </a:p>
        </p:txBody>
      </p:sp>
      <p:grpSp>
        <p:nvGrpSpPr>
          <p:cNvPr id="718926" name="Group 78"/>
          <p:cNvGrpSpPr>
            <a:grpSpLocks/>
          </p:cNvGrpSpPr>
          <p:nvPr/>
        </p:nvGrpSpPr>
        <p:grpSpPr bwMode="auto">
          <a:xfrm>
            <a:off x="4791075" y="2293938"/>
            <a:ext cx="2398713" cy="1519237"/>
            <a:chOff x="931" y="1414"/>
            <a:chExt cx="1511" cy="957"/>
          </a:xfrm>
        </p:grpSpPr>
        <p:sp>
          <p:nvSpPr>
            <p:cNvPr id="718927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1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MAC src: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1A-23-F9-CD-06-9B</a:t>
              </a:r>
            </a:p>
            <a:p>
              <a:r>
                <a:rPr lang="en-US" sz="1200" i="0">
                  <a:latin typeface="Arial" charset="0"/>
                </a:rPr>
                <a:t>  MAC dest: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49-BD-D2-C7-56-2A</a:t>
              </a:r>
            </a:p>
            <a:p>
              <a:endParaRPr lang="en-US" sz="1200" i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718928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718929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30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31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32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33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34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8935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36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37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38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8939" name="Group 91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718940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4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4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894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4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8961" name="Group 113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718954" name="Freeform 106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55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56" name="Text Box 108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8957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58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59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60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258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1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8621B5A2-D4BD-4D9C-BF3B-4445D24656D8}" type="slidenum">
              <a:rPr lang="en-US"/>
              <a:pPr/>
              <a:t>33</a:t>
            </a:fld>
            <a:endParaRPr lang="en-US"/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20900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720901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20902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03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04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05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20906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0907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20908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09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10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0911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20912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13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14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20915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16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17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20918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720919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20920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20921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20922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20923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20924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47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494338"/>
                        <a:ext cx="449262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25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26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20927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48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162425"/>
                        <a:ext cx="8445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28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29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20930" name="Freeform 34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>
              <a:gd name="T0" fmla="*/ 307 w 1005"/>
              <a:gd name="T1" fmla="*/ 83 h 996"/>
              <a:gd name="T2" fmla="*/ 134 w 1005"/>
              <a:gd name="T3" fmla="*/ 227 h 996"/>
              <a:gd name="T4" fmla="*/ 19 w 1005"/>
              <a:gd name="T5" fmla="*/ 507 h 996"/>
              <a:gd name="T6" fmla="*/ 19 w 1005"/>
              <a:gd name="T7" fmla="*/ 716 h 996"/>
              <a:gd name="T8" fmla="*/ 84 w 1005"/>
              <a:gd name="T9" fmla="*/ 918 h 996"/>
              <a:gd name="T10" fmla="*/ 199 w 1005"/>
              <a:gd name="T11" fmla="*/ 990 h 996"/>
              <a:gd name="T12" fmla="*/ 393 w 1005"/>
              <a:gd name="T13" fmla="*/ 954 h 996"/>
              <a:gd name="T14" fmla="*/ 696 w 1005"/>
              <a:gd name="T15" fmla="*/ 947 h 996"/>
              <a:gd name="T16" fmla="*/ 883 w 1005"/>
              <a:gd name="T17" fmla="*/ 831 h 996"/>
              <a:gd name="T18" fmla="*/ 998 w 1005"/>
              <a:gd name="T19" fmla="*/ 543 h 996"/>
              <a:gd name="T20" fmla="*/ 926 w 1005"/>
              <a:gd name="T21" fmla="*/ 227 h 996"/>
              <a:gd name="T22" fmla="*/ 667 w 1005"/>
              <a:gd name="T23" fmla="*/ 25 h 996"/>
              <a:gd name="T24" fmla="*/ 307 w 1005"/>
              <a:gd name="T25" fmla="*/ 83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0931" name="Line 35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0932" name="Line 36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0933" name="Line 37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0934" name="Line 38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0935" name="Line 39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0936" name="Line 40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0937" name="Line 41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20938" name="Group 42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20939" name="Line 43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20940" name="Group 44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20941" name="Object 45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249" name="Clip" r:id="rId7" imgW="1305000" imgH="1085760" progId="MS_ClipArt_Gallery.2">
                      <p:embed/>
                    </p:oleObj>
                  </mc:Choice>
                  <mc:Fallback>
                    <p:oleObj name="Clip" r:id="rId7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4" y="2622"/>
                            <a:ext cx="532" cy="3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20942" name="Group 46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2094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2094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20945" name="Rectangle 49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46" name="Line 50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47" name="Line 51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20948" name="Object 52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250" name="Clip" r:id="rId8" imgW="1305000" imgH="1085760" progId="MS_ClipArt_Gallery.2">
                      <p:embed/>
                    </p:oleObj>
                  </mc:Choice>
                  <mc:Fallback>
                    <p:oleObj name="Clip" r:id="rId8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6" y="3390"/>
                            <a:ext cx="282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0949" name="Rectangle 53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50" name="Text Box 54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20951" name="Text Box 55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20952" name="Line 56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53" name="Line 57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54" name="Freeform 58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>
                  <a:gd name="T0" fmla="*/ 307 w 1005"/>
                  <a:gd name="T1" fmla="*/ 83 h 996"/>
                  <a:gd name="T2" fmla="*/ 134 w 1005"/>
                  <a:gd name="T3" fmla="*/ 227 h 996"/>
                  <a:gd name="T4" fmla="*/ 19 w 1005"/>
                  <a:gd name="T5" fmla="*/ 507 h 996"/>
                  <a:gd name="T6" fmla="*/ 19 w 1005"/>
                  <a:gd name="T7" fmla="*/ 716 h 996"/>
                  <a:gd name="T8" fmla="*/ 84 w 1005"/>
                  <a:gd name="T9" fmla="*/ 918 h 996"/>
                  <a:gd name="T10" fmla="*/ 199 w 1005"/>
                  <a:gd name="T11" fmla="*/ 990 h 996"/>
                  <a:gd name="T12" fmla="*/ 393 w 1005"/>
                  <a:gd name="T13" fmla="*/ 954 h 996"/>
                  <a:gd name="T14" fmla="*/ 696 w 1005"/>
                  <a:gd name="T15" fmla="*/ 947 h 996"/>
                  <a:gd name="T16" fmla="*/ 883 w 1005"/>
                  <a:gd name="T17" fmla="*/ 831 h 996"/>
                  <a:gd name="T18" fmla="*/ 998 w 1005"/>
                  <a:gd name="T19" fmla="*/ 543 h 996"/>
                  <a:gd name="T20" fmla="*/ 926 w 1005"/>
                  <a:gd name="T21" fmla="*/ 227 h 996"/>
                  <a:gd name="T22" fmla="*/ 667 w 1005"/>
                  <a:gd name="T23" fmla="*/ 25 h 996"/>
                  <a:gd name="T24" fmla="*/ 307 w 1005"/>
                  <a:gd name="T25" fmla="*/ 83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55" name="Text Box 59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  <p:sp>
        <p:nvSpPr>
          <p:cNvPr id="720956" name="Text Box 60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20966" name="Rectangle 7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forwards datagram with IP source A, destination B </a:t>
            </a:r>
          </a:p>
        </p:txBody>
      </p:sp>
      <p:sp>
        <p:nvSpPr>
          <p:cNvPr id="720967" name="Rectangle 7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creates link-layer frame with B's MAC address as dest, frame contains A-to-B IP datagram</a:t>
            </a:r>
            <a:endParaRPr lang="en-US" sz="2800" i="0"/>
          </a:p>
        </p:txBody>
      </p:sp>
      <p:grpSp>
        <p:nvGrpSpPr>
          <p:cNvPr id="720995" name="Group 99"/>
          <p:cNvGrpSpPr>
            <a:grpSpLocks/>
          </p:cNvGrpSpPr>
          <p:nvPr/>
        </p:nvGrpSpPr>
        <p:grpSpPr bwMode="auto">
          <a:xfrm>
            <a:off x="4791075" y="2293938"/>
            <a:ext cx="2436813" cy="1643062"/>
            <a:chOff x="3018" y="1445"/>
            <a:chExt cx="1535" cy="1035"/>
          </a:xfrm>
        </p:grpSpPr>
        <p:sp>
          <p:nvSpPr>
            <p:cNvPr id="720898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0957" name="Group 61"/>
            <p:cNvGrpSpPr>
              <a:grpSpLocks/>
            </p:cNvGrpSpPr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720958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720959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60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61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20962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IP src: 111.111.111.111</a:t>
                </a:r>
              </a:p>
              <a:p>
                <a:r>
                  <a:rPr lang="en-US" sz="1200" i="0">
                    <a:latin typeface="Arial" charset="0"/>
                  </a:rPr>
                  <a:t>   IP dest: 222.222.222.222</a:t>
                </a:r>
              </a:p>
            </p:txBody>
          </p:sp>
        </p:grpSp>
        <p:grpSp>
          <p:nvGrpSpPr>
            <p:cNvPr id="720963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720964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65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0968" name="Group 72"/>
            <p:cNvGrpSpPr>
              <a:grpSpLocks/>
            </p:cNvGrpSpPr>
            <p:nvPr/>
          </p:nvGrpSpPr>
          <p:grpSpPr bwMode="auto">
            <a:xfrm>
              <a:off x="3018" y="1445"/>
              <a:ext cx="1511" cy="957"/>
              <a:chOff x="931" y="1414"/>
              <a:chExt cx="1511" cy="957"/>
            </a:xfrm>
          </p:grpSpPr>
          <p:sp>
            <p:nvSpPr>
              <p:cNvPr id="720969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11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MAC src: </a:t>
                </a:r>
                <a:r>
                  <a:rPr lang="en-US" sz="1200" i="0">
                    <a:solidFill>
                      <a:srgbClr val="FF0000"/>
                    </a:solidFill>
                    <a:latin typeface="Arial" charset="0"/>
                  </a:rPr>
                  <a:t>1A-23-F9-CD-06-9B</a:t>
                </a:r>
              </a:p>
              <a:p>
                <a:r>
                  <a:rPr lang="en-US" sz="1200" i="0">
                    <a:latin typeface="Arial" charset="0"/>
                  </a:rPr>
                  <a:t>  MAC dest: </a:t>
                </a:r>
                <a:r>
                  <a:rPr lang="en-US" sz="1200" i="0">
                    <a:solidFill>
                      <a:srgbClr val="FF0000"/>
                    </a:solidFill>
                    <a:latin typeface="Arial" charset="0"/>
                  </a:rPr>
                  <a:t>49-BD-D2-C7-56-2A</a:t>
                </a:r>
              </a:p>
              <a:p>
                <a:endParaRPr lang="en-US" sz="1200" i="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grpSp>
            <p:nvGrpSpPr>
              <p:cNvPr id="720970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720971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72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73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74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75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76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20977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78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79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80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20981" name="Group 85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720982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83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84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20985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86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0987" name="Group 91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720988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89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90" name="Text Box 94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20991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92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93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94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648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2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2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66" grpId="0"/>
      <p:bldP spid="72096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A42B414F-0180-4B3B-A2F3-5AB55A291271}" type="slidenum">
              <a:rPr lang="en-US"/>
              <a:pPr/>
              <a:t>34</a:t>
            </a:fld>
            <a:endParaRPr lang="en-US"/>
          </a:p>
        </p:txBody>
      </p:sp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22947" name="Text Box 3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722948" name="Group 4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22949" name="Oval 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50" name="Line 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51" name="Line 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52" name="Rectangle 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22953" name="Oval 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2954" name="Group 1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22955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56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57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2958" name="Group 1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22959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60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61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22962" name="Rectangle 18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963" name="Rectangle 19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964" name="Text Box 20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22965" name="Text Box 21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722966" name="Group 22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22967" name="Text Box 23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22968" name="Text Box 24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22969" name="Text Box 25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22970" name="Text Box 26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22971" name="Object 27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271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494338"/>
                        <a:ext cx="449262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972" name="Rectangle 28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973" name="Text Box 29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22974" name="Object 30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272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162425"/>
                        <a:ext cx="8445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975" name="Rectangle 31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976" name="Text Box 32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22977" name="Freeform 33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>
              <a:gd name="T0" fmla="*/ 307 w 1005"/>
              <a:gd name="T1" fmla="*/ 83 h 996"/>
              <a:gd name="T2" fmla="*/ 134 w 1005"/>
              <a:gd name="T3" fmla="*/ 227 h 996"/>
              <a:gd name="T4" fmla="*/ 19 w 1005"/>
              <a:gd name="T5" fmla="*/ 507 h 996"/>
              <a:gd name="T6" fmla="*/ 19 w 1005"/>
              <a:gd name="T7" fmla="*/ 716 h 996"/>
              <a:gd name="T8" fmla="*/ 84 w 1005"/>
              <a:gd name="T9" fmla="*/ 918 h 996"/>
              <a:gd name="T10" fmla="*/ 199 w 1005"/>
              <a:gd name="T11" fmla="*/ 990 h 996"/>
              <a:gd name="T12" fmla="*/ 393 w 1005"/>
              <a:gd name="T13" fmla="*/ 954 h 996"/>
              <a:gd name="T14" fmla="*/ 696 w 1005"/>
              <a:gd name="T15" fmla="*/ 947 h 996"/>
              <a:gd name="T16" fmla="*/ 883 w 1005"/>
              <a:gd name="T17" fmla="*/ 831 h 996"/>
              <a:gd name="T18" fmla="*/ 998 w 1005"/>
              <a:gd name="T19" fmla="*/ 543 h 996"/>
              <a:gd name="T20" fmla="*/ 926 w 1005"/>
              <a:gd name="T21" fmla="*/ 227 h 996"/>
              <a:gd name="T22" fmla="*/ 667 w 1005"/>
              <a:gd name="T23" fmla="*/ 25 h 996"/>
              <a:gd name="T24" fmla="*/ 307 w 1005"/>
              <a:gd name="T25" fmla="*/ 83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2978" name="Line 34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2979" name="Line 35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2980" name="Line 36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2981" name="Line 37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2982" name="Line 38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2983" name="Line 39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2984" name="Line 40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22985" name="Group 41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22986" name="Line 42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22987" name="Group 43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22988" name="Object 44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273" name="Clip" r:id="rId7" imgW="1305000" imgH="1085760" progId="MS_ClipArt_Gallery.2">
                      <p:embed/>
                    </p:oleObj>
                  </mc:Choice>
                  <mc:Fallback>
                    <p:oleObj name="Clip" r:id="rId7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4" y="2622"/>
                            <a:ext cx="532" cy="3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22989" name="Group 45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229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2299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22992" name="Rectangle 48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93" name="Line 49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2994" name="Line 50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22995" name="Object 51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274" name="Clip" r:id="rId8" imgW="1305000" imgH="1085760" progId="MS_ClipArt_Gallery.2">
                      <p:embed/>
                    </p:oleObj>
                  </mc:Choice>
                  <mc:Fallback>
                    <p:oleObj name="Clip" r:id="rId8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6" y="3390"/>
                            <a:ext cx="282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2996" name="Rectangle 52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97" name="Text Box 53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22998" name="Text Box 54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22999" name="Line 55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00" name="Line 56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01" name="Freeform 57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>
                  <a:gd name="T0" fmla="*/ 307 w 1005"/>
                  <a:gd name="T1" fmla="*/ 83 h 996"/>
                  <a:gd name="T2" fmla="*/ 134 w 1005"/>
                  <a:gd name="T3" fmla="*/ 227 h 996"/>
                  <a:gd name="T4" fmla="*/ 19 w 1005"/>
                  <a:gd name="T5" fmla="*/ 507 h 996"/>
                  <a:gd name="T6" fmla="*/ 19 w 1005"/>
                  <a:gd name="T7" fmla="*/ 716 h 996"/>
                  <a:gd name="T8" fmla="*/ 84 w 1005"/>
                  <a:gd name="T9" fmla="*/ 918 h 996"/>
                  <a:gd name="T10" fmla="*/ 199 w 1005"/>
                  <a:gd name="T11" fmla="*/ 990 h 996"/>
                  <a:gd name="T12" fmla="*/ 393 w 1005"/>
                  <a:gd name="T13" fmla="*/ 954 h 996"/>
                  <a:gd name="T14" fmla="*/ 696 w 1005"/>
                  <a:gd name="T15" fmla="*/ 947 h 996"/>
                  <a:gd name="T16" fmla="*/ 883 w 1005"/>
                  <a:gd name="T17" fmla="*/ 831 h 996"/>
                  <a:gd name="T18" fmla="*/ 998 w 1005"/>
                  <a:gd name="T19" fmla="*/ 543 h 996"/>
                  <a:gd name="T20" fmla="*/ 926 w 1005"/>
                  <a:gd name="T21" fmla="*/ 227 h 996"/>
                  <a:gd name="T22" fmla="*/ 667 w 1005"/>
                  <a:gd name="T23" fmla="*/ 25 h 996"/>
                  <a:gd name="T24" fmla="*/ 307 w 1005"/>
                  <a:gd name="T25" fmla="*/ 83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02" name="Text Box 58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  <p:sp>
        <p:nvSpPr>
          <p:cNvPr id="723003" name="Text Box 59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23004" name="Rectangle 6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forwards datagram with IP source A, destination B </a:t>
            </a:r>
          </a:p>
        </p:txBody>
      </p:sp>
      <p:sp>
        <p:nvSpPr>
          <p:cNvPr id="723005" name="Rectangle 6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creates link-layer frame with B's MAC address as dest, frame contains A-to-B IP datagram</a:t>
            </a:r>
            <a:endParaRPr lang="en-US" sz="2800" i="0"/>
          </a:p>
        </p:txBody>
      </p:sp>
      <p:sp>
        <p:nvSpPr>
          <p:cNvPr id="723007" name="AutoShape 63"/>
          <p:cNvSpPr>
            <a:spLocks noChangeArrowheads="1"/>
          </p:cNvSpPr>
          <p:nvPr/>
        </p:nvSpPr>
        <p:spPr bwMode="auto">
          <a:xfrm>
            <a:off x="6719888" y="289718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3008" name="Group 64"/>
          <p:cNvGrpSpPr>
            <a:grpSpLocks/>
          </p:cNvGrpSpPr>
          <p:nvPr/>
        </p:nvGrpSpPr>
        <p:grpSpPr bwMode="auto">
          <a:xfrm>
            <a:off x="6226175" y="2454275"/>
            <a:ext cx="2011363" cy="760413"/>
            <a:chOff x="1197" y="1665"/>
            <a:chExt cx="1267" cy="479"/>
          </a:xfrm>
        </p:grpSpPr>
        <p:grpSp>
          <p:nvGrpSpPr>
            <p:cNvPr id="723009" name="Group 65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723010" name="Rectangle 66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011" name="Line 67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12" name="Line 68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23013" name="Text Box 69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23014" name="Group 70"/>
          <p:cNvGrpSpPr>
            <a:grpSpLocks/>
          </p:cNvGrpSpPr>
          <p:nvPr/>
        </p:nvGrpSpPr>
        <p:grpSpPr bwMode="auto">
          <a:xfrm>
            <a:off x="6350000" y="2705100"/>
            <a:ext cx="146050" cy="385763"/>
            <a:chOff x="1272" y="1762"/>
            <a:chExt cx="92" cy="243"/>
          </a:xfrm>
        </p:grpSpPr>
        <p:sp>
          <p:nvSpPr>
            <p:cNvPr id="723015" name="Line 71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16" name="Line 72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3017" name="Group 73"/>
          <p:cNvGrpSpPr>
            <a:grpSpLocks/>
          </p:cNvGrpSpPr>
          <p:nvPr/>
        </p:nvGrpSpPr>
        <p:grpSpPr bwMode="auto">
          <a:xfrm>
            <a:off x="5800725" y="2046288"/>
            <a:ext cx="2398713" cy="1519237"/>
            <a:chOff x="931" y="1414"/>
            <a:chExt cx="1511" cy="957"/>
          </a:xfrm>
        </p:grpSpPr>
        <p:sp>
          <p:nvSpPr>
            <p:cNvPr id="723018" name="Text Box 74"/>
            <p:cNvSpPr txBox="1">
              <a:spLocks noChangeArrowheads="1"/>
            </p:cNvSpPr>
            <p:nvPr/>
          </p:nvSpPr>
          <p:spPr bwMode="auto">
            <a:xfrm>
              <a:off x="931" y="1414"/>
              <a:ext cx="151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MAC src: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1A-23-F9-CD-06-9B</a:t>
              </a:r>
            </a:p>
            <a:p>
              <a:r>
                <a:rPr lang="en-US" sz="1200" i="0">
                  <a:latin typeface="Arial" charset="0"/>
                </a:rPr>
                <a:t>  MAC dest: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49-BD-D2-C7-56-2A</a:t>
              </a:r>
            </a:p>
            <a:p>
              <a:endParaRPr lang="en-US" sz="1200" i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723019" name="Group 7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723020" name="Rectangle 76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021" name="Rectangle 77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022" name="Line 78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23" name="Line 79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24" name="Line 80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25" name="Line 81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23026" name="Line 82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27" name="Line 83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28" name="Line 84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29" name="Line 85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3036" name="Group 92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723037" name="Freeform 93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38" name="Rectangle 94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039" name="Text Box 95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23040" name="Line 96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41" name="Line 97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42" name="Line 98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43" name="Line 99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101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23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48EF9D5F-D25C-4ED0-95E5-AFE4C93E75DB}" type="slidenum">
              <a:rPr lang="en-US"/>
              <a:pPr/>
              <a:t>4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0"/>
            <a:ext cx="7772400" cy="1143000"/>
          </a:xfrm>
        </p:spPr>
        <p:txBody>
          <a:bodyPr/>
          <a:lstStyle/>
          <a:p>
            <a:r>
              <a:rPr lang="en-US"/>
              <a:t>Link Layer Services (more)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252538"/>
            <a:ext cx="7772400" cy="4648200"/>
          </a:xfrm>
        </p:spPr>
        <p:txBody>
          <a:bodyPr/>
          <a:lstStyle/>
          <a:p>
            <a:r>
              <a:rPr lang="en-US" sz="2400" i="1" dirty="0">
                <a:solidFill>
                  <a:srgbClr val="FF0000"/>
                </a:solidFill>
              </a:rPr>
              <a:t>flow control: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pacing between adjacent sending and receiving nodes</a:t>
            </a:r>
            <a:endParaRPr lang="en-US" dirty="0"/>
          </a:p>
          <a:p>
            <a:r>
              <a:rPr lang="en-US" sz="2400" i="1" dirty="0">
                <a:solidFill>
                  <a:srgbClr val="FF0000"/>
                </a:solidFill>
              </a:rPr>
              <a:t>error detection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errors caused by signal attenuation, noise. </a:t>
            </a:r>
          </a:p>
          <a:p>
            <a:pPr lvl="1"/>
            <a:r>
              <a:rPr lang="en-US" sz="2000" dirty="0"/>
              <a:t>receiver detects presence of errors: </a:t>
            </a:r>
          </a:p>
          <a:p>
            <a:pPr lvl="2"/>
            <a:r>
              <a:rPr lang="en-US" dirty="0"/>
              <a:t>signals sender for retransmission or drops frame 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error correction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receiver identifies </a:t>
            </a:r>
            <a:r>
              <a:rPr lang="en-US" sz="2000" b="1" i="1" dirty="0">
                <a:solidFill>
                  <a:srgbClr val="FF0000"/>
                </a:solidFill>
              </a:rPr>
              <a:t>and corrects</a:t>
            </a:r>
            <a:r>
              <a:rPr lang="en-US" sz="2000" b="1" dirty="0"/>
              <a:t> </a:t>
            </a:r>
            <a:r>
              <a:rPr lang="en-US" sz="2000" dirty="0"/>
              <a:t>bit error(s) without resorting to retransmission</a:t>
            </a:r>
            <a:endParaRPr lang="en-US" dirty="0"/>
          </a:p>
          <a:p>
            <a:r>
              <a:rPr lang="en-US" sz="2400" i="1" dirty="0">
                <a:solidFill>
                  <a:srgbClr val="FF0000"/>
                </a:solidFill>
              </a:rPr>
              <a:t>half-duplex and full-duplex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with half duplex, nodes at both ends of link can transmit, but not at same time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15215F7B-B892-4FEF-A29B-CDA9192F8394}" type="slidenum">
              <a:rPr lang="en-US"/>
              <a:pPr/>
              <a:t>5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0"/>
            <a:ext cx="8251825" cy="1143000"/>
          </a:xfrm>
        </p:spPr>
        <p:txBody>
          <a:bodyPr/>
          <a:lstStyle/>
          <a:p>
            <a:r>
              <a:rPr lang="en-US" sz="3600" dirty="0"/>
              <a:t>Where is the link layer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implemented</a:t>
            </a:r>
            <a:r>
              <a:rPr lang="en-US" sz="3600" dirty="0"/>
              <a:t>?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243013"/>
            <a:ext cx="4075112" cy="4659312"/>
          </a:xfrm>
        </p:spPr>
        <p:txBody>
          <a:bodyPr/>
          <a:lstStyle/>
          <a:p>
            <a:r>
              <a:rPr lang="en-US" sz="2400"/>
              <a:t>in each and every host</a:t>
            </a:r>
          </a:p>
          <a:p>
            <a:r>
              <a:rPr lang="en-US" sz="2400"/>
              <a:t>link layer implemented in “adaptor” (aka </a:t>
            </a:r>
            <a:r>
              <a:rPr lang="en-US" sz="2400" i="1">
                <a:solidFill>
                  <a:srgbClr val="FF0000"/>
                </a:solidFill>
              </a:rPr>
              <a:t>network interface card</a:t>
            </a:r>
            <a:r>
              <a:rPr lang="en-US" sz="2400"/>
              <a:t> NIC)</a:t>
            </a:r>
          </a:p>
          <a:p>
            <a:pPr lvl="1"/>
            <a:r>
              <a:rPr lang="en-US" sz="2000"/>
              <a:t>Ethernet card, PCMCI card, 802.11 card</a:t>
            </a:r>
          </a:p>
          <a:p>
            <a:pPr lvl="1"/>
            <a:r>
              <a:rPr lang="en-US" sz="2000"/>
              <a:t>implements link, physical layer</a:t>
            </a:r>
          </a:p>
          <a:p>
            <a:r>
              <a:rPr lang="en-US" sz="2400"/>
              <a:t>attaches into host’s system buses</a:t>
            </a:r>
          </a:p>
          <a:p>
            <a:r>
              <a:rPr lang="en-US" sz="2400"/>
              <a:t>combination of hardware, software, firmware</a:t>
            </a:r>
          </a:p>
          <a:p>
            <a:pPr lvl="1"/>
            <a:endParaRPr lang="en-US" sz="2000"/>
          </a:p>
        </p:txBody>
      </p:sp>
      <p:sp>
        <p:nvSpPr>
          <p:cNvPr id="306218" name="Rectangle 42"/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20" name="Rectangle 44"/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21" name="Rectangle 45"/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controller</a:t>
            </a:r>
          </a:p>
        </p:txBody>
      </p:sp>
      <p:sp>
        <p:nvSpPr>
          <p:cNvPr id="306222" name="Text Box 46"/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latin typeface="Arial" charset="0"/>
              </a:rPr>
              <a:t>physical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transmission</a:t>
            </a:r>
          </a:p>
        </p:txBody>
      </p:sp>
      <p:sp>
        <p:nvSpPr>
          <p:cNvPr id="306223" name="Freeform 47"/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30 h 478"/>
              <a:gd name="T4" fmla="*/ 361 w 361"/>
              <a:gd name="T5" fmla="*/ 230 h 478"/>
              <a:gd name="T6" fmla="*/ 359 w 361"/>
              <a:gd name="T7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224" name="Line 48"/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225" name="Line 49"/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226" name="Rectangle 50"/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cpu</a:t>
            </a:r>
          </a:p>
        </p:txBody>
      </p:sp>
      <p:sp>
        <p:nvSpPr>
          <p:cNvPr id="306227" name="Rectangle 51"/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memory</a:t>
            </a:r>
          </a:p>
        </p:txBody>
      </p:sp>
      <p:sp>
        <p:nvSpPr>
          <p:cNvPr id="306228" name="Line 52"/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229" name="Line 53"/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230" name="Text Box 54"/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host </a:t>
            </a:r>
          </a:p>
          <a:p>
            <a:pPr eaLnBrk="1" hangingPunct="1"/>
            <a:r>
              <a:rPr lang="en-US" sz="1200">
                <a:latin typeface="Arial" charset="0"/>
              </a:rPr>
              <a:t>bus </a:t>
            </a:r>
          </a:p>
          <a:p>
            <a:pPr eaLnBrk="1" hangingPunct="1"/>
            <a:r>
              <a:rPr lang="en-US" sz="1200">
                <a:latin typeface="Arial" charset="0"/>
              </a:rPr>
              <a:t>(e.g., PCI)</a:t>
            </a:r>
          </a:p>
        </p:txBody>
      </p:sp>
      <p:sp>
        <p:nvSpPr>
          <p:cNvPr id="306231" name="Line 55"/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232" name="Line 56"/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233" name="Line 57"/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234" name="Text Box 58"/>
          <p:cNvSpPr txBox="1">
            <a:spLocks noChangeArrowheads="1"/>
          </p:cNvSpPr>
          <p:nvPr/>
        </p:nvSpPr>
        <p:spPr bwMode="auto">
          <a:xfrm>
            <a:off x="7296150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network adapter</a:t>
            </a:r>
          </a:p>
          <a:p>
            <a:pPr eaLnBrk="1" hangingPunct="1"/>
            <a:r>
              <a:rPr lang="en-US" sz="1200">
                <a:latin typeface="Arial" charset="0"/>
              </a:rPr>
              <a:t>card</a:t>
            </a:r>
          </a:p>
        </p:txBody>
      </p:sp>
      <p:sp>
        <p:nvSpPr>
          <p:cNvPr id="306235" name="Line 59"/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236" name="Text Box 60"/>
          <p:cNvSpPr txBox="1">
            <a:spLocks noChangeArrowheads="1"/>
          </p:cNvSpPr>
          <p:nvPr/>
        </p:nvSpPr>
        <p:spPr bwMode="auto">
          <a:xfrm>
            <a:off x="6889750" y="2287588"/>
            <a:ext cx="1198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host schematic</a:t>
            </a:r>
          </a:p>
        </p:txBody>
      </p:sp>
      <p:sp>
        <p:nvSpPr>
          <p:cNvPr id="306219" name="Rectangle 43"/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306238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239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240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41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i="0">
                  <a:latin typeface="Arial" charset="0"/>
                </a:rPr>
                <a:t>application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transport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network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link</a:t>
              </a:r>
            </a:p>
          </p:txBody>
        </p:sp>
        <p:sp>
          <p:nvSpPr>
            <p:cNvPr id="306242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243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244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245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246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47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248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249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50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link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physical</a:t>
              </a:r>
            </a:p>
          </p:txBody>
        </p:sp>
        <p:sp>
          <p:nvSpPr>
            <p:cNvPr id="306251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252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253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254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255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56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257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258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59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06261" name="Object 85"/>
          <p:cNvGraphicFramePr>
            <a:graphicFrameLocks noChangeAspect="1"/>
          </p:cNvGraphicFramePr>
          <p:nvPr/>
        </p:nvGraphicFramePr>
        <p:xfrm>
          <a:off x="7467600" y="1854200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86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854200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6262" name="Picture 8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51736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6263" name="Picture 8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5453063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E1733430-95DB-4AF0-9441-F7E3BB49B480}" type="slidenum">
              <a:rPr lang="en-US"/>
              <a:pPr/>
              <a:t>6</a:t>
            </a:fld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55563"/>
            <a:ext cx="7772400" cy="1143000"/>
          </a:xfrm>
        </p:spPr>
        <p:txBody>
          <a:bodyPr/>
          <a:lstStyle/>
          <a:p>
            <a:r>
              <a:rPr lang="en-US"/>
              <a:t>Adaptors Communicating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5450" y="4275138"/>
            <a:ext cx="4067175" cy="1935162"/>
          </a:xfrm>
        </p:spPr>
        <p:txBody>
          <a:bodyPr/>
          <a:lstStyle/>
          <a:p>
            <a:r>
              <a:rPr lang="en-US" sz="2400"/>
              <a:t>sending side:</a:t>
            </a:r>
          </a:p>
          <a:p>
            <a:pPr lvl="1"/>
            <a:r>
              <a:rPr lang="en-US" sz="2000"/>
              <a:t>encapsulates datagram in frame</a:t>
            </a:r>
          </a:p>
          <a:p>
            <a:pPr lvl="1"/>
            <a:r>
              <a:rPr lang="en-US" sz="2000"/>
              <a:t>adds error checking bits, rdt, flow control, etc.</a:t>
            </a:r>
          </a:p>
        </p:txBody>
      </p:sp>
      <p:sp>
        <p:nvSpPr>
          <p:cNvPr id="670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4273550"/>
            <a:ext cx="4090988" cy="1851025"/>
          </a:xfrm>
        </p:spPr>
        <p:txBody>
          <a:bodyPr/>
          <a:lstStyle/>
          <a:p>
            <a:r>
              <a:rPr lang="en-US" sz="2400"/>
              <a:t>receiving side</a:t>
            </a:r>
          </a:p>
          <a:p>
            <a:pPr lvl="1"/>
            <a:r>
              <a:rPr lang="en-US" sz="2000"/>
              <a:t>looks for errors, rdt, flow control, etc</a:t>
            </a:r>
          </a:p>
          <a:p>
            <a:pPr lvl="1"/>
            <a:r>
              <a:rPr lang="en-US" sz="2000"/>
              <a:t>extracts datagram, passes to upper layer at receiving side</a:t>
            </a:r>
          </a:p>
          <a:p>
            <a:endParaRPr lang="en-US" sz="2400"/>
          </a:p>
        </p:txBody>
      </p:sp>
      <p:sp>
        <p:nvSpPr>
          <p:cNvPr id="670747" name="Rectangle 27"/>
          <p:cNvSpPr>
            <a:spLocks noChangeArrowheads="1"/>
          </p:cNvSpPr>
          <p:nvPr/>
        </p:nvSpPr>
        <p:spPr bwMode="auto">
          <a:xfrm>
            <a:off x="4113213" y="3394075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0748" name="Rectangle 28"/>
          <p:cNvSpPr>
            <a:spLocks noChangeArrowheads="1"/>
          </p:cNvSpPr>
          <p:nvPr/>
        </p:nvSpPr>
        <p:spPr bwMode="auto">
          <a:xfrm>
            <a:off x="1957388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0749" name="Line 29"/>
          <p:cNvSpPr>
            <a:spLocks noChangeShapeType="1"/>
          </p:cNvSpPr>
          <p:nvPr/>
        </p:nvSpPr>
        <p:spPr bwMode="auto">
          <a:xfrm>
            <a:off x="2052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0750" name="Rectangle 30"/>
          <p:cNvSpPr>
            <a:spLocks noChangeArrowheads="1"/>
          </p:cNvSpPr>
          <p:nvPr/>
        </p:nvSpPr>
        <p:spPr bwMode="auto">
          <a:xfrm>
            <a:off x="2193925" y="221297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0751" name="Rectangle 31"/>
          <p:cNvSpPr>
            <a:spLocks noChangeArrowheads="1"/>
          </p:cNvSpPr>
          <p:nvPr/>
        </p:nvSpPr>
        <p:spPr bwMode="auto">
          <a:xfrm>
            <a:off x="2435225" y="2773363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0752" name="Rectangle 32"/>
          <p:cNvSpPr>
            <a:spLocks noChangeArrowheads="1"/>
          </p:cNvSpPr>
          <p:nvPr/>
        </p:nvSpPr>
        <p:spPr bwMode="auto">
          <a:xfrm>
            <a:off x="2435225" y="23018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controller</a:t>
            </a:r>
          </a:p>
        </p:txBody>
      </p:sp>
      <p:sp>
        <p:nvSpPr>
          <p:cNvPr id="670753" name="Line 33"/>
          <p:cNvSpPr>
            <a:spLocks noChangeShapeType="1"/>
          </p:cNvSpPr>
          <p:nvPr/>
        </p:nvSpPr>
        <p:spPr bwMode="auto">
          <a:xfrm>
            <a:off x="2346325" y="2055813"/>
            <a:ext cx="14382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0754" name="Line 34"/>
          <p:cNvSpPr>
            <a:spLocks noChangeShapeType="1"/>
          </p:cNvSpPr>
          <p:nvPr/>
        </p:nvSpPr>
        <p:spPr bwMode="auto">
          <a:xfrm flipV="1">
            <a:off x="2763838" y="2062163"/>
            <a:ext cx="0" cy="2397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0755" name="Rectangle 35"/>
          <p:cNvSpPr>
            <a:spLocks noChangeArrowheads="1"/>
          </p:cNvSpPr>
          <p:nvPr/>
        </p:nvSpPr>
        <p:spPr bwMode="auto">
          <a:xfrm>
            <a:off x="2228850" y="15017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1400" i="0">
              <a:latin typeface="Arial" charset="0"/>
            </a:endParaRPr>
          </a:p>
        </p:txBody>
      </p:sp>
      <p:sp>
        <p:nvSpPr>
          <p:cNvPr id="670756" name="Rectangle 36"/>
          <p:cNvSpPr>
            <a:spLocks noChangeArrowheads="1"/>
          </p:cNvSpPr>
          <p:nvPr/>
        </p:nvSpPr>
        <p:spPr bwMode="auto">
          <a:xfrm>
            <a:off x="3095625" y="150336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1400" i="0">
              <a:latin typeface="Arial" charset="0"/>
            </a:endParaRPr>
          </a:p>
        </p:txBody>
      </p:sp>
      <p:sp>
        <p:nvSpPr>
          <p:cNvPr id="670757" name="Line 37"/>
          <p:cNvSpPr>
            <a:spLocks noChangeShapeType="1"/>
          </p:cNvSpPr>
          <p:nvPr/>
        </p:nvSpPr>
        <p:spPr bwMode="auto">
          <a:xfrm flipH="1" flipV="1">
            <a:off x="2551113" y="1917700"/>
            <a:ext cx="1587" cy="138113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0758" name="Line 38"/>
          <p:cNvSpPr>
            <a:spLocks noChangeShapeType="1"/>
          </p:cNvSpPr>
          <p:nvPr/>
        </p:nvSpPr>
        <p:spPr bwMode="auto">
          <a:xfrm flipH="1" flipV="1">
            <a:off x="3475038" y="1920875"/>
            <a:ext cx="0" cy="136525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0759" name="Rectangle 39"/>
          <p:cNvSpPr>
            <a:spLocks noChangeArrowheads="1"/>
          </p:cNvSpPr>
          <p:nvPr/>
        </p:nvSpPr>
        <p:spPr bwMode="auto">
          <a:xfrm>
            <a:off x="5832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0760" name="Rectangle 40"/>
          <p:cNvSpPr>
            <a:spLocks noChangeArrowheads="1"/>
          </p:cNvSpPr>
          <p:nvPr/>
        </p:nvSpPr>
        <p:spPr bwMode="auto">
          <a:xfrm>
            <a:off x="6069013" y="223202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0761" name="Rectangle 41"/>
          <p:cNvSpPr>
            <a:spLocks noChangeArrowheads="1"/>
          </p:cNvSpPr>
          <p:nvPr/>
        </p:nvSpPr>
        <p:spPr bwMode="auto">
          <a:xfrm>
            <a:off x="6310313" y="2792413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0762" name="Rectangle 42"/>
          <p:cNvSpPr>
            <a:spLocks noChangeArrowheads="1"/>
          </p:cNvSpPr>
          <p:nvPr/>
        </p:nvSpPr>
        <p:spPr bwMode="auto">
          <a:xfrm>
            <a:off x="6310313" y="23209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controller</a:t>
            </a:r>
          </a:p>
        </p:txBody>
      </p:sp>
      <p:sp>
        <p:nvSpPr>
          <p:cNvPr id="670763" name="Line 43"/>
          <p:cNvSpPr>
            <a:spLocks noChangeShapeType="1"/>
          </p:cNvSpPr>
          <p:nvPr/>
        </p:nvSpPr>
        <p:spPr bwMode="auto">
          <a:xfrm>
            <a:off x="6221413" y="2074863"/>
            <a:ext cx="14382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0764" name="Line 44"/>
          <p:cNvSpPr>
            <a:spLocks noChangeShapeType="1"/>
          </p:cNvSpPr>
          <p:nvPr/>
        </p:nvSpPr>
        <p:spPr bwMode="auto">
          <a:xfrm flipV="1">
            <a:off x="6638925" y="2081213"/>
            <a:ext cx="0" cy="2397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0765" name="Rectangle 45"/>
          <p:cNvSpPr>
            <a:spLocks noChangeArrowheads="1"/>
          </p:cNvSpPr>
          <p:nvPr/>
        </p:nvSpPr>
        <p:spPr bwMode="auto">
          <a:xfrm>
            <a:off x="6103938" y="15208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1400" i="0">
              <a:latin typeface="Arial" charset="0"/>
            </a:endParaRPr>
          </a:p>
        </p:txBody>
      </p:sp>
      <p:sp>
        <p:nvSpPr>
          <p:cNvPr id="670766" name="Rectangle 46"/>
          <p:cNvSpPr>
            <a:spLocks noChangeArrowheads="1"/>
          </p:cNvSpPr>
          <p:nvPr/>
        </p:nvSpPr>
        <p:spPr bwMode="auto">
          <a:xfrm>
            <a:off x="6970713" y="152241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1400" i="0">
              <a:latin typeface="Arial" charset="0"/>
            </a:endParaRPr>
          </a:p>
        </p:txBody>
      </p:sp>
      <p:sp>
        <p:nvSpPr>
          <p:cNvPr id="670767" name="Line 47"/>
          <p:cNvSpPr>
            <a:spLocks noChangeShapeType="1"/>
          </p:cNvSpPr>
          <p:nvPr/>
        </p:nvSpPr>
        <p:spPr bwMode="auto">
          <a:xfrm flipH="1" flipV="1">
            <a:off x="6426200" y="1936750"/>
            <a:ext cx="1588" cy="138113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0768" name="Line 48"/>
          <p:cNvSpPr>
            <a:spLocks noChangeShapeType="1"/>
          </p:cNvSpPr>
          <p:nvPr/>
        </p:nvSpPr>
        <p:spPr bwMode="auto">
          <a:xfrm flipH="1" flipV="1">
            <a:off x="7350125" y="1939925"/>
            <a:ext cx="0" cy="136525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0769" name="Text Box 49"/>
          <p:cNvSpPr txBox="1">
            <a:spLocks noChangeArrowheads="1"/>
          </p:cNvSpPr>
          <p:nvPr/>
        </p:nvSpPr>
        <p:spPr bwMode="auto">
          <a:xfrm>
            <a:off x="1935163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sending host</a:t>
            </a:r>
          </a:p>
        </p:txBody>
      </p:sp>
      <p:sp>
        <p:nvSpPr>
          <p:cNvPr id="670770" name="Text Box 50"/>
          <p:cNvSpPr txBox="1">
            <a:spLocks noChangeArrowheads="1"/>
          </p:cNvSpPr>
          <p:nvPr/>
        </p:nvSpPr>
        <p:spPr bwMode="auto">
          <a:xfrm>
            <a:off x="5727700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receiving host</a:t>
            </a:r>
          </a:p>
        </p:txBody>
      </p:sp>
      <p:sp>
        <p:nvSpPr>
          <p:cNvPr id="670771" name="Rectangle 51"/>
          <p:cNvSpPr>
            <a:spLocks noChangeArrowheads="1"/>
          </p:cNvSpPr>
          <p:nvPr/>
        </p:nvSpPr>
        <p:spPr bwMode="auto">
          <a:xfrm>
            <a:off x="1512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0772" name="Text Box 52"/>
          <p:cNvSpPr txBox="1">
            <a:spLocks noChangeArrowheads="1"/>
          </p:cNvSpPr>
          <p:nvPr/>
        </p:nvSpPr>
        <p:spPr bwMode="auto">
          <a:xfrm>
            <a:off x="1476375" y="1922463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670773" name="Line 53"/>
          <p:cNvSpPr>
            <a:spLocks noChangeShapeType="1"/>
          </p:cNvSpPr>
          <p:nvPr/>
        </p:nvSpPr>
        <p:spPr bwMode="auto">
          <a:xfrm>
            <a:off x="5961063" y="18700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0774" name="Rectangle 54"/>
          <p:cNvSpPr>
            <a:spLocks noChangeArrowheads="1"/>
          </p:cNvSpPr>
          <p:nvPr/>
        </p:nvSpPr>
        <p:spPr bwMode="auto">
          <a:xfrm>
            <a:off x="5422900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0775" name="Text Box 55"/>
          <p:cNvSpPr txBox="1">
            <a:spLocks noChangeArrowheads="1"/>
          </p:cNvSpPr>
          <p:nvPr/>
        </p:nvSpPr>
        <p:spPr bwMode="auto">
          <a:xfrm>
            <a:off x="5386388" y="1941513"/>
            <a:ext cx="823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670776" name="Freeform 56"/>
          <p:cNvSpPr>
            <a:spLocks/>
          </p:cNvSpPr>
          <p:nvPr/>
        </p:nvSpPr>
        <p:spPr bwMode="auto">
          <a:xfrm>
            <a:off x="2768600" y="2903538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384 h 384"/>
              <a:gd name="T4" fmla="*/ 2597 w 2597"/>
              <a:gd name="T5" fmla="*/ 384 h 384"/>
              <a:gd name="T6" fmla="*/ 2597 w 2597"/>
              <a:gd name="T7" fmla="*/ 18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0777" name="Rectangle 57"/>
          <p:cNvSpPr>
            <a:spLocks noChangeArrowheads="1"/>
          </p:cNvSpPr>
          <p:nvPr/>
        </p:nvSpPr>
        <p:spPr bwMode="auto">
          <a:xfrm>
            <a:off x="4681538" y="3419475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0778" name="Text Box 58"/>
          <p:cNvSpPr txBox="1">
            <a:spLocks noChangeArrowheads="1"/>
          </p:cNvSpPr>
          <p:nvPr/>
        </p:nvSpPr>
        <p:spPr bwMode="auto">
          <a:xfrm>
            <a:off x="4654550" y="3375025"/>
            <a:ext cx="823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670779" name="Line 59"/>
          <p:cNvSpPr>
            <a:spLocks noChangeShapeType="1"/>
          </p:cNvSpPr>
          <p:nvPr/>
        </p:nvSpPr>
        <p:spPr bwMode="auto">
          <a:xfrm>
            <a:off x="5654675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0780" name="Text Box 60"/>
          <p:cNvSpPr txBox="1">
            <a:spLocks noChangeArrowheads="1"/>
          </p:cNvSpPr>
          <p:nvPr/>
        </p:nvSpPr>
        <p:spPr bwMode="auto">
          <a:xfrm>
            <a:off x="2244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frame</a:t>
            </a:r>
          </a:p>
        </p:txBody>
      </p:sp>
      <p:sp>
        <p:nvSpPr>
          <p:cNvPr id="670781" name="Line 61"/>
          <p:cNvSpPr>
            <a:spLocks noChangeShapeType="1"/>
          </p:cNvSpPr>
          <p:nvPr/>
        </p:nvSpPr>
        <p:spPr bwMode="auto">
          <a:xfrm flipV="1">
            <a:off x="2873375" y="3575050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C7312CD3-2D95-4FD6-AC25-7ABD8AE34B4E}" type="slidenum">
              <a:rPr lang="en-US"/>
              <a:pPr/>
              <a:t>7</a:t>
            </a:fld>
            <a:endParaRPr 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Detection</a:t>
            </a:r>
          </a:p>
        </p:txBody>
      </p:sp>
      <p:pic>
        <p:nvPicPr>
          <p:cNvPr id="515075" name="Picture 3" descr="521 Error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322638"/>
            <a:ext cx="5670550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533400" y="1312863"/>
            <a:ext cx="8331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0"/>
              <a:t>EDC= Error Detection and Correction bits (redundancy)</a:t>
            </a:r>
          </a:p>
          <a:p>
            <a:r>
              <a:rPr lang="en-US" sz="2000" i="0"/>
              <a:t>D    = Data protected by error checking, may include header fields </a:t>
            </a:r>
            <a:br>
              <a:rPr lang="en-US" sz="2000" i="0"/>
            </a:br>
            <a:endParaRPr lang="en-US" sz="2000" i="0"/>
          </a:p>
          <a:p>
            <a:pPr>
              <a:buFontTx/>
              <a:buChar char="•"/>
            </a:pPr>
            <a:r>
              <a:rPr lang="en-US" sz="2000" i="0"/>
              <a:t> Error detection not 100% reliable!</a:t>
            </a:r>
          </a:p>
          <a:p>
            <a:pPr lvl="1">
              <a:buFontTx/>
              <a:buChar char="•"/>
            </a:pPr>
            <a:r>
              <a:rPr lang="en-US" sz="2000" i="0"/>
              <a:t> protocol may miss some errors, but rarely</a:t>
            </a:r>
          </a:p>
          <a:p>
            <a:pPr lvl="1">
              <a:buFontTx/>
              <a:buChar char="•"/>
            </a:pPr>
            <a:r>
              <a:rPr lang="en-US" sz="2000" i="0"/>
              <a:t> larger EDC field yields better detection and correction</a:t>
            </a:r>
          </a:p>
        </p:txBody>
      </p:sp>
      <p:sp>
        <p:nvSpPr>
          <p:cNvPr id="515078" name="Rectangle 6"/>
          <p:cNvSpPr>
            <a:spLocks noChangeArrowheads="1"/>
          </p:cNvSpPr>
          <p:nvPr/>
        </p:nvSpPr>
        <p:spPr bwMode="auto">
          <a:xfrm>
            <a:off x="5384800" y="3916363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77" name="Text Box 5"/>
          <p:cNvSpPr txBox="1">
            <a:spLocks noChangeArrowheads="1"/>
          </p:cNvSpPr>
          <p:nvPr/>
        </p:nvSpPr>
        <p:spPr bwMode="auto">
          <a:xfrm>
            <a:off x="4773613" y="3873500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>
                <a:latin typeface="Arial" charset="0"/>
              </a:rPr>
              <a:t>otherwise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1FC33CAE-D3F1-4052-B4A2-4179C6245C24}" type="slidenum">
              <a:rPr lang="en-US"/>
              <a:pPr/>
              <a:t>8</a:t>
            </a:fld>
            <a:endParaRPr lang="en-US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13" y="363538"/>
            <a:ext cx="5334000" cy="838200"/>
          </a:xfrm>
        </p:spPr>
        <p:txBody>
          <a:bodyPr/>
          <a:lstStyle/>
          <a:p>
            <a:r>
              <a:rPr lang="en-US"/>
              <a:t>Parity Checking</a:t>
            </a:r>
          </a:p>
        </p:txBody>
      </p:sp>
      <p:pic>
        <p:nvPicPr>
          <p:cNvPr id="516099" name="Picture 3" descr="522 Single Bit Par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482850"/>
            <a:ext cx="2609850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6100" name="Text Box 4"/>
          <p:cNvSpPr txBox="1">
            <a:spLocks noChangeArrowheads="1"/>
          </p:cNvSpPr>
          <p:nvPr/>
        </p:nvSpPr>
        <p:spPr bwMode="auto">
          <a:xfrm>
            <a:off x="361950" y="1460500"/>
            <a:ext cx="281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i="0" u="sng">
                <a:solidFill>
                  <a:srgbClr val="FF0000"/>
                </a:solidFill>
              </a:rPr>
              <a:t>Single Bit Parity:</a:t>
            </a:r>
            <a:endParaRPr lang="en-US" sz="2400" b="1" i="0"/>
          </a:p>
          <a:p>
            <a:r>
              <a:rPr lang="en-US" sz="1600" b="1" i="0"/>
              <a:t>Detect single bit errors</a:t>
            </a:r>
            <a:endParaRPr lang="en-US" sz="3200" b="1" i="0"/>
          </a:p>
        </p:txBody>
      </p:sp>
      <p:pic>
        <p:nvPicPr>
          <p:cNvPr id="516101" name="Picture 5" descr="523 Double Bit Par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2220913"/>
            <a:ext cx="375126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6102" name="Text Box 6"/>
          <p:cNvSpPr txBox="1">
            <a:spLocks noChangeArrowheads="1"/>
          </p:cNvSpPr>
          <p:nvPr/>
        </p:nvSpPr>
        <p:spPr bwMode="auto">
          <a:xfrm>
            <a:off x="3643313" y="1408113"/>
            <a:ext cx="4095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0" u="sng">
                <a:solidFill>
                  <a:srgbClr val="FF0000"/>
                </a:solidFill>
              </a:rPr>
              <a:t>Two Dimensional Bit Parity</a:t>
            </a:r>
            <a:r>
              <a:rPr lang="en-US" sz="2400" b="1" i="0" u="sng">
                <a:solidFill>
                  <a:srgbClr val="FF0000"/>
                </a:solidFill>
              </a:rPr>
              <a:t>:</a:t>
            </a:r>
            <a:endParaRPr lang="en-US" sz="2400" b="1" i="0"/>
          </a:p>
          <a:p>
            <a:r>
              <a:rPr lang="en-US" sz="1600" b="1" i="0"/>
              <a:t>Detect </a:t>
            </a:r>
            <a:r>
              <a:rPr lang="en-US" sz="1600" b="1"/>
              <a:t>and correct</a:t>
            </a:r>
            <a:r>
              <a:rPr lang="en-US" sz="1600" b="1" i="0"/>
              <a:t> single bit errors</a:t>
            </a:r>
            <a:endParaRPr lang="en-US" sz="3200" b="1" i="0"/>
          </a:p>
        </p:txBody>
      </p:sp>
      <p:sp>
        <p:nvSpPr>
          <p:cNvPr id="516103" name="Oval 7"/>
          <p:cNvSpPr>
            <a:spLocks noChangeArrowheads="1"/>
          </p:cNvSpPr>
          <p:nvPr/>
        </p:nvSpPr>
        <p:spPr bwMode="auto">
          <a:xfrm>
            <a:off x="4354513" y="5222875"/>
            <a:ext cx="146050" cy="16827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104" name="Text Box 8"/>
          <p:cNvSpPr txBox="1">
            <a:spLocks noChangeArrowheads="1"/>
          </p:cNvSpPr>
          <p:nvPr/>
        </p:nvSpPr>
        <p:spPr bwMode="auto">
          <a:xfrm>
            <a:off x="4279900" y="5129213"/>
            <a:ext cx="261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0">
                <a:latin typeface="Courier New" pitchFamily="49" charset="0"/>
              </a:rPr>
              <a:t>0</a:t>
            </a:r>
            <a:endParaRPr lang="en-US" i="0"/>
          </a:p>
        </p:txBody>
      </p:sp>
      <p:sp>
        <p:nvSpPr>
          <p:cNvPr id="516105" name="Oval 9"/>
          <p:cNvSpPr>
            <a:spLocks noChangeArrowheads="1"/>
          </p:cNvSpPr>
          <p:nvPr/>
        </p:nvSpPr>
        <p:spPr bwMode="auto">
          <a:xfrm>
            <a:off x="6015038" y="5218113"/>
            <a:ext cx="146050" cy="16827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106" name="Text Box 10"/>
          <p:cNvSpPr txBox="1">
            <a:spLocks noChangeArrowheads="1"/>
          </p:cNvSpPr>
          <p:nvPr/>
        </p:nvSpPr>
        <p:spPr bwMode="auto">
          <a:xfrm>
            <a:off x="5940425" y="5124450"/>
            <a:ext cx="261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0">
                <a:latin typeface="Courier New" pitchFamily="49" charset="0"/>
              </a:rPr>
              <a:t>0</a:t>
            </a:r>
            <a:endParaRPr lang="en-US" i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5F8E983A-BF4B-4AA4-B652-CB483F826BC8}" type="slidenum">
              <a:rPr lang="en-US"/>
              <a:pPr/>
              <a:t>9</a:t>
            </a:fld>
            <a:endParaRPr lang="en-US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checksum </a:t>
            </a:r>
            <a:r>
              <a:rPr lang="en-US" sz="3200" u="none"/>
              <a:t>(review)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8175" y="2619375"/>
            <a:ext cx="3657600" cy="34956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Sender:</a:t>
            </a:r>
            <a:endParaRPr lang="en-US" sz="2400" dirty="0"/>
          </a:p>
          <a:p>
            <a:r>
              <a:rPr lang="en-US" sz="2000" dirty="0"/>
              <a:t>treat segment contents as sequence of 16-bit integers</a:t>
            </a:r>
          </a:p>
          <a:p>
            <a:r>
              <a:rPr lang="en-US" sz="2000" dirty="0"/>
              <a:t>checksum: addition (1’s complement sum) of segment contents</a:t>
            </a:r>
          </a:p>
          <a:p>
            <a:r>
              <a:rPr lang="en-US" sz="2000" dirty="0"/>
              <a:t>sender puts checksum value into UDP checksum field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4147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u="sng" dirty="0">
                <a:solidFill>
                  <a:srgbClr val="FF0000"/>
                </a:solidFill>
              </a:rPr>
              <a:t>Receiver:</a:t>
            </a:r>
            <a:endParaRPr lang="en-US" sz="2000" dirty="0"/>
          </a:p>
          <a:p>
            <a:r>
              <a:rPr lang="en-US" sz="2000" dirty="0"/>
              <a:t>compute checksum of received segment</a:t>
            </a:r>
          </a:p>
          <a:p>
            <a:r>
              <a:rPr lang="en-US" sz="2000" dirty="0"/>
              <a:t>check if computed checksum equals checksum field value:</a:t>
            </a:r>
          </a:p>
          <a:p>
            <a:pPr lvl="1"/>
            <a:r>
              <a:rPr lang="en-US" sz="2000" dirty="0"/>
              <a:t>NO - error detected</a:t>
            </a:r>
          </a:p>
          <a:p>
            <a:pPr lvl="1"/>
            <a:r>
              <a:rPr lang="en-US" sz="2000" dirty="0"/>
              <a:t>YES - no error detected. </a:t>
            </a:r>
            <a:r>
              <a:rPr lang="en-US" sz="2000" i="1" dirty="0"/>
              <a:t>But maybe errors nonetheless?</a:t>
            </a:r>
            <a:r>
              <a:rPr lang="en-US" sz="2000" dirty="0"/>
              <a:t> </a:t>
            </a:r>
            <a:endParaRPr lang="en-US" sz="1800" dirty="0"/>
          </a:p>
        </p:txBody>
      </p:sp>
      <p:sp>
        <p:nvSpPr>
          <p:cNvPr id="517125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 i="0" u="sng">
                <a:solidFill>
                  <a:srgbClr val="FF0000"/>
                </a:solidFill>
              </a:rPr>
              <a:t>Goal:</a:t>
            </a:r>
            <a:r>
              <a:rPr lang="en-US" sz="2400" i="0"/>
              <a:t> detect “errors” (e.g., flipped bits) in transmitted packet (note: used at transport layer</a:t>
            </a:r>
            <a:r>
              <a:rPr lang="en-US" sz="2400"/>
              <a:t> only</a:t>
            </a:r>
            <a:r>
              <a:rPr lang="en-US" sz="2400" i="0"/>
              <a:t>)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400" i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14650</TotalTime>
  <Words>3333</Words>
  <Application>Microsoft Macintosh PowerPoint</Application>
  <PresentationFormat>On-screen Show (4:3)</PresentationFormat>
  <Paragraphs>620</Paragraphs>
  <Slides>34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Default Design</vt:lpstr>
      <vt:lpstr>Clip</vt:lpstr>
      <vt:lpstr>Link Layer: Introduction</vt:lpstr>
      <vt:lpstr>Link layer: context</vt:lpstr>
      <vt:lpstr>Link Layer Services</vt:lpstr>
      <vt:lpstr>Link Layer Services (more)</vt:lpstr>
      <vt:lpstr>Where is the link layer  implemented?</vt:lpstr>
      <vt:lpstr>Adaptors Communicating</vt:lpstr>
      <vt:lpstr>Error Detection</vt:lpstr>
      <vt:lpstr>Parity Checking</vt:lpstr>
      <vt:lpstr>Internet checksum (review)</vt:lpstr>
      <vt:lpstr>Checksumming: Cyclic Redundancy Check</vt:lpstr>
      <vt:lpstr>Multiple Access Links and Protocols</vt:lpstr>
      <vt:lpstr>Multiple Access protocols</vt:lpstr>
      <vt:lpstr>Ideal Multiple Access Protocol</vt:lpstr>
      <vt:lpstr>MAC Protocols: a taxonomy</vt:lpstr>
      <vt:lpstr>Channel Partitioning MAC protocols: TDMA</vt:lpstr>
      <vt:lpstr>Channel Partitioning MAC protocols: FDMA</vt:lpstr>
      <vt:lpstr>Random Access Protocols</vt:lpstr>
      <vt:lpstr>CSMA  (Carrier Sense Multiple Access)</vt:lpstr>
      <vt:lpstr>CSMA collisions</vt:lpstr>
      <vt:lpstr>CSMA/CD (Collision Detection)</vt:lpstr>
      <vt:lpstr>“Taking Turns” MAC protocols</vt:lpstr>
      <vt:lpstr>“Taking Turns” MAC protocols</vt:lpstr>
      <vt:lpstr>“Taking Turns” MAC protocols</vt:lpstr>
      <vt:lpstr>MAC Addresses and ARP</vt:lpstr>
      <vt:lpstr>LAN Addresses and ARP</vt:lpstr>
      <vt:lpstr>LAN Address (more)</vt:lpstr>
      <vt:lpstr>ARP: Address Resolution Protocol</vt:lpstr>
      <vt:lpstr>ARP protocol: Same LAN (network)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Edition, Chapter 5</dc:title>
  <dc:creator>Jim Kurose and Keith Ross</dc:creator>
  <cp:lastModifiedBy>Delvin Defoe</cp:lastModifiedBy>
  <cp:revision>288</cp:revision>
  <cp:lastPrinted>2000-10-23T11:49:35Z</cp:lastPrinted>
  <dcterms:created xsi:type="dcterms:W3CDTF">1999-10-08T19:08:27Z</dcterms:created>
  <dcterms:modified xsi:type="dcterms:W3CDTF">2012-04-23T03:25:43Z</dcterms:modified>
</cp:coreProperties>
</file>