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0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3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9" r:id="rId2"/>
    <p:sldId id="257" r:id="rId3"/>
    <p:sldId id="258" r:id="rId4"/>
    <p:sldId id="259" r:id="rId5"/>
    <p:sldId id="260" r:id="rId6"/>
    <p:sldId id="26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4" r:id="rId24"/>
    <p:sldId id="311" r:id="rId25"/>
    <p:sldId id="312" r:id="rId26"/>
    <p:sldId id="313" r:id="rId27"/>
    <p:sldId id="314" r:id="rId28"/>
    <p:sldId id="315" r:id="rId29"/>
    <p:sldId id="325" r:id="rId30"/>
    <p:sldId id="326" r:id="rId31"/>
    <p:sldId id="327" r:id="rId32"/>
    <p:sldId id="328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3732-BE85-4FE6-9072-BBA4D9C8946D}" type="datetimeFigureOut">
              <a:rPr lang="en-US" smtClean="0"/>
              <a:t>4/23/12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91456-EA91-454C-984A-5BA7777F3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1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C7865-014C-4347-8291-E32CB7BA8E8D}" type="slidenum">
              <a:rPr lang="en-US"/>
              <a:pPr/>
              <a:t>1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FDDI </a:t>
            </a:r>
            <a:r>
              <a:rPr lang="en-US" dirty="0" smtClean="0">
                <a:sym typeface="Wingdings"/>
              </a:rPr>
              <a:t> Fiber-distributed</a:t>
            </a:r>
            <a:r>
              <a:rPr lang="en-US" baseline="0" dirty="0" smtClean="0">
                <a:sym typeface="Wingdings"/>
              </a:rPr>
              <a:t> data interface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D933A-AFE3-4C75-8139-32607008F535}" type="slidenum">
              <a:rPr lang="en-US"/>
              <a:pPr/>
              <a:t>10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8462A-D6FA-4CAC-99B6-7A32D28DF327}" type="slidenum">
              <a:rPr lang="en-US"/>
              <a:pPr/>
              <a:t>11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AA376-6AE1-45B6-872E-82EA788F2293}" type="slidenum">
              <a:rPr lang="en-US"/>
              <a:pPr/>
              <a:t>12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F975E-423A-474A-997E-E4D733C835A7}" type="slidenum">
              <a:rPr lang="en-US"/>
              <a:pPr/>
              <a:t>13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363F8-BAE6-40E6-B37F-3C041D53A4A9}" type="slidenum">
              <a:rPr lang="en-US"/>
              <a:pPr/>
              <a:t>14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1C5D6-4D58-49E0-811A-C928F7B3FDA9}" type="slidenum">
              <a:rPr lang="en-US"/>
              <a:pPr/>
              <a:t>15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38270-0990-4819-AB2E-25600AC6EB2C}" type="slidenum">
              <a:rPr lang="en-US"/>
              <a:pPr/>
              <a:t>16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45C29-9C5E-4FA3-A070-9E4F1A1B4B79}" type="slidenum">
              <a:rPr lang="en-US"/>
              <a:pPr/>
              <a:t>17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</a:p>
          <a:p>
            <a:endParaRPr lang="en-US" b="0" dirty="0" smtClean="0"/>
          </a:p>
          <a:p>
            <a:r>
              <a:rPr lang="en-US" b="0" dirty="0" smtClean="0"/>
              <a:t>A switch is a store-and-forward device</a:t>
            </a:r>
            <a:endParaRPr lang="en-US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32638-C086-494F-9E82-550937C8DEF3}" type="slidenum">
              <a:rPr lang="en-US"/>
              <a:pPr/>
              <a:t>18</a:t>
            </a:fld>
            <a:endParaRPr lang="en-US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106CB6-D33C-4763-83F5-0E5FCCDB0269}" type="slidenum">
              <a:rPr lang="en-US"/>
              <a:pPr/>
              <a:t>19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269EE-A2AC-4A59-A8A8-F35480F04A56}" type="slidenum">
              <a:rPr lang="en-US"/>
              <a:pPr/>
              <a:t>2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0EB52-E861-45A2-BFBC-1305A77BD646}" type="slidenum">
              <a:rPr lang="en-US"/>
              <a:pPr/>
              <a:t>20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4AA91-2761-4488-A468-21AF07E8488C}" type="slidenum">
              <a:rPr lang="en-US"/>
              <a:pPr/>
              <a:t>21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2B77F-8BD6-4B5F-AAF9-49AF1B555C59}" type="slidenum">
              <a:rPr lang="en-US"/>
              <a:pPr/>
              <a:t>22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522B3-5D2E-458F-A890-827733F88136}" type="slidenum">
              <a:rPr lang="en-US"/>
              <a:pPr/>
              <a:t>23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FBD91-1582-4899-9EA1-1D60D1B8D7DD}" type="slidenum">
              <a:rPr lang="en-US"/>
              <a:pPr/>
              <a:t>24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BF553-A5D3-459A-A48D-CB22F4DA27FF}" type="slidenum">
              <a:rPr lang="en-US"/>
              <a:pPr/>
              <a:t>25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C998-2B43-4EF5-99F3-2B4437A427ED}" type="slidenum">
              <a:rPr lang="en-US"/>
              <a:pPr/>
              <a:t>26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E8B29-AB6F-4582-A97D-E0D8EA794391}" type="slidenum">
              <a:rPr lang="en-US"/>
              <a:pPr/>
              <a:t>27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EC400-A206-43A4-8FD0-F371573DC289}" type="slidenum">
              <a:rPr lang="en-US"/>
              <a:pPr/>
              <a:t>28</a:t>
            </a:fld>
            <a:endParaRPr lang="en-US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9D6CC-43F9-48D9-8D65-B1ACABC7CAE0}" type="slidenum">
              <a:rPr lang="en-US"/>
              <a:pPr/>
              <a:t>29</a:t>
            </a:fld>
            <a:endParaRPr 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51BB8-654A-4AF0-9027-75E6497A85B8}" type="slidenum">
              <a:rPr lang="en-US"/>
              <a:pPr/>
              <a:t>3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9FDA7-9786-44F7-A292-87E2C417E5BA}" type="slidenum">
              <a:rPr lang="en-US"/>
              <a:pPr/>
              <a:t>30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D5B3C-7C6D-4531-80B1-509C5D75DD39}" type="slidenum">
              <a:rPr lang="en-US"/>
              <a:pPr/>
              <a:t>31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A4786-93F0-4716-89EE-B7597AF77896}" type="slidenum">
              <a:rPr lang="en-US"/>
              <a:pPr/>
              <a:t>32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91456-EA91-454C-984A-5BA7777F3D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F431B-0D22-4F18-870D-8F7C6E087FE7}" type="slidenum">
              <a:rPr lang="en-US"/>
              <a:pPr/>
              <a:t>4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167B2-DCA7-4C34-936C-47D1971B5694}" type="slidenum">
              <a:rPr lang="en-US"/>
              <a:pPr/>
              <a:t>5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AFF67-B821-483D-A08A-64809B1F0061}" type="slidenum">
              <a:rPr lang="en-US"/>
              <a:pPr/>
              <a:t>6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F9CDC-7E53-499D-AB22-11959339FF39}" type="slidenum">
              <a:rPr lang="en-US"/>
              <a:pPr/>
              <a:t>7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F7225-19C6-4082-B3D5-331DC2A60DF0}" type="slidenum">
              <a:rPr lang="en-US"/>
              <a:pPr/>
              <a:t>8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451D0-FEB8-4AAB-A5BC-43D1176D078D}" type="slidenum">
              <a:rPr lang="en-US"/>
              <a:pPr/>
              <a:t>9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6F1C-62F9-4EC1-A860-BD01F6D0FB94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15DD-31DC-4DC4-9926-68FAA99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6F1C-62F9-4EC1-A860-BD01F6D0FB94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15DD-31DC-4DC4-9926-68FAA99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6F1C-62F9-4EC1-A860-BD01F6D0FB94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15DD-31DC-4DC4-9926-68FAA99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5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6F1C-62F9-4EC1-A860-BD01F6D0FB94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15DD-31DC-4DC4-9926-68FAA99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6F1C-62F9-4EC1-A860-BD01F6D0FB94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15DD-31DC-4DC4-9926-68FAA99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6F1C-62F9-4EC1-A860-BD01F6D0FB94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15DD-31DC-4DC4-9926-68FAA99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6F1C-62F9-4EC1-A860-BD01F6D0FB94}" type="datetimeFigureOut">
              <a:rPr lang="en-US" smtClean="0"/>
              <a:t>4/23/12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15DD-31DC-4DC4-9926-68FAA99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3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6F1C-62F9-4EC1-A860-BD01F6D0FB94}" type="datetimeFigureOut">
              <a:rPr lang="en-US" smtClean="0"/>
              <a:t>4/23/12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15DD-31DC-4DC4-9926-68FAA99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6F1C-62F9-4EC1-A860-BD01F6D0FB94}" type="datetimeFigureOut">
              <a:rPr lang="en-US" smtClean="0"/>
              <a:t>4/23/12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15DD-31DC-4DC4-9926-68FAA99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6F1C-62F9-4EC1-A860-BD01F6D0FB94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15DD-31DC-4DC4-9926-68FAA99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6F1C-62F9-4EC1-A860-BD01F6D0FB94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15DD-31DC-4DC4-9926-68FAA99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2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6F1C-62F9-4EC1-A860-BD01F6D0FB94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15DD-31DC-4DC4-9926-68FAA99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8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8" Type="http://schemas.openxmlformats.org/officeDocument/2006/relationships/oleObject" Target="../embeddings/oleObject18.bin"/><Relationship Id="rId9" Type="http://schemas.openxmlformats.org/officeDocument/2006/relationships/oleObject" Target="../embeddings/oleObject19.bin"/><Relationship Id="rId1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2.bin"/><Relationship Id="rId7" Type="http://schemas.openxmlformats.org/officeDocument/2006/relationships/oleObject" Target="../embeddings/oleObject23.bin"/><Relationship Id="rId8" Type="http://schemas.openxmlformats.org/officeDocument/2006/relationships/oleObject" Target="../embeddings/oleObject24.bin"/><Relationship Id="rId9" Type="http://schemas.openxmlformats.org/officeDocument/2006/relationships/oleObject" Target="../embeddings/oleObject25.bin"/><Relationship Id="rId10" Type="http://schemas.openxmlformats.org/officeDocument/2006/relationships/oleObject" Target="../embeddings/oleObject2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8.bin"/><Relationship Id="rId7" Type="http://schemas.openxmlformats.org/officeDocument/2006/relationships/oleObject" Target="../embeddings/oleObject29.bin"/><Relationship Id="rId8" Type="http://schemas.openxmlformats.org/officeDocument/2006/relationships/oleObject" Target="../embeddings/oleObject30.bin"/><Relationship Id="rId9" Type="http://schemas.openxmlformats.org/officeDocument/2006/relationships/oleObject" Target="../embeddings/oleObject31.bin"/><Relationship Id="rId10" Type="http://schemas.openxmlformats.org/officeDocument/2006/relationships/oleObject" Target="../embeddings/oleObject3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4.bin"/><Relationship Id="rId7" Type="http://schemas.openxmlformats.org/officeDocument/2006/relationships/oleObject" Target="../embeddings/oleObject35.bin"/><Relationship Id="rId8" Type="http://schemas.openxmlformats.org/officeDocument/2006/relationships/oleObject" Target="../embeddings/oleObject36.bin"/><Relationship Id="rId9" Type="http://schemas.openxmlformats.org/officeDocument/2006/relationships/oleObject" Target="../embeddings/oleObject37.bin"/><Relationship Id="rId10" Type="http://schemas.openxmlformats.org/officeDocument/2006/relationships/oleObject" Target="../embeddings/oleObject3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0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8.wmf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oleObject" Target="../embeddings/oleObject8.bin"/><Relationship Id="rId13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B1372AC3-3096-42D1-813D-5F94D04AD581}" type="slidenum">
              <a:rPr lang="en-US"/>
              <a:pPr/>
              <a:t>1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Review of </a:t>
            </a:r>
            <a:r>
              <a:rPr lang="en-US" dirty="0"/>
              <a:t>MAC protocols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r>
              <a:rPr lang="en-US" sz="2400" i="1">
                <a:solidFill>
                  <a:srgbClr val="FF0000"/>
                </a:solidFill>
              </a:rPr>
              <a:t>channel partitioning,</a:t>
            </a:r>
            <a:r>
              <a:rPr lang="en-US" sz="2400"/>
              <a:t> by time, frequency or code</a:t>
            </a:r>
          </a:p>
          <a:p>
            <a:pPr lvl="1"/>
            <a:r>
              <a:rPr lang="en-US" sz="2000"/>
              <a:t>Time Division, Frequency Division</a:t>
            </a:r>
          </a:p>
          <a:p>
            <a:r>
              <a:rPr lang="en-US" sz="2400" i="1">
                <a:solidFill>
                  <a:srgbClr val="FF0000"/>
                </a:solidFill>
              </a:rPr>
              <a:t>random access </a:t>
            </a:r>
            <a:r>
              <a:rPr lang="en-US" sz="2400"/>
              <a:t>(dynamic), </a:t>
            </a:r>
          </a:p>
          <a:p>
            <a:pPr lvl="1"/>
            <a:r>
              <a:rPr lang="en-US" sz="2000"/>
              <a:t>ALOHA, S-ALOHA, CSMA, CSMA/CD</a:t>
            </a:r>
          </a:p>
          <a:p>
            <a:pPr lvl="1"/>
            <a:r>
              <a:rPr lang="en-US" sz="2000"/>
              <a:t>carrier sensing: easy in some technologies (wire), hard in others (wireless)</a:t>
            </a:r>
          </a:p>
          <a:p>
            <a:pPr lvl="1"/>
            <a:r>
              <a:rPr lang="en-US" sz="2000"/>
              <a:t>CSMA/CD used in Ethernet</a:t>
            </a:r>
          </a:p>
          <a:p>
            <a:pPr lvl="1"/>
            <a:r>
              <a:rPr lang="en-US" sz="2000"/>
              <a:t>CSMA/CA used in 802.11</a:t>
            </a:r>
          </a:p>
          <a:p>
            <a:r>
              <a:rPr lang="en-US" sz="2400" i="1">
                <a:solidFill>
                  <a:srgbClr val="FF0000"/>
                </a:solidFill>
              </a:rPr>
              <a:t>taking turns</a:t>
            </a:r>
          </a:p>
          <a:p>
            <a:pPr lvl="1"/>
            <a:r>
              <a:rPr lang="en-US" sz="2000"/>
              <a:t>polling from central site, token passing</a:t>
            </a:r>
          </a:p>
          <a:p>
            <a:pPr lvl="1"/>
            <a:r>
              <a:rPr lang="en-US" sz="2000"/>
              <a:t>Bluetooth, FDDI, IBM Token Ring </a:t>
            </a:r>
          </a:p>
        </p:txBody>
      </p:sp>
    </p:spTree>
    <p:extLst>
      <p:ext uri="{BB962C8B-B14F-4D97-AF65-F5344CB8AC3E}">
        <p14:creationId xmlns:p14="http://schemas.microsoft.com/office/powerpoint/2010/main" val="33134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C5BAB2A-77AF-4D6D-9A50-4BF22888DE97}" type="slidenum">
              <a:rPr lang="en-US"/>
              <a:pPr/>
              <a:t>10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z="3600"/>
              <a:t>Ethernet Frame Structure (more)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7772400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Addresses:</a:t>
            </a:r>
            <a:r>
              <a:rPr lang="en-US" sz="2400"/>
              <a:t> 6 bytes</a:t>
            </a:r>
          </a:p>
          <a:p>
            <a:pPr lvl="1"/>
            <a:r>
              <a:rPr lang="en-US" sz="2000"/>
              <a:t>if adapter receives frame with matching destination address, or with broadcast address (e.g. ARP packet), it passes data in frame to network layer protocol</a:t>
            </a:r>
          </a:p>
          <a:p>
            <a:pPr lvl="1"/>
            <a:r>
              <a:rPr lang="en-US" sz="2000"/>
              <a:t>otherwise, adapter discards frame</a:t>
            </a:r>
          </a:p>
          <a:p>
            <a:r>
              <a:rPr lang="en-US" sz="2400">
                <a:solidFill>
                  <a:srgbClr val="FF0000"/>
                </a:solidFill>
              </a:rPr>
              <a:t>Type:</a:t>
            </a:r>
            <a:r>
              <a:rPr lang="en-US" sz="2400"/>
              <a:t> indicates higher layer protocol (mostly IP but others possible, e.g., Novell IPX, AppleTalk)</a:t>
            </a:r>
          </a:p>
          <a:p>
            <a:r>
              <a:rPr lang="en-US" sz="2400">
                <a:solidFill>
                  <a:srgbClr val="FF0000"/>
                </a:solidFill>
              </a:rPr>
              <a:t>CRC:</a:t>
            </a:r>
            <a:r>
              <a:rPr lang="en-US" sz="2400"/>
              <a:t> checked at receiver, if error is detected, frame is dropped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05508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5437188"/>
            <a:ext cx="6397625" cy="11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4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809A72A-C8EE-4230-9A76-331EC275C0BF}" type="slidenum">
              <a:rPr lang="en-US"/>
              <a:pPr/>
              <a:t>11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r>
              <a:rPr lang="en-US" sz="3600"/>
              <a:t>Ethernet: Unreliable, connectionless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connectionless:</a:t>
            </a:r>
            <a:r>
              <a:rPr lang="en-US" sz="2400"/>
              <a:t> No handshaking between sending and receiving NICs </a:t>
            </a:r>
          </a:p>
          <a:p>
            <a:r>
              <a:rPr lang="en-US" sz="2400">
                <a:solidFill>
                  <a:srgbClr val="FF0000"/>
                </a:solidFill>
              </a:rPr>
              <a:t>unreliable:</a:t>
            </a:r>
            <a:r>
              <a:rPr lang="en-US" sz="2400"/>
              <a:t> receiving NIC doesn’t send acks or nacks to sending NIC</a:t>
            </a:r>
            <a:endParaRPr lang="en-US"/>
          </a:p>
          <a:p>
            <a:pPr lvl="1"/>
            <a:r>
              <a:rPr lang="en-US" sz="2000"/>
              <a:t>stream of datagrams passed to network layer can have gaps (missing datagrams)</a:t>
            </a:r>
          </a:p>
          <a:p>
            <a:pPr lvl="1"/>
            <a:r>
              <a:rPr lang="en-US" sz="2000"/>
              <a:t>gaps will be filled if app is using TCP</a:t>
            </a:r>
          </a:p>
          <a:p>
            <a:pPr lvl="1"/>
            <a:r>
              <a:rPr lang="en-US" sz="2000"/>
              <a:t>otherwise, app will see gaps</a:t>
            </a:r>
          </a:p>
          <a:p>
            <a:r>
              <a:rPr lang="en-US" sz="2400"/>
              <a:t>Ethernet’s MAC protocol: unslotted </a:t>
            </a:r>
            <a:r>
              <a:rPr lang="en-US" sz="2400">
                <a:solidFill>
                  <a:srgbClr val="FF0000"/>
                </a:solidFill>
              </a:rPr>
              <a:t>CSMA/CD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0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F264608C-F7AB-4754-9377-6D66BC1111C6}" type="slidenum">
              <a:rPr lang="en-US"/>
              <a:pPr/>
              <a:t>12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Ethernet CSMA/CD algorithm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289050"/>
            <a:ext cx="44338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1. NIC receives datagram from network layer, creates frame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2. If NIC senses channel idle, starts frame transmission If NIC senses channel busy, waits until channel idle, then transmits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3. If NIC transmits entire frame without detecting another transmission, NIC is done with frame !</a:t>
            </a:r>
          </a:p>
        </p:txBody>
      </p:sp>
      <p:sp>
        <p:nvSpPr>
          <p:cNvPr id="408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289050"/>
            <a:ext cx="44100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4. If NIC detects another transmission while transmitting,  aborts and sends jam signal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 After aborting, NIC enters </a:t>
            </a:r>
            <a:r>
              <a:rPr lang="en-US" sz="2400">
                <a:solidFill>
                  <a:srgbClr val="FF0000"/>
                </a:solidFill>
              </a:rPr>
              <a:t>exponential backoff</a:t>
            </a:r>
            <a:r>
              <a:rPr lang="en-US" sz="2400"/>
              <a:t>: after </a:t>
            </a:r>
            <a:r>
              <a:rPr lang="en-US" sz="2400" i="1"/>
              <a:t>m</a:t>
            </a:r>
            <a:r>
              <a:rPr lang="en-US" sz="2400"/>
              <a:t>th collision, NIC chooses </a:t>
            </a:r>
            <a:r>
              <a:rPr lang="en-US" sz="2400" i="1"/>
              <a:t>K </a:t>
            </a:r>
            <a:r>
              <a:rPr lang="en-US" sz="2400"/>
              <a:t>at random from </a:t>
            </a:r>
            <a:br>
              <a:rPr lang="en-US" sz="2400"/>
            </a:br>
            <a:r>
              <a:rPr lang="en-US" sz="2000"/>
              <a:t>{0,1,2,…,2</a:t>
            </a:r>
            <a:r>
              <a:rPr lang="en-US" sz="2000" b="1" baseline="30000"/>
              <a:t>m</a:t>
            </a:r>
            <a:r>
              <a:rPr lang="en-US" sz="2000"/>
              <a:t>-1}.</a:t>
            </a:r>
            <a:r>
              <a:rPr lang="en-US" sz="2400"/>
              <a:t> NIC waits K</a:t>
            </a:r>
            <a:r>
              <a:rPr lang="el-GR" sz="2400"/>
              <a:t>·</a:t>
            </a:r>
            <a:r>
              <a:rPr lang="en-US" sz="2400"/>
              <a:t>512 bit times, returns to Step 2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647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09DFBA9-4BF7-4F2D-8164-0E9D0312DBDF}" type="slidenum">
              <a:rPr lang="en-US"/>
              <a:pPr/>
              <a:t>13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Ethernet’s CSMA/CD (more)</a:t>
            </a:r>
            <a:endParaRPr lang="en-US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810000" cy="3011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Jam Signal:</a:t>
            </a:r>
            <a:r>
              <a:rPr lang="en-US" sz="2000"/>
              <a:t> make sure all other transmitters are aware of collision; 48 bits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Bit time:</a:t>
            </a:r>
            <a:r>
              <a:rPr lang="en-US" sz="2000"/>
              <a:t> .1 microsec for 10 Mbps Ethernet ;</a:t>
            </a:r>
            <a:br>
              <a:rPr lang="en-US" sz="2000"/>
            </a:br>
            <a:r>
              <a:rPr lang="en-US" sz="2000"/>
              <a:t>for K=1023, wait time is about 50 msec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</a:t>
            </a:r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371600"/>
            <a:ext cx="4084638" cy="5048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Exponential Backoff:</a:t>
            </a:r>
            <a:r>
              <a:rPr lang="en-US" sz="2000"/>
              <a:t> </a:t>
            </a:r>
          </a:p>
          <a:p>
            <a:r>
              <a:rPr lang="en-US" sz="2000" i="1">
                <a:solidFill>
                  <a:schemeClr val="accent2"/>
                </a:solidFill>
              </a:rPr>
              <a:t>Goal</a:t>
            </a:r>
            <a:r>
              <a:rPr lang="en-US" sz="2000"/>
              <a:t>: adapt retransmission attempts to estimated current load</a:t>
            </a:r>
          </a:p>
          <a:p>
            <a:pPr lvl="1"/>
            <a:r>
              <a:rPr lang="en-US" sz="2000"/>
              <a:t>heavy load: random wait will be longer</a:t>
            </a:r>
          </a:p>
          <a:p>
            <a:r>
              <a:rPr lang="en-US" sz="2000"/>
              <a:t>first collision: choose K from {0,1}; delay is K</a:t>
            </a:r>
            <a:r>
              <a:rPr lang="el-GR" sz="2000"/>
              <a:t>·</a:t>
            </a:r>
            <a:r>
              <a:rPr lang="en-US" sz="2000"/>
              <a:t> 512 bit transmission times</a:t>
            </a:r>
          </a:p>
          <a:p>
            <a:r>
              <a:rPr lang="en-US" sz="2000"/>
              <a:t>after second collision: choose K from {0,1,2,3}…</a:t>
            </a:r>
          </a:p>
          <a:p>
            <a:r>
              <a:rPr lang="en-US" sz="2000"/>
              <a:t>after ten collisions, choose K from {0,1,2,3,4,…,1023}</a:t>
            </a: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641350" y="4498975"/>
            <a:ext cx="3179763" cy="10255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/>
              <a:t>See/interact with Java</a:t>
            </a:r>
          </a:p>
          <a:p>
            <a:r>
              <a:rPr lang="en-US" sz="2000" i="0"/>
              <a:t>applet on AWL Web site:</a:t>
            </a:r>
          </a:p>
          <a:p>
            <a:r>
              <a:rPr lang="en-US" sz="2000" i="0"/>
              <a:t>highly recommended !</a:t>
            </a:r>
          </a:p>
        </p:txBody>
      </p:sp>
    </p:spTree>
    <p:extLst>
      <p:ext uri="{BB962C8B-B14F-4D97-AF65-F5344CB8AC3E}">
        <p14:creationId xmlns:p14="http://schemas.microsoft.com/office/powerpoint/2010/main" val="253151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5EE8163-84DC-4322-B8F9-498521D54299}" type="slidenum">
              <a:rPr lang="en-US"/>
              <a:pPr/>
              <a:t>14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efficiency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>
            <a:noAutofit/>
          </a:bodyPr>
          <a:lstStyle/>
          <a:p>
            <a:r>
              <a:rPr lang="en-US" sz="1800" dirty="0" err="1"/>
              <a:t>T</a:t>
            </a:r>
            <a:r>
              <a:rPr lang="en-US" sz="1800" baseline="-25000" dirty="0" err="1"/>
              <a:t>prop</a:t>
            </a:r>
            <a:r>
              <a:rPr lang="en-US" sz="1800" dirty="0"/>
              <a:t> = max </a:t>
            </a:r>
            <a:r>
              <a:rPr lang="en-US" sz="1800" dirty="0" smtClean="0"/>
              <a:t>propagation </a:t>
            </a:r>
            <a:r>
              <a:rPr lang="en-US" sz="1800" dirty="0"/>
              <a:t>delay </a:t>
            </a:r>
            <a:r>
              <a:rPr lang="en-US" sz="1800" dirty="0" smtClean="0"/>
              <a:t>for signal energ</a:t>
            </a:r>
            <a:r>
              <a:rPr lang="en-US" sz="1800" dirty="0" smtClean="0"/>
              <a:t>y </a:t>
            </a:r>
            <a:r>
              <a:rPr lang="en-US" sz="1800" dirty="0" smtClean="0"/>
              <a:t>between </a:t>
            </a:r>
            <a:r>
              <a:rPr lang="en-US" sz="1800" dirty="0"/>
              <a:t>2 nodes in LAN</a:t>
            </a:r>
          </a:p>
          <a:p>
            <a:r>
              <a:rPr lang="en-US" sz="1800" dirty="0" err="1"/>
              <a:t>t</a:t>
            </a:r>
            <a:r>
              <a:rPr lang="en-US" sz="1800" baseline="-25000" dirty="0" err="1"/>
              <a:t>trans</a:t>
            </a:r>
            <a:r>
              <a:rPr lang="en-US" sz="1800" dirty="0"/>
              <a:t> = time to transmit max-size frame</a:t>
            </a:r>
            <a:endParaRPr lang="en-US" sz="2400" dirty="0"/>
          </a:p>
          <a:p>
            <a:endParaRPr lang="en-US" sz="2400" dirty="0"/>
          </a:p>
          <a:p>
            <a:r>
              <a:rPr lang="en-US" sz="1800" dirty="0"/>
              <a:t>efficiency goes to 1 </a:t>
            </a:r>
          </a:p>
          <a:p>
            <a:pPr lvl="1"/>
            <a:r>
              <a:rPr lang="en-US" sz="1200" dirty="0"/>
              <a:t>as </a:t>
            </a:r>
            <a:r>
              <a:rPr lang="en-US" sz="1200" dirty="0" err="1"/>
              <a:t>t</a:t>
            </a:r>
            <a:r>
              <a:rPr lang="en-US" sz="1200" baseline="-25000" dirty="0" err="1"/>
              <a:t>prop</a:t>
            </a:r>
            <a:r>
              <a:rPr lang="en-US" sz="1200" dirty="0"/>
              <a:t> goes to 0</a:t>
            </a:r>
          </a:p>
          <a:p>
            <a:pPr lvl="1"/>
            <a:r>
              <a:rPr lang="en-US" sz="1200" dirty="0"/>
              <a:t>as </a:t>
            </a:r>
            <a:r>
              <a:rPr lang="en-US" sz="1200" dirty="0" err="1"/>
              <a:t>t</a:t>
            </a:r>
            <a:r>
              <a:rPr lang="en-US" sz="1200" baseline="-25000" dirty="0" err="1"/>
              <a:t>trans</a:t>
            </a:r>
            <a:r>
              <a:rPr lang="en-US" sz="1200" dirty="0"/>
              <a:t> goes to infinity</a:t>
            </a:r>
          </a:p>
          <a:p>
            <a:r>
              <a:rPr lang="en-US" sz="1800" dirty="0"/>
              <a:t>better performance than ALOHA: and simple, cheap, decentralized</a:t>
            </a:r>
            <a:r>
              <a:rPr lang="en-US" sz="2400" dirty="0"/>
              <a:t>!</a:t>
            </a:r>
          </a:p>
        </p:txBody>
      </p:sp>
      <p:graphicFrame>
        <p:nvGraphicFramePr>
          <p:cNvPr id="410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179210"/>
              </p:ext>
            </p:extLst>
          </p:nvPr>
        </p:nvGraphicFramePr>
        <p:xfrm>
          <a:off x="2743200" y="4572000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4" imgW="1422360" imgH="393480" progId="Equation.3">
                  <p:embed/>
                </p:oleObj>
              </mc:Choice>
              <mc:Fallback>
                <p:oleObj name="Equation" r:id="rId4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38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FE0FE185-F000-4931-950B-70D99B2EEA6B}" type="slidenum">
              <a:rPr lang="en-US"/>
              <a:pPr/>
              <a:t>15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r>
              <a:rPr lang="en-US" sz="2800"/>
              <a:t>802.3 Ethernet Standards: Link &amp; Physical Layers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</a:rPr>
              <a:t>many</a:t>
            </a:r>
            <a:r>
              <a:rPr lang="en-US"/>
              <a:t> different Ethernet standards</a:t>
            </a:r>
          </a:p>
          <a:p>
            <a:pPr lvl="1">
              <a:lnSpc>
                <a:spcPct val="90000"/>
              </a:lnSpc>
            </a:pPr>
            <a:r>
              <a:rPr lang="en-US"/>
              <a:t>common MAC protocol and frame format</a:t>
            </a:r>
          </a:p>
          <a:p>
            <a:pPr lvl="1">
              <a:lnSpc>
                <a:spcPct val="90000"/>
              </a:lnSpc>
            </a:pPr>
            <a:r>
              <a:rPr lang="en-US"/>
              <a:t>different speeds: 2 Mbps, 10 Mbps, 100 Mbps, 1Gbps, 10G bps</a:t>
            </a:r>
          </a:p>
          <a:p>
            <a:pPr lvl="1">
              <a:lnSpc>
                <a:spcPct val="90000"/>
              </a:lnSpc>
            </a:pPr>
            <a:r>
              <a:rPr lang="en-US"/>
              <a:t>different physical layer media: fiber, cable</a:t>
            </a:r>
          </a:p>
          <a:p>
            <a:pPr>
              <a:lnSpc>
                <a:spcPct val="90000"/>
              </a:lnSpc>
            </a:pPr>
            <a:endParaRPr lang="en-US" sz="3200"/>
          </a:p>
        </p:txBody>
      </p:sp>
      <p:sp>
        <p:nvSpPr>
          <p:cNvPr id="412711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851 w 878"/>
              <a:gd name="T1" fmla="*/ 0 h 962"/>
              <a:gd name="T2" fmla="*/ 0 w 878"/>
              <a:gd name="T3" fmla="*/ 622 h 962"/>
              <a:gd name="T4" fmla="*/ 7 w 878"/>
              <a:gd name="T5" fmla="*/ 962 h 962"/>
              <a:gd name="T6" fmla="*/ 878 w 878"/>
              <a:gd name="T7" fmla="*/ 960 h 962"/>
              <a:gd name="T8" fmla="*/ 851 w 878"/>
              <a:gd name="T9" fmla="*/ 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712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412713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14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i="0">
                  <a:latin typeface="Arial" charset="0"/>
                </a:rPr>
                <a:t>application</a:t>
              </a:r>
            </a:p>
            <a:p>
              <a:pPr algn="ctr" eaLnBrk="1" hangingPunct="1"/>
              <a:r>
                <a:rPr lang="en-US" i="0">
                  <a:latin typeface="Arial" charset="0"/>
                </a:rPr>
                <a:t>transport</a:t>
              </a:r>
            </a:p>
            <a:p>
              <a:pPr algn="ctr" eaLnBrk="1" hangingPunct="1"/>
              <a:r>
                <a:rPr lang="en-US" i="0">
                  <a:latin typeface="Arial" charset="0"/>
                </a:rPr>
                <a:t>network</a:t>
              </a:r>
            </a:p>
            <a:p>
              <a:pPr algn="ctr" eaLnBrk="1" hangingPunct="1"/>
              <a:r>
                <a:rPr lang="en-US" i="0">
                  <a:latin typeface="Arial" charset="0"/>
                </a:rPr>
                <a:t>link</a:t>
              </a:r>
            </a:p>
            <a:p>
              <a:pPr algn="ctr" eaLnBrk="1" hangingPunct="1"/>
              <a:r>
                <a:rPr lang="en-US" i="0">
                  <a:latin typeface="Arial" charset="0"/>
                </a:rPr>
                <a:t>physical</a:t>
              </a:r>
            </a:p>
          </p:txBody>
        </p:sp>
        <p:sp>
          <p:nvSpPr>
            <p:cNvPr id="412715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16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17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18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19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20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721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22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23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>
                <a:latin typeface="Arial" charset="0"/>
              </a:rPr>
              <a:t>MAC protocol</a:t>
            </a:r>
          </a:p>
          <a:p>
            <a:pPr algn="ctr" eaLnBrk="1" hangingPunct="1"/>
            <a:r>
              <a:rPr lang="en-US" sz="1600" i="0">
                <a:latin typeface="Arial" charset="0"/>
              </a:rPr>
              <a:t>and frame format</a:t>
            </a:r>
          </a:p>
        </p:txBody>
      </p:sp>
      <p:sp>
        <p:nvSpPr>
          <p:cNvPr id="412724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100BASE-TX</a:t>
            </a:r>
          </a:p>
        </p:txBody>
      </p:sp>
      <p:sp>
        <p:nvSpPr>
          <p:cNvPr id="412725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100BASE-T4</a:t>
            </a:r>
          </a:p>
        </p:txBody>
      </p:sp>
      <p:sp>
        <p:nvSpPr>
          <p:cNvPr id="412726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100BASE-FX</a:t>
            </a:r>
          </a:p>
        </p:txBody>
      </p:sp>
      <p:sp>
        <p:nvSpPr>
          <p:cNvPr id="412727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385 h 385"/>
              <a:gd name="T2" fmla="*/ 878 w 878"/>
              <a:gd name="T3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28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100BASE-T2</a:t>
            </a:r>
          </a:p>
        </p:txBody>
      </p:sp>
      <p:sp>
        <p:nvSpPr>
          <p:cNvPr id="412729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100BASE-SX</a:t>
            </a:r>
          </a:p>
        </p:txBody>
      </p:sp>
      <p:sp>
        <p:nvSpPr>
          <p:cNvPr id="412730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921000" cy="1562100"/>
            <a:chOff x="3579" y="2988"/>
            <a:chExt cx="1840" cy="984"/>
          </a:xfrm>
        </p:grpSpPr>
        <p:sp>
          <p:nvSpPr>
            <p:cNvPr id="412731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732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733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0075"/>
            <a:chOff x="2324" y="2982"/>
            <a:chExt cx="2081" cy="1178"/>
          </a:xfrm>
        </p:grpSpPr>
        <p:sp>
          <p:nvSpPr>
            <p:cNvPr id="412734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735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2737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8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99"/>
                  </a:solidFill>
                </a:rPr>
                <a:t>copper (twister</a:t>
              </a:r>
            </a:p>
            <a:p>
              <a:r>
                <a:rPr lang="en-US" i="0">
                  <a:solidFill>
                    <a:srgbClr val="000099"/>
                  </a:solidFill>
                </a:rPr>
                <a:t>pair) physical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09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95FDF2A-11D4-4466-89C6-DC5CB8B3289D}" type="slidenum">
              <a:rPr lang="en-US"/>
              <a:pPr/>
              <a:t>16</a:t>
            </a:fld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/>
              <a:t>Hubs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33463"/>
            <a:ext cx="8775700" cy="23193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/>
              <a:t>… physical-layer (“dumb”) repeaters:</a:t>
            </a:r>
          </a:p>
          <a:p>
            <a:pPr lvl="1"/>
            <a:r>
              <a:rPr lang="en-US"/>
              <a:t>bits coming in one link go out </a:t>
            </a:r>
            <a:r>
              <a:rPr lang="en-US" i="1">
                <a:solidFill>
                  <a:srgbClr val="FF0000"/>
                </a:solidFill>
              </a:rPr>
              <a:t>all</a:t>
            </a:r>
            <a:r>
              <a:rPr lang="en-US"/>
              <a:t> other links at same rate</a:t>
            </a:r>
          </a:p>
          <a:p>
            <a:pPr lvl="1"/>
            <a:r>
              <a:rPr lang="en-US"/>
              <a:t>all nodes connected to hub can collide with one another</a:t>
            </a:r>
          </a:p>
          <a:p>
            <a:pPr lvl="1"/>
            <a:r>
              <a:rPr lang="en-US"/>
              <a:t>no frame buffering</a:t>
            </a:r>
          </a:p>
          <a:p>
            <a:pPr lvl="1"/>
            <a:r>
              <a:rPr lang="en-US"/>
              <a:t>no CSMA/CD at hub: host NICs detect collisions</a:t>
            </a:r>
          </a:p>
        </p:txBody>
      </p:sp>
      <p:grpSp>
        <p:nvGrpSpPr>
          <p:cNvPr id="676868" name="Group 4"/>
          <p:cNvGrpSpPr>
            <a:grpSpLocks/>
          </p:cNvGrpSpPr>
          <p:nvPr/>
        </p:nvGrpSpPr>
        <p:grpSpPr bwMode="auto">
          <a:xfrm>
            <a:off x="2344738" y="3763963"/>
            <a:ext cx="3432175" cy="2708275"/>
            <a:chOff x="1234" y="2136"/>
            <a:chExt cx="2578" cy="1982"/>
          </a:xfrm>
        </p:grpSpPr>
        <p:sp>
          <p:nvSpPr>
            <p:cNvPr id="676869" name="Rectangle 5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aphicFrame>
          <p:nvGraphicFramePr>
            <p:cNvPr id="676870" name="Object 6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8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871" name="Object 7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9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872" name="Object 8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0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873" name="Object 9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1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874" name="Rectangle 10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75" name="Rectangle 11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76" name="Rectangle 12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77" name="Rectangle 13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78" name="Line 14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879" name="Line 15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880" name="Line 16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881" name="Line 17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882" name="Text Box 18"/>
            <p:cNvSpPr txBox="1">
              <a:spLocks noChangeArrowheads="1"/>
            </p:cNvSpPr>
            <p:nvPr/>
          </p:nvSpPr>
          <p:spPr bwMode="auto">
            <a:xfrm>
              <a:off x="2814" y="2665"/>
              <a:ext cx="99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/>
                <a:t>twisted pair</a:t>
              </a:r>
            </a:p>
          </p:txBody>
        </p:sp>
        <p:sp>
          <p:nvSpPr>
            <p:cNvPr id="676883" name="Line 19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884" name="Text Box 20"/>
            <p:cNvSpPr txBox="1">
              <a:spLocks noChangeArrowheads="1"/>
            </p:cNvSpPr>
            <p:nvPr/>
          </p:nvSpPr>
          <p:spPr bwMode="auto">
            <a:xfrm>
              <a:off x="1817" y="3297"/>
              <a:ext cx="39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/>
                <a:t>hub</a:t>
              </a:r>
            </a:p>
          </p:txBody>
        </p:sp>
        <p:sp>
          <p:nvSpPr>
            <p:cNvPr id="676885" name="Line 21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53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5DBE0FF-AB06-4382-9B24-DFA17280C47D}" type="slidenum">
              <a:rPr lang="en-US"/>
              <a:pPr/>
              <a:t>17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/>
              <a:t>Switch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3803650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FF0000"/>
                </a:solidFill>
              </a:rPr>
              <a:t>link-layer device: smarter than hubs, take </a:t>
            </a:r>
            <a:r>
              <a:rPr lang="en-US" i="1">
                <a:solidFill>
                  <a:srgbClr val="FF0000"/>
                </a:solidFill>
              </a:rPr>
              <a:t>active</a:t>
            </a:r>
            <a:r>
              <a:rPr lang="en-US">
                <a:solidFill>
                  <a:srgbClr val="FF0000"/>
                </a:solidFill>
              </a:rPr>
              <a:t> role</a:t>
            </a:r>
          </a:p>
          <a:p>
            <a:pPr lvl="1"/>
            <a:r>
              <a:rPr lang="en-US"/>
              <a:t>store, forward Ethernet frames</a:t>
            </a:r>
          </a:p>
          <a:p>
            <a:pPr lvl="1"/>
            <a:r>
              <a:rPr lang="en-US"/>
              <a:t>examine incoming frame’s MAC address, </a:t>
            </a:r>
            <a:r>
              <a:rPr lang="en-US">
                <a:solidFill>
                  <a:srgbClr val="FF0000"/>
                </a:solidFill>
              </a:rPr>
              <a:t>selectively</a:t>
            </a:r>
            <a:r>
              <a:rPr lang="en-US"/>
              <a:t> forward  frame to one-or-more outgoing links when frame is to be forwarded on segment, uses CSMA/CD to access segment</a:t>
            </a:r>
            <a:endParaRPr lang="en-US" sz="2000"/>
          </a:p>
          <a:p>
            <a:r>
              <a:rPr lang="en-US" i="1">
                <a:solidFill>
                  <a:srgbClr val="FF0000"/>
                </a:solidFill>
              </a:rPr>
              <a:t>transparent</a:t>
            </a:r>
          </a:p>
          <a:p>
            <a:pPr lvl="1"/>
            <a:r>
              <a:rPr lang="en-US"/>
              <a:t>hosts are unaware of presence of switches</a:t>
            </a:r>
            <a:endParaRPr lang="en-US" sz="2000"/>
          </a:p>
          <a:p>
            <a:r>
              <a:rPr lang="en-US" i="1">
                <a:solidFill>
                  <a:srgbClr val="FF0000"/>
                </a:solidFill>
              </a:rPr>
              <a:t>plug-and-play, self-learning</a:t>
            </a:r>
          </a:p>
          <a:p>
            <a:pPr lvl="1"/>
            <a:r>
              <a:rPr lang="en-US"/>
              <a:t>switches do not need to be configured</a:t>
            </a:r>
            <a:endParaRPr lang="en-US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8915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DFF2E3C-8695-4430-B236-E11B27685B3C}" type="slidenum">
              <a:rPr lang="en-US"/>
              <a:pPr/>
              <a:t>18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1143000"/>
          </a:xfrm>
        </p:spPr>
        <p:txBody>
          <a:bodyPr/>
          <a:lstStyle/>
          <a:p>
            <a:r>
              <a:rPr lang="en-US" sz="3200"/>
              <a:t>Switch:  allows </a:t>
            </a:r>
            <a:r>
              <a:rPr lang="en-US" sz="3200" i="1"/>
              <a:t>multiple</a:t>
            </a:r>
            <a:r>
              <a:rPr lang="en-US" sz="3200"/>
              <a:t> simultaneous transmissions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8002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hosts have dedicated, direct connection to switch</a:t>
            </a:r>
          </a:p>
          <a:p>
            <a:pPr>
              <a:lnSpc>
                <a:spcPct val="90000"/>
              </a:lnSpc>
            </a:pPr>
            <a:r>
              <a:rPr lang="en-US" sz="2400"/>
              <a:t>switches buffer packets</a:t>
            </a:r>
          </a:p>
          <a:p>
            <a:pPr>
              <a:lnSpc>
                <a:spcPct val="90000"/>
              </a:lnSpc>
            </a:pPr>
            <a:r>
              <a:rPr lang="en-US" sz="2400"/>
              <a:t>Ethernet protocol used on </a:t>
            </a:r>
            <a:r>
              <a:rPr lang="en-US" sz="2400" i="1"/>
              <a:t>each</a:t>
            </a:r>
            <a:r>
              <a:rPr lang="en-US" sz="2400"/>
              <a:t> incoming link, but no collisions; full duplex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link is its own collision domain</a:t>
            </a:r>
          </a:p>
          <a:p>
            <a:pPr>
              <a:lnSpc>
                <a:spcPct val="90000"/>
              </a:lnSpc>
            </a:pPr>
            <a:r>
              <a:rPr lang="en-US" sz="2400" i="1">
                <a:solidFill>
                  <a:srgbClr val="FF0000"/>
                </a:solidFill>
              </a:rPr>
              <a:t>switching: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A-to-A’ and B-to-B’ simultaneously, without collisions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not possible with dumb hub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  <p:graphicFrame>
        <p:nvGraphicFramePr>
          <p:cNvPr id="678923" name="Object 11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4" name="Object 12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25" name="Line 13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8926" name="Line 14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8927" name="Line 15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8928" name="Line 16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78929" name="Object 17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30" name="Object 18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31" name="Object 19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32" name="Line 20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78933" name="Object 21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34" name="Line 22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8935" name="Text Box 23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</a:t>
            </a:r>
          </a:p>
        </p:txBody>
      </p:sp>
      <p:sp>
        <p:nvSpPr>
          <p:cNvPr id="678936" name="Text Box 24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A’</a:t>
            </a:r>
          </a:p>
        </p:txBody>
      </p:sp>
      <p:sp>
        <p:nvSpPr>
          <p:cNvPr id="678937" name="Text Box 25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</a:t>
            </a:r>
          </a:p>
        </p:txBody>
      </p:sp>
      <p:sp>
        <p:nvSpPr>
          <p:cNvPr id="678938" name="Text Box 26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B’</a:t>
            </a:r>
          </a:p>
        </p:txBody>
      </p:sp>
      <p:sp>
        <p:nvSpPr>
          <p:cNvPr id="678939" name="Text Box 27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</a:t>
            </a:r>
          </a:p>
        </p:txBody>
      </p:sp>
      <p:sp>
        <p:nvSpPr>
          <p:cNvPr id="678940" name="Text Box 28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C’</a:t>
            </a:r>
          </a:p>
        </p:txBody>
      </p:sp>
      <p:grpSp>
        <p:nvGrpSpPr>
          <p:cNvPr id="678945" name="Group 33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678941" name="Rectangle 29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78942" name="Freeform 30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8943" name="Freeform 31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8946" name="Text Box 34"/>
          <p:cNvSpPr txBox="1">
            <a:spLocks noChangeArrowheads="1"/>
          </p:cNvSpPr>
          <p:nvPr/>
        </p:nvSpPr>
        <p:spPr bwMode="auto">
          <a:xfrm>
            <a:off x="5702300" y="5062538"/>
            <a:ext cx="2960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switch with six interfaces</a:t>
            </a:r>
          </a:p>
          <a:p>
            <a:pPr algn="ctr"/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1,2,3,4,5,6</a:t>
            </a:r>
            <a:r>
              <a:rPr lang="en-US"/>
              <a:t>)</a:t>
            </a:r>
            <a:r>
              <a:rPr lang="en-US" i="0"/>
              <a:t>  </a:t>
            </a:r>
          </a:p>
        </p:txBody>
      </p:sp>
      <p:sp>
        <p:nvSpPr>
          <p:cNvPr id="678947" name="Text Box 35"/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8948" name="Text Box 36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8949" name="Text Box 37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8950" name="Text Box 38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8951" name="Text Box 39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78952" name="Text Box 40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4990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BD4CA6B-EB5B-4A3F-9B35-D491D2660E7D}" type="slidenum">
              <a:rPr lang="en-US"/>
              <a:pPr/>
              <a:t>19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1143000"/>
          </a:xfrm>
        </p:spPr>
        <p:txBody>
          <a:bodyPr/>
          <a:lstStyle/>
          <a:p>
            <a:r>
              <a:rPr lang="en-US" sz="3200"/>
              <a:t>Switch Table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549400"/>
            <a:ext cx="4835525" cy="4805363"/>
          </a:xfrm>
        </p:spPr>
        <p:txBody>
          <a:bodyPr/>
          <a:lstStyle/>
          <a:p>
            <a:r>
              <a:rPr lang="en-US" sz="2400" i="1" u="sng">
                <a:solidFill>
                  <a:srgbClr val="FF0000"/>
                </a:solidFill>
              </a:rPr>
              <a:t>Q:</a:t>
            </a:r>
            <a:r>
              <a:rPr lang="en-US" sz="2400"/>
              <a:t> how does switch know that A’ reachable via interface 4, B’ reachable via interface 5?</a:t>
            </a:r>
          </a:p>
          <a:p>
            <a:r>
              <a:rPr lang="en-US" sz="2400" i="1" u="sng">
                <a:solidFill>
                  <a:srgbClr val="FF0000"/>
                </a:solidFill>
              </a:rPr>
              <a:t>A:</a:t>
            </a:r>
            <a:r>
              <a:rPr lang="en-US" sz="2400"/>
              <a:t>  each switch has a </a:t>
            </a:r>
            <a:r>
              <a:rPr lang="en-US" sz="2400">
                <a:solidFill>
                  <a:srgbClr val="FF0000"/>
                </a:solidFill>
              </a:rPr>
              <a:t>switch table, </a:t>
            </a:r>
            <a:r>
              <a:rPr lang="en-US" sz="2400"/>
              <a:t>each entry:</a:t>
            </a:r>
          </a:p>
          <a:p>
            <a:pPr lvl="1"/>
            <a:r>
              <a:rPr lang="en-US" sz="2000"/>
              <a:t>(MAC address of host, interface to reach host, time stamp)</a:t>
            </a:r>
          </a:p>
          <a:p>
            <a:r>
              <a:rPr lang="en-US" sz="2400"/>
              <a:t>looks like a routing table!</a:t>
            </a:r>
          </a:p>
          <a:p>
            <a:r>
              <a:rPr lang="en-US" sz="2400" i="1" u="sng">
                <a:solidFill>
                  <a:srgbClr val="FF0000"/>
                </a:solidFill>
              </a:rPr>
              <a:t>Q:</a:t>
            </a:r>
            <a:r>
              <a:rPr lang="en-US" sz="2400"/>
              <a:t> how are entries created, maintained in switch table? </a:t>
            </a:r>
          </a:p>
          <a:p>
            <a:pPr lvl="1"/>
            <a:r>
              <a:rPr lang="en-US" sz="2000"/>
              <a:t>something like a routing protocol?</a:t>
            </a:r>
          </a:p>
        </p:txBody>
      </p:sp>
      <p:graphicFrame>
        <p:nvGraphicFramePr>
          <p:cNvPr id="683012" name="Object 4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3" name="Object 5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14" name="Line 6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015" name="Line 7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016" name="Line 8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017" name="Line 9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3018" name="Object 10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9" name="Object 11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0" name="Object 12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21" name="Line 13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3022" name="Object 14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23" name="Line 15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3024" name="Text Box 16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</a:t>
            </a:r>
          </a:p>
        </p:txBody>
      </p:sp>
      <p:sp>
        <p:nvSpPr>
          <p:cNvPr id="683025" name="Text Box 17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A’</a:t>
            </a:r>
          </a:p>
        </p:txBody>
      </p:sp>
      <p:sp>
        <p:nvSpPr>
          <p:cNvPr id="683026" name="Text Box 18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</a:t>
            </a:r>
          </a:p>
        </p:txBody>
      </p:sp>
      <p:sp>
        <p:nvSpPr>
          <p:cNvPr id="683027" name="Text Box 19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B’</a:t>
            </a:r>
          </a:p>
        </p:txBody>
      </p:sp>
      <p:sp>
        <p:nvSpPr>
          <p:cNvPr id="683028" name="Text Box 20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</a:t>
            </a:r>
          </a:p>
        </p:txBody>
      </p:sp>
      <p:sp>
        <p:nvSpPr>
          <p:cNvPr id="683029" name="Text Box 21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C’</a:t>
            </a:r>
          </a:p>
        </p:txBody>
      </p:sp>
      <p:grpSp>
        <p:nvGrpSpPr>
          <p:cNvPr id="683030" name="Group 22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683031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83032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3033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3034" name="Text Box 26"/>
          <p:cNvSpPr txBox="1">
            <a:spLocks noChangeArrowheads="1"/>
          </p:cNvSpPr>
          <p:nvPr/>
        </p:nvSpPr>
        <p:spPr bwMode="auto">
          <a:xfrm>
            <a:off x="5702300" y="5062538"/>
            <a:ext cx="2960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switch with six interfaces</a:t>
            </a:r>
          </a:p>
          <a:p>
            <a:pPr algn="ctr"/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1,2,3,4,5,6</a:t>
            </a:r>
            <a:r>
              <a:rPr lang="en-US"/>
              <a:t>)</a:t>
            </a:r>
            <a:r>
              <a:rPr lang="en-US" i="0"/>
              <a:t>  </a:t>
            </a:r>
          </a:p>
        </p:txBody>
      </p:sp>
      <p:sp>
        <p:nvSpPr>
          <p:cNvPr id="683035" name="Text Box 27"/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3036" name="Text Box 28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83037" name="Text Box 29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3038" name="Text Box 30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83039" name="Text Box 31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83040" name="Text Box 32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275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67C0BAB-74A4-4F8F-BA3D-0D5D7F10AAF5}" type="slidenum">
              <a:rPr lang="en-US"/>
              <a:pPr/>
              <a:t>2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Slotted ALOHA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013" y="1600200"/>
            <a:ext cx="398938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Assumptions: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all frames same size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time divided into equal size slots (time to transmit 1 frame)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nodes start to transmit only slot beginning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nodes are synchronized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Operation: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when node obtains fresh frame, transmits in next slot</a:t>
            </a:r>
          </a:p>
          <a:p>
            <a:pPr lvl="1">
              <a:lnSpc>
                <a:spcPct val="90000"/>
              </a:lnSpc>
            </a:pPr>
            <a:r>
              <a:rPr lang="en-US" i="1"/>
              <a:t>if no collision:</a:t>
            </a:r>
            <a:r>
              <a:rPr lang="en-US"/>
              <a:t> node can send new frame in next slot</a:t>
            </a:r>
          </a:p>
          <a:p>
            <a:pPr lvl="1">
              <a:lnSpc>
                <a:spcPct val="90000"/>
              </a:lnSpc>
            </a:pPr>
            <a:r>
              <a:rPr lang="en-US" i="1"/>
              <a:t>if collision:</a:t>
            </a:r>
            <a:r>
              <a:rPr lang="en-US"/>
              <a:t> node retransmits frame in each subsequent slot with prob. p until success</a:t>
            </a:r>
          </a:p>
        </p:txBody>
      </p:sp>
    </p:spTree>
    <p:extLst>
      <p:ext uri="{BB962C8B-B14F-4D97-AF65-F5344CB8AC3E}">
        <p14:creationId xmlns:p14="http://schemas.microsoft.com/office/powerpoint/2010/main" val="299890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F2BBC294-E31C-44FE-97C8-CF67C84564A2}" type="slidenum">
              <a:rPr lang="en-US"/>
              <a:pPr/>
              <a:t>20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Switch: self-learning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547813"/>
            <a:ext cx="4202113" cy="4114800"/>
          </a:xfrm>
        </p:spPr>
        <p:txBody>
          <a:bodyPr/>
          <a:lstStyle/>
          <a:p>
            <a:r>
              <a:rPr lang="en-US" sz="2400"/>
              <a:t>switch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i="1">
                <a:solidFill>
                  <a:srgbClr val="FF0000"/>
                </a:solidFill>
              </a:rPr>
              <a:t>learns</a:t>
            </a:r>
            <a:r>
              <a:rPr lang="en-US" sz="2400"/>
              <a:t> which hosts can be reached through which interfaces</a:t>
            </a:r>
          </a:p>
          <a:p>
            <a:pPr lvl="1"/>
            <a:r>
              <a:rPr lang="en-US" sz="2000"/>
              <a:t>when frame received, switch “learns”  location of sender: incoming LAN segment</a:t>
            </a:r>
          </a:p>
          <a:p>
            <a:pPr lvl="1"/>
            <a:r>
              <a:rPr lang="en-US" sz="2000"/>
              <a:t>records sender/location pair in switch table</a:t>
            </a:r>
          </a:p>
        </p:txBody>
      </p:sp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Object 5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0" name="Line 6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71" name="Line 7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72" name="Line 8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73" name="Line 9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20874" name="Object 10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5" name="Object 11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6" name="Object 12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7" name="Line 13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20878" name="Object 14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9" name="Line 15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80" name="Text Box 16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</a:t>
            </a:r>
          </a:p>
        </p:txBody>
      </p:sp>
      <p:sp>
        <p:nvSpPr>
          <p:cNvPr id="420881" name="Text Box 17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A’</a:t>
            </a:r>
          </a:p>
        </p:txBody>
      </p:sp>
      <p:sp>
        <p:nvSpPr>
          <p:cNvPr id="420882" name="Text Box 18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</a:t>
            </a:r>
          </a:p>
        </p:txBody>
      </p:sp>
      <p:sp>
        <p:nvSpPr>
          <p:cNvPr id="420883" name="Text Box 19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B’</a:t>
            </a:r>
          </a:p>
        </p:txBody>
      </p:sp>
      <p:sp>
        <p:nvSpPr>
          <p:cNvPr id="420884" name="Text Box 20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</a:t>
            </a:r>
          </a:p>
        </p:txBody>
      </p:sp>
      <p:sp>
        <p:nvSpPr>
          <p:cNvPr id="420885" name="Text Box 21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C’</a:t>
            </a:r>
          </a:p>
        </p:txBody>
      </p:sp>
      <p:grpSp>
        <p:nvGrpSpPr>
          <p:cNvPr id="420886" name="Group 22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420887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420888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889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0890" name="Text Box 26"/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0891" name="Text Box 27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0892" name="Text Box 28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0893" name="Text Box 29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0894" name="Text Box 30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0895" name="Text Box 31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6712"/>
            <a:chOff x="1750" y="3514"/>
            <a:chExt cx="900" cy="231"/>
          </a:xfrm>
        </p:grpSpPr>
        <p:sp>
          <p:nvSpPr>
            <p:cNvPr id="420896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97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420898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899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98600" cy="714375"/>
            <a:chOff x="4406" y="331"/>
            <a:chExt cx="944" cy="450"/>
          </a:xfrm>
        </p:grpSpPr>
        <p:sp>
          <p:nvSpPr>
            <p:cNvPr id="420901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902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903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7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/>
                <a:t>Source: A</a:t>
              </a:r>
            </a:p>
          </p:txBody>
        </p:sp>
        <p:sp>
          <p:nvSpPr>
            <p:cNvPr id="420904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/>
                <a:t>Dest: A’</a:t>
              </a: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7" y="4937125"/>
            <a:ext cx="3019426" cy="1444625"/>
            <a:chOff x="3441" y="3154"/>
            <a:chExt cx="1902" cy="910"/>
          </a:xfrm>
        </p:grpSpPr>
        <p:sp>
          <p:nvSpPr>
            <p:cNvPr id="42090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06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9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 dirty="0"/>
                <a:t>MAC </a:t>
              </a:r>
              <a:r>
                <a:rPr lang="en-US" i="0" dirty="0" err="1"/>
                <a:t>addr</a:t>
              </a:r>
              <a:r>
                <a:rPr lang="en-US" i="0" dirty="0"/>
                <a:t> </a:t>
              </a:r>
              <a:r>
                <a:rPr lang="en-US" i="0" dirty="0" smtClean="0"/>
                <a:t>    </a:t>
              </a:r>
              <a:r>
                <a:rPr lang="en-US" i="0" dirty="0"/>
                <a:t>interface  </a:t>
              </a:r>
              <a:r>
                <a:rPr lang="en-US" i="0" dirty="0" smtClean="0"/>
                <a:t>       </a:t>
              </a:r>
              <a:r>
                <a:rPr lang="en-US" i="0" dirty="0"/>
                <a:t>TTL</a:t>
              </a:r>
            </a:p>
          </p:txBody>
        </p:sp>
        <p:sp>
          <p:nvSpPr>
            <p:cNvPr id="420908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909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910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00800" y="5326063"/>
            <a:ext cx="1851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Switch table </a:t>
            </a:r>
          </a:p>
          <a:p>
            <a:pPr algn="ctr"/>
            <a:r>
              <a:rPr lang="en-US"/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93963" cy="374650"/>
            <a:chOff x="2376" y="3383"/>
            <a:chExt cx="1571" cy="236"/>
          </a:xfrm>
        </p:grpSpPr>
        <p:sp>
          <p:nvSpPr>
            <p:cNvPr id="420913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20914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20915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65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48B84E9A-F647-457D-B208-D1125C271202}" type="slidenum">
              <a:rPr lang="en-US"/>
              <a:pPr/>
              <a:t>21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r>
              <a:rPr lang="en-US" sz="3600"/>
              <a:t>Switch: frame filtering/forwarding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150938"/>
            <a:ext cx="8201025" cy="374808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When  frame received:</a:t>
            </a:r>
            <a:br>
              <a:rPr lang="en-US" sz="2400" u="sng">
                <a:solidFill>
                  <a:srgbClr val="FF0000"/>
                </a:solidFill>
              </a:rPr>
            </a:br>
            <a:endParaRPr lang="en-US" sz="2400" u="sng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/>
              <a:t>1. record link associated with sending host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2. index switch table using MAC dest address</a:t>
            </a:r>
            <a:endParaRPr lang="en-US" sz="2400" b="1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3. if</a:t>
            </a:r>
            <a:r>
              <a:rPr lang="en-US" sz="2400" b="1">
                <a:solidFill>
                  <a:schemeClr val="accent2"/>
                </a:solidFill>
              </a:rPr>
              <a:t> </a:t>
            </a:r>
            <a:r>
              <a:rPr lang="en-US" sz="2400"/>
              <a:t>entry found for destination</a:t>
            </a:r>
            <a:br>
              <a:rPr lang="en-US" sz="2400"/>
            </a:br>
            <a:r>
              <a:rPr lang="en-US" sz="2400"/>
              <a:t>  </a:t>
            </a:r>
            <a:r>
              <a:rPr lang="en-US" sz="2400">
                <a:solidFill>
                  <a:srgbClr val="000099"/>
                </a:solidFill>
              </a:rPr>
              <a:t>then {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rgbClr val="000099"/>
                </a:solidFill>
              </a:rPr>
              <a:t>     </a:t>
            </a:r>
            <a:r>
              <a:rPr lang="en-US" sz="2400">
                <a:solidFill>
                  <a:srgbClr val="000099"/>
                </a:solidFill>
              </a:rPr>
              <a:t>if</a:t>
            </a:r>
            <a:r>
              <a:rPr lang="en-US" sz="2400" b="1">
                <a:solidFill>
                  <a:schemeClr val="accent2"/>
                </a:solidFill>
              </a:rPr>
              <a:t> </a:t>
            </a:r>
            <a:r>
              <a:rPr lang="en-US" sz="2400"/>
              <a:t>dest on segment from which frame arrived</a:t>
            </a:r>
            <a:br>
              <a:rPr lang="en-US" sz="2400"/>
            </a:br>
            <a:r>
              <a:rPr lang="en-US" sz="2400"/>
              <a:t>       </a:t>
            </a:r>
            <a:r>
              <a:rPr lang="en-US" sz="2400">
                <a:solidFill>
                  <a:srgbClr val="000099"/>
                </a:solidFill>
              </a:rPr>
              <a:t>then</a:t>
            </a:r>
            <a:r>
              <a:rPr lang="en-US" sz="2400"/>
              <a:t> drop the frame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      </a:t>
            </a:r>
            <a:r>
              <a:rPr lang="en-US" sz="2400">
                <a:solidFill>
                  <a:srgbClr val="000099"/>
                </a:solidFill>
              </a:rPr>
              <a:t>else</a:t>
            </a:r>
            <a:r>
              <a:rPr lang="en-US" sz="2400"/>
              <a:t> forward the frame on interface indicated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</a:t>
            </a:r>
            <a:r>
              <a:rPr lang="en-US" sz="2400" b="1">
                <a:solidFill>
                  <a:schemeClr val="accent2"/>
                </a:solidFill>
              </a:rPr>
              <a:t>  </a:t>
            </a:r>
            <a:r>
              <a:rPr lang="en-US" sz="2400">
                <a:solidFill>
                  <a:srgbClr val="000099"/>
                </a:solidFill>
              </a:rPr>
              <a:t>}</a:t>
            </a:r>
            <a:r>
              <a:rPr lang="en-US" sz="2400" b="1">
                <a:solidFill>
                  <a:schemeClr val="accent2"/>
                </a:solidFill>
              </a:rPr>
              <a:t>   </a:t>
            </a: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rgbClr val="000099"/>
                </a:solidFill>
              </a:rPr>
              <a:t>else</a:t>
            </a:r>
            <a:r>
              <a:rPr lang="en-US" sz="2400"/>
              <a:t> flood</a:t>
            </a:r>
            <a:endParaRPr lang="en-US"/>
          </a:p>
          <a:p>
            <a:pPr lvl="3"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3094038" y="5453063"/>
            <a:ext cx="4840287" cy="835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forward on all but the interface </a:t>
            </a:r>
          </a:p>
          <a:p>
            <a:r>
              <a:rPr lang="en-US" sz="2400">
                <a:solidFill>
                  <a:srgbClr val="000099"/>
                </a:solidFill>
              </a:rPr>
              <a:t>on which the frame arrived</a:t>
            </a:r>
            <a:endParaRPr lang="en-US" sz="20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421893" name="Line 5"/>
          <p:cNvSpPr>
            <a:spLocks noChangeShapeType="1"/>
          </p:cNvSpPr>
          <p:nvPr/>
        </p:nvSpPr>
        <p:spPr bwMode="auto">
          <a:xfrm flipH="1" flipV="1">
            <a:off x="2566988" y="5695950"/>
            <a:ext cx="525462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6B28960B-BDAD-41F4-886B-3C49CC107C57}" type="slidenum">
              <a:rPr lang="en-US"/>
              <a:pPr/>
              <a:t>22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696913"/>
            <a:ext cx="3108325" cy="1143000"/>
          </a:xfrm>
        </p:spPr>
        <p:txBody>
          <a:bodyPr>
            <a:normAutofit fontScale="90000"/>
          </a:bodyPr>
          <a:lstStyle/>
          <a:p>
            <a:r>
              <a:rPr lang="en-US" sz="3600"/>
              <a:t>Self-learning, forwarding: example</a:t>
            </a:r>
          </a:p>
        </p:txBody>
      </p:sp>
      <p:graphicFrame>
        <p:nvGraphicFramePr>
          <p:cNvPr id="685060" name="Object 4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1" name="Object 5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63" name="Line 7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65" name="Line 9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5066" name="Object 10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7" name="Object 11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8" name="Object 12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69" name="Line 13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85070" name="Object 14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71" name="Line 15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72" name="Text Box 16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</a:t>
            </a:r>
          </a:p>
        </p:txBody>
      </p:sp>
      <p:sp>
        <p:nvSpPr>
          <p:cNvPr id="685073" name="Text Box 17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A’</a:t>
            </a: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</a:t>
            </a:r>
          </a:p>
        </p:txBody>
      </p:sp>
      <p:sp>
        <p:nvSpPr>
          <p:cNvPr id="685075" name="Text Box 19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B’</a:t>
            </a:r>
          </a:p>
        </p:txBody>
      </p:sp>
      <p:sp>
        <p:nvSpPr>
          <p:cNvPr id="685076" name="Text Box 20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</a:t>
            </a:r>
          </a:p>
        </p:txBody>
      </p:sp>
      <p:sp>
        <p:nvSpPr>
          <p:cNvPr id="685077" name="Text Box 21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C’</a:t>
            </a:r>
          </a:p>
        </p:txBody>
      </p:sp>
      <p:grpSp>
        <p:nvGrpSpPr>
          <p:cNvPr id="685078" name="Group 22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685079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85080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5081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5082" name="Text Box 26"/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5083" name="Text Box 27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85084" name="Text Box 28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5085" name="Text Box 29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85086" name="Text Box 30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85087" name="Text Box 31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6712"/>
            <a:chOff x="1750" y="3514"/>
            <a:chExt cx="900" cy="231"/>
          </a:xfrm>
        </p:grpSpPr>
        <p:sp>
          <p:nvSpPr>
            <p:cNvPr id="685089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85091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5092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98600" cy="714375"/>
            <a:chOff x="4406" y="331"/>
            <a:chExt cx="944" cy="450"/>
          </a:xfrm>
        </p:grpSpPr>
        <p:sp>
          <p:nvSpPr>
            <p:cNvPr id="685094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5095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7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/>
                <a:t>Source: A</a:t>
              </a:r>
            </a:p>
          </p:txBody>
        </p:sp>
        <p:sp>
          <p:nvSpPr>
            <p:cNvPr id="685097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/>
                <a:t>Dest: A’</a:t>
              </a: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6" y="4937125"/>
            <a:ext cx="3017838" cy="1444625"/>
            <a:chOff x="3441" y="3154"/>
            <a:chExt cx="1901" cy="910"/>
          </a:xfrm>
        </p:grpSpPr>
        <p:sp>
          <p:nvSpPr>
            <p:cNvPr id="685099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100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 dirty="0"/>
                <a:t>MAC </a:t>
              </a:r>
              <a:r>
                <a:rPr lang="en-US" i="0" dirty="0" err="1"/>
                <a:t>addr</a:t>
              </a:r>
              <a:r>
                <a:rPr lang="en-US" i="0" dirty="0"/>
                <a:t> </a:t>
              </a:r>
              <a:r>
                <a:rPr lang="en-US" i="0" dirty="0" smtClean="0"/>
                <a:t>     </a:t>
              </a:r>
              <a:r>
                <a:rPr lang="en-US" i="0" dirty="0"/>
                <a:t>interface   </a:t>
              </a:r>
              <a:r>
                <a:rPr lang="en-US" i="0" dirty="0" smtClean="0"/>
                <a:t>    TTL</a:t>
              </a:r>
              <a:endParaRPr lang="en-US" i="0" dirty="0"/>
            </a:p>
          </p:txBody>
        </p:sp>
        <p:sp>
          <p:nvSpPr>
            <p:cNvPr id="685101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5102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5103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00800" y="5326063"/>
            <a:ext cx="1851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Switch table </a:t>
            </a:r>
          </a:p>
          <a:p>
            <a:pPr algn="ctr"/>
            <a:r>
              <a:rPr lang="en-US"/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93963" cy="374650"/>
            <a:chOff x="2376" y="3383"/>
            <a:chExt cx="1571" cy="236"/>
          </a:xfrm>
        </p:grpSpPr>
        <p:sp>
          <p:nvSpPr>
            <p:cNvPr id="685106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685107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85108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6712"/>
            <a:chOff x="1750" y="3514"/>
            <a:chExt cx="900" cy="231"/>
          </a:xfrm>
        </p:grpSpPr>
        <p:sp>
          <p:nvSpPr>
            <p:cNvPr id="685116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117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85118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5119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6713"/>
            <a:chOff x="1750" y="3514"/>
            <a:chExt cx="900" cy="231"/>
          </a:xfrm>
        </p:grpSpPr>
        <p:sp>
          <p:nvSpPr>
            <p:cNvPr id="685121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122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85123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5124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6713"/>
            <a:chOff x="1750" y="3514"/>
            <a:chExt cx="900" cy="231"/>
          </a:xfrm>
        </p:grpSpPr>
        <p:sp>
          <p:nvSpPr>
            <p:cNvPr id="685126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127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85128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5129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6713"/>
            <a:chOff x="1750" y="3514"/>
            <a:chExt cx="900" cy="231"/>
          </a:xfrm>
        </p:grpSpPr>
        <p:sp>
          <p:nvSpPr>
            <p:cNvPr id="685131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132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85133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5134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6713"/>
            <a:chOff x="1750" y="3514"/>
            <a:chExt cx="900" cy="231"/>
          </a:xfrm>
        </p:grpSpPr>
        <p:sp>
          <p:nvSpPr>
            <p:cNvPr id="685136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137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85138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5139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350838" y="2411413"/>
            <a:ext cx="4044950" cy="9445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frame destination unknown:</a:t>
            </a:r>
            <a:endParaRPr lang="en-US" i="1"/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2260600" y="2797175"/>
            <a:ext cx="92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6713"/>
            <a:chOff x="730" y="2472"/>
            <a:chExt cx="900" cy="231"/>
          </a:xfrm>
        </p:grpSpPr>
        <p:sp>
          <p:nvSpPr>
            <p:cNvPr id="685144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145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A’ A</a:t>
              </a:r>
            </a:p>
          </p:txBody>
        </p:sp>
        <p:sp>
          <p:nvSpPr>
            <p:cNvPr id="685146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5147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65125" y="3328988"/>
            <a:ext cx="40449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 i="0"/>
              <a:t>destination A location known:</a:t>
            </a:r>
            <a:endParaRPr lang="en-US" sz="2800">
              <a:solidFill>
                <a:srgbClr val="FF0000"/>
              </a:solidFill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93963" cy="374650"/>
            <a:chOff x="2376" y="3383"/>
            <a:chExt cx="1571" cy="236"/>
          </a:xfrm>
        </p:grpSpPr>
        <p:sp>
          <p:nvSpPr>
            <p:cNvPr id="685151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A’</a:t>
              </a:r>
            </a:p>
          </p:txBody>
        </p:sp>
        <p:sp>
          <p:nvSpPr>
            <p:cNvPr id="685152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685153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60400" y="4076700"/>
            <a:ext cx="404495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</a:rPr>
              <a:t>selective send</a:t>
            </a:r>
          </a:p>
        </p:txBody>
      </p:sp>
    </p:spTree>
    <p:extLst>
      <p:ext uri="{BB962C8B-B14F-4D97-AF65-F5344CB8AC3E}">
        <p14:creationId xmlns:p14="http://schemas.microsoft.com/office/powerpoint/2010/main" val="349778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1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1ED8079-6FCF-4853-B866-F06DCD2E584A}" type="slidenum">
              <a:rPr lang="en-US"/>
              <a:pPr/>
              <a:t>23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55575"/>
            <a:ext cx="7772400" cy="1143000"/>
          </a:xfrm>
        </p:spPr>
        <p:txBody>
          <a:bodyPr/>
          <a:lstStyle/>
          <a:p>
            <a:r>
              <a:rPr lang="en-US" sz="3200"/>
              <a:t>Switches vs. Routers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352550"/>
            <a:ext cx="3763963" cy="4994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both store-and-forward devices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routers: network-layer devices (examine network-layer headers)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switches are link-layer devices (examine link-layer headers)</a:t>
            </a:r>
          </a:p>
          <a:p>
            <a:pPr>
              <a:lnSpc>
                <a:spcPct val="80000"/>
              </a:lnSpc>
            </a:pPr>
            <a:r>
              <a:rPr lang="en-US" sz="2400"/>
              <a:t>routers maintain routing tables, implement routing algorithms</a:t>
            </a:r>
          </a:p>
          <a:p>
            <a:pPr>
              <a:lnSpc>
                <a:spcPct val="80000"/>
              </a:lnSpc>
            </a:pPr>
            <a:r>
              <a:rPr lang="en-US" sz="2400"/>
              <a:t>switches maintain switch tables, implement filtering, learning algorithms</a:t>
            </a:r>
            <a:r>
              <a:rPr lang="en-US"/>
              <a:t> </a:t>
            </a:r>
          </a:p>
        </p:txBody>
      </p:sp>
      <p:sp>
        <p:nvSpPr>
          <p:cNvPr id="424965" name="Freeform 3"/>
          <p:cNvSpPr>
            <a:spLocks/>
          </p:cNvSpPr>
          <p:nvPr/>
        </p:nvSpPr>
        <p:spPr bwMode="auto">
          <a:xfrm flipH="1">
            <a:off x="6462713" y="2103438"/>
            <a:ext cx="638175" cy="852487"/>
          </a:xfrm>
          <a:custGeom>
            <a:avLst/>
            <a:gdLst>
              <a:gd name="T0" fmla="*/ 638175 w 402"/>
              <a:gd name="T1" fmla="*/ 576262 h 537"/>
              <a:gd name="T2" fmla="*/ 44450 w 402"/>
              <a:gd name="T3" fmla="*/ 0 h 537"/>
              <a:gd name="T4" fmla="*/ 0 w 402"/>
              <a:gd name="T5" fmla="*/ 746124 h 537"/>
              <a:gd name="T6" fmla="*/ 384175 w 402"/>
              <a:gd name="T7" fmla="*/ 852487 h 537"/>
              <a:gd name="T8" fmla="*/ 638175 w 402"/>
              <a:gd name="T9" fmla="*/ 576262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i="0">
              <a:latin typeface="Times New Roman" pitchFamily="18" charset="0"/>
            </a:endParaRPr>
          </a:p>
        </p:txBody>
      </p:sp>
      <p:graphicFrame>
        <p:nvGraphicFramePr>
          <p:cNvPr id="424966" name="Object 9"/>
          <p:cNvGraphicFramePr>
            <a:graphicFrameLocks noChangeAspect="1"/>
          </p:cNvGraphicFramePr>
          <p:nvPr/>
        </p:nvGraphicFramePr>
        <p:xfrm>
          <a:off x="6680200" y="13922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13922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7" name="Freeform 10"/>
          <p:cNvSpPr>
            <a:spLocks/>
          </p:cNvSpPr>
          <p:nvPr/>
        </p:nvSpPr>
        <p:spPr bwMode="auto">
          <a:xfrm>
            <a:off x="6450013" y="844550"/>
            <a:ext cx="360362" cy="1577975"/>
          </a:xfrm>
          <a:custGeom>
            <a:avLst/>
            <a:gdLst>
              <a:gd name="T0" fmla="*/ 342816 w 267"/>
              <a:gd name="T1" fmla="*/ 620014 h 1186"/>
              <a:gd name="T2" fmla="*/ 0 w 267"/>
              <a:gd name="T3" fmla="*/ 0 h 1186"/>
              <a:gd name="T4" fmla="*/ 0 w 267"/>
              <a:gd name="T5" fmla="*/ 1577975 h 1186"/>
              <a:gd name="T6" fmla="*/ 360362 w 267"/>
              <a:gd name="T7" fmla="*/ 867487 h 1186"/>
              <a:gd name="T8" fmla="*/ 342816 w 267"/>
              <a:gd name="T9" fmla="*/ 620014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i="0">
              <a:latin typeface="Times New Roman" pitchFamily="18" charset="0"/>
            </a:endParaRPr>
          </a:p>
        </p:txBody>
      </p:sp>
      <p:grpSp>
        <p:nvGrpSpPr>
          <p:cNvPr id="424968" name="Group 11"/>
          <p:cNvGrpSpPr>
            <a:grpSpLocks/>
          </p:cNvGrpSpPr>
          <p:nvPr/>
        </p:nvGrpSpPr>
        <p:grpSpPr bwMode="auto">
          <a:xfrm>
            <a:off x="5888038" y="2713038"/>
            <a:ext cx="976312" cy="277812"/>
            <a:chOff x="198" y="3765"/>
            <a:chExt cx="693" cy="287"/>
          </a:xfrm>
        </p:grpSpPr>
        <p:sp>
          <p:nvSpPr>
            <p:cNvPr id="424969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4970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4971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grpSp>
          <p:nvGrpSpPr>
            <p:cNvPr id="424972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424973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974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975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4976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424977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978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979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4980" name="Rectangle 23"/>
          <p:cNvSpPr>
            <a:spLocks noChangeArrowheads="1"/>
          </p:cNvSpPr>
          <p:nvPr/>
        </p:nvSpPr>
        <p:spPr bwMode="auto">
          <a:xfrm>
            <a:off x="5226050" y="8509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>
              <a:latin typeface="Times New Roman" pitchFamily="18" charset="0"/>
            </a:endParaRPr>
          </a:p>
        </p:txBody>
      </p:sp>
      <p:sp>
        <p:nvSpPr>
          <p:cNvPr id="424981" name="Rectangle 24"/>
          <p:cNvSpPr>
            <a:spLocks noChangeArrowheads="1"/>
          </p:cNvSpPr>
          <p:nvPr/>
        </p:nvSpPr>
        <p:spPr bwMode="auto">
          <a:xfrm>
            <a:off x="5178425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latin typeface="Times New Roman" pitchFamily="18" charset="0"/>
            </a:endParaRPr>
          </a:p>
        </p:txBody>
      </p:sp>
      <p:sp>
        <p:nvSpPr>
          <p:cNvPr id="424982" name="Line 25"/>
          <p:cNvSpPr>
            <a:spLocks noChangeShapeType="1"/>
          </p:cNvSpPr>
          <p:nvPr/>
        </p:nvSpPr>
        <p:spPr bwMode="auto">
          <a:xfrm>
            <a:off x="5178425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3" name="Text Box 26"/>
          <p:cNvSpPr txBox="1">
            <a:spLocks noChangeArrowheads="1"/>
          </p:cNvSpPr>
          <p:nvPr/>
        </p:nvSpPr>
        <p:spPr bwMode="auto">
          <a:xfrm>
            <a:off x="5135563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physical</a:t>
            </a:r>
          </a:p>
        </p:txBody>
      </p:sp>
      <p:sp>
        <p:nvSpPr>
          <p:cNvPr id="424984" name="Line 27"/>
          <p:cNvSpPr>
            <a:spLocks noChangeShapeType="1"/>
          </p:cNvSpPr>
          <p:nvPr/>
        </p:nvSpPr>
        <p:spPr bwMode="auto">
          <a:xfrm>
            <a:off x="5186363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5" name="Line 28"/>
          <p:cNvSpPr>
            <a:spLocks noChangeShapeType="1"/>
          </p:cNvSpPr>
          <p:nvPr/>
        </p:nvSpPr>
        <p:spPr bwMode="auto">
          <a:xfrm>
            <a:off x="5191125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6" name="Line 29"/>
          <p:cNvSpPr>
            <a:spLocks noChangeShapeType="1"/>
          </p:cNvSpPr>
          <p:nvPr/>
        </p:nvSpPr>
        <p:spPr bwMode="auto">
          <a:xfrm>
            <a:off x="5191125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4987" name="Group 88"/>
          <p:cNvGrpSpPr>
            <a:grpSpLocks/>
          </p:cNvGrpSpPr>
          <p:nvPr/>
        </p:nvGrpSpPr>
        <p:grpSpPr bwMode="auto">
          <a:xfrm>
            <a:off x="6635750" y="3525838"/>
            <a:ext cx="1387475" cy="1035050"/>
            <a:chOff x="3601" y="168"/>
            <a:chExt cx="874" cy="652"/>
          </a:xfrm>
        </p:grpSpPr>
        <p:sp>
          <p:nvSpPr>
            <p:cNvPr id="42498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498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499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9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>
                  <a:latin typeface="Comic Sans MS" pitchFamily="66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42499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4993" name="Group 94"/>
          <p:cNvGrpSpPr>
            <a:grpSpLocks/>
          </p:cNvGrpSpPr>
          <p:nvPr/>
        </p:nvGrpSpPr>
        <p:grpSpPr bwMode="auto">
          <a:xfrm>
            <a:off x="6973888" y="2100263"/>
            <a:ext cx="1387475" cy="733425"/>
            <a:chOff x="4696" y="597"/>
            <a:chExt cx="874" cy="462"/>
          </a:xfrm>
        </p:grpSpPr>
        <p:sp>
          <p:nvSpPr>
            <p:cNvPr id="42499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499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499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99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>
                  <a:latin typeface="Comic Sans MS" pitchFamily="66" charset="0"/>
                </a:rPr>
                <a:t>physical</a:t>
              </a:r>
            </a:p>
          </p:txBody>
        </p:sp>
      </p:grpSp>
      <p:sp>
        <p:nvSpPr>
          <p:cNvPr id="424998" name="Text Box 167"/>
          <p:cNvSpPr txBox="1">
            <a:spLocks noChangeArrowheads="1"/>
          </p:cNvSpPr>
          <p:nvPr/>
        </p:nvSpPr>
        <p:spPr bwMode="auto">
          <a:xfrm>
            <a:off x="5773738" y="3003550"/>
            <a:ext cx="87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0">
                <a:latin typeface="Comic Sans MS" pitchFamily="66" charset="0"/>
              </a:rPr>
              <a:t>switch</a:t>
            </a:r>
          </a:p>
        </p:txBody>
      </p:sp>
      <p:grpSp>
        <p:nvGrpSpPr>
          <p:cNvPr id="424999" name="Group 39"/>
          <p:cNvGrpSpPr>
            <a:grpSpLocks/>
          </p:cNvGrpSpPr>
          <p:nvPr/>
        </p:nvGrpSpPr>
        <p:grpSpPr bwMode="auto">
          <a:xfrm>
            <a:off x="4327525" y="1562100"/>
            <a:ext cx="962025" cy="304800"/>
            <a:chOff x="1070" y="918"/>
            <a:chExt cx="606" cy="192"/>
          </a:xfrm>
        </p:grpSpPr>
        <p:sp>
          <p:nvSpPr>
            <p:cNvPr id="425000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i="0">
                  <a:solidFill>
                    <a:srgbClr val="FF0000"/>
                  </a:solidFill>
                  <a:latin typeface="Comic Sans MS" pitchFamily="66" charset="0"/>
                </a:rPr>
                <a:t>datagram</a:t>
              </a:r>
              <a:endParaRPr lang="en-US" sz="1400" i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sp>
        <p:nvSpPr>
          <p:cNvPr id="425002" name="Rectangle 57"/>
          <p:cNvSpPr>
            <a:spLocks noChangeArrowheads="1"/>
          </p:cNvSpPr>
          <p:nvPr/>
        </p:nvSpPr>
        <p:spPr bwMode="auto">
          <a:xfrm>
            <a:off x="5127625" y="4594225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>
              <a:latin typeface="Times New Roman" pitchFamily="18" charset="0"/>
            </a:endParaRPr>
          </a:p>
        </p:txBody>
      </p:sp>
      <p:sp>
        <p:nvSpPr>
          <p:cNvPr id="425003" name="Rectangle 58"/>
          <p:cNvSpPr>
            <a:spLocks noChangeArrowheads="1"/>
          </p:cNvSpPr>
          <p:nvPr/>
        </p:nvSpPr>
        <p:spPr bwMode="auto">
          <a:xfrm>
            <a:off x="5080000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latin typeface="Times New Roman" pitchFamily="18" charset="0"/>
            </a:endParaRPr>
          </a:p>
        </p:txBody>
      </p:sp>
      <p:sp>
        <p:nvSpPr>
          <p:cNvPr id="425004" name="Line 59"/>
          <p:cNvSpPr>
            <a:spLocks noChangeShapeType="1"/>
          </p:cNvSpPr>
          <p:nvPr/>
        </p:nvSpPr>
        <p:spPr bwMode="auto">
          <a:xfrm>
            <a:off x="5080000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05" name="Text Box 60"/>
          <p:cNvSpPr txBox="1">
            <a:spLocks noChangeArrowheads="1"/>
          </p:cNvSpPr>
          <p:nvPr/>
        </p:nvSpPr>
        <p:spPr bwMode="auto">
          <a:xfrm>
            <a:off x="5037138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physical</a:t>
            </a:r>
          </a:p>
        </p:txBody>
      </p:sp>
      <p:sp>
        <p:nvSpPr>
          <p:cNvPr id="425006" name="Line 61"/>
          <p:cNvSpPr>
            <a:spLocks noChangeShapeType="1"/>
          </p:cNvSpPr>
          <p:nvPr/>
        </p:nvSpPr>
        <p:spPr bwMode="auto">
          <a:xfrm>
            <a:off x="5087938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07" name="Line 62"/>
          <p:cNvSpPr>
            <a:spLocks noChangeShapeType="1"/>
          </p:cNvSpPr>
          <p:nvPr/>
        </p:nvSpPr>
        <p:spPr bwMode="auto">
          <a:xfrm>
            <a:off x="5092700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08" name="Line 63"/>
          <p:cNvSpPr>
            <a:spLocks noChangeShapeType="1"/>
          </p:cNvSpPr>
          <p:nvPr/>
        </p:nvSpPr>
        <p:spPr bwMode="auto">
          <a:xfrm>
            <a:off x="5092700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09" name="Freeform 49"/>
          <p:cNvSpPr>
            <a:spLocks/>
          </p:cNvSpPr>
          <p:nvPr/>
        </p:nvSpPr>
        <p:spPr bwMode="auto">
          <a:xfrm>
            <a:off x="6391275" y="4600575"/>
            <a:ext cx="381000" cy="1857375"/>
          </a:xfrm>
          <a:custGeom>
            <a:avLst/>
            <a:gdLst>
              <a:gd name="T0" fmla="*/ 0 w 240"/>
              <a:gd name="T1" fmla="*/ 960 h 1170"/>
              <a:gd name="T2" fmla="*/ 6 w 240"/>
              <a:gd name="T3" fmla="*/ 0 h 1170"/>
              <a:gd name="T4" fmla="*/ 240 w 240"/>
              <a:gd name="T5" fmla="*/ 1092 h 1170"/>
              <a:gd name="T6" fmla="*/ 168 w 240"/>
              <a:gd name="T7" fmla="*/ 1170 h 1170"/>
              <a:gd name="T8" fmla="*/ 0 w 240"/>
              <a:gd name="T9" fmla="*/ 960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25010" name="Group 50"/>
          <p:cNvGrpSpPr>
            <a:grpSpLocks/>
          </p:cNvGrpSpPr>
          <p:nvPr/>
        </p:nvGrpSpPr>
        <p:grpSpPr bwMode="auto">
          <a:xfrm>
            <a:off x="4213225" y="1814513"/>
            <a:ext cx="1095375" cy="336550"/>
            <a:chOff x="998" y="1077"/>
            <a:chExt cx="690" cy="212"/>
          </a:xfrm>
        </p:grpSpPr>
        <p:sp>
          <p:nvSpPr>
            <p:cNvPr id="425011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0">
                  <a:solidFill>
                    <a:srgbClr val="FF0000"/>
                  </a:solidFill>
                  <a:latin typeface="Comic Sans MS" pitchFamily="66" charset="0"/>
                </a:rPr>
                <a:t>frame</a:t>
              </a:r>
              <a:endParaRPr lang="en-US" sz="1600" i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sp>
        <p:nvSpPr>
          <p:cNvPr id="425013" name="Freeform 53"/>
          <p:cNvSpPr>
            <a:spLocks/>
          </p:cNvSpPr>
          <p:nvPr/>
        </p:nvSpPr>
        <p:spPr bwMode="auto">
          <a:xfrm>
            <a:off x="5200650" y="723900"/>
            <a:ext cx="2924175" cy="5314950"/>
          </a:xfrm>
          <a:custGeom>
            <a:avLst/>
            <a:gdLst>
              <a:gd name="T0" fmla="*/ 132 w 1842"/>
              <a:gd name="T1" fmla="*/ 0 h 3348"/>
              <a:gd name="T2" fmla="*/ 138 w 1842"/>
              <a:gd name="T3" fmla="*/ 1200 h 3348"/>
              <a:gd name="T4" fmla="*/ 1326 w 1842"/>
              <a:gd name="T5" fmla="*/ 1200 h 3348"/>
              <a:gd name="T6" fmla="*/ 1326 w 1842"/>
              <a:gd name="T7" fmla="*/ 948 h 3348"/>
              <a:gd name="T8" fmla="*/ 1830 w 1842"/>
              <a:gd name="T9" fmla="*/ 948 h 3348"/>
              <a:gd name="T10" fmla="*/ 1842 w 1842"/>
              <a:gd name="T11" fmla="*/ 2496 h 3348"/>
              <a:gd name="T12" fmla="*/ 1656 w 1842"/>
              <a:gd name="T13" fmla="*/ 2340 h 3348"/>
              <a:gd name="T14" fmla="*/ 1644 w 1842"/>
              <a:gd name="T15" fmla="*/ 1896 h 3348"/>
              <a:gd name="T16" fmla="*/ 1248 w 1842"/>
              <a:gd name="T17" fmla="*/ 1902 h 3348"/>
              <a:gd name="T18" fmla="*/ 1230 w 1842"/>
              <a:gd name="T19" fmla="*/ 2430 h 3348"/>
              <a:gd name="T20" fmla="*/ 774 w 1842"/>
              <a:gd name="T21" fmla="*/ 3348 h 3348"/>
              <a:gd name="T22" fmla="*/ 6 w 1842"/>
              <a:gd name="T23" fmla="*/ 3348 h 3348"/>
              <a:gd name="T24" fmla="*/ 0 w 1842"/>
              <a:gd name="T25" fmla="*/ 2226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25014" name="Group 54"/>
          <p:cNvGrpSpPr>
            <a:grpSpLocks/>
          </p:cNvGrpSpPr>
          <p:nvPr/>
        </p:nvGrpSpPr>
        <p:grpSpPr bwMode="auto">
          <a:xfrm>
            <a:off x="7985125" y="2166938"/>
            <a:ext cx="1095375" cy="336550"/>
            <a:chOff x="998" y="1077"/>
            <a:chExt cx="690" cy="212"/>
          </a:xfrm>
        </p:grpSpPr>
        <p:sp>
          <p:nvSpPr>
            <p:cNvPr id="425015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0">
                  <a:solidFill>
                    <a:srgbClr val="FF0000"/>
                  </a:solidFill>
                  <a:latin typeface="Comic Sans MS" pitchFamily="66" charset="0"/>
                </a:rPr>
                <a:t>frame</a:t>
              </a:r>
              <a:endParaRPr lang="en-US" sz="1600" i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25017" name="Group 57"/>
          <p:cNvGrpSpPr>
            <a:grpSpLocks/>
          </p:cNvGrpSpPr>
          <p:nvPr/>
        </p:nvGrpSpPr>
        <p:grpSpPr bwMode="auto">
          <a:xfrm>
            <a:off x="7661275" y="3919538"/>
            <a:ext cx="1095375" cy="336550"/>
            <a:chOff x="998" y="1077"/>
            <a:chExt cx="690" cy="212"/>
          </a:xfrm>
        </p:grpSpPr>
        <p:sp>
          <p:nvSpPr>
            <p:cNvPr id="425018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7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0">
                  <a:solidFill>
                    <a:srgbClr val="FF0000"/>
                  </a:solidFill>
                  <a:latin typeface="Comic Sans MS" pitchFamily="66" charset="0"/>
                </a:rPr>
                <a:t>frame</a:t>
              </a:r>
              <a:endParaRPr lang="en-US" sz="1600" i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25020" name="Group 60"/>
          <p:cNvGrpSpPr>
            <a:grpSpLocks/>
          </p:cNvGrpSpPr>
          <p:nvPr/>
        </p:nvGrpSpPr>
        <p:grpSpPr bwMode="auto">
          <a:xfrm>
            <a:off x="7727950" y="3638550"/>
            <a:ext cx="962025" cy="304800"/>
            <a:chOff x="1070" y="918"/>
            <a:chExt cx="606" cy="192"/>
          </a:xfrm>
        </p:grpSpPr>
        <p:sp>
          <p:nvSpPr>
            <p:cNvPr id="425021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4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i="0">
                  <a:solidFill>
                    <a:srgbClr val="FF0000"/>
                  </a:solidFill>
                  <a:latin typeface="Comic Sans MS" pitchFamily="66" charset="0"/>
                </a:rPr>
                <a:t>datagram</a:t>
              </a:r>
              <a:endParaRPr lang="en-US" sz="1400" i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sp>
        <p:nvSpPr>
          <p:cNvPr id="425023" name="Freeform 63"/>
          <p:cNvSpPr>
            <a:spLocks/>
          </p:cNvSpPr>
          <p:nvPr/>
        </p:nvSpPr>
        <p:spPr bwMode="auto">
          <a:xfrm>
            <a:off x="6343650" y="3533775"/>
            <a:ext cx="361950" cy="923925"/>
          </a:xfrm>
          <a:custGeom>
            <a:avLst/>
            <a:gdLst>
              <a:gd name="T0" fmla="*/ 228 w 228"/>
              <a:gd name="T1" fmla="*/ 0 h 582"/>
              <a:gd name="T2" fmla="*/ 228 w 228"/>
              <a:gd name="T3" fmla="*/ 582 h 582"/>
              <a:gd name="T4" fmla="*/ 12 w 228"/>
              <a:gd name="T5" fmla="*/ 360 h 582"/>
              <a:gd name="T6" fmla="*/ 0 w 228"/>
              <a:gd name="T7" fmla="*/ 222 h 582"/>
              <a:gd name="T8" fmla="*/ 228 w 228"/>
              <a:gd name="T9" fmla="*/ 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25024" name="Group 100"/>
          <p:cNvGrpSpPr>
            <a:grpSpLocks/>
          </p:cNvGrpSpPr>
          <p:nvPr/>
        </p:nvGrpSpPr>
        <p:grpSpPr bwMode="auto">
          <a:xfrm>
            <a:off x="5610225" y="3763963"/>
            <a:ext cx="766763" cy="433387"/>
            <a:chOff x="3600" y="219"/>
            <a:chExt cx="360" cy="175"/>
          </a:xfrm>
        </p:grpSpPr>
        <p:sp>
          <p:nvSpPr>
            <p:cNvPr id="425025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5026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27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28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5029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grpSp>
          <p:nvGrpSpPr>
            <p:cNvPr id="425030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5031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032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033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5034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503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03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037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425038" name="Object 55"/>
          <p:cNvGraphicFramePr>
            <a:graphicFrameLocks noChangeAspect="1"/>
          </p:cNvGraphicFramePr>
          <p:nvPr/>
        </p:nvGraphicFramePr>
        <p:xfrm>
          <a:off x="6410325" y="6107113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6107113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79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94A59A6C-CBE2-4B3F-B05D-8F4D716A4288}" type="slidenum">
              <a:rPr lang="en-US"/>
              <a:pPr/>
              <a:t>24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to Point Data Link Control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446213"/>
            <a:ext cx="7772400" cy="4953000"/>
          </a:xfrm>
        </p:spPr>
        <p:txBody>
          <a:bodyPr/>
          <a:lstStyle/>
          <a:p>
            <a:r>
              <a:rPr lang="en-US" sz="2400" dirty="0"/>
              <a:t>one sender, one receiver, one link: easier than broadcast link:</a:t>
            </a:r>
          </a:p>
          <a:p>
            <a:pPr lvl="1"/>
            <a:r>
              <a:rPr lang="en-US" dirty="0"/>
              <a:t>no Media Access Control</a:t>
            </a:r>
          </a:p>
          <a:p>
            <a:pPr lvl="1"/>
            <a:r>
              <a:rPr lang="en-US" dirty="0"/>
              <a:t>no need for explicit MAC addressing</a:t>
            </a:r>
          </a:p>
          <a:p>
            <a:pPr lvl="1"/>
            <a:r>
              <a:rPr lang="en-US" dirty="0"/>
              <a:t>e.g., dialup link, ISDN line</a:t>
            </a:r>
          </a:p>
          <a:p>
            <a:r>
              <a:rPr lang="en-US" sz="2400" dirty="0"/>
              <a:t>popular  point-to-point DLC protocols:</a:t>
            </a:r>
          </a:p>
          <a:p>
            <a:pPr lvl="1"/>
            <a:r>
              <a:rPr lang="en-US" dirty="0"/>
              <a:t>PPP (point-to-point protocol)</a:t>
            </a:r>
          </a:p>
          <a:p>
            <a:pPr lvl="1"/>
            <a:r>
              <a:rPr lang="en-US" dirty="0"/>
              <a:t>HDLC: High level data link control (Data link used to be considered “high layer” in protocol stack</a:t>
            </a:r>
            <a:r>
              <a:rPr lang="en-US" dirty="0" smtClean="0"/>
              <a:t>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5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819BBDBF-73AB-4A3B-9B03-735DE6968631}" type="slidenum">
              <a:rPr lang="en-US"/>
              <a:pPr/>
              <a:t>25</a:t>
            </a:fld>
            <a:endParaRPr 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200"/>
              <a:t>PPP Design Requirements [RFC 1557]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8425"/>
            <a:ext cx="7772400" cy="4648200"/>
          </a:xfrm>
        </p:spPr>
        <p:txBody>
          <a:bodyPr>
            <a:normAutofit fontScale="92500"/>
          </a:bodyPr>
          <a:lstStyle/>
          <a:p>
            <a:r>
              <a:rPr lang="en-US" sz="2400">
                <a:solidFill>
                  <a:srgbClr val="FF0000"/>
                </a:solidFill>
              </a:rPr>
              <a:t>packet framing:</a:t>
            </a:r>
            <a:r>
              <a:rPr lang="en-US" sz="2400"/>
              <a:t> encapsulation of network-layer datagram in data link frame </a:t>
            </a:r>
          </a:p>
          <a:p>
            <a:pPr lvl="1"/>
            <a:r>
              <a:rPr lang="en-US"/>
              <a:t>carry network layer data of any network layer protocol (not just IP) </a:t>
            </a:r>
            <a:r>
              <a:rPr lang="en-US" i="1"/>
              <a:t>at same time</a:t>
            </a:r>
          </a:p>
          <a:p>
            <a:pPr lvl="1"/>
            <a:r>
              <a:rPr lang="en-US"/>
              <a:t>ability to demultiplex upwards</a:t>
            </a:r>
          </a:p>
          <a:p>
            <a:r>
              <a:rPr lang="en-US" sz="2400">
                <a:solidFill>
                  <a:srgbClr val="FF0000"/>
                </a:solidFill>
              </a:rPr>
              <a:t>bit transparency:</a:t>
            </a:r>
            <a:r>
              <a:rPr lang="en-US" sz="2400"/>
              <a:t> must carry any bit pattern in the data field</a:t>
            </a:r>
          </a:p>
          <a:p>
            <a:r>
              <a:rPr lang="en-US" sz="2400">
                <a:solidFill>
                  <a:srgbClr val="FF0000"/>
                </a:solidFill>
              </a:rPr>
              <a:t>error detection</a:t>
            </a:r>
            <a:r>
              <a:rPr lang="en-US" sz="2400"/>
              <a:t> (no correction)</a:t>
            </a:r>
          </a:p>
          <a:p>
            <a:r>
              <a:rPr lang="en-US" sz="2400">
                <a:solidFill>
                  <a:srgbClr val="FF0000"/>
                </a:solidFill>
              </a:rPr>
              <a:t>connection liveness:</a:t>
            </a:r>
            <a:r>
              <a:rPr lang="en-US" sz="2400"/>
              <a:t> detect, signal link failure to network layer</a:t>
            </a:r>
          </a:p>
          <a:p>
            <a:r>
              <a:rPr lang="en-US" sz="2400">
                <a:solidFill>
                  <a:srgbClr val="FF0000"/>
                </a:solidFill>
              </a:rPr>
              <a:t>network layer address negotiation:</a:t>
            </a:r>
            <a:r>
              <a:rPr lang="en-US" sz="2400"/>
              <a:t> endpoint can learn/configure each other’s network address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533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A567494B-1354-46E5-91FD-9BD254207652}" type="slidenum">
              <a:rPr lang="en-US"/>
              <a:pPr/>
              <a:t>26</a:t>
            </a:fld>
            <a:endParaRPr 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PPP non-requirements</a:t>
            </a:r>
            <a:endParaRPr lang="en-US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585913"/>
            <a:ext cx="7772400" cy="4908550"/>
          </a:xfrm>
        </p:spPr>
        <p:txBody>
          <a:bodyPr/>
          <a:lstStyle/>
          <a:p>
            <a:r>
              <a:rPr lang="en-US" sz="2400"/>
              <a:t>no error correction/recovery</a:t>
            </a:r>
          </a:p>
          <a:p>
            <a:r>
              <a:rPr lang="en-US" sz="2400"/>
              <a:t>no flow control</a:t>
            </a:r>
          </a:p>
          <a:p>
            <a:r>
              <a:rPr lang="en-US" sz="2400"/>
              <a:t>out of order delivery OK </a:t>
            </a:r>
          </a:p>
          <a:p>
            <a:r>
              <a:rPr lang="en-US" sz="2400"/>
              <a:t>no need to support multipoint links (e.g., polling)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241425" y="4189413"/>
            <a:ext cx="683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i="0">
                <a:solidFill>
                  <a:srgbClr val="FF0000"/>
                </a:solidFill>
              </a:rPr>
              <a:t>Error recovery, flow control, data re-ordering </a:t>
            </a:r>
          </a:p>
          <a:p>
            <a:pPr algn="ctr"/>
            <a:r>
              <a:rPr lang="en-US" sz="2400" i="0">
                <a:solidFill>
                  <a:srgbClr val="FF0000"/>
                </a:solidFill>
              </a:rPr>
              <a:t>all relegated to higher layers!</a:t>
            </a:r>
            <a:endParaRPr lang="en-US" sz="2400" i="0"/>
          </a:p>
        </p:txBody>
      </p:sp>
    </p:spTree>
    <p:extLst>
      <p:ext uri="{BB962C8B-B14F-4D97-AF65-F5344CB8AC3E}">
        <p14:creationId xmlns:p14="http://schemas.microsoft.com/office/powerpoint/2010/main" val="403350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69022192-4398-4705-B73D-F50F5D469859}" type="slidenum">
              <a:rPr lang="en-US"/>
              <a:pPr/>
              <a:t>27</a:t>
            </a:fld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PPP Data Frame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Flag:</a:t>
            </a:r>
            <a:r>
              <a:rPr lang="en-US" sz="2400"/>
              <a:t> delimiter (framing)</a:t>
            </a:r>
          </a:p>
          <a:p>
            <a:r>
              <a:rPr lang="en-US" sz="2400">
                <a:solidFill>
                  <a:srgbClr val="FF0000"/>
                </a:solidFill>
              </a:rPr>
              <a:t>Address:</a:t>
            </a:r>
            <a:r>
              <a:rPr lang="en-US" sz="2400"/>
              <a:t>  does nothing (only one option)</a:t>
            </a:r>
          </a:p>
          <a:p>
            <a:r>
              <a:rPr lang="en-US" sz="2400">
                <a:solidFill>
                  <a:srgbClr val="FF0000"/>
                </a:solidFill>
              </a:rPr>
              <a:t>Control:</a:t>
            </a:r>
            <a:r>
              <a:rPr lang="en-US" sz="2400"/>
              <a:t> does nothing; in the future possible multiple control fields</a:t>
            </a:r>
          </a:p>
          <a:p>
            <a:r>
              <a:rPr lang="en-US" sz="2400">
                <a:solidFill>
                  <a:srgbClr val="FF0000"/>
                </a:solidFill>
              </a:rPr>
              <a:t>Protocol:</a:t>
            </a:r>
            <a:r>
              <a:rPr lang="en-US" sz="2400"/>
              <a:t> upper layer protocol to which frame delivered (e.g., PPP-LCP, IP, IPCP, etc) </a:t>
            </a:r>
          </a:p>
        </p:txBody>
      </p:sp>
      <p:pic>
        <p:nvPicPr>
          <p:cNvPr id="488452" name="Picture 4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4329113"/>
            <a:ext cx="7210425" cy="15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28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17B2E3AF-990D-4D11-AA1A-EDE066DE5951}" type="slidenum">
              <a:rPr lang="en-US"/>
              <a:pPr/>
              <a:t>28</a:t>
            </a:fld>
            <a:endParaRPr 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PPP Data Frame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info:</a:t>
            </a:r>
            <a:r>
              <a:rPr lang="en-US" sz="2400"/>
              <a:t> upper layer data being carried</a:t>
            </a:r>
          </a:p>
          <a:p>
            <a:r>
              <a:rPr lang="en-US" sz="2400">
                <a:solidFill>
                  <a:srgbClr val="FF0000"/>
                </a:solidFill>
              </a:rPr>
              <a:t>check:</a:t>
            </a:r>
            <a:r>
              <a:rPr lang="en-US" sz="2400"/>
              <a:t>  cyclic redundancy check for error detection</a:t>
            </a:r>
            <a:endParaRPr lang="en-US"/>
          </a:p>
        </p:txBody>
      </p:sp>
      <p:pic>
        <p:nvPicPr>
          <p:cNvPr id="489476" name="Picture 4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941638"/>
            <a:ext cx="7210425" cy="15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19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284B8D07-1500-450C-A1AF-CCBFD0CA973C}" type="slidenum">
              <a:rPr lang="en-US"/>
              <a:pPr/>
              <a:t>29</a:t>
            </a:fld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7988" cy="1143000"/>
          </a:xfrm>
        </p:spPr>
        <p:txBody>
          <a:bodyPr/>
          <a:lstStyle/>
          <a:p>
            <a:r>
              <a:rPr lang="en-US" sz="3600"/>
              <a:t>Asynchronous Transfer Mode: ATM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961313" cy="4908550"/>
          </a:xfrm>
        </p:spPr>
        <p:txBody>
          <a:bodyPr/>
          <a:lstStyle/>
          <a:p>
            <a:r>
              <a:rPr lang="en-US" sz="2400" b="1"/>
              <a:t>1990’s/00 standard for high-speed </a:t>
            </a:r>
            <a:r>
              <a:rPr lang="en-US" sz="2400"/>
              <a:t>(155Mbps to 622 Mbps and higher) </a:t>
            </a:r>
            <a:r>
              <a:rPr lang="en-US" sz="2400" i="1">
                <a:solidFill>
                  <a:srgbClr val="000099"/>
                </a:solidFill>
              </a:rPr>
              <a:t>Broadband Integrated Service Digital Network</a:t>
            </a:r>
            <a:r>
              <a:rPr lang="en-US" sz="2400"/>
              <a:t> architecture</a:t>
            </a:r>
          </a:p>
          <a:p>
            <a:r>
              <a:rPr lang="en-US" sz="2400" u="sng">
                <a:solidFill>
                  <a:srgbClr val="FF0000"/>
                </a:solidFill>
              </a:rPr>
              <a:t>Goal:</a:t>
            </a:r>
            <a:r>
              <a:rPr lang="en-US" sz="2400"/>
              <a:t> </a:t>
            </a:r>
            <a:r>
              <a:rPr lang="en-US" sz="2400" i="1">
                <a:solidFill>
                  <a:srgbClr val="FF0000"/>
                </a:solidFill>
              </a:rPr>
              <a:t>integrated, end-end transport of carry voice, video, data</a:t>
            </a:r>
            <a:endParaRPr lang="en-US" sz="2400"/>
          </a:p>
          <a:p>
            <a:pPr lvl="1"/>
            <a:r>
              <a:rPr lang="en-US"/>
              <a:t>meeting timing/QoS requirements of voice, video (versus Internet best-effort model)</a:t>
            </a:r>
          </a:p>
          <a:p>
            <a:pPr lvl="1"/>
            <a:r>
              <a:rPr lang="en-US"/>
              <a:t>“next generation” telephony: technical roots in telephone world</a:t>
            </a:r>
          </a:p>
          <a:p>
            <a:pPr lvl="1"/>
            <a:r>
              <a:rPr lang="en-US"/>
              <a:t>packet-switching (fixed length packets, called “cells”) using virtual circuits</a:t>
            </a:r>
          </a:p>
        </p:txBody>
      </p:sp>
    </p:spTree>
    <p:extLst>
      <p:ext uri="{BB962C8B-B14F-4D97-AF65-F5344CB8AC3E}">
        <p14:creationId xmlns:p14="http://schemas.microsoft.com/office/powerpoint/2010/main" val="377714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8777FDA0-CE6D-4DE2-A776-3C8913B67289}" type="slidenum">
              <a:rPr lang="en-US"/>
              <a:pPr/>
              <a:t>3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7772400" cy="1143000"/>
          </a:xfrm>
        </p:spPr>
        <p:txBody>
          <a:bodyPr/>
          <a:lstStyle/>
          <a:p>
            <a:r>
              <a:rPr lang="en-US"/>
              <a:t>Slotted ALOHA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255963"/>
            <a:ext cx="3810000" cy="32035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Pros</a:t>
            </a:r>
            <a:endParaRPr lang="en-US" sz="2400" dirty="0"/>
          </a:p>
          <a:p>
            <a:r>
              <a:rPr lang="en-US" sz="2400" dirty="0"/>
              <a:t>single active node can continuously transmit at full rate of channel</a:t>
            </a:r>
          </a:p>
          <a:p>
            <a:r>
              <a:rPr lang="en-US" sz="2400" dirty="0"/>
              <a:t>highly decentralized: only slots in nodes need to be in sync</a:t>
            </a:r>
          </a:p>
          <a:p>
            <a:r>
              <a:rPr lang="en-US" sz="2400" dirty="0"/>
              <a:t>simple</a:t>
            </a:r>
          </a:p>
          <a:p>
            <a:endParaRPr lang="en-US" sz="2400" dirty="0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25596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Cons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collisions, wasting slots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idle slots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nodes may be able to detect collision in less than time to transmit packet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clock synchronization</a:t>
            </a:r>
          </a:p>
        </p:txBody>
      </p:sp>
      <p:pic>
        <p:nvPicPr>
          <p:cNvPr id="312328" name="Picture 8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89900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89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FD432F2-1C5E-4841-BA79-5096A0F1E0E1}" type="slidenum">
              <a:rPr lang="en-US"/>
              <a:pPr/>
              <a:t>30</a:t>
            </a:fld>
            <a:endParaRPr lang="en-US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Multiprotocol label switching (MPLS)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initial goal: speed up IP forwarding by using fixed length label (instead of IP address) to do forwarding </a:t>
            </a:r>
          </a:p>
          <a:p>
            <a:pPr lvl="1"/>
            <a:r>
              <a:rPr lang="en-US" sz="2000"/>
              <a:t>borrowing ideas from Virtual Circuit (VC) approach</a:t>
            </a:r>
          </a:p>
          <a:p>
            <a:pPr lvl="1"/>
            <a:r>
              <a:rPr lang="en-US" sz="2000"/>
              <a:t>but IP datagram still keeps IP address!</a:t>
            </a:r>
          </a:p>
          <a:p>
            <a:pPr lvl="1"/>
            <a:endParaRPr lang="en-US" sz="2000"/>
          </a:p>
        </p:txBody>
      </p:sp>
      <p:sp>
        <p:nvSpPr>
          <p:cNvPr id="546820" name="Freeform 4"/>
          <p:cNvSpPr>
            <a:spLocks/>
          </p:cNvSpPr>
          <p:nvPr/>
        </p:nvSpPr>
        <p:spPr bwMode="auto">
          <a:xfrm>
            <a:off x="2052638" y="4695825"/>
            <a:ext cx="3108325" cy="1084263"/>
          </a:xfrm>
          <a:custGeom>
            <a:avLst/>
            <a:gdLst>
              <a:gd name="T0" fmla="*/ 337 w 1958"/>
              <a:gd name="T1" fmla="*/ 0 h 683"/>
              <a:gd name="T2" fmla="*/ 0 w 1958"/>
              <a:gd name="T3" fmla="*/ 683 h 683"/>
              <a:gd name="T4" fmla="*/ 1958 w 1958"/>
              <a:gd name="T5" fmla="*/ 683 h 683"/>
              <a:gd name="T6" fmla="*/ 1382 w 1958"/>
              <a:gd name="T7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706438" y="4068763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719138" y="4073525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i="0">
                <a:latin typeface="Arial" charset="0"/>
              </a:rPr>
              <a:t>PPP or Ethernet </a:t>
            </a:r>
          </a:p>
          <a:p>
            <a:pPr algn="ctr" eaLnBrk="1" hangingPunct="1"/>
            <a:r>
              <a:rPr lang="en-US" i="0">
                <a:latin typeface="Arial" charset="0"/>
              </a:rPr>
              <a:t>header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4376738" y="41957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i="0">
                <a:latin typeface="Arial" charset="0"/>
              </a:rPr>
              <a:t>IP header</a:t>
            </a:r>
          </a:p>
        </p:txBody>
      </p:sp>
      <p:sp>
        <p:nvSpPr>
          <p:cNvPr id="546825" name="Line 9"/>
          <p:cNvSpPr>
            <a:spLocks noChangeShapeType="1"/>
          </p:cNvSpPr>
          <p:nvPr/>
        </p:nvSpPr>
        <p:spPr bwMode="auto">
          <a:xfrm>
            <a:off x="2587625" y="40560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26" name="Line 10"/>
          <p:cNvSpPr>
            <a:spLocks noChangeShapeType="1"/>
          </p:cNvSpPr>
          <p:nvPr/>
        </p:nvSpPr>
        <p:spPr bwMode="auto">
          <a:xfrm>
            <a:off x="4241800" y="405130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27" name="Line 11"/>
          <p:cNvSpPr>
            <a:spLocks noChangeShapeType="1"/>
          </p:cNvSpPr>
          <p:nvPr/>
        </p:nvSpPr>
        <p:spPr bwMode="auto">
          <a:xfrm>
            <a:off x="5588000" y="4052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28" name="Text Box 12"/>
          <p:cNvSpPr txBox="1">
            <a:spLocks noChangeArrowheads="1"/>
          </p:cNvSpPr>
          <p:nvPr/>
        </p:nvSpPr>
        <p:spPr bwMode="auto">
          <a:xfrm>
            <a:off x="5618163" y="4205288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remainder of link-layer frame</a:t>
            </a:r>
          </a:p>
        </p:txBody>
      </p:sp>
      <p:sp>
        <p:nvSpPr>
          <p:cNvPr id="546841" name="Rectangle 25"/>
          <p:cNvSpPr>
            <a:spLocks noChangeArrowheads="1"/>
          </p:cNvSpPr>
          <p:nvPr/>
        </p:nvSpPr>
        <p:spPr bwMode="auto">
          <a:xfrm>
            <a:off x="2576513" y="4054475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2611438" y="4213225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chemeClr val="bg1"/>
                </a:solidFill>
                <a:latin typeface="Arial" charset="0"/>
              </a:rPr>
              <a:t>MPLS header</a:t>
            </a:r>
          </a:p>
        </p:txBody>
      </p:sp>
      <p:sp>
        <p:nvSpPr>
          <p:cNvPr id="546843" name="Rectangle 27"/>
          <p:cNvSpPr>
            <a:spLocks noChangeArrowheads="1"/>
          </p:cNvSpPr>
          <p:nvPr/>
        </p:nvSpPr>
        <p:spPr bwMode="auto">
          <a:xfrm>
            <a:off x="2155825" y="5440363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i="0">
              <a:latin typeface="Arial" charset="0"/>
            </a:endParaRPr>
          </a:p>
        </p:txBody>
      </p:sp>
      <p:sp>
        <p:nvSpPr>
          <p:cNvPr id="546844" name="Text Box 28"/>
          <p:cNvSpPr txBox="1">
            <a:spLocks noChangeArrowheads="1"/>
          </p:cNvSpPr>
          <p:nvPr/>
        </p:nvSpPr>
        <p:spPr bwMode="auto">
          <a:xfrm>
            <a:off x="2668588" y="5608638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chemeClr val="bg1"/>
                </a:solidFill>
                <a:latin typeface="Arial" charset="0"/>
              </a:rPr>
              <a:t>label</a:t>
            </a:r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>
            <a:off x="3851275" y="5616575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chemeClr val="bg1"/>
                </a:solidFill>
                <a:latin typeface="Arial" charset="0"/>
              </a:rPr>
              <a:t>Exp</a:t>
            </a:r>
          </a:p>
        </p:txBody>
      </p:sp>
      <p:sp>
        <p:nvSpPr>
          <p:cNvPr id="546846" name="Text Box 30"/>
          <p:cNvSpPr txBox="1">
            <a:spLocks noChangeArrowheads="1"/>
          </p:cNvSpPr>
          <p:nvPr/>
        </p:nvSpPr>
        <p:spPr bwMode="auto">
          <a:xfrm>
            <a:off x="4408488" y="5624513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chemeClr val="bg1"/>
                </a:solidFill>
                <a:latin typeface="Arial" charset="0"/>
              </a:rPr>
              <a:t>S</a:t>
            </a:r>
          </a:p>
        </p:txBody>
      </p:sp>
      <p:sp>
        <p:nvSpPr>
          <p:cNvPr id="546847" name="Text Box 31"/>
          <p:cNvSpPr txBox="1">
            <a:spLocks noChangeArrowheads="1"/>
          </p:cNvSpPr>
          <p:nvPr/>
        </p:nvSpPr>
        <p:spPr bwMode="auto">
          <a:xfrm>
            <a:off x="4678363" y="5621338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chemeClr val="bg1"/>
                </a:solidFill>
                <a:latin typeface="Arial" charset="0"/>
              </a:rPr>
              <a:t>TTL</a:t>
            </a:r>
          </a:p>
        </p:txBody>
      </p:sp>
      <p:sp>
        <p:nvSpPr>
          <p:cNvPr id="546848" name="Line 32"/>
          <p:cNvSpPr>
            <a:spLocks noChangeShapeType="1"/>
          </p:cNvSpPr>
          <p:nvPr/>
        </p:nvSpPr>
        <p:spPr bwMode="auto">
          <a:xfrm>
            <a:off x="3887788" y="5449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49" name="Line 33"/>
          <p:cNvSpPr>
            <a:spLocks noChangeShapeType="1"/>
          </p:cNvSpPr>
          <p:nvPr/>
        </p:nvSpPr>
        <p:spPr bwMode="auto">
          <a:xfrm>
            <a:off x="4457700" y="54705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50" name="Line 34"/>
          <p:cNvSpPr>
            <a:spLocks noChangeShapeType="1"/>
          </p:cNvSpPr>
          <p:nvPr/>
        </p:nvSpPr>
        <p:spPr bwMode="auto">
          <a:xfrm>
            <a:off x="4727575" y="54657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851" name="Text Box 35"/>
          <p:cNvSpPr txBox="1">
            <a:spLocks noChangeArrowheads="1"/>
          </p:cNvSpPr>
          <p:nvPr/>
        </p:nvSpPr>
        <p:spPr bwMode="auto">
          <a:xfrm>
            <a:off x="2827338" y="611663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latin typeface="Arial" charset="0"/>
              </a:rPr>
              <a:t>20</a:t>
            </a:r>
          </a:p>
        </p:txBody>
      </p:sp>
      <p:sp>
        <p:nvSpPr>
          <p:cNvPr id="546852" name="Text Box 36"/>
          <p:cNvSpPr txBox="1">
            <a:spLocks noChangeArrowheads="1"/>
          </p:cNvSpPr>
          <p:nvPr/>
        </p:nvSpPr>
        <p:spPr bwMode="auto">
          <a:xfrm>
            <a:off x="3998913" y="61118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latin typeface="Arial" charset="0"/>
              </a:rPr>
              <a:t>3</a:t>
            </a:r>
          </a:p>
        </p:txBody>
      </p:sp>
      <p:sp>
        <p:nvSpPr>
          <p:cNvPr id="546853" name="Text Box 37"/>
          <p:cNvSpPr txBox="1">
            <a:spLocks noChangeArrowheads="1"/>
          </p:cNvSpPr>
          <p:nvPr/>
        </p:nvSpPr>
        <p:spPr bwMode="auto">
          <a:xfrm>
            <a:off x="4425950" y="61087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latin typeface="Arial" charset="0"/>
              </a:rPr>
              <a:t>1</a:t>
            </a:r>
          </a:p>
        </p:txBody>
      </p:sp>
      <p:sp>
        <p:nvSpPr>
          <p:cNvPr id="546854" name="Text Box 38"/>
          <p:cNvSpPr txBox="1">
            <a:spLocks noChangeArrowheads="1"/>
          </p:cNvSpPr>
          <p:nvPr/>
        </p:nvSpPr>
        <p:spPr bwMode="auto">
          <a:xfrm>
            <a:off x="4865688" y="61039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latin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1257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130F4150-4975-477F-B119-993BA8183471}" type="slidenum">
              <a:rPr lang="en-US"/>
              <a:pPr/>
              <a:t>31</a:t>
            </a:fld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MPLS capable routers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35963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a.k.a. label-switched router</a:t>
            </a:r>
          </a:p>
          <a:p>
            <a:pPr>
              <a:lnSpc>
                <a:spcPct val="90000"/>
              </a:lnSpc>
            </a:pPr>
            <a:r>
              <a:rPr lang="en-US"/>
              <a:t>forwards packets to outgoing interface based only on label value (don’t inspect IP address)</a:t>
            </a:r>
          </a:p>
          <a:p>
            <a:pPr lvl="1">
              <a:lnSpc>
                <a:spcPct val="90000"/>
              </a:lnSpc>
            </a:pPr>
            <a:r>
              <a:rPr lang="en-US"/>
              <a:t>MPLS forwarding table distinct from IP forwarding tables</a:t>
            </a:r>
          </a:p>
          <a:p>
            <a:pPr>
              <a:lnSpc>
                <a:spcPct val="90000"/>
              </a:lnSpc>
            </a:pPr>
            <a:r>
              <a:rPr lang="en-US"/>
              <a:t>signaling protocol needed to set up forwarding</a:t>
            </a:r>
          </a:p>
          <a:p>
            <a:pPr lvl="1">
              <a:lnSpc>
                <a:spcPct val="90000"/>
              </a:lnSpc>
            </a:pPr>
            <a:r>
              <a:rPr lang="en-US"/>
              <a:t>RSVP-TE</a:t>
            </a:r>
          </a:p>
          <a:p>
            <a:pPr lvl="1">
              <a:lnSpc>
                <a:spcPct val="90000"/>
              </a:lnSpc>
            </a:pPr>
            <a:r>
              <a:rPr lang="en-US"/>
              <a:t>forwarding possible along paths that IP alone would not allow (e.g., source-specific routing) !!</a:t>
            </a:r>
          </a:p>
          <a:p>
            <a:pPr lvl="1">
              <a:lnSpc>
                <a:spcPct val="90000"/>
              </a:lnSpc>
            </a:pPr>
            <a:r>
              <a:rPr lang="en-US"/>
              <a:t>use MPLS for traffic engineering </a:t>
            </a:r>
          </a:p>
          <a:p>
            <a:pPr>
              <a:lnSpc>
                <a:spcPct val="90000"/>
              </a:lnSpc>
            </a:pPr>
            <a:r>
              <a:rPr lang="en-US"/>
              <a:t>must co-exist with IP-only routers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7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BBF5AD0-7487-46C9-AABB-D9F7B9E6AC48}" type="slidenum">
              <a:rPr lang="en-US"/>
              <a:pPr/>
              <a:t>32</a:t>
            </a:fld>
            <a:endParaRPr lang="en-US"/>
          </a:p>
        </p:txBody>
      </p:sp>
      <p:sp>
        <p:nvSpPr>
          <p:cNvPr id="512002" name="Freeform 2"/>
          <p:cNvSpPr>
            <a:spLocks/>
          </p:cNvSpPr>
          <p:nvPr/>
        </p:nvSpPr>
        <p:spPr bwMode="auto">
          <a:xfrm>
            <a:off x="1754188" y="5278438"/>
            <a:ext cx="2462212" cy="419100"/>
          </a:xfrm>
          <a:custGeom>
            <a:avLst/>
            <a:gdLst>
              <a:gd name="T0" fmla="*/ 1263 w 1551"/>
              <a:gd name="T1" fmla="*/ 8 h 264"/>
              <a:gd name="T2" fmla="*/ 0 w 1551"/>
              <a:gd name="T3" fmla="*/ 264 h 264"/>
              <a:gd name="T4" fmla="*/ 1536 w 1551"/>
              <a:gd name="T5" fmla="*/ 264 h 264"/>
              <a:gd name="T6" fmla="*/ 1551 w 1551"/>
              <a:gd name="T7" fmla="*/ 0 h 264"/>
              <a:gd name="T8" fmla="*/ 1263 w 1551"/>
              <a:gd name="T9" fmla="*/ 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1" h="264">
                <a:moveTo>
                  <a:pt x="1263" y="8"/>
                </a:moveTo>
                <a:lnTo>
                  <a:pt x="0" y="264"/>
                </a:lnTo>
                <a:lnTo>
                  <a:pt x="1536" y="264"/>
                </a:lnTo>
                <a:lnTo>
                  <a:pt x="1551" y="0"/>
                </a:lnTo>
                <a:lnTo>
                  <a:pt x="1263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03" name="Freeform 3"/>
          <p:cNvSpPr>
            <a:spLocks/>
          </p:cNvSpPr>
          <p:nvPr/>
        </p:nvSpPr>
        <p:spPr bwMode="auto">
          <a:xfrm>
            <a:off x="4492625" y="5326063"/>
            <a:ext cx="2447925" cy="577850"/>
          </a:xfrm>
          <a:custGeom>
            <a:avLst/>
            <a:gdLst>
              <a:gd name="T0" fmla="*/ 839 w 1542"/>
              <a:gd name="T1" fmla="*/ 8 h 364"/>
              <a:gd name="T2" fmla="*/ 0 w 1542"/>
              <a:gd name="T3" fmla="*/ 364 h 364"/>
              <a:gd name="T4" fmla="*/ 1542 w 1542"/>
              <a:gd name="T5" fmla="*/ 364 h 364"/>
              <a:gd name="T6" fmla="*/ 1127 w 1542"/>
              <a:gd name="T7" fmla="*/ 0 h 364"/>
              <a:gd name="T8" fmla="*/ 839 w 1542"/>
              <a:gd name="T9" fmla="*/ 8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2" h="364">
                <a:moveTo>
                  <a:pt x="839" y="8"/>
                </a:moveTo>
                <a:lnTo>
                  <a:pt x="0" y="364"/>
                </a:lnTo>
                <a:lnTo>
                  <a:pt x="1542" y="364"/>
                </a:lnTo>
                <a:lnTo>
                  <a:pt x="1127" y="0"/>
                </a:lnTo>
                <a:lnTo>
                  <a:pt x="839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04" name="Freeform 4"/>
          <p:cNvSpPr>
            <a:spLocks/>
          </p:cNvSpPr>
          <p:nvPr/>
        </p:nvSpPr>
        <p:spPr bwMode="auto">
          <a:xfrm>
            <a:off x="1884363" y="3106738"/>
            <a:ext cx="2433637" cy="798512"/>
          </a:xfrm>
          <a:custGeom>
            <a:avLst/>
            <a:gdLst>
              <a:gd name="T0" fmla="*/ 808 w 1533"/>
              <a:gd name="T1" fmla="*/ 503 h 503"/>
              <a:gd name="T2" fmla="*/ 1533 w 1533"/>
              <a:gd name="T3" fmla="*/ 0 h 503"/>
              <a:gd name="T4" fmla="*/ 0 w 1533"/>
              <a:gd name="T5" fmla="*/ 0 h 503"/>
              <a:gd name="T6" fmla="*/ 685 w 1533"/>
              <a:gd name="T7" fmla="*/ 481 h 503"/>
              <a:gd name="T8" fmla="*/ 808 w 1533"/>
              <a:gd name="T9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3" h="503">
                <a:moveTo>
                  <a:pt x="808" y="503"/>
                </a:moveTo>
                <a:lnTo>
                  <a:pt x="1533" y="0"/>
                </a:lnTo>
                <a:lnTo>
                  <a:pt x="0" y="0"/>
                </a:lnTo>
                <a:lnTo>
                  <a:pt x="685" y="481"/>
                </a:lnTo>
                <a:lnTo>
                  <a:pt x="808" y="5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05" name="Freeform 5"/>
          <p:cNvSpPr>
            <a:spLocks/>
          </p:cNvSpPr>
          <p:nvPr/>
        </p:nvSpPr>
        <p:spPr bwMode="auto">
          <a:xfrm>
            <a:off x="4552950" y="3416300"/>
            <a:ext cx="2589213" cy="511175"/>
          </a:xfrm>
          <a:custGeom>
            <a:avLst/>
            <a:gdLst>
              <a:gd name="T0" fmla="*/ 123 w 1631"/>
              <a:gd name="T1" fmla="*/ 322 h 322"/>
              <a:gd name="T2" fmla="*/ 1631 w 1631"/>
              <a:gd name="T3" fmla="*/ 0 h 322"/>
              <a:gd name="T4" fmla="*/ 89 w 1631"/>
              <a:gd name="T5" fmla="*/ 0 h 322"/>
              <a:gd name="T6" fmla="*/ 0 w 1631"/>
              <a:gd name="T7" fmla="*/ 300 h 322"/>
              <a:gd name="T8" fmla="*/ 123 w 1631"/>
              <a:gd name="T9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1" h="322">
                <a:moveTo>
                  <a:pt x="123" y="322"/>
                </a:moveTo>
                <a:lnTo>
                  <a:pt x="1631" y="0"/>
                </a:lnTo>
                <a:lnTo>
                  <a:pt x="89" y="0"/>
                </a:lnTo>
                <a:lnTo>
                  <a:pt x="0" y="300"/>
                </a:lnTo>
                <a:lnTo>
                  <a:pt x="123" y="32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006" name="Group 6"/>
          <p:cNvGrpSpPr>
            <a:grpSpLocks/>
          </p:cNvGrpSpPr>
          <p:nvPr/>
        </p:nvGrpSpPr>
        <p:grpSpPr bwMode="auto">
          <a:xfrm>
            <a:off x="5583238" y="4924425"/>
            <a:ext cx="766762" cy="433388"/>
            <a:chOff x="3600" y="219"/>
            <a:chExt cx="360" cy="175"/>
          </a:xfrm>
        </p:grpSpPr>
        <p:sp>
          <p:nvSpPr>
            <p:cNvPr id="512007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08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09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10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12011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012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2013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14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15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016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2017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18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19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020" name="Group 20"/>
          <p:cNvGrpSpPr>
            <a:grpSpLocks/>
          </p:cNvGrpSpPr>
          <p:nvPr/>
        </p:nvGrpSpPr>
        <p:grpSpPr bwMode="auto">
          <a:xfrm>
            <a:off x="3757613" y="4919663"/>
            <a:ext cx="766762" cy="433387"/>
            <a:chOff x="3600" y="219"/>
            <a:chExt cx="360" cy="175"/>
          </a:xfrm>
        </p:grpSpPr>
        <p:sp>
          <p:nvSpPr>
            <p:cNvPr id="512021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22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23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24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12025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026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2027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28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29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030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2031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32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33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034" name="Group 34"/>
          <p:cNvGrpSpPr>
            <a:grpSpLocks/>
          </p:cNvGrpSpPr>
          <p:nvPr/>
        </p:nvGrpSpPr>
        <p:grpSpPr bwMode="auto">
          <a:xfrm>
            <a:off x="4111625" y="3902075"/>
            <a:ext cx="766763" cy="433388"/>
            <a:chOff x="3600" y="219"/>
            <a:chExt cx="360" cy="175"/>
          </a:xfrm>
        </p:grpSpPr>
        <p:sp>
          <p:nvSpPr>
            <p:cNvPr id="512035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36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37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38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12039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040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2041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42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43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044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2045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46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47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048" name="Group 48"/>
          <p:cNvGrpSpPr>
            <a:grpSpLocks/>
          </p:cNvGrpSpPr>
          <p:nvPr/>
        </p:nvGrpSpPr>
        <p:grpSpPr bwMode="auto">
          <a:xfrm>
            <a:off x="2684463" y="3897313"/>
            <a:ext cx="766762" cy="433387"/>
            <a:chOff x="3600" y="219"/>
            <a:chExt cx="360" cy="175"/>
          </a:xfrm>
        </p:grpSpPr>
        <p:sp>
          <p:nvSpPr>
            <p:cNvPr id="512049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50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51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52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12053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054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2055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56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57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058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2059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60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61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062" name="Group 62"/>
          <p:cNvGrpSpPr>
            <a:grpSpLocks/>
          </p:cNvGrpSpPr>
          <p:nvPr/>
        </p:nvGrpSpPr>
        <p:grpSpPr bwMode="auto">
          <a:xfrm>
            <a:off x="1165225" y="3190875"/>
            <a:ext cx="766763" cy="433388"/>
            <a:chOff x="589" y="1281"/>
            <a:chExt cx="483" cy="273"/>
          </a:xfrm>
        </p:grpSpPr>
        <p:sp>
          <p:nvSpPr>
            <p:cNvPr id="512063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64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65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66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12067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068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512069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70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71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07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512073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74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75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076" name="Line 76"/>
          <p:cNvSpPr>
            <a:spLocks noChangeShapeType="1"/>
          </p:cNvSpPr>
          <p:nvPr/>
        </p:nvSpPr>
        <p:spPr bwMode="auto">
          <a:xfrm>
            <a:off x="1935163" y="3433763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7" name="Line 77"/>
          <p:cNvSpPr>
            <a:spLocks noChangeShapeType="1"/>
          </p:cNvSpPr>
          <p:nvPr/>
        </p:nvSpPr>
        <p:spPr bwMode="auto">
          <a:xfrm flipV="1">
            <a:off x="1982788" y="4138613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8" name="Line 78"/>
          <p:cNvSpPr>
            <a:spLocks noChangeShapeType="1"/>
          </p:cNvSpPr>
          <p:nvPr/>
        </p:nvSpPr>
        <p:spPr bwMode="auto">
          <a:xfrm flipV="1">
            <a:off x="3449638" y="4138613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9" name="Line 79"/>
          <p:cNvSpPr>
            <a:spLocks noChangeShapeType="1"/>
          </p:cNvSpPr>
          <p:nvPr/>
        </p:nvSpPr>
        <p:spPr bwMode="auto">
          <a:xfrm>
            <a:off x="3297238" y="4300538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0" name="Line 80"/>
          <p:cNvSpPr>
            <a:spLocks noChangeShapeType="1"/>
          </p:cNvSpPr>
          <p:nvPr/>
        </p:nvSpPr>
        <p:spPr bwMode="auto">
          <a:xfrm>
            <a:off x="4554538" y="51768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1" name="Line 81"/>
          <p:cNvSpPr>
            <a:spLocks noChangeShapeType="1"/>
          </p:cNvSpPr>
          <p:nvPr/>
        </p:nvSpPr>
        <p:spPr bwMode="auto">
          <a:xfrm>
            <a:off x="4840288" y="4252913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2" name="Line 82"/>
          <p:cNvSpPr>
            <a:spLocks noChangeShapeType="1"/>
          </p:cNvSpPr>
          <p:nvPr/>
        </p:nvSpPr>
        <p:spPr bwMode="auto">
          <a:xfrm>
            <a:off x="6354763" y="5157788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3" name="Text Box 83"/>
          <p:cNvSpPr txBox="1">
            <a:spLocks noChangeArrowheads="1"/>
          </p:cNvSpPr>
          <p:nvPr/>
        </p:nvSpPr>
        <p:spPr bwMode="auto">
          <a:xfrm>
            <a:off x="5803900" y="53578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R1</a:t>
            </a:r>
          </a:p>
        </p:txBody>
      </p:sp>
      <p:sp>
        <p:nvSpPr>
          <p:cNvPr id="512084" name="Text Box 84"/>
          <p:cNvSpPr txBox="1">
            <a:spLocks noChangeArrowheads="1"/>
          </p:cNvSpPr>
          <p:nvPr/>
        </p:nvSpPr>
        <p:spPr bwMode="auto">
          <a:xfrm>
            <a:off x="3940175" y="53355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R2</a:t>
            </a:r>
          </a:p>
        </p:txBody>
      </p:sp>
      <p:sp>
        <p:nvSpPr>
          <p:cNvPr id="512085" name="Text Box 85"/>
          <p:cNvSpPr txBox="1">
            <a:spLocks noChangeArrowheads="1"/>
          </p:cNvSpPr>
          <p:nvPr/>
        </p:nvSpPr>
        <p:spPr bwMode="auto">
          <a:xfrm>
            <a:off x="5862638" y="39560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D</a:t>
            </a:r>
          </a:p>
        </p:txBody>
      </p:sp>
      <p:sp>
        <p:nvSpPr>
          <p:cNvPr id="512086" name="Text Box 86"/>
          <p:cNvSpPr txBox="1">
            <a:spLocks noChangeArrowheads="1"/>
          </p:cNvSpPr>
          <p:nvPr/>
        </p:nvSpPr>
        <p:spPr bwMode="auto">
          <a:xfrm>
            <a:off x="4325938" y="43338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R3</a:t>
            </a:r>
          </a:p>
        </p:txBody>
      </p:sp>
      <p:sp>
        <p:nvSpPr>
          <p:cNvPr id="512087" name="Text Box 87"/>
          <p:cNvSpPr txBox="1">
            <a:spLocks noChangeArrowheads="1"/>
          </p:cNvSpPr>
          <p:nvPr/>
        </p:nvSpPr>
        <p:spPr bwMode="auto">
          <a:xfrm>
            <a:off x="2851150" y="43513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R4</a:t>
            </a:r>
          </a:p>
        </p:txBody>
      </p:sp>
      <p:grpSp>
        <p:nvGrpSpPr>
          <p:cNvPr id="512088" name="Group 88"/>
          <p:cNvGrpSpPr>
            <a:grpSpLocks/>
          </p:cNvGrpSpPr>
          <p:nvPr/>
        </p:nvGrpSpPr>
        <p:grpSpPr bwMode="auto">
          <a:xfrm>
            <a:off x="1211263" y="4137025"/>
            <a:ext cx="766762" cy="433388"/>
            <a:chOff x="589" y="1281"/>
            <a:chExt cx="483" cy="273"/>
          </a:xfrm>
        </p:grpSpPr>
        <p:sp>
          <p:nvSpPr>
            <p:cNvPr id="512089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90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91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92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12093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094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512095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96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97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098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512099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100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101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102" name="Text Box 102"/>
          <p:cNvSpPr txBox="1">
            <a:spLocks noChangeArrowheads="1"/>
          </p:cNvSpPr>
          <p:nvPr/>
        </p:nvSpPr>
        <p:spPr bwMode="auto">
          <a:xfrm>
            <a:off x="1403350" y="45704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R5</a:t>
            </a:r>
          </a:p>
        </p:txBody>
      </p:sp>
      <p:sp>
        <p:nvSpPr>
          <p:cNvPr id="512103" name="Text Box 103"/>
          <p:cNvSpPr txBox="1">
            <a:spLocks noChangeArrowheads="1"/>
          </p:cNvSpPr>
          <p:nvPr/>
        </p:nvSpPr>
        <p:spPr bwMode="auto">
          <a:xfrm>
            <a:off x="6283325" y="48974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0</a:t>
            </a:r>
          </a:p>
        </p:txBody>
      </p:sp>
      <p:sp>
        <p:nvSpPr>
          <p:cNvPr id="512104" name="Text Box 104"/>
          <p:cNvSpPr txBox="1">
            <a:spLocks noChangeArrowheads="1"/>
          </p:cNvSpPr>
          <p:nvPr/>
        </p:nvSpPr>
        <p:spPr bwMode="auto">
          <a:xfrm>
            <a:off x="4924425" y="416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</a:t>
            </a:r>
          </a:p>
        </p:txBody>
      </p:sp>
      <p:sp>
        <p:nvSpPr>
          <p:cNvPr id="512105" name="Text Box 105"/>
          <p:cNvSpPr txBox="1">
            <a:spLocks noChangeArrowheads="1"/>
          </p:cNvSpPr>
          <p:nvPr/>
        </p:nvSpPr>
        <p:spPr bwMode="auto">
          <a:xfrm>
            <a:off x="4849813" y="3889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0</a:t>
            </a:r>
          </a:p>
        </p:txBody>
      </p:sp>
      <p:sp>
        <p:nvSpPr>
          <p:cNvPr id="512106" name="Line 106"/>
          <p:cNvSpPr>
            <a:spLocks noChangeShapeType="1"/>
          </p:cNvSpPr>
          <p:nvPr/>
        </p:nvSpPr>
        <p:spPr bwMode="auto">
          <a:xfrm>
            <a:off x="4883150" y="4129088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7" name="Text Box 107"/>
          <p:cNvSpPr txBox="1">
            <a:spLocks noChangeArrowheads="1"/>
          </p:cNvSpPr>
          <p:nvPr/>
        </p:nvSpPr>
        <p:spPr bwMode="auto">
          <a:xfrm>
            <a:off x="3411538" y="3876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0</a:t>
            </a:r>
          </a:p>
        </p:txBody>
      </p:sp>
      <p:sp>
        <p:nvSpPr>
          <p:cNvPr id="512108" name="Text Box 108"/>
          <p:cNvSpPr txBox="1">
            <a:spLocks noChangeArrowheads="1"/>
          </p:cNvSpPr>
          <p:nvPr/>
        </p:nvSpPr>
        <p:spPr bwMode="auto">
          <a:xfrm>
            <a:off x="7016750" y="49752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A</a:t>
            </a:r>
          </a:p>
        </p:txBody>
      </p:sp>
      <p:sp>
        <p:nvSpPr>
          <p:cNvPr id="512109" name="Text Box 109"/>
          <p:cNvSpPr txBox="1">
            <a:spLocks noChangeArrowheads="1"/>
          </p:cNvSpPr>
          <p:nvPr/>
        </p:nvSpPr>
        <p:spPr bwMode="auto">
          <a:xfrm>
            <a:off x="1366838" y="36210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R6</a:t>
            </a:r>
          </a:p>
        </p:txBody>
      </p:sp>
      <p:grpSp>
        <p:nvGrpSpPr>
          <p:cNvPr id="512110" name="Group 110"/>
          <p:cNvGrpSpPr>
            <a:grpSpLocks/>
          </p:cNvGrpSpPr>
          <p:nvPr/>
        </p:nvGrpSpPr>
        <p:grpSpPr bwMode="auto">
          <a:xfrm>
            <a:off x="4895850" y="5343525"/>
            <a:ext cx="2546350" cy="922338"/>
            <a:chOff x="679" y="3270"/>
            <a:chExt cx="1604" cy="581"/>
          </a:xfrm>
        </p:grpSpPr>
        <p:sp>
          <p:nvSpPr>
            <p:cNvPr id="512111" name="Rectangle 111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12" name="Text Box 112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 i="0">
                  <a:latin typeface="Arial" charset="0"/>
                </a:rPr>
                <a:t>  in         out                 out</a:t>
              </a:r>
            </a:p>
            <a:p>
              <a:pPr eaLnBrk="1" hangingPunct="1"/>
              <a:r>
                <a:rPr lang="en-US" sz="1400" i="0"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512113" name="Line 113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4" name="Text Box 114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i="0">
                  <a:latin typeface="Arial" charset="0"/>
                </a:rPr>
                <a:t> 6        -      A       0</a:t>
              </a:r>
            </a:p>
          </p:txBody>
        </p:sp>
        <p:sp>
          <p:nvSpPr>
            <p:cNvPr id="512115" name="Line 115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6" name="Line 116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7" name="Line 117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118" name="Group 118"/>
          <p:cNvGrpSpPr>
            <a:grpSpLocks/>
          </p:cNvGrpSpPr>
          <p:nvPr/>
        </p:nvGrpSpPr>
        <p:grpSpPr bwMode="auto">
          <a:xfrm>
            <a:off x="4629150" y="2212975"/>
            <a:ext cx="2546350" cy="1239838"/>
            <a:chOff x="3494" y="291"/>
            <a:chExt cx="1604" cy="781"/>
          </a:xfrm>
        </p:grpSpPr>
        <p:sp>
          <p:nvSpPr>
            <p:cNvPr id="512119" name="Rectangle 119"/>
            <p:cNvSpPr>
              <a:spLocks noChangeArrowheads="1"/>
            </p:cNvSpPr>
            <p:nvPr/>
          </p:nvSpPr>
          <p:spPr bwMode="auto">
            <a:xfrm>
              <a:off x="3525" y="317"/>
              <a:ext cx="1533" cy="7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0" name="Text Box 120"/>
            <p:cNvSpPr txBox="1">
              <a:spLocks noChangeArrowheads="1"/>
            </p:cNvSpPr>
            <p:nvPr/>
          </p:nvSpPr>
          <p:spPr bwMode="auto">
            <a:xfrm>
              <a:off x="3494" y="291"/>
              <a:ext cx="16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 i="0">
                  <a:latin typeface="Arial" charset="0"/>
                </a:rPr>
                <a:t>  in         out                 out</a:t>
              </a:r>
            </a:p>
            <a:p>
              <a:pPr eaLnBrk="1" hangingPunct="1"/>
              <a:r>
                <a:rPr lang="en-US" sz="1400" i="0"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512121" name="Line 121"/>
            <p:cNvSpPr>
              <a:spLocks noChangeShapeType="1"/>
            </p:cNvSpPr>
            <p:nvPr/>
          </p:nvSpPr>
          <p:spPr bwMode="auto">
            <a:xfrm>
              <a:off x="3534" y="605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2" name="Text Box 122"/>
            <p:cNvSpPr txBox="1">
              <a:spLocks noChangeArrowheads="1"/>
            </p:cNvSpPr>
            <p:nvPr/>
          </p:nvSpPr>
          <p:spPr bwMode="auto">
            <a:xfrm>
              <a:off x="3545" y="609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i="0">
                  <a:latin typeface="Arial" charset="0"/>
                </a:rPr>
                <a:t>10      6      A       1</a:t>
              </a:r>
            </a:p>
          </p:txBody>
        </p:sp>
        <p:sp>
          <p:nvSpPr>
            <p:cNvPr id="512123" name="Line 123"/>
            <p:cNvSpPr>
              <a:spLocks noChangeShapeType="1"/>
            </p:cNvSpPr>
            <p:nvPr/>
          </p:nvSpPr>
          <p:spPr bwMode="auto">
            <a:xfrm>
              <a:off x="3857" y="324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4" name="Text Box 124"/>
            <p:cNvSpPr txBox="1">
              <a:spLocks noChangeArrowheads="1"/>
            </p:cNvSpPr>
            <p:nvPr/>
          </p:nvSpPr>
          <p:spPr bwMode="auto">
            <a:xfrm>
              <a:off x="3540" y="830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i="0">
                  <a:latin typeface="Arial" charset="0"/>
                </a:rPr>
                <a:t>12      9      D       0</a:t>
              </a:r>
            </a:p>
          </p:txBody>
        </p:sp>
        <p:sp>
          <p:nvSpPr>
            <p:cNvPr id="512125" name="Line 125"/>
            <p:cNvSpPr>
              <a:spLocks noChangeShapeType="1"/>
            </p:cNvSpPr>
            <p:nvPr/>
          </p:nvSpPr>
          <p:spPr bwMode="auto">
            <a:xfrm>
              <a:off x="4215" y="335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6" name="Line 126"/>
            <p:cNvSpPr>
              <a:spLocks noChangeShapeType="1"/>
            </p:cNvSpPr>
            <p:nvPr/>
          </p:nvSpPr>
          <p:spPr bwMode="auto">
            <a:xfrm>
              <a:off x="4573" y="329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27" name="Rectangle 127"/>
          <p:cNvSpPr>
            <a:spLocks noChangeArrowheads="1"/>
          </p:cNvSpPr>
          <p:nvPr/>
        </p:nvSpPr>
        <p:spPr bwMode="auto">
          <a:xfrm>
            <a:off x="1843088" y="1651000"/>
            <a:ext cx="2433637" cy="1435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8" name="Text Box 128"/>
          <p:cNvSpPr txBox="1">
            <a:spLocks noChangeArrowheads="1"/>
          </p:cNvSpPr>
          <p:nvPr/>
        </p:nvSpPr>
        <p:spPr bwMode="auto">
          <a:xfrm>
            <a:off x="1793875" y="1609725"/>
            <a:ext cx="2546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  in         out                 out</a:t>
            </a:r>
          </a:p>
          <a:p>
            <a:pPr eaLnBrk="1" hangingPunct="1"/>
            <a:r>
              <a:rPr lang="en-US" sz="1400" i="0">
                <a:latin typeface="Arial" charset="0"/>
              </a:rPr>
              <a:t>label     label   dest    interface</a:t>
            </a:r>
          </a:p>
        </p:txBody>
      </p:sp>
      <p:sp>
        <p:nvSpPr>
          <p:cNvPr id="512129" name="Line 129"/>
          <p:cNvSpPr>
            <a:spLocks noChangeShapeType="1"/>
          </p:cNvSpPr>
          <p:nvPr/>
        </p:nvSpPr>
        <p:spPr bwMode="auto">
          <a:xfrm>
            <a:off x="1857375" y="2108200"/>
            <a:ext cx="239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0" name="Text Box 130"/>
          <p:cNvSpPr txBox="1">
            <a:spLocks noChangeArrowheads="1"/>
          </p:cNvSpPr>
          <p:nvPr/>
        </p:nvSpPr>
        <p:spPr bwMode="auto">
          <a:xfrm>
            <a:off x="1874838" y="2114550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        10      A       0</a:t>
            </a:r>
          </a:p>
        </p:txBody>
      </p:sp>
      <p:sp>
        <p:nvSpPr>
          <p:cNvPr id="512131" name="Line 131"/>
          <p:cNvSpPr>
            <a:spLocks noChangeShapeType="1"/>
          </p:cNvSpPr>
          <p:nvPr/>
        </p:nvSpPr>
        <p:spPr bwMode="auto">
          <a:xfrm>
            <a:off x="2370138" y="1662113"/>
            <a:ext cx="1587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2" name="Text Box 132"/>
          <p:cNvSpPr txBox="1">
            <a:spLocks noChangeArrowheads="1"/>
          </p:cNvSpPr>
          <p:nvPr/>
        </p:nvSpPr>
        <p:spPr bwMode="auto">
          <a:xfrm>
            <a:off x="1865313" y="2455863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        12      D       0</a:t>
            </a:r>
          </a:p>
        </p:txBody>
      </p:sp>
      <p:sp>
        <p:nvSpPr>
          <p:cNvPr id="512133" name="Line 133"/>
          <p:cNvSpPr>
            <a:spLocks noChangeShapeType="1"/>
          </p:cNvSpPr>
          <p:nvPr/>
        </p:nvSpPr>
        <p:spPr bwMode="auto">
          <a:xfrm>
            <a:off x="2938463" y="1658938"/>
            <a:ext cx="158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4" name="Line 134"/>
          <p:cNvSpPr>
            <a:spLocks noChangeShapeType="1"/>
          </p:cNvSpPr>
          <p:nvPr/>
        </p:nvSpPr>
        <p:spPr bwMode="auto">
          <a:xfrm>
            <a:off x="3506788" y="1670050"/>
            <a:ext cx="15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35" name="Text Box 135"/>
          <p:cNvSpPr txBox="1">
            <a:spLocks noChangeArrowheads="1"/>
          </p:cNvSpPr>
          <p:nvPr/>
        </p:nvSpPr>
        <p:spPr bwMode="auto">
          <a:xfrm>
            <a:off x="3335338" y="41989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</a:t>
            </a:r>
          </a:p>
        </p:txBody>
      </p:sp>
      <p:grpSp>
        <p:nvGrpSpPr>
          <p:cNvPr id="512137" name="Group 137"/>
          <p:cNvGrpSpPr>
            <a:grpSpLocks/>
          </p:cNvGrpSpPr>
          <p:nvPr/>
        </p:nvGrpSpPr>
        <p:grpSpPr bwMode="auto">
          <a:xfrm>
            <a:off x="1716088" y="5661025"/>
            <a:ext cx="2546350" cy="922338"/>
            <a:chOff x="679" y="3270"/>
            <a:chExt cx="1604" cy="581"/>
          </a:xfrm>
        </p:grpSpPr>
        <p:sp>
          <p:nvSpPr>
            <p:cNvPr id="512138" name="Rectangle 138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39" name="Text Box 139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 i="0">
                  <a:latin typeface="Arial" charset="0"/>
                </a:rPr>
                <a:t>  in         out                 out</a:t>
              </a:r>
            </a:p>
            <a:p>
              <a:pPr eaLnBrk="1" hangingPunct="1"/>
              <a:r>
                <a:rPr lang="en-US" sz="1400" i="0"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512140" name="Line 140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1" name="Text Box 141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i="0">
                  <a:latin typeface="Arial" charset="0"/>
                </a:rPr>
                <a:t> 8        6      A       0</a:t>
              </a:r>
            </a:p>
          </p:txBody>
        </p:sp>
        <p:sp>
          <p:nvSpPr>
            <p:cNvPr id="512142" name="Line 142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3" name="Line 143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4" name="Line 144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45" name="Text Box 145"/>
          <p:cNvSpPr txBox="1">
            <a:spLocks noChangeArrowheads="1"/>
          </p:cNvSpPr>
          <p:nvPr/>
        </p:nvSpPr>
        <p:spPr bwMode="auto">
          <a:xfrm>
            <a:off x="4487863" y="4914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0</a:t>
            </a:r>
          </a:p>
        </p:txBody>
      </p:sp>
      <p:sp>
        <p:nvSpPr>
          <p:cNvPr id="512146" name="Text Box 146"/>
          <p:cNvSpPr txBox="1">
            <a:spLocks noChangeArrowheads="1"/>
          </p:cNvSpPr>
          <p:nvPr/>
        </p:nvSpPr>
        <p:spPr bwMode="auto">
          <a:xfrm>
            <a:off x="1847850" y="2757488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          8      A       1</a:t>
            </a:r>
          </a:p>
        </p:txBody>
      </p:sp>
      <p:sp>
        <p:nvSpPr>
          <p:cNvPr id="512147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MPLS forwarding tables</a:t>
            </a:r>
          </a:p>
        </p:txBody>
      </p:sp>
    </p:spTree>
    <p:extLst>
      <p:ext uri="{BB962C8B-B14F-4D97-AF65-F5344CB8AC3E}">
        <p14:creationId xmlns:p14="http://schemas.microsoft.com/office/powerpoint/2010/main" val="48813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DA333762-81E5-42CD-9F4C-0391AF0B79E3}" type="slidenum">
              <a:rPr lang="en-US"/>
              <a:pPr/>
              <a:t>33</a:t>
            </a:fld>
            <a:endParaRPr lang="en-US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sz="2800" u="none">
                <a:solidFill>
                  <a:srgbClr val="FF0000"/>
                </a:solidFill>
              </a:rPr>
              <a:t>Synthesis:</a:t>
            </a:r>
            <a:r>
              <a:rPr lang="en-US" sz="2800" u="none"/>
              <a:t> a day in the life of a web request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r>
              <a:rPr lang="en-US"/>
              <a:t>journey down protocol stack complete!</a:t>
            </a:r>
          </a:p>
          <a:p>
            <a:pPr lvl="1"/>
            <a:r>
              <a:rPr lang="en-US"/>
              <a:t>application, transport, network, link</a:t>
            </a:r>
          </a:p>
          <a:p>
            <a:r>
              <a:rPr lang="en-US"/>
              <a:t>putting-it-all-together: synthesis!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goal:</a:t>
            </a:r>
            <a:r>
              <a:rPr lang="en-US"/>
              <a:t> identify, review, understand protocols (at all layers) involved in seemingly simple scenario: requesting www page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scenario:</a:t>
            </a:r>
            <a:r>
              <a:rPr lang="en-US"/>
              <a:t> student attaches laptop to campus network, requests/receives www.google.com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0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ADB9BE67-CED6-48E4-9284-035B053187A6}" type="slidenum">
              <a:rPr lang="en-US"/>
              <a:pPr/>
              <a:t>34</a:t>
            </a:fld>
            <a:endParaRPr lang="en-US"/>
          </a:p>
        </p:txBody>
      </p:sp>
      <p:sp>
        <p:nvSpPr>
          <p:cNvPr id="699798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84 w 2453"/>
              <a:gd name="T1" fmla="*/ 632 h 2011"/>
              <a:gd name="T2" fmla="*/ 16 w 2453"/>
              <a:gd name="T3" fmla="*/ 809 h 2011"/>
              <a:gd name="T4" fmla="*/ 9 w 2453"/>
              <a:gd name="T5" fmla="*/ 1005 h 2011"/>
              <a:gd name="T6" fmla="*/ 70 w 2453"/>
              <a:gd name="T7" fmla="*/ 1147 h 2011"/>
              <a:gd name="T8" fmla="*/ 165 w 2453"/>
              <a:gd name="T9" fmla="*/ 1364 h 2011"/>
              <a:gd name="T10" fmla="*/ 280 w 2453"/>
              <a:gd name="T11" fmla="*/ 1446 h 2011"/>
              <a:gd name="T12" fmla="*/ 549 w 2453"/>
              <a:gd name="T13" fmla="*/ 1627 h 2011"/>
              <a:gd name="T14" fmla="*/ 1152 w 2453"/>
              <a:gd name="T15" fmla="*/ 1687 h 2011"/>
              <a:gd name="T16" fmla="*/ 1542 w 2453"/>
              <a:gd name="T17" fmla="*/ 1965 h 2011"/>
              <a:gd name="T18" fmla="*/ 1675 w 2453"/>
              <a:gd name="T19" fmla="*/ 1965 h 2011"/>
              <a:gd name="T20" fmla="*/ 1933 w 2453"/>
              <a:gd name="T21" fmla="*/ 1945 h 2011"/>
              <a:gd name="T22" fmla="*/ 2376 w 2453"/>
              <a:gd name="T23" fmla="*/ 1793 h 2011"/>
              <a:gd name="T24" fmla="*/ 2396 w 2453"/>
              <a:gd name="T25" fmla="*/ 1508 h 2011"/>
              <a:gd name="T26" fmla="*/ 2293 w 2453"/>
              <a:gd name="T27" fmla="*/ 1297 h 2011"/>
              <a:gd name="T28" fmla="*/ 2347 w 2453"/>
              <a:gd name="T29" fmla="*/ 843 h 2011"/>
              <a:gd name="T30" fmla="*/ 2340 w 2453"/>
              <a:gd name="T31" fmla="*/ 653 h 2011"/>
              <a:gd name="T32" fmla="*/ 2177 w 2453"/>
              <a:gd name="T33" fmla="*/ 456 h 2011"/>
              <a:gd name="T34" fmla="*/ 1920 w 2453"/>
              <a:gd name="T35" fmla="*/ 165 h 2011"/>
              <a:gd name="T36" fmla="*/ 1601 w 2453"/>
              <a:gd name="T37" fmla="*/ 36 h 2011"/>
              <a:gd name="T38" fmla="*/ 1229 w 2453"/>
              <a:gd name="T39" fmla="*/ 16 h 2011"/>
              <a:gd name="T40" fmla="*/ 917 w 2453"/>
              <a:gd name="T41" fmla="*/ 131 h 2011"/>
              <a:gd name="T42" fmla="*/ 477 w 2453"/>
              <a:gd name="T43" fmla="*/ 260 h 2011"/>
              <a:gd name="T44" fmla="*/ 212 w 2453"/>
              <a:gd name="T45" fmla="*/ 375 h 2011"/>
              <a:gd name="T46" fmla="*/ 84 w 2453"/>
              <a:gd name="T47" fmla="*/ 632 h 2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sz="2800" u="none"/>
              <a:t>A day in the life: scenario</a:t>
            </a:r>
          </a:p>
        </p:txBody>
      </p:sp>
      <p:sp>
        <p:nvSpPr>
          <p:cNvPr id="699590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grpSp>
        <p:nvGrpSpPr>
          <p:cNvPr id="699592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699593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594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595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596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597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59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59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0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9601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60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0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0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9605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06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960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699608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09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10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611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612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613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14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15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9616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617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18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19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9620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21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9622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699623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9624" name="Group 38"/>
          <p:cNvGrpSpPr>
            <a:grpSpLocks/>
          </p:cNvGrpSpPr>
          <p:nvPr/>
        </p:nvGrpSpPr>
        <p:grpSpPr bwMode="auto">
          <a:xfrm>
            <a:off x="3094038" y="2459038"/>
            <a:ext cx="742950" cy="311150"/>
            <a:chOff x="1935" y="960"/>
            <a:chExt cx="468" cy="196"/>
          </a:xfrm>
        </p:grpSpPr>
        <p:sp>
          <p:nvSpPr>
            <p:cNvPr id="699625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9626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27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28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699629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630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631" name="Rectangle 45"/>
          <p:cNvSpPr>
            <a:spLocks noChangeArrowheads="1"/>
          </p:cNvSpPr>
          <p:nvPr/>
        </p:nvSpPr>
        <p:spPr bwMode="auto">
          <a:xfrm>
            <a:off x="2241550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9633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9634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699635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36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637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699638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9639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40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699641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699642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699643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9644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9645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9646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69964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964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964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99650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51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9652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9653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699654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55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56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657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658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659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60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61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9662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66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6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65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9666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67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9668" name="Group 84"/>
          <p:cNvGrpSpPr>
            <a:grpSpLocks/>
          </p:cNvGrpSpPr>
          <p:nvPr/>
        </p:nvGrpSpPr>
        <p:grpSpPr bwMode="auto">
          <a:xfrm>
            <a:off x="7307263" y="1511300"/>
            <a:ext cx="306387" cy="647700"/>
            <a:chOff x="4180" y="783"/>
            <a:chExt cx="150" cy="307"/>
          </a:xfrm>
        </p:grpSpPr>
        <p:sp>
          <p:nvSpPr>
            <p:cNvPr id="699669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0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1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2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3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74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75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6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699677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678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grpSp>
        <p:nvGrpSpPr>
          <p:cNvPr id="699679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6996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6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6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685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86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87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9688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689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90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691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9692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693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9694" name="Group 125"/>
          <p:cNvGrpSpPr>
            <a:grpSpLocks/>
          </p:cNvGrpSpPr>
          <p:nvPr/>
        </p:nvGrpSpPr>
        <p:grpSpPr bwMode="auto">
          <a:xfrm>
            <a:off x="2736850" y="4446588"/>
            <a:ext cx="306388" cy="647700"/>
            <a:chOff x="4180" y="783"/>
            <a:chExt cx="150" cy="307"/>
          </a:xfrm>
        </p:grpSpPr>
        <p:sp>
          <p:nvSpPr>
            <p:cNvPr id="699695" name="AutoShape 12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96" name="Rectangle 12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97" name="Rectangle 12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98" name="AutoShape 12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99" name="Line 13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700" name="Line 13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701" name="Rectangle 13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702" name="Rectangle 13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699703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704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Google’s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699705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706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699707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699708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699709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699710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711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712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713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714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71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71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71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9718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719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720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721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9722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723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99724" name="Object 142"/>
          <p:cNvGraphicFramePr>
            <a:graphicFrameLocks noChangeAspect="1"/>
          </p:cNvGraphicFramePr>
          <p:nvPr/>
        </p:nvGraphicFramePr>
        <p:xfrm>
          <a:off x="1628775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Clip" r:id="rId4" imgW="1266840" imgH="1200240" progId="MS_ClipArt_Gallery.2">
                  <p:embed/>
                </p:oleObj>
              </mc:Choice>
              <mc:Fallback>
                <p:oleObj name="Clip" r:id="rId4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9743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699744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745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9746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699747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748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9749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699750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751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9752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699753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754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9755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699756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757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9758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699759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760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9761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699762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763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9764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699765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766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9767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699768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769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9770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699771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772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9773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699774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775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9776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699777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778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9779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699780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9781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9782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699792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699790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9978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699785" name="Picture 393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99786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4" y="1428"/>
                  <a:ext cx="956" cy="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99791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9794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i="0">
                  <a:solidFill>
                    <a:srgbClr val="FF0000"/>
                  </a:solidFill>
                  <a:latin typeface="Arial" charset="0"/>
                </a:rPr>
                <a:t>browser</a:t>
              </a:r>
            </a:p>
          </p:txBody>
        </p:sp>
      </p:grpSp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>
                <a:solidFill>
                  <a:srgbClr val="FF0000"/>
                </a:solidFill>
                <a:latin typeface="Arial" charset="0"/>
              </a:rPr>
              <a:t>web page</a:t>
            </a:r>
          </a:p>
        </p:txBody>
      </p:sp>
    </p:spTree>
    <p:extLst>
      <p:ext uri="{BB962C8B-B14F-4D97-AF65-F5344CB8AC3E}">
        <p14:creationId xmlns:p14="http://schemas.microsoft.com/office/powerpoint/2010/main" val="405915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88" grpId="0" animBg="1"/>
      <p:bldP spid="6997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F0B87F2-EAF5-4A39-9B6F-92CC937CBD0A}" type="slidenum">
              <a:rPr lang="en-US"/>
              <a:pPr/>
              <a:t>35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r>
              <a:rPr lang="en-US" sz="2800" u="none"/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>
            <a:normAutofit lnSpcReduction="10000"/>
          </a:bodyPr>
          <a:lstStyle/>
          <a:p>
            <a:r>
              <a:rPr lang="en-US" sz="2000"/>
              <a:t>connecting laptop needs to get its own IP address, addr of first-hop router, addr of DNS server: use </a:t>
            </a:r>
            <a:r>
              <a:rPr lang="en-US" sz="2000" b="1" i="1">
                <a:solidFill>
                  <a:srgbClr val="FF0000"/>
                </a:solidFill>
              </a:rPr>
              <a:t>DHCP</a:t>
            </a:r>
          </a:p>
        </p:txBody>
      </p:sp>
      <p:sp>
        <p:nvSpPr>
          <p:cNvPr id="701630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1631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1632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1633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1634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35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36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1637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638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1639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1640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1641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1642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43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1644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1645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1646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47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1648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1649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165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165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165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1653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165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1655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1656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1657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58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701659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Clip" r:id="rId3" imgW="1266840" imgH="1200240" progId="MS_ClipArt_Gallery.2">
                  <p:embed/>
                </p:oleObj>
              </mc:Choice>
              <mc:Fallback>
                <p:oleObj name="Clip" r:id="rId3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1671" name="Group 84"/>
          <p:cNvGrpSpPr>
            <a:grpSpLocks/>
          </p:cNvGrpSpPr>
          <p:nvPr/>
        </p:nvGrpSpPr>
        <p:grpSpPr bwMode="auto">
          <a:xfrm>
            <a:off x="2554288" y="3170238"/>
            <a:ext cx="306387" cy="647700"/>
            <a:chOff x="4180" y="783"/>
            <a:chExt cx="150" cy="307"/>
          </a:xfrm>
        </p:grpSpPr>
        <p:sp>
          <p:nvSpPr>
            <p:cNvPr id="701672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3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4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5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6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677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678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9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1680" name="Text Box 240"/>
          <p:cNvSpPr txBox="1">
            <a:spLocks noChangeArrowheads="1"/>
          </p:cNvSpPr>
          <p:nvPr/>
        </p:nvSpPr>
        <p:spPr bwMode="auto">
          <a:xfrm>
            <a:off x="2562225" y="3816350"/>
            <a:ext cx="1477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router</a:t>
            </a:r>
          </a:p>
          <a:p>
            <a:r>
              <a:rPr lang="en-US"/>
              <a:t>(runs DHCP)</a:t>
            </a: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1689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1688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701682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681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1683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1684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1685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1686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701691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692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701736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701735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01694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01695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1696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701706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1707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1714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01708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1709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1710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1713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1711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1712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01733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1716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1717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1734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1727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01718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01719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01720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1721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01722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1723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1724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701725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1726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172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1730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1731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1737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701759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701760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701761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1762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1763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1764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1765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1766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01767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768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176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77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77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701774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4 w 551"/>
                <a:gd name="T1" fmla="*/ 0 h 801"/>
                <a:gd name="T2" fmla="*/ 551 w 551"/>
                <a:gd name="T3" fmla="*/ 402 h 801"/>
                <a:gd name="T4" fmla="*/ 6 w 551"/>
                <a:gd name="T5" fmla="*/ 801 h 801"/>
                <a:gd name="T6" fmla="*/ 13 w 551"/>
                <a:gd name="T7" fmla="*/ 535 h 801"/>
                <a:gd name="T8" fmla="*/ 0 w 551"/>
                <a:gd name="T9" fmla="*/ 371 h 801"/>
                <a:gd name="T10" fmla="*/ 14 w 551"/>
                <a:gd name="T11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1775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701776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777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1778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1779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1780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1781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70178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701785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01786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01787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1788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701789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1790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1791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01792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179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179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1795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1796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1797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01798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1799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1800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1801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1802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01803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01804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018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18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01807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1808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1809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701810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1811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1812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1813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1814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1815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1819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701820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1821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701917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918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7336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DHCP request </a:t>
            </a:r>
            <a:r>
              <a:rPr lang="en-US" sz="2000">
                <a:solidFill>
                  <a:schemeClr val="accent2"/>
                </a:solidFill>
              </a:rPr>
              <a:t>encapsulated</a:t>
            </a:r>
            <a:r>
              <a:rPr lang="en-US" sz="2000" i="0">
                <a:solidFill>
                  <a:schemeClr val="accent2"/>
                </a:solidFill>
              </a:rPr>
              <a:t> </a:t>
            </a:r>
            <a:r>
              <a:rPr lang="en-US" sz="2000" i="0"/>
              <a:t>in </a:t>
            </a:r>
            <a:r>
              <a:rPr lang="en-US" sz="2000" b="1">
                <a:solidFill>
                  <a:srgbClr val="FF0000"/>
                </a:solidFill>
              </a:rPr>
              <a:t>UDP</a:t>
            </a:r>
            <a:r>
              <a:rPr lang="en-US" sz="2000" i="0"/>
              <a:t>, encapsulated in </a:t>
            </a:r>
            <a:r>
              <a:rPr lang="en-US" sz="2000" b="1">
                <a:solidFill>
                  <a:srgbClr val="FF0000"/>
                </a:solidFill>
              </a:rPr>
              <a:t>IP</a:t>
            </a:r>
            <a:r>
              <a:rPr lang="en-US" sz="2000" i="0"/>
              <a:t>, encapsulated in </a:t>
            </a:r>
            <a:r>
              <a:rPr lang="en-US" sz="2000" b="1">
                <a:solidFill>
                  <a:srgbClr val="FF0000"/>
                </a:solidFill>
              </a:rPr>
              <a:t>802.1</a:t>
            </a:r>
            <a:r>
              <a:rPr lang="en-US" sz="2000" i="0"/>
              <a:t> 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000" i="0"/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Ethernet frame </a:t>
            </a:r>
            <a:r>
              <a:rPr lang="en-US" sz="2000">
                <a:solidFill>
                  <a:srgbClr val="000099"/>
                </a:solidFill>
              </a:rPr>
              <a:t>broadcast</a:t>
            </a:r>
            <a:r>
              <a:rPr lang="en-US" sz="2000" i="0"/>
              <a:t> (dest: </a:t>
            </a:r>
            <a:r>
              <a:rPr lang="en-US" sz="1600" i="0"/>
              <a:t>FFFFFFFFFFFF</a:t>
            </a:r>
            <a:r>
              <a:rPr lang="en-US" sz="2000" i="0"/>
              <a:t>) on LAN, received at router running </a:t>
            </a:r>
            <a:r>
              <a:rPr lang="en-US" sz="2000" b="1">
                <a:solidFill>
                  <a:srgbClr val="FF0000"/>
                </a:solidFill>
              </a:rPr>
              <a:t>DHCP</a:t>
            </a:r>
            <a:r>
              <a:rPr lang="en-US" sz="2000" i="0"/>
              <a:t> 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Ethernet </a:t>
            </a:r>
            <a:r>
              <a:rPr lang="en-US" sz="2000">
                <a:solidFill>
                  <a:srgbClr val="000099"/>
                </a:solidFill>
              </a:rPr>
              <a:t>demuxed</a:t>
            </a:r>
            <a:r>
              <a:rPr lang="en-US" sz="2000" i="0"/>
              <a:t> to IP demuxed, UDP demuxed to DHCP </a:t>
            </a:r>
          </a:p>
        </p:txBody>
      </p:sp>
    </p:spTree>
    <p:extLst>
      <p:ext uri="{BB962C8B-B14F-4D97-AF65-F5344CB8AC3E}">
        <p14:creationId xmlns:p14="http://schemas.microsoft.com/office/powerpoint/2010/main" val="1100880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181F2280-03AF-4B12-A0A0-571027E392C8}" type="slidenum">
              <a:rPr lang="en-US"/>
              <a:pPr/>
              <a:t>36</a:t>
            </a:fld>
            <a:endParaRPr 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r>
              <a:rPr lang="en-US" sz="2800" u="none"/>
              <a:t>A day in the life… connecting to the Internet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DHCP server formulates </a:t>
            </a:r>
            <a:r>
              <a:rPr lang="en-US" sz="1800" b="1" i="1">
                <a:solidFill>
                  <a:srgbClr val="FF0000"/>
                </a:solidFill>
              </a:rPr>
              <a:t>DHCP ACK</a:t>
            </a:r>
            <a:r>
              <a:rPr lang="en-US" sz="1800"/>
              <a:t> containing client’s IP address, IP address of first-hop router for client, name &amp; IP address of DNS server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  <p:sp>
        <p:nvSpPr>
          <p:cNvPr id="703492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3493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3494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3495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3496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497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498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3499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3500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3501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3502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3503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3504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05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3506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3507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3508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3509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3510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3511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351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3513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3514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3515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351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3517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3518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3519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3520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703521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Clip" r:id="rId3" imgW="1266840" imgH="1200240" progId="MS_ClipArt_Gallery.2">
                  <p:embed/>
                </p:oleObj>
              </mc:Choice>
              <mc:Fallback>
                <p:oleObj name="Clip" r:id="rId3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3523" name="Group 84"/>
          <p:cNvGrpSpPr>
            <a:grpSpLocks/>
          </p:cNvGrpSpPr>
          <p:nvPr/>
        </p:nvGrpSpPr>
        <p:grpSpPr bwMode="auto">
          <a:xfrm>
            <a:off x="2554288" y="3170238"/>
            <a:ext cx="306387" cy="647700"/>
            <a:chOff x="4180" y="783"/>
            <a:chExt cx="150" cy="307"/>
          </a:xfrm>
        </p:grpSpPr>
        <p:sp>
          <p:nvSpPr>
            <p:cNvPr id="703524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25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26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27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28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529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530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31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3532" name="Text Box 44"/>
          <p:cNvSpPr txBox="1">
            <a:spLocks noChangeArrowheads="1"/>
          </p:cNvSpPr>
          <p:nvPr/>
        </p:nvSpPr>
        <p:spPr bwMode="auto">
          <a:xfrm>
            <a:off x="2562225" y="3816350"/>
            <a:ext cx="1477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router</a:t>
            </a:r>
          </a:p>
          <a:p>
            <a:r>
              <a:rPr lang="en-US"/>
              <a:t>(runs DHCP)</a:t>
            </a: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353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353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703536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3537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3538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3539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3540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3541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703546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703547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03548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0354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3550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70355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355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3553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03554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355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3556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3557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355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355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03560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3561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3562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3563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3564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0356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03566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03567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3568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03569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3570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3571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70357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357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3574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3575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3576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3577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70357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703580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703581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358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3583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3584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358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3586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03587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3588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3589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590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591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703593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4 w 551"/>
                <a:gd name="T1" fmla="*/ 0 h 801"/>
                <a:gd name="T2" fmla="*/ 551 w 551"/>
                <a:gd name="T3" fmla="*/ 402 h 801"/>
                <a:gd name="T4" fmla="*/ 6 w 551"/>
                <a:gd name="T5" fmla="*/ 801 h 801"/>
                <a:gd name="T6" fmla="*/ 13 w 551"/>
                <a:gd name="T7" fmla="*/ 535 h 801"/>
                <a:gd name="T8" fmla="*/ 0 w 551"/>
                <a:gd name="T9" fmla="*/ 371 h 801"/>
                <a:gd name="T10" fmla="*/ 14 w 551"/>
                <a:gd name="T11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3594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703595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3596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3597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3598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3599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3600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703602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703603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03604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0360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3606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7036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36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3609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036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361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3612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3613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3614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36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03616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3617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3618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3619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3620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0362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0362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03623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3624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03625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3626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3627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7036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3629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3630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363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3632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3633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3634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703635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3636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703638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639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641600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0"/>
              <a:t>encapsulation at DHCP server, frame forwarded (</a:t>
            </a:r>
            <a:r>
              <a:rPr lang="en-US" b="1">
                <a:solidFill>
                  <a:schemeClr val="accent2"/>
                </a:solidFill>
              </a:rPr>
              <a:t>switch learning</a:t>
            </a:r>
            <a:r>
              <a:rPr lang="en-US" i="0"/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i="0"/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723900" y="5260975"/>
            <a:ext cx="7954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Client now has IP address, knows name &amp; addr of DNS </a:t>
            </a:r>
          </a:p>
          <a:p>
            <a:pPr algn="ctr"/>
            <a:r>
              <a:rPr lang="en-US" sz="2400"/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49825" y="3927475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0"/>
              <a:t>DHCP client receives DHCP ACK reply</a:t>
            </a:r>
          </a:p>
        </p:txBody>
      </p:sp>
    </p:spTree>
    <p:extLst>
      <p:ext uri="{BB962C8B-B14F-4D97-AF65-F5344CB8AC3E}">
        <p14:creationId xmlns:p14="http://schemas.microsoft.com/office/powerpoint/2010/main" val="401112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24D80144-BECC-44E3-8D10-FA6DBAFEFE5F}" type="slidenum">
              <a:rPr lang="en-US"/>
              <a:pPr/>
              <a:t>37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143000"/>
          </a:xfrm>
        </p:spPr>
        <p:txBody>
          <a:bodyPr/>
          <a:lstStyle/>
          <a:p>
            <a:r>
              <a:rPr lang="en-US" sz="2800" u="none"/>
              <a:t>A day in the life… ARP (before DNS, before HTTP)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r>
              <a:rPr lang="en-US" sz="2000"/>
              <a:t>before sending </a:t>
            </a:r>
            <a:r>
              <a:rPr lang="en-US" sz="2000" b="1" i="1">
                <a:solidFill>
                  <a:srgbClr val="FF0000"/>
                </a:solidFill>
              </a:rPr>
              <a:t>HTTP</a:t>
            </a:r>
            <a:r>
              <a:rPr lang="en-US" sz="2000" b="1" i="1"/>
              <a:t> </a:t>
            </a:r>
            <a:r>
              <a:rPr lang="en-US" sz="2000"/>
              <a:t>request, need IP address of </a:t>
            </a:r>
            <a:r>
              <a:rPr lang="en-US" sz="1800"/>
              <a:t>www.google.com:</a:t>
            </a:r>
            <a:r>
              <a:rPr lang="en-US" sz="2000"/>
              <a:t>  </a:t>
            </a:r>
            <a:r>
              <a:rPr lang="en-US" sz="2000" b="1" i="1">
                <a:solidFill>
                  <a:srgbClr val="FF0000"/>
                </a:solidFill>
              </a:rPr>
              <a:t>DNS</a:t>
            </a:r>
          </a:p>
        </p:txBody>
      </p:sp>
      <p:sp>
        <p:nvSpPr>
          <p:cNvPr id="704516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4517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4518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4519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4520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4521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4522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4523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4524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4525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4526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4527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4528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4529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4530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4531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4532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4533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4534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4535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453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4537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4538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4539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454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4541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4542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4543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4544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704545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Clip" r:id="rId3" imgW="1266840" imgH="1200240" progId="MS_ClipArt_Gallery.2">
                  <p:embed/>
                </p:oleObj>
              </mc:Choice>
              <mc:Fallback>
                <p:oleObj name="Clip" r:id="rId3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4558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4559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4560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4561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DNS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4562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4563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4564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4565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704566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704567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4568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704571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70457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704573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457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sp>
            <p:nvSpPr>
              <p:cNvPr id="704575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4576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4577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704578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704579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458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grpSp>
            <p:nvGrpSpPr>
              <p:cNvPr id="704581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704582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4583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04584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0458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458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4601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01838"/>
            <a:ext cx="4586288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DNS query created, encapsulated in UDP, encapsulated in IP, encapsulated in Eth.  In order to send frame to router, need MAC address of router interface: </a:t>
            </a:r>
            <a:r>
              <a:rPr lang="en-US" sz="2000" b="1">
                <a:solidFill>
                  <a:srgbClr val="FF0000"/>
                </a:solidFill>
              </a:rPr>
              <a:t>ARP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000" b="1"/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70400" y="3587750"/>
            <a:ext cx="4386263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b="1">
                <a:solidFill>
                  <a:srgbClr val="FF0000"/>
                </a:solidFill>
              </a:rPr>
              <a:t>ARP query</a:t>
            </a:r>
            <a:r>
              <a:rPr lang="en-US" sz="2000" i="0"/>
              <a:t> broadcast, received by router, which replies with </a:t>
            </a:r>
            <a:r>
              <a:rPr lang="en-US" sz="2000" b="1">
                <a:solidFill>
                  <a:srgbClr val="FF0000"/>
                </a:solidFill>
              </a:rPr>
              <a:t>ARP reply</a:t>
            </a:r>
            <a:r>
              <a:rPr lang="en-US" sz="2000" i="0"/>
              <a:t> 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4845050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70461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613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614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612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607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latin typeface="Arial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70475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475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75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04762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4763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4764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704765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4766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704753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752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latin typeface="Arial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704783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784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785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786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787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latin typeface="Arial" charset="0"/>
                </a:rPr>
                <a:t>ARP 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95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2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3EB33E0-DF6F-42FF-8108-D6D6976DFC86}" type="slidenum">
              <a:rPr lang="en-US"/>
              <a:pPr/>
              <a:t>38</a:t>
            </a:fld>
            <a:endParaRPr lang="en-US"/>
          </a:p>
        </p:txBody>
      </p:sp>
      <p:sp>
        <p:nvSpPr>
          <p:cNvPr id="705772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84 w 2368"/>
              <a:gd name="T1" fmla="*/ 632 h 1558"/>
              <a:gd name="T2" fmla="*/ 16 w 2368"/>
              <a:gd name="T3" fmla="*/ 809 h 1558"/>
              <a:gd name="T4" fmla="*/ 9 w 2368"/>
              <a:gd name="T5" fmla="*/ 1005 h 1558"/>
              <a:gd name="T6" fmla="*/ 70 w 2368"/>
              <a:gd name="T7" fmla="*/ 1147 h 1558"/>
              <a:gd name="T8" fmla="*/ 165 w 2368"/>
              <a:gd name="T9" fmla="*/ 1364 h 1558"/>
              <a:gd name="T10" fmla="*/ 280 w 2368"/>
              <a:gd name="T11" fmla="*/ 1446 h 1558"/>
              <a:gd name="T12" fmla="*/ 510 w 2368"/>
              <a:gd name="T13" fmla="*/ 1473 h 1558"/>
              <a:gd name="T14" fmla="*/ 958 w 2368"/>
              <a:gd name="T15" fmla="*/ 1452 h 1558"/>
              <a:gd name="T16" fmla="*/ 1134 w 2368"/>
              <a:gd name="T17" fmla="*/ 1446 h 1558"/>
              <a:gd name="T18" fmla="*/ 1371 w 2368"/>
              <a:gd name="T19" fmla="*/ 1486 h 1558"/>
              <a:gd name="T20" fmla="*/ 1601 w 2368"/>
              <a:gd name="T21" fmla="*/ 1554 h 1558"/>
              <a:gd name="T22" fmla="*/ 2008 w 2368"/>
              <a:gd name="T23" fmla="*/ 1513 h 1558"/>
              <a:gd name="T24" fmla="*/ 2293 w 2368"/>
              <a:gd name="T25" fmla="*/ 1297 h 1558"/>
              <a:gd name="T26" fmla="*/ 2347 w 2368"/>
              <a:gd name="T27" fmla="*/ 843 h 1558"/>
              <a:gd name="T28" fmla="*/ 2340 w 2368"/>
              <a:gd name="T29" fmla="*/ 653 h 1558"/>
              <a:gd name="T30" fmla="*/ 2177 w 2368"/>
              <a:gd name="T31" fmla="*/ 456 h 1558"/>
              <a:gd name="T32" fmla="*/ 1920 w 2368"/>
              <a:gd name="T33" fmla="*/ 165 h 1558"/>
              <a:gd name="T34" fmla="*/ 1601 w 2368"/>
              <a:gd name="T35" fmla="*/ 36 h 1558"/>
              <a:gd name="T36" fmla="*/ 1229 w 2368"/>
              <a:gd name="T37" fmla="*/ 16 h 1558"/>
              <a:gd name="T38" fmla="*/ 917 w 2368"/>
              <a:gd name="T39" fmla="*/ 131 h 1558"/>
              <a:gd name="T40" fmla="*/ 477 w 2368"/>
              <a:gd name="T41" fmla="*/ 260 h 1558"/>
              <a:gd name="T42" fmla="*/ 212 w 2368"/>
              <a:gd name="T43" fmla="*/ 375 h 1558"/>
              <a:gd name="T44" fmla="*/ 84 w 2368"/>
              <a:gd name="T45" fmla="*/ 632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r>
              <a:rPr lang="en-US" sz="2800" u="none"/>
              <a:t>A day in the life… using DNS</a:t>
            </a:r>
          </a:p>
        </p:txBody>
      </p:sp>
      <p:sp>
        <p:nvSpPr>
          <p:cNvPr id="705541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5542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5543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5544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5545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46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47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554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5549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5550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5551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5552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5553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54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5555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5556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5557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58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5559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5560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5561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5562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5563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556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5565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5566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5567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5568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69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705570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Clip" r:id="rId3" imgW="1266840" imgH="1200240" progId="MS_ClipArt_Gallery.2">
                  <p:embed/>
                </p:oleObj>
              </mc:Choice>
              <mc:Fallback>
                <p:oleObj name="Clip" r:id="rId3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5571" name="Group 84"/>
          <p:cNvGrpSpPr>
            <a:grpSpLocks/>
          </p:cNvGrpSpPr>
          <p:nvPr/>
        </p:nvGrpSpPr>
        <p:grpSpPr bwMode="auto">
          <a:xfrm>
            <a:off x="2554288" y="3170238"/>
            <a:ext cx="306387" cy="647700"/>
            <a:chOff x="4180" y="783"/>
            <a:chExt cx="150" cy="307"/>
          </a:xfrm>
        </p:grpSpPr>
        <p:sp>
          <p:nvSpPr>
            <p:cNvPr id="705572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3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4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5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6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77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78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9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grpSp>
        <p:nvGrpSpPr>
          <p:cNvPr id="705580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5581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5582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5583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84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DNS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5585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5586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5587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5588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705590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91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/>
                  </a:solidFill>
                  <a:latin typeface="Arial" charset="0"/>
                </a:rPr>
                <a:t>DNS</a:t>
              </a:r>
            </a:p>
          </p:txBody>
        </p:sp>
      </p:grpSp>
      <p:grpSp>
        <p:nvGrpSpPr>
          <p:cNvPr id="705594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705595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705596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97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sp>
          <p:nvSpPr>
            <p:cNvPr id="705598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99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5600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705601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705602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03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705604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70560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0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05607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705608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09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5610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705611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705612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705613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0561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5615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5616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561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561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05619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20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5621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22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23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624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705626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705627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705628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05629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5630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5631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563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563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05634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35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563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3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3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IP datagram containing DNS query forwarded via LAN switch from client to 1</a:t>
            </a:r>
            <a:r>
              <a:rPr lang="en-US" sz="2000" i="0" baseline="30000"/>
              <a:t>st</a:t>
            </a:r>
            <a:r>
              <a:rPr lang="en-US" sz="2000" i="0"/>
              <a:t> hop router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000" i="0"/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IP datagram forwarded from campus network into comcast network, routed (tables created by </a:t>
            </a:r>
            <a:r>
              <a:rPr lang="en-US" sz="2000" b="1">
                <a:solidFill>
                  <a:srgbClr val="FF0000"/>
                </a:solidFill>
              </a:rPr>
              <a:t>RIP, OSPF, IS-IS</a:t>
            </a:r>
            <a:r>
              <a:rPr lang="en-US" sz="2000" i="0"/>
              <a:t> and/or </a:t>
            </a:r>
            <a:r>
              <a:rPr lang="en-US" sz="2000" b="1">
                <a:solidFill>
                  <a:srgbClr val="FF0000"/>
                </a:solidFill>
              </a:rPr>
              <a:t>BGP</a:t>
            </a:r>
            <a:r>
              <a:rPr lang="en-US" sz="2000" i="0"/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394325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demuxed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DNS server replies to client with IP address of www.google.com </a:t>
            </a:r>
          </a:p>
        </p:txBody>
      </p:sp>
      <p:grpSp>
        <p:nvGrpSpPr>
          <p:cNvPr id="70564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705643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44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45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5646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5647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564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4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5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5651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565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5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5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5655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56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5657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705658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59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60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5661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5662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5663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64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65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5666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5667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68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69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5670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71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672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705673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705674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75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76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5677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5678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5679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80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81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5682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568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8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685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5686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87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5688" name="Group 84"/>
          <p:cNvGrpSpPr>
            <a:grpSpLocks/>
          </p:cNvGrpSpPr>
          <p:nvPr/>
        </p:nvGrpSpPr>
        <p:grpSpPr bwMode="auto">
          <a:xfrm>
            <a:off x="7097713" y="873125"/>
            <a:ext cx="306387" cy="647700"/>
            <a:chOff x="4180" y="783"/>
            <a:chExt cx="150" cy="307"/>
          </a:xfrm>
        </p:grpSpPr>
        <p:sp>
          <p:nvSpPr>
            <p:cNvPr id="705689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0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1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2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3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94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95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6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5697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5698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05699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70570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570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5702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705703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5704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5705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70570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570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5708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705709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5710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5711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70571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571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5714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705715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5716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5717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70571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571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5720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705721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5722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705724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4 w 551"/>
                <a:gd name="T1" fmla="*/ 0 h 801"/>
                <a:gd name="T2" fmla="*/ 551 w 551"/>
                <a:gd name="T3" fmla="*/ 402 h 801"/>
                <a:gd name="T4" fmla="*/ 6 w 551"/>
                <a:gd name="T5" fmla="*/ 801 h 801"/>
                <a:gd name="T6" fmla="*/ 13 w 551"/>
                <a:gd name="T7" fmla="*/ 535 h 801"/>
                <a:gd name="T8" fmla="*/ 0 w 551"/>
                <a:gd name="T9" fmla="*/ 371 h 801"/>
                <a:gd name="T10" fmla="*/ 14 w 551"/>
                <a:gd name="T11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5725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705726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727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DNS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5728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5729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5730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5731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70573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705734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705735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705736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5737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705738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5739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5740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705741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0574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574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5744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5745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5746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05747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5748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5749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5750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5751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705752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705753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70575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575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705756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5757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5758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705759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5760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5761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5762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5763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5764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576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705766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767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142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2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D7FE460-7A16-4179-B11A-7555D3F3BB2B}" type="slidenum">
              <a:rPr lang="en-US"/>
              <a:pPr/>
              <a:t>39</a:t>
            </a:fld>
            <a:endParaRPr lang="en-US"/>
          </a:p>
        </p:txBody>
      </p:sp>
      <p:sp>
        <p:nvSpPr>
          <p:cNvPr id="706853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475 w 2497"/>
              <a:gd name="T1" fmla="*/ 274 h 1081"/>
              <a:gd name="T2" fmla="*/ 204 w 2497"/>
              <a:gd name="T3" fmla="*/ 437 h 1081"/>
              <a:gd name="T4" fmla="*/ 21 w 2497"/>
              <a:gd name="T5" fmla="*/ 559 h 1081"/>
              <a:gd name="T6" fmla="*/ 75 w 2497"/>
              <a:gd name="T7" fmla="*/ 776 h 1081"/>
              <a:gd name="T8" fmla="*/ 136 w 2497"/>
              <a:gd name="T9" fmla="*/ 810 h 1081"/>
              <a:gd name="T10" fmla="*/ 197 w 2497"/>
              <a:gd name="T11" fmla="*/ 905 h 1081"/>
              <a:gd name="T12" fmla="*/ 319 w 2497"/>
              <a:gd name="T13" fmla="*/ 986 h 1081"/>
              <a:gd name="T14" fmla="*/ 726 w 2497"/>
              <a:gd name="T15" fmla="*/ 1000 h 1081"/>
              <a:gd name="T16" fmla="*/ 1349 w 2497"/>
              <a:gd name="T17" fmla="*/ 966 h 1081"/>
              <a:gd name="T18" fmla="*/ 1945 w 2497"/>
              <a:gd name="T19" fmla="*/ 1033 h 1081"/>
              <a:gd name="T20" fmla="*/ 2311 w 2497"/>
              <a:gd name="T21" fmla="*/ 993 h 1081"/>
              <a:gd name="T22" fmla="*/ 2460 w 2497"/>
              <a:gd name="T23" fmla="*/ 506 h 1081"/>
              <a:gd name="T24" fmla="*/ 2088 w 2497"/>
              <a:gd name="T25" fmla="*/ 58 h 1081"/>
              <a:gd name="T26" fmla="*/ 1308 w 2497"/>
              <a:gd name="T27" fmla="*/ 159 h 1081"/>
              <a:gd name="T28" fmla="*/ 766 w 2497"/>
              <a:gd name="T29" fmla="*/ 186 h 1081"/>
              <a:gd name="T30" fmla="*/ 475 w 2497"/>
              <a:gd name="T31" fmla="*/ 274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52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84 w 1209"/>
              <a:gd name="T1" fmla="*/ 528 h 1403"/>
              <a:gd name="T2" fmla="*/ 16 w 1209"/>
              <a:gd name="T3" fmla="*/ 705 h 1403"/>
              <a:gd name="T4" fmla="*/ 9 w 1209"/>
              <a:gd name="T5" fmla="*/ 901 h 1403"/>
              <a:gd name="T6" fmla="*/ 70 w 1209"/>
              <a:gd name="T7" fmla="*/ 1043 h 1403"/>
              <a:gd name="T8" fmla="*/ 165 w 1209"/>
              <a:gd name="T9" fmla="*/ 1260 h 1403"/>
              <a:gd name="T10" fmla="*/ 280 w 1209"/>
              <a:gd name="T11" fmla="*/ 1342 h 1403"/>
              <a:gd name="T12" fmla="*/ 510 w 1209"/>
              <a:gd name="T13" fmla="*/ 1369 h 1403"/>
              <a:gd name="T14" fmla="*/ 985 w 1209"/>
              <a:gd name="T15" fmla="*/ 1348 h 1403"/>
              <a:gd name="T16" fmla="*/ 985 w 1209"/>
              <a:gd name="T17" fmla="*/ 27 h 1403"/>
              <a:gd name="T18" fmla="*/ 477 w 1209"/>
              <a:gd name="T19" fmla="*/ 156 h 1403"/>
              <a:gd name="T20" fmla="*/ 212 w 1209"/>
              <a:gd name="T21" fmla="*/ 271 h 1403"/>
              <a:gd name="T22" fmla="*/ 84 w 1209"/>
              <a:gd name="T23" fmla="*/ 528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1143000"/>
          </a:xfrm>
        </p:spPr>
        <p:txBody>
          <a:bodyPr/>
          <a:lstStyle/>
          <a:p>
            <a:r>
              <a:rPr lang="en-US" sz="2800" u="none"/>
              <a:t>A day in the life… TCP connection carrying HTTP</a:t>
            </a:r>
          </a:p>
        </p:txBody>
      </p:sp>
      <p:sp>
        <p:nvSpPr>
          <p:cNvPr id="706564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6565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6566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6567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568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569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570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6571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72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73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6574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6575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657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57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657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657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658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58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658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658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6584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585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586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6587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658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589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590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6591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592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706593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Clip" r:id="rId3" imgW="1266840" imgH="1200240" progId="MS_ClipArt_Gallery.2">
                  <p:embed/>
                </p:oleObj>
              </mc:Choice>
              <mc:Fallback>
                <p:oleObj name="Clip" r:id="rId3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6604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6605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6606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07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HTTP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TCP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6608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609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610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611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706612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706613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14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706645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183188" y="2914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to send HTTP request, client first opens </a:t>
            </a:r>
            <a:r>
              <a:rPr lang="en-US" sz="2000" b="1">
                <a:solidFill>
                  <a:srgbClr val="FF0000"/>
                </a:solidFill>
              </a:rPr>
              <a:t>TCP socket</a:t>
            </a:r>
            <a:r>
              <a:rPr lang="en-US" sz="2000" i="0"/>
              <a:t> to web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000" i="0"/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38258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TCP </a:t>
            </a:r>
            <a:r>
              <a:rPr lang="en-US" sz="2000" b="1">
                <a:solidFill>
                  <a:srgbClr val="FF0000"/>
                </a:solidFill>
              </a:rPr>
              <a:t>SYN segment</a:t>
            </a:r>
            <a:r>
              <a:rPr lang="en-US" sz="2000" i="0"/>
              <a:t> (step 1 in 3-way handshake) </a:t>
            </a:r>
            <a:r>
              <a:rPr lang="en-US" sz="2000" b="1"/>
              <a:t>inter-domain routed</a:t>
            </a:r>
            <a:r>
              <a:rPr lang="en-US" sz="2000" i="0"/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TCP </a:t>
            </a:r>
            <a:r>
              <a:rPr lang="en-US" sz="2000" b="1">
                <a:solidFill>
                  <a:srgbClr val="FF0000"/>
                </a:solidFill>
              </a:rPr>
              <a:t>connection established!</a:t>
            </a:r>
          </a:p>
        </p:txBody>
      </p:sp>
      <p:grpSp>
        <p:nvGrpSpPr>
          <p:cNvPr id="706663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706664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665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66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6667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6668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6669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70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71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667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667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7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7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6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720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706721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22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72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706724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25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726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706727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28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790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706791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792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93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6794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6795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679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9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9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6799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6800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01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02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680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0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805" name="Group 125"/>
          <p:cNvGrpSpPr>
            <a:grpSpLocks/>
          </p:cNvGrpSpPr>
          <p:nvPr/>
        </p:nvGrpSpPr>
        <p:grpSpPr bwMode="auto">
          <a:xfrm>
            <a:off x="2338388" y="4953000"/>
            <a:ext cx="306387" cy="647700"/>
            <a:chOff x="4180" y="783"/>
            <a:chExt cx="150" cy="307"/>
          </a:xfrm>
        </p:grpSpPr>
        <p:sp>
          <p:nvSpPr>
            <p:cNvPr id="706806" name="AutoShape 12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07" name="Rectangle 12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08" name="Rectangle 12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09" name="AutoShape 12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10" name="Line 13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11" name="Line 13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12" name="Rectangle 13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13" name="Rectangle 13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6815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16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706817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70683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706840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41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42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706843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44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45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70684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4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6850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706659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55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56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57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58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870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706871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72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73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706628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0662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3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6861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06619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20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57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06862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0686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6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6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06875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06876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77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78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79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80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06881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06882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883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884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706888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6889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706890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91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endParaRPr lang="en-US" sz="1600" i="0">
                  <a:latin typeface="Arial" charset="0"/>
                </a:endParaRPr>
              </a:p>
              <a:p>
                <a:pPr algn="ctr"/>
                <a:r>
                  <a:rPr lang="en-US" sz="1600" i="0">
                    <a:latin typeface="Arial" charset="0"/>
                  </a:rPr>
                  <a:t>TCP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6892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893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894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895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706898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06899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00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690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06902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03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04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06905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06906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07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08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06909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06910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11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12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13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14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06915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06916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917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6918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706919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000" i="0">
              <a:latin typeface="Arial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706921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706922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23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6942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706925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26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27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70693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3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3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3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3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943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706944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45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46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706947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706948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49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50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706953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706954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55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6956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706957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58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59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706960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61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62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63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64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965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706966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67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68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706969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70697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7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7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706973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74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75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76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77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978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706979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80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81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web server responds with </a:t>
            </a:r>
            <a:r>
              <a:rPr lang="en-US" sz="2000" b="1">
                <a:solidFill>
                  <a:srgbClr val="FF0000"/>
                </a:solidFill>
              </a:rPr>
              <a:t>TCP SYNACK</a:t>
            </a:r>
            <a:r>
              <a:rPr lang="en-US" sz="2000" i="0"/>
              <a:t> (step 2 in 3-way handshake)</a:t>
            </a:r>
          </a:p>
        </p:txBody>
      </p:sp>
    </p:spTree>
    <p:extLst>
      <p:ext uri="{BB962C8B-B14F-4D97-AF65-F5344CB8AC3E}">
        <p14:creationId xmlns:p14="http://schemas.microsoft.com/office/powerpoint/2010/main" val="100442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C0DAE66-A614-48DA-961B-5724020852BC}" type="slidenum">
              <a:rPr lang="en-US"/>
              <a:pPr/>
              <a:t>4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/>
              <a:t>Slotted Aloha efficiency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2986088"/>
            <a:ext cx="3810000" cy="3128962"/>
          </a:xfrm>
        </p:spPr>
        <p:txBody>
          <a:bodyPr/>
          <a:lstStyle/>
          <a:p>
            <a:r>
              <a:rPr lang="en-US" sz="2000" i="1"/>
              <a:t>suppose:</a:t>
            </a:r>
            <a:r>
              <a:rPr lang="en-US" sz="2000"/>
              <a:t> N nodes with many frames to send, each transmits in slot with probability </a:t>
            </a:r>
            <a:r>
              <a:rPr lang="en-US" sz="2000" i="1"/>
              <a:t>p</a:t>
            </a:r>
          </a:p>
          <a:p>
            <a:r>
              <a:rPr lang="en-US" sz="2000"/>
              <a:t>prob that given node has success in a slot  = p(1-p)</a:t>
            </a:r>
            <a:r>
              <a:rPr lang="en-US" sz="2000" b="1" baseline="30000"/>
              <a:t>N-1</a:t>
            </a:r>
          </a:p>
          <a:p>
            <a:r>
              <a:rPr lang="en-US" sz="2000"/>
              <a:t>prob that </a:t>
            </a:r>
            <a:r>
              <a:rPr lang="en-US" sz="2000" i="1"/>
              <a:t>any</a:t>
            </a:r>
            <a:r>
              <a:rPr lang="en-US" sz="2000"/>
              <a:t> node has a success = Np(1-p)</a:t>
            </a:r>
            <a:r>
              <a:rPr lang="en-US" sz="2000" b="1" baseline="30000"/>
              <a:t>N-1</a:t>
            </a:r>
            <a:endParaRPr lang="en-US" sz="2000" i="1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978400" y="1470025"/>
            <a:ext cx="3810000" cy="3238500"/>
          </a:xfrm>
        </p:spPr>
        <p:txBody>
          <a:bodyPr/>
          <a:lstStyle/>
          <a:p>
            <a:r>
              <a:rPr lang="en-US" sz="2000"/>
              <a:t>max efficiency: find p* that maximizes </a:t>
            </a:r>
            <a:br>
              <a:rPr lang="en-US" sz="2000"/>
            </a:br>
            <a:r>
              <a:rPr lang="en-US" sz="2000"/>
              <a:t>Np(1-p)</a:t>
            </a:r>
            <a:r>
              <a:rPr lang="en-US" sz="2000" b="1" baseline="30000"/>
              <a:t>N-1</a:t>
            </a:r>
          </a:p>
          <a:p>
            <a:r>
              <a:rPr lang="en-US" sz="2000"/>
              <a:t>for many nodes, take limit of Np*(1-p*)</a:t>
            </a:r>
            <a:r>
              <a:rPr lang="en-US" sz="2000" b="1" baseline="30000"/>
              <a:t>N-1 </a:t>
            </a:r>
            <a:r>
              <a:rPr lang="en-US" sz="2000"/>
              <a:t>as N goes to infinity, gives: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Max efficiency = 1/e = .37</a:t>
            </a:r>
            <a:endParaRPr lang="en-US" sz="2000" b="1" baseline="30000"/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361950" y="1143000"/>
            <a:ext cx="4171950" cy="1577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Efficiency</a:t>
            </a:r>
            <a:r>
              <a:rPr lang="en-US" sz="2400" i="0"/>
              <a:t> : long-run </a:t>
            </a:r>
            <a:br>
              <a:rPr lang="en-US" sz="2400" i="0"/>
            </a:br>
            <a:r>
              <a:rPr lang="en-US" sz="2400" i="0"/>
              <a:t>fraction of successful slots </a:t>
            </a:r>
            <a:br>
              <a:rPr lang="en-US" sz="2400" i="0"/>
            </a:br>
            <a:r>
              <a:rPr lang="en-US" sz="2400" i="0"/>
              <a:t>(many nodes, all with many frames to send)</a:t>
            </a:r>
            <a:endParaRPr lang="en-US" i="0"/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5106988" y="4529138"/>
            <a:ext cx="3143250" cy="1577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At best:</a:t>
            </a:r>
            <a:r>
              <a:rPr lang="en-US" sz="2400" i="0"/>
              <a:t> channel</a:t>
            </a:r>
          </a:p>
          <a:p>
            <a:r>
              <a:rPr lang="en-US" sz="2400" i="0"/>
              <a:t>used for useful </a:t>
            </a:r>
          </a:p>
          <a:p>
            <a:r>
              <a:rPr lang="en-US" sz="2400" i="0"/>
              <a:t>transmissions 37%</a:t>
            </a:r>
          </a:p>
          <a:p>
            <a:r>
              <a:rPr lang="en-US" sz="2400" i="0"/>
              <a:t>of time!</a:t>
            </a:r>
            <a:endParaRPr lang="en-US" i="0"/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8367713" y="4533900"/>
            <a:ext cx="4746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9600" i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056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2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16051B8-0F72-4D36-9970-F7795E5BB5A8}" type="slidenum">
              <a:rPr lang="en-US"/>
              <a:pPr/>
              <a:t>40</a:t>
            </a:fld>
            <a:endParaRPr lang="en-US"/>
          </a:p>
        </p:txBody>
      </p:sp>
      <p:sp>
        <p:nvSpPr>
          <p:cNvPr id="707586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475 w 2497"/>
              <a:gd name="T1" fmla="*/ 274 h 1081"/>
              <a:gd name="T2" fmla="*/ 204 w 2497"/>
              <a:gd name="T3" fmla="*/ 437 h 1081"/>
              <a:gd name="T4" fmla="*/ 21 w 2497"/>
              <a:gd name="T5" fmla="*/ 559 h 1081"/>
              <a:gd name="T6" fmla="*/ 75 w 2497"/>
              <a:gd name="T7" fmla="*/ 776 h 1081"/>
              <a:gd name="T8" fmla="*/ 136 w 2497"/>
              <a:gd name="T9" fmla="*/ 810 h 1081"/>
              <a:gd name="T10" fmla="*/ 197 w 2497"/>
              <a:gd name="T11" fmla="*/ 905 h 1081"/>
              <a:gd name="T12" fmla="*/ 319 w 2497"/>
              <a:gd name="T13" fmla="*/ 986 h 1081"/>
              <a:gd name="T14" fmla="*/ 726 w 2497"/>
              <a:gd name="T15" fmla="*/ 1000 h 1081"/>
              <a:gd name="T16" fmla="*/ 1349 w 2497"/>
              <a:gd name="T17" fmla="*/ 966 h 1081"/>
              <a:gd name="T18" fmla="*/ 1945 w 2497"/>
              <a:gd name="T19" fmla="*/ 1033 h 1081"/>
              <a:gd name="T20" fmla="*/ 2311 w 2497"/>
              <a:gd name="T21" fmla="*/ 993 h 1081"/>
              <a:gd name="T22" fmla="*/ 2460 w 2497"/>
              <a:gd name="T23" fmla="*/ 506 h 1081"/>
              <a:gd name="T24" fmla="*/ 2088 w 2497"/>
              <a:gd name="T25" fmla="*/ 58 h 1081"/>
              <a:gd name="T26" fmla="*/ 1308 w 2497"/>
              <a:gd name="T27" fmla="*/ 159 h 1081"/>
              <a:gd name="T28" fmla="*/ 766 w 2497"/>
              <a:gd name="T29" fmla="*/ 186 h 1081"/>
              <a:gd name="T30" fmla="*/ 475 w 2497"/>
              <a:gd name="T31" fmla="*/ 274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7587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84 w 1209"/>
              <a:gd name="T1" fmla="*/ 528 h 1403"/>
              <a:gd name="T2" fmla="*/ 16 w 1209"/>
              <a:gd name="T3" fmla="*/ 705 h 1403"/>
              <a:gd name="T4" fmla="*/ 9 w 1209"/>
              <a:gd name="T5" fmla="*/ 901 h 1403"/>
              <a:gd name="T6" fmla="*/ 70 w 1209"/>
              <a:gd name="T7" fmla="*/ 1043 h 1403"/>
              <a:gd name="T8" fmla="*/ 165 w 1209"/>
              <a:gd name="T9" fmla="*/ 1260 h 1403"/>
              <a:gd name="T10" fmla="*/ 280 w 1209"/>
              <a:gd name="T11" fmla="*/ 1342 h 1403"/>
              <a:gd name="T12" fmla="*/ 510 w 1209"/>
              <a:gd name="T13" fmla="*/ 1369 h 1403"/>
              <a:gd name="T14" fmla="*/ 985 w 1209"/>
              <a:gd name="T15" fmla="*/ 1348 h 1403"/>
              <a:gd name="T16" fmla="*/ 985 w 1209"/>
              <a:gd name="T17" fmla="*/ 27 h 1403"/>
              <a:gd name="T18" fmla="*/ 477 w 1209"/>
              <a:gd name="T19" fmla="*/ 156 h 1403"/>
              <a:gd name="T20" fmla="*/ 212 w 1209"/>
              <a:gd name="T21" fmla="*/ 271 h 1403"/>
              <a:gd name="T22" fmla="*/ 84 w 1209"/>
              <a:gd name="T23" fmla="*/ 528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1143000"/>
          </a:xfrm>
        </p:spPr>
        <p:txBody>
          <a:bodyPr/>
          <a:lstStyle/>
          <a:p>
            <a:r>
              <a:rPr lang="en-US" sz="2800" u="none"/>
              <a:t>A day in the life… HTTP request/reply </a:t>
            </a:r>
          </a:p>
        </p:txBody>
      </p:sp>
      <p:sp>
        <p:nvSpPr>
          <p:cNvPr id="707589" name="Freeform 3"/>
          <p:cNvSpPr>
            <a:spLocks/>
          </p:cNvSpPr>
          <p:nvPr/>
        </p:nvSpPr>
        <p:spPr bwMode="auto">
          <a:xfrm>
            <a:off x="773113" y="1262063"/>
            <a:ext cx="3554412" cy="2754312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7590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7591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7592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7593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594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595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7596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597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598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7599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7600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7601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02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7603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7604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7605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06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7607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7608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7609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610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611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7612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7613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614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615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7616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17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707618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Clip" r:id="rId3" imgW="1266840" imgH="1200240" progId="MS_ClipArt_Gallery.2">
                  <p:embed/>
                </p:oleObj>
              </mc:Choice>
              <mc:Fallback>
                <p:oleObj name="Clip" r:id="rId3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7619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7620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7621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7622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23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HTTP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TCP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7624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7625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7626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7627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707629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707630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31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70763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b="1">
                <a:solidFill>
                  <a:srgbClr val="FF0000"/>
                </a:solidFill>
              </a:rPr>
              <a:t>HTTP request</a:t>
            </a:r>
            <a:r>
              <a:rPr lang="en-US" sz="2000" i="0"/>
              <a:t> 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IP datagram containing HTTP reply routed back to client</a:t>
            </a:r>
          </a:p>
        </p:txBody>
      </p:sp>
      <p:grpSp>
        <p:nvGrpSpPr>
          <p:cNvPr id="707636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70763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3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3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764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764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7642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43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44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764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7646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47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4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7649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50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651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70765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5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654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707655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56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657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70765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5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660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707661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62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63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7664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7665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766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6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6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7669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7670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71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672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767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7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675" name="Group 125"/>
          <p:cNvGrpSpPr>
            <a:grpSpLocks/>
          </p:cNvGrpSpPr>
          <p:nvPr/>
        </p:nvGrpSpPr>
        <p:grpSpPr bwMode="auto">
          <a:xfrm>
            <a:off x="2338388" y="4953000"/>
            <a:ext cx="306387" cy="647700"/>
            <a:chOff x="4180" y="783"/>
            <a:chExt cx="150" cy="307"/>
          </a:xfrm>
        </p:grpSpPr>
        <p:sp>
          <p:nvSpPr>
            <p:cNvPr id="707676" name="AutoShape 12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77" name="Rectangle 12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78" name="Rectangle 12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79" name="AutoShape 12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80" name="Line 13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81" name="Line 13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82" name="Rectangle 13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83" name="Rectangle 13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7684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685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707686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707687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70768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8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693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707694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695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769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07729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707730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7731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707732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733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HTTP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TCP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7734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7735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7736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7737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web server responds with </a:t>
            </a:r>
            <a:r>
              <a:rPr lang="en-US" sz="2000" b="1">
                <a:solidFill>
                  <a:srgbClr val="FF0000"/>
                </a:solidFill>
              </a:rPr>
              <a:t>HTTP reply</a:t>
            </a:r>
            <a:r>
              <a:rPr lang="en-US" sz="2000" i="0"/>
              <a:t> 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707814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707815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707816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817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707818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19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7820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707821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70782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82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707824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707825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826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07827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07828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29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783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707831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707832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707833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70783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83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000" i="0">
                          <a:solidFill>
                            <a:schemeClr val="bg1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707836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707837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7838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707839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840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7841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42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843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7940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707972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7960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707961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707962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707963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7964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707965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7966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7967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07968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969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7970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971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707976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707977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707978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707979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7980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70798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98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7983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707984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707985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7986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707987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7988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7989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07990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707991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992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7993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707994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707995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707996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707997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7998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707999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8000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8001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708002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8003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8004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8005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8006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08007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708008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009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707905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707906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707907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908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707909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910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7911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707912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707913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914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707915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707916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7917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07918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707919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920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7944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707945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946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HTTP</a:t>
                </a:r>
              </a:p>
            </p:txBody>
          </p:sp>
        </p:grpSp>
        <p:grpSp>
          <p:nvGrpSpPr>
            <p:cNvPr id="708045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708041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08029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708030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708031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708032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033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000" i="0">
                          <a:solidFill>
                            <a:schemeClr val="bg1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708034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708035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8036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708037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8038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8039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040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708047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048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708049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708050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708051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8052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708053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805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805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08056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057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058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059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94088" y="8636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web page </a:t>
            </a:r>
            <a:r>
              <a:rPr lang="en-US" sz="2000" b="1">
                <a:solidFill>
                  <a:srgbClr val="FF0000"/>
                </a:solidFill>
              </a:rPr>
              <a:t>finally (!!!)</a:t>
            </a:r>
            <a:r>
              <a:rPr lang="en-US" sz="2000" i="0"/>
              <a:t> displayed</a:t>
            </a:r>
          </a:p>
        </p:txBody>
      </p:sp>
    </p:spTree>
    <p:extLst>
      <p:ext uri="{BB962C8B-B14F-4D97-AF65-F5344CB8AC3E}">
        <p14:creationId xmlns:p14="http://schemas.microsoft.com/office/powerpoint/2010/main" val="277065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0FD2EC1C-60AC-46A1-A778-6E7DA863BDA9}" type="slidenum">
              <a:rPr lang="en-US"/>
              <a:pPr/>
              <a:t>5</a:t>
            </a:fld>
            <a:endParaRPr lang="en-US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(unslotted) ALOHA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r>
              <a:rPr lang="en-US" sz="2400"/>
              <a:t>unslotted Aloha: simpler, no synchronization</a:t>
            </a:r>
          </a:p>
          <a:p>
            <a:r>
              <a:rPr lang="en-US" sz="2400"/>
              <a:t>when frame first arrives</a:t>
            </a:r>
          </a:p>
          <a:p>
            <a:pPr lvl="1"/>
            <a:r>
              <a:rPr lang="en-US" sz="2000"/>
              <a:t> transmit immediately </a:t>
            </a:r>
          </a:p>
          <a:p>
            <a:r>
              <a:rPr lang="en-US" sz="2400"/>
              <a:t>collision probability increases:</a:t>
            </a:r>
          </a:p>
          <a:p>
            <a:pPr lvl="1"/>
            <a:r>
              <a:rPr lang="en-US" sz="2000"/>
              <a:t>frame sent at t</a:t>
            </a:r>
            <a:r>
              <a:rPr lang="en-US" sz="2000" baseline="-25000"/>
              <a:t>0</a:t>
            </a:r>
            <a:r>
              <a:rPr lang="en-US" sz="2000"/>
              <a:t> collides with other frames sent in [t</a:t>
            </a:r>
            <a:r>
              <a:rPr lang="en-US" sz="2000" baseline="-25000"/>
              <a:t>0</a:t>
            </a:r>
            <a:r>
              <a:rPr lang="en-US" sz="2000"/>
              <a:t>-1,t</a:t>
            </a:r>
            <a:r>
              <a:rPr lang="en-US" sz="2000" baseline="-25000"/>
              <a:t>0</a:t>
            </a:r>
            <a:r>
              <a:rPr lang="en-US" sz="2000"/>
              <a:t>+1]</a:t>
            </a:r>
          </a:p>
        </p:txBody>
      </p:sp>
      <p:pic>
        <p:nvPicPr>
          <p:cNvPr id="532484" name="Picture 4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38575"/>
            <a:ext cx="62801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0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0A6932F6-1156-42FD-8C1B-1F593D0D3D6C}" type="slidenum">
              <a:rPr lang="en-US"/>
              <a:pPr/>
              <a:t>6</a:t>
            </a:fld>
            <a:endParaRPr lang="en-US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Pure Aloha efficiency</a:t>
            </a:r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8738"/>
            <a:ext cx="82645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P(success by given node) = P(node transmits) </a:t>
            </a:r>
            <a:r>
              <a:rPr lang="en-US" baseline="16000"/>
              <a:t>.</a:t>
            </a:r>
            <a:endParaRPr lang="en-US" sz="2000"/>
          </a:p>
          <a:p>
            <a:pPr>
              <a:buFont typeface="Wingdings" pitchFamily="2" charset="2"/>
              <a:buNone/>
            </a:pPr>
            <a:r>
              <a:rPr lang="en-US" sz="2000"/>
              <a:t>                                         P(no other node transmits in [p</a:t>
            </a:r>
            <a:r>
              <a:rPr lang="en-US" sz="2000" baseline="-25000"/>
              <a:t>0</a:t>
            </a:r>
            <a:r>
              <a:rPr lang="en-US" sz="2000"/>
              <a:t>-1,p</a:t>
            </a:r>
            <a:r>
              <a:rPr lang="en-US" sz="2000" baseline="-25000"/>
              <a:t>0</a:t>
            </a:r>
            <a:r>
              <a:rPr lang="en-US" sz="2000"/>
              <a:t>] </a:t>
            </a:r>
            <a:r>
              <a:rPr lang="en-US" baseline="16000"/>
              <a:t>.</a:t>
            </a:r>
            <a:endParaRPr lang="en-US" sz="2000"/>
          </a:p>
          <a:p>
            <a:pPr>
              <a:buFont typeface="Wingdings" pitchFamily="2" charset="2"/>
              <a:buNone/>
            </a:pPr>
            <a:r>
              <a:rPr lang="en-US" sz="2000"/>
              <a:t>                                         P(no other node transmits in [p</a:t>
            </a:r>
            <a:r>
              <a:rPr lang="en-US" sz="2000" baseline="-25000"/>
              <a:t>0</a:t>
            </a:r>
            <a:r>
              <a:rPr lang="en-US" sz="2000"/>
              <a:t>-1,p</a:t>
            </a:r>
            <a:r>
              <a:rPr lang="en-US" sz="2000" baseline="-25000"/>
              <a:t>0</a:t>
            </a:r>
            <a:r>
              <a:rPr lang="en-US" sz="2000"/>
              <a:t>]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                                     = p </a:t>
            </a:r>
            <a:r>
              <a:rPr lang="en-US" baseline="16000"/>
              <a:t>. </a:t>
            </a:r>
            <a:r>
              <a:rPr lang="en-US" sz="2000"/>
              <a:t>(1-p)</a:t>
            </a:r>
            <a:r>
              <a:rPr lang="en-US" sz="2000" b="1" baseline="30000"/>
              <a:t>N-1</a:t>
            </a:r>
            <a:r>
              <a:rPr lang="en-US" baseline="16000"/>
              <a:t> . </a:t>
            </a:r>
            <a:r>
              <a:rPr lang="en-US" sz="2000"/>
              <a:t>(1-p)</a:t>
            </a:r>
            <a:r>
              <a:rPr lang="en-US" sz="2000" b="1" baseline="30000"/>
              <a:t>N-1</a:t>
            </a:r>
          </a:p>
          <a:p>
            <a:pPr>
              <a:buFont typeface="Wingdings" pitchFamily="2" charset="2"/>
              <a:buNone/>
            </a:pPr>
            <a:r>
              <a:rPr lang="en-US" sz="2000" b="1" baseline="30000"/>
              <a:t>                                        </a:t>
            </a:r>
            <a:r>
              <a:rPr lang="en-US" sz="2000" b="1"/>
              <a:t>= </a:t>
            </a:r>
            <a:r>
              <a:rPr lang="en-US" sz="2000"/>
              <a:t>p </a:t>
            </a:r>
            <a:r>
              <a:rPr lang="en-US" baseline="16000"/>
              <a:t>. </a:t>
            </a:r>
            <a:r>
              <a:rPr lang="en-US" sz="2000"/>
              <a:t>(1-p)</a:t>
            </a:r>
            <a:r>
              <a:rPr lang="en-US" sz="2000" b="1" baseline="30000"/>
              <a:t>2(N-1)</a:t>
            </a:r>
            <a:r>
              <a:rPr lang="en-US" baseline="16000"/>
              <a:t> </a:t>
            </a:r>
            <a:endParaRPr lang="en-US" sz="2000"/>
          </a:p>
          <a:p>
            <a:pPr>
              <a:buFont typeface="Wingdings" pitchFamily="2" charset="2"/>
              <a:buNone/>
            </a:pPr>
            <a:endParaRPr lang="en-US" baseline="16000"/>
          </a:p>
          <a:p>
            <a:pPr>
              <a:buFont typeface="Wingdings" pitchFamily="2" charset="2"/>
              <a:buNone/>
            </a:pPr>
            <a:r>
              <a:rPr lang="en-US" baseline="16000"/>
              <a:t>                              … choosing optimum p and then letting n -&gt; infty ...</a:t>
            </a:r>
          </a:p>
          <a:p>
            <a:pPr>
              <a:buFont typeface="Wingdings" pitchFamily="2" charset="2"/>
              <a:buNone/>
            </a:pPr>
            <a:r>
              <a:rPr lang="en-US" baseline="16000"/>
              <a:t>                                        </a:t>
            </a:r>
            <a:br>
              <a:rPr lang="en-US" baseline="16000"/>
            </a:br>
            <a:r>
              <a:rPr lang="en-US" baseline="16000"/>
              <a:t>                                    = 1/(2e) = .18 </a:t>
            </a:r>
            <a:r>
              <a:rPr lang="en-US" sz="2000"/>
              <a:t>	</a:t>
            </a:r>
            <a:endParaRPr lang="en-US" sz="2400" b="1" i="1"/>
          </a:p>
          <a:p>
            <a:endParaRPr lang="en-US"/>
          </a:p>
        </p:txBody>
      </p:sp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2222500" y="5227638"/>
            <a:ext cx="454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even </a:t>
            </a:r>
            <a:r>
              <a:rPr lang="en-US" sz="2400">
                <a:solidFill>
                  <a:srgbClr val="FF0000"/>
                </a:solidFill>
              </a:rPr>
              <a:t>worse</a:t>
            </a:r>
            <a:r>
              <a:rPr lang="en-US" sz="2400" i="0">
                <a:solidFill>
                  <a:srgbClr val="FF0000"/>
                </a:solidFill>
              </a:rPr>
              <a:t> than slotted Aloha!</a:t>
            </a:r>
          </a:p>
        </p:txBody>
      </p:sp>
    </p:spTree>
    <p:extLst>
      <p:ext uri="{BB962C8B-B14F-4D97-AF65-F5344CB8AC3E}">
        <p14:creationId xmlns:p14="http://schemas.microsoft.com/office/powerpoint/2010/main" val="347706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D65A7AB1-2A96-48C6-9C86-4206ADCAD752}" type="slidenum">
              <a:rPr lang="en-US"/>
              <a:pPr/>
              <a:t>7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Ethernet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/>
              <a:t>“dominant” wired LAN technology: </a:t>
            </a:r>
          </a:p>
          <a:p>
            <a:r>
              <a:rPr lang="en-US" sz="2400"/>
              <a:t>cheap $20 for NIC</a:t>
            </a:r>
          </a:p>
          <a:p>
            <a:r>
              <a:rPr lang="en-US" sz="2400"/>
              <a:t>first widely used LAN technology</a:t>
            </a:r>
          </a:p>
          <a:p>
            <a:r>
              <a:rPr lang="en-US" sz="2400"/>
              <a:t>simpler, cheaper than token LANs and ATM</a:t>
            </a:r>
          </a:p>
          <a:p>
            <a:r>
              <a:rPr lang="en-US" sz="2400"/>
              <a:t>kept up with speed race: 10 Mbps – 10 Gbps </a:t>
            </a:r>
            <a:endParaRPr lang="en-US"/>
          </a:p>
          <a:p>
            <a:endParaRPr lang="en-US"/>
          </a:p>
        </p:txBody>
      </p:sp>
      <p:pic>
        <p:nvPicPr>
          <p:cNvPr id="403460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3670300"/>
            <a:ext cx="5192712" cy="27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6218238" y="4487863"/>
            <a:ext cx="2619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0"/>
              <a:t>Metcalfe’s Ethernet</a:t>
            </a:r>
          </a:p>
          <a:p>
            <a:r>
              <a:rPr lang="en-US" i="0"/>
              <a:t>sketch</a:t>
            </a:r>
          </a:p>
        </p:txBody>
      </p:sp>
    </p:spTree>
    <p:extLst>
      <p:ext uri="{BB962C8B-B14F-4D97-AF65-F5344CB8AC3E}">
        <p14:creationId xmlns:p14="http://schemas.microsoft.com/office/powerpoint/2010/main" val="312003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4AADD703-1AF3-4B4D-BBD0-7677878ABE1D}" type="slidenum">
              <a:rPr lang="en-US"/>
              <a:pPr/>
              <a:t>8</a:t>
            </a:fld>
            <a:endParaRPr lang="en-US"/>
          </a:p>
        </p:txBody>
      </p:sp>
      <p:sp>
        <p:nvSpPr>
          <p:cNvPr id="431108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/>
              <a:t>Star topology</a:t>
            </a:r>
          </a:p>
        </p:txBody>
      </p:sp>
      <p:sp>
        <p:nvSpPr>
          <p:cNvPr id="4311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7772400" cy="2449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bus topology popular through mid 90s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all nodes in same collision domain (can collide with each other)</a:t>
            </a:r>
          </a:p>
          <a:p>
            <a:pPr>
              <a:lnSpc>
                <a:spcPct val="90000"/>
              </a:lnSpc>
            </a:pPr>
            <a:r>
              <a:rPr lang="en-US" sz="2400"/>
              <a:t>today: star topology prevails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active </a:t>
            </a:r>
            <a:r>
              <a:rPr lang="en-US" sz="2000" i="1">
                <a:solidFill>
                  <a:srgbClr val="FF0000"/>
                </a:solidFill>
              </a:rPr>
              <a:t>switch</a:t>
            </a:r>
            <a:r>
              <a:rPr lang="en-US" sz="2000"/>
              <a:t> in center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“spoke” runs a (separate) Ethernet protocol (nodes do not collide with each other)</a:t>
            </a:r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6226175" y="5043488"/>
            <a:ext cx="417513" cy="9207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431115" name="Object 11"/>
          <p:cNvGraphicFramePr>
            <a:graphicFrameLocks noChangeAspect="1"/>
          </p:cNvGraphicFramePr>
          <p:nvPr/>
        </p:nvGraphicFramePr>
        <p:xfrm>
          <a:off x="7880350" y="4783138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4783138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6" name="Object 12"/>
          <p:cNvGraphicFramePr>
            <a:graphicFrameLocks noChangeAspect="1"/>
          </p:cNvGraphicFramePr>
          <p:nvPr/>
        </p:nvGraphicFramePr>
        <p:xfrm>
          <a:off x="4572000" y="4784725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84725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7" name="Rectangle 13"/>
          <p:cNvSpPr>
            <a:spLocks noChangeArrowheads="1"/>
          </p:cNvSpPr>
          <p:nvPr/>
        </p:nvSpPr>
        <p:spPr bwMode="auto">
          <a:xfrm>
            <a:off x="5138738" y="4903788"/>
            <a:ext cx="180975" cy="136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8" name="Rectangle 14"/>
          <p:cNvSpPr>
            <a:spLocks noChangeArrowheads="1"/>
          </p:cNvSpPr>
          <p:nvPr/>
        </p:nvSpPr>
        <p:spPr bwMode="auto">
          <a:xfrm>
            <a:off x="7770813" y="4941888"/>
            <a:ext cx="180975" cy="136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1" name="Line 17"/>
          <p:cNvSpPr>
            <a:spLocks noChangeShapeType="1"/>
          </p:cNvSpPr>
          <p:nvPr/>
        </p:nvSpPr>
        <p:spPr bwMode="auto">
          <a:xfrm>
            <a:off x="5316538" y="4983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22" name="Line 18"/>
          <p:cNvSpPr>
            <a:spLocks noChangeShapeType="1"/>
          </p:cNvSpPr>
          <p:nvPr/>
        </p:nvSpPr>
        <p:spPr bwMode="auto">
          <a:xfrm>
            <a:off x="6556375" y="4391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23" name="Line 19"/>
          <p:cNvSpPr>
            <a:spLocks noChangeShapeType="1"/>
          </p:cNvSpPr>
          <p:nvPr/>
        </p:nvSpPr>
        <p:spPr bwMode="auto">
          <a:xfrm flipH="1">
            <a:off x="6746875" y="4999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24" name="Line 20"/>
          <p:cNvSpPr>
            <a:spLocks noChangeShapeType="1"/>
          </p:cNvSpPr>
          <p:nvPr/>
        </p:nvSpPr>
        <p:spPr bwMode="auto">
          <a:xfrm flipV="1">
            <a:off x="6556375" y="5124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5464175" y="5359400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switch</a:t>
            </a:r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V="1">
            <a:off x="5834063" y="5148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29" name="Freeform 25"/>
          <p:cNvSpPr>
            <a:spLocks/>
          </p:cNvSpPr>
          <p:nvPr/>
        </p:nvSpPr>
        <p:spPr bwMode="auto">
          <a:xfrm>
            <a:off x="6283325" y="4919663"/>
            <a:ext cx="444500" cy="100012"/>
          </a:xfrm>
          <a:custGeom>
            <a:avLst/>
            <a:gdLst>
              <a:gd name="T0" fmla="*/ 0 w 280"/>
              <a:gd name="T1" fmla="*/ 63 h 63"/>
              <a:gd name="T2" fmla="*/ 37 w 280"/>
              <a:gd name="T3" fmla="*/ 62 h 63"/>
              <a:gd name="T4" fmla="*/ 219 w 280"/>
              <a:gd name="T5" fmla="*/ 0 h 63"/>
              <a:gd name="T6" fmla="*/ 280 w 280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" h="63">
                <a:moveTo>
                  <a:pt x="0" y="63"/>
                </a:moveTo>
                <a:lnTo>
                  <a:pt x="37" y="62"/>
                </a:lnTo>
                <a:lnTo>
                  <a:pt x="219" y="0"/>
                </a:lnTo>
                <a:lnTo>
                  <a:pt x="28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1130" name="Freeform 26"/>
          <p:cNvSpPr>
            <a:spLocks/>
          </p:cNvSpPr>
          <p:nvPr/>
        </p:nvSpPr>
        <p:spPr bwMode="auto">
          <a:xfrm>
            <a:off x="6396038" y="4914900"/>
            <a:ext cx="230187" cy="103188"/>
          </a:xfrm>
          <a:custGeom>
            <a:avLst/>
            <a:gdLst>
              <a:gd name="T0" fmla="*/ 0 w 148"/>
              <a:gd name="T1" fmla="*/ 0 h 74"/>
              <a:gd name="T2" fmla="*/ 40 w 148"/>
              <a:gd name="T3" fmla="*/ 0 h 74"/>
              <a:gd name="T4" fmla="*/ 102 w 148"/>
              <a:gd name="T5" fmla="*/ 74 h 74"/>
              <a:gd name="T6" fmla="*/ 148 w 148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74">
                <a:moveTo>
                  <a:pt x="0" y="0"/>
                </a:moveTo>
                <a:lnTo>
                  <a:pt x="40" y="0"/>
                </a:lnTo>
                <a:lnTo>
                  <a:pt x="102" y="74"/>
                </a:lnTo>
                <a:lnTo>
                  <a:pt x="148" y="7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1254125" y="3829050"/>
            <a:ext cx="2305050" cy="1946275"/>
            <a:chOff x="493" y="2719"/>
            <a:chExt cx="900" cy="743"/>
          </a:xfrm>
        </p:grpSpPr>
        <p:graphicFrame>
          <p:nvGraphicFramePr>
            <p:cNvPr id="431132" name="Object 28"/>
            <p:cNvGraphicFramePr>
              <a:graphicFrameLocks noChangeAspect="1"/>
            </p:cNvGraphicFramePr>
            <p:nvPr/>
          </p:nvGraphicFramePr>
          <p:xfrm>
            <a:off x="493" y="3231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2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" y="3231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3" name="Object 29"/>
            <p:cNvGraphicFramePr>
              <a:graphicFrameLocks noChangeAspect="1"/>
            </p:cNvGraphicFramePr>
            <p:nvPr/>
          </p:nvGraphicFramePr>
          <p:xfrm>
            <a:off x="591" y="298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3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298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4" name="Object 30"/>
            <p:cNvGraphicFramePr>
              <a:graphicFrameLocks noChangeAspect="1"/>
            </p:cNvGraphicFramePr>
            <p:nvPr/>
          </p:nvGraphicFramePr>
          <p:xfrm>
            <a:off x="1116" y="2923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4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923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5" name="Object 31"/>
            <p:cNvGraphicFramePr>
              <a:graphicFrameLocks noChangeAspect="1"/>
            </p:cNvGraphicFramePr>
            <p:nvPr/>
          </p:nvGraphicFramePr>
          <p:xfrm>
            <a:off x="1003" y="321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5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321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36" name="Line 32"/>
            <p:cNvSpPr>
              <a:spLocks noChangeShapeType="1"/>
            </p:cNvSpPr>
            <p:nvPr/>
          </p:nvSpPr>
          <p:spPr bwMode="auto">
            <a:xfrm flipH="1">
              <a:off x="847" y="2823"/>
              <a:ext cx="294" cy="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37" name="Line 33"/>
            <p:cNvSpPr>
              <a:spLocks noChangeShapeType="1"/>
            </p:cNvSpPr>
            <p:nvPr/>
          </p:nvSpPr>
          <p:spPr bwMode="auto">
            <a:xfrm>
              <a:off x="836" y="3120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38" name="Line 34"/>
            <p:cNvSpPr>
              <a:spLocks noChangeShapeType="1"/>
            </p:cNvSpPr>
            <p:nvPr/>
          </p:nvSpPr>
          <p:spPr bwMode="auto">
            <a:xfrm>
              <a:off x="751" y="3332"/>
              <a:ext cx="1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39" name="Line 35"/>
            <p:cNvSpPr>
              <a:spLocks noChangeShapeType="1"/>
            </p:cNvSpPr>
            <p:nvPr/>
          </p:nvSpPr>
          <p:spPr bwMode="auto">
            <a:xfrm flipV="1">
              <a:off x="1031" y="3032"/>
              <a:ext cx="112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31140" name="Object 36"/>
            <p:cNvGraphicFramePr>
              <a:graphicFrameLocks noChangeAspect="1"/>
            </p:cNvGraphicFramePr>
            <p:nvPr/>
          </p:nvGraphicFramePr>
          <p:xfrm>
            <a:off x="699" y="271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6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271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41" name="Line 37"/>
            <p:cNvSpPr>
              <a:spLocks noChangeShapeType="1"/>
            </p:cNvSpPr>
            <p:nvPr/>
          </p:nvSpPr>
          <p:spPr bwMode="auto">
            <a:xfrm>
              <a:off x="950" y="2889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42" name="Line 38"/>
            <p:cNvSpPr>
              <a:spLocks noChangeShapeType="1"/>
            </p:cNvSpPr>
            <p:nvPr/>
          </p:nvSpPr>
          <p:spPr bwMode="auto">
            <a:xfrm>
              <a:off x="950" y="2889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43" name="Line 39"/>
            <p:cNvSpPr>
              <a:spLocks noChangeShapeType="1"/>
            </p:cNvSpPr>
            <p:nvPr/>
          </p:nvSpPr>
          <p:spPr bwMode="auto">
            <a:xfrm>
              <a:off x="907" y="3290"/>
              <a:ext cx="1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31114" name="Object 10"/>
          <p:cNvGraphicFramePr>
            <a:graphicFrameLocks noChangeAspect="1"/>
          </p:cNvGraphicFramePr>
          <p:nvPr/>
        </p:nvGraphicFramePr>
        <p:xfrm>
          <a:off x="6235700" y="5835650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5835650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20" name="Rectangle 16"/>
          <p:cNvSpPr>
            <a:spLocks noChangeArrowheads="1"/>
          </p:cNvSpPr>
          <p:nvPr/>
        </p:nvSpPr>
        <p:spPr bwMode="auto">
          <a:xfrm>
            <a:off x="6492875" y="5637213"/>
            <a:ext cx="141288" cy="214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1113" name="Object 9"/>
          <p:cNvGraphicFramePr>
            <a:graphicFrameLocks noChangeAspect="1"/>
          </p:cNvGraphicFramePr>
          <p:nvPr/>
        </p:nvGraphicFramePr>
        <p:xfrm>
          <a:off x="6218238" y="3890963"/>
          <a:ext cx="603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890963"/>
                        <a:ext cx="6032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9" name="Rectangle 15"/>
          <p:cNvSpPr>
            <a:spLocks noChangeArrowheads="1"/>
          </p:cNvSpPr>
          <p:nvPr/>
        </p:nvSpPr>
        <p:spPr bwMode="auto">
          <a:xfrm>
            <a:off x="6496050" y="4344988"/>
            <a:ext cx="141288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5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bus: coaxial cable</a:t>
            </a:r>
          </a:p>
        </p:txBody>
      </p:sp>
      <p:sp>
        <p:nvSpPr>
          <p:cNvPr id="431146" name="Text Box 42"/>
          <p:cNvSpPr txBox="1">
            <a:spLocks noChangeArrowheads="1"/>
          </p:cNvSpPr>
          <p:nvPr/>
        </p:nvSpPr>
        <p:spPr bwMode="auto">
          <a:xfrm>
            <a:off x="5178425" y="6022975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star</a:t>
            </a:r>
          </a:p>
        </p:txBody>
      </p:sp>
    </p:spTree>
    <p:extLst>
      <p:ext uri="{BB962C8B-B14F-4D97-AF65-F5344CB8AC3E}">
        <p14:creationId xmlns:p14="http://schemas.microsoft.com/office/powerpoint/2010/main" val="429042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F31C3066-F28D-4759-8AC7-6D12BDD6E6E9}" type="slidenum">
              <a:rPr lang="en-US"/>
              <a:pPr/>
              <a:t>9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Ethernet Frame Structure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25563"/>
            <a:ext cx="7772400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Sending adapter encapsulates IP datagram (or other network layer protocol packet) in </a:t>
            </a:r>
            <a:r>
              <a:rPr lang="en-US" sz="2400">
                <a:solidFill>
                  <a:srgbClr val="FF0000"/>
                </a:solidFill>
              </a:rPr>
              <a:t>Ethernet frame</a:t>
            </a:r>
            <a:endParaRPr lang="en-US" sz="2400"/>
          </a:p>
          <a:p>
            <a:endParaRPr lang="en-US" sz="2400" b="1"/>
          </a:p>
          <a:p>
            <a:endParaRPr lang="en-US" sz="2400" b="1"/>
          </a:p>
          <a:p>
            <a:pPr>
              <a:buFont typeface="Wingdings" pitchFamily="2" charset="2"/>
              <a:buNone/>
            </a:pPr>
            <a:endParaRPr lang="en-US" sz="240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Preamble:</a:t>
            </a:r>
            <a:r>
              <a:rPr lang="en-US" sz="2400"/>
              <a:t> </a:t>
            </a:r>
          </a:p>
          <a:p>
            <a:r>
              <a:rPr lang="en-US" sz="2400"/>
              <a:t>7 bytes with pattern 10101010 followed by one byte with pattern 10101011</a:t>
            </a:r>
          </a:p>
          <a:p>
            <a:r>
              <a:rPr lang="en-US" sz="2400"/>
              <a:t> used to synchronize receiver, sender clock rates</a:t>
            </a:r>
          </a:p>
        </p:txBody>
      </p:sp>
      <p:pic>
        <p:nvPicPr>
          <p:cNvPr id="404484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452688"/>
            <a:ext cx="5487988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5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3188</Words>
  <Application>Microsoft Macintosh PowerPoint</Application>
  <PresentationFormat>On-screen Show (4:3)</PresentationFormat>
  <Paragraphs>706</Paragraphs>
  <Slides>40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Office Theme</vt:lpstr>
      <vt:lpstr>Clip</vt:lpstr>
      <vt:lpstr>Equation</vt:lpstr>
      <vt:lpstr> Review of MAC protocols</vt:lpstr>
      <vt:lpstr>Slotted ALOHA</vt:lpstr>
      <vt:lpstr>Slotted ALOHA</vt:lpstr>
      <vt:lpstr>Slotted Aloha efficiency</vt:lpstr>
      <vt:lpstr>Pure (unslotted) ALOHA</vt:lpstr>
      <vt:lpstr>Pure Aloha efficiency</vt:lpstr>
      <vt:lpstr>Ethernet</vt:lpstr>
      <vt:lpstr>Star topology</vt:lpstr>
      <vt:lpstr>Ethernet Frame Structure</vt:lpstr>
      <vt:lpstr>Ethernet Frame Structure (more)</vt:lpstr>
      <vt:lpstr>Ethernet: Unreliable, connectionless</vt:lpstr>
      <vt:lpstr>Ethernet CSMA/CD algorithm</vt:lpstr>
      <vt:lpstr>Ethernet’s CSMA/CD (more)</vt:lpstr>
      <vt:lpstr>CSMA/CD efficiency</vt:lpstr>
      <vt:lpstr>802.3 Ethernet Standards: Link &amp; Physical Layers</vt:lpstr>
      <vt:lpstr>Hubs</vt:lpstr>
      <vt:lpstr>Switch</vt:lpstr>
      <vt:lpstr>Switch:  allows multiple simultaneous transmissions</vt:lpstr>
      <vt:lpstr>Switch Table</vt:lpstr>
      <vt:lpstr>Switch: self-learning</vt:lpstr>
      <vt:lpstr>Switch: frame filtering/forwarding</vt:lpstr>
      <vt:lpstr>Self-learning, forwarding: example</vt:lpstr>
      <vt:lpstr>Switches vs. Routers</vt:lpstr>
      <vt:lpstr>Point to Point Data Link Control</vt:lpstr>
      <vt:lpstr>PPP Design Requirements [RFC 1557]</vt:lpstr>
      <vt:lpstr>PPP non-requirements</vt:lpstr>
      <vt:lpstr>PPP Data Frame</vt:lpstr>
      <vt:lpstr>PPP Data Frame</vt:lpstr>
      <vt:lpstr>Asynchronous Transfer Mode: ATM</vt:lpstr>
      <vt:lpstr>Multiprotocol label switching (MPLS)</vt:lpstr>
      <vt:lpstr>MPLS capable routers</vt:lpstr>
      <vt:lpstr>MPLS forwarding tables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 TCP connection carrying HTTP</vt:lpstr>
      <vt:lpstr>A day in the life… HTTP request/reply 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Shillingford, Nadine</dc:creator>
  <cp:lastModifiedBy>Delvin Defoe</cp:lastModifiedBy>
  <cp:revision>17</cp:revision>
  <dcterms:created xsi:type="dcterms:W3CDTF">2011-04-18T20:13:24Z</dcterms:created>
  <dcterms:modified xsi:type="dcterms:W3CDTF">2012-04-24T01:12:28Z</dcterms:modified>
</cp:coreProperties>
</file>