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ppt/embeddings/oleObject21.bin" ContentType="application/vnd.openxmlformats-officedocument.oleObject"/>
  <Override PartName="/ppt/embeddings/oleObject22.bin" ContentType="application/vnd.openxmlformats-officedocument.oleObject"/>
  <Override PartName="/ppt/embeddings/oleObject23.bin" ContentType="application/vnd.openxmlformats-officedocument.oleObject"/>
  <Override PartName="/ppt/embeddings/oleObject24.bin" ContentType="application/vnd.openxmlformats-officedocument.oleObject"/>
  <Override PartName="/ppt/embeddings/oleObject25.bin" ContentType="application/vnd.openxmlformats-officedocument.oleObject"/>
  <Override PartName="/ppt/embeddings/oleObject26.bin" ContentType="application/vnd.openxmlformats-officedocument.oleObject"/>
  <Override PartName="/ppt/embeddings/oleObject27.bin" ContentType="application/vnd.openxmlformats-officedocument.oleObject"/>
  <Override PartName="/ppt/embeddings/oleObject28.bin" ContentType="application/vnd.openxmlformats-officedocument.oleObject"/>
  <Override PartName="/ppt/notesSlides/notesSlide3.xml" ContentType="application/vnd.openxmlformats-officedocument.presentationml.notesSlide+xml"/>
  <Override PartName="/ppt/embeddings/oleObject29.bin" ContentType="application/vnd.openxmlformats-officedocument.oleObject"/>
  <Override PartName="/ppt/embeddings/oleObject30.bin" ContentType="application/vnd.openxmlformats-officedocument.oleObject"/>
  <Override PartName="/ppt/embeddings/oleObject31.bin" ContentType="application/vnd.openxmlformats-officedocument.oleObject"/>
  <Override PartName="/ppt/embeddings/oleObject32.bin" ContentType="application/vnd.openxmlformats-officedocument.oleObject"/>
  <Override PartName="/ppt/embeddings/oleObject33.bin" ContentType="application/vnd.openxmlformats-officedocument.oleObject"/>
  <Override PartName="/ppt/embeddings/oleObject34.bin" ContentType="application/vnd.openxmlformats-officedocument.oleObject"/>
  <Override PartName="/ppt/embeddings/oleObject35.bin" ContentType="application/vnd.openxmlformats-officedocument.oleObject"/>
  <Override PartName="/ppt/embeddings/oleObject36.bin" ContentType="application/vnd.openxmlformats-officedocument.oleObject"/>
  <Override PartName="/ppt/embeddings/oleObject37.bin" ContentType="application/vnd.openxmlformats-officedocument.oleObject"/>
  <Override PartName="/ppt/embeddings/oleObject38.bin" ContentType="application/vnd.openxmlformats-officedocument.oleObject"/>
  <Override PartName="/ppt/embeddings/oleObject39.bin" ContentType="application/vnd.openxmlformats-officedocument.oleObject"/>
  <Override PartName="/ppt/embeddings/oleObject40.bin" ContentType="application/vnd.openxmlformats-officedocument.oleObject"/>
  <Override PartName="/ppt/embeddings/oleObject41.bin" ContentType="application/vnd.openxmlformats-officedocument.oleObject"/>
  <Override PartName="/ppt/embeddings/oleObject42.bin" ContentType="application/vnd.openxmlformats-officedocument.oleObject"/>
  <Override PartName="/ppt/embeddings/oleObject43.bin" ContentType="application/vnd.openxmlformats-officedocument.oleObject"/>
  <Override PartName="/ppt/embeddings/oleObject44.bin" ContentType="application/vnd.openxmlformats-officedocument.oleObject"/>
  <Override PartName="/ppt/embeddings/oleObject45.bin" ContentType="application/vnd.openxmlformats-officedocument.oleObject"/>
  <Override PartName="/ppt/embeddings/oleObject46.bin" ContentType="application/vnd.openxmlformats-officedocument.oleObject"/>
  <Override PartName="/ppt/embeddings/oleObject47.bin" ContentType="application/vnd.openxmlformats-officedocument.oleObject"/>
  <Override PartName="/ppt/embeddings/oleObject48.bin" ContentType="application/vnd.openxmlformats-officedocument.oleObject"/>
  <Override PartName="/ppt/embeddings/oleObject49.bin" ContentType="application/vnd.openxmlformats-officedocument.oleObject"/>
  <Override PartName="/ppt/embeddings/oleObject50.bin" ContentType="application/vnd.openxmlformats-officedocument.oleObject"/>
  <Override PartName="/ppt/embeddings/oleObject51.bin" ContentType="application/vnd.openxmlformats-officedocument.oleObject"/>
  <Override PartName="/ppt/embeddings/oleObject52.bin" ContentType="application/vnd.openxmlformats-officedocument.oleObject"/>
  <Override PartName="/ppt/embeddings/oleObject53.bin" ContentType="application/vnd.openxmlformats-officedocument.oleObject"/>
  <Override PartName="/ppt/embeddings/oleObject54.bin" ContentType="application/vnd.openxmlformats-officedocument.oleObject"/>
  <Override PartName="/ppt/notesSlides/notesSlide4.xml" ContentType="application/vnd.openxmlformats-officedocument.presentationml.notesSlide+xml"/>
  <Override PartName="/ppt/embeddings/oleObject55.bin" ContentType="application/vnd.openxmlformats-officedocument.oleObject"/>
  <Override PartName="/ppt/embeddings/oleObject56.bin" ContentType="application/vnd.openxmlformats-officedocument.oleObject"/>
  <Override PartName="/ppt/embeddings/oleObject57.bin" ContentType="application/vnd.openxmlformats-officedocument.oleObject"/>
  <Override PartName="/ppt/embeddings/oleObject58.bin" ContentType="application/vnd.openxmlformats-officedocument.oleObject"/>
  <Override PartName="/ppt/embeddings/oleObject59.bin" ContentType="application/vnd.openxmlformats-officedocument.oleObject"/>
  <Override PartName="/ppt/embeddings/oleObject60.bin" ContentType="application/vnd.openxmlformats-officedocument.oleObject"/>
  <Override PartName="/ppt/embeddings/oleObject61.bin" ContentType="application/vnd.openxmlformats-officedocument.oleObject"/>
  <Override PartName="/ppt/embeddings/oleObject62.bin" ContentType="application/vnd.openxmlformats-officedocument.oleObject"/>
  <Override PartName="/ppt/embeddings/oleObject63.bin" ContentType="application/vnd.openxmlformats-officedocument.oleObject"/>
  <Override PartName="/ppt/embeddings/oleObject64.bin" ContentType="application/vnd.openxmlformats-officedocument.oleObject"/>
  <Override PartName="/ppt/embeddings/oleObject65.bin" ContentType="application/vnd.openxmlformats-officedocument.oleObject"/>
  <Override PartName="/ppt/embeddings/oleObject66.bin" ContentType="application/vnd.openxmlformats-officedocument.oleObject"/>
  <Override PartName="/ppt/embeddings/oleObject67.bin" ContentType="application/vnd.openxmlformats-officedocument.oleObject"/>
  <Override PartName="/ppt/embeddings/oleObject68.bin" ContentType="application/vnd.openxmlformats-officedocument.oleObject"/>
  <Override PartName="/ppt/embeddings/oleObject69.bin" ContentType="application/vnd.openxmlformats-officedocument.oleObject"/>
  <Override PartName="/ppt/embeddings/oleObject70.bin" ContentType="application/vnd.openxmlformats-officedocument.oleObject"/>
  <Override PartName="/ppt/embeddings/oleObject71.bin" ContentType="application/vnd.openxmlformats-officedocument.oleObject"/>
  <Override PartName="/ppt/embeddings/oleObject72.bin" ContentType="application/vnd.openxmlformats-officedocument.oleObject"/>
  <Override PartName="/ppt/embeddings/oleObject73.bin" ContentType="application/vnd.openxmlformats-officedocument.oleObject"/>
  <Override PartName="/ppt/embeddings/oleObject74.bin" ContentType="application/vnd.openxmlformats-officedocument.oleObject"/>
  <Override PartName="/ppt/embeddings/oleObject75.bin" ContentType="application/vnd.openxmlformats-officedocument.oleObject"/>
  <Override PartName="/ppt/embeddings/oleObject76.bin" ContentType="application/vnd.openxmlformats-officedocument.oleObject"/>
  <Override PartName="/ppt/embeddings/oleObject77.bin" ContentType="application/vnd.openxmlformats-officedocument.oleObject"/>
  <Override PartName="/ppt/embeddings/oleObject78.bin" ContentType="application/vnd.openxmlformats-officedocument.oleObject"/>
  <Override PartName="/ppt/embeddings/oleObject79.bin" ContentType="application/vnd.openxmlformats-officedocument.oleObject"/>
  <Override PartName="/ppt/embeddings/oleObject80.bin" ContentType="application/vnd.openxmlformats-officedocument.oleObject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embeddings/oleObject81.bin" ContentType="application/vnd.openxmlformats-officedocument.oleObject"/>
  <Override PartName="/ppt/embeddings/oleObject82.bin" ContentType="application/vnd.openxmlformats-officedocument.oleObject"/>
  <Override PartName="/ppt/embeddings/oleObject83.bin" ContentType="application/vnd.openxmlformats-officedocument.oleObject"/>
  <Override PartName="/ppt/embeddings/oleObject84.bin" ContentType="application/vnd.openxmlformats-officedocument.oleObject"/>
  <Override PartName="/ppt/embeddings/oleObject85.bin" ContentType="application/vnd.openxmlformats-officedocument.oleObject"/>
  <Override PartName="/ppt/embeddings/oleObject86.bin" ContentType="application/vnd.openxmlformats-officedocument.oleObject"/>
  <Override PartName="/ppt/embeddings/oleObject87.bin" ContentType="application/vnd.openxmlformats-officedocument.oleObject"/>
  <Override PartName="/ppt/embeddings/oleObject88.bin" ContentType="application/vnd.openxmlformats-officedocument.oleObject"/>
  <Override PartName="/ppt/embeddings/oleObject89.bin" ContentType="application/vnd.openxmlformats-officedocument.oleObject"/>
  <Override PartName="/ppt/embeddings/oleObject90.bin" ContentType="application/vnd.openxmlformats-officedocument.oleObject"/>
  <Override PartName="/ppt/embeddings/oleObject91.bin" ContentType="application/vnd.openxmlformats-officedocument.oleObject"/>
  <Override PartName="/ppt/embeddings/oleObject92.bin" ContentType="application/vnd.openxmlformats-officedocument.oleObject"/>
  <Override PartName="/ppt/embeddings/oleObject93.bin" ContentType="application/vnd.openxmlformats-officedocument.oleObject"/>
  <Override PartName="/ppt/embeddings/oleObject94.bin" ContentType="application/vnd.openxmlformats-officedocument.oleObject"/>
  <Override PartName="/ppt/embeddings/oleObject95.bin" ContentType="application/vnd.openxmlformats-officedocument.oleObject"/>
  <Override PartName="/ppt/embeddings/oleObject96.bin" ContentType="application/vnd.openxmlformats-officedocument.oleObject"/>
  <Override PartName="/ppt/embeddings/oleObject97.bin" ContentType="application/vnd.openxmlformats-officedocument.oleObject"/>
  <Override PartName="/ppt/embeddings/oleObject98.bin" ContentType="application/vnd.openxmlformats-officedocument.oleObject"/>
  <Override PartName="/ppt/embeddings/oleObject99.bin" ContentType="application/vnd.openxmlformats-officedocument.oleObject"/>
  <Override PartName="/ppt/embeddings/oleObject100.bin" ContentType="application/vnd.openxmlformats-officedocument.oleObject"/>
  <Override PartName="/ppt/embeddings/oleObject101.bin" ContentType="application/vnd.openxmlformats-officedocument.oleObject"/>
  <Override PartName="/ppt/embeddings/oleObject102.bin" ContentType="application/vnd.openxmlformats-officedocument.oleObject"/>
  <Override PartName="/ppt/embeddings/oleObject103.bin" ContentType="application/vnd.openxmlformats-officedocument.oleObject"/>
  <Override PartName="/ppt/embeddings/oleObject104.bin" ContentType="application/vnd.openxmlformats-officedocument.oleObject"/>
  <Override PartName="/ppt/embeddings/oleObject105.bin" ContentType="application/vnd.openxmlformats-officedocument.oleObject"/>
  <Override PartName="/ppt/embeddings/oleObject106.bin" ContentType="application/vnd.openxmlformats-officedocument.oleObject"/>
  <Override PartName="/ppt/notesSlides/notesSlide7.xml" ContentType="application/vnd.openxmlformats-officedocument.presentationml.notesSlide+xml"/>
  <Override PartName="/ppt/embeddings/oleObject107.bin" ContentType="application/vnd.openxmlformats-officedocument.oleObject"/>
  <Override PartName="/ppt/embeddings/oleObject108.bin" ContentType="application/vnd.openxmlformats-officedocument.oleObject"/>
  <Override PartName="/ppt/embeddings/oleObject109.bin" ContentType="application/vnd.openxmlformats-officedocument.oleObject"/>
  <Override PartName="/ppt/embeddings/oleObject110.bin" ContentType="application/vnd.openxmlformats-officedocument.oleObject"/>
  <Override PartName="/ppt/embeddings/oleObject111.bin" ContentType="application/vnd.openxmlformats-officedocument.oleObject"/>
  <Override PartName="/ppt/embeddings/oleObject112.bin" ContentType="application/vnd.openxmlformats-officedocument.oleObject"/>
  <Override PartName="/ppt/embeddings/oleObject113.bin" ContentType="application/vnd.openxmlformats-officedocument.oleObject"/>
  <Override PartName="/ppt/embeddings/oleObject114.bin" ContentType="application/vnd.openxmlformats-officedocument.oleObject"/>
  <Override PartName="/ppt/embeddings/oleObject115.bin" ContentType="application/vnd.openxmlformats-officedocument.oleObject"/>
  <Override PartName="/ppt/embeddings/oleObject116.bin" ContentType="application/vnd.openxmlformats-officedocument.oleObject"/>
  <Override PartName="/ppt/embeddings/oleObject117.bin" ContentType="application/vnd.openxmlformats-officedocument.oleObject"/>
  <Override PartName="/ppt/embeddings/oleObject118.bin" ContentType="application/vnd.openxmlformats-officedocument.oleObject"/>
  <Override PartName="/ppt/embeddings/oleObject119.bin" ContentType="application/vnd.openxmlformats-officedocument.oleObject"/>
  <Override PartName="/ppt/embeddings/oleObject120.bin" ContentType="application/vnd.openxmlformats-officedocument.oleObject"/>
  <Override PartName="/ppt/embeddings/oleObject121.bin" ContentType="application/vnd.openxmlformats-officedocument.oleObject"/>
  <Override PartName="/ppt/embeddings/oleObject122.bin" ContentType="application/vnd.openxmlformats-officedocument.oleObject"/>
  <Override PartName="/ppt/embeddings/oleObject123.bin" ContentType="application/vnd.openxmlformats-officedocument.oleObject"/>
  <Override PartName="/ppt/embeddings/oleObject124.bin" ContentType="application/vnd.openxmlformats-officedocument.oleObject"/>
  <Override PartName="/ppt/embeddings/oleObject125.bin" ContentType="application/vnd.openxmlformats-officedocument.oleObject"/>
  <Override PartName="/ppt/embeddings/oleObject126.bin" ContentType="application/vnd.openxmlformats-officedocument.oleObject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embeddings/oleObject127.bin" ContentType="application/vnd.openxmlformats-officedocument.oleObject"/>
  <Override PartName="/ppt/embeddings/oleObject128.bin" ContentType="application/vnd.openxmlformats-officedocument.oleObject"/>
  <Override PartName="/ppt/embeddings/oleObject129.bin" ContentType="application/vnd.openxmlformats-officedocument.oleObject"/>
  <Override PartName="/ppt/embeddings/oleObject130.bin" ContentType="application/vnd.openxmlformats-officedocument.oleObject"/>
  <Override PartName="/ppt/embeddings/oleObject131.bin" ContentType="application/vnd.openxmlformats-officedocument.oleObject"/>
  <Override PartName="/ppt/embeddings/oleObject132.bin" ContentType="application/vnd.openxmlformats-officedocument.oleObject"/>
  <Override PartName="/ppt/embeddings/oleObject133.bin" ContentType="application/vnd.openxmlformats-officedocument.oleObject"/>
  <Override PartName="/ppt/embeddings/oleObject134.bin" ContentType="application/vnd.openxmlformats-officedocument.oleObject"/>
  <Override PartName="/ppt/embeddings/oleObject135.bin" ContentType="application/vnd.openxmlformats-officedocument.oleObject"/>
  <Override PartName="/ppt/embeddings/oleObject136.bin" ContentType="application/vnd.openxmlformats-officedocument.oleObject"/>
  <Override PartName="/ppt/embeddings/oleObject137.bin" ContentType="application/vnd.openxmlformats-officedocument.oleObject"/>
  <Override PartName="/ppt/embeddings/oleObject138.bin" ContentType="application/vnd.openxmlformats-officedocument.oleObject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embeddings/oleObject139.bin" ContentType="application/vnd.openxmlformats-officedocument.oleObject"/>
  <Override PartName="/ppt/embeddings/oleObject140.bin" ContentType="application/vnd.openxmlformats-officedocument.oleObject"/>
  <Override PartName="/ppt/embeddings/oleObject141.bin" ContentType="application/vnd.openxmlformats-officedocument.oleObject"/>
  <Override PartName="/ppt/embeddings/oleObject142.bin" ContentType="application/vnd.openxmlformats-officedocument.oleObject"/>
  <Override PartName="/ppt/embeddings/oleObject143.bin" ContentType="application/vnd.openxmlformats-officedocument.oleObject"/>
  <Override PartName="/ppt/embeddings/oleObject144.bin" ContentType="application/vnd.openxmlformats-officedocument.oleObject"/>
  <Override PartName="/ppt/embeddings/oleObject145.bin" ContentType="application/vnd.openxmlformats-officedocument.oleObject"/>
  <Override PartName="/ppt/embeddings/oleObject146.bin" ContentType="application/vnd.openxmlformats-officedocument.oleObject"/>
  <Override PartName="/ppt/embeddings/oleObject147.bin" ContentType="application/vnd.openxmlformats-officedocument.oleObject"/>
  <Override PartName="/ppt/embeddings/oleObject148.bin" ContentType="application/vnd.openxmlformats-officedocument.oleObject"/>
  <Override PartName="/ppt/embeddings/oleObject149.bin" ContentType="application/vnd.openxmlformats-officedocument.oleObject"/>
  <Override PartName="/ppt/embeddings/oleObject150.bin" ContentType="application/vnd.openxmlformats-officedocument.oleObject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embeddings/oleObject151.bin" ContentType="application/vnd.openxmlformats-officedocument.oleObject"/>
  <Override PartName="/ppt/embeddings/oleObject152.bin" ContentType="application/vnd.openxmlformats-officedocument.oleObject"/>
  <Override PartName="/ppt/embeddings/oleObject153.bin" ContentType="application/vnd.openxmlformats-officedocument.oleObject"/>
  <Override PartName="/ppt/embeddings/oleObject154.bin" ContentType="application/vnd.openxmlformats-officedocument.oleObject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embeddings/oleObject155.bin" ContentType="application/vnd.openxmlformats-officedocument.oleObject"/>
  <Override PartName="/ppt/embeddings/oleObject156.bin" ContentType="application/vnd.openxmlformats-officedocument.oleObject"/>
  <Override PartName="/ppt/embeddings/oleObject157.bin" ContentType="application/vnd.openxmlformats-officedocument.oleObject"/>
  <Override PartName="/ppt/embeddings/oleObject158.bin" ContentType="application/vnd.openxmlformats-officedocument.oleObject"/>
  <Override PartName="/ppt/embeddings/oleObject159.bin" ContentType="application/vnd.openxmlformats-officedocument.oleObject"/>
  <Override PartName="/ppt/embeddings/oleObject160.bin" ContentType="application/vnd.openxmlformats-officedocument.oleObject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6" r:id="rId2"/>
    <p:sldId id="416" r:id="rId3"/>
    <p:sldId id="418" r:id="rId4"/>
    <p:sldId id="419" r:id="rId5"/>
    <p:sldId id="417" r:id="rId6"/>
    <p:sldId id="420" r:id="rId7"/>
    <p:sldId id="421" r:id="rId8"/>
    <p:sldId id="474" r:id="rId9"/>
    <p:sldId id="479" r:id="rId10"/>
    <p:sldId id="473" r:id="rId11"/>
    <p:sldId id="423" r:id="rId12"/>
    <p:sldId id="424" r:id="rId13"/>
    <p:sldId id="429" r:id="rId14"/>
    <p:sldId id="376" r:id="rId15"/>
    <p:sldId id="377" r:id="rId16"/>
    <p:sldId id="378" r:id="rId17"/>
    <p:sldId id="379" r:id="rId18"/>
    <p:sldId id="489" r:id="rId19"/>
    <p:sldId id="493" r:id="rId20"/>
    <p:sldId id="494" r:id="rId21"/>
    <p:sldId id="495" r:id="rId22"/>
    <p:sldId id="496" r:id="rId23"/>
    <p:sldId id="499" r:id="rId24"/>
    <p:sldId id="501" r:id="rId25"/>
    <p:sldId id="502" r:id="rId26"/>
    <p:sldId id="503" r:id="rId27"/>
    <p:sldId id="504" r:id="rId28"/>
    <p:sldId id="505" r:id="rId29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DDDDDD"/>
    <a:srgbClr val="FFCCFF"/>
    <a:srgbClr val="FF99CC"/>
    <a:srgbClr val="FF3300"/>
    <a:srgbClr val="3399FF"/>
    <a:srgbClr val="FF0000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251" autoAdjust="0"/>
    <p:restoredTop sz="82711" autoAdjust="0"/>
  </p:normalViewPr>
  <p:slideViewPr>
    <p:cSldViewPr snapToGrid="0">
      <p:cViewPr varScale="1">
        <p:scale>
          <a:sx n="118" d="100"/>
          <a:sy n="118" d="100"/>
        </p:scale>
        <p:origin x="-3392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73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handoutMaster" Target="handoutMasters/handoutMaster1.xml"/><Relationship Id="rId32" Type="http://schemas.openxmlformats.org/officeDocument/2006/relationships/printerSettings" Target="printerSettings/printerSettings1.bin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Relationship Id="rId2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Relationship Id="rId2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Relationship Id="rId2" Type="http://schemas.openxmlformats.org/officeDocument/2006/relationships/image" Target="../media/image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Relationship Id="rId2" Type="http://schemas.openxmlformats.org/officeDocument/2006/relationships/image" Target="../media/image2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Relationship Id="rId2" Type="http://schemas.openxmlformats.org/officeDocument/2006/relationships/image" Target="../media/image2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Relationship Id="rId2" Type="http://schemas.openxmlformats.org/officeDocument/2006/relationships/image" Target="../media/image2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Relationship Id="rId2" Type="http://schemas.openxmlformats.org/officeDocument/2006/relationships/image" Target="../media/image2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Relationship Id="rId2" Type="http://schemas.openxmlformats.org/officeDocument/2006/relationships/image" Target="../media/image2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Relationship Id="rId2" Type="http://schemas.openxmlformats.org/officeDocument/2006/relationships/image" Target="../media/image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1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4631" tIns="47316" rIns="94631" bIns="47316" numCol="1" anchor="t" anchorCtr="0" compatLnSpc="1">
            <a:prstTxWarp prst="textNoShape">
              <a:avLst/>
            </a:prstTxWarp>
          </a:bodyPr>
          <a:lstStyle>
            <a:lvl1pPr defTabSz="946150">
              <a:defRPr sz="1200"/>
            </a:lvl1pPr>
          </a:lstStyle>
          <a:p>
            <a:endParaRPr lang="en-US"/>
          </a:p>
        </p:txBody>
      </p:sp>
      <p:sp>
        <p:nvSpPr>
          <p:cNvPr id="155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11625" y="0"/>
            <a:ext cx="3163888" cy="471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4631" tIns="47316" rIns="94631" bIns="47316" numCol="1" anchor="t" anchorCtr="0" compatLnSpc="1">
            <a:prstTxWarp prst="textNoShape">
              <a:avLst/>
            </a:prstTxWarp>
          </a:bodyPr>
          <a:lstStyle>
            <a:lvl1pPr algn="r" defTabSz="946150">
              <a:defRPr sz="1200"/>
            </a:lvl1pPr>
          </a:lstStyle>
          <a:p>
            <a:endParaRPr lang="en-US"/>
          </a:p>
        </p:txBody>
      </p:sp>
      <p:sp>
        <p:nvSpPr>
          <p:cNvPr id="155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9713"/>
            <a:ext cx="3163888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4631" tIns="47316" rIns="94631" bIns="47316" numCol="1" anchor="b" anchorCtr="0" compatLnSpc="1">
            <a:prstTxWarp prst="textNoShape">
              <a:avLst/>
            </a:prstTxWarp>
          </a:bodyPr>
          <a:lstStyle>
            <a:lvl1pPr defTabSz="946150">
              <a:defRPr sz="1200"/>
            </a:lvl1pPr>
          </a:lstStyle>
          <a:p>
            <a:endParaRPr lang="en-US"/>
          </a:p>
        </p:txBody>
      </p:sp>
      <p:sp>
        <p:nvSpPr>
          <p:cNvPr id="155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11625" y="9129713"/>
            <a:ext cx="3163888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4631" tIns="47316" rIns="94631" bIns="47316" numCol="1" anchor="b" anchorCtr="0" compatLnSpc="1">
            <a:prstTxWarp prst="textNoShape">
              <a:avLst/>
            </a:prstTxWarp>
          </a:bodyPr>
          <a:lstStyle>
            <a:lvl1pPr algn="r" defTabSz="946150">
              <a:defRPr sz="1200"/>
            </a:lvl1pPr>
          </a:lstStyle>
          <a:p>
            <a:fld id="{54D1A18C-5C4A-4CCE-A377-F51F432630B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5618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57" tIns="48328" rIns="96657" bIns="48328" numCol="1" anchor="t" anchorCtr="0" compatLnSpc="1">
            <a:prstTxWarp prst="textNoShape">
              <a:avLst/>
            </a:prstTxWarp>
          </a:bodyPr>
          <a:lstStyle>
            <a:lvl1pPr defTabSz="966788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57" tIns="48328" rIns="96657" bIns="48328" numCol="1" anchor="t" anchorCtr="0" compatLnSpc="1">
            <a:prstTxWarp prst="textNoShape">
              <a:avLst/>
            </a:prstTxWarp>
          </a:bodyPr>
          <a:lstStyle>
            <a:lvl1pPr algn="r" defTabSz="966788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2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57" tIns="48328" rIns="96657" bIns="4832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81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57" tIns="48328" rIns="96657" bIns="48328" numCol="1" anchor="b" anchorCtr="0" compatLnSpc="1">
            <a:prstTxWarp prst="textNoShape">
              <a:avLst/>
            </a:prstTxWarp>
          </a:bodyPr>
          <a:lstStyle>
            <a:lvl1pPr defTabSz="966788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0188"/>
            <a:ext cx="3170237" cy="481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57" tIns="48328" rIns="96657" bIns="48328" numCol="1" anchor="b" anchorCtr="0" compatLnSpc="1">
            <a:prstTxWarp prst="textNoShape">
              <a:avLst/>
            </a:prstTxWarp>
          </a:bodyPr>
          <a:lstStyle>
            <a:lvl1pPr algn="r" defTabSz="966788">
              <a:defRPr sz="1200">
                <a:latin typeface="Times New Roman" pitchFamily="18" charset="0"/>
              </a:defRPr>
            </a:lvl1pPr>
          </a:lstStyle>
          <a:p>
            <a:fld id="{A54CB8CB-698E-4623-B9C9-EF2DFA88FA6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5296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A698582-40A2-4F2D-90FF-E00F207EB93D}" type="slidenum">
              <a:rPr lang="en-US"/>
              <a:pPr/>
              <a:t>1</a:t>
            </a:fld>
            <a:endParaRPr lang="en-US"/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3C4AD4B-BD02-4C57-96C3-CDDA974A891A}" type="slidenum">
              <a:rPr lang="en-US"/>
              <a:pPr/>
              <a:t>10</a:t>
            </a:fld>
            <a:endParaRPr lang="en-US"/>
          </a:p>
        </p:txBody>
      </p:sp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Modulation</a:t>
            </a:r>
            <a:r>
              <a:rPr lang="en-US" baseline="0" dirty="0" smtClean="0"/>
              <a:t> is the process of conveying a message signal in another signal that can be physically transmitted.</a:t>
            </a:r>
          </a:p>
          <a:p>
            <a:endParaRPr lang="en-US" baseline="0" dirty="0" smtClean="0"/>
          </a:p>
          <a:p>
            <a:r>
              <a:rPr lang="en-US" baseline="0" dirty="0" smtClean="0"/>
              <a:t>For a given modulation scheme, the higher the SNR, the lower the BER.</a:t>
            </a:r>
          </a:p>
          <a:p>
            <a:endParaRPr lang="en-US" baseline="0" dirty="0" smtClean="0"/>
          </a:p>
          <a:p>
            <a:r>
              <a:rPr lang="en-US" baseline="0" dirty="0" smtClean="0"/>
              <a:t>For a given SNR, a modulation technique with a higher bit transmission rate will have a higher BER. </a:t>
            </a:r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C4CCBC-8C3C-4338-83BE-41D9E4C79274}" type="slidenum">
              <a:rPr lang="en-US"/>
              <a:pPr/>
              <a:t>11</a:t>
            </a:fld>
            <a:endParaRPr lang="en-US"/>
          </a:p>
        </p:txBody>
      </p:sp>
      <p:sp>
        <p:nvSpPr>
          <p:cNvPr id="477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7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EMPHASIZE</a:t>
            </a:r>
          </a:p>
          <a:p>
            <a:endParaRPr lang="en-US" b="1" dirty="0" smtClean="0"/>
          </a:p>
          <a:p>
            <a:r>
              <a:rPr lang="en-US" b="0" dirty="0" smtClean="0"/>
              <a:t>Hidden terminal problem</a:t>
            </a:r>
            <a:r>
              <a:rPr lang="en-US" b="0" baseline="0" dirty="0" smtClean="0"/>
              <a:t> occurs when there is a physical obstruction in the environment. </a:t>
            </a:r>
          </a:p>
          <a:p>
            <a:endParaRPr lang="en-US" b="0" baseline="0" dirty="0" smtClean="0"/>
          </a:p>
          <a:p>
            <a:endParaRPr lang="en-US" b="0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4E0E53-83BB-440B-92AD-6A7ADA517CC6}" type="slidenum">
              <a:rPr lang="en-US"/>
              <a:pPr/>
              <a:t>12</a:t>
            </a:fld>
            <a:endParaRPr lang="en-US"/>
          </a:p>
        </p:txBody>
      </p:sp>
      <p:sp>
        <p:nvSpPr>
          <p:cNvPr id="478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8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Recall that when hosts communicate over a shared medium access,</a:t>
            </a:r>
            <a:r>
              <a:rPr lang="en-US" baseline="0" dirty="0" smtClean="0"/>
              <a:t> a protocol is needed so that the signals sent by multiple senders do not interfere at the receiver.</a:t>
            </a:r>
          </a:p>
          <a:p>
            <a:endParaRPr lang="en-US" baseline="0" dirty="0" smtClean="0"/>
          </a:p>
          <a:p>
            <a:r>
              <a:rPr lang="en-US" baseline="0" dirty="0" smtClean="0"/>
              <a:t>Channel partitioning  protocols</a:t>
            </a:r>
          </a:p>
          <a:p>
            <a:r>
              <a:rPr lang="en-US" baseline="0" dirty="0" smtClean="0"/>
              <a:t>Random access protocols</a:t>
            </a:r>
          </a:p>
          <a:p>
            <a:r>
              <a:rPr lang="en-US" baseline="0" dirty="0" smtClean="0"/>
              <a:t>Taking turns protocols.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CDMA is a channel partitioning protocol.</a:t>
            </a:r>
          </a:p>
          <a:p>
            <a:endParaRPr lang="en-US" dirty="0" smtClean="0"/>
          </a:p>
          <a:p>
            <a:r>
              <a:rPr lang="en-US" dirty="0" smtClean="0"/>
              <a:t>Receiver must use the sender’s code to decode the encoded message.</a:t>
            </a:r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69E27B-EFA3-4C05-8667-A97CF651D45D}" type="slidenum">
              <a:rPr lang="en-US"/>
              <a:pPr/>
              <a:t>13</a:t>
            </a:fld>
            <a:endParaRPr lang="en-US"/>
          </a:p>
        </p:txBody>
      </p:sp>
      <p:sp>
        <p:nvSpPr>
          <p:cNvPr id="484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4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EMPHASIZE</a:t>
            </a:r>
          </a:p>
          <a:p>
            <a:endParaRPr lang="en-US" b="0" dirty="0" smtClean="0"/>
          </a:p>
          <a:p>
            <a:r>
              <a:rPr lang="en-US" b="0" dirty="0" smtClean="0"/>
              <a:t>SSID =&gt; Service set ID</a:t>
            </a:r>
            <a:endParaRPr lang="en-US" b="0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6918B27-2901-4C33-854D-804DA06BF044}" type="slidenum">
              <a:rPr lang="en-US"/>
              <a:pPr/>
              <a:t>14</a:t>
            </a:fld>
            <a:endParaRPr lang="en-US"/>
          </a:p>
        </p:txBody>
      </p:sp>
      <p:sp>
        <p:nvSpPr>
          <p:cNvPr id="485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5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1810C7-7497-4B24-A456-B24C2A594AF8}" type="slidenum">
              <a:rPr lang="en-US"/>
              <a:pPr/>
              <a:t>15</a:t>
            </a:fld>
            <a:endParaRPr lang="en-US"/>
          </a:p>
        </p:txBody>
      </p:sp>
      <p:sp>
        <p:nvSpPr>
          <p:cNvPr id="486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6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Distributed inter-frame spacing (DIFS)</a:t>
            </a:r>
          </a:p>
          <a:p>
            <a:endParaRPr lang="en-US" dirty="0" smtClean="0"/>
          </a:p>
          <a:p>
            <a:r>
              <a:rPr lang="en-US" dirty="0" smtClean="0"/>
              <a:t>Short inter-frame spacing (SIFS)</a:t>
            </a:r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DA09AD-FA35-4DC7-B1BB-5298355EC098}" type="slidenum">
              <a:rPr lang="en-US"/>
              <a:pPr/>
              <a:t>16</a:t>
            </a:fld>
            <a:endParaRPr lang="en-US"/>
          </a:p>
        </p:txBody>
      </p:sp>
      <p:sp>
        <p:nvSpPr>
          <p:cNvPr id="487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7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do we deal with the hidden</a:t>
            </a:r>
            <a:r>
              <a:rPr lang="en-US" baseline="0" dirty="0" smtClean="0"/>
              <a:t> terminal problem?</a:t>
            </a:r>
          </a:p>
          <a:p>
            <a:endParaRPr lang="en-US" baseline="0" dirty="0" smtClean="0"/>
          </a:p>
          <a:p>
            <a:r>
              <a:rPr lang="en-US" baseline="0" dirty="0" smtClean="0"/>
              <a:t>Here is an idea.</a:t>
            </a:r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DCE6301-F319-421C-90F7-98D3BB2E2061}" type="slidenum">
              <a:rPr lang="en-US"/>
              <a:pPr/>
              <a:t>17</a:t>
            </a:fld>
            <a:endParaRPr lang="en-US"/>
          </a:p>
        </p:txBody>
      </p:sp>
      <p:sp>
        <p:nvSpPr>
          <p:cNvPr id="488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8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8ECCF38-1459-40F4-99E4-8DF13D9F0183}" type="slidenum">
              <a:rPr lang="en-US"/>
              <a:pPr/>
              <a:t>18</a:t>
            </a:fld>
            <a:endParaRPr lang="en-US"/>
          </a:p>
        </p:txBody>
      </p:sp>
      <p:sp>
        <p:nvSpPr>
          <p:cNvPr id="489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9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</a:t>
            </a:r>
            <a:r>
              <a:rPr lang="en-US" baseline="0" dirty="0" smtClean="0"/>
              <a:t> =&gt; source</a:t>
            </a:r>
          </a:p>
          <a:p>
            <a:r>
              <a:rPr lang="en-US" baseline="0" dirty="0" smtClean="0"/>
              <a:t>1 =&gt; destination (AP if source is wireless host, wireless host if AP is source)</a:t>
            </a:r>
          </a:p>
          <a:p>
            <a:r>
              <a:rPr lang="en-US" baseline="0" dirty="0" smtClean="0"/>
              <a:t>3 =&gt; since part of subnet, subnets need to be connected to other subnets.  3 =&gt; router interface.</a:t>
            </a:r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07A19C1-3BC5-492F-8C24-2BF3A0CC0158}" type="slidenum">
              <a:rPr lang="en-US"/>
              <a:pPr/>
              <a:t>19</a:t>
            </a:fld>
            <a:endParaRPr lang="en-US"/>
          </a:p>
        </p:txBody>
      </p:sp>
      <p:sp>
        <p:nvSpPr>
          <p:cNvPr id="537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7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EMPHASIZE</a:t>
            </a:r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A55B64-49AF-470D-9BF4-97F3228CEA36}" type="slidenum">
              <a:rPr lang="en-US"/>
              <a:pPr/>
              <a:t>2</a:t>
            </a:fld>
            <a:endParaRPr lang="en-US"/>
          </a:p>
        </p:txBody>
      </p:sp>
      <p:sp>
        <p:nvSpPr>
          <p:cNvPr id="470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0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5FD95CC-5744-4DF5-A8ED-5B17D8241021}" type="slidenum">
              <a:rPr lang="en-US"/>
              <a:pPr/>
              <a:t>20</a:t>
            </a:fld>
            <a:endParaRPr lang="en-US"/>
          </a:p>
        </p:txBody>
      </p:sp>
      <p:sp>
        <p:nvSpPr>
          <p:cNvPr id="547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7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354B54-5EF1-4014-8371-BDE5ACFF6E45}" type="slidenum">
              <a:rPr lang="en-US"/>
              <a:pPr/>
              <a:t>21</a:t>
            </a:fld>
            <a:endParaRPr lang="en-US"/>
          </a:p>
        </p:txBody>
      </p:sp>
      <p:sp>
        <p:nvSpPr>
          <p:cNvPr id="493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3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There are</a:t>
            </a:r>
            <a:r>
              <a:rPr lang="en-US" baseline="0" dirty="0" smtClean="0"/>
              <a:t> various types of networks.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PAN network, evolved from Bluetooth specs.</a:t>
            </a:r>
            <a:endParaRPr 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B1515B-3327-4D3A-910A-44E5D142BA58}" type="slidenum">
              <a:rPr lang="en-US"/>
              <a:pPr/>
              <a:t>22</a:t>
            </a:fld>
            <a:endParaRPr lang="en-US"/>
          </a:p>
        </p:txBody>
      </p:sp>
      <p:sp>
        <p:nvSpPr>
          <p:cNvPr id="539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9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EMPHASIZE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Yet another type of network</a:t>
            </a:r>
          </a:p>
          <a:p>
            <a:endParaRPr lang="en-US" dirty="0" smtClean="0"/>
          </a:p>
          <a:p>
            <a:r>
              <a:rPr lang="en-US" dirty="0" smtClean="0"/>
              <a:t>(World interoperability for microwave access) aims to deliver wireless data to a large number of users over a wide area at cable model</a:t>
            </a:r>
            <a:r>
              <a:rPr lang="en-US" baseline="0" dirty="0" smtClean="0"/>
              <a:t> and ADLS rates.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Aims at supporting mobility at speeds of up to 80 mph.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It resembles both </a:t>
            </a:r>
            <a:r>
              <a:rPr lang="en-US" baseline="0" dirty="0" err="1" smtClean="0"/>
              <a:t>wifi</a:t>
            </a:r>
            <a:r>
              <a:rPr lang="en-US" baseline="0" dirty="0" smtClean="0"/>
              <a:t> (in infrastructure mode) and cellular networks.</a:t>
            </a:r>
            <a:endParaRPr 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BADA969-E98D-4DAF-8CD8-EACFB85C1844}" type="slidenum">
              <a:rPr lang="en-US"/>
              <a:pPr/>
              <a:t>23</a:t>
            </a:fld>
            <a:endParaRPr lang="en-US"/>
          </a:p>
        </p:txBody>
      </p:sp>
      <p:sp>
        <p:nvSpPr>
          <p:cNvPr id="495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5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27FCD0-1A2F-4040-B014-C20BF55ED71D}" type="slidenum">
              <a:rPr lang="en-US"/>
              <a:pPr/>
              <a:t>24</a:t>
            </a:fld>
            <a:endParaRPr lang="en-US"/>
          </a:p>
        </p:txBody>
      </p:sp>
      <p:sp>
        <p:nvSpPr>
          <p:cNvPr id="497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7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50F6D9-6AFD-4BC7-A433-3C7FBB81EAB7}" type="slidenum">
              <a:rPr lang="en-US"/>
              <a:pPr/>
              <a:t>25</a:t>
            </a:fld>
            <a:endParaRPr lang="en-US"/>
          </a:p>
        </p:txBody>
      </p:sp>
      <p:sp>
        <p:nvSpPr>
          <p:cNvPr id="498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8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1506C78-4705-44D8-981A-820B4E58B32C}" type="slidenum">
              <a:rPr lang="en-US"/>
              <a:pPr/>
              <a:t>26</a:t>
            </a:fld>
            <a:endParaRPr lang="en-US"/>
          </a:p>
        </p:txBody>
      </p:sp>
      <p:sp>
        <p:nvSpPr>
          <p:cNvPr id="499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9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881B0B0-D762-4E00-B6A9-BBA849F184B6}" type="slidenum">
              <a:rPr lang="en-US"/>
              <a:pPr/>
              <a:t>3</a:t>
            </a:fld>
            <a:endParaRPr lang="en-US"/>
          </a:p>
        </p:txBody>
      </p:sp>
      <p:sp>
        <p:nvSpPr>
          <p:cNvPr id="471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EMPHASIZE</a:t>
            </a:r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016CBA-E0BF-4AE7-97AE-A2D13CC5DFAE}" type="slidenum">
              <a:rPr lang="en-US"/>
              <a:pPr/>
              <a:t>4</a:t>
            </a:fld>
            <a:endParaRPr lang="en-US"/>
          </a:p>
        </p:txBody>
      </p:sp>
      <p:sp>
        <p:nvSpPr>
          <p:cNvPr id="472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2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There are </a:t>
            </a:r>
            <a:r>
              <a:rPr lang="en-US" smtClean="0"/>
              <a:t>2 modes </a:t>
            </a:r>
            <a:r>
              <a:rPr lang="en-US" dirty="0" smtClean="0"/>
              <a:t>in which wireless host can operate:</a:t>
            </a:r>
          </a:p>
          <a:p>
            <a:r>
              <a:rPr lang="en-US" dirty="0" smtClean="0"/>
              <a:t>Infrastructure mode</a:t>
            </a:r>
          </a:p>
          <a:p>
            <a:r>
              <a:rPr lang="en-US" dirty="0" smtClean="0"/>
              <a:t>Ad hoc mode</a:t>
            </a:r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02318B-3D5E-418C-9E4D-02A573B32B54}" type="slidenum">
              <a:rPr lang="en-US"/>
              <a:pPr/>
              <a:t>5</a:t>
            </a:fld>
            <a:endParaRPr lang="en-US"/>
          </a:p>
        </p:txBody>
      </p:sp>
      <p:sp>
        <p:nvSpPr>
          <p:cNvPr id="473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3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EMPHASIZE</a:t>
            </a:r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1A5E41E-3DDF-499A-AB47-14C29BCA060F}" type="slidenum">
              <a:rPr lang="en-US"/>
              <a:pPr/>
              <a:t>6</a:t>
            </a:fld>
            <a:endParaRPr lang="en-US"/>
          </a:p>
        </p:txBody>
      </p:sp>
      <p:sp>
        <p:nvSpPr>
          <p:cNvPr id="474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4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42A37F-E06D-4F21-8BC7-AA58C639DBCD}" type="slidenum">
              <a:rPr lang="en-US"/>
              <a:pPr/>
              <a:t>7</a:t>
            </a:fld>
            <a:endParaRPr lang="en-US"/>
          </a:p>
        </p:txBody>
      </p:sp>
      <p:sp>
        <p:nvSpPr>
          <p:cNvPr id="475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5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These nodes form a mobile ad hoc network (MANET) or a vehicular ad hoc network (VANET).</a:t>
            </a:r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26F997-FA44-4CBE-97D0-F9ACF4A31F68}" type="slidenum">
              <a:rPr lang="en-US"/>
              <a:pPr/>
              <a:t>8</a:t>
            </a:fld>
            <a:endParaRPr lang="en-US"/>
          </a:p>
        </p:txBody>
      </p:sp>
      <p:sp>
        <p:nvSpPr>
          <p:cNvPr id="533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3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EMPHASIZE</a:t>
            </a:r>
          </a:p>
          <a:p>
            <a:endParaRPr lang="en-US" b="1" dirty="0" smtClean="0"/>
          </a:p>
          <a:p>
            <a:r>
              <a:rPr lang="en-US" b="1" dirty="0" smtClean="0"/>
              <a:t>Nadine’s research</a:t>
            </a:r>
            <a:r>
              <a:rPr lang="en-US" b="1" baseline="0" dirty="0" smtClean="0"/>
              <a:t> is in the area of wireless mesh networks.</a:t>
            </a:r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DFEA2BF-8CEA-465C-AED0-3F03BA48AEC2}" type="slidenum">
              <a:rPr lang="en-US"/>
              <a:pPr/>
              <a:t>9</a:t>
            </a:fld>
            <a:endParaRPr lang="en-US"/>
          </a:p>
        </p:txBody>
      </p:sp>
      <p:sp>
        <p:nvSpPr>
          <p:cNvPr id="545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5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Wireless, Mobile Networks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6-</a:t>
            </a:r>
            <a:fld id="{901BA142-008A-4194-8641-791E7B7531B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001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Wireless, Mobile Networks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6-</a:t>
            </a:r>
            <a:fld id="{1484372E-94D5-4CAC-96FE-A7EDB618D4E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328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62700" y="228600"/>
            <a:ext cx="1943100" cy="6019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228600"/>
            <a:ext cx="5676900" cy="6019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Wireless, Mobile Networks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6-</a:t>
            </a:r>
            <a:fld id="{19D583D8-A682-4937-8804-6C40A276EEE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6501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6763" y="6400800"/>
            <a:ext cx="3862387" cy="322263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Wireless, Mobile Networks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62925" y="6400800"/>
            <a:ext cx="676275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6-</a:t>
            </a:r>
            <a:fld id="{98B75040-EFAC-46DA-B8E8-71950400433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85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Wireless, Mobile Networks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6-</a:t>
            </a:r>
            <a:fld id="{2490F9A7-F302-4FF4-9FFD-992A2F51FFB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202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Wireless, Mobile Networks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6-</a:t>
            </a:r>
            <a:fld id="{1BD32785-6D05-46C6-BD86-6AFCC72EBA1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726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Wireless, Mobile Networks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6-</a:t>
            </a:r>
            <a:fld id="{5B75062E-EE7F-4DA9-83DD-7D82B29DFCC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103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Wireless, Mobile Networks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6-</a:t>
            </a:r>
            <a:fld id="{B708E3A5-8310-40CC-BE1C-1DAD4AC786E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187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Wireless, Mobile Networks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6-</a:t>
            </a:r>
            <a:fld id="{F1CE5CFC-7D03-42B5-9559-4E95E85A35E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45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Wireless, Mobile Networks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6-</a:t>
            </a:r>
            <a:fld id="{C8F1EE41-6CA2-45FB-A880-219660BFA16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146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Wireless, Mobile Networks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6-</a:t>
            </a:r>
            <a:fld id="{CA994C47-534F-4F55-B8D6-4E034F5ACA5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328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Wireless, Mobile Networks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6-</a:t>
            </a:r>
            <a:fld id="{6CD7CBCD-37FC-46BC-8663-63B106D6E9A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895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00200"/>
            <a:ext cx="77724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6763" y="6400800"/>
            <a:ext cx="3862387" cy="322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r>
              <a:rPr lang="en-US"/>
              <a:t>Wireless, Mobile Networks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62925" y="6400800"/>
            <a:ext cx="676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r>
              <a:rPr lang="en-US"/>
              <a:t>6-</a:t>
            </a:r>
            <a:fld id="{A547C070-40EC-4AE9-91DA-F4AA77599464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rgbClr val="000099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rgbClr val="000099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rgbClr val="000099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rgbClr val="000099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rgbClr val="000099"/>
          </a:solidFill>
          <a:latin typeface="Comic Sans MS" pitchFamily="66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rgbClr val="000099"/>
          </a:solidFill>
          <a:latin typeface="Comic Sans MS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rgbClr val="000099"/>
          </a:solidFill>
          <a:latin typeface="Comic Sans MS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rgbClr val="000099"/>
          </a:solidFill>
          <a:latin typeface="Comic Sans MS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rgbClr val="000099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5000"/>
        <a:buFont typeface="Wingdings" pitchFamily="2" charset="2"/>
        <a:buChar char="v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132.bin"/><Relationship Id="rId12" Type="http://schemas.openxmlformats.org/officeDocument/2006/relationships/oleObject" Target="../embeddings/oleObject133.bin"/><Relationship Id="rId13" Type="http://schemas.openxmlformats.org/officeDocument/2006/relationships/oleObject" Target="../embeddings/oleObject134.bin"/><Relationship Id="rId14" Type="http://schemas.openxmlformats.org/officeDocument/2006/relationships/oleObject" Target="../embeddings/oleObject135.bin"/><Relationship Id="rId15" Type="http://schemas.openxmlformats.org/officeDocument/2006/relationships/oleObject" Target="../embeddings/oleObject136.bin"/><Relationship Id="rId16" Type="http://schemas.openxmlformats.org/officeDocument/2006/relationships/oleObject" Target="../embeddings/oleObject137.bin"/><Relationship Id="rId17" Type="http://schemas.openxmlformats.org/officeDocument/2006/relationships/oleObject" Target="../embeddings/oleObject138.bin"/><Relationship Id="rId18" Type="http://schemas.openxmlformats.org/officeDocument/2006/relationships/image" Target="../media/image6.png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1.xml"/><Relationship Id="rId4" Type="http://schemas.openxmlformats.org/officeDocument/2006/relationships/oleObject" Target="../embeddings/oleObject127.bin"/><Relationship Id="rId5" Type="http://schemas.openxmlformats.org/officeDocument/2006/relationships/image" Target="../media/image1.wmf"/><Relationship Id="rId6" Type="http://schemas.openxmlformats.org/officeDocument/2006/relationships/oleObject" Target="../embeddings/oleObject128.bin"/><Relationship Id="rId7" Type="http://schemas.openxmlformats.org/officeDocument/2006/relationships/image" Target="../media/image2.wmf"/><Relationship Id="rId8" Type="http://schemas.openxmlformats.org/officeDocument/2006/relationships/oleObject" Target="../embeddings/oleObject129.bin"/><Relationship Id="rId9" Type="http://schemas.openxmlformats.org/officeDocument/2006/relationships/oleObject" Target="../embeddings/oleObject130.bin"/><Relationship Id="rId10" Type="http://schemas.openxmlformats.org/officeDocument/2006/relationships/oleObject" Target="../embeddings/oleObject131.bin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144.bin"/><Relationship Id="rId12" Type="http://schemas.openxmlformats.org/officeDocument/2006/relationships/oleObject" Target="../embeddings/oleObject145.bin"/><Relationship Id="rId13" Type="http://schemas.openxmlformats.org/officeDocument/2006/relationships/oleObject" Target="../embeddings/oleObject146.bin"/><Relationship Id="rId14" Type="http://schemas.openxmlformats.org/officeDocument/2006/relationships/oleObject" Target="../embeddings/oleObject147.bin"/><Relationship Id="rId15" Type="http://schemas.openxmlformats.org/officeDocument/2006/relationships/oleObject" Target="../embeddings/oleObject148.bin"/><Relationship Id="rId16" Type="http://schemas.openxmlformats.org/officeDocument/2006/relationships/oleObject" Target="../embeddings/oleObject149.bin"/><Relationship Id="rId17" Type="http://schemas.openxmlformats.org/officeDocument/2006/relationships/oleObject" Target="../embeddings/oleObject150.bin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4.xml"/><Relationship Id="rId4" Type="http://schemas.openxmlformats.org/officeDocument/2006/relationships/oleObject" Target="../embeddings/oleObject139.bin"/><Relationship Id="rId5" Type="http://schemas.openxmlformats.org/officeDocument/2006/relationships/image" Target="../media/image1.wmf"/><Relationship Id="rId6" Type="http://schemas.openxmlformats.org/officeDocument/2006/relationships/oleObject" Target="../embeddings/oleObject140.bin"/><Relationship Id="rId7" Type="http://schemas.openxmlformats.org/officeDocument/2006/relationships/image" Target="../media/image2.wmf"/><Relationship Id="rId8" Type="http://schemas.openxmlformats.org/officeDocument/2006/relationships/oleObject" Target="../embeddings/oleObject141.bin"/><Relationship Id="rId9" Type="http://schemas.openxmlformats.org/officeDocument/2006/relationships/oleObject" Target="../embeddings/oleObject142.bin"/><Relationship Id="rId10" Type="http://schemas.openxmlformats.org/officeDocument/2006/relationships/oleObject" Target="../embeddings/oleObject143.bin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4" Type="http://schemas.openxmlformats.org/officeDocument/2006/relationships/image" Target="../media/image4.png"/><Relationship Id="rId5" Type="http://schemas.openxmlformats.org/officeDocument/2006/relationships/oleObject" Target="../embeddings/oleObject151.bin"/><Relationship Id="rId6" Type="http://schemas.openxmlformats.org/officeDocument/2006/relationships/image" Target="../media/image1.wmf"/><Relationship Id="rId7" Type="http://schemas.openxmlformats.org/officeDocument/2006/relationships/oleObject" Target="../embeddings/oleObject152.bin"/><Relationship Id="rId8" Type="http://schemas.openxmlformats.org/officeDocument/2006/relationships/image" Target="../media/image2.wmf"/><Relationship Id="rId9" Type="http://schemas.openxmlformats.org/officeDocument/2006/relationships/oleObject" Target="../embeddings/oleObject153.bin"/><Relationship Id="rId10" Type="http://schemas.openxmlformats.org/officeDocument/2006/relationships/oleObject" Target="../embeddings/oleObject154.bin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0" Type="http://schemas.openxmlformats.org/officeDocument/2006/relationships/oleObject" Target="../embeddings/oleObject13.bin"/><Relationship Id="rId21" Type="http://schemas.openxmlformats.org/officeDocument/2006/relationships/oleObject" Target="../embeddings/oleObject14.bin"/><Relationship Id="rId22" Type="http://schemas.openxmlformats.org/officeDocument/2006/relationships/oleObject" Target="../embeddings/oleObject15.bin"/><Relationship Id="rId23" Type="http://schemas.openxmlformats.org/officeDocument/2006/relationships/oleObject" Target="../embeddings/oleObject16.bin"/><Relationship Id="rId24" Type="http://schemas.openxmlformats.org/officeDocument/2006/relationships/oleObject" Target="../embeddings/oleObject17.bin"/><Relationship Id="rId25" Type="http://schemas.openxmlformats.org/officeDocument/2006/relationships/oleObject" Target="../embeddings/oleObject18.bin"/><Relationship Id="rId26" Type="http://schemas.openxmlformats.org/officeDocument/2006/relationships/oleObject" Target="../embeddings/oleObject19.bin"/><Relationship Id="rId27" Type="http://schemas.openxmlformats.org/officeDocument/2006/relationships/oleObject" Target="../embeddings/oleObject20.bin"/><Relationship Id="rId28" Type="http://schemas.openxmlformats.org/officeDocument/2006/relationships/oleObject" Target="../embeddings/oleObject21.bin"/><Relationship Id="rId29" Type="http://schemas.openxmlformats.org/officeDocument/2006/relationships/oleObject" Target="../embeddings/oleObject22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6.xml"/><Relationship Id="rId3" Type="http://schemas.openxmlformats.org/officeDocument/2006/relationships/notesSlide" Target="../notesSlides/notesSlide2.xml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30" Type="http://schemas.openxmlformats.org/officeDocument/2006/relationships/oleObject" Target="../embeddings/oleObject23.bin"/><Relationship Id="rId31" Type="http://schemas.openxmlformats.org/officeDocument/2006/relationships/oleObject" Target="../embeddings/oleObject24.bin"/><Relationship Id="rId32" Type="http://schemas.openxmlformats.org/officeDocument/2006/relationships/oleObject" Target="../embeddings/oleObject25.bin"/><Relationship Id="rId9" Type="http://schemas.openxmlformats.org/officeDocument/2006/relationships/image" Target="../media/image2.wmf"/><Relationship Id="rId6" Type="http://schemas.openxmlformats.org/officeDocument/2006/relationships/oleObject" Target="../embeddings/oleObject1.bin"/><Relationship Id="rId7" Type="http://schemas.openxmlformats.org/officeDocument/2006/relationships/image" Target="../media/image1.wmf"/><Relationship Id="rId8" Type="http://schemas.openxmlformats.org/officeDocument/2006/relationships/oleObject" Target="../embeddings/oleObject2.bin"/><Relationship Id="rId33" Type="http://schemas.openxmlformats.org/officeDocument/2006/relationships/oleObject" Target="../embeddings/oleObject26.bin"/><Relationship Id="rId34" Type="http://schemas.openxmlformats.org/officeDocument/2006/relationships/oleObject" Target="../embeddings/oleObject27.bin"/><Relationship Id="rId35" Type="http://schemas.openxmlformats.org/officeDocument/2006/relationships/oleObject" Target="../embeddings/oleObject28.bin"/><Relationship Id="rId10" Type="http://schemas.openxmlformats.org/officeDocument/2006/relationships/oleObject" Target="../embeddings/oleObject3.bin"/><Relationship Id="rId11" Type="http://schemas.openxmlformats.org/officeDocument/2006/relationships/oleObject" Target="../embeddings/oleObject4.bin"/><Relationship Id="rId12" Type="http://schemas.openxmlformats.org/officeDocument/2006/relationships/oleObject" Target="../embeddings/oleObject5.bin"/><Relationship Id="rId13" Type="http://schemas.openxmlformats.org/officeDocument/2006/relationships/oleObject" Target="../embeddings/oleObject6.bin"/><Relationship Id="rId14" Type="http://schemas.openxmlformats.org/officeDocument/2006/relationships/oleObject" Target="../embeddings/oleObject7.bin"/><Relationship Id="rId15" Type="http://schemas.openxmlformats.org/officeDocument/2006/relationships/oleObject" Target="../embeddings/oleObject8.bin"/><Relationship Id="rId16" Type="http://schemas.openxmlformats.org/officeDocument/2006/relationships/oleObject" Target="../embeddings/oleObject9.bin"/><Relationship Id="rId17" Type="http://schemas.openxmlformats.org/officeDocument/2006/relationships/oleObject" Target="../embeddings/oleObject10.bin"/><Relationship Id="rId18" Type="http://schemas.openxmlformats.org/officeDocument/2006/relationships/oleObject" Target="../embeddings/oleObject11.bin"/><Relationship Id="rId19" Type="http://schemas.openxmlformats.org/officeDocument/2006/relationships/oleObject" Target="../embeddings/oleObject12.bin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png"/><Relationship Id="rId12" Type="http://schemas.openxmlformats.org/officeDocument/2006/relationships/oleObject" Target="../embeddings/oleObject157.bin"/><Relationship Id="rId13" Type="http://schemas.openxmlformats.org/officeDocument/2006/relationships/oleObject" Target="../embeddings/oleObject158.bin"/><Relationship Id="rId14" Type="http://schemas.openxmlformats.org/officeDocument/2006/relationships/oleObject" Target="../embeddings/oleObject159.bin"/><Relationship Id="rId15" Type="http://schemas.openxmlformats.org/officeDocument/2006/relationships/oleObject" Target="../embeddings/oleObject160.bin"/><Relationship Id="rId16" Type="http://schemas.openxmlformats.org/officeDocument/2006/relationships/image" Target="../media/image11.jpeg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2.xml"/><Relationship Id="rId4" Type="http://schemas.openxmlformats.org/officeDocument/2006/relationships/image" Target="../media/image7.png"/><Relationship Id="rId5" Type="http://schemas.openxmlformats.org/officeDocument/2006/relationships/oleObject" Target="../embeddings/oleObject155.bin"/><Relationship Id="rId6" Type="http://schemas.openxmlformats.org/officeDocument/2006/relationships/image" Target="../media/image1.wmf"/><Relationship Id="rId7" Type="http://schemas.openxmlformats.org/officeDocument/2006/relationships/oleObject" Target="../embeddings/oleObject156.bin"/><Relationship Id="rId8" Type="http://schemas.openxmlformats.org/officeDocument/2006/relationships/image" Target="../media/image2.wmf"/><Relationship Id="rId9" Type="http://schemas.openxmlformats.org/officeDocument/2006/relationships/image" Target="../media/image8.jpeg"/><Relationship Id="rId10" Type="http://schemas.openxmlformats.org/officeDocument/2006/relationships/image" Target="../media/image9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9.wmf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Relationship Id="rId3" Type="http://schemas.openxmlformats.org/officeDocument/2006/relationships/image" Target="../media/image9.w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Relationship Id="rId3" Type="http://schemas.openxmlformats.org/officeDocument/2006/relationships/image" Target="../media/image9.wmf"/></Relationships>
</file>

<file path=ppt/slides/_rels/slide3.xml.rels><?xml version="1.0" encoding="UTF-8" standalone="yes"?>
<Relationships xmlns="http://schemas.openxmlformats.org/package/2006/relationships"><Relationship Id="rId20" Type="http://schemas.openxmlformats.org/officeDocument/2006/relationships/oleObject" Target="../embeddings/oleObject41.bin"/><Relationship Id="rId21" Type="http://schemas.openxmlformats.org/officeDocument/2006/relationships/oleObject" Target="../embeddings/oleObject42.bin"/><Relationship Id="rId22" Type="http://schemas.openxmlformats.org/officeDocument/2006/relationships/oleObject" Target="../embeddings/oleObject43.bin"/><Relationship Id="rId23" Type="http://schemas.openxmlformats.org/officeDocument/2006/relationships/oleObject" Target="../embeddings/oleObject44.bin"/><Relationship Id="rId24" Type="http://schemas.openxmlformats.org/officeDocument/2006/relationships/oleObject" Target="../embeddings/oleObject45.bin"/><Relationship Id="rId25" Type="http://schemas.openxmlformats.org/officeDocument/2006/relationships/oleObject" Target="../embeddings/oleObject46.bin"/><Relationship Id="rId26" Type="http://schemas.openxmlformats.org/officeDocument/2006/relationships/oleObject" Target="../embeddings/oleObject47.bin"/><Relationship Id="rId27" Type="http://schemas.openxmlformats.org/officeDocument/2006/relationships/oleObject" Target="../embeddings/oleObject48.bin"/><Relationship Id="rId28" Type="http://schemas.openxmlformats.org/officeDocument/2006/relationships/oleObject" Target="../embeddings/oleObject49.bin"/><Relationship Id="rId29" Type="http://schemas.openxmlformats.org/officeDocument/2006/relationships/oleObject" Target="../embeddings/oleObject50.bin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6.xml"/><Relationship Id="rId3" Type="http://schemas.openxmlformats.org/officeDocument/2006/relationships/notesSlide" Target="../notesSlides/notesSlide3.xml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30" Type="http://schemas.openxmlformats.org/officeDocument/2006/relationships/oleObject" Target="../embeddings/oleObject51.bin"/><Relationship Id="rId31" Type="http://schemas.openxmlformats.org/officeDocument/2006/relationships/oleObject" Target="../embeddings/oleObject52.bin"/><Relationship Id="rId32" Type="http://schemas.openxmlformats.org/officeDocument/2006/relationships/oleObject" Target="../embeddings/oleObject53.bin"/><Relationship Id="rId9" Type="http://schemas.openxmlformats.org/officeDocument/2006/relationships/image" Target="../media/image2.wmf"/><Relationship Id="rId6" Type="http://schemas.openxmlformats.org/officeDocument/2006/relationships/oleObject" Target="../embeddings/oleObject29.bin"/><Relationship Id="rId7" Type="http://schemas.openxmlformats.org/officeDocument/2006/relationships/image" Target="../media/image1.wmf"/><Relationship Id="rId8" Type="http://schemas.openxmlformats.org/officeDocument/2006/relationships/oleObject" Target="../embeddings/oleObject30.bin"/><Relationship Id="rId33" Type="http://schemas.openxmlformats.org/officeDocument/2006/relationships/oleObject" Target="../embeddings/oleObject54.bin"/><Relationship Id="rId34" Type="http://schemas.openxmlformats.org/officeDocument/2006/relationships/image" Target="../media/image5.png"/><Relationship Id="rId10" Type="http://schemas.openxmlformats.org/officeDocument/2006/relationships/oleObject" Target="../embeddings/oleObject31.bin"/><Relationship Id="rId11" Type="http://schemas.openxmlformats.org/officeDocument/2006/relationships/oleObject" Target="../embeddings/oleObject32.bin"/><Relationship Id="rId12" Type="http://schemas.openxmlformats.org/officeDocument/2006/relationships/oleObject" Target="../embeddings/oleObject33.bin"/><Relationship Id="rId13" Type="http://schemas.openxmlformats.org/officeDocument/2006/relationships/oleObject" Target="../embeddings/oleObject34.bin"/><Relationship Id="rId14" Type="http://schemas.openxmlformats.org/officeDocument/2006/relationships/oleObject" Target="../embeddings/oleObject35.bin"/><Relationship Id="rId15" Type="http://schemas.openxmlformats.org/officeDocument/2006/relationships/oleObject" Target="../embeddings/oleObject36.bin"/><Relationship Id="rId16" Type="http://schemas.openxmlformats.org/officeDocument/2006/relationships/oleObject" Target="../embeddings/oleObject37.bin"/><Relationship Id="rId17" Type="http://schemas.openxmlformats.org/officeDocument/2006/relationships/oleObject" Target="../embeddings/oleObject38.bin"/><Relationship Id="rId18" Type="http://schemas.openxmlformats.org/officeDocument/2006/relationships/oleObject" Target="../embeddings/oleObject39.bin"/><Relationship Id="rId19" Type="http://schemas.openxmlformats.org/officeDocument/2006/relationships/oleObject" Target="../embeddings/oleObject40.bin"/></Relationships>
</file>

<file path=ppt/slides/_rels/slide4.xml.rels><?xml version="1.0" encoding="UTF-8" standalone="yes"?>
<Relationships xmlns="http://schemas.openxmlformats.org/package/2006/relationships"><Relationship Id="rId20" Type="http://schemas.openxmlformats.org/officeDocument/2006/relationships/oleObject" Target="../embeddings/oleObject67.bin"/><Relationship Id="rId21" Type="http://schemas.openxmlformats.org/officeDocument/2006/relationships/oleObject" Target="../embeddings/oleObject68.bin"/><Relationship Id="rId22" Type="http://schemas.openxmlformats.org/officeDocument/2006/relationships/oleObject" Target="../embeddings/oleObject69.bin"/><Relationship Id="rId23" Type="http://schemas.openxmlformats.org/officeDocument/2006/relationships/oleObject" Target="../embeddings/oleObject70.bin"/><Relationship Id="rId24" Type="http://schemas.openxmlformats.org/officeDocument/2006/relationships/oleObject" Target="../embeddings/oleObject71.bin"/><Relationship Id="rId25" Type="http://schemas.openxmlformats.org/officeDocument/2006/relationships/oleObject" Target="../embeddings/oleObject72.bin"/><Relationship Id="rId26" Type="http://schemas.openxmlformats.org/officeDocument/2006/relationships/oleObject" Target="../embeddings/oleObject73.bin"/><Relationship Id="rId27" Type="http://schemas.openxmlformats.org/officeDocument/2006/relationships/oleObject" Target="../embeddings/oleObject74.bin"/><Relationship Id="rId28" Type="http://schemas.openxmlformats.org/officeDocument/2006/relationships/oleObject" Target="../embeddings/oleObject75.bin"/><Relationship Id="rId29" Type="http://schemas.openxmlformats.org/officeDocument/2006/relationships/oleObject" Target="../embeddings/oleObject76.bin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6.xml"/><Relationship Id="rId3" Type="http://schemas.openxmlformats.org/officeDocument/2006/relationships/notesSlide" Target="../notesSlides/notesSlide4.xml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30" Type="http://schemas.openxmlformats.org/officeDocument/2006/relationships/oleObject" Target="../embeddings/oleObject77.bin"/><Relationship Id="rId31" Type="http://schemas.openxmlformats.org/officeDocument/2006/relationships/oleObject" Target="../embeddings/oleObject78.bin"/><Relationship Id="rId32" Type="http://schemas.openxmlformats.org/officeDocument/2006/relationships/oleObject" Target="../embeddings/oleObject79.bin"/><Relationship Id="rId9" Type="http://schemas.openxmlformats.org/officeDocument/2006/relationships/image" Target="../media/image2.wmf"/><Relationship Id="rId6" Type="http://schemas.openxmlformats.org/officeDocument/2006/relationships/oleObject" Target="../embeddings/oleObject55.bin"/><Relationship Id="rId7" Type="http://schemas.openxmlformats.org/officeDocument/2006/relationships/image" Target="../media/image1.wmf"/><Relationship Id="rId8" Type="http://schemas.openxmlformats.org/officeDocument/2006/relationships/oleObject" Target="../embeddings/oleObject56.bin"/><Relationship Id="rId33" Type="http://schemas.openxmlformats.org/officeDocument/2006/relationships/oleObject" Target="../embeddings/oleObject80.bin"/><Relationship Id="rId10" Type="http://schemas.openxmlformats.org/officeDocument/2006/relationships/oleObject" Target="../embeddings/oleObject57.bin"/><Relationship Id="rId11" Type="http://schemas.openxmlformats.org/officeDocument/2006/relationships/oleObject" Target="../embeddings/oleObject58.bin"/><Relationship Id="rId12" Type="http://schemas.openxmlformats.org/officeDocument/2006/relationships/oleObject" Target="../embeddings/oleObject59.bin"/><Relationship Id="rId13" Type="http://schemas.openxmlformats.org/officeDocument/2006/relationships/oleObject" Target="../embeddings/oleObject60.bin"/><Relationship Id="rId14" Type="http://schemas.openxmlformats.org/officeDocument/2006/relationships/oleObject" Target="../embeddings/oleObject61.bin"/><Relationship Id="rId15" Type="http://schemas.openxmlformats.org/officeDocument/2006/relationships/oleObject" Target="../embeddings/oleObject62.bin"/><Relationship Id="rId16" Type="http://schemas.openxmlformats.org/officeDocument/2006/relationships/oleObject" Target="../embeddings/oleObject63.bin"/><Relationship Id="rId17" Type="http://schemas.openxmlformats.org/officeDocument/2006/relationships/oleObject" Target="../embeddings/oleObject64.bin"/><Relationship Id="rId18" Type="http://schemas.openxmlformats.org/officeDocument/2006/relationships/oleObject" Target="../embeddings/oleObject65.bin"/><Relationship Id="rId19" Type="http://schemas.openxmlformats.org/officeDocument/2006/relationships/oleObject" Target="../embeddings/oleObject66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0" Type="http://schemas.openxmlformats.org/officeDocument/2006/relationships/oleObject" Target="../embeddings/oleObject93.bin"/><Relationship Id="rId21" Type="http://schemas.openxmlformats.org/officeDocument/2006/relationships/oleObject" Target="../embeddings/oleObject94.bin"/><Relationship Id="rId22" Type="http://schemas.openxmlformats.org/officeDocument/2006/relationships/oleObject" Target="../embeddings/oleObject95.bin"/><Relationship Id="rId23" Type="http://schemas.openxmlformats.org/officeDocument/2006/relationships/oleObject" Target="../embeddings/oleObject96.bin"/><Relationship Id="rId24" Type="http://schemas.openxmlformats.org/officeDocument/2006/relationships/oleObject" Target="../embeddings/oleObject97.bin"/><Relationship Id="rId25" Type="http://schemas.openxmlformats.org/officeDocument/2006/relationships/oleObject" Target="../embeddings/oleObject98.bin"/><Relationship Id="rId26" Type="http://schemas.openxmlformats.org/officeDocument/2006/relationships/oleObject" Target="../embeddings/oleObject99.bin"/><Relationship Id="rId27" Type="http://schemas.openxmlformats.org/officeDocument/2006/relationships/oleObject" Target="../embeddings/oleObject100.bin"/><Relationship Id="rId28" Type="http://schemas.openxmlformats.org/officeDocument/2006/relationships/oleObject" Target="../embeddings/oleObject101.bin"/><Relationship Id="rId29" Type="http://schemas.openxmlformats.org/officeDocument/2006/relationships/oleObject" Target="../embeddings/oleObject102.bin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6.xml"/><Relationship Id="rId3" Type="http://schemas.openxmlformats.org/officeDocument/2006/relationships/notesSlide" Target="../notesSlides/notesSlide6.xml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30" Type="http://schemas.openxmlformats.org/officeDocument/2006/relationships/oleObject" Target="../embeddings/oleObject103.bin"/><Relationship Id="rId31" Type="http://schemas.openxmlformats.org/officeDocument/2006/relationships/oleObject" Target="../embeddings/oleObject104.bin"/><Relationship Id="rId32" Type="http://schemas.openxmlformats.org/officeDocument/2006/relationships/oleObject" Target="../embeddings/oleObject105.bin"/><Relationship Id="rId9" Type="http://schemas.openxmlformats.org/officeDocument/2006/relationships/image" Target="../media/image2.wmf"/><Relationship Id="rId6" Type="http://schemas.openxmlformats.org/officeDocument/2006/relationships/oleObject" Target="../embeddings/oleObject81.bin"/><Relationship Id="rId7" Type="http://schemas.openxmlformats.org/officeDocument/2006/relationships/image" Target="../media/image1.wmf"/><Relationship Id="rId8" Type="http://schemas.openxmlformats.org/officeDocument/2006/relationships/oleObject" Target="../embeddings/oleObject82.bin"/><Relationship Id="rId33" Type="http://schemas.openxmlformats.org/officeDocument/2006/relationships/oleObject" Target="../embeddings/oleObject106.bin"/><Relationship Id="rId10" Type="http://schemas.openxmlformats.org/officeDocument/2006/relationships/oleObject" Target="../embeddings/oleObject83.bin"/><Relationship Id="rId11" Type="http://schemas.openxmlformats.org/officeDocument/2006/relationships/oleObject" Target="../embeddings/oleObject84.bin"/><Relationship Id="rId12" Type="http://schemas.openxmlformats.org/officeDocument/2006/relationships/oleObject" Target="../embeddings/oleObject85.bin"/><Relationship Id="rId13" Type="http://schemas.openxmlformats.org/officeDocument/2006/relationships/oleObject" Target="../embeddings/oleObject86.bin"/><Relationship Id="rId14" Type="http://schemas.openxmlformats.org/officeDocument/2006/relationships/oleObject" Target="../embeddings/oleObject87.bin"/><Relationship Id="rId15" Type="http://schemas.openxmlformats.org/officeDocument/2006/relationships/oleObject" Target="../embeddings/oleObject88.bin"/><Relationship Id="rId16" Type="http://schemas.openxmlformats.org/officeDocument/2006/relationships/oleObject" Target="../embeddings/oleObject89.bin"/><Relationship Id="rId17" Type="http://schemas.openxmlformats.org/officeDocument/2006/relationships/oleObject" Target="../embeddings/oleObject90.bin"/><Relationship Id="rId18" Type="http://schemas.openxmlformats.org/officeDocument/2006/relationships/oleObject" Target="../embeddings/oleObject91.bin"/><Relationship Id="rId19" Type="http://schemas.openxmlformats.org/officeDocument/2006/relationships/oleObject" Target="../embeddings/oleObject92.bin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10.bin"/><Relationship Id="rId20" Type="http://schemas.openxmlformats.org/officeDocument/2006/relationships/oleObject" Target="../embeddings/oleObject121.bin"/><Relationship Id="rId21" Type="http://schemas.openxmlformats.org/officeDocument/2006/relationships/oleObject" Target="../embeddings/oleObject122.bin"/><Relationship Id="rId22" Type="http://schemas.openxmlformats.org/officeDocument/2006/relationships/oleObject" Target="../embeddings/oleObject123.bin"/><Relationship Id="rId23" Type="http://schemas.openxmlformats.org/officeDocument/2006/relationships/oleObject" Target="../embeddings/oleObject124.bin"/><Relationship Id="rId24" Type="http://schemas.openxmlformats.org/officeDocument/2006/relationships/oleObject" Target="../embeddings/oleObject125.bin"/><Relationship Id="rId25" Type="http://schemas.openxmlformats.org/officeDocument/2006/relationships/oleObject" Target="../embeddings/oleObject126.bin"/><Relationship Id="rId10" Type="http://schemas.openxmlformats.org/officeDocument/2006/relationships/oleObject" Target="../embeddings/oleObject111.bin"/><Relationship Id="rId11" Type="http://schemas.openxmlformats.org/officeDocument/2006/relationships/oleObject" Target="../embeddings/oleObject112.bin"/><Relationship Id="rId12" Type="http://schemas.openxmlformats.org/officeDocument/2006/relationships/oleObject" Target="../embeddings/oleObject113.bin"/><Relationship Id="rId13" Type="http://schemas.openxmlformats.org/officeDocument/2006/relationships/oleObject" Target="../embeddings/oleObject114.bin"/><Relationship Id="rId14" Type="http://schemas.openxmlformats.org/officeDocument/2006/relationships/oleObject" Target="../embeddings/oleObject115.bin"/><Relationship Id="rId15" Type="http://schemas.openxmlformats.org/officeDocument/2006/relationships/oleObject" Target="../embeddings/oleObject116.bin"/><Relationship Id="rId16" Type="http://schemas.openxmlformats.org/officeDocument/2006/relationships/oleObject" Target="../embeddings/oleObject117.bin"/><Relationship Id="rId17" Type="http://schemas.openxmlformats.org/officeDocument/2006/relationships/oleObject" Target="../embeddings/oleObject118.bin"/><Relationship Id="rId18" Type="http://schemas.openxmlformats.org/officeDocument/2006/relationships/oleObject" Target="../embeddings/oleObject119.bin"/><Relationship Id="rId19" Type="http://schemas.openxmlformats.org/officeDocument/2006/relationships/oleObject" Target="../embeddings/oleObject120.bin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6.xml"/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107.bin"/><Relationship Id="rId5" Type="http://schemas.openxmlformats.org/officeDocument/2006/relationships/image" Target="../media/image1.wmf"/><Relationship Id="rId6" Type="http://schemas.openxmlformats.org/officeDocument/2006/relationships/oleObject" Target="../embeddings/oleObject108.bin"/><Relationship Id="rId7" Type="http://schemas.openxmlformats.org/officeDocument/2006/relationships/image" Target="../media/image2.wmf"/><Relationship Id="rId8" Type="http://schemas.openxmlformats.org/officeDocument/2006/relationships/oleObject" Target="../embeddings/oleObject109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Wireless, Mobile Networks</a:t>
            </a:r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6-</a:t>
            </a:r>
            <a:fld id="{3951D982-4C6A-42C0-B92D-18E2B559DB81}" type="slidenum">
              <a:rPr lang="en-US"/>
              <a:pPr/>
              <a:t>1</a:t>
            </a:fld>
            <a:endParaRPr lang="en-US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246063" y="255588"/>
            <a:ext cx="8610600" cy="1143000"/>
          </a:xfrm>
        </p:spPr>
        <p:txBody>
          <a:bodyPr/>
          <a:lstStyle/>
          <a:p>
            <a:r>
              <a:rPr lang="en-US" sz="3200"/>
              <a:t>Chapter 6: Wireless and Mobile Networks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371600"/>
            <a:ext cx="7305675" cy="4648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u="sng" dirty="0">
                <a:solidFill>
                  <a:srgbClr val="FF0000"/>
                </a:solidFill>
              </a:rPr>
              <a:t>Background:</a:t>
            </a:r>
            <a:r>
              <a:rPr lang="en-US" sz="2400" dirty="0"/>
              <a:t> </a:t>
            </a:r>
          </a:p>
          <a:p>
            <a:r>
              <a:rPr lang="en-US" sz="2400" dirty="0"/>
              <a:t># wireless (mobile) phone subscribers now exceeds # wired phone subscribers!</a:t>
            </a:r>
          </a:p>
          <a:p>
            <a:r>
              <a:rPr lang="en-US" sz="2400" dirty="0"/>
              <a:t># wireless Internet-connected devices soon to exceed # </a:t>
            </a:r>
            <a:r>
              <a:rPr lang="en-US" sz="2400" dirty="0" smtClean="0"/>
              <a:t>wired </a:t>
            </a:r>
            <a:r>
              <a:rPr lang="en-US" sz="2400" dirty="0"/>
              <a:t>Internet-connected devices</a:t>
            </a:r>
          </a:p>
          <a:p>
            <a:pPr lvl="1"/>
            <a:r>
              <a:rPr lang="en-US" sz="2000" dirty="0"/>
              <a:t>laptops, Internet-enabled phones promise anytime untethered Internet access</a:t>
            </a:r>
          </a:p>
          <a:p>
            <a:r>
              <a:rPr lang="en-US" sz="2400" dirty="0"/>
              <a:t>two important (but different) challenges</a:t>
            </a:r>
          </a:p>
          <a:p>
            <a:pPr lvl="1"/>
            <a:r>
              <a:rPr lang="en-US" sz="2000" i="1" dirty="0">
                <a:solidFill>
                  <a:srgbClr val="FF0000"/>
                </a:solidFill>
              </a:rPr>
              <a:t>wireless:</a:t>
            </a:r>
            <a:r>
              <a:rPr lang="en-US" sz="2000" dirty="0"/>
              <a:t> communication over wireless link</a:t>
            </a:r>
          </a:p>
          <a:p>
            <a:pPr lvl="1"/>
            <a:r>
              <a:rPr lang="en-US" sz="2000" i="1" dirty="0">
                <a:solidFill>
                  <a:srgbClr val="FF0000"/>
                </a:solidFill>
              </a:rPr>
              <a:t>mobility:</a:t>
            </a:r>
            <a:r>
              <a:rPr lang="en-US" sz="2000" dirty="0"/>
              <a:t> handling the mobile user who changes point of attachment to network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Wireless, Mobile Networks</a:t>
            </a:r>
          </a:p>
        </p:txBody>
      </p:sp>
      <p:sp>
        <p:nvSpPr>
          <p:cNvPr id="3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6-</a:t>
            </a:r>
            <a:fld id="{9B31A99B-C1FA-40C6-B809-728B0532984E}" type="slidenum">
              <a:rPr lang="en-US"/>
              <a:pPr/>
              <a:t>10</a:t>
            </a:fld>
            <a:endParaRPr lang="en-US"/>
          </a:p>
        </p:txBody>
      </p:sp>
      <p:sp>
        <p:nvSpPr>
          <p:cNvPr id="530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Wireless Link Characteristics (2)</a:t>
            </a:r>
          </a:p>
        </p:txBody>
      </p:sp>
      <p:sp>
        <p:nvSpPr>
          <p:cNvPr id="530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16050"/>
            <a:ext cx="4276725" cy="5197475"/>
          </a:xfrm>
        </p:spPr>
        <p:txBody>
          <a:bodyPr/>
          <a:lstStyle/>
          <a:p>
            <a:r>
              <a:rPr lang="en-US" sz="2000"/>
              <a:t>SNR: signal-to-noise ratio</a:t>
            </a:r>
          </a:p>
          <a:p>
            <a:pPr lvl="1"/>
            <a:r>
              <a:rPr lang="en-US" sz="2000"/>
              <a:t>larger SNR – easier to extract signal from noise (a “good thing”)</a:t>
            </a:r>
          </a:p>
          <a:p>
            <a:r>
              <a:rPr lang="en-US" sz="2000" i="1">
                <a:solidFill>
                  <a:srgbClr val="FF0000"/>
                </a:solidFill>
              </a:rPr>
              <a:t>SNR versus BER tradeoffs</a:t>
            </a:r>
          </a:p>
          <a:p>
            <a:pPr lvl="1"/>
            <a:r>
              <a:rPr lang="en-US" sz="2000" i="1">
                <a:solidFill>
                  <a:srgbClr val="000099"/>
                </a:solidFill>
              </a:rPr>
              <a:t>given physical layer:</a:t>
            </a:r>
            <a:r>
              <a:rPr lang="en-US" sz="2000"/>
              <a:t> increase power -&gt; increase SNR-&gt;decrease BER</a:t>
            </a:r>
          </a:p>
          <a:p>
            <a:pPr lvl="1"/>
            <a:r>
              <a:rPr lang="en-US" sz="2000" i="1">
                <a:solidFill>
                  <a:srgbClr val="000099"/>
                </a:solidFill>
              </a:rPr>
              <a:t>given SNR:</a:t>
            </a:r>
            <a:r>
              <a:rPr lang="en-US" sz="2000"/>
              <a:t> choose physical layer that meets BER requirement, giving highest thruput</a:t>
            </a:r>
          </a:p>
          <a:p>
            <a:pPr lvl="2"/>
            <a:r>
              <a:rPr lang="en-US" sz="1800"/>
              <a:t>SNR may change with mobility: dynamically adapt physical layer (modulation technique, rate) </a:t>
            </a:r>
          </a:p>
          <a:p>
            <a:pPr lvl="1"/>
            <a:endParaRPr lang="en-US" sz="2000"/>
          </a:p>
        </p:txBody>
      </p:sp>
      <p:sp>
        <p:nvSpPr>
          <p:cNvPr id="530436" name="Freeform 4"/>
          <p:cNvSpPr>
            <a:spLocks/>
          </p:cNvSpPr>
          <p:nvPr/>
        </p:nvSpPr>
        <p:spPr bwMode="auto">
          <a:xfrm>
            <a:off x="5483225" y="1924050"/>
            <a:ext cx="609600" cy="2527300"/>
          </a:xfrm>
          <a:custGeom>
            <a:avLst/>
            <a:gdLst>
              <a:gd name="T0" fmla="*/ 0 w 384"/>
              <a:gd name="T1" fmla="*/ 0 h 1592"/>
              <a:gd name="T2" fmla="*/ 184 w 384"/>
              <a:gd name="T3" fmla="*/ 384 h 1592"/>
              <a:gd name="T4" fmla="*/ 304 w 384"/>
              <a:gd name="T5" fmla="*/ 984 h 1592"/>
              <a:gd name="T6" fmla="*/ 384 w 384"/>
              <a:gd name="T7" fmla="*/ 1592 h 15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84" h="1592">
                <a:moveTo>
                  <a:pt x="0" y="0"/>
                </a:moveTo>
                <a:cubicBezTo>
                  <a:pt x="66" y="110"/>
                  <a:pt x="133" y="220"/>
                  <a:pt x="184" y="384"/>
                </a:cubicBezTo>
                <a:cubicBezTo>
                  <a:pt x="235" y="548"/>
                  <a:pt x="271" y="783"/>
                  <a:pt x="304" y="984"/>
                </a:cubicBezTo>
                <a:cubicBezTo>
                  <a:pt x="337" y="1185"/>
                  <a:pt x="371" y="1492"/>
                  <a:pt x="384" y="1592"/>
                </a:cubicBezTo>
              </a:path>
            </a:pathLst>
          </a:custGeom>
          <a:noFill/>
          <a:ln w="28575" cmpd="sng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0437" name="Freeform 5"/>
          <p:cNvSpPr>
            <a:spLocks/>
          </p:cNvSpPr>
          <p:nvPr/>
        </p:nvSpPr>
        <p:spPr bwMode="auto">
          <a:xfrm>
            <a:off x="6130925" y="1593850"/>
            <a:ext cx="685800" cy="2857500"/>
          </a:xfrm>
          <a:custGeom>
            <a:avLst/>
            <a:gdLst>
              <a:gd name="T0" fmla="*/ 0 w 432"/>
              <a:gd name="T1" fmla="*/ 0 h 1800"/>
              <a:gd name="T2" fmla="*/ 168 w 432"/>
              <a:gd name="T3" fmla="*/ 296 h 1800"/>
              <a:gd name="T4" fmla="*/ 256 w 432"/>
              <a:gd name="T5" fmla="*/ 600 h 1800"/>
              <a:gd name="T6" fmla="*/ 360 w 432"/>
              <a:gd name="T7" fmla="*/ 1192 h 1800"/>
              <a:gd name="T8" fmla="*/ 432 w 432"/>
              <a:gd name="T9" fmla="*/ 1800 h 1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2" h="1800">
                <a:moveTo>
                  <a:pt x="0" y="0"/>
                </a:moveTo>
                <a:cubicBezTo>
                  <a:pt x="62" y="98"/>
                  <a:pt x="125" y="196"/>
                  <a:pt x="168" y="296"/>
                </a:cubicBezTo>
                <a:cubicBezTo>
                  <a:pt x="211" y="396"/>
                  <a:pt x="224" y="451"/>
                  <a:pt x="256" y="600"/>
                </a:cubicBezTo>
                <a:cubicBezTo>
                  <a:pt x="288" y="749"/>
                  <a:pt x="331" y="992"/>
                  <a:pt x="360" y="1192"/>
                </a:cubicBezTo>
                <a:cubicBezTo>
                  <a:pt x="389" y="1392"/>
                  <a:pt x="410" y="1596"/>
                  <a:pt x="432" y="1800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0438" name="Freeform 6"/>
          <p:cNvSpPr>
            <a:spLocks/>
          </p:cNvSpPr>
          <p:nvPr/>
        </p:nvSpPr>
        <p:spPr bwMode="auto">
          <a:xfrm>
            <a:off x="7045325" y="1593850"/>
            <a:ext cx="647700" cy="2844800"/>
          </a:xfrm>
          <a:custGeom>
            <a:avLst/>
            <a:gdLst>
              <a:gd name="T0" fmla="*/ 0 w 408"/>
              <a:gd name="T1" fmla="*/ 0 h 1792"/>
              <a:gd name="T2" fmla="*/ 152 w 408"/>
              <a:gd name="T3" fmla="*/ 296 h 1792"/>
              <a:gd name="T4" fmla="*/ 232 w 408"/>
              <a:gd name="T5" fmla="*/ 592 h 1792"/>
              <a:gd name="T6" fmla="*/ 344 w 408"/>
              <a:gd name="T7" fmla="*/ 1192 h 1792"/>
              <a:gd name="T8" fmla="*/ 408 w 408"/>
              <a:gd name="T9" fmla="*/ 1792 h 17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8" h="1792">
                <a:moveTo>
                  <a:pt x="0" y="0"/>
                </a:moveTo>
                <a:cubicBezTo>
                  <a:pt x="56" y="98"/>
                  <a:pt x="113" y="197"/>
                  <a:pt x="152" y="296"/>
                </a:cubicBezTo>
                <a:cubicBezTo>
                  <a:pt x="191" y="395"/>
                  <a:pt x="200" y="443"/>
                  <a:pt x="232" y="592"/>
                </a:cubicBezTo>
                <a:cubicBezTo>
                  <a:pt x="264" y="741"/>
                  <a:pt x="315" y="992"/>
                  <a:pt x="344" y="1192"/>
                </a:cubicBezTo>
                <a:cubicBezTo>
                  <a:pt x="373" y="1392"/>
                  <a:pt x="397" y="1691"/>
                  <a:pt x="408" y="1792"/>
                </a:cubicBezTo>
              </a:path>
            </a:pathLst>
          </a:custGeom>
          <a:noFill/>
          <a:ln w="28575" cap="flat" cmpd="sng">
            <a:solidFill>
              <a:srgbClr val="0099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0439" name="Rectangle 7"/>
          <p:cNvSpPr>
            <a:spLocks noChangeArrowheads="1"/>
          </p:cNvSpPr>
          <p:nvPr/>
        </p:nvSpPr>
        <p:spPr bwMode="auto">
          <a:xfrm>
            <a:off x="5475288" y="1581150"/>
            <a:ext cx="2862262" cy="28781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0440" name="Line 8"/>
          <p:cNvSpPr>
            <a:spLocks noChangeShapeType="1"/>
          </p:cNvSpPr>
          <p:nvPr/>
        </p:nvSpPr>
        <p:spPr bwMode="auto">
          <a:xfrm>
            <a:off x="5475288" y="2074863"/>
            <a:ext cx="28479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0441" name="Line 9"/>
          <p:cNvSpPr>
            <a:spLocks noChangeShapeType="1"/>
          </p:cNvSpPr>
          <p:nvPr/>
        </p:nvSpPr>
        <p:spPr bwMode="auto">
          <a:xfrm>
            <a:off x="5484813" y="2541588"/>
            <a:ext cx="28479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0442" name="Line 10"/>
          <p:cNvSpPr>
            <a:spLocks noChangeShapeType="1"/>
          </p:cNvSpPr>
          <p:nvPr/>
        </p:nvSpPr>
        <p:spPr bwMode="auto">
          <a:xfrm>
            <a:off x="5494338" y="3022600"/>
            <a:ext cx="28479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0443" name="Line 11"/>
          <p:cNvSpPr>
            <a:spLocks noChangeShapeType="1"/>
          </p:cNvSpPr>
          <p:nvPr/>
        </p:nvSpPr>
        <p:spPr bwMode="auto">
          <a:xfrm>
            <a:off x="5503863" y="3489325"/>
            <a:ext cx="28479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0444" name="Line 12"/>
          <p:cNvSpPr>
            <a:spLocks noChangeShapeType="1"/>
          </p:cNvSpPr>
          <p:nvPr/>
        </p:nvSpPr>
        <p:spPr bwMode="auto">
          <a:xfrm>
            <a:off x="5513388" y="3970338"/>
            <a:ext cx="28479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0445" name="Line 13"/>
          <p:cNvSpPr>
            <a:spLocks noChangeShapeType="1"/>
          </p:cNvSpPr>
          <p:nvPr/>
        </p:nvSpPr>
        <p:spPr bwMode="auto">
          <a:xfrm>
            <a:off x="6224588" y="1581150"/>
            <a:ext cx="0" cy="2878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0446" name="Line 14"/>
          <p:cNvSpPr>
            <a:spLocks noChangeShapeType="1"/>
          </p:cNvSpPr>
          <p:nvPr/>
        </p:nvSpPr>
        <p:spPr bwMode="auto">
          <a:xfrm>
            <a:off x="6931025" y="1598613"/>
            <a:ext cx="0" cy="28781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0447" name="Line 15"/>
          <p:cNvSpPr>
            <a:spLocks noChangeShapeType="1"/>
          </p:cNvSpPr>
          <p:nvPr/>
        </p:nvSpPr>
        <p:spPr bwMode="auto">
          <a:xfrm>
            <a:off x="7637463" y="1587500"/>
            <a:ext cx="0" cy="2878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0448" name="Text Box 16"/>
          <p:cNvSpPr txBox="1">
            <a:spLocks noChangeArrowheads="1"/>
          </p:cNvSpPr>
          <p:nvPr/>
        </p:nvSpPr>
        <p:spPr bwMode="auto">
          <a:xfrm>
            <a:off x="6037263" y="4437063"/>
            <a:ext cx="3524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200">
                <a:latin typeface="Arial" charset="0"/>
              </a:rPr>
              <a:t>10</a:t>
            </a:r>
            <a:endParaRPr lang="en-US" sz="1200" baseline="30000">
              <a:latin typeface="Arial" charset="0"/>
            </a:endParaRPr>
          </a:p>
        </p:txBody>
      </p:sp>
      <p:sp>
        <p:nvSpPr>
          <p:cNvPr id="530449" name="Text Box 17"/>
          <p:cNvSpPr txBox="1">
            <a:spLocks noChangeArrowheads="1"/>
          </p:cNvSpPr>
          <p:nvPr/>
        </p:nvSpPr>
        <p:spPr bwMode="auto">
          <a:xfrm>
            <a:off x="6745288" y="4438650"/>
            <a:ext cx="3524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200">
                <a:latin typeface="Arial" charset="0"/>
              </a:rPr>
              <a:t>20</a:t>
            </a:r>
            <a:endParaRPr lang="en-US" sz="1200" baseline="30000">
              <a:latin typeface="Arial" charset="0"/>
            </a:endParaRPr>
          </a:p>
        </p:txBody>
      </p:sp>
      <p:sp>
        <p:nvSpPr>
          <p:cNvPr id="530450" name="Text Box 18"/>
          <p:cNvSpPr txBox="1">
            <a:spLocks noChangeArrowheads="1"/>
          </p:cNvSpPr>
          <p:nvPr/>
        </p:nvSpPr>
        <p:spPr bwMode="auto">
          <a:xfrm>
            <a:off x="7435850" y="4441825"/>
            <a:ext cx="3524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200">
                <a:latin typeface="Arial" charset="0"/>
              </a:rPr>
              <a:t>30</a:t>
            </a:r>
            <a:endParaRPr lang="en-US" sz="1200" baseline="30000">
              <a:latin typeface="Arial" charset="0"/>
            </a:endParaRPr>
          </a:p>
        </p:txBody>
      </p:sp>
      <p:sp>
        <p:nvSpPr>
          <p:cNvPr id="530451" name="Text Box 19"/>
          <p:cNvSpPr txBox="1">
            <a:spLocks noChangeArrowheads="1"/>
          </p:cNvSpPr>
          <p:nvPr/>
        </p:nvSpPr>
        <p:spPr bwMode="auto">
          <a:xfrm>
            <a:off x="8158163" y="4445000"/>
            <a:ext cx="3524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200">
                <a:latin typeface="Arial" charset="0"/>
              </a:rPr>
              <a:t>40</a:t>
            </a:r>
            <a:endParaRPr lang="en-US" sz="1200" baseline="30000">
              <a:latin typeface="Arial" charset="0"/>
            </a:endParaRPr>
          </a:p>
        </p:txBody>
      </p:sp>
      <p:sp>
        <p:nvSpPr>
          <p:cNvPr id="530452" name="Line 20"/>
          <p:cNvSpPr>
            <a:spLocks noChangeShapeType="1"/>
          </p:cNvSpPr>
          <p:nvPr/>
        </p:nvSpPr>
        <p:spPr bwMode="auto">
          <a:xfrm>
            <a:off x="5780088" y="6108700"/>
            <a:ext cx="4318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0453" name="Line 21"/>
          <p:cNvSpPr>
            <a:spLocks noChangeShapeType="1"/>
          </p:cNvSpPr>
          <p:nvPr/>
        </p:nvSpPr>
        <p:spPr bwMode="auto">
          <a:xfrm>
            <a:off x="5780088" y="5715000"/>
            <a:ext cx="431800" cy="0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0454" name="Line 22"/>
          <p:cNvSpPr>
            <a:spLocks noChangeShapeType="1"/>
          </p:cNvSpPr>
          <p:nvPr/>
        </p:nvSpPr>
        <p:spPr bwMode="auto">
          <a:xfrm>
            <a:off x="5792788" y="5295900"/>
            <a:ext cx="393700" cy="0"/>
          </a:xfrm>
          <a:prstGeom prst="line">
            <a:avLst/>
          </a:prstGeom>
          <a:noFill/>
          <a:ln w="28575">
            <a:solidFill>
              <a:srgbClr val="0099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0455" name="Text Box 23"/>
          <p:cNvSpPr txBox="1">
            <a:spLocks noChangeArrowheads="1"/>
          </p:cNvSpPr>
          <p:nvPr/>
        </p:nvSpPr>
        <p:spPr bwMode="auto">
          <a:xfrm>
            <a:off x="6191250" y="5162550"/>
            <a:ext cx="16319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400">
                <a:latin typeface="Arial" charset="0"/>
              </a:rPr>
              <a:t>QAM256 (8 Mbps)</a:t>
            </a:r>
          </a:p>
        </p:txBody>
      </p:sp>
      <p:sp>
        <p:nvSpPr>
          <p:cNvPr id="530456" name="Text Box 24"/>
          <p:cNvSpPr txBox="1">
            <a:spLocks noChangeArrowheads="1"/>
          </p:cNvSpPr>
          <p:nvPr/>
        </p:nvSpPr>
        <p:spPr bwMode="auto">
          <a:xfrm>
            <a:off x="6178550" y="5554663"/>
            <a:ext cx="15335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400">
                <a:latin typeface="Arial" charset="0"/>
              </a:rPr>
              <a:t>QAM16 (4 Mbps)</a:t>
            </a:r>
          </a:p>
        </p:txBody>
      </p:sp>
      <p:sp>
        <p:nvSpPr>
          <p:cNvPr id="530457" name="Text Box 25"/>
          <p:cNvSpPr txBox="1">
            <a:spLocks noChangeArrowheads="1"/>
          </p:cNvSpPr>
          <p:nvPr/>
        </p:nvSpPr>
        <p:spPr bwMode="auto">
          <a:xfrm>
            <a:off x="6194425" y="5961063"/>
            <a:ext cx="14081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400">
                <a:latin typeface="Arial" charset="0"/>
              </a:rPr>
              <a:t>BPSK (1 Mbps)</a:t>
            </a:r>
          </a:p>
        </p:txBody>
      </p:sp>
      <p:sp>
        <p:nvSpPr>
          <p:cNvPr id="530458" name="Text Box 26"/>
          <p:cNvSpPr txBox="1">
            <a:spLocks noChangeArrowheads="1"/>
          </p:cNvSpPr>
          <p:nvPr/>
        </p:nvSpPr>
        <p:spPr bwMode="auto">
          <a:xfrm>
            <a:off x="6445250" y="4637088"/>
            <a:ext cx="895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400">
                <a:latin typeface="Arial" charset="0"/>
              </a:rPr>
              <a:t>SNR(dB)</a:t>
            </a:r>
          </a:p>
        </p:txBody>
      </p:sp>
      <p:sp>
        <p:nvSpPr>
          <p:cNvPr id="530459" name="Text Box 27"/>
          <p:cNvSpPr txBox="1">
            <a:spLocks noChangeArrowheads="1"/>
          </p:cNvSpPr>
          <p:nvPr/>
        </p:nvSpPr>
        <p:spPr bwMode="auto">
          <a:xfrm rot="16200000">
            <a:off x="4602957" y="2912269"/>
            <a:ext cx="5508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400">
                <a:latin typeface="Arial" charset="0"/>
              </a:rPr>
              <a:t>BER</a:t>
            </a:r>
          </a:p>
        </p:txBody>
      </p:sp>
      <p:sp>
        <p:nvSpPr>
          <p:cNvPr id="530460" name="Text Box 28"/>
          <p:cNvSpPr txBox="1">
            <a:spLocks noChangeArrowheads="1"/>
          </p:cNvSpPr>
          <p:nvPr/>
        </p:nvSpPr>
        <p:spPr bwMode="auto">
          <a:xfrm>
            <a:off x="4960938" y="1444625"/>
            <a:ext cx="44291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200">
                <a:latin typeface="Arial" charset="0"/>
              </a:rPr>
              <a:t>10</a:t>
            </a:r>
            <a:r>
              <a:rPr lang="en-US" sz="1200" baseline="30000">
                <a:latin typeface="Arial" charset="0"/>
              </a:rPr>
              <a:t>-1</a:t>
            </a:r>
          </a:p>
        </p:txBody>
      </p:sp>
      <p:sp>
        <p:nvSpPr>
          <p:cNvPr id="530461" name="Text Box 29"/>
          <p:cNvSpPr txBox="1">
            <a:spLocks noChangeArrowheads="1"/>
          </p:cNvSpPr>
          <p:nvPr/>
        </p:nvSpPr>
        <p:spPr bwMode="auto">
          <a:xfrm>
            <a:off x="4979988" y="1925638"/>
            <a:ext cx="44291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200">
                <a:latin typeface="Arial" charset="0"/>
              </a:rPr>
              <a:t>10</a:t>
            </a:r>
            <a:r>
              <a:rPr lang="en-US" sz="1200" baseline="30000">
                <a:latin typeface="Arial" charset="0"/>
              </a:rPr>
              <a:t>-2</a:t>
            </a:r>
          </a:p>
        </p:txBody>
      </p:sp>
      <p:sp>
        <p:nvSpPr>
          <p:cNvPr id="530462" name="Text Box 30"/>
          <p:cNvSpPr txBox="1">
            <a:spLocks noChangeArrowheads="1"/>
          </p:cNvSpPr>
          <p:nvPr/>
        </p:nvSpPr>
        <p:spPr bwMode="auto">
          <a:xfrm>
            <a:off x="4970463" y="2392363"/>
            <a:ext cx="44291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200">
                <a:latin typeface="Arial" charset="0"/>
              </a:rPr>
              <a:t>10</a:t>
            </a:r>
            <a:r>
              <a:rPr lang="en-US" sz="1200" baseline="30000">
                <a:latin typeface="Arial" charset="0"/>
              </a:rPr>
              <a:t>-3</a:t>
            </a:r>
          </a:p>
        </p:txBody>
      </p:sp>
      <p:sp>
        <p:nvSpPr>
          <p:cNvPr id="530463" name="Text Box 31"/>
          <p:cNvSpPr txBox="1">
            <a:spLocks noChangeArrowheads="1"/>
          </p:cNvSpPr>
          <p:nvPr/>
        </p:nvSpPr>
        <p:spPr bwMode="auto">
          <a:xfrm>
            <a:off x="4979988" y="3325813"/>
            <a:ext cx="44291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200">
                <a:latin typeface="Arial" charset="0"/>
              </a:rPr>
              <a:t>10</a:t>
            </a:r>
            <a:r>
              <a:rPr lang="en-US" sz="1200" baseline="30000">
                <a:latin typeface="Arial" charset="0"/>
              </a:rPr>
              <a:t>-5</a:t>
            </a:r>
          </a:p>
        </p:txBody>
      </p:sp>
      <p:sp>
        <p:nvSpPr>
          <p:cNvPr id="530464" name="Text Box 32"/>
          <p:cNvSpPr txBox="1">
            <a:spLocks noChangeArrowheads="1"/>
          </p:cNvSpPr>
          <p:nvPr/>
        </p:nvSpPr>
        <p:spPr bwMode="auto">
          <a:xfrm>
            <a:off x="4984750" y="3806825"/>
            <a:ext cx="44291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200">
                <a:latin typeface="Arial" charset="0"/>
              </a:rPr>
              <a:t>10</a:t>
            </a:r>
            <a:r>
              <a:rPr lang="en-US" sz="1200" baseline="30000">
                <a:latin typeface="Arial" charset="0"/>
              </a:rPr>
              <a:t>-6</a:t>
            </a:r>
          </a:p>
        </p:txBody>
      </p:sp>
      <p:sp>
        <p:nvSpPr>
          <p:cNvPr id="530465" name="Text Box 33"/>
          <p:cNvSpPr txBox="1">
            <a:spLocks noChangeArrowheads="1"/>
          </p:cNvSpPr>
          <p:nvPr/>
        </p:nvSpPr>
        <p:spPr bwMode="auto">
          <a:xfrm>
            <a:off x="4975225" y="4302125"/>
            <a:ext cx="44291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200">
                <a:latin typeface="Arial" charset="0"/>
              </a:rPr>
              <a:t>10</a:t>
            </a:r>
            <a:r>
              <a:rPr lang="en-US" sz="1200" baseline="30000">
                <a:latin typeface="Arial" charset="0"/>
              </a:rPr>
              <a:t>-7</a:t>
            </a:r>
          </a:p>
        </p:txBody>
      </p:sp>
      <p:sp>
        <p:nvSpPr>
          <p:cNvPr id="530466" name="Text Box 34"/>
          <p:cNvSpPr txBox="1">
            <a:spLocks noChangeArrowheads="1"/>
          </p:cNvSpPr>
          <p:nvPr/>
        </p:nvSpPr>
        <p:spPr bwMode="auto">
          <a:xfrm>
            <a:off x="4962525" y="2881313"/>
            <a:ext cx="44291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200">
                <a:latin typeface="Arial" charset="0"/>
              </a:rPr>
              <a:t>10</a:t>
            </a:r>
            <a:r>
              <a:rPr lang="en-US" sz="1200" baseline="30000">
                <a:latin typeface="Arial" charset="0"/>
              </a:rPr>
              <a:t>-4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Wireless, Mobile Networks</a:t>
            </a:r>
          </a:p>
        </p:txBody>
      </p:sp>
      <p:sp>
        <p:nvSpPr>
          <p:cNvPr id="4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6-</a:t>
            </a:r>
            <a:fld id="{1A5A5B8F-89F5-4926-B8EF-EE7857F64848}" type="slidenum">
              <a:rPr lang="en-US"/>
              <a:pPr/>
              <a:t>11</a:t>
            </a:fld>
            <a:endParaRPr lang="en-US"/>
          </a:p>
        </p:txBody>
      </p:sp>
      <p:sp>
        <p:nvSpPr>
          <p:cNvPr id="402434" name="Rectangle 2"/>
          <p:cNvSpPr>
            <a:spLocks noGrp="1" noChangeArrowheads="1"/>
          </p:cNvSpPr>
          <p:nvPr>
            <p:ph type="title"/>
          </p:nvPr>
        </p:nvSpPr>
        <p:spPr>
          <a:xfrm>
            <a:off x="336550" y="200025"/>
            <a:ext cx="7772400" cy="1143000"/>
          </a:xfrm>
        </p:spPr>
        <p:txBody>
          <a:bodyPr/>
          <a:lstStyle/>
          <a:p>
            <a:r>
              <a:rPr lang="en-US" sz="3600"/>
              <a:t>Wireless network characteristics</a:t>
            </a:r>
          </a:p>
        </p:txBody>
      </p:sp>
      <p:sp>
        <p:nvSpPr>
          <p:cNvPr id="402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3550" y="1150938"/>
            <a:ext cx="7772400" cy="11176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/>
              <a:t>Multiple wireless senders and receivers create additional problems (beyond multiple access):</a:t>
            </a:r>
          </a:p>
        </p:txBody>
      </p:sp>
      <p:grpSp>
        <p:nvGrpSpPr>
          <p:cNvPr id="402465" name="Group 33"/>
          <p:cNvGrpSpPr>
            <a:grpSpLocks/>
          </p:cNvGrpSpPr>
          <p:nvPr/>
        </p:nvGrpSpPr>
        <p:grpSpPr bwMode="auto">
          <a:xfrm>
            <a:off x="698500" y="2413000"/>
            <a:ext cx="3194050" cy="1616075"/>
            <a:chOff x="759" y="2008"/>
            <a:chExt cx="2012" cy="1018"/>
          </a:xfrm>
        </p:grpSpPr>
        <p:grpSp>
          <p:nvGrpSpPr>
            <p:cNvPr id="402455" name="Group 23"/>
            <p:cNvGrpSpPr>
              <a:grpSpLocks/>
            </p:cNvGrpSpPr>
            <p:nvPr/>
          </p:nvGrpSpPr>
          <p:grpSpPr bwMode="auto">
            <a:xfrm>
              <a:off x="1529" y="2018"/>
              <a:ext cx="535" cy="466"/>
              <a:chOff x="2870" y="1518"/>
              <a:chExt cx="292" cy="320"/>
            </a:xfrm>
          </p:grpSpPr>
          <p:graphicFrame>
            <p:nvGraphicFramePr>
              <p:cNvPr id="402456" name="Object 24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02953" name="Clip" r:id="rId4" imgW="819000" imgH="847800" progId="MS_ClipArt_Gallery.2">
                      <p:embed/>
                    </p:oleObj>
                  </mc:Choice>
                  <mc:Fallback>
                    <p:oleObj name="Clip" r:id="rId4" imgW="819000" imgH="847800" progId="MS_ClipArt_Gallery.2">
                      <p:embed/>
                      <p:pic>
                        <p:nvPicPr>
                          <p:cNvPr id="0" name="Object 2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02457" name="Object 25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02954" name="Clip" r:id="rId6" imgW="1266840" imgH="1200240" progId="MS_ClipArt_Gallery.2">
                      <p:embed/>
                    </p:oleObj>
                  </mc:Choice>
                  <mc:Fallback>
                    <p:oleObj name="Clip" r:id="rId6" imgW="1266840" imgH="1200240" progId="MS_ClipArt_Gallery.2">
                      <p:embed/>
                      <p:pic>
                        <p:nvPicPr>
                          <p:cNvPr id="0" name="Object 2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402439" name="Freeform 7"/>
            <p:cNvSpPr>
              <a:spLocks/>
            </p:cNvSpPr>
            <p:nvPr/>
          </p:nvSpPr>
          <p:spPr bwMode="auto">
            <a:xfrm>
              <a:off x="759" y="2008"/>
              <a:ext cx="1273" cy="684"/>
            </a:xfrm>
            <a:custGeom>
              <a:avLst/>
              <a:gdLst>
                <a:gd name="T0" fmla="*/ 9 w 1273"/>
                <a:gd name="T1" fmla="*/ 675 h 684"/>
                <a:gd name="T2" fmla="*/ 316 w 1273"/>
                <a:gd name="T3" fmla="*/ 0 h 684"/>
                <a:gd name="T4" fmla="*/ 461 w 1273"/>
                <a:gd name="T5" fmla="*/ 228 h 684"/>
                <a:gd name="T6" fmla="*/ 510 w 1273"/>
                <a:gd name="T7" fmla="*/ 119 h 684"/>
                <a:gd name="T8" fmla="*/ 631 w 1273"/>
                <a:gd name="T9" fmla="*/ 467 h 684"/>
                <a:gd name="T10" fmla="*/ 667 w 1273"/>
                <a:gd name="T11" fmla="*/ 391 h 684"/>
                <a:gd name="T12" fmla="*/ 739 w 1273"/>
                <a:gd name="T13" fmla="*/ 464 h 684"/>
                <a:gd name="T14" fmla="*/ 1058 w 1273"/>
                <a:gd name="T15" fmla="*/ 57 h 684"/>
                <a:gd name="T16" fmla="*/ 1273 w 1273"/>
                <a:gd name="T17" fmla="*/ 684 h 684"/>
                <a:gd name="T18" fmla="*/ 0 w 1273"/>
                <a:gd name="T19" fmla="*/ 674 h 6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73" h="684">
                  <a:moveTo>
                    <a:pt x="9" y="675"/>
                  </a:moveTo>
                  <a:lnTo>
                    <a:pt x="316" y="0"/>
                  </a:lnTo>
                  <a:lnTo>
                    <a:pt x="461" y="228"/>
                  </a:lnTo>
                  <a:lnTo>
                    <a:pt x="510" y="119"/>
                  </a:lnTo>
                  <a:lnTo>
                    <a:pt x="631" y="467"/>
                  </a:lnTo>
                  <a:lnTo>
                    <a:pt x="667" y="391"/>
                  </a:lnTo>
                  <a:lnTo>
                    <a:pt x="739" y="464"/>
                  </a:lnTo>
                  <a:lnTo>
                    <a:pt x="1058" y="57"/>
                  </a:lnTo>
                  <a:lnTo>
                    <a:pt x="1273" y="684"/>
                  </a:lnTo>
                  <a:lnTo>
                    <a:pt x="0" y="674"/>
                  </a:lnTo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00CC66"/>
                </a:gs>
              </a:gsLst>
              <a:lin ang="5400000" scaled="1"/>
            </a:gra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402449" name="Group 17"/>
            <p:cNvGrpSpPr>
              <a:grpSpLocks/>
            </p:cNvGrpSpPr>
            <p:nvPr/>
          </p:nvGrpSpPr>
          <p:grpSpPr bwMode="auto">
            <a:xfrm>
              <a:off x="1053" y="2587"/>
              <a:ext cx="482" cy="439"/>
              <a:chOff x="2870" y="1518"/>
              <a:chExt cx="292" cy="320"/>
            </a:xfrm>
          </p:grpSpPr>
          <p:graphicFrame>
            <p:nvGraphicFramePr>
              <p:cNvPr id="402450" name="Object 18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02955" name="Clip" r:id="rId8" imgW="819000" imgH="847800" progId="MS_ClipArt_Gallery.2">
                      <p:embed/>
                    </p:oleObj>
                  </mc:Choice>
                  <mc:Fallback>
                    <p:oleObj name="Clip" r:id="rId8" imgW="819000" imgH="847800" progId="MS_ClipArt_Gallery.2">
                      <p:embed/>
                      <p:pic>
                        <p:nvPicPr>
                          <p:cNvPr id="0" name="Object 1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02451" name="Object 19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02956" name="Clip" r:id="rId9" imgW="1266840" imgH="1200240" progId="MS_ClipArt_Gallery.2">
                      <p:embed/>
                    </p:oleObj>
                  </mc:Choice>
                  <mc:Fallback>
                    <p:oleObj name="Clip" r:id="rId9" imgW="1266840" imgH="1200240" progId="MS_ClipArt_Gallery.2">
                      <p:embed/>
                      <p:pic>
                        <p:nvPicPr>
                          <p:cNvPr id="0" name="Object 1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402452" name="Group 20"/>
            <p:cNvGrpSpPr>
              <a:grpSpLocks/>
            </p:cNvGrpSpPr>
            <p:nvPr/>
          </p:nvGrpSpPr>
          <p:grpSpPr bwMode="auto">
            <a:xfrm>
              <a:off x="2124" y="2391"/>
              <a:ext cx="482" cy="439"/>
              <a:chOff x="2870" y="1518"/>
              <a:chExt cx="292" cy="320"/>
            </a:xfrm>
          </p:grpSpPr>
          <p:graphicFrame>
            <p:nvGraphicFramePr>
              <p:cNvPr id="402453" name="Object 21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02957" name="Clip" r:id="rId10" imgW="819000" imgH="847800" progId="MS_ClipArt_Gallery.2">
                      <p:embed/>
                    </p:oleObj>
                  </mc:Choice>
                  <mc:Fallback>
                    <p:oleObj name="Clip" r:id="rId10" imgW="819000" imgH="847800" progId="MS_ClipArt_Gallery.2">
                      <p:embed/>
                      <p:pic>
                        <p:nvPicPr>
                          <p:cNvPr id="0" name="Object 2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02454" name="Object 22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02958" name="Clip" r:id="rId11" imgW="1266840" imgH="1200240" progId="MS_ClipArt_Gallery.2">
                      <p:embed/>
                    </p:oleObj>
                  </mc:Choice>
                  <mc:Fallback>
                    <p:oleObj name="Clip" r:id="rId11" imgW="1266840" imgH="1200240" progId="MS_ClipArt_Gallery.2">
                      <p:embed/>
                      <p:pic>
                        <p:nvPicPr>
                          <p:cNvPr id="0" name="Object 2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402458" name="Line 26"/>
            <p:cNvSpPr>
              <a:spLocks noChangeShapeType="1"/>
            </p:cNvSpPr>
            <p:nvPr/>
          </p:nvSpPr>
          <p:spPr bwMode="auto">
            <a:xfrm flipV="1">
              <a:off x="1561" y="2773"/>
              <a:ext cx="629" cy="10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02459" name="Line 27"/>
            <p:cNvSpPr>
              <a:spLocks noChangeShapeType="1"/>
            </p:cNvSpPr>
            <p:nvPr/>
          </p:nvSpPr>
          <p:spPr bwMode="auto">
            <a:xfrm>
              <a:off x="1985" y="2471"/>
              <a:ext cx="257" cy="20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02460" name="Text Box 28"/>
            <p:cNvSpPr txBox="1">
              <a:spLocks noChangeArrowheads="1"/>
            </p:cNvSpPr>
            <p:nvPr/>
          </p:nvSpPr>
          <p:spPr bwMode="auto">
            <a:xfrm>
              <a:off x="1006" y="2705"/>
              <a:ext cx="22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A</a:t>
              </a:r>
            </a:p>
          </p:txBody>
        </p:sp>
        <p:sp>
          <p:nvSpPr>
            <p:cNvPr id="402461" name="Text Box 29"/>
            <p:cNvSpPr txBox="1">
              <a:spLocks noChangeArrowheads="1"/>
            </p:cNvSpPr>
            <p:nvPr/>
          </p:nvSpPr>
          <p:spPr bwMode="auto">
            <a:xfrm>
              <a:off x="2564" y="2562"/>
              <a:ext cx="20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B</a:t>
              </a:r>
            </a:p>
          </p:txBody>
        </p:sp>
        <p:sp>
          <p:nvSpPr>
            <p:cNvPr id="402462" name="Text Box 30"/>
            <p:cNvSpPr txBox="1">
              <a:spLocks noChangeArrowheads="1"/>
            </p:cNvSpPr>
            <p:nvPr/>
          </p:nvSpPr>
          <p:spPr bwMode="auto">
            <a:xfrm>
              <a:off x="2014" y="2118"/>
              <a:ext cx="20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C</a:t>
              </a:r>
            </a:p>
          </p:txBody>
        </p:sp>
      </p:grpSp>
      <p:sp>
        <p:nvSpPr>
          <p:cNvPr id="402464" name="Rectangle 32"/>
          <p:cNvSpPr>
            <a:spLocks noChangeArrowheads="1"/>
          </p:cNvSpPr>
          <p:nvPr/>
        </p:nvSpPr>
        <p:spPr bwMode="auto">
          <a:xfrm>
            <a:off x="471488" y="4175125"/>
            <a:ext cx="4148137" cy="224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None/>
            </a:pPr>
            <a:r>
              <a:rPr lang="en-US" sz="2400"/>
              <a:t>Hidden terminal problem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sz="2000"/>
              <a:t>B, A hear each other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sz="2000"/>
              <a:t>B, C hear each other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sz="2000"/>
              <a:t>A, C can not hear each other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None/>
            </a:pPr>
            <a:r>
              <a:rPr lang="en-US" sz="2000"/>
              <a:t>means A, C unaware of their interference at B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</a:pPr>
            <a:endParaRPr lang="en-US" sz="2000"/>
          </a:p>
        </p:txBody>
      </p:sp>
      <p:grpSp>
        <p:nvGrpSpPr>
          <p:cNvPr id="402504" name="Group 72"/>
          <p:cNvGrpSpPr>
            <a:grpSpLocks/>
          </p:cNvGrpSpPr>
          <p:nvPr/>
        </p:nvGrpSpPr>
        <p:grpSpPr bwMode="auto">
          <a:xfrm>
            <a:off x="4943475" y="2105025"/>
            <a:ext cx="3625850" cy="2281238"/>
            <a:chOff x="3264" y="1698"/>
            <a:chExt cx="2284" cy="1437"/>
          </a:xfrm>
        </p:grpSpPr>
        <p:grpSp>
          <p:nvGrpSpPr>
            <p:cNvPr id="402486" name="Group 54"/>
            <p:cNvGrpSpPr>
              <a:grpSpLocks/>
            </p:cNvGrpSpPr>
            <p:nvPr/>
          </p:nvGrpSpPr>
          <p:grpSpPr bwMode="auto">
            <a:xfrm>
              <a:off x="3264" y="1698"/>
              <a:ext cx="2150" cy="455"/>
              <a:chOff x="3256" y="1911"/>
              <a:chExt cx="2150" cy="455"/>
            </a:xfrm>
          </p:grpSpPr>
          <p:grpSp>
            <p:nvGrpSpPr>
              <p:cNvPr id="402471" name="Group 39"/>
              <p:cNvGrpSpPr>
                <a:grpSpLocks/>
              </p:cNvGrpSpPr>
              <p:nvPr/>
            </p:nvGrpSpPr>
            <p:grpSpPr bwMode="auto">
              <a:xfrm>
                <a:off x="3303" y="1911"/>
                <a:ext cx="482" cy="439"/>
                <a:chOff x="2870" y="1518"/>
                <a:chExt cx="292" cy="320"/>
              </a:xfrm>
            </p:grpSpPr>
            <p:graphicFrame>
              <p:nvGraphicFramePr>
                <p:cNvPr id="402472" name="Object 40"/>
                <p:cNvGraphicFramePr>
                  <a:graphicFrameLocks noChangeAspect="1"/>
                </p:cNvGraphicFramePr>
                <p:nvPr/>
              </p:nvGraphicFramePr>
              <p:xfrm>
                <a:off x="2870" y="1518"/>
                <a:ext cx="272" cy="28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02959" name="Clip" r:id="rId12" imgW="819000" imgH="847800" progId="MS_ClipArt_Gallery.2">
                        <p:embed/>
                      </p:oleObj>
                    </mc:Choice>
                    <mc:Fallback>
                      <p:oleObj name="Clip" r:id="rId12" imgW="819000" imgH="847800" progId="MS_ClipArt_Gallery.2">
                        <p:embed/>
                        <p:pic>
                          <p:nvPicPr>
                            <p:cNvPr id="0" name="Object 40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5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870" y="1518"/>
                              <a:ext cx="272" cy="28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402473" name="Object 41"/>
                <p:cNvGraphicFramePr>
                  <a:graphicFrameLocks noChangeAspect="1"/>
                </p:cNvGraphicFramePr>
                <p:nvPr/>
              </p:nvGraphicFramePr>
              <p:xfrm>
                <a:off x="2913" y="1602"/>
                <a:ext cx="249" cy="23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02960" name="Clip" r:id="rId13" imgW="1266840" imgH="1200240" progId="MS_ClipArt_Gallery.2">
                        <p:embed/>
                      </p:oleObj>
                    </mc:Choice>
                    <mc:Fallback>
                      <p:oleObj name="Clip" r:id="rId13" imgW="1266840" imgH="1200240" progId="MS_ClipArt_Gallery.2">
                        <p:embed/>
                        <p:pic>
                          <p:nvPicPr>
                            <p:cNvPr id="0" name="Object 41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7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913" y="1602"/>
                              <a:ext cx="249" cy="236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pSp>
            <p:nvGrpSpPr>
              <p:cNvPr id="402474" name="Group 42"/>
              <p:cNvGrpSpPr>
                <a:grpSpLocks/>
              </p:cNvGrpSpPr>
              <p:nvPr/>
            </p:nvGrpSpPr>
            <p:grpSpPr bwMode="auto">
              <a:xfrm>
                <a:off x="4037" y="1919"/>
                <a:ext cx="482" cy="439"/>
                <a:chOff x="2870" y="1518"/>
                <a:chExt cx="292" cy="320"/>
              </a:xfrm>
            </p:grpSpPr>
            <p:graphicFrame>
              <p:nvGraphicFramePr>
                <p:cNvPr id="402475" name="Object 43"/>
                <p:cNvGraphicFramePr>
                  <a:graphicFrameLocks noChangeAspect="1"/>
                </p:cNvGraphicFramePr>
                <p:nvPr/>
              </p:nvGraphicFramePr>
              <p:xfrm>
                <a:off x="2870" y="1518"/>
                <a:ext cx="272" cy="28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02961" name="Clip" r:id="rId14" imgW="819000" imgH="847800" progId="MS_ClipArt_Gallery.2">
                        <p:embed/>
                      </p:oleObj>
                    </mc:Choice>
                    <mc:Fallback>
                      <p:oleObj name="Clip" r:id="rId14" imgW="819000" imgH="847800" progId="MS_ClipArt_Gallery.2">
                        <p:embed/>
                        <p:pic>
                          <p:nvPicPr>
                            <p:cNvPr id="0" name="Object 43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5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870" y="1518"/>
                              <a:ext cx="272" cy="28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402476" name="Object 44"/>
                <p:cNvGraphicFramePr>
                  <a:graphicFrameLocks noChangeAspect="1"/>
                </p:cNvGraphicFramePr>
                <p:nvPr/>
              </p:nvGraphicFramePr>
              <p:xfrm>
                <a:off x="2913" y="1602"/>
                <a:ext cx="249" cy="23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02962" name="Clip" r:id="rId15" imgW="1266840" imgH="1200240" progId="MS_ClipArt_Gallery.2">
                        <p:embed/>
                      </p:oleObj>
                    </mc:Choice>
                    <mc:Fallback>
                      <p:oleObj name="Clip" r:id="rId15" imgW="1266840" imgH="1200240" progId="MS_ClipArt_Gallery.2">
                        <p:embed/>
                        <p:pic>
                          <p:nvPicPr>
                            <p:cNvPr id="0" name="Object 44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7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913" y="1602"/>
                              <a:ext cx="249" cy="236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sp>
            <p:nvSpPr>
              <p:cNvPr id="402479" name="Text Box 47"/>
              <p:cNvSpPr txBox="1">
                <a:spLocks noChangeArrowheads="1"/>
              </p:cNvSpPr>
              <p:nvPr/>
            </p:nvSpPr>
            <p:spPr bwMode="auto">
              <a:xfrm>
                <a:off x="3256" y="2029"/>
                <a:ext cx="22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rgbClr val="FF0000"/>
                    </a:solidFill>
                  </a:rPr>
                  <a:t>A</a:t>
                </a:r>
              </a:p>
            </p:txBody>
          </p:sp>
          <p:sp>
            <p:nvSpPr>
              <p:cNvPr id="402480" name="Text Box 48"/>
              <p:cNvSpPr txBox="1">
                <a:spLocks noChangeArrowheads="1"/>
              </p:cNvSpPr>
              <p:nvPr/>
            </p:nvSpPr>
            <p:spPr bwMode="auto">
              <a:xfrm>
                <a:off x="4459" y="2027"/>
                <a:ext cx="207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/>
                  <a:t>B</a:t>
                </a:r>
              </a:p>
            </p:txBody>
          </p:sp>
          <p:sp>
            <p:nvSpPr>
              <p:cNvPr id="402481" name="Text Box 49"/>
              <p:cNvSpPr txBox="1">
                <a:spLocks noChangeArrowheads="1"/>
              </p:cNvSpPr>
              <p:nvPr/>
            </p:nvSpPr>
            <p:spPr bwMode="auto">
              <a:xfrm>
                <a:off x="5203" y="2054"/>
                <a:ext cx="20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C</a:t>
                </a:r>
              </a:p>
            </p:txBody>
          </p:sp>
          <p:grpSp>
            <p:nvGrpSpPr>
              <p:cNvPr id="402483" name="Group 51"/>
              <p:cNvGrpSpPr>
                <a:grpSpLocks/>
              </p:cNvGrpSpPr>
              <p:nvPr/>
            </p:nvGrpSpPr>
            <p:grpSpPr bwMode="auto">
              <a:xfrm>
                <a:off x="4726" y="1927"/>
                <a:ext cx="482" cy="439"/>
                <a:chOff x="2870" y="1518"/>
                <a:chExt cx="292" cy="320"/>
              </a:xfrm>
            </p:grpSpPr>
            <p:graphicFrame>
              <p:nvGraphicFramePr>
                <p:cNvPr id="402484" name="Object 52"/>
                <p:cNvGraphicFramePr>
                  <a:graphicFrameLocks noChangeAspect="1"/>
                </p:cNvGraphicFramePr>
                <p:nvPr/>
              </p:nvGraphicFramePr>
              <p:xfrm>
                <a:off x="2870" y="1518"/>
                <a:ext cx="272" cy="28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02963" name="Clip" r:id="rId16" imgW="819000" imgH="847800" progId="MS_ClipArt_Gallery.2">
                        <p:embed/>
                      </p:oleObj>
                    </mc:Choice>
                    <mc:Fallback>
                      <p:oleObj name="Clip" r:id="rId16" imgW="819000" imgH="847800" progId="MS_ClipArt_Gallery.2">
                        <p:embed/>
                        <p:pic>
                          <p:nvPicPr>
                            <p:cNvPr id="0" name="Object 52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5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870" y="1518"/>
                              <a:ext cx="272" cy="28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402485" name="Object 53"/>
                <p:cNvGraphicFramePr>
                  <a:graphicFrameLocks noChangeAspect="1"/>
                </p:cNvGraphicFramePr>
                <p:nvPr/>
              </p:nvGraphicFramePr>
              <p:xfrm>
                <a:off x="2913" y="1602"/>
                <a:ext cx="249" cy="23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02964" name="Clip" r:id="rId17" imgW="1266840" imgH="1200240" progId="MS_ClipArt_Gallery.2">
                        <p:embed/>
                      </p:oleObj>
                    </mc:Choice>
                    <mc:Fallback>
                      <p:oleObj name="Clip" r:id="rId17" imgW="1266840" imgH="1200240" progId="MS_ClipArt_Gallery.2">
                        <p:embed/>
                        <p:pic>
                          <p:nvPicPr>
                            <p:cNvPr id="0" name="Object 53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7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913" y="1602"/>
                              <a:ext cx="249" cy="236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  <p:sp>
          <p:nvSpPr>
            <p:cNvPr id="402487" name="Text Box 55"/>
            <p:cNvSpPr txBox="1">
              <a:spLocks noChangeArrowheads="1"/>
            </p:cNvSpPr>
            <p:nvPr/>
          </p:nvSpPr>
          <p:spPr bwMode="auto">
            <a:xfrm>
              <a:off x="3310" y="2337"/>
              <a:ext cx="598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400">
                  <a:solidFill>
                    <a:srgbClr val="FF0000"/>
                  </a:solidFill>
                </a:rPr>
                <a:t>A’s signal</a:t>
              </a:r>
            </a:p>
            <a:p>
              <a:r>
                <a:rPr lang="en-US" sz="1400">
                  <a:solidFill>
                    <a:srgbClr val="FF0000"/>
                  </a:solidFill>
                </a:rPr>
                <a:t>strength</a:t>
              </a:r>
            </a:p>
          </p:txBody>
        </p:sp>
        <p:sp>
          <p:nvSpPr>
            <p:cNvPr id="402492" name="Line 60"/>
            <p:cNvSpPr>
              <a:spLocks noChangeShapeType="1"/>
            </p:cNvSpPr>
            <p:nvPr/>
          </p:nvSpPr>
          <p:spPr bwMode="auto">
            <a:xfrm>
              <a:off x="3349" y="2985"/>
              <a:ext cx="20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02493" name="Line 61"/>
            <p:cNvSpPr>
              <a:spLocks noChangeShapeType="1"/>
            </p:cNvSpPr>
            <p:nvPr/>
          </p:nvSpPr>
          <p:spPr bwMode="auto">
            <a:xfrm>
              <a:off x="3315" y="2242"/>
              <a:ext cx="0" cy="7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02494" name="Freeform 62"/>
            <p:cNvSpPr>
              <a:spLocks/>
            </p:cNvSpPr>
            <p:nvPr/>
          </p:nvSpPr>
          <p:spPr bwMode="auto">
            <a:xfrm>
              <a:off x="3367" y="2277"/>
              <a:ext cx="1887" cy="681"/>
            </a:xfrm>
            <a:custGeom>
              <a:avLst/>
              <a:gdLst>
                <a:gd name="T0" fmla="*/ 0 w 1887"/>
                <a:gd name="T1" fmla="*/ 0 h 681"/>
                <a:gd name="T2" fmla="*/ 966 w 1887"/>
                <a:gd name="T3" fmla="*/ 151 h 681"/>
                <a:gd name="T4" fmla="*/ 1373 w 1887"/>
                <a:gd name="T5" fmla="*/ 594 h 681"/>
                <a:gd name="T6" fmla="*/ 1887 w 1887"/>
                <a:gd name="T7" fmla="*/ 673 h 6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87" h="681">
                  <a:moveTo>
                    <a:pt x="0" y="0"/>
                  </a:moveTo>
                  <a:cubicBezTo>
                    <a:pt x="161" y="25"/>
                    <a:pt x="737" y="52"/>
                    <a:pt x="966" y="151"/>
                  </a:cubicBezTo>
                  <a:cubicBezTo>
                    <a:pt x="1195" y="250"/>
                    <a:pt x="1220" y="507"/>
                    <a:pt x="1373" y="594"/>
                  </a:cubicBezTo>
                  <a:cubicBezTo>
                    <a:pt x="1526" y="681"/>
                    <a:pt x="1780" y="657"/>
                    <a:pt x="1887" y="673"/>
                  </a:cubicBezTo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02495" name="Text Box 63"/>
            <p:cNvSpPr txBox="1">
              <a:spLocks noChangeArrowheads="1"/>
            </p:cNvSpPr>
            <p:nvPr/>
          </p:nvSpPr>
          <p:spPr bwMode="auto">
            <a:xfrm>
              <a:off x="4158" y="2962"/>
              <a:ext cx="36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/>
                <a:t>space</a:t>
              </a:r>
            </a:p>
          </p:txBody>
        </p:sp>
        <p:sp>
          <p:nvSpPr>
            <p:cNvPr id="402497" name="Freeform 65"/>
            <p:cNvSpPr>
              <a:spLocks/>
            </p:cNvSpPr>
            <p:nvPr/>
          </p:nvSpPr>
          <p:spPr bwMode="auto">
            <a:xfrm flipH="1">
              <a:off x="3427" y="2258"/>
              <a:ext cx="1887" cy="681"/>
            </a:xfrm>
            <a:custGeom>
              <a:avLst/>
              <a:gdLst>
                <a:gd name="T0" fmla="*/ 0 w 1887"/>
                <a:gd name="T1" fmla="*/ 0 h 681"/>
                <a:gd name="T2" fmla="*/ 966 w 1887"/>
                <a:gd name="T3" fmla="*/ 151 h 681"/>
                <a:gd name="T4" fmla="*/ 1373 w 1887"/>
                <a:gd name="T5" fmla="*/ 594 h 681"/>
                <a:gd name="T6" fmla="*/ 1887 w 1887"/>
                <a:gd name="T7" fmla="*/ 673 h 6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87" h="681">
                  <a:moveTo>
                    <a:pt x="0" y="0"/>
                  </a:moveTo>
                  <a:cubicBezTo>
                    <a:pt x="161" y="25"/>
                    <a:pt x="737" y="52"/>
                    <a:pt x="966" y="151"/>
                  </a:cubicBezTo>
                  <a:cubicBezTo>
                    <a:pt x="1195" y="250"/>
                    <a:pt x="1220" y="507"/>
                    <a:pt x="1373" y="594"/>
                  </a:cubicBezTo>
                  <a:cubicBezTo>
                    <a:pt x="1526" y="681"/>
                    <a:pt x="1780" y="657"/>
                    <a:pt x="1887" y="673"/>
                  </a:cubicBezTo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02498" name="Text Box 66"/>
            <p:cNvSpPr txBox="1">
              <a:spLocks noChangeArrowheads="1"/>
            </p:cNvSpPr>
            <p:nvPr/>
          </p:nvSpPr>
          <p:spPr bwMode="auto">
            <a:xfrm>
              <a:off x="4965" y="2292"/>
              <a:ext cx="583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400">
                  <a:solidFill>
                    <a:schemeClr val="accent2"/>
                  </a:solidFill>
                </a:rPr>
                <a:t>C’s signal</a:t>
              </a:r>
            </a:p>
            <a:p>
              <a:r>
                <a:rPr lang="en-US" sz="1400">
                  <a:solidFill>
                    <a:schemeClr val="accent2"/>
                  </a:solidFill>
                </a:rPr>
                <a:t>strength</a:t>
              </a:r>
            </a:p>
          </p:txBody>
        </p:sp>
        <p:sp>
          <p:nvSpPr>
            <p:cNvPr id="402499" name="Line 67"/>
            <p:cNvSpPr>
              <a:spLocks noChangeShapeType="1"/>
            </p:cNvSpPr>
            <p:nvPr/>
          </p:nvSpPr>
          <p:spPr bwMode="auto">
            <a:xfrm flipH="1">
              <a:off x="3554" y="2171"/>
              <a:ext cx="17" cy="7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02500" name="Line 68"/>
            <p:cNvSpPr>
              <a:spLocks noChangeShapeType="1"/>
            </p:cNvSpPr>
            <p:nvPr/>
          </p:nvSpPr>
          <p:spPr bwMode="auto">
            <a:xfrm>
              <a:off x="4323" y="2214"/>
              <a:ext cx="0" cy="7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02501" name="Line 69"/>
            <p:cNvSpPr>
              <a:spLocks noChangeShapeType="1"/>
            </p:cNvSpPr>
            <p:nvPr/>
          </p:nvSpPr>
          <p:spPr bwMode="auto">
            <a:xfrm>
              <a:off x="5004" y="2204"/>
              <a:ext cx="0" cy="7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402502" name="Rectangle 70"/>
          <p:cNvSpPr>
            <a:spLocks noChangeArrowheads="1"/>
          </p:cNvSpPr>
          <p:nvPr/>
        </p:nvSpPr>
        <p:spPr bwMode="auto">
          <a:xfrm>
            <a:off x="4995863" y="4432300"/>
            <a:ext cx="4148137" cy="133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None/>
            </a:pPr>
            <a:r>
              <a:rPr lang="en-US" sz="2400"/>
              <a:t>Signal attenuation: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sz="2000"/>
              <a:t>B, A hear each other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sz="2000"/>
              <a:t>B, C hear each other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sz="2000"/>
              <a:t>A, C can not hear each other interfering at B</a:t>
            </a:r>
          </a:p>
        </p:txBody>
      </p:sp>
      <p:pic>
        <p:nvPicPr>
          <p:cNvPr id="48" name="Picture 2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7496" y="5366"/>
            <a:ext cx="1076504" cy="862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Wireless, Mobile Networks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6-</a:t>
            </a:r>
            <a:fld id="{1538D359-577C-4892-8127-1B4084C1A42C}" type="slidenum">
              <a:rPr lang="en-US"/>
              <a:pPr/>
              <a:t>12</a:t>
            </a:fld>
            <a:endParaRPr lang="en-US"/>
          </a:p>
        </p:txBody>
      </p:sp>
      <p:sp>
        <p:nvSpPr>
          <p:cNvPr id="403458" name="Rectangle 2"/>
          <p:cNvSpPr>
            <a:spLocks noGrp="1" noChangeArrowheads="1"/>
          </p:cNvSpPr>
          <p:nvPr>
            <p:ph type="title"/>
          </p:nvPr>
        </p:nvSpPr>
        <p:spPr>
          <a:xfrm>
            <a:off x="365125" y="257175"/>
            <a:ext cx="8364538" cy="1143000"/>
          </a:xfrm>
        </p:spPr>
        <p:txBody>
          <a:bodyPr/>
          <a:lstStyle/>
          <a:p>
            <a:r>
              <a:rPr lang="en-US" sz="3600"/>
              <a:t>Code Division Multiple Access (CDMA)</a:t>
            </a:r>
          </a:p>
        </p:txBody>
      </p:sp>
      <p:sp>
        <p:nvSpPr>
          <p:cNvPr id="403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7934325" cy="46482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/>
              <a:t>used  in several wireless broadcast channels (cellular, satellite, etc) standards</a:t>
            </a:r>
          </a:p>
          <a:p>
            <a:pPr>
              <a:lnSpc>
                <a:spcPct val="80000"/>
              </a:lnSpc>
            </a:pPr>
            <a:r>
              <a:rPr lang="en-US" sz="2400"/>
              <a:t>unique “code” assigned to each user; i.e., code set partitioning</a:t>
            </a:r>
          </a:p>
          <a:p>
            <a:pPr>
              <a:lnSpc>
                <a:spcPct val="80000"/>
              </a:lnSpc>
            </a:pPr>
            <a:r>
              <a:rPr lang="en-US" sz="2400"/>
              <a:t>all users share same frequency, but each user has own “chipping” sequence (i.e., code) to encode data</a:t>
            </a:r>
          </a:p>
          <a:p>
            <a:pPr>
              <a:lnSpc>
                <a:spcPct val="80000"/>
              </a:lnSpc>
            </a:pPr>
            <a:r>
              <a:rPr lang="en-US" sz="2400" i="1">
                <a:solidFill>
                  <a:srgbClr val="FF0000"/>
                </a:solidFill>
              </a:rPr>
              <a:t>encoded signal</a:t>
            </a:r>
            <a:r>
              <a:rPr lang="en-US" sz="2400"/>
              <a:t> = (original data) X (chipping sequence)</a:t>
            </a:r>
          </a:p>
          <a:p>
            <a:pPr>
              <a:lnSpc>
                <a:spcPct val="80000"/>
              </a:lnSpc>
            </a:pPr>
            <a:r>
              <a:rPr lang="en-US" sz="2400" i="1">
                <a:solidFill>
                  <a:srgbClr val="FF0000"/>
                </a:solidFill>
              </a:rPr>
              <a:t>decoding:</a:t>
            </a:r>
            <a:r>
              <a:rPr lang="en-US" sz="2400"/>
              <a:t> inner-product of encoded signal and chipping sequence</a:t>
            </a:r>
          </a:p>
          <a:p>
            <a:pPr>
              <a:lnSpc>
                <a:spcPct val="80000"/>
              </a:lnSpc>
            </a:pPr>
            <a:r>
              <a:rPr lang="en-US" sz="2400"/>
              <a:t>allows multiple users to “coexist” and transmit simultaneously with minimal interference (if codes are “orthogonal”)</a:t>
            </a:r>
            <a:endParaRPr lang="en-US" sz="3200"/>
          </a:p>
          <a:p>
            <a:pPr>
              <a:lnSpc>
                <a:spcPct val="80000"/>
              </a:lnSpc>
            </a:pPr>
            <a:endParaRPr lang="en-US" sz="320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Wireless, Mobile Networks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6-</a:t>
            </a:r>
            <a:fld id="{3EC055A6-E171-45FB-B865-E442EE54E2EC}" type="slidenum">
              <a:rPr lang="en-US"/>
              <a:pPr/>
              <a:t>13</a:t>
            </a:fld>
            <a:endParaRPr lang="en-US"/>
          </a:p>
        </p:txBody>
      </p:sp>
      <p:sp>
        <p:nvSpPr>
          <p:cNvPr id="408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802.11: Channels, association</a:t>
            </a:r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802.11b: 2.4GHz-2.485GHz spectrum divided into 11 channels at different frequencies</a:t>
            </a:r>
          </a:p>
          <a:p>
            <a:pPr lvl="1">
              <a:lnSpc>
                <a:spcPct val="90000"/>
              </a:lnSpc>
            </a:pPr>
            <a:r>
              <a:rPr lang="en-US"/>
              <a:t>AP admin chooses frequency for AP</a:t>
            </a:r>
          </a:p>
          <a:p>
            <a:pPr lvl="1">
              <a:lnSpc>
                <a:spcPct val="90000"/>
              </a:lnSpc>
            </a:pPr>
            <a:r>
              <a:rPr lang="en-US"/>
              <a:t>interference possible: channel can be same as that chosen by neighboring AP!</a:t>
            </a:r>
          </a:p>
          <a:p>
            <a:pPr>
              <a:lnSpc>
                <a:spcPct val="90000"/>
              </a:lnSpc>
            </a:pPr>
            <a:r>
              <a:rPr lang="en-US"/>
              <a:t>host: must </a:t>
            </a:r>
            <a:r>
              <a:rPr lang="en-US" i="1">
                <a:solidFill>
                  <a:srgbClr val="FF0000"/>
                </a:solidFill>
              </a:rPr>
              <a:t>associate</a:t>
            </a:r>
            <a:r>
              <a:rPr lang="en-US"/>
              <a:t> with an AP</a:t>
            </a:r>
          </a:p>
          <a:p>
            <a:pPr lvl="1">
              <a:lnSpc>
                <a:spcPct val="90000"/>
              </a:lnSpc>
            </a:pPr>
            <a:r>
              <a:rPr lang="en-US"/>
              <a:t>scans channels, listening for </a:t>
            </a:r>
            <a:r>
              <a:rPr lang="en-US" i="1"/>
              <a:t>beacon frames</a:t>
            </a:r>
            <a:r>
              <a:rPr lang="en-US"/>
              <a:t> containing AP’s name (SSID) and MAC address</a:t>
            </a:r>
          </a:p>
          <a:p>
            <a:pPr lvl="1">
              <a:lnSpc>
                <a:spcPct val="90000"/>
              </a:lnSpc>
            </a:pPr>
            <a:r>
              <a:rPr lang="en-US"/>
              <a:t>selects AP to associate with</a:t>
            </a:r>
          </a:p>
          <a:p>
            <a:pPr lvl="1">
              <a:lnSpc>
                <a:spcPct val="90000"/>
              </a:lnSpc>
            </a:pPr>
            <a:r>
              <a:rPr lang="en-US"/>
              <a:t>may perform authentication [Chapter 8]</a:t>
            </a:r>
          </a:p>
          <a:p>
            <a:pPr lvl="1">
              <a:lnSpc>
                <a:spcPct val="90000"/>
              </a:lnSpc>
            </a:pPr>
            <a:r>
              <a:rPr lang="en-US"/>
              <a:t>will typically run DHCP to get IP address in AP’s subnet</a:t>
            </a:r>
          </a:p>
          <a:p>
            <a:pPr>
              <a:lnSpc>
                <a:spcPct val="90000"/>
              </a:lnSpc>
            </a:pPr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7496" y="5366"/>
            <a:ext cx="1076504" cy="862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Wireless, Mobile Networks</a:t>
            </a:r>
          </a:p>
        </p:txBody>
      </p:sp>
      <p:sp>
        <p:nvSpPr>
          <p:cNvPr id="4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6-</a:t>
            </a:r>
            <a:fld id="{792B6FD4-AA21-4F7C-9D28-07BBFA573DDB}" type="slidenum">
              <a:rPr lang="en-US"/>
              <a:pPr/>
              <a:t>14</a:t>
            </a:fld>
            <a:endParaRPr lang="en-US"/>
          </a:p>
        </p:txBody>
      </p:sp>
      <p:sp>
        <p:nvSpPr>
          <p:cNvPr id="353282" name="Rectangle 2"/>
          <p:cNvSpPr>
            <a:spLocks noGrp="1" noChangeArrowheads="1"/>
          </p:cNvSpPr>
          <p:nvPr>
            <p:ph type="title"/>
          </p:nvPr>
        </p:nvSpPr>
        <p:spPr>
          <a:xfrm>
            <a:off x="509588" y="0"/>
            <a:ext cx="7772400" cy="1143000"/>
          </a:xfrm>
        </p:spPr>
        <p:txBody>
          <a:bodyPr/>
          <a:lstStyle/>
          <a:p>
            <a:r>
              <a:rPr lang="en-US"/>
              <a:t>IEEE 802.11: multiple access</a:t>
            </a:r>
          </a:p>
        </p:txBody>
      </p:sp>
      <p:sp>
        <p:nvSpPr>
          <p:cNvPr id="353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160463"/>
            <a:ext cx="8188325" cy="4648200"/>
          </a:xfrm>
        </p:spPr>
        <p:txBody>
          <a:bodyPr/>
          <a:lstStyle/>
          <a:p>
            <a:r>
              <a:rPr lang="en-US" sz="2400"/>
              <a:t>avoid collisions: 2</a:t>
            </a:r>
            <a:r>
              <a:rPr lang="en-US" sz="2400" baseline="30000"/>
              <a:t>+</a:t>
            </a:r>
            <a:r>
              <a:rPr lang="en-US" sz="2400"/>
              <a:t> nodes </a:t>
            </a:r>
            <a:r>
              <a:rPr lang="en-US" sz="2400">
                <a:sym typeface="Symbol" pitchFamily="18" charset="2"/>
              </a:rPr>
              <a:t>transmitting at same time</a:t>
            </a:r>
          </a:p>
          <a:p>
            <a:r>
              <a:rPr lang="en-US" sz="2400">
                <a:sym typeface="Symbol" pitchFamily="18" charset="2"/>
              </a:rPr>
              <a:t>802.11: CSMA - sense before transmitting</a:t>
            </a:r>
          </a:p>
          <a:p>
            <a:pPr lvl="1"/>
            <a:r>
              <a:rPr lang="en-US" sz="2000"/>
              <a:t>don’t collide with ongoing transmission by other node</a:t>
            </a:r>
          </a:p>
          <a:p>
            <a:r>
              <a:rPr lang="en-US" sz="2400"/>
              <a:t>802.11: </a:t>
            </a:r>
            <a:r>
              <a:rPr lang="en-US" sz="2400" i="1"/>
              <a:t>no</a:t>
            </a:r>
            <a:r>
              <a:rPr lang="en-US" sz="2400"/>
              <a:t> collision detection!</a:t>
            </a:r>
          </a:p>
          <a:p>
            <a:pPr lvl="1"/>
            <a:r>
              <a:rPr lang="en-US" sz="2000"/>
              <a:t>difficult to receive (sense collisions) when transmitting due to weak received signals (fading)</a:t>
            </a:r>
          </a:p>
          <a:p>
            <a:pPr lvl="1"/>
            <a:r>
              <a:rPr lang="en-US" sz="2000"/>
              <a:t>can’t sense all collisions in any case: hidden terminal, fading</a:t>
            </a:r>
          </a:p>
          <a:p>
            <a:pPr lvl="1"/>
            <a:r>
              <a:rPr lang="en-US" sz="2000"/>
              <a:t>goal: </a:t>
            </a:r>
            <a:r>
              <a:rPr lang="en-US" sz="2000" i="1">
                <a:solidFill>
                  <a:srgbClr val="FF0000"/>
                </a:solidFill>
              </a:rPr>
              <a:t>avoid collisions:</a:t>
            </a:r>
            <a:r>
              <a:rPr lang="en-US" sz="2000"/>
              <a:t> CSMA/C(ollision)A(voidance)</a:t>
            </a:r>
            <a:endParaRPr lang="en-US" sz="2000">
              <a:solidFill>
                <a:srgbClr val="FF0000"/>
              </a:solidFill>
            </a:endParaRPr>
          </a:p>
        </p:txBody>
      </p:sp>
      <p:grpSp>
        <p:nvGrpSpPr>
          <p:cNvPr id="353325" name="Group 45"/>
          <p:cNvGrpSpPr>
            <a:grpSpLocks/>
          </p:cNvGrpSpPr>
          <p:nvPr/>
        </p:nvGrpSpPr>
        <p:grpSpPr bwMode="auto">
          <a:xfrm>
            <a:off x="1430338" y="4452938"/>
            <a:ext cx="6056312" cy="2006600"/>
            <a:chOff x="440" y="1326"/>
            <a:chExt cx="5164" cy="1464"/>
          </a:xfrm>
        </p:grpSpPr>
        <p:grpSp>
          <p:nvGrpSpPr>
            <p:cNvPr id="353285" name="Group 5"/>
            <p:cNvGrpSpPr>
              <a:grpSpLocks/>
            </p:cNvGrpSpPr>
            <p:nvPr/>
          </p:nvGrpSpPr>
          <p:grpSpPr bwMode="auto">
            <a:xfrm>
              <a:off x="440" y="1520"/>
              <a:ext cx="2086" cy="1018"/>
              <a:chOff x="759" y="2008"/>
              <a:chExt cx="2086" cy="1018"/>
            </a:xfrm>
          </p:grpSpPr>
          <p:grpSp>
            <p:nvGrpSpPr>
              <p:cNvPr id="353286" name="Group 6"/>
              <p:cNvGrpSpPr>
                <a:grpSpLocks/>
              </p:cNvGrpSpPr>
              <p:nvPr/>
            </p:nvGrpSpPr>
            <p:grpSpPr bwMode="auto">
              <a:xfrm>
                <a:off x="1529" y="2018"/>
                <a:ext cx="535" cy="466"/>
                <a:chOff x="2870" y="1518"/>
                <a:chExt cx="292" cy="320"/>
              </a:xfrm>
            </p:grpSpPr>
            <p:graphicFrame>
              <p:nvGraphicFramePr>
                <p:cNvPr id="353287" name="Object 7"/>
                <p:cNvGraphicFramePr>
                  <a:graphicFrameLocks noChangeAspect="1"/>
                </p:cNvGraphicFramePr>
                <p:nvPr/>
              </p:nvGraphicFramePr>
              <p:xfrm>
                <a:off x="2870" y="1518"/>
                <a:ext cx="272" cy="28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53774" name="Clip" r:id="rId4" imgW="819000" imgH="847800" progId="MS_ClipArt_Gallery.2">
                        <p:embed/>
                      </p:oleObj>
                    </mc:Choice>
                    <mc:Fallback>
                      <p:oleObj name="Clip" r:id="rId4" imgW="819000" imgH="847800" progId="MS_ClipArt_Gallery.2">
                        <p:embed/>
                        <p:pic>
                          <p:nvPicPr>
                            <p:cNvPr id="0" name="Object 7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5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870" y="1518"/>
                              <a:ext cx="272" cy="28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353288" name="Object 8"/>
                <p:cNvGraphicFramePr>
                  <a:graphicFrameLocks noChangeAspect="1"/>
                </p:cNvGraphicFramePr>
                <p:nvPr/>
              </p:nvGraphicFramePr>
              <p:xfrm>
                <a:off x="2913" y="1602"/>
                <a:ext cx="249" cy="23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53775" name="Clip" r:id="rId6" imgW="1266840" imgH="1200240" progId="MS_ClipArt_Gallery.2">
                        <p:embed/>
                      </p:oleObj>
                    </mc:Choice>
                    <mc:Fallback>
                      <p:oleObj name="Clip" r:id="rId6" imgW="1266840" imgH="1200240" progId="MS_ClipArt_Gallery.2">
                        <p:embed/>
                        <p:pic>
                          <p:nvPicPr>
                            <p:cNvPr id="0" name="Object 8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7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913" y="1602"/>
                              <a:ext cx="249" cy="236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sp>
            <p:nvSpPr>
              <p:cNvPr id="353289" name="Freeform 9"/>
              <p:cNvSpPr>
                <a:spLocks/>
              </p:cNvSpPr>
              <p:nvPr/>
            </p:nvSpPr>
            <p:spPr bwMode="auto">
              <a:xfrm>
                <a:off x="759" y="2008"/>
                <a:ext cx="1273" cy="684"/>
              </a:xfrm>
              <a:custGeom>
                <a:avLst/>
                <a:gdLst>
                  <a:gd name="T0" fmla="*/ 9 w 1273"/>
                  <a:gd name="T1" fmla="*/ 675 h 684"/>
                  <a:gd name="T2" fmla="*/ 316 w 1273"/>
                  <a:gd name="T3" fmla="*/ 0 h 684"/>
                  <a:gd name="T4" fmla="*/ 461 w 1273"/>
                  <a:gd name="T5" fmla="*/ 228 h 684"/>
                  <a:gd name="T6" fmla="*/ 510 w 1273"/>
                  <a:gd name="T7" fmla="*/ 119 h 684"/>
                  <a:gd name="T8" fmla="*/ 631 w 1273"/>
                  <a:gd name="T9" fmla="*/ 467 h 684"/>
                  <a:gd name="T10" fmla="*/ 667 w 1273"/>
                  <a:gd name="T11" fmla="*/ 391 h 684"/>
                  <a:gd name="T12" fmla="*/ 739 w 1273"/>
                  <a:gd name="T13" fmla="*/ 464 h 684"/>
                  <a:gd name="T14" fmla="*/ 1058 w 1273"/>
                  <a:gd name="T15" fmla="*/ 57 h 684"/>
                  <a:gd name="T16" fmla="*/ 1273 w 1273"/>
                  <a:gd name="T17" fmla="*/ 684 h 684"/>
                  <a:gd name="T18" fmla="*/ 0 w 1273"/>
                  <a:gd name="T19" fmla="*/ 674 h 6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73" h="684">
                    <a:moveTo>
                      <a:pt x="9" y="675"/>
                    </a:moveTo>
                    <a:lnTo>
                      <a:pt x="316" y="0"/>
                    </a:lnTo>
                    <a:lnTo>
                      <a:pt x="461" y="228"/>
                    </a:lnTo>
                    <a:lnTo>
                      <a:pt x="510" y="119"/>
                    </a:lnTo>
                    <a:lnTo>
                      <a:pt x="631" y="467"/>
                    </a:lnTo>
                    <a:lnTo>
                      <a:pt x="667" y="391"/>
                    </a:lnTo>
                    <a:lnTo>
                      <a:pt x="739" y="464"/>
                    </a:lnTo>
                    <a:lnTo>
                      <a:pt x="1058" y="57"/>
                    </a:lnTo>
                    <a:lnTo>
                      <a:pt x="1273" y="684"/>
                    </a:lnTo>
                    <a:lnTo>
                      <a:pt x="0" y="674"/>
                    </a:lnTo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00CC66"/>
                  </a:gs>
                </a:gsLst>
                <a:lin ang="5400000" scaled="1"/>
              </a:gradFill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grpSp>
            <p:nvGrpSpPr>
              <p:cNvPr id="353290" name="Group 10"/>
              <p:cNvGrpSpPr>
                <a:grpSpLocks/>
              </p:cNvGrpSpPr>
              <p:nvPr/>
            </p:nvGrpSpPr>
            <p:grpSpPr bwMode="auto">
              <a:xfrm>
                <a:off x="1053" y="2587"/>
                <a:ext cx="482" cy="439"/>
                <a:chOff x="2870" y="1518"/>
                <a:chExt cx="292" cy="320"/>
              </a:xfrm>
            </p:grpSpPr>
            <p:graphicFrame>
              <p:nvGraphicFramePr>
                <p:cNvPr id="353291" name="Object 11"/>
                <p:cNvGraphicFramePr>
                  <a:graphicFrameLocks noChangeAspect="1"/>
                </p:cNvGraphicFramePr>
                <p:nvPr/>
              </p:nvGraphicFramePr>
              <p:xfrm>
                <a:off x="2870" y="1518"/>
                <a:ext cx="272" cy="28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53776" name="Clip" r:id="rId8" imgW="819000" imgH="847800" progId="MS_ClipArt_Gallery.2">
                        <p:embed/>
                      </p:oleObj>
                    </mc:Choice>
                    <mc:Fallback>
                      <p:oleObj name="Clip" r:id="rId8" imgW="819000" imgH="847800" progId="MS_ClipArt_Gallery.2">
                        <p:embed/>
                        <p:pic>
                          <p:nvPicPr>
                            <p:cNvPr id="0" name="Object 11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5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870" y="1518"/>
                              <a:ext cx="272" cy="28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353292" name="Object 12"/>
                <p:cNvGraphicFramePr>
                  <a:graphicFrameLocks noChangeAspect="1"/>
                </p:cNvGraphicFramePr>
                <p:nvPr/>
              </p:nvGraphicFramePr>
              <p:xfrm>
                <a:off x="2913" y="1602"/>
                <a:ext cx="249" cy="23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53777" name="Clip" r:id="rId9" imgW="1266840" imgH="1200240" progId="MS_ClipArt_Gallery.2">
                        <p:embed/>
                      </p:oleObj>
                    </mc:Choice>
                    <mc:Fallback>
                      <p:oleObj name="Clip" r:id="rId9" imgW="1266840" imgH="1200240" progId="MS_ClipArt_Gallery.2">
                        <p:embed/>
                        <p:pic>
                          <p:nvPicPr>
                            <p:cNvPr id="0" name="Object 12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7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913" y="1602"/>
                              <a:ext cx="249" cy="236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pSp>
            <p:nvGrpSpPr>
              <p:cNvPr id="353293" name="Group 13"/>
              <p:cNvGrpSpPr>
                <a:grpSpLocks/>
              </p:cNvGrpSpPr>
              <p:nvPr/>
            </p:nvGrpSpPr>
            <p:grpSpPr bwMode="auto">
              <a:xfrm>
                <a:off x="2124" y="2391"/>
                <a:ext cx="482" cy="439"/>
                <a:chOff x="2870" y="1518"/>
                <a:chExt cx="292" cy="320"/>
              </a:xfrm>
            </p:grpSpPr>
            <p:graphicFrame>
              <p:nvGraphicFramePr>
                <p:cNvPr id="353294" name="Object 14"/>
                <p:cNvGraphicFramePr>
                  <a:graphicFrameLocks noChangeAspect="1"/>
                </p:cNvGraphicFramePr>
                <p:nvPr/>
              </p:nvGraphicFramePr>
              <p:xfrm>
                <a:off x="2870" y="1518"/>
                <a:ext cx="272" cy="28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53778" name="Clip" r:id="rId10" imgW="819000" imgH="847800" progId="MS_ClipArt_Gallery.2">
                        <p:embed/>
                      </p:oleObj>
                    </mc:Choice>
                    <mc:Fallback>
                      <p:oleObj name="Clip" r:id="rId10" imgW="819000" imgH="847800" progId="MS_ClipArt_Gallery.2">
                        <p:embed/>
                        <p:pic>
                          <p:nvPicPr>
                            <p:cNvPr id="0" name="Object 14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5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870" y="1518"/>
                              <a:ext cx="272" cy="28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353295" name="Object 15"/>
                <p:cNvGraphicFramePr>
                  <a:graphicFrameLocks noChangeAspect="1"/>
                </p:cNvGraphicFramePr>
                <p:nvPr/>
              </p:nvGraphicFramePr>
              <p:xfrm>
                <a:off x="2913" y="1602"/>
                <a:ext cx="249" cy="23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53779" name="Clip" r:id="rId11" imgW="1266840" imgH="1200240" progId="MS_ClipArt_Gallery.2">
                        <p:embed/>
                      </p:oleObj>
                    </mc:Choice>
                    <mc:Fallback>
                      <p:oleObj name="Clip" r:id="rId11" imgW="1266840" imgH="1200240" progId="MS_ClipArt_Gallery.2">
                        <p:embed/>
                        <p:pic>
                          <p:nvPicPr>
                            <p:cNvPr id="0" name="Object 15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7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913" y="1602"/>
                              <a:ext cx="249" cy="236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sp>
            <p:nvSpPr>
              <p:cNvPr id="353296" name="Line 16"/>
              <p:cNvSpPr>
                <a:spLocks noChangeShapeType="1"/>
              </p:cNvSpPr>
              <p:nvPr/>
            </p:nvSpPr>
            <p:spPr bwMode="auto">
              <a:xfrm flipV="1">
                <a:off x="1561" y="2773"/>
                <a:ext cx="629" cy="107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53297" name="Line 17"/>
              <p:cNvSpPr>
                <a:spLocks noChangeShapeType="1"/>
              </p:cNvSpPr>
              <p:nvPr/>
            </p:nvSpPr>
            <p:spPr bwMode="auto">
              <a:xfrm>
                <a:off x="1985" y="2471"/>
                <a:ext cx="257" cy="203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53298" name="Text Box 18"/>
              <p:cNvSpPr txBox="1">
                <a:spLocks noChangeArrowheads="1"/>
              </p:cNvSpPr>
              <p:nvPr/>
            </p:nvSpPr>
            <p:spPr bwMode="auto">
              <a:xfrm>
                <a:off x="1005" y="2705"/>
                <a:ext cx="300" cy="26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A</a:t>
                </a:r>
              </a:p>
            </p:txBody>
          </p:sp>
          <p:sp>
            <p:nvSpPr>
              <p:cNvPr id="353299" name="Text Box 19"/>
              <p:cNvSpPr txBox="1">
                <a:spLocks noChangeArrowheads="1"/>
              </p:cNvSpPr>
              <p:nvPr/>
            </p:nvSpPr>
            <p:spPr bwMode="auto">
              <a:xfrm>
                <a:off x="2565" y="2562"/>
                <a:ext cx="280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B</a:t>
                </a:r>
              </a:p>
            </p:txBody>
          </p:sp>
          <p:sp>
            <p:nvSpPr>
              <p:cNvPr id="353300" name="Text Box 20"/>
              <p:cNvSpPr txBox="1">
                <a:spLocks noChangeArrowheads="1"/>
              </p:cNvSpPr>
              <p:nvPr/>
            </p:nvSpPr>
            <p:spPr bwMode="auto">
              <a:xfrm>
                <a:off x="2014" y="2118"/>
                <a:ext cx="274" cy="26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C</a:t>
                </a:r>
              </a:p>
            </p:txBody>
          </p:sp>
        </p:grpSp>
        <p:grpSp>
          <p:nvGrpSpPr>
            <p:cNvPr id="353301" name="Group 21"/>
            <p:cNvGrpSpPr>
              <a:grpSpLocks/>
            </p:cNvGrpSpPr>
            <p:nvPr/>
          </p:nvGrpSpPr>
          <p:grpSpPr bwMode="auto">
            <a:xfrm>
              <a:off x="3114" y="1326"/>
              <a:ext cx="2490" cy="1464"/>
              <a:chOff x="3264" y="1698"/>
              <a:chExt cx="2490" cy="1464"/>
            </a:xfrm>
          </p:grpSpPr>
          <p:grpSp>
            <p:nvGrpSpPr>
              <p:cNvPr id="353302" name="Group 22"/>
              <p:cNvGrpSpPr>
                <a:grpSpLocks/>
              </p:cNvGrpSpPr>
              <p:nvPr/>
            </p:nvGrpSpPr>
            <p:grpSpPr bwMode="auto">
              <a:xfrm>
                <a:off x="3264" y="1698"/>
                <a:ext cx="2221" cy="455"/>
                <a:chOff x="3256" y="1911"/>
                <a:chExt cx="2221" cy="455"/>
              </a:xfrm>
            </p:grpSpPr>
            <p:grpSp>
              <p:nvGrpSpPr>
                <p:cNvPr id="353303" name="Group 23"/>
                <p:cNvGrpSpPr>
                  <a:grpSpLocks/>
                </p:cNvGrpSpPr>
                <p:nvPr/>
              </p:nvGrpSpPr>
              <p:grpSpPr bwMode="auto">
                <a:xfrm>
                  <a:off x="3303" y="1911"/>
                  <a:ext cx="482" cy="439"/>
                  <a:chOff x="2870" y="1518"/>
                  <a:chExt cx="292" cy="320"/>
                </a:xfrm>
              </p:grpSpPr>
              <p:graphicFrame>
                <p:nvGraphicFramePr>
                  <p:cNvPr id="353304" name="Object 24"/>
                  <p:cNvGraphicFramePr>
                    <a:graphicFrameLocks noChangeAspect="1"/>
                  </p:cNvGraphicFramePr>
                  <p:nvPr/>
                </p:nvGraphicFramePr>
                <p:xfrm>
                  <a:off x="2870" y="1518"/>
                  <a:ext cx="272" cy="282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353780" name="Clip" r:id="rId12" imgW="819000" imgH="847800" progId="MS_ClipArt_Gallery.2">
                          <p:embed/>
                        </p:oleObj>
                      </mc:Choice>
                      <mc:Fallback>
                        <p:oleObj name="Clip" r:id="rId12" imgW="819000" imgH="847800" progId="MS_ClipArt_Gallery.2">
                          <p:embed/>
                          <p:pic>
                            <p:nvPicPr>
                              <p:cNvPr id="0" name="Object 24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5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2870" y="1518"/>
                                <a:ext cx="272" cy="28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rgbClr val="808080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353305" name="Object 25"/>
                  <p:cNvGraphicFramePr>
                    <a:graphicFrameLocks noChangeAspect="1"/>
                  </p:cNvGraphicFramePr>
                  <p:nvPr/>
                </p:nvGraphicFramePr>
                <p:xfrm>
                  <a:off x="2913" y="1602"/>
                  <a:ext cx="249" cy="236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353781" name="Clip" r:id="rId13" imgW="1266840" imgH="1200240" progId="MS_ClipArt_Gallery.2">
                          <p:embed/>
                        </p:oleObj>
                      </mc:Choice>
                      <mc:Fallback>
                        <p:oleObj name="Clip" r:id="rId13" imgW="1266840" imgH="1200240" progId="MS_ClipArt_Gallery.2">
                          <p:embed/>
                          <p:pic>
                            <p:nvPicPr>
                              <p:cNvPr id="0" name="Object 25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7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2913" y="1602"/>
                                <a:ext cx="249" cy="236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rgbClr val="808080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  <p:grpSp>
              <p:nvGrpSpPr>
                <p:cNvPr id="353306" name="Group 26"/>
                <p:cNvGrpSpPr>
                  <a:grpSpLocks/>
                </p:cNvGrpSpPr>
                <p:nvPr/>
              </p:nvGrpSpPr>
              <p:grpSpPr bwMode="auto">
                <a:xfrm>
                  <a:off x="4037" y="1919"/>
                  <a:ext cx="482" cy="439"/>
                  <a:chOff x="2870" y="1518"/>
                  <a:chExt cx="292" cy="320"/>
                </a:xfrm>
              </p:grpSpPr>
              <p:graphicFrame>
                <p:nvGraphicFramePr>
                  <p:cNvPr id="353307" name="Object 27"/>
                  <p:cNvGraphicFramePr>
                    <a:graphicFrameLocks noChangeAspect="1"/>
                  </p:cNvGraphicFramePr>
                  <p:nvPr/>
                </p:nvGraphicFramePr>
                <p:xfrm>
                  <a:off x="2870" y="1518"/>
                  <a:ext cx="272" cy="282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353782" name="Clip" r:id="rId14" imgW="819000" imgH="847800" progId="MS_ClipArt_Gallery.2">
                          <p:embed/>
                        </p:oleObj>
                      </mc:Choice>
                      <mc:Fallback>
                        <p:oleObj name="Clip" r:id="rId14" imgW="819000" imgH="847800" progId="MS_ClipArt_Gallery.2">
                          <p:embed/>
                          <p:pic>
                            <p:nvPicPr>
                              <p:cNvPr id="0" name="Object 27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5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2870" y="1518"/>
                                <a:ext cx="272" cy="28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rgbClr val="808080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353308" name="Object 28"/>
                  <p:cNvGraphicFramePr>
                    <a:graphicFrameLocks noChangeAspect="1"/>
                  </p:cNvGraphicFramePr>
                  <p:nvPr/>
                </p:nvGraphicFramePr>
                <p:xfrm>
                  <a:off x="2913" y="1602"/>
                  <a:ext cx="249" cy="236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353783" name="Clip" r:id="rId15" imgW="1266840" imgH="1200240" progId="MS_ClipArt_Gallery.2">
                          <p:embed/>
                        </p:oleObj>
                      </mc:Choice>
                      <mc:Fallback>
                        <p:oleObj name="Clip" r:id="rId15" imgW="1266840" imgH="1200240" progId="MS_ClipArt_Gallery.2">
                          <p:embed/>
                          <p:pic>
                            <p:nvPicPr>
                              <p:cNvPr id="0" name="Object 28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7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2913" y="1602"/>
                                <a:ext cx="249" cy="236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rgbClr val="808080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  <p:sp>
              <p:nvSpPr>
                <p:cNvPr id="353309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3256" y="2030"/>
                  <a:ext cx="299" cy="26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>
                      <a:solidFill>
                        <a:srgbClr val="FF0000"/>
                      </a:solidFill>
                    </a:rPr>
                    <a:t>A</a:t>
                  </a:r>
                </a:p>
              </p:txBody>
            </p:sp>
            <p:sp>
              <p:nvSpPr>
                <p:cNvPr id="353310" name="Text Box 30"/>
                <p:cNvSpPr txBox="1">
                  <a:spLocks noChangeArrowheads="1"/>
                </p:cNvSpPr>
                <p:nvPr/>
              </p:nvSpPr>
              <p:spPr bwMode="auto">
                <a:xfrm>
                  <a:off x="4459" y="2027"/>
                  <a:ext cx="207" cy="26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/>
                    <a:t>B</a:t>
                  </a:r>
                </a:p>
              </p:txBody>
            </p:sp>
            <p:sp>
              <p:nvSpPr>
                <p:cNvPr id="353311" name="Text Box 31"/>
                <p:cNvSpPr txBox="1">
                  <a:spLocks noChangeArrowheads="1"/>
                </p:cNvSpPr>
                <p:nvPr/>
              </p:nvSpPr>
              <p:spPr bwMode="auto">
                <a:xfrm>
                  <a:off x="5203" y="2053"/>
                  <a:ext cx="274" cy="26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/>
                    <a:t>C</a:t>
                  </a:r>
                </a:p>
              </p:txBody>
            </p:sp>
            <p:grpSp>
              <p:nvGrpSpPr>
                <p:cNvPr id="353312" name="Group 32"/>
                <p:cNvGrpSpPr>
                  <a:grpSpLocks/>
                </p:cNvGrpSpPr>
                <p:nvPr/>
              </p:nvGrpSpPr>
              <p:grpSpPr bwMode="auto">
                <a:xfrm>
                  <a:off x="4726" y="1927"/>
                  <a:ext cx="482" cy="439"/>
                  <a:chOff x="2870" y="1518"/>
                  <a:chExt cx="292" cy="320"/>
                </a:xfrm>
              </p:grpSpPr>
              <p:graphicFrame>
                <p:nvGraphicFramePr>
                  <p:cNvPr id="353313" name="Object 33"/>
                  <p:cNvGraphicFramePr>
                    <a:graphicFrameLocks noChangeAspect="1"/>
                  </p:cNvGraphicFramePr>
                  <p:nvPr/>
                </p:nvGraphicFramePr>
                <p:xfrm>
                  <a:off x="2870" y="1518"/>
                  <a:ext cx="272" cy="282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353784" name="Clip" r:id="rId16" imgW="819000" imgH="847800" progId="MS_ClipArt_Gallery.2">
                          <p:embed/>
                        </p:oleObj>
                      </mc:Choice>
                      <mc:Fallback>
                        <p:oleObj name="Clip" r:id="rId16" imgW="819000" imgH="847800" progId="MS_ClipArt_Gallery.2">
                          <p:embed/>
                          <p:pic>
                            <p:nvPicPr>
                              <p:cNvPr id="0" name="Object 33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5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2870" y="1518"/>
                                <a:ext cx="272" cy="28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rgbClr val="808080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353314" name="Object 34"/>
                  <p:cNvGraphicFramePr>
                    <a:graphicFrameLocks noChangeAspect="1"/>
                  </p:cNvGraphicFramePr>
                  <p:nvPr/>
                </p:nvGraphicFramePr>
                <p:xfrm>
                  <a:off x="2913" y="1602"/>
                  <a:ext cx="249" cy="236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353785" name="Clip" r:id="rId17" imgW="1266840" imgH="1200240" progId="MS_ClipArt_Gallery.2">
                          <p:embed/>
                        </p:oleObj>
                      </mc:Choice>
                      <mc:Fallback>
                        <p:oleObj name="Clip" r:id="rId17" imgW="1266840" imgH="1200240" progId="MS_ClipArt_Gallery.2">
                          <p:embed/>
                          <p:pic>
                            <p:nvPicPr>
                              <p:cNvPr id="0" name="Object 34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7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2913" y="1602"/>
                                <a:ext cx="249" cy="236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rgbClr val="808080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</p:grpSp>
          <p:sp>
            <p:nvSpPr>
              <p:cNvPr id="353315" name="Text Box 35"/>
              <p:cNvSpPr txBox="1">
                <a:spLocks noChangeArrowheads="1"/>
              </p:cNvSpPr>
              <p:nvPr/>
            </p:nvSpPr>
            <p:spPr bwMode="auto">
              <a:xfrm>
                <a:off x="3310" y="2339"/>
                <a:ext cx="809" cy="3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>
                    <a:solidFill>
                      <a:srgbClr val="FF0000"/>
                    </a:solidFill>
                  </a:rPr>
                  <a:t>A’s signal</a:t>
                </a:r>
              </a:p>
              <a:p>
                <a:r>
                  <a:rPr lang="en-US" sz="1400">
                    <a:solidFill>
                      <a:srgbClr val="FF0000"/>
                    </a:solidFill>
                  </a:rPr>
                  <a:t>strength</a:t>
                </a:r>
              </a:p>
            </p:txBody>
          </p:sp>
          <p:sp>
            <p:nvSpPr>
              <p:cNvPr id="353316" name="Line 36"/>
              <p:cNvSpPr>
                <a:spLocks noChangeShapeType="1"/>
              </p:cNvSpPr>
              <p:nvPr/>
            </p:nvSpPr>
            <p:spPr bwMode="auto">
              <a:xfrm>
                <a:off x="3349" y="2985"/>
                <a:ext cx="205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53317" name="Line 37"/>
              <p:cNvSpPr>
                <a:spLocks noChangeShapeType="1"/>
              </p:cNvSpPr>
              <p:nvPr/>
            </p:nvSpPr>
            <p:spPr bwMode="auto">
              <a:xfrm>
                <a:off x="3315" y="2242"/>
                <a:ext cx="0" cy="71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53318" name="Freeform 38"/>
              <p:cNvSpPr>
                <a:spLocks/>
              </p:cNvSpPr>
              <p:nvPr/>
            </p:nvSpPr>
            <p:spPr bwMode="auto">
              <a:xfrm>
                <a:off x="3367" y="2277"/>
                <a:ext cx="1887" cy="681"/>
              </a:xfrm>
              <a:custGeom>
                <a:avLst/>
                <a:gdLst>
                  <a:gd name="T0" fmla="*/ 0 w 1887"/>
                  <a:gd name="T1" fmla="*/ 0 h 681"/>
                  <a:gd name="T2" fmla="*/ 966 w 1887"/>
                  <a:gd name="T3" fmla="*/ 151 h 681"/>
                  <a:gd name="T4" fmla="*/ 1373 w 1887"/>
                  <a:gd name="T5" fmla="*/ 594 h 681"/>
                  <a:gd name="T6" fmla="*/ 1887 w 1887"/>
                  <a:gd name="T7" fmla="*/ 673 h 6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887" h="681">
                    <a:moveTo>
                      <a:pt x="0" y="0"/>
                    </a:moveTo>
                    <a:cubicBezTo>
                      <a:pt x="161" y="25"/>
                      <a:pt x="737" y="52"/>
                      <a:pt x="966" y="151"/>
                    </a:cubicBezTo>
                    <a:cubicBezTo>
                      <a:pt x="1195" y="250"/>
                      <a:pt x="1220" y="507"/>
                      <a:pt x="1373" y="594"/>
                    </a:cubicBezTo>
                    <a:cubicBezTo>
                      <a:pt x="1526" y="681"/>
                      <a:pt x="1780" y="657"/>
                      <a:pt x="1887" y="673"/>
                    </a:cubicBezTo>
                  </a:path>
                </a:pathLst>
              </a:custGeom>
              <a:noFill/>
              <a:ln w="38100" cap="flat" cmpd="sng">
                <a:solidFill>
                  <a:srgbClr val="FF00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53319" name="Text Box 39"/>
              <p:cNvSpPr txBox="1">
                <a:spLocks noChangeArrowheads="1"/>
              </p:cNvSpPr>
              <p:nvPr/>
            </p:nvSpPr>
            <p:spPr bwMode="auto">
              <a:xfrm>
                <a:off x="4159" y="2962"/>
                <a:ext cx="493" cy="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200"/>
                  <a:t>space</a:t>
                </a:r>
              </a:p>
            </p:txBody>
          </p:sp>
          <p:sp>
            <p:nvSpPr>
              <p:cNvPr id="353320" name="Freeform 40"/>
              <p:cNvSpPr>
                <a:spLocks/>
              </p:cNvSpPr>
              <p:nvPr/>
            </p:nvSpPr>
            <p:spPr bwMode="auto">
              <a:xfrm flipH="1">
                <a:off x="3427" y="2258"/>
                <a:ext cx="1887" cy="681"/>
              </a:xfrm>
              <a:custGeom>
                <a:avLst/>
                <a:gdLst>
                  <a:gd name="T0" fmla="*/ 0 w 1887"/>
                  <a:gd name="T1" fmla="*/ 0 h 681"/>
                  <a:gd name="T2" fmla="*/ 966 w 1887"/>
                  <a:gd name="T3" fmla="*/ 151 h 681"/>
                  <a:gd name="T4" fmla="*/ 1373 w 1887"/>
                  <a:gd name="T5" fmla="*/ 594 h 681"/>
                  <a:gd name="T6" fmla="*/ 1887 w 1887"/>
                  <a:gd name="T7" fmla="*/ 673 h 6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887" h="681">
                    <a:moveTo>
                      <a:pt x="0" y="0"/>
                    </a:moveTo>
                    <a:cubicBezTo>
                      <a:pt x="161" y="25"/>
                      <a:pt x="737" y="52"/>
                      <a:pt x="966" y="151"/>
                    </a:cubicBezTo>
                    <a:cubicBezTo>
                      <a:pt x="1195" y="250"/>
                      <a:pt x="1220" y="507"/>
                      <a:pt x="1373" y="594"/>
                    </a:cubicBezTo>
                    <a:cubicBezTo>
                      <a:pt x="1526" y="681"/>
                      <a:pt x="1780" y="657"/>
                      <a:pt x="1887" y="673"/>
                    </a:cubicBezTo>
                  </a:path>
                </a:pathLst>
              </a:cu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53321" name="Text Box 41"/>
              <p:cNvSpPr txBox="1">
                <a:spLocks noChangeArrowheads="1"/>
              </p:cNvSpPr>
              <p:nvPr/>
            </p:nvSpPr>
            <p:spPr bwMode="auto">
              <a:xfrm>
                <a:off x="4964" y="2293"/>
                <a:ext cx="790" cy="37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>
                    <a:solidFill>
                      <a:schemeClr val="accent2"/>
                    </a:solidFill>
                  </a:rPr>
                  <a:t>C’s signal</a:t>
                </a:r>
              </a:p>
              <a:p>
                <a:r>
                  <a:rPr lang="en-US" sz="1400">
                    <a:solidFill>
                      <a:schemeClr val="accent2"/>
                    </a:solidFill>
                  </a:rPr>
                  <a:t>strength</a:t>
                </a:r>
              </a:p>
            </p:txBody>
          </p:sp>
          <p:sp>
            <p:nvSpPr>
              <p:cNvPr id="353322" name="Line 42"/>
              <p:cNvSpPr>
                <a:spLocks noChangeShapeType="1"/>
              </p:cNvSpPr>
              <p:nvPr/>
            </p:nvSpPr>
            <p:spPr bwMode="auto">
              <a:xfrm flipH="1">
                <a:off x="3554" y="2171"/>
                <a:ext cx="17" cy="7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53323" name="Line 43"/>
              <p:cNvSpPr>
                <a:spLocks noChangeShapeType="1"/>
              </p:cNvSpPr>
              <p:nvPr/>
            </p:nvSpPr>
            <p:spPr bwMode="auto">
              <a:xfrm>
                <a:off x="4323" y="2214"/>
                <a:ext cx="0" cy="76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53324" name="Line 44"/>
              <p:cNvSpPr>
                <a:spLocks noChangeShapeType="1"/>
              </p:cNvSpPr>
              <p:nvPr/>
            </p:nvSpPr>
            <p:spPr bwMode="auto">
              <a:xfrm>
                <a:off x="5004" y="2204"/>
                <a:ext cx="0" cy="7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Wireless, Mobile Networks</a:t>
            </a:r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6-</a:t>
            </a:r>
            <a:fld id="{49400B80-3111-4BA2-B010-337F02978138}" type="slidenum">
              <a:rPr lang="en-US"/>
              <a:pPr/>
              <a:t>15</a:t>
            </a:fld>
            <a:endParaRPr lang="en-US"/>
          </a:p>
        </p:txBody>
      </p:sp>
      <p:sp>
        <p:nvSpPr>
          <p:cNvPr id="354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IEEE 802.11 MAC Protocol: CSMA/CA</a:t>
            </a:r>
          </a:p>
        </p:txBody>
      </p:sp>
      <p:sp>
        <p:nvSpPr>
          <p:cNvPr id="354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1013" y="1354138"/>
            <a:ext cx="5630862" cy="49530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 u="sng">
                <a:solidFill>
                  <a:srgbClr val="FF0000"/>
                </a:solidFill>
              </a:rPr>
              <a:t>802.11 sender</a:t>
            </a:r>
            <a:endParaRPr lang="en-US" sz="2400">
              <a:solidFill>
                <a:srgbClr val="FF0000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en-US" sz="2400">
                <a:solidFill>
                  <a:srgbClr val="000099"/>
                </a:solidFill>
              </a:rPr>
              <a:t>1 </a:t>
            </a:r>
            <a:r>
              <a:rPr lang="en-US" sz="2000">
                <a:solidFill>
                  <a:srgbClr val="000099"/>
                </a:solidFill>
              </a:rPr>
              <a:t>if sense channel idle</a:t>
            </a:r>
            <a:r>
              <a:rPr lang="en-US" sz="2000"/>
              <a:t> for </a:t>
            </a:r>
            <a:r>
              <a:rPr lang="en-US" sz="2000" b="1"/>
              <a:t>DIFS</a:t>
            </a:r>
            <a:r>
              <a:rPr lang="en-US" sz="2000"/>
              <a:t>  </a:t>
            </a:r>
            <a:r>
              <a:rPr lang="en-US" sz="2000">
                <a:solidFill>
                  <a:srgbClr val="000099"/>
                </a:solidFill>
              </a:rPr>
              <a:t>then</a:t>
            </a:r>
            <a:r>
              <a:rPr lang="en-US" sz="2000"/>
              <a:t> </a:t>
            </a:r>
          </a:p>
          <a:p>
            <a:pPr lvl="1">
              <a:buFont typeface="Wingdings" pitchFamily="2" charset="2"/>
              <a:buNone/>
            </a:pPr>
            <a:r>
              <a:rPr lang="en-US" sz="2000"/>
              <a:t>transmit entire frame (no CD)</a:t>
            </a:r>
          </a:p>
          <a:p>
            <a:pPr>
              <a:buFont typeface="Wingdings" pitchFamily="2" charset="2"/>
              <a:buNone/>
            </a:pPr>
            <a:r>
              <a:rPr lang="en-US" sz="2000">
                <a:solidFill>
                  <a:srgbClr val="000099"/>
                </a:solidFill>
              </a:rPr>
              <a:t>2 if sense channel busy then</a:t>
            </a:r>
            <a:r>
              <a:rPr lang="en-US" sz="2000"/>
              <a:t> </a:t>
            </a:r>
          </a:p>
          <a:p>
            <a:pPr lvl="1">
              <a:buFont typeface="Wingdings" pitchFamily="2" charset="2"/>
              <a:buNone/>
            </a:pPr>
            <a:r>
              <a:rPr lang="en-US" sz="2000"/>
              <a:t>start random backoff time</a:t>
            </a:r>
          </a:p>
          <a:p>
            <a:pPr lvl="1">
              <a:buFont typeface="Wingdings" pitchFamily="2" charset="2"/>
              <a:buNone/>
            </a:pPr>
            <a:r>
              <a:rPr lang="en-US" sz="2000"/>
              <a:t>timer counts down while channel idle</a:t>
            </a:r>
          </a:p>
          <a:p>
            <a:pPr lvl="1">
              <a:buFont typeface="Wingdings" pitchFamily="2" charset="2"/>
              <a:buNone/>
            </a:pPr>
            <a:r>
              <a:rPr lang="en-US" sz="2000"/>
              <a:t>transmit when timer expires</a:t>
            </a:r>
          </a:p>
          <a:p>
            <a:pPr lvl="1">
              <a:buFont typeface="Wingdings" pitchFamily="2" charset="2"/>
              <a:buNone/>
            </a:pPr>
            <a:r>
              <a:rPr lang="en-US" sz="2000"/>
              <a:t>if no ACK, increase random backoff interval, repeat 2</a:t>
            </a:r>
          </a:p>
          <a:p>
            <a:pPr>
              <a:buFont typeface="Wingdings" pitchFamily="2" charset="2"/>
              <a:buNone/>
            </a:pPr>
            <a:r>
              <a:rPr lang="en-US" sz="2400" u="sng">
                <a:solidFill>
                  <a:srgbClr val="FF0000"/>
                </a:solidFill>
              </a:rPr>
              <a:t>802.11 receiver</a:t>
            </a:r>
            <a:endParaRPr lang="en-US" sz="2400"/>
          </a:p>
          <a:p>
            <a:pPr>
              <a:buFont typeface="Wingdings" pitchFamily="2" charset="2"/>
              <a:buNone/>
            </a:pPr>
            <a:r>
              <a:rPr lang="en-US" sz="2400">
                <a:solidFill>
                  <a:srgbClr val="000099"/>
                </a:solidFill>
              </a:rPr>
              <a:t>- </a:t>
            </a:r>
            <a:r>
              <a:rPr lang="en-US" sz="2000">
                <a:solidFill>
                  <a:srgbClr val="000099"/>
                </a:solidFill>
              </a:rPr>
              <a:t>if frame received OK</a:t>
            </a:r>
          </a:p>
          <a:p>
            <a:pPr>
              <a:buFont typeface="Wingdings" pitchFamily="2" charset="2"/>
              <a:buNone/>
            </a:pPr>
            <a:r>
              <a:rPr lang="en-US" sz="2000">
                <a:solidFill>
                  <a:schemeClr val="accent2"/>
                </a:solidFill>
              </a:rPr>
              <a:t>   </a:t>
            </a:r>
            <a:r>
              <a:rPr lang="en-US" sz="2000"/>
              <a:t>return ACK after </a:t>
            </a:r>
            <a:r>
              <a:rPr lang="en-US" sz="2000" b="1"/>
              <a:t>SIFS </a:t>
            </a:r>
            <a:r>
              <a:rPr lang="en-US" sz="2000"/>
              <a:t>(ACK needed due to hidden terminal problem) </a:t>
            </a:r>
            <a:endParaRPr lang="en-US" sz="2400" b="1"/>
          </a:p>
        </p:txBody>
      </p:sp>
      <p:sp>
        <p:nvSpPr>
          <p:cNvPr id="354309" name="Line 5"/>
          <p:cNvSpPr>
            <a:spLocks noChangeShapeType="1"/>
          </p:cNvSpPr>
          <p:nvPr/>
        </p:nvSpPr>
        <p:spPr bwMode="auto">
          <a:xfrm>
            <a:off x="6432550" y="2270125"/>
            <a:ext cx="0" cy="33385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4310" name="Line 6"/>
          <p:cNvSpPr>
            <a:spLocks noChangeShapeType="1"/>
          </p:cNvSpPr>
          <p:nvPr/>
        </p:nvSpPr>
        <p:spPr bwMode="auto">
          <a:xfrm>
            <a:off x="8351838" y="2257425"/>
            <a:ext cx="0" cy="33385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4311" name="Text Box 7"/>
          <p:cNvSpPr txBox="1">
            <a:spLocks noChangeArrowheads="1"/>
          </p:cNvSpPr>
          <p:nvPr/>
        </p:nvSpPr>
        <p:spPr bwMode="auto">
          <a:xfrm>
            <a:off x="6022975" y="1912938"/>
            <a:ext cx="8286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sender</a:t>
            </a:r>
          </a:p>
        </p:txBody>
      </p:sp>
      <p:sp>
        <p:nvSpPr>
          <p:cNvPr id="354312" name="Text Box 8"/>
          <p:cNvSpPr txBox="1">
            <a:spLocks noChangeArrowheads="1"/>
          </p:cNvSpPr>
          <p:nvPr/>
        </p:nvSpPr>
        <p:spPr bwMode="auto">
          <a:xfrm>
            <a:off x="7861300" y="1922463"/>
            <a:ext cx="974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receiver</a:t>
            </a:r>
          </a:p>
        </p:txBody>
      </p:sp>
      <p:grpSp>
        <p:nvGrpSpPr>
          <p:cNvPr id="354327" name="Group 23"/>
          <p:cNvGrpSpPr>
            <a:grpSpLocks/>
          </p:cNvGrpSpPr>
          <p:nvPr/>
        </p:nvGrpSpPr>
        <p:grpSpPr bwMode="auto">
          <a:xfrm>
            <a:off x="5737225" y="2566988"/>
            <a:ext cx="2616200" cy="1690687"/>
            <a:chOff x="3614" y="1617"/>
            <a:chExt cx="1648" cy="1065"/>
          </a:xfrm>
        </p:grpSpPr>
        <p:grpSp>
          <p:nvGrpSpPr>
            <p:cNvPr id="354326" name="Group 22"/>
            <p:cNvGrpSpPr>
              <a:grpSpLocks/>
            </p:cNvGrpSpPr>
            <p:nvPr/>
          </p:nvGrpSpPr>
          <p:grpSpPr bwMode="auto">
            <a:xfrm>
              <a:off x="3614" y="1617"/>
              <a:ext cx="424" cy="192"/>
              <a:chOff x="3614" y="1617"/>
              <a:chExt cx="424" cy="192"/>
            </a:xfrm>
          </p:grpSpPr>
          <p:sp>
            <p:nvSpPr>
              <p:cNvPr id="354315" name="AutoShape 11"/>
              <p:cNvSpPr>
                <a:spLocks/>
              </p:cNvSpPr>
              <p:nvPr/>
            </p:nvSpPr>
            <p:spPr bwMode="auto">
              <a:xfrm>
                <a:off x="3984" y="1620"/>
                <a:ext cx="54" cy="162"/>
              </a:xfrm>
              <a:prstGeom prst="leftBrace">
                <a:avLst>
                  <a:gd name="adj1" fmla="val 25000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4316" name="Text Box 12"/>
              <p:cNvSpPr txBox="1">
                <a:spLocks noChangeArrowheads="1"/>
              </p:cNvSpPr>
              <p:nvPr/>
            </p:nvSpPr>
            <p:spPr bwMode="auto">
              <a:xfrm>
                <a:off x="3614" y="1617"/>
                <a:ext cx="40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/>
                  <a:t>DIFS</a:t>
                </a:r>
              </a:p>
            </p:txBody>
          </p:sp>
        </p:grpSp>
        <p:grpSp>
          <p:nvGrpSpPr>
            <p:cNvPr id="354324" name="Group 20"/>
            <p:cNvGrpSpPr>
              <a:grpSpLocks/>
            </p:cNvGrpSpPr>
            <p:nvPr/>
          </p:nvGrpSpPr>
          <p:grpSpPr bwMode="auto">
            <a:xfrm>
              <a:off x="4050" y="1782"/>
              <a:ext cx="1212" cy="900"/>
              <a:chOff x="4050" y="1782"/>
              <a:chExt cx="1212" cy="900"/>
            </a:xfrm>
          </p:grpSpPr>
          <p:sp>
            <p:nvSpPr>
              <p:cNvPr id="354317" name="Freeform 13"/>
              <p:cNvSpPr>
                <a:spLocks/>
              </p:cNvSpPr>
              <p:nvPr/>
            </p:nvSpPr>
            <p:spPr bwMode="auto">
              <a:xfrm>
                <a:off x="4050" y="1782"/>
                <a:ext cx="1212" cy="900"/>
              </a:xfrm>
              <a:custGeom>
                <a:avLst/>
                <a:gdLst>
                  <a:gd name="T0" fmla="*/ 6 w 1212"/>
                  <a:gd name="T1" fmla="*/ 0 h 900"/>
                  <a:gd name="T2" fmla="*/ 1212 w 1212"/>
                  <a:gd name="T3" fmla="*/ 228 h 900"/>
                  <a:gd name="T4" fmla="*/ 1212 w 1212"/>
                  <a:gd name="T5" fmla="*/ 900 h 900"/>
                  <a:gd name="T6" fmla="*/ 0 w 1212"/>
                  <a:gd name="T7" fmla="*/ 660 h 900"/>
                  <a:gd name="T8" fmla="*/ 6 w 1212"/>
                  <a:gd name="T9" fmla="*/ 0 h 9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2" h="900">
                    <a:moveTo>
                      <a:pt x="6" y="0"/>
                    </a:moveTo>
                    <a:lnTo>
                      <a:pt x="1212" y="228"/>
                    </a:lnTo>
                    <a:lnTo>
                      <a:pt x="1212" y="900"/>
                    </a:lnTo>
                    <a:lnTo>
                      <a:pt x="0" y="660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54322" name="Text Box 18"/>
              <p:cNvSpPr txBox="1">
                <a:spLocks noChangeArrowheads="1"/>
              </p:cNvSpPr>
              <p:nvPr/>
            </p:nvSpPr>
            <p:spPr bwMode="auto">
              <a:xfrm>
                <a:off x="4394" y="2108"/>
                <a:ext cx="417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chemeClr val="bg1"/>
                    </a:solidFill>
                  </a:rPr>
                  <a:t>data</a:t>
                </a:r>
              </a:p>
            </p:txBody>
          </p:sp>
        </p:grpSp>
      </p:grpSp>
      <p:grpSp>
        <p:nvGrpSpPr>
          <p:cNvPr id="354328" name="Group 24"/>
          <p:cNvGrpSpPr>
            <a:grpSpLocks/>
          </p:cNvGrpSpPr>
          <p:nvPr/>
        </p:nvGrpSpPr>
        <p:grpSpPr bwMode="auto">
          <a:xfrm>
            <a:off x="6419850" y="4267200"/>
            <a:ext cx="2563813" cy="923925"/>
            <a:chOff x="4044" y="2688"/>
            <a:chExt cx="1615" cy="582"/>
          </a:xfrm>
        </p:grpSpPr>
        <p:sp>
          <p:nvSpPr>
            <p:cNvPr id="354318" name="Text Box 14"/>
            <p:cNvSpPr txBox="1">
              <a:spLocks noChangeArrowheads="1"/>
            </p:cNvSpPr>
            <p:nvPr/>
          </p:nvSpPr>
          <p:spPr bwMode="auto">
            <a:xfrm>
              <a:off x="5258" y="2697"/>
              <a:ext cx="401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400"/>
                <a:t>SIFS</a:t>
              </a:r>
            </a:p>
          </p:txBody>
        </p:sp>
        <p:sp>
          <p:nvSpPr>
            <p:cNvPr id="354319" name="AutoShape 15"/>
            <p:cNvSpPr>
              <a:spLocks/>
            </p:cNvSpPr>
            <p:nvPr/>
          </p:nvSpPr>
          <p:spPr bwMode="auto">
            <a:xfrm flipH="1">
              <a:off x="5262" y="2688"/>
              <a:ext cx="54" cy="162"/>
            </a:xfrm>
            <a:prstGeom prst="leftBrace">
              <a:avLst>
                <a:gd name="adj1" fmla="val 2500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54325" name="Group 21"/>
            <p:cNvGrpSpPr>
              <a:grpSpLocks/>
            </p:cNvGrpSpPr>
            <p:nvPr/>
          </p:nvGrpSpPr>
          <p:grpSpPr bwMode="auto">
            <a:xfrm>
              <a:off x="4044" y="2856"/>
              <a:ext cx="1212" cy="414"/>
              <a:chOff x="4044" y="2856"/>
              <a:chExt cx="1212" cy="414"/>
            </a:xfrm>
          </p:grpSpPr>
          <p:sp>
            <p:nvSpPr>
              <p:cNvPr id="354321" name="Freeform 17"/>
              <p:cNvSpPr>
                <a:spLocks/>
              </p:cNvSpPr>
              <p:nvPr/>
            </p:nvSpPr>
            <p:spPr bwMode="auto">
              <a:xfrm flipV="1">
                <a:off x="4044" y="2856"/>
                <a:ext cx="1212" cy="414"/>
              </a:xfrm>
              <a:custGeom>
                <a:avLst/>
                <a:gdLst>
                  <a:gd name="T0" fmla="*/ 0 w 1212"/>
                  <a:gd name="T1" fmla="*/ 0 h 414"/>
                  <a:gd name="T2" fmla="*/ 1212 w 1212"/>
                  <a:gd name="T3" fmla="*/ 246 h 414"/>
                  <a:gd name="T4" fmla="*/ 1212 w 1212"/>
                  <a:gd name="T5" fmla="*/ 414 h 414"/>
                  <a:gd name="T6" fmla="*/ 6 w 1212"/>
                  <a:gd name="T7" fmla="*/ 174 h 414"/>
                  <a:gd name="T8" fmla="*/ 0 w 1212"/>
                  <a:gd name="T9" fmla="*/ 0 h 4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2" h="414">
                    <a:moveTo>
                      <a:pt x="0" y="0"/>
                    </a:moveTo>
                    <a:lnTo>
                      <a:pt x="1212" y="246"/>
                    </a:lnTo>
                    <a:lnTo>
                      <a:pt x="1212" y="414"/>
                    </a:lnTo>
                    <a:lnTo>
                      <a:pt x="6" y="1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54323" name="Text Box 19"/>
              <p:cNvSpPr txBox="1">
                <a:spLocks noChangeArrowheads="1"/>
              </p:cNvSpPr>
              <p:nvPr/>
            </p:nvSpPr>
            <p:spPr bwMode="auto">
              <a:xfrm>
                <a:off x="4436" y="2954"/>
                <a:ext cx="39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chemeClr val="bg1"/>
                    </a:solidFill>
                  </a:rPr>
                  <a:t>ACK</a:t>
                </a:r>
              </a:p>
            </p:txBody>
          </p:sp>
        </p:grp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354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354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Wireless, Mobile Networks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6-</a:t>
            </a:r>
            <a:fld id="{23512A90-3DE7-494A-A13C-C9EE4D321F91}" type="slidenum">
              <a:rPr lang="en-US"/>
              <a:pPr/>
              <a:t>16</a:t>
            </a:fld>
            <a:endParaRPr lang="en-US"/>
          </a:p>
        </p:txBody>
      </p:sp>
      <p:sp>
        <p:nvSpPr>
          <p:cNvPr id="355330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212725"/>
            <a:ext cx="8370887" cy="1143000"/>
          </a:xfrm>
        </p:spPr>
        <p:txBody>
          <a:bodyPr/>
          <a:lstStyle/>
          <a:p>
            <a:r>
              <a:rPr lang="en-US"/>
              <a:t>Avoiding collisions (more)</a:t>
            </a:r>
          </a:p>
        </p:txBody>
      </p:sp>
      <p:sp>
        <p:nvSpPr>
          <p:cNvPr id="355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1975" y="1511300"/>
            <a:ext cx="7772400" cy="3611563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 i="1" dirty="0">
                <a:solidFill>
                  <a:srgbClr val="FF0000"/>
                </a:solidFill>
              </a:rPr>
              <a:t>idea:</a:t>
            </a:r>
            <a:r>
              <a:rPr lang="en-US" sz="2400" dirty="0"/>
              <a:t> </a:t>
            </a:r>
            <a:r>
              <a:rPr lang="en-US" sz="2000" dirty="0"/>
              <a:t> allow sender to “reserve” channel rather than random access of data frames: avoid  collisions of long  data frames</a:t>
            </a:r>
          </a:p>
          <a:p>
            <a:r>
              <a:rPr lang="en-US" sz="2000" dirty="0"/>
              <a:t>sender first transmits </a:t>
            </a:r>
            <a:r>
              <a:rPr lang="en-US" sz="2000" i="1" dirty="0"/>
              <a:t>small</a:t>
            </a:r>
            <a:r>
              <a:rPr lang="en-US" sz="2000" dirty="0"/>
              <a:t> request-to-send (</a:t>
            </a:r>
            <a:r>
              <a:rPr lang="en-US" sz="2000" dirty="0">
                <a:solidFill>
                  <a:srgbClr val="FF0000"/>
                </a:solidFill>
              </a:rPr>
              <a:t>RTS</a:t>
            </a:r>
            <a:r>
              <a:rPr lang="en-US" sz="2000" dirty="0"/>
              <a:t>) packets to BS using CSMA</a:t>
            </a:r>
          </a:p>
          <a:p>
            <a:pPr lvl="1"/>
            <a:r>
              <a:rPr lang="en-US" sz="2000" dirty="0"/>
              <a:t>RTSs may still collide with each other (but they’re short)</a:t>
            </a:r>
          </a:p>
          <a:p>
            <a:r>
              <a:rPr lang="en-US" sz="2000" dirty="0"/>
              <a:t>BS broadcasts clear-to-send </a:t>
            </a:r>
            <a:r>
              <a:rPr lang="en-US" sz="2000" dirty="0">
                <a:solidFill>
                  <a:srgbClr val="FF0000"/>
                </a:solidFill>
              </a:rPr>
              <a:t>CTS</a:t>
            </a:r>
            <a:r>
              <a:rPr lang="en-US" sz="2000" dirty="0"/>
              <a:t> in response to RTS</a:t>
            </a:r>
          </a:p>
          <a:p>
            <a:r>
              <a:rPr lang="en-US" sz="2000" dirty="0"/>
              <a:t>CTS heard by all nodes</a:t>
            </a:r>
          </a:p>
          <a:p>
            <a:pPr lvl="1"/>
            <a:r>
              <a:rPr lang="en-US" sz="2000" dirty="0"/>
              <a:t>sender transmits data frame</a:t>
            </a:r>
          </a:p>
          <a:p>
            <a:pPr lvl="1"/>
            <a:r>
              <a:rPr lang="en-US" sz="2000" dirty="0"/>
              <a:t>other stations defer transmissions </a:t>
            </a:r>
          </a:p>
          <a:p>
            <a:pPr lvl="1">
              <a:buFont typeface="Wingdings" pitchFamily="2" charset="2"/>
              <a:buNone/>
            </a:pPr>
            <a:endParaRPr lang="en-US" sz="2000" dirty="0"/>
          </a:p>
        </p:txBody>
      </p:sp>
      <p:sp>
        <p:nvSpPr>
          <p:cNvPr id="355332" name="Text Box 4"/>
          <p:cNvSpPr txBox="1">
            <a:spLocks noChangeArrowheads="1"/>
          </p:cNvSpPr>
          <p:nvPr/>
        </p:nvSpPr>
        <p:spPr bwMode="auto">
          <a:xfrm>
            <a:off x="1770063" y="5030788"/>
            <a:ext cx="5653087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/>
              <a:t>avoid data frame collisions completely </a:t>
            </a:r>
          </a:p>
          <a:p>
            <a:pPr algn="ctr"/>
            <a:r>
              <a:rPr lang="en-US" sz="2400"/>
              <a:t>using small reservation packets!</a:t>
            </a:r>
          </a:p>
        </p:txBody>
      </p:sp>
      <p:sp>
        <p:nvSpPr>
          <p:cNvPr id="355333" name="Rectangle 5"/>
          <p:cNvSpPr>
            <a:spLocks noChangeArrowheads="1"/>
          </p:cNvSpPr>
          <p:nvPr/>
        </p:nvSpPr>
        <p:spPr bwMode="auto">
          <a:xfrm>
            <a:off x="1660525" y="5013325"/>
            <a:ext cx="5853113" cy="9144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Wireless, Mobile Networks</a:t>
            </a:r>
          </a:p>
        </p:txBody>
      </p:sp>
      <p:sp>
        <p:nvSpPr>
          <p:cNvPr id="6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6-</a:t>
            </a:r>
            <a:fld id="{51089D9E-4E7A-4D3D-9CA3-CD2355020869}" type="slidenum">
              <a:rPr lang="en-US"/>
              <a:pPr/>
              <a:t>17</a:t>
            </a:fld>
            <a:endParaRPr lang="en-US"/>
          </a:p>
        </p:txBody>
      </p:sp>
      <p:sp>
        <p:nvSpPr>
          <p:cNvPr id="356354" name="Rectangle 2"/>
          <p:cNvSpPr>
            <a:spLocks noGrp="1" noChangeArrowheads="1"/>
          </p:cNvSpPr>
          <p:nvPr>
            <p:ph type="title"/>
          </p:nvPr>
        </p:nvSpPr>
        <p:spPr>
          <a:xfrm>
            <a:off x="476250" y="115888"/>
            <a:ext cx="7772400" cy="1143000"/>
          </a:xfrm>
        </p:spPr>
        <p:txBody>
          <a:bodyPr/>
          <a:lstStyle/>
          <a:p>
            <a:r>
              <a:rPr lang="en-US" sz="3200"/>
              <a:t>Collision Avoidance: RTS-CTS exchange</a:t>
            </a:r>
          </a:p>
        </p:txBody>
      </p:sp>
      <p:sp>
        <p:nvSpPr>
          <p:cNvPr id="356356" name="Text Box 4"/>
          <p:cNvSpPr txBox="1">
            <a:spLocks noChangeArrowheads="1"/>
          </p:cNvSpPr>
          <p:nvPr/>
        </p:nvSpPr>
        <p:spPr bwMode="auto">
          <a:xfrm>
            <a:off x="3246438" y="746125"/>
            <a:ext cx="184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3200">
              <a:latin typeface="Times New Roman" pitchFamily="18" charset="0"/>
            </a:endParaRPr>
          </a:p>
        </p:txBody>
      </p:sp>
      <p:sp>
        <p:nvSpPr>
          <p:cNvPr id="356367" name="Text Box 15"/>
          <p:cNvSpPr txBox="1">
            <a:spLocks noChangeArrowheads="1"/>
          </p:cNvSpPr>
          <p:nvPr/>
        </p:nvSpPr>
        <p:spPr bwMode="auto">
          <a:xfrm>
            <a:off x="4624388" y="1393825"/>
            <a:ext cx="4699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/>
              <a:t>AP</a:t>
            </a:r>
          </a:p>
        </p:txBody>
      </p:sp>
      <p:grpSp>
        <p:nvGrpSpPr>
          <p:cNvPr id="356368" name="Group 16"/>
          <p:cNvGrpSpPr>
            <a:grpSpLocks/>
          </p:cNvGrpSpPr>
          <p:nvPr/>
        </p:nvGrpSpPr>
        <p:grpSpPr bwMode="auto">
          <a:xfrm>
            <a:off x="4202113" y="1109663"/>
            <a:ext cx="782637" cy="571500"/>
            <a:chOff x="1160" y="2192"/>
            <a:chExt cx="589" cy="440"/>
          </a:xfrm>
        </p:grpSpPr>
        <p:pic>
          <p:nvPicPr>
            <p:cNvPr id="356369" name="Picture 17" descr="31u_bnrz[1]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1349" y="2458"/>
              <a:ext cx="212" cy="1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56370" name="AutoShape 18"/>
            <p:cNvSpPr>
              <a:spLocks noChangeAspect="1" noChangeArrowheads="1" noTextEdit="1"/>
            </p:cNvSpPr>
            <p:nvPr/>
          </p:nvSpPr>
          <p:spPr bwMode="auto">
            <a:xfrm>
              <a:off x="1160" y="2192"/>
              <a:ext cx="589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6371" name="Freeform 19"/>
            <p:cNvSpPr>
              <a:spLocks/>
            </p:cNvSpPr>
            <p:nvPr/>
          </p:nvSpPr>
          <p:spPr bwMode="auto">
            <a:xfrm>
              <a:off x="1283" y="2231"/>
              <a:ext cx="83" cy="102"/>
            </a:xfrm>
            <a:custGeom>
              <a:avLst/>
              <a:gdLst>
                <a:gd name="T0" fmla="*/ 87 w 247"/>
                <a:gd name="T1" fmla="*/ 26 h 203"/>
                <a:gd name="T2" fmla="*/ 68 w 247"/>
                <a:gd name="T3" fmla="*/ 34 h 203"/>
                <a:gd name="T4" fmla="*/ 52 w 247"/>
                <a:gd name="T5" fmla="*/ 44 h 203"/>
                <a:gd name="T6" fmla="*/ 38 w 247"/>
                <a:gd name="T7" fmla="*/ 55 h 203"/>
                <a:gd name="T8" fmla="*/ 25 w 247"/>
                <a:gd name="T9" fmla="*/ 67 h 203"/>
                <a:gd name="T10" fmla="*/ 14 w 247"/>
                <a:gd name="T11" fmla="*/ 80 h 203"/>
                <a:gd name="T12" fmla="*/ 7 w 247"/>
                <a:gd name="T13" fmla="*/ 94 h 203"/>
                <a:gd name="T14" fmla="*/ 3 w 247"/>
                <a:gd name="T15" fmla="*/ 109 h 203"/>
                <a:gd name="T16" fmla="*/ 0 w 247"/>
                <a:gd name="T17" fmla="*/ 124 h 203"/>
                <a:gd name="T18" fmla="*/ 3 w 247"/>
                <a:gd name="T19" fmla="*/ 145 h 203"/>
                <a:gd name="T20" fmla="*/ 14 w 247"/>
                <a:gd name="T21" fmla="*/ 163 h 203"/>
                <a:gd name="T22" fmla="*/ 32 w 247"/>
                <a:gd name="T23" fmla="*/ 178 h 203"/>
                <a:gd name="T24" fmla="*/ 55 w 247"/>
                <a:gd name="T25" fmla="*/ 189 h 203"/>
                <a:gd name="T26" fmla="*/ 81 w 247"/>
                <a:gd name="T27" fmla="*/ 198 h 203"/>
                <a:gd name="T28" fmla="*/ 109 w 247"/>
                <a:gd name="T29" fmla="*/ 202 h 203"/>
                <a:gd name="T30" fmla="*/ 138 w 247"/>
                <a:gd name="T31" fmla="*/ 203 h 203"/>
                <a:gd name="T32" fmla="*/ 165 w 247"/>
                <a:gd name="T33" fmla="*/ 200 h 203"/>
                <a:gd name="T34" fmla="*/ 171 w 247"/>
                <a:gd name="T35" fmla="*/ 200 h 203"/>
                <a:gd name="T36" fmla="*/ 177 w 247"/>
                <a:gd name="T37" fmla="*/ 198 h 203"/>
                <a:gd name="T38" fmla="*/ 181 w 247"/>
                <a:gd name="T39" fmla="*/ 195 h 203"/>
                <a:gd name="T40" fmla="*/ 183 w 247"/>
                <a:gd name="T41" fmla="*/ 191 h 203"/>
                <a:gd name="T42" fmla="*/ 180 w 247"/>
                <a:gd name="T43" fmla="*/ 186 h 203"/>
                <a:gd name="T44" fmla="*/ 174 w 247"/>
                <a:gd name="T45" fmla="*/ 182 h 203"/>
                <a:gd name="T46" fmla="*/ 167 w 247"/>
                <a:gd name="T47" fmla="*/ 178 h 203"/>
                <a:gd name="T48" fmla="*/ 160 w 247"/>
                <a:gd name="T49" fmla="*/ 176 h 203"/>
                <a:gd name="T50" fmla="*/ 145 w 247"/>
                <a:gd name="T51" fmla="*/ 173 h 203"/>
                <a:gd name="T52" fmla="*/ 131 w 247"/>
                <a:gd name="T53" fmla="*/ 171 h 203"/>
                <a:gd name="T54" fmla="*/ 116 w 247"/>
                <a:gd name="T55" fmla="*/ 169 h 203"/>
                <a:gd name="T56" fmla="*/ 103 w 247"/>
                <a:gd name="T57" fmla="*/ 167 h 203"/>
                <a:gd name="T58" fmla="*/ 90 w 247"/>
                <a:gd name="T59" fmla="*/ 164 h 203"/>
                <a:gd name="T60" fmla="*/ 77 w 247"/>
                <a:gd name="T61" fmla="*/ 160 h 203"/>
                <a:gd name="T62" fmla="*/ 65 w 247"/>
                <a:gd name="T63" fmla="*/ 154 h 203"/>
                <a:gd name="T64" fmla="*/ 54 w 247"/>
                <a:gd name="T65" fmla="*/ 146 h 203"/>
                <a:gd name="T66" fmla="*/ 49 w 247"/>
                <a:gd name="T67" fmla="*/ 112 h 203"/>
                <a:gd name="T68" fmla="*/ 61 w 247"/>
                <a:gd name="T69" fmla="*/ 84 h 203"/>
                <a:gd name="T70" fmla="*/ 84 w 247"/>
                <a:gd name="T71" fmla="*/ 62 h 203"/>
                <a:gd name="T72" fmla="*/ 116 w 247"/>
                <a:gd name="T73" fmla="*/ 44 h 203"/>
                <a:gd name="T74" fmla="*/ 151 w 247"/>
                <a:gd name="T75" fmla="*/ 30 h 203"/>
                <a:gd name="T76" fmla="*/ 187 w 247"/>
                <a:gd name="T77" fmla="*/ 19 h 203"/>
                <a:gd name="T78" fmla="*/ 220 w 247"/>
                <a:gd name="T79" fmla="*/ 11 h 203"/>
                <a:gd name="T80" fmla="*/ 247 w 247"/>
                <a:gd name="T81" fmla="*/ 4 h 203"/>
                <a:gd name="T82" fmla="*/ 231 w 247"/>
                <a:gd name="T83" fmla="*/ 1 h 203"/>
                <a:gd name="T84" fmla="*/ 213 w 247"/>
                <a:gd name="T85" fmla="*/ 0 h 203"/>
                <a:gd name="T86" fmla="*/ 193 w 247"/>
                <a:gd name="T87" fmla="*/ 2 h 203"/>
                <a:gd name="T88" fmla="*/ 171 w 247"/>
                <a:gd name="T89" fmla="*/ 4 h 203"/>
                <a:gd name="T90" fmla="*/ 149 w 247"/>
                <a:gd name="T91" fmla="*/ 9 h 203"/>
                <a:gd name="T92" fmla="*/ 128 w 247"/>
                <a:gd name="T93" fmla="*/ 14 h 203"/>
                <a:gd name="T94" fmla="*/ 106 w 247"/>
                <a:gd name="T95" fmla="*/ 20 h 203"/>
                <a:gd name="T96" fmla="*/ 87 w 247"/>
                <a:gd name="T97" fmla="*/ 26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47" h="203">
                  <a:moveTo>
                    <a:pt x="87" y="26"/>
                  </a:moveTo>
                  <a:lnTo>
                    <a:pt x="68" y="34"/>
                  </a:lnTo>
                  <a:lnTo>
                    <a:pt x="52" y="44"/>
                  </a:lnTo>
                  <a:lnTo>
                    <a:pt x="38" y="55"/>
                  </a:lnTo>
                  <a:lnTo>
                    <a:pt x="25" y="67"/>
                  </a:lnTo>
                  <a:lnTo>
                    <a:pt x="14" y="80"/>
                  </a:lnTo>
                  <a:lnTo>
                    <a:pt x="7" y="94"/>
                  </a:lnTo>
                  <a:lnTo>
                    <a:pt x="3" y="109"/>
                  </a:lnTo>
                  <a:lnTo>
                    <a:pt x="0" y="124"/>
                  </a:lnTo>
                  <a:lnTo>
                    <a:pt x="3" y="145"/>
                  </a:lnTo>
                  <a:lnTo>
                    <a:pt x="14" y="163"/>
                  </a:lnTo>
                  <a:lnTo>
                    <a:pt x="32" y="178"/>
                  </a:lnTo>
                  <a:lnTo>
                    <a:pt x="55" y="189"/>
                  </a:lnTo>
                  <a:lnTo>
                    <a:pt x="81" y="198"/>
                  </a:lnTo>
                  <a:lnTo>
                    <a:pt x="109" y="202"/>
                  </a:lnTo>
                  <a:lnTo>
                    <a:pt x="138" y="203"/>
                  </a:lnTo>
                  <a:lnTo>
                    <a:pt x="165" y="200"/>
                  </a:lnTo>
                  <a:lnTo>
                    <a:pt x="171" y="200"/>
                  </a:lnTo>
                  <a:lnTo>
                    <a:pt x="177" y="198"/>
                  </a:lnTo>
                  <a:lnTo>
                    <a:pt x="181" y="195"/>
                  </a:lnTo>
                  <a:lnTo>
                    <a:pt x="183" y="191"/>
                  </a:lnTo>
                  <a:lnTo>
                    <a:pt x="180" y="186"/>
                  </a:lnTo>
                  <a:lnTo>
                    <a:pt x="174" y="182"/>
                  </a:lnTo>
                  <a:lnTo>
                    <a:pt x="167" y="178"/>
                  </a:lnTo>
                  <a:lnTo>
                    <a:pt x="160" y="176"/>
                  </a:lnTo>
                  <a:lnTo>
                    <a:pt x="145" y="173"/>
                  </a:lnTo>
                  <a:lnTo>
                    <a:pt x="131" y="171"/>
                  </a:lnTo>
                  <a:lnTo>
                    <a:pt x="116" y="169"/>
                  </a:lnTo>
                  <a:lnTo>
                    <a:pt x="103" y="167"/>
                  </a:lnTo>
                  <a:lnTo>
                    <a:pt x="90" y="164"/>
                  </a:lnTo>
                  <a:lnTo>
                    <a:pt x="77" y="160"/>
                  </a:lnTo>
                  <a:lnTo>
                    <a:pt x="65" y="154"/>
                  </a:lnTo>
                  <a:lnTo>
                    <a:pt x="54" y="146"/>
                  </a:lnTo>
                  <a:lnTo>
                    <a:pt x="49" y="112"/>
                  </a:lnTo>
                  <a:lnTo>
                    <a:pt x="61" y="84"/>
                  </a:lnTo>
                  <a:lnTo>
                    <a:pt x="84" y="62"/>
                  </a:lnTo>
                  <a:lnTo>
                    <a:pt x="116" y="44"/>
                  </a:lnTo>
                  <a:lnTo>
                    <a:pt x="151" y="30"/>
                  </a:lnTo>
                  <a:lnTo>
                    <a:pt x="187" y="19"/>
                  </a:lnTo>
                  <a:lnTo>
                    <a:pt x="220" y="11"/>
                  </a:lnTo>
                  <a:lnTo>
                    <a:pt x="247" y="4"/>
                  </a:lnTo>
                  <a:lnTo>
                    <a:pt x="231" y="1"/>
                  </a:lnTo>
                  <a:lnTo>
                    <a:pt x="213" y="0"/>
                  </a:lnTo>
                  <a:lnTo>
                    <a:pt x="193" y="2"/>
                  </a:lnTo>
                  <a:lnTo>
                    <a:pt x="171" y="4"/>
                  </a:lnTo>
                  <a:lnTo>
                    <a:pt x="149" y="9"/>
                  </a:lnTo>
                  <a:lnTo>
                    <a:pt x="128" y="14"/>
                  </a:lnTo>
                  <a:lnTo>
                    <a:pt x="106" y="20"/>
                  </a:lnTo>
                  <a:lnTo>
                    <a:pt x="87" y="26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6372" name="Freeform 20"/>
            <p:cNvSpPr>
              <a:spLocks/>
            </p:cNvSpPr>
            <p:nvPr/>
          </p:nvSpPr>
          <p:spPr bwMode="auto">
            <a:xfrm>
              <a:off x="1424" y="2230"/>
              <a:ext cx="52" cy="79"/>
            </a:xfrm>
            <a:custGeom>
              <a:avLst/>
              <a:gdLst>
                <a:gd name="T0" fmla="*/ 133 w 158"/>
                <a:gd name="T1" fmla="*/ 52 h 158"/>
                <a:gd name="T2" fmla="*/ 139 w 158"/>
                <a:gd name="T3" fmla="*/ 68 h 158"/>
                <a:gd name="T4" fmla="*/ 137 w 158"/>
                <a:gd name="T5" fmla="*/ 83 h 158"/>
                <a:gd name="T6" fmla="*/ 127 w 158"/>
                <a:gd name="T7" fmla="*/ 95 h 158"/>
                <a:gd name="T8" fmla="*/ 113 w 158"/>
                <a:gd name="T9" fmla="*/ 106 h 158"/>
                <a:gd name="T10" fmla="*/ 95 w 158"/>
                <a:gd name="T11" fmla="*/ 116 h 158"/>
                <a:gd name="T12" fmla="*/ 75 w 158"/>
                <a:gd name="T13" fmla="*/ 126 h 158"/>
                <a:gd name="T14" fmla="*/ 55 w 158"/>
                <a:gd name="T15" fmla="*/ 135 h 158"/>
                <a:gd name="T16" fmla="*/ 37 w 158"/>
                <a:gd name="T17" fmla="*/ 144 h 158"/>
                <a:gd name="T18" fmla="*/ 34 w 158"/>
                <a:gd name="T19" fmla="*/ 147 h 158"/>
                <a:gd name="T20" fmla="*/ 33 w 158"/>
                <a:gd name="T21" fmla="*/ 149 h 158"/>
                <a:gd name="T22" fmla="*/ 33 w 158"/>
                <a:gd name="T23" fmla="*/ 152 h 158"/>
                <a:gd name="T24" fmla="*/ 34 w 158"/>
                <a:gd name="T25" fmla="*/ 155 h 158"/>
                <a:gd name="T26" fmla="*/ 39 w 158"/>
                <a:gd name="T27" fmla="*/ 157 h 158"/>
                <a:gd name="T28" fmla="*/ 43 w 158"/>
                <a:gd name="T29" fmla="*/ 158 h 158"/>
                <a:gd name="T30" fmla="*/ 46 w 158"/>
                <a:gd name="T31" fmla="*/ 158 h 158"/>
                <a:gd name="T32" fmla="*/ 50 w 158"/>
                <a:gd name="T33" fmla="*/ 157 h 158"/>
                <a:gd name="T34" fmla="*/ 74 w 158"/>
                <a:gd name="T35" fmla="*/ 148 h 158"/>
                <a:gd name="T36" fmla="*/ 95 w 158"/>
                <a:gd name="T37" fmla="*/ 138 h 158"/>
                <a:gd name="T38" fmla="*/ 116 w 158"/>
                <a:gd name="T39" fmla="*/ 127 h 158"/>
                <a:gd name="T40" fmla="*/ 135 w 158"/>
                <a:gd name="T41" fmla="*/ 114 h 158"/>
                <a:gd name="T42" fmla="*/ 148 w 158"/>
                <a:gd name="T43" fmla="*/ 100 h 158"/>
                <a:gd name="T44" fmla="*/ 156 w 158"/>
                <a:gd name="T45" fmla="*/ 84 h 158"/>
                <a:gd name="T46" fmla="*/ 158 w 158"/>
                <a:gd name="T47" fmla="*/ 67 h 158"/>
                <a:gd name="T48" fmla="*/ 152 w 158"/>
                <a:gd name="T49" fmla="*/ 49 h 158"/>
                <a:gd name="T50" fmla="*/ 139 w 158"/>
                <a:gd name="T51" fmla="*/ 35 h 158"/>
                <a:gd name="T52" fmla="*/ 120 w 158"/>
                <a:gd name="T53" fmla="*/ 23 h 158"/>
                <a:gd name="T54" fmla="*/ 97 w 158"/>
                <a:gd name="T55" fmla="*/ 14 h 158"/>
                <a:gd name="T56" fmla="*/ 71 w 158"/>
                <a:gd name="T57" fmla="*/ 7 h 158"/>
                <a:gd name="T58" fmla="*/ 45 w 158"/>
                <a:gd name="T59" fmla="*/ 2 h 158"/>
                <a:gd name="T60" fmla="*/ 23 w 158"/>
                <a:gd name="T61" fmla="*/ 0 h 158"/>
                <a:gd name="T62" fmla="*/ 7 w 158"/>
                <a:gd name="T63" fmla="*/ 0 h 158"/>
                <a:gd name="T64" fmla="*/ 0 w 158"/>
                <a:gd name="T65" fmla="*/ 4 h 158"/>
                <a:gd name="T66" fmla="*/ 17 w 158"/>
                <a:gd name="T67" fmla="*/ 9 h 158"/>
                <a:gd name="T68" fmla="*/ 36 w 158"/>
                <a:gd name="T69" fmla="*/ 13 h 158"/>
                <a:gd name="T70" fmla="*/ 56 w 158"/>
                <a:gd name="T71" fmla="*/ 17 h 158"/>
                <a:gd name="T72" fmla="*/ 75 w 158"/>
                <a:gd name="T73" fmla="*/ 21 h 158"/>
                <a:gd name="T74" fmla="*/ 94 w 158"/>
                <a:gd name="T75" fmla="*/ 26 h 158"/>
                <a:gd name="T76" fmla="*/ 110 w 158"/>
                <a:gd name="T77" fmla="*/ 33 h 158"/>
                <a:gd name="T78" fmla="*/ 123 w 158"/>
                <a:gd name="T79" fmla="*/ 41 h 158"/>
                <a:gd name="T80" fmla="*/ 133 w 158"/>
                <a:gd name="T81" fmla="*/ 52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58" h="158">
                  <a:moveTo>
                    <a:pt x="133" y="52"/>
                  </a:moveTo>
                  <a:lnTo>
                    <a:pt x="139" y="68"/>
                  </a:lnTo>
                  <a:lnTo>
                    <a:pt x="137" y="83"/>
                  </a:lnTo>
                  <a:lnTo>
                    <a:pt x="127" y="95"/>
                  </a:lnTo>
                  <a:lnTo>
                    <a:pt x="113" y="106"/>
                  </a:lnTo>
                  <a:lnTo>
                    <a:pt x="95" y="116"/>
                  </a:lnTo>
                  <a:lnTo>
                    <a:pt x="75" y="126"/>
                  </a:lnTo>
                  <a:lnTo>
                    <a:pt x="55" y="135"/>
                  </a:lnTo>
                  <a:lnTo>
                    <a:pt x="37" y="144"/>
                  </a:lnTo>
                  <a:lnTo>
                    <a:pt x="34" y="147"/>
                  </a:lnTo>
                  <a:lnTo>
                    <a:pt x="33" y="149"/>
                  </a:lnTo>
                  <a:lnTo>
                    <a:pt x="33" y="152"/>
                  </a:lnTo>
                  <a:lnTo>
                    <a:pt x="34" y="155"/>
                  </a:lnTo>
                  <a:lnTo>
                    <a:pt x="39" y="157"/>
                  </a:lnTo>
                  <a:lnTo>
                    <a:pt x="43" y="158"/>
                  </a:lnTo>
                  <a:lnTo>
                    <a:pt x="46" y="158"/>
                  </a:lnTo>
                  <a:lnTo>
                    <a:pt x="50" y="157"/>
                  </a:lnTo>
                  <a:lnTo>
                    <a:pt x="74" y="148"/>
                  </a:lnTo>
                  <a:lnTo>
                    <a:pt x="95" y="138"/>
                  </a:lnTo>
                  <a:lnTo>
                    <a:pt x="116" y="127"/>
                  </a:lnTo>
                  <a:lnTo>
                    <a:pt x="135" y="114"/>
                  </a:lnTo>
                  <a:lnTo>
                    <a:pt x="148" y="100"/>
                  </a:lnTo>
                  <a:lnTo>
                    <a:pt x="156" y="84"/>
                  </a:lnTo>
                  <a:lnTo>
                    <a:pt x="158" y="67"/>
                  </a:lnTo>
                  <a:lnTo>
                    <a:pt x="152" y="49"/>
                  </a:lnTo>
                  <a:lnTo>
                    <a:pt x="139" y="35"/>
                  </a:lnTo>
                  <a:lnTo>
                    <a:pt x="120" y="23"/>
                  </a:lnTo>
                  <a:lnTo>
                    <a:pt x="97" y="14"/>
                  </a:lnTo>
                  <a:lnTo>
                    <a:pt x="71" y="7"/>
                  </a:lnTo>
                  <a:lnTo>
                    <a:pt x="45" y="2"/>
                  </a:lnTo>
                  <a:lnTo>
                    <a:pt x="23" y="0"/>
                  </a:lnTo>
                  <a:lnTo>
                    <a:pt x="7" y="0"/>
                  </a:lnTo>
                  <a:lnTo>
                    <a:pt x="0" y="4"/>
                  </a:lnTo>
                  <a:lnTo>
                    <a:pt x="17" y="9"/>
                  </a:lnTo>
                  <a:lnTo>
                    <a:pt x="36" y="13"/>
                  </a:lnTo>
                  <a:lnTo>
                    <a:pt x="56" y="17"/>
                  </a:lnTo>
                  <a:lnTo>
                    <a:pt x="75" y="21"/>
                  </a:lnTo>
                  <a:lnTo>
                    <a:pt x="94" y="26"/>
                  </a:lnTo>
                  <a:lnTo>
                    <a:pt x="110" y="33"/>
                  </a:lnTo>
                  <a:lnTo>
                    <a:pt x="123" y="41"/>
                  </a:lnTo>
                  <a:lnTo>
                    <a:pt x="133" y="52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6373" name="Freeform 21"/>
            <p:cNvSpPr>
              <a:spLocks/>
            </p:cNvSpPr>
            <p:nvPr/>
          </p:nvSpPr>
          <p:spPr bwMode="auto">
            <a:xfrm>
              <a:off x="1232" y="2211"/>
              <a:ext cx="133" cy="166"/>
            </a:xfrm>
            <a:custGeom>
              <a:avLst/>
              <a:gdLst>
                <a:gd name="T0" fmla="*/ 124 w 399"/>
                <a:gd name="T1" fmla="*/ 62 h 331"/>
                <a:gd name="T2" fmla="*/ 66 w 399"/>
                <a:gd name="T3" fmla="*/ 101 h 331"/>
                <a:gd name="T4" fmla="*/ 21 w 399"/>
                <a:gd name="T5" fmla="*/ 146 h 331"/>
                <a:gd name="T6" fmla="*/ 0 w 399"/>
                <a:gd name="T7" fmla="*/ 199 h 331"/>
                <a:gd name="T8" fmla="*/ 4 w 399"/>
                <a:gd name="T9" fmla="*/ 234 h 331"/>
                <a:gd name="T10" fmla="*/ 11 w 399"/>
                <a:gd name="T11" fmla="*/ 248 h 331"/>
                <a:gd name="T12" fmla="*/ 24 w 399"/>
                <a:gd name="T13" fmla="*/ 261 h 331"/>
                <a:gd name="T14" fmla="*/ 40 w 399"/>
                <a:gd name="T15" fmla="*/ 272 h 331"/>
                <a:gd name="T16" fmla="*/ 69 w 399"/>
                <a:gd name="T17" fmla="*/ 284 h 331"/>
                <a:gd name="T18" fmla="*/ 107 w 399"/>
                <a:gd name="T19" fmla="*/ 297 h 331"/>
                <a:gd name="T20" fmla="*/ 148 w 399"/>
                <a:gd name="T21" fmla="*/ 307 h 331"/>
                <a:gd name="T22" fmla="*/ 188 w 399"/>
                <a:gd name="T23" fmla="*/ 315 h 331"/>
                <a:gd name="T24" fmla="*/ 230 w 399"/>
                <a:gd name="T25" fmla="*/ 321 h 331"/>
                <a:gd name="T26" fmla="*/ 272 w 399"/>
                <a:gd name="T27" fmla="*/ 325 h 331"/>
                <a:gd name="T28" fmla="*/ 315 w 399"/>
                <a:gd name="T29" fmla="*/ 328 h 331"/>
                <a:gd name="T30" fmla="*/ 358 w 399"/>
                <a:gd name="T31" fmla="*/ 330 h 331"/>
                <a:gd name="T32" fmla="*/ 386 w 399"/>
                <a:gd name="T33" fmla="*/ 331 h 331"/>
                <a:gd name="T34" fmla="*/ 396 w 399"/>
                <a:gd name="T35" fmla="*/ 325 h 331"/>
                <a:gd name="T36" fmla="*/ 399 w 399"/>
                <a:gd name="T37" fmla="*/ 316 h 331"/>
                <a:gd name="T38" fmla="*/ 390 w 399"/>
                <a:gd name="T39" fmla="*/ 309 h 331"/>
                <a:gd name="T40" fmla="*/ 364 w 399"/>
                <a:gd name="T41" fmla="*/ 304 h 331"/>
                <a:gd name="T42" fmla="*/ 326 w 399"/>
                <a:gd name="T43" fmla="*/ 299 h 331"/>
                <a:gd name="T44" fmla="*/ 287 w 399"/>
                <a:gd name="T45" fmla="*/ 295 h 331"/>
                <a:gd name="T46" fmla="*/ 248 w 399"/>
                <a:gd name="T47" fmla="*/ 291 h 331"/>
                <a:gd name="T48" fmla="*/ 210 w 399"/>
                <a:gd name="T49" fmla="*/ 286 h 331"/>
                <a:gd name="T50" fmla="*/ 172 w 399"/>
                <a:gd name="T51" fmla="*/ 279 h 331"/>
                <a:gd name="T52" fmla="*/ 136 w 399"/>
                <a:gd name="T53" fmla="*/ 271 h 331"/>
                <a:gd name="T54" fmla="*/ 100 w 399"/>
                <a:gd name="T55" fmla="*/ 261 h 331"/>
                <a:gd name="T56" fmla="*/ 68 w 399"/>
                <a:gd name="T57" fmla="*/ 247 h 331"/>
                <a:gd name="T58" fmla="*/ 48 w 399"/>
                <a:gd name="T59" fmla="*/ 228 h 331"/>
                <a:gd name="T60" fmla="*/ 42 w 399"/>
                <a:gd name="T61" fmla="*/ 204 h 331"/>
                <a:gd name="T62" fmla="*/ 48 w 399"/>
                <a:gd name="T63" fmla="*/ 175 h 331"/>
                <a:gd name="T64" fmla="*/ 64 w 399"/>
                <a:gd name="T65" fmla="*/ 149 h 331"/>
                <a:gd name="T66" fmla="*/ 88 w 399"/>
                <a:gd name="T67" fmla="*/ 121 h 331"/>
                <a:gd name="T68" fmla="*/ 117 w 399"/>
                <a:gd name="T69" fmla="*/ 97 h 331"/>
                <a:gd name="T70" fmla="*/ 152 w 399"/>
                <a:gd name="T71" fmla="*/ 73 h 331"/>
                <a:gd name="T72" fmla="*/ 190 w 399"/>
                <a:gd name="T73" fmla="*/ 51 h 331"/>
                <a:gd name="T74" fmla="*/ 242 w 399"/>
                <a:gd name="T75" fmla="*/ 33 h 331"/>
                <a:gd name="T76" fmla="*/ 294 w 399"/>
                <a:gd name="T77" fmla="*/ 18 h 331"/>
                <a:gd name="T78" fmla="*/ 328 w 399"/>
                <a:gd name="T79" fmla="*/ 6 h 331"/>
                <a:gd name="T80" fmla="*/ 317 w 399"/>
                <a:gd name="T81" fmla="*/ 0 h 331"/>
                <a:gd name="T82" fmla="*/ 274 w 399"/>
                <a:gd name="T83" fmla="*/ 4 h 331"/>
                <a:gd name="T84" fmla="*/ 223 w 399"/>
                <a:gd name="T85" fmla="*/ 16 h 331"/>
                <a:gd name="T86" fmla="*/ 175 w 399"/>
                <a:gd name="T87" fmla="*/ 33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99" h="331">
                  <a:moveTo>
                    <a:pt x="155" y="44"/>
                  </a:moveTo>
                  <a:lnTo>
                    <a:pt x="124" y="62"/>
                  </a:lnTo>
                  <a:lnTo>
                    <a:pt x="94" y="80"/>
                  </a:lnTo>
                  <a:lnTo>
                    <a:pt x="66" y="101"/>
                  </a:lnTo>
                  <a:lnTo>
                    <a:pt x="42" y="123"/>
                  </a:lnTo>
                  <a:lnTo>
                    <a:pt x="21" y="146"/>
                  </a:lnTo>
                  <a:lnTo>
                    <a:pt x="7" y="171"/>
                  </a:lnTo>
                  <a:lnTo>
                    <a:pt x="0" y="199"/>
                  </a:lnTo>
                  <a:lnTo>
                    <a:pt x="1" y="227"/>
                  </a:lnTo>
                  <a:lnTo>
                    <a:pt x="4" y="234"/>
                  </a:lnTo>
                  <a:lnTo>
                    <a:pt x="7" y="242"/>
                  </a:lnTo>
                  <a:lnTo>
                    <a:pt x="11" y="248"/>
                  </a:lnTo>
                  <a:lnTo>
                    <a:pt x="17" y="255"/>
                  </a:lnTo>
                  <a:lnTo>
                    <a:pt x="24" y="261"/>
                  </a:lnTo>
                  <a:lnTo>
                    <a:pt x="33" y="267"/>
                  </a:lnTo>
                  <a:lnTo>
                    <a:pt x="40" y="272"/>
                  </a:lnTo>
                  <a:lnTo>
                    <a:pt x="50" y="276"/>
                  </a:lnTo>
                  <a:lnTo>
                    <a:pt x="69" y="284"/>
                  </a:lnTo>
                  <a:lnTo>
                    <a:pt x="88" y="291"/>
                  </a:lnTo>
                  <a:lnTo>
                    <a:pt x="107" y="297"/>
                  </a:lnTo>
                  <a:lnTo>
                    <a:pt x="127" y="302"/>
                  </a:lnTo>
                  <a:lnTo>
                    <a:pt x="148" y="307"/>
                  </a:lnTo>
                  <a:lnTo>
                    <a:pt x="168" y="311"/>
                  </a:lnTo>
                  <a:lnTo>
                    <a:pt x="188" y="315"/>
                  </a:lnTo>
                  <a:lnTo>
                    <a:pt x="209" y="318"/>
                  </a:lnTo>
                  <a:lnTo>
                    <a:pt x="230" y="321"/>
                  </a:lnTo>
                  <a:lnTo>
                    <a:pt x="251" y="323"/>
                  </a:lnTo>
                  <a:lnTo>
                    <a:pt x="272" y="325"/>
                  </a:lnTo>
                  <a:lnTo>
                    <a:pt x="294" y="327"/>
                  </a:lnTo>
                  <a:lnTo>
                    <a:pt x="315" y="328"/>
                  </a:lnTo>
                  <a:lnTo>
                    <a:pt x="336" y="329"/>
                  </a:lnTo>
                  <a:lnTo>
                    <a:pt x="358" y="330"/>
                  </a:lnTo>
                  <a:lnTo>
                    <a:pt x="378" y="331"/>
                  </a:lnTo>
                  <a:lnTo>
                    <a:pt x="386" y="331"/>
                  </a:lnTo>
                  <a:lnTo>
                    <a:pt x="391" y="329"/>
                  </a:lnTo>
                  <a:lnTo>
                    <a:pt x="396" y="325"/>
                  </a:lnTo>
                  <a:lnTo>
                    <a:pt x="399" y="321"/>
                  </a:lnTo>
                  <a:lnTo>
                    <a:pt x="399" y="316"/>
                  </a:lnTo>
                  <a:lnTo>
                    <a:pt x="396" y="312"/>
                  </a:lnTo>
                  <a:lnTo>
                    <a:pt x="390" y="309"/>
                  </a:lnTo>
                  <a:lnTo>
                    <a:pt x="383" y="307"/>
                  </a:lnTo>
                  <a:lnTo>
                    <a:pt x="364" y="304"/>
                  </a:lnTo>
                  <a:lnTo>
                    <a:pt x="345" y="302"/>
                  </a:lnTo>
                  <a:lnTo>
                    <a:pt x="326" y="299"/>
                  </a:lnTo>
                  <a:lnTo>
                    <a:pt x="306" y="297"/>
                  </a:lnTo>
                  <a:lnTo>
                    <a:pt x="287" y="295"/>
                  </a:lnTo>
                  <a:lnTo>
                    <a:pt x="268" y="293"/>
                  </a:lnTo>
                  <a:lnTo>
                    <a:pt x="248" y="291"/>
                  </a:lnTo>
                  <a:lnTo>
                    <a:pt x="229" y="288"/>
                  </a:lnTo>
                  <a:lnTo>
                    <a:pt x="210" y="286"/>
                  </a:lnTo>
                  <a:lnTo>
                    <a:pt x="191" y="283"/>
                  </a:lnTo>
                  <a:lnTo>
                    <a:pt x="172" y="279"/>
                  </a:lnTo>
                  <a:lnTo>
                    <a:pt x="153" y="276"/>
                  </a:lnTo>
                  <a:lnTo>
                    <a:pt x="136" y="271"/>
                  </a:lnTo>
                  <a:lnTo>
                    <a:pt x="117" y="266"/>
                  </a:lnTo>
                  <a:lnTo>
                    <a:pt x="100" y="261"/>
                  </a:lnTo>
                  <a:lnTo>
                    <a:pt x="82" y="254"/>
                  </a:lnTo>
                  <a:lnTo>
                    <a:pt x="68" y="247"/>
                  </a:lnTo>
                  <a:lnTo>
                    <a:pt x="56" y="238"/>
                  </a:lnTo>
                  <a:lnTo>
                    <a:pt x="48" y="228"/>
                  </a:lnTo>
                  <a:lnTo>
                    <a:pt x="43" y="216"/>
                  </a:lnTo>
                  <a:lnTo>
                    <a:pt x="42" y="204"/>
                  </a:lnTo>
                  <a:lnTo>
                    <a:pt x="43" y="189"/>
                  </a:lnTo>
                  <a:lnTo>
                    <a:pt x="48" y="175"/>
                  </a:lnTo>
                  <a:lnTo>
                    <a:pt x="53" y="164"/>
                  </a:lnTo>
                  <a:lnTo>
                    <a:pt x="64" y="149"/>
                  </a:lnTo>
                  <a:lnTo>
                    <a:pt x="75" y="134"/>
                  </a:lnTo>
                  <a:lnTo>
                    <a:pt x="88" y="121"/>
                  </a:lnTo>
                  <a:lnTo>
                    <a:pt x="103" y="109"/>
                  </a:lnTo>
                  <a:lnTo>
                    <a:pt x="117" y="97"/>
                  </a:lnTo>
                  <a:lnTo>
                    <a:pt x="133" y="85"/>
                  </a:lnTo>
                  <a:lnTo>
                    <a:pt x="152" y="73"/>
                  </a:lnTo>
                  <a:lnTo>
                    <a:pt x="171" y="61"/>
                  </a:lnTo>
                  <a:lnTo>
                    <a:pt x="190" y="51"/>
                  </a:lnTo>
                  <a:lnTo>
                    <a:pt x="214" y="42"/>
                  </a:lnTo>
                  <a:lnTo>
                    <a:pt x="242" y="33"/>
                  </a:lnTo>
                  <a:lnTo>
                    <a:pt x="270" y="25"/>
                  </a:lnTo>
                  <a:lnTo>
                    <a:pt x="294" y="18"/>
                  </a:lnTo>
                  <a:lnTo>
                    <a:pt x="315" y="12"/>
                  </a:lnTo>
                  <a:lnTo>
                    <a:pt x="328" y="6"/>
                  </a:lnTo>
                  <a:lnTo>
                    <a:pt x="332" y="2"/>
                  </a:lnTo>
                  <a:lnTo>
                    <a:pt x="317" y="0"/>
                  </a:lnTo>
                  <a:lnTo>
                    <a:pt x="297" y="1"/>
                  </a:lnTo>
                  <a:lnTo>
                    <a:pt x="274" y="4"/>
                  </a:lnTo>
                  <a:lnTo>
                    <a:pt x="249" y="9"/>
                  </a:lnTo>
                  <a:lnTo>
                    <a:pt x="223" y="16"/>
                  </a:lnTo>
                  <a:lnTo>
                    <a:pt x="198" y="24"/>
                  </a:lnTo>
                  <a:lnTo>
                    <a:pt x="175" y="33"/>
                  </a:lnTo>
                  <a:lnTo>
                    <a:pt x="155" y="44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6374" name="Freeform 22"/>
            <p:cNvSpPr>
              <a:spLocks/>
            </p:cNvSpPr>
            <p:nvPr/>
          </p:nvSpPr>
          <p:spPr bwMode="auto">
            <a:xfrm>
              <a:off x="1419" y="2206"/>
              <a:ext cx="116" cy="110"/>
            </a:xfrm>
            <a:custGeom>
              <a:avLst/>
              <a:gdLst>
                <a:gd name="T0" fmla="*/ 290 w 350"/>
                <a:gd name="T1" fmla="*/ 68 h 221"/>
                <a:gd name="T2" fmla="*/ 306 w 350"/>
                <a:gd name="T3" fmla="*/ 80 h 221"/>
                <a:gd name="T4" fmla="*/ 316 w 350"/>
                <a:gd name="T5" fmla="*/ 94 h 221"/>
                <a:gd name="T6" fmla="*/ 321 w 350"/>
                <a:gd name="T7" fmla="*/ 109 h 221"/>
                <a:gd name="T8" fmla="*/ 321 w 350"/>
                <a:gd name="T9" fmla="*/ 125 h 221"/>
                <a:gd name="T10" fmla="*/ 318 w 350"/>
                <a:gd name="T11" fmla="*/ 138 h 221"/>
                <a:gd name="T12" fmla="*/ 312 w 350"/>
                <a:gd name="T13" fmla="*/ 149 h 221"/>
                <a:gd name="T14" fmla="*/ 302 w 350"/>
                <a:gd name="T15" fmla="*/ 160 h 221"/>
                <a:gd name="T16" fmla="*/ 292 w 350"/>
                <a:gd name="T17" fmla="*/ 169 h 221"/>
                <a:gd name="T18" fmla="*/ 279 w 350"/>
                <a:gd name="T19" fmla="*/ 179 h 221"/>
                <a:gd name="T20" fmla="*/ 266 w 350"/>
                <a:gd name="T21" fmla="*/ 187 h 221"/>
                <a:gd name="T22" fmla="*/ 253 w 350"/>
                <a:gd name="T23" fmla="*/ 196 h 221"/>
                <a:gd name="T24" fmla="*/ 240 w 350"/>
                <a:gd name="T25" fmla="*/ 205 h 221"/>
                <a:gd name="T26" fmla="*/ 237 w 350"/>
                <a:gd name="T27" fmla="*/ 209 h 221"/>
                <a:gd name="T28" fmla="*/ 237 w 350"/>
                <a:gd name="T29" fmla="*/ 212 h 221"/>
                <a:gd name="T30" fmla="*/ 237 w 350"/>
                <a:gd name="T31" fmla="*/ 215 h 221"/>
                <a:gd name="T32" fmla="*/ 240 w 350"/>
                <a:gd name="T33" fmla="*/ 218 h 221"/>
                <a:gd name="T34" fmla="*/ 244 w 350"/>
                <a:gd name="T35" fmla="*/ 220 h 221"/>
                <a:gd name="T36" fmla="*/ 250 w 350"/>
                <a:gd name="T37" fmla="*/ 221 h 221"/>
                <a:gd name="T38" fmla="*/ 254 w 350"/>
                <a:gd name="T39" fmla="*/ 220 h 221"/>
                <a:gd name="T40" fmla="*/ 258 w 350"/>
                <a:gd name="T41" fmla="*/ 218 h 221"/>
                <a:gd name="T42" fmla="*/ 287 w 350"/>
                <a:gd name="T43" fmla="*/ 204 h 221"/>
                <a:gd name="T44" fmla="*/ 312 w 350"/>
                <a:gd name="T45" fmla="*/ 187 h 221"/>
                <a:gd name="T46" fmla="*/ 331 w 350"/>
                <a:gd name="T47" fmla="*/ 168 h 221"/>
                <a:gd name="T48" fmla="*/ 344 w 350"/>
                <a:gd name="T49" fmla="*/ 146 h 221"/>
                <a:gd name="T50" fmla="*/ 350 w 350"/>
                <a:gd name="T51" fmla="*/ 124 h 221"/>
                <a:gd name="T52" fmla="*/ 347 w 350"/>
                <a:gd name="T53" fmla="*/ 101 h 221"/>
                <a:gd name="T54" fmla="*/ 335 w 350"/>
                <a:gd name="T55" fmla="*/ 80 h 221"/>
                <a:gd name="T56" fmla="*/ 312 w 350"/>
                <a:gd name="T57" fmla="*/ 61 h 221"/>
                <a:gd name="T58" fmla="*/ 295 w 350"/>
                <a:gd name="T59" fmla="*/ 50 h 221"/>
                <a:gd name="T60" fmla="*/ 274 w 350"/>
                <a:gd name="T61" fmla="*/ 42 h 221"/>
                <a:gd name="T62" fmla="*/ 253 w 350"/>
                <a:gd name="T63" fmla="*/ 34 h 221"/>
                <a:gd name="T64" fmla="*/ 228 w 350"/>
                <a:gd name="T65" fmla="*/ 27 h 221"/>
                <a:gd name="T66" fmla="*/ 203 w 350"/>
                <a:gd name="T67" fmla="*/ 20 h 221"/>
                <a:gd name="T68" fmla="*/ 179 w 350"/>
                <a:gd name="T69" fmla="*/ 15 h 221"/>
                <a:gd name="T70" fmla="*/ 152 w 350"/>
                <a:gd name="T71" fmla="*/ 11 h 221"/>
                <a:gd name="T72" fmla="*/ 128 w 350"/>
                <a:gd name="T73" fmla="*/ 7 h 221"/>
                <a:gd name="T74" fmla="*/ 103 w 350"/>
                <a:gd name="T75" fmla="*/ 4 h 221"/>
                <a:gd name="T76" fmla="*/ 81 w 350"/>
                <a:gd name="T77" fmla="*/ 2 h 221"/>
                <a:gd name="T78" fmla="*/ 60 w 350"/>
                <a:gd name="T79" fmla="*/ 0 h 221"/>
                <a:gd name="T80" fmla="*/ 42 w 350"/>
                <a:gd name="T81" fmla="*/ 0 h 221"/>
                <a:gd name="T82" fmla="*/ 26 w 350"/>
                <a:gd name="T83" fmla="*/ 0 h 221"/>
                <a:gd name="T84" fmla="*/ 13 w 350"/>
                <a:gd name="T85" fmla="*/ 0 h 221"/>
                <a:gd name="T86" fmla="*/ 4 w 350"/>
                <a:gd name="T87" fmla="*/ 2 h 221"/>
                <a:gd name="T88" fmla="*/ 0 w 350"/>
                <a:gd name="T89" fmla="*/ 4 h 221"/>
                <a:gd name="T90" fmla="*/ 15 w 350"/>
                <a:gd name="T91" fmla="*/ 6 h 221"/>
                <a:gd name="T92" fmla="*/ 29 w 350"/>
                <a:gd name="T93" fmla="*/ 7 h 221"/>
                <a:gd name="T94" fmla="*/ 47 w 350"/>
                <a:gd name="T95" fmla="*/ 9 h 221"/>
                <a:gd name="T96" fmla="*/ 64 w 350"/>
                <a:gd name="T97" fmla="*/ 11 h 221"/>
                <a:gd name="T98" fmla="*/ 81 w 350"/>
                <a:gd name="T99" fmla="*/ 14 h 221"/>
                <a:gd name="T100" fmla="*/ 102 w 350"/>
                <a:gd name="T101" fmla="*/ 16 h 221"/>
                <a:gd name="T102" fmla="*/ 121 w 350"/>
                <a:gd name="T103" fmla="*/ 19 h 221"/>
                <a:gd name="T104" fmla="*/ 141 w 350"/>
                <a:gd name="T105" fmla="*/ 22 h 221"/>
                <a:gd name="T106" fmla="*/ 160 w 350"/>
                <a:gd name="T107" fmla="*/ 26 h 221"/>
                <a:gd name="T108" fmla="*/ 180 w 350"/>
                <a:gd name="T109" fmla="*/ 30 h 221"/>
                <a:gd name="T110" fmla="*/ 200 w 350"/>
                <a:gd name="T111" fmla="*/ 34 h 221"/>
                <a:gd name="T112" fmla="*/ 219 w 350"/>
                <a:gd name="T113" fmla="*/ 39 h 221"/>
                <a:gd name="T114" fmla="*/ 238 w 350"/>
                <a:gd name="T115" fmla="*/ 45 h 221"/>
                <a:gd name="T116" fmla="*/ 257 w 350"/>
                <a:gd name="T117" fmla="*/ 53 h 221"/>
                <a:gd name="T118" fmla="*/ 274 w 350"/>
                <a:gd name="T119" fmla="*/ 60 h 221"/>
                <a:gd name="T120" fmla="*/ 290 w 350"/>
                <a:gd name="T121" fmla="*/ 68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50" h="221">
                  <a:moveTo>
                    <a:pt x="290" y="68"/>
                  </a:moveTo>
                  <a:lnTo>
                    <a:pt x="306" y="80"/>
                  </a:lnTo>
                  <a:lnTo>
                    <a:pt x="316" y="94"/>
                  </a:lnTo>
                  <a:lnTo>
                    <a:pt x="321" y="109"/>
                  </a:lnTo>
                  <a:lnTo>
                    <a:pt x="321" y="125"/>
                  </a:lnTo>
                  <a:lnTo>
                    <a:pt x="318" y="138"/>
                  </a:lnTo>
                  <a:lnTo>
                    <a:pt x="312" y="149"/>
                  </a:lnTo>
                  <a:lnTo>
                    <a:pt x="302" y="160"/>
                  </a:lnTo>
                  <a:lnTo>
                    <a:pt x="292" y="169"/>
                  </a:lnTo>
                  <a:lnTo>
                    <a:pt x="279" y="179"/>
                  </a:lnTo>
                  <a:lnTo>
                    <a:pt x="266" y="187"/>
                  </a:lnTo>
                  <a:lnTo>
                    <a:pt x="253" y="196"/>
                  </a:lnTo>
                  <a:lnTo>
                    <a:pt x="240" y="205"/>
                  </a:lnTo>
                  <a:lnTo>
                    <a:pt x="237" y="209"/>
                  </a:lnTo>
                  <a:lnTo>
                    <a:pt x="237" y="212"/>
                  </a:lnTo>
                  <a:lnTo>
                    <a:pt x="237" y="215"/>
                  </a:lnTo>
                  <a:lnTo>
                    <a:pt x="240" y="218"/>
                  </a:lnTo>
                  <a:lnTo>
                    <a:pt x="244" y="220"/>
                  </a:lnTo>
                  <a:lnTo>
                    <a:pt x="250" y="221"/>
                  </a:lnTo>
                  <a:lnTo>
                    <a:pt x="254" y="220"/>
                  </a:lnTo>
                  <a:lnTo>
                    <a:pt x="258" y="218"/>
                  </a:lnTo>
                  <a:lnTo>
                    <a:pt x="287" y="204"/>
                  </a:lnTo>
                  <a:lnTo>
                    <a:pt x="312" y="187"/>
                  </a:lnTo>
                  <a:lnTo>
                    <a:pt x="331" y="168"/>
                  </a:lnTo>
                  <a:lnTo>
                    <a:pt x="344" y="146"/>
                  </a:lnTo>
                  <a:lnTo>
                    <a:pt x="350" y="124"/>
                  </a:lnTo>
                  <a:lnTo>
                    <a:pt x="347" y="101"/>
                  </a:lnTo>
                  <a:lnTo>
                    <a:pt x="335" y="80"/>
                  </a:lnTo>
                  <a:lnTo>
                    <a:pt x="312" y="61"/>
                  </a:lnTo>
                  <a:lnTo>
                    <a:pt x="295" y="50"/>
                  </a:lnTo>
                  <a:lnTo>
                    <a:pt x="274" y="42"/>
                  </a:lnTo>
                  <a:lnTo>
                    <a:pt x="253" y="34"/>
                  </a:lnTo>
                  <a:lnTo>
                    <a:pt x="228" y="27"/>
                  </a:lnTo>
                  <a:lnTo>
                    <a:pt x="203" y="20"/>
                  </a:lnTo>
                  <a:lnTo>
                    <a:pt x="179" y="15"/>
                  </a:lnTo>
                  <a:lnTo>
                    <a:pt x="152" y="11"/>
                  </a:lnTo>
                  <a:lnTo>
                    <a:pt x="128" y="7"/>
                  </a:lnTo>
                  <a:lnTo>
                    <a:pt x="103" y="4"/>
                  </a:lnTo>
                  <a:lnTo>
                    <a:pt x="81" y="2"/>
                  </a:lnTo>
                  <a:lnTo>
                    <a:pt x="60" y="0"/>
                  </a:lnTo>
                  <a:lnTo>
                    <a:pt x="42" y="0"/>
                  </a:lnTo>
                  <a:lnTo>
                    <a:pt x="26" y="0"/>
                  </a:lnTo>
                  <a:lnTo>
                    <a:pt x="13" y="0"/>
                  </a:lnTo>
                  <a:lnTo>
                    <a:pt x="4" y="2"/>
                  </a:lnTo>
                  <a:lnTo>
                    <a:pt x="0" y="4"/>
                  </a:lnTo>
                  <a:lnTo>
                    <a:pt x="15" y="6"/>
                  </a:lnTo>
                  <a:lnTo>
                    <a:pt x="29" y="7"/>
                  </a:lnTo>
                  <a:lnTo>
                    <a:pt x="47" y="9"/>
                  </a:lnTo>
                  <a:lnTo>
                    <a:pt x="64" y="11"/>
                  </a:lnTo>
                  <a:lnTo>
                    <a:pt x="81" y="14"/>
                  </a:lnTo>
                  <a:lnTo>
                    <a:pt x="102" y="16"/>
                  </a:lnTo>
                  <a:lnTo>
                    <a:pt x="121" y="19"/>
                  </a:lnTo>
                  <a:lnTo>
                    <a:pt x="141" y="22"/>
                  </a:lnTo>
                  <a:lnTo>
                    <a:pt x="160" y="26"/>
                  </a:lnTo>
                  <a:lnTo>
                    <a:pt x="180" y="30"/>
                  </a:lnTo>
                  <a:lnTo>
                    <a:pt x="200" y="34"/>
                  </a:lnTo>
                  <a:lnTo>
                    <a:pt x="219" y="39"/>
                  </a:lnTo>
                  <a:lnTo>
                    <a:pt x="238" y="45"/>
                  </a:lnTo>
                  <a:lnTo>
                    <a:pt x="257" y="53"/>
                  </a:lnTo>
                  <a:lnTo>
                    <a:pt x="274" y="60"/>
                  </a:lnTo>
                  <a:lnTo>
                    <a:pt x="290" y="68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6375" name="Freeform 23"/>
            <p:cNvSpPr>
              <a:spLocks/>
            </p:cNvSpPr>
            <p:nvPr/>
          </p:nvSpPr>
          <p:spPr bwMode="auto">
            <a:xfrm>
              <a:off x="1181" y="2256"/>
              <a:ext cx="48" cy="105"/>
            </a:xfrm>
            <a:custGeom>
              <a:avLst/>
              <a:gdLst>
                <a:gd name="T0" fmla="*/ 0 w 142"/>
                <a:gd name="T1" fmla="*/ 114 h 208"/>
                <a:gd name="T2" fmla="*/ 0 w 142"/>
                <a:gd name="T3" fmla="*/ 131 h 208"/>
                <a:gd name="T4" fmla="*/ 6 w 142"/>
                <a:gd name="T5" fmla="*/ 147 h 208"/>
                <a:gd name="T6" fmla="*/ 16 w 142"/>
                <a:gd name="T7" fmla="*/ 162 h 208"/>
                <a:gd name="T8" fmla="*/ 30 w 142"/>
                <a:gd name="T9" fmla="*/ 175 h 208"/>
                <a:gd name="T10" fmla="*/ 48 w 142"/>
                <a:gd name="T11" fmla="*/ 186 h 208"/>
                <a:gd name="T12" fmla="*/ 68 w 142"/>
                <a:gd name="T13" fmla="*/ 196 h 208"/>
                <a:gd name="T14" fmla="*/ 91 w 142"/>
                <a:gd name="T15" fmla="*/ 203 h 208"/>
                <a:gd name="T16" fmla="*/ 114 w 142"/>
                <a:gd name="T17" fmla="*/ 207 h 208"/>
                <a:gd name="T18" fmla="*/ 122 w 142"/>
                <a:gd name="T19" fmla="*/ 208 h 208"/>
                <a:gd name="T20" fmla="*/ 129 w 142"/>
                <a:gd name="T21" fmla="*/ 206 h 208"/>
                <a:gd name="T22" fmla="*/ 135 w 142"/>
                <a:gd name="T23" fmla="*/ 203 h 208"/>
                <a:gd name="T24" fmla="*/ 138 w 142"/>
                <a:gd name="T25" fmla="*/ 199 h 208"/>
                <a:gd name="T26" fmla="*/ 138 w 142"/>
                <a:gd name="T27" fmla="*/ 194 h 208"/>
                <a:gd name="T28" fmla="*/ 136 w 142"/>
                <a:gd name="T29" fmla="*/ 189 h 208"/>
                <a:gd name="T30" fmla="*/ 132 w 142"/>
                <a:gd name="T31" fmla="*/ 185 h 208"/>
                <a:gd name="T32" fmla="*/ 125 w 142"/>
                <a:gd name="T33" fmla="*/ 183 h 208"/>
                <a:gd name="T34" fmla="*/ 101 w 142"/>
                <a:gd name="T35" fmla="*/ 177 h 208"/>
                <a:gd name="T36" fmla="*/ 80 w 142"/>
                <a:gd name="T37" fmla="*/ 169 h 208"/>
                <a:gd name="T38" fmla="*/ 62 w 142"/>
                <a:gd name="T39" fmla="*/ 158 h 208"/>
                <a:gd name="T40" fmla="*/ 49 w 142"/>
                <a:gd name="T41" fmla="*/ 146 h 208"/>
                <a:gd name="T42" fmla="*/ 40 w 142"/>
                <a:gd name="T43" fmla="*/ 131 h 208"/>
                <a:gd name="T44" fmla="*/ 36 w 142"/>
                <a:gd name="T45" fmla="*/ 115 h 208"/>
                <a:gd name="T46" fmla="*/ 36 w 142"/>
                <a:gd name="T47" fmla="*/ 97 h 208"/>
                <a:gd name="T48" fmla="*/ 43 w 142"/>
                <a:gd name="T49" fmla="*/ 79 h 208"/>
                <a:gd name="T50" fmla="*/ 52 w 142"/>
                <a:gd name="T51" fmla="*/ 66 h 208"/>
                <a:gd name="T52" fmla="*/ 64 w 142"/>
                <a:gd name="T53" fmla="*/ 54 h 208"/>
                <a:gd name="T54" fmla="*/ 77 w 142"/>
                <a:gd name="T55" fmla="*/ 43 h 208"/>
                <a:gd name="T56" fmla="*/ 91 w 142"/>
                <a:gd name="T57" fmla="*/ 33 h 208"/>
                <a:gd name="T58" fmla="*/ 104 w 142"/>
                <a:gd name="T59" fmla="*/ 24 h 208"/>
                <a:gd name="T60" fmla="*/ 119 w 142"/>
                <a:gd name="T61" fmla="*/ 16 h 208"/>
                <a:gd name="T62" fmla="*/ 132 w 142"/>
                <a:gd name="T63" fmla="*/ 8 h 208"/>
                <a:gd name="T64" fmla="*/ 142 w 142"/>
                <a:gd name="T65" fmla="*/ 1 h 208"/>
                <a:gd name="T66" fmla="*/ 132 w 142"/>
                <a:gd name="T67" fmla="*/ 0 h 208"/>
                <a:gd name="T68" fmla="*/ 116 w 142"/>
                <a:gd name="T69" fmla="*/ 5 h 208"/>
                <a:gd name="T70" fmla="*/ 94 w 142"/>
                <a:gd name="T71" fmla="*/ 16 h 208"/>
                <a:gd name="T72" fmla="*/ 69 w 142"/>
                <a:gd name="T73" fmla="*/ 31 h 208"/>
                <a:gd name="T74" fmla="*/ 46 w 142"/>
                <a:gd name="T75" fmla="*/ 50 h 208"/>
                <a:gd name="T76" fmla="*/ 24 w 142"/>
                <a:gd name="T77" fmla="*/ 70 h 208"/>
                <a:gd name="T78" fmla="*/ 9 w 142"/>
                <a:gd name="T79" fmla="*/ 92 h 208"/>
                <a:gd name="T80" fmla="*/ 0 w 142"/>
                <a:gd name="T81" fmla="*/ 114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42" h="208">
                  <a:moveTo>
                    <a:pt x="0" y="114"/>
                  </a:moveTo>
                  <a:lnTo>
                    <a:pt x="0" y="131"/>
                  </a:lnTo>
                  <a:lnTo>
                    <a:pt x="6" y="147"/>
                  </a:lnTo>
                  <a:lnTo>
                    <a:pt x="16" y="162"/>
                  </a:lnTo>
                  <a:lnTo>
                    <a:pt x="30" y="175"/>
                  </a:lnTo>
                  <a:lnTo>
                    <a:pt x="48" y="186"/>
                  </a:lnTo>
                  <a:lnTo>
                    <a:pt x="68" y="196"/>
                  </a:lnTo>
                  <a:lnTo>
                    <a:pt x="91" y="203"/>
                  </a:lnTo>
                  <a:lnTo>
                    <a:pt x="114" y="207"/>
                  </a:lnTo>
                  <a:lnTo>
                    <a:pt x="122" y="208"/>
                  </a:lnTo>
                  <a:lnTo>
                    <a:pt x="129" y="206"/>
                  </a:lnTo>
                  <a:lnTo>
                    <a:pt x="135" y="203"/>
                  </a:lnTo>
                  <a:lnTo>
                    <a:pt x="138" y="199"/>
                  </a:lnTo>
                  <a:lnTo>
                    <a:pt x="138" y="194"/>
                  </a:lnTo>
                  <a:lnTo>
                    <a:pt x="136" y="189"/>
                  </a:lnTo>
                  <a:lnTo>
                    <a:pt x="132" y="185"/>
                  </a:lnTo>
                  <a:lnTo>
                    <a:pt x="125" y="183"/>
                  </a:lnTo>
                  <a:lnTo>
                    <a:pt x="101" y="177"/>
                  </a:lnTo>
                  <a:lnTo>
                    <a:pt x="80" y="169"/>
                  </a:lnTo>
                  <a:lnTo>
                    <a:pt x="62" y="158"/>
                  </a:lnTo>
                  <a:lnTo>
                    <a:pt x="49" y="146"/>
                  </a:lnTo>
                  <a:lnTo>
                    <a:pt x="40" y="131"/>
                  </a:lnTo>
                  <a:lnTo>
                    <a:pt x="36" y="115"/>
                  </a:lnTo>
                  <a:lnTo>
                    <a:pt x="36" y="97"/>
                  </a:lnTo>
                  <a:lnTo>
                    <a:pt x="43" y="79"/>
                  </a:lnTo>
                  <a:lnTo>
                    <a:pt x="52" y="66"/>
                  </a:lnTo>
                  <a:lnTo>
                    <a:pt x="64" y="54"/>
                  </a:lnTo>
                  <a:lnTo>
                    <a:pt x="77" y="43"/>
                  </a:lnTo>
                  <a:lnTo>
                    <a:pt x="91" y="33"/>
                  </a:lnTo>
                  <a:lnTo>
                    <a:pt x="104" y="24"/>
                  </a:lnTo>
                  <a:lnTo>
                    <a:pt x="119" y="16"/>
                  </a:lnTo>
                  <a:lnTo>
                    <a:pt x="132" y="8"/>
                  </a:lnTo>
                  <a:lnTo>
                    <a:pt x="142" y="1"/>
                  </a:lnTo>
                  <a:lnTo>
                    <a:pt x="132" y="0"/>
                  </a:lnTo>
                  <a:lnTo>
                    <a:pt x="116" y="5"/>
                  </a:lnTo>
                  <a:lnTo>
                    <a:pt x="94" y="16"/>
                  </a:lnTo>
                  <a:lnTo>
                    <a:pt x="69" y="31"/>
                  </a:lnTo>
                  <a:lnTo>
                    <a:pt x="46" y="50"/>
                  </a:lnTo>
                  <a:lnTo>
                    <a:pt x="24" y="70"/>
                  </a:lnTo>
                  <a:lnTo>
                    <a:pt x="9" y="92"/>
                  </a:lnTo>
                  <a:lnTo>
                    <a:pt x="0" y="114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6376" name="Freeform 24"/>
            <p:cNvSpPr>
              <a:spLocks/>
            </p:cNvSpPr>
            <p:nvPr/>
          </p:nvSpPr>
          <p:spPr bwMode="auto">
            <a:xfrm>
              <a:off x="1515" y="2198"/>
              <a:ext cx="101" cy="136"/>
            </a:xfrm>
            <a:custGeom>
              <a:avLst/>
              <a:gdLst>
                <a:gd name="T0" fmla="*/ 257 w 304"/>
                <a:gd name="T1" fmla="*/ 109 h 272"/>
                <a:gd name="T2" fmla="*/ 271 w 304"/>
                <a:gd name="T3" fmla="*/ 126 h 272"/>
                <a:gd name="T4" fmla="*/ 278 w 304"/>
                <a:gd name="T5" fmla="*/ 144 h 272"/>
                <a:gd name="T6" fmla="*/ 274 w 304"/>
                <a:gd name="T7" fmla="*/ 164 h 272"/>
                <a:gd name="T8" fmla="*/ 258 w 304"/>
                <a:gd name="T9" fmla="*/ 183 h 272"/>
                <a:gd name="T10" fmla="*/ 233 w 304"/>
                <a:gd name="T11" fmla="*/ 200 h 272"/>
                <a:gd name="T12" fmla="*/ 206 w 304"/>
                <a:gd name="T13" fmla="*/ 215 h 272"/>
                <a:gd name="T14" fmla="*/ 177 w 304"/>
                <a:gd name="T15" fmla="*/ 232 h 272"/>
                <a:gd name="T16" fmla="*/ 159 w 304"/>
                <a:gd name="T17" fmla="*/ 244 h 272"/>
                <a:gd name="T18" fmla="*/ 154 w 304"/>
                <a:gd name="T19" fmla="*/ 252 h 272"/>
                <a:gd name="T20" fmla="*/ 149 w 304"/>
                <a:gd name="T21" fmla="*/ 260 h 272"/>
                <a:gd name="T22" fmla="*/ 151 w 304"/>
                <a:gd name="T23" fmla="*/ 268 h 272"/>
                <a:gd name="T24" fmla="*/ 161 w 304"/>
                <a:gd name="T25" fmla="*/ 272 h 272"/>
                <a:gd name="T26" fmla="*/ 172 w 304"/>
                <a:gd name="T27" fmla="*/ 271 h 272"/>
                <a:gd name="T28" fmla="*/ 191 w 304"/>
                <a:gd name="T29" fmla="*/ 257 h 272"/>
                <a:gd name="T30" fmla="*/ 223 w 304"/>
                <a:gd name="T31" fmla="*/ 236 h 272"/>
                <a:gd name="T32" fmla="*/ 257 w 304"/>
                <a:gd name="T33" fmla="*/ 215 h 272"/>
                <a:gd name="T34" fmla="*/ 286 w 304"/>
                <a:gd name="T35" fmla="*/ 192 h 272"/>
                <a:gd name="T36" fmla="*/ 303 w 304"/>
                <a:gd name="T37" fmla="*/ 164 h 272"/>
                <a:gd name="T38" fmla="*/ 300 w 304"/>
                <a:gd name="T39" fmla="*/ 134 h 272"/>
                <a:gd name="T40" fmla="*/ 281 w 304"/>
                <a:gd name="T41" fmla="*/ 106 h 272"/>
                <a:gd name="T42" fmla="*/ 249 w 304"/>
                <a:gd name="T43" fmla="*/ 83 h 272"/>
                <a:gd name="T44" fmla="*/ 219 w 304"/>
                <a:gd name="T45" fmla="*/ 65 h 272"/>
                <a:gd name="T46" fmla="*/ 188 w 304"/>
                <a:gd name="T47" fmla="*/ 52 h 272"/>
                <a:gd name="T48" fmla="*/ 157 w 304"/>
                <a:gd name="T49" fmla="*/ 38 h 272"/>
                <a:gd name="T50" fmla="*/ 122 w 304"/>
                <a:gd name="T51" fmla="*/ 25 h 272"/>
                <a:gd name="T52" fmla="*/ 90 w 304"/>
                <a:gd name="T53" fmla="*/ 14 h 272"/>
                <a:gd name="T54" fmla="*/ 58 w 304"/>
                <a:gd name="T55" fmla="*/ 6 h 272"/>
                <a:gd name="T56" fmla="*/ 30 w 304"/>
                <a:gd name="T57" fmla="*/ 1 h 272"/>
                <a:gd name="T58" fmla="*/ 9 w 304"/>
                <a:gd name="T59" fmla="*/ 1 h 272"/>
                <a:gd name="T60" fmla="*/ 10 w 304"/>
                <a:gd name="T61" fmla="*/ 5 h 272"/>
                <a:gd name="T62" fmla="*/ 35 w 304"/>
                <a:gd name="T63" fmla="*/ 12 h 272"/>
                <a:gd name="T64" fmla="*/ 64 w 304"/>
                <a:gd name="T65" fmla="*/ 21 h 272"/>
                <a:gd name="T66" fmla="*/ 97 w 304"/>
                <a:gd name="T67" fmla="*/ 32 h 272"/>
                <a:gd name="T68" fmla="*/ 132 w 304"/>
                <a:gd name="T69" fmla="*/ 45 h 272"/>
                <a:gd name="T70" fmla="*/ 167 w 304"/>
                <a:gd name="T71" fmla="*/ 60 h 272"/>
                <a:gd name="T72" fmla="*/ 201 w 304"/>
                <a:gd name="T73" fmla="*/ 77 h 272"/>
                <a:gd name="T74" fmla="*/ 232 w 304"/>
                <a:gd name="T75" fmla="*/ 93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04" h="272">
                  <a:moveTo>
                    <a:pt x="246" y="102"/>
                  </a:moveTo>
                  <a:lnTo>
                    <a:pt x="257" y="109"/>
                  </a:lnTo>
                  <a:lnTo>
                    <a:pt x="265" y="117"/>
                  </a:lnTo>
                  <a:lnTo>
                    <a:pt x="271" y="126"/>
                  </a:lnTo>
                  <a:lnTo>
                    <a:pt x="277" y="135"/>
                  </a:lnTo>
                  <a:lnTo>
                    <a:pt x="278" y="144"/>
                  </a:lnTo>
                  <a:lnTo>
                    <a:pt x="278" y="154"/>
                  </a:lnTo>
                  <a:lnTo>
                    <a:pt x="274" y="164"/>
                  </a:lnTo>
                  <a:lnTo>
                    <a:pt x="268" y="173"/>
                  </a:lnTo>
                  <a:lnTo>
                    <a:pt x="258" y="183"/>
                  </a:lnTo>
                  <a:lnTo>
                    <a:pt x="246" y="192"/>
                  </a:lnTo>
                  <a:lnTo>
                    <a:pt x="233" y="200"/>
                  </a:lnTo>
                  <a:lnTo>
                    <a:pt x="219" y="208"/>
                  </a:lnTo>
                  <a:lnTo>
                    <a:pt x="206" y="215"/>
                  </a:lnTo>
                  <a:lnTo>
                    <a:pt x="191" y="224"/>
                  </a:lnTo>
                  <a:lnTo>
                    <a:pt x="177" y="232"/>
                  </a:lnTo>
                  <a:lnTo>
                    <a:pt x="164" y="241"/>
                  </a:lnTo>
                  <a:lnTo>
                    <a:pt x="159" y="244"/>
                  </a:lnTo>
                  <a:lnTo>
                    <a:pt x="157" y="248"/>
                  </a:lnTo>
                  <a:lnTo>
                    <a:pt x="154" y="252"/>
                  </a:lnTo>
                  <a:lnTo>
                    <a:pt x="151" y="256"/>
                  </a:lnTo>
                  <a:lnTo>
                    <a:pt x="149" y="260"/>
                  </a:lnTo>
                  <a:lnTo>
                    <a:pt x="149" y="264"/>
                  </a:lnTo>
                  <a:lnTo>
                    <a:pt x="151" y="268"/>
                  </a:lnTo>
                  <a:lnTo>
                    <a:pt x="155" y="271"/>
                  </a:lnTo>
                  <a:lnTo>
                    <a:pt x="161" y="272"/>
                  </a:lnTo>
                  <a:lnTo>
                    <a:pt x="167" y="272"/>
                  </a:lnTo>
                  <a:lnTo>
                    <a:pt x="172" y="271"/>
                  </a:lnTo>
                  <a:lnTo>
                    <a:pt x="177" y="268"/>
                  </a:lnTo>
                  <a:lnTo>
                    <a:pt x="191" y="257"/>
                  </a:lnTo>
                  <a:lnTo>
                    <a:pt x="207" y="246"/>
                  </a:lnTo>
                  <a:lnTo>
                    <a:pt x="223" y="236"/>
                  </a:lnTo>
                  <a:lnTo>
                    <a:pt x="241" y="226"/>
                  </a:lnTo>
                  <a:lnTo>
                    <a:pt x="257" y="215"/>
                  </a:lnTo>
                  <a:lnTo>
                    <a:pt x="271" y="204"/>
                  </a:lnTo>
                  <a:lnTo>
                    <a:pt x="286" y="192"/>
                  </a:lnTo>
                  <a:lnTo>
                    <a:pt x="296" y="179"/>
                  </a:lnTo>
                  <a:lnTo>
                    <a:pt x="303" y="164"/>
                  </a:lnTo>
                  <a:lnTo>
                    <a:pt x="304" y="149"/>
                  </a:lnTo>
                  <a:lnTo>
                    <a:pt x="300" y="134"/>
                  </a:lnTo>
                  <a:lnTo>
                    <a:pt x="293" y="120"/>
                  </a:lnTo>
                  <a:lnTo>
                    <a:pt x="281" y="106"/>
                  </a:lnTo>
                  <a:lnTo>
                    <a:pt x="267" y="94"/>
                  </a:lnTo>
                  <a:lnTo>
                    <a:pt x="249" y="83"/>
                  </a:lnTo>
                  <a:lnTo>
                    <a:pt x="232" y="73"/>
                  </a:lnTo>
                  <a:lnTo>
                    <a:pt x="219" y="65"/>
                  </a:lnTo>
                  <a:lnTo>
                    <a:pt x="204" y="59"/>
                  </a:lnTo>
                  <a:lnTo>
                    <a:pt x="188" y="52"/>
                  </a:lnTo>
                  <a:lnTo>
                    <a:pt x="172" y="45"/>
                  </a:lnTo>
                  <a:lnTo>
                    <a:pt x="157" y="38"/>
                  </a:lnTo>
                  <a:lnTo>
                    <a:pt x="139" y="31"/>
                  </a:lnTo>
                  <a:lnTo>
                    <a:pt x="122" y="25"/>
                  </a:lnTo>
                  <a:lnTo>
                    <a:pt x="106" y="19"/>
                  </a:lnTo>
                  <a:lnTo>
                    <a:pt x="90" y="14"/>
                  </a:lnTo>
                  <a:lnTo>
                    <a:pt x="74" y="9"/>
                  </a:lnTo>
                  <a:lnTo>
                    <a:pt x="58" y="6"/>
                  </a:lnTo>
                  <a:lnTo>
                    <a:pt x="43" y="3"/>
                  </a:lnTo>
                  <a:lnTo>
                    <a:pt x="30" y="1"/>
                  </a:lnTo>
                  <a:lnTo>
                    <a:pt x="19" y="0"/>
                  </a:lnTo>
                  <a:lnTo>
                    <a:pt x="9" y="1"/>
                  </a:lnTo>
                  <a:lnTo>
                    <a:pt x="0" y="3"/>
                  </a:lnTo>
                  <a:lnTo>
                    <a:pt x="10" y="5"/>
                  </a:lnTo>
                  <a:lnTo>
                    <a:pt x="22" y="8"/>
                  </a:lnTo>
                  <a:lnTo>
                    <a:pt x="35" y="12"/>
                  </a:lnTo>
                  <a:lnTo>
                    <a:pt x="48" y="16"/>
                  </a:lnTo>
                  <a:lnTo>
                    <a:pt x="64" y="21"/>
                  </a:lnTo>
                  <a:lnTo>
                    <a:pt x="80" y="26"/>
                  </a:lnTo>
                  <a:lnTo>
                    <a:pt x="97" y="32"/>
                  </a:lnTo>
                  <a:lnTo>
                    <a:pt x="114" y="38"/>
                  </a:lnTo>
                  <a:lnTo>
                    <a:pt x="132" y="45"/>
                  </a:lnTo>
                  <a:lnTo>
                    <a:pt x="149" y="52"/>
                  </a:lnTo>
                  <a:lnTo>
                    <a:pt x="167" y="60"/>
                  </a:lnTo>
                  <a:lnTo>
                    <a:pt x="184" y="69"/>
                  </a:lnTo>
                  <a:lnTo>
                    <a:pt x="201" y="77"/>
                  </a:lnTo>
                  <a:lnTo>
                    <a:pt x="217" y="85"/>
                  </a:lnTo>
                  <a:lnTo>
                    <a:pt x="232" y="93"/>
                  </a:lnTo>
                  <a:lnTo>
                    <a:pt x="246" y="102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6377" name="Freeform 25"/>
            <p:cNvSpPr>
              <a:spLocks/>
            </p:cNvSpPr>
            <p:nvPr/>
          </p:nvSpPr>
          <p:spPr bwMode="auto">
            <a:xfrm>
              <a:off x="1403" y="2357"/>
              <a:ext cx="34" cy="82"/>
            </a:xfrm>
            <a:custGeom>
              <a:avLst/>
              <a:gdLst>
                <a:gd name="T0" fmla="*/ 39 w 103"/>
                <a:gd name="T1" fmla="*/ 12 h 164"/>
                <a:gd name="T2" fmla="*/ 37 w 103"/>
                <a:gd name="T3" fmla="*/ 7 h 164"/>
                <a:gd name="T4" fmla="*/ 32 w 103"/>
                <a:gd name="T5" fmla="*/ 3 h 164"/>
                <a:gd name="T6" fmla="*/ 25 w 103"/>
                <a:gd name="T7" fmla="*/ 1 h 164"/>
                <a:gd name="T8" fmla="*/ 18 w 103"/>
                <a:gd name="T9" fmla="*/ 0 h 164"/>
                <a:gd name="T10" fmla="*/ 10 w 103"/>
                <a:gd name="T11" fmla="*/ 2 h 164"/>
                <a:gd name="T12" fmla="*/ 5 w 103"/>
                <a:gd name="T13" fmla="*/ 5 h 164"/>
                <a:gd name="T14" fmla="*/ 0 w 103"/>
                <a:gd name="T15" fmla="*/ 10 h 164"/>
                <a:gd name="T16" fmla="*/ 0 w 103"/>
                <a:gd name="T17" fmla="*/ 15 h 164"/>
                <a:gd name="T18" fmla="*/ 8 w 103"/>
                <a:gd name="T19" fmla="*/ 37 h 164"/>
                <a:gd name="T20" fmla="*/ 19 w 103"/>
                <a:gd name="T21" fmla="*/ 63 h 164"/>
                <a:gd name="T22" fmla="*/ 34 w 103"/>
                <a:gd name="T23" fmla="*/ 88 h 164"/>
                <a:gd name="T24" fmla="*/ 51 w 103"/>
                <a:gd name="T25" fmla="*/ 112 h 164"/>
                <a:gd name="T26" fmla="*/ 68 w 103"/>
                <a:gd name="T27" fmla="*/ 133 h 164"/>
                <a:gd name="T28" fmla="*/ 84 w 103"/>
                <a:gd name="T29" fmla="*/ 150 h 164"/>
                <a:gd name="T30" fmla="*/ 96 w 103"/>
                <a:gd name="T31" fmla="*/ 161 h 164"/>
                <a:gd name="T32" fmla="*/ 103 w 103"/>
                <a:gd name="T33" fmla="*/ 164 h 164"/>
                <a:gd name="T34" fmla="*/ 100 w 103"/>
                <a:gd name="T35" fmla="*/ 153 h 164"/>
                <a:gd name="T36" fmla="*/ 93 w 103"/>
                <a:gd name="T37" fmla="*/ 139 h 164"/>
                <a:gd name="T38" fmla="*/ 84 w 103"/>
                <a:gd name="T39" fmla="*/ 121 h 164"/>
                <a:gd name="T40" fmla="*/ 74 w 103"/>
                <a:gd name="T41" fmla="*/ 100 h 164"/>
                <a:gd name="T42" fmla="*/ 64 w 103"/>
                <a:gd name="T43" fmla="*/ 78 h 164"/>
                <a:gd name="T44" fmla="*/ 54 w 103"/>
                <a:gd name="T45" fmla="*/ 55 h 164"/>
                <a:gd name="T46" fmla="*/ 45 w 103"/>
                <a:gd name="T47" fmla="*/ 33 h 164"/>
                <a:gd name="T48" fmla="*/ 39 w 103"/>
                <a:gd name="T49" fmla="*/ 12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3" h="164">
                  <a:moveTo>
                    <a:pt x="39" y="12"/>
                  </a:moveTo>
                  <a:lnTo>
                    <a:pt x="37" y="7"/>
                  </a:lnTo>
                  <a:lnTo>
                    <a:pt x="32" y="3"/>
                  </a:lnTo>
                  <a:lnTo>
                    <a:pt x="25" y="1"/>
                  </a:lnTo>
                  <a:lnTo>
                    <a:pt x="18" y="0"/>
                  </a:lnTo>
                  <a:lnTo>
                    <a:pt x="10" y="2"/>
                  </a:lnTo>
                  <a:lnTo>
                    <a:pt x="5" y="5"/>
                  </a:lnTo>
                  <a:lnTo>
                    <a:pt x="0" y="10"/>
                  </a:lnTo>
                  <a:lnTo>
                    <a:pt x="0" y="15"/>
                  </a:lnTo>
                  <a:lnTo>
                    <a:pt x="8" y="37"/>
                  </a:lnTo>
                  <a:lnTo>
                    <a:pt x="19" y="63"/>
                  </a:lnTo>
                  <a:lnTo>
                    <a:pt x="34" y="88"/>
                  </a:lnTo>
                  <a:lnTo>
                    <a:pt x="51" y="112"/>
                  </a:lnTo>
                  <a:lnTo>
                    <a:pt x="68" y="133"/>
                  </a:lnTo>
                  <a:lnTo>
                    <a:pt x="84" y="150"/>
                  </a:lnTo>
                  <a:lnTo>
                    <a:pt x="96" y="161"/>
                  </a:lnTo>
                  <a:lnTo>
                    <a:pt x="103" y="164"/>
                  </a:lnTo>
                  <a:lnTo>
                    <a:pt x="100" y="153"/>
                  </a:lnTo>
                  <a:lnTo>
                    <a:pt x="93" y="139"/>
                  </a:lnTo>
                  <a:lnTo>
                    <a:pt x="84" y="121"/>
                  </a:lnTo>
                  <a:lnTo>
                    <a:pt x="74" y="100"/>
                  </a:lnTo>
                  <a:lnTo>
                    <a:pt x="64" y="78"/>
                  </a:lnTo>
                  <a:lnTo>
                    <a:pt x="54" y="55"/>
                  </a:lnTo>
                  <a:lnTo>
                    <a:pt x="45" y="33"/>
                  </a:lnTo>
                  <a:lnTo>
                    <a:pt x="39" y="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6378" name="Freeform 26"/>
            <p:cNvSpPr>
              <a:spLocks/>
            </p:cNvSpPr>
            <p:nvPr/>
          </p:nvSpPr>
          <p:spPr bwMode="auto">
            <a:xfrm>
              <a:off x="1388" y="2313"/>
              <a:ext cx="18" cy="42"/>
            </a:xfrm>
            <a:custGeom>
              <a:avLst/>
              <a:gdLst>
                <a:gd name="T0" fmla="*/ 28 w 54"/>
                <a:gd name="T1" fmla="*/ 9 h 82"/>
                <a:gd name="T2" fmla="*/ 26 w 54"/>
                <a:gd name="T3" fmla="*/ 5 h 82"/>
                <a:gd name="T4" fmla="*/ 22 w 54"/>
                <a:gd name="T5" fmla="*/ 2 h 82"/>
                <a:gd name="T6" fmla="*/ 18 w 54"/>
                <a:gd name="T7" fmla="*/ 0 h 82"/>
                <a:gd name="T8" fmla="*/ 12 w 54"/>
                <a:gd name="T9" fmla="*/ 0 h 82"/>
                <a:gd name="T10" fmla="*/ 8 w 54"/>
                <a:gd name="T11" fmla="*/ 1 h 82"/>
                <a:gd name="T12" fmla="*/ 3 w 54"/>
                <a:gd name="T13" fmla="*/ 3 h 82"/>
                <a:gd name="T14" fmla="*/ 0 w 54"/>
                <a:gd name="T15" fmla="*/ 6 h 82"/>
                <a:gd name="T16" fmla="*/ 0 w 54"/>
                <a:gd name="T17" fmla="*/ 10 h 82"/>
                <a:gd name="T18" fmla="*/ 0 w 54"/>
                <a:gd name="T19" fmla="*/ 21 h 82"/>
                <a:gd name="T20" fmla="*/ 5 w 54"/>
                <a:gd name="T21" fmla="*/ 33 h 82"/>
                <a:gd name="T22" fmla="*/ 10 w 54"/>
                <a:gd name="T23" fmla="*/ 45 h 82"/>
                <a:gd name="T24" fmla="*/ 18 w 54"/>
                <a:gd name="T25" fmla="*/ 57 h 82"/>
                <a:gd name="T26" fmla="*/ 26 w 54"/>
                <a:gd name="T27" fmla="*/ 68 h 82"/>
                <a:gd name="T28" fmla="*/ 35 w 54"/>
                <a:gd name="T29" fmla="*/ 76 h 82"/>
                <a:gd name="T30" fmla="*/ 45 w 54"/>
                <a:gd name="T31" fmla="*/ 81 h 82"/>
                <a:gd name="T32" fmla="*/ 53 w 54"/>
                <a:gd name="T33" fmla="*/ 82 h 82"/>
                <a:gd name="T34" fmla="*/ 54 w 54"/>
                <a:gd name="T35" fmla="*/ 66 h 82"/>
                <a:gd name="T36" fmla="*/ 47 w 54"/>
                <a:gd name="T37" fmla="*/ 47 h 82"/>
                <a:gd name="T38" fmla="*/ 38 w 54"/>
                <a:gd name="T39" fmla="*/ 28 h 82"/>
                <a:gd name="T40" fmla="*/ 28 w 54"/>
                <a:gd name="T41" fmla="*/ 9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4" h="82">
                  <a:moveTo>
                    <a:pt x="28" y="9"/>
                  </a:moveTo>
                  <a:lnTo>
                    <a:pt x="26" y="5"/>
                  </a:lnTo>
                  <a:lnTo>
                    <a:pt x="22" y="2"/>
                  </a:lnTo>
                  <a:lnTo>
                    <a:pt x="18" y="0"/>
                  </a:lnTo>
                  <a:lnTo>
                    <a:pt x="12" y="0"/>
                  </a:lnTo>
                  <a:lnTo>
                    <a:pt x="8" y="1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0"/>
                  </a:lnTo>
                  <a:lnTo>
                    <a:pt x="0" y="21"/>
                  </a:lnTo>
                  <a:lnTo>
                    <a:pt x="5" y="33"/>
                  </a:lnTo>
                  <a:lnTo>
                    <a:pt x="10" y="45"/>
                  </a:lnTo>
                  <a:lnTo>
                    <a:pt x="18" y="57"/>
                  </a:lnTo>
                  <a:lnTo>
                    <a:pt x="26" y="68"/>
                  </a:lnTo>
                  <a:lnTo>
                    <a:pt x="35" y="76"/>
                  </a:lnTo>
                  <a:lnTo>
                    <a:pt x="45" y="81"/>
                  </a:lnTo>
                  <a:lnTo>
                    <a:pt x="53" y="82"/>
                  </a:lnTo>
                  <a:lnTo>
                    <a:pt x="54" y="66"/>
                  </a:lnTo>
                  <a:lnTo>
                    <a:pt x="47" y="47"/>
                  </a:lnTo>
                  <a:lnTo>
                    <a:pt x="38" y="28"/>
                  </a:lnTo>
                  <a:lnTo>
                    <a:pt x="28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6379" name="Freeform 27"/>
            <p:cNvSpPr>
              <a:spLocks/>
            </p:cNvSpPr>
            <p:nvPr/>
          </p:nvSpPr>
          <p:spPr bwMode="auto">
            <a:xfrm>
              <a:off x="1373" y="2283"/>
              <a:ext cx="16" cy="24"/>
            </a:xfrm>
            <a:custGeom>
              <a:avLst/>
              <a:gdLst>
                <a:gd name="T0" fmla="*/ 24 w 46"/>
                <a:gd name="T1" fmla="*/ 6 h 47"/>
                <a:gd name="T2" fmla="*/ 24 w 46"/>
                <a:gd name="T3" fmla="*/ 7 h 47"/>
                <a:gd name="T4" fmla="*/ 24 w 46"/>
                <a:gd name="T5" fmla="*/ 7 h 47"/>
                <a:gd name="T6" fmla="*/ 24 w 46"/>
                <a:gd name="T7" fmla="*/ 7 h 47"/>
                <a:gd name="T8" fmla="*/ 24 w 46"/>
                <a:gd name="T9" fmla="*/ 7 h 47"/>
                <a:gd name="T10" fmla="*/ 23 w 46"/>
                <a:gd name="T11" fmla="*/ 4 h 47"/>
                <a:gd name="T12" fmla="*/ 19 w 46"/>
                <a:gd name="T13" fmla="*/ 1 h 47"/>
                <a:gd name="T14" fmla="*/ 14 w 46"/>
                <a:gd name="T15" fmla="*/ 0 h 47"/>
                <a:gd name="T16" fmla="*/ 8 w 46"/>
                <a:gd name="T17" fmla="*/ 0 h 47"/>
                <a:gd name="T18" fmla="*/ 4 w 46"/>
                <a:gd name="T19" fmla="*/ 1 h 47"/>
                <a:gd name="T20" fmla="*/ 1 w 46"/>
                <a:gd name="T21" fmla="*/ 4 h 47"/>
                <a:gd name="T22" fmla="*/ 0 w 46"/>
                <a:gd name="T23" fmla="*/ 7 h 47"/>
                <a:gd name="T24" fmla="*/ 0 w 46"/>
                <a:gd name="T25" fmla="*/ 10 h 47"/>
                <a:gd name="T26" fmla="*/ 1 w 46"/>
                <a:gd name="T27" fmla="*/ 15 h 47"/>
                <a:gd name="T28" fmla="*/ 4 w 46"/>
                <a:gd name="T29" fmla="*/ 21 h 47"/>
                <a:gd name="T30" fmla="*/ 10 w 46"/>
                <a:gd name="T31" fmla="*/ 28 h 47"/>
                <a:gd name="T32" fmla="*/ 17 w 46"/>
                <a:gd name="T33" fmla="*/ 34 h 47"/>
                <a:gd name="T34" fmla="*/ 24 w 46"/>
                <a:gd name="T35" fmla="*/ 40 h 47"/>
                <a:gd name="T36" fmla="*/ 33 w 46"/>
                <a:gd name="T37" fmla="*/ 44 h 47"/>
                <a:gd name="T38" fmla="*/ 40 w 46"/>
                <a:gd name="T39" fmla="*/ 47 h 47"/>
                <a:gd name="T40" fmla="*/ 46 w 46"/>
                <a:gd name="T41" fmla="*/ 47 h 47"/>
                <a:gd name="T42" fmla="*/ 45 w 46"/>
                <a:gd name="T43" fmla="*/ 37 h 47"/>
                <a:gd name="T44" fmla="*/ 39 w 46"/>
                <a:gd name="T45" fmla="*/ 25 h 47"/>
                <a:gd name="T46" fmla="*/ 30 w 46"/>
                <a:gd name="T47" fmla="*/ 14 h 47"/>
                <a:gd name="T48" fmla="*/ 24 w 46"/>
                <a:gd name="T49" fmla="*/ 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6" h="47">
                  <a:moveTo>
                    <a:pt x="24" y="6"/>
                  </a:moveTo>
                  <a:lnTo>
                    <a:pt x="24" y="7"/>
                  </a:lnTo>
                  <a:lnTo>
                    <a:pt x="24" y="7"/>
                  </a:lnTo>
                  <a:lnTo>
                    <a:pt x="24" y="7"/>
                  </a:lnTo>
                  <a:lnTo>
                    <a:pt x="24" y="7"/>
                  </a:lnTo>
                  <a:lnTo>
                    <a:pt x="23" y="4"/>
                  </a:lnTo>
                  <a:lnTo>
                    <a:pt x="19" y="1"/>
                  </a:lnTo>
                  <a:lnTo>
                    <a:pt x="14" y="0"/>
                  </a:lnTo>
                  <a:lnTo>
                    <a:pt x="8" y="0"/>
                  </a:lnTo>
                  <a:lnTo>
                    <a:pt x="4" y="1"/>
                  </a:lnTo>
                  <a:lnTo>
                    <a:pt x="1" y="4"/>
                  </a:lnTo>
                  <a:lnTo>
                    <a:pt x="0" y="7"/>
                  </a:lnTo>
                  <a:lnTo>
                    <a:pt x="0" y="10"/>
                  </a:lnTo>
                  <a:lnTo>
                    <a:pt x="1" y="15"/>
                  </a:lnTo>
                  <a:lnTo>
                    <a:pt x="4" y="21"/>
                  </a:lnTo>
                  <a:lnTo>
                    <a:pt x="10" y="28"/>
                  </a:lnTo>
                  <a:lnTo>
                    <a:pt x="17" y="34"/>
                  </a:lnTo>
                  <a:lnTo>
                    <a:pt x="24" y="40"/>
                  </a:lnTo>
                  <a:lnTo>
                    <a:pt x="33" y="44"/>
                  </a:lnTo>
                  <a:lnTo>
                    <a:pt x="40" y="47"/>
                  </a:lnTo>
                  <a:lnTo>
                    <a:pt x="46" y="47"/>
                  </a:lnTo>
                  <a:lnTo>
                    <a:pt x="45" y="37"/>
                  </a:lnTo>
                  <a:lnTo>
                    <a:pt x="39" y="25"/>
                  </a:lnTo>
                  <a:lnTo>
                    <a:pt x="30" y="14"/>
                  </a:lnTo>
                  <a:lnTo>
                    <a:pt x="24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6380" name="Freeform 28"/>
            <p:cNvSpPr>
              <a:spLocks/>
            </p:cNvSpPr>
            <p:nvPr/>
          </p:nvSpPr>
          <p:spPr bwMode="auto">
            <a:xfrm>
              <a:off x="1360" y="2263"/>
              <a:ext cx="21" cy="16"/>
            </a:xfrm>
            <a:custGeom>
              <a:avLst/>
              <a:gdLst>
                <a:gd name="T0" fmla="*/ 50 w 63"/>
                <a:gd name="T1" fmla="*/ 23 h 31"/>
                <a:gd name="T2" fmla="*/ 56 w 63"/>
                <a:gd name="T3" fmla="*/ 21 h 31"/>
                <a:gd name="T4" fmla="*/ 62 w 63"/>
                <a:gd name="T5" fmla="*/ 18 h 31"/>
                <a:gd name="T6" fmla="*/ 63 w 63"/>
                <a:gd name="T7" fmla="*/ 14 h 31"/>
                <a:gd name="T8" fmla="*/ 63 w 63"/>
                <a:gd name="T9" fmla="*/ 10 h 31"/>
                <a:gd name="T10" fmla="*/ 61 w 63"/>
                <a:gd name="T11" fmla="*/ 5 h 31"/>
                <a:gd name="T12" fmla="*/ 56 w 63"/>
                <a:gd name="T13" fmla="*/ 2 h 31"/>
                <a:gd name="T14" fmla="*/ 50 w 63"/>
                <a:gd name="T15" fmla="*/ 0 h 31"/>
                <a:gd name="T16" fmla="*/ 43 w 63"/>
                <a:gd name="T17" fmla="*/ 0 h 31"/>
                <a:gd name="T18" fmla="*/ 40 w 63"/>
                <a:gd name="T19" fmla="*/ 0 h 31"/>
                <a:gd name="T20" fmla="*/ 34 w 63"/>
                <a:gd name="T21" fmla="*/ 1 h 31"/>
                <a:gd name="T22" fmla="*/ 26 w 63"/>
                <a:gd name="T23" fmla="*/ 3 h 31"/>
                <a:gd name="T24" fmla="*/ 16 w 63"/>
                <a:gd name="T25" fmla="*/ 7 h 31"/>
                <a:gd name="T26" fmla="*/ 7 w 63"/>
                <a:gd name="T27" fmla="*/ 13 h 31"/>
                <a:gd name="T28" fmla="*/ 3 w 63"/>
                <a:gd name="T29" fmla="*/ 19 h 31"/>
                <a:gd name="T30" fmla="*/ 0 w 63"/>
                <a:gd name="T31" fmla="*/ 25 h 31"/>
                <a:gd name="T32" fmla="*/ 0 w 63"/>
                <a:gd name="T33" fmla="*/ 27 h 31"/>
                <a:gd name="T34" fmla="*/ 4 w 63"/>
                <a:gd name="T35" fmla="*/ 29 h 31"/>
                <a:gd name="T36" fmla="*/ 10 w 63"/>
                <a:gd name="T37" fmla="*/ 31 h 31"/>
                <a:gd name="T38" fmla="*/ 16 w 63"/>
                <a:gd name="T39" fmla="*/ 31 h 31"/>
                <a:gd name="T40" fmla="*/ 21 w 63"/>
                <a:gd name="T41" fmla="*/ 31 h 31"/>
                <a:gd name="T42" fmla="*/ 29 w 63"/>
                <a:gd name="T43" fmla="*/ 29 h 31"/>
                <a:gd name="T44" fmla="*/ 36 w 63"/>
                <a:gd name="T45" fmla="*/ 28 h 31"/>
                <a:gd name="T46" fmla="*/ 43 w 63"/>
                <a:gd name="T47" fmla="*/ 26 h 31"/>
                <a:gd name="T48" fmla="*/ 50 w 63"/>
                <a:gd name="T49" fmla="*/ 2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3" h="31">
                  <a:moveTo>
                    <a:pt x="50" y="23"/>
                  </a:moveTo>
                  <a:lnTo>
                    <a:pt x="56" y="21"/>
                  </a:lnTo>
                  <a:lnTo>
                    <a:pt x="62" y="18"/>
                  </a:lnTo>
                  <a:lnTo>
                    <a:pt x="63" y="14"/>
                  </a:lnTo>
                  <a:lnTo>
                    <a:pt x="63" y="10"/>
                  </a:lnTo>
                  <a:lnTo>
                    <a:pt x="61" y="5"/>
                  </a:lnTo>
                  <a:lnTo>
                    <a:pt x="56" y="2"/>
                  </a:lnTo>
                  <a:lnTo>
                    <a:pt x="50" y="0"/>
                  </a:lnTo>
                  <a:lnTo>
                    <a:pt x="43" y="0"/>
                  </a:lnTo>
                  <a:lnTo>
                    <a:pt x="40" y="0"/>
                  </a:lnTo>
                  <a:lnTo>
                    <a:pt x="34" y="1"/>
                  </a:lnTo>
                  <a:lnTo>
                    <a:pt x="26" y="3"/>
                  </a:lnTo>
                  <a:lnTo>
                    <a:pt x="16" y="7"/>
                  </a:lnTo>
                  <a:lnTo>
                    <a:pt x="7" y="13"/>
                  </a:lnTo>
                  <a:lnTo>
                    <a:pt x="3" y="19"/>
                  </a:lnTo>
                  <a:lnTo>
                    <a:pt x="0" y="25"/>
                  </a:lnTo>
                  <a:lnTo>
                    <a:pt x="0" y="27"/>
                  </a:lnTo>
                  <a:lnTo>
                    <a:pt x="4" y="29"/>
                  </a:lnTo>
                  <a:lnTo>
                    <a:pt x="10" y="31"/>
                  </a:lnTo>
                  <a:lnTo>
                    <a:pt x="16" y="31"/>
                  </a:lnTo>
                  <a:lnTo>
                    <a:pt x="21" y="31"/>
                  </a:lnTo>
                  <a:lnTo>
                    <a:pt x="29" y="29"/>
                  </a:lnTo>
                  <a:lnTo>
                    <a:pt x="36" y="28"/>
                  </a:lnTo>
                  <a:lnTo>
                    <a:pt x="43" y="26"/>
                  </a:lnTo>
                  <a:lnTo>
                    <a:pt x="50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6381" name="Freeform 29"/>
            <p:cNvSpPr>
              <a:spLocks/>
            </p:cNvSpPr>
            <p:nvPr/>
          </p:nvSpPr>
          <p:spPr bwMode="auto">
            <a:xfrm>
              <a:off x="1261" y="2237"/>
              <a:ext cx="81" cy="103"/>
            </a:xfrm>
            <a:custGeom>
              <a:avLst/>
              <a:gdLst>
                <a:gd name="T0" fmla="*/ 90 w 245"/>
                <a:gd name="T1" fmla="*/ 31 h 206"/>
                <a:gd name="T2" fmla="*/ 72 w 245"/>
                <a:gd name="T3" fmla="*/ 40 h 206"/>
                <a:gd name="T4" fmla="*/ 56 w 245"/>
                <a:gd name="T5" fmla="*/ 50 h 206"/>
                <a:gd name="T6" fmla="*/ 40 w 245"/>
                <a:gd name="T7" fmla="*/ 62 h 206"/>
                <a:gd name="T8" fmla="*/ 27 w 245"/>
                <a:gd name="T9" fmla="*/ 74 h 206"/>
                <a:gd name="T10" fmla="*/ 17 w 245"/>
                <a:gd name="T11" fmla="*/ 87 h 206"/>
                <a:gd name="T12" fmla="*/ 8 w 245"/>
                <a:gd name="T13" fmla="*/ 100 h 206"/>
                <a:gd name="T14" fmla="*/ 3 w 245"/>
                <a:gd name="T15" fmla="*/ 113 h 206"/>
                <a:gd name="T16" fmla="*/ 0 w 245"/>
                <a:gd name="T17" fmla="*/ 127 h 206"/>
                <a:gd name="T18" fmla="*/ 3 w 245"/>
                <a:gd name="T19" fmla="*/ 149 h 206"/>
                <a:gd name="T20" fmla="*/ 14 w 245"/>
                <a:gd name="T21" fmla="*/ 166 h 206"/>
                <a:gd name="T22" fmla="*/ 32 w 245"/>
                <a:gd name="T23" fmla="*/ 181 h 206"/>
                <a:gd name="T24" fmla="*/ 53 w 245"/>
                <a:gd name="T25" fmla="*/ 192 h 206"/>
                <a:gd name="T26" fmla="*/ 80 w 245"/>
                <a:gd name="T27" fmla="*/ 200 h 206"/>
                <a:gd name="T28" fmla="*/ 109 w 245"/>
                <a:gd name="T29" fmla="*/ 205 h 206"/>
                <a:gd name="T30" fmla="*/ 136 w 245"/>
                <a:gd name="T31" fmla="*/ 206 h 206"/>
                <a:gd name="T32" fmla="*/ 164 w 245"/>
                <a:gd name="T33" fmla="*/ 203 h 206"/>
                <a:gd name="T34" fmla="*/ 169 w 245"/>
                <a:gd name="T35" fmla="*/ 203 h 206"/>
                <a:gd name="T36" fmla="*/ 175 w 245"/>
                <a:gd name="T37" fmla="*/ 201 h 206"/>
                <a:gd name="T38" fmla="*/ 180 w 245"/>
                <a:gd name="T39" fmla="*/ 197 h 206"/>
                <a:gd name="T40" fmla="*/ 181 w 245"/>
                <a:gd name="T41" fmla="*/ 193 h 206"/>
                <a:gd name="T42" fmla="*/ 180 w 245"/>
                <a:gd name="T43" fmla="*/ 191 h 206"/>
                <a:gd name="T44" fmla="*/ 175 w 245"/>
                <a:gd name="T45" fmla="*/ 191 h 206"/>
                <a:gd name="T46" fmla="*/ 169 w 245"/>
                <a:gd name="T47" fmla="*/ 190 h 206"/>
                <a:gd name="T48" fmla="*/ 162 w 245"/>
                <a:gd name="T49" fmla="*/ 190 h 206"/>
                <a:gd name="T50" fmla="*/ 154 w 245"/>
                <a:gd name="T51" fmla="*/ 190 h 206"/>
                <a:gd name="T52" fmla="*/ 146 w 245"/>
                <a:gd name="T53" fmla="*/ 190 h 206"/>
                <a:gd name="T54" fmla="*/ 139 w 245"/>
                <a:gd name="T55" fmla="*/ 190 h 206"/>
                <a:gd name="T56" fmla="*/ 135 w 245"/>
                <a:gd name="T57" fmla="*/ 190 h 206"/>
                <a:gd name="T58" fmla="*/ 120 w 245"/>
                <a:gd name="T59" fmla="*/ 189 h 206"/>
                <a:gd name="T60" fmla="*/ 107 w 245"/>
                <a:gd name="T61" fmla="*/ 188 h 206"/>
                <a:gd name="T62" fmla="*/ 93 w 245"/>
                <a:gd name="T63" fmla="*/ 187 h 206"/>
                <a:gd name="T64" fmla="*/ 78 w 245"/>
                <a:gd name="T65" fmla="*/ 184 h 206"/>
                <a:gd name="T66" fmla="*/ 64 w 245"/>
                <a:gd name="T67" fmla="*/ 181 h 206"/>
                <a:gd name="T68" fmla="*/ 49 w 245"/>
                <a:gd name="T69" fmla="*/ 174 h 206"/>
                <a:gd name="T70" fmla="*/ 36 w 245"/>
                <a:gd name="T71" fmla="*/ 165 h 206"/>
                <a:gd name="T72" fmla="*/ 22 w 245"/>
                <a:gd name="T73" fmla="*/ 152 h 206"/>
                <a:gd name="T74" fmla="*/ 19 w 245"/>
                <a:gd name="T75" fmla="*/ 136 h 206"/>
                <a:gd name="T76" fmla="*/ 20 w 245"/>
                <a:gd name="T77" fmla="*/ 122 h 206"/>
                <a:gd name="T78" fmla="*/ 26 w 245"/>
                <a:gd name="T79" fmla="*/ 108 h 206"/>
                <a:gd name="T80" fmla="*/ 35 w 245"/>
                <a:gd name="T81" fmla="*/ 95 h 206"/>
                <a:gd name="T82" fmla="*/ 48 w 245"/>
                <a:gd name="T83" fmla="*/ 83 h 206"/>
                <a:gd name="T84" fmla="*/ 62 w 245"/>
                <a:gd name="T85" fmla="*/ 71 h 206"/>
                <a:gd name="T86" fmla="*/ 78 w 245"/>
                <a:gd name="T87" fmla="*/ 61 h 206"/>
                <a:gd name="T88" fmla="*/ 97 w 245"/>
                <a:gd name="T89" fmla="*/ 51 h 206"/>
                <a:gd name="T90" fmla="*/ 116 w 245"/>
                <a:gd name="T91" fmla="*/ 42 h 206"/>
                <a:gd name="T92" fmla="*/ 136 w 245"/>
                <a:gd name="T93" fmla="*/ 34 h 206"/>
                <a:gd name="T94" fmla="*/ 156 w 245"/>
                <a:gd name="T95" fmla="*/ 27 h 206"/>
                <a:gd name="T96" fmla="*/ 175 w 245"/>
                <a:gd name="T97" fmla="*/ 21 h 206"/>
                <a:gd name="T98" fmla="*/ 196 w 245"/>
                <a:gd name="T99" fmla="*/ 16 h 206"/>
                <a:gd name="T100" fmla="*/ 213 w 245"/>
                <a:gd name="T101" fmla="*/ 11 h 206"/>
                <a:gd name="T102" fmla="*/ 230 w 245"/>
                <a:gd name="T103" fmla="*/ 8 h 206"/>
                <a:gd name="T104" fmla="*/ 245 w 245"/>
                <a:gd name="T105" fmla="*/ 6 h 206"/>
                <a:gd name="T106" fmla="*/ 235 w 245"/>
                <a:gd name="T107" fmla="*/ 2 h 206"/>
                <a:gd name="T108" fmla="*/ 219 w 245"/>
                <a:gd name="T109" fmla="*/ 0 h 206"/>
                <a:gd name="T110" fmla="*/ 200 w 245"/>
                <a:gd name="T111" fmla="*/ 2 h 206"/>
                <a:gd name="T112" fmla="*/ 178 w 245"/>
                <a:gd name="T113" fmla="*/ 5 h 206"/>
                <a:gd name="T114" fmla="*/ 154 w 245"/>
                <a:gd name="T115" fmla="*/ 10 h 206"/>
                <a:gd name="T116" fmla="*/ 130 w 245"/>
                <a:gd name="T117" fmla="*/ 16 h 206"/>
                <a:gd name="T118" fmla="*/ 109 w 245"/>
                <a:gd name="T119" fmla="*/ 24 h 206"/>
                <a:gd name="T120" fmla="*/ 90 w 245"/>
                <a:gd name="T121" fmla="*/ 31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45" h="206">
                  <a:moveTo>
                    <a:pt x="90" y="31"/>
                  </a:moveTo>
                  <a:lnTo>
                    <a:pt x="72" y="40"/>
                  </a:lnTo>
                  <a:lnTo>
                    <a:pt x="56" y="50"/>
                  </a:lnTo>
                  <a:lnTo>
                    <a:pt x="40" y="62"/>
                  </a:lnTo>
                  <a:lnTo>
                    <a:pt x="27" y="74"/>
                  </a:lnTo>
                  <a:lnTo>
                    <a:pt x="17" y="87"/>
                  </a:lnTo>
                  <a:lnTo>
                    <a:pt x="8" y="100"/>
                  </a:lnTo>
                  <a:lnTo>
                    <a:pt x="3" y="113"/>
                  </a:lnTo>
                  <a:lnTo>
                    <a:pt x="0" y="127"/>
                  </a:lnTo>
                  <a:lnTo>
                    <a:pt x="3" y="149"/>
                  </a:lnTo>
                  <a:lnTo>
                    <a:pt x="14" y="166"/>
                  </a:lnTo>
                  <a:lnTo>
                    <a:pt x="32" y="181"/>
                  </a:lnTo>
                  <a:lnTo>
                    <a:pt x="53" y="192"/>
                  </a:lnTo>
                  <a:lnTo>
                    <a:pt x="80" y="200"/>
                  </a:lnTo>
                  <a:lnTo>
                    <a:pt x="109" y="205"/>
                  </a:lnTo>
                  <a:lnTo>
                    <a:pt x="136" y="206"/>
                  </a:lnTo>
                  <a:lnTo>
                    <a:pt x="164" y="203"/>
                  </a:lnTo>
                  <a:lnTo>
                    <a:pt x="169" y="203"/>
                  </a:lnTo>
                  <a:lnTo>
                    <a:pt x="175" y="201"/>
                  </a:lnTo>
                  <a:lnTo>
                    <a:pt x="180" y="197"/>
                  </a:lnTo>
                  <a:lnTo>
                    <a:pt x="181" y="193"/>
                  </a:lnTo>
                  <a:lnTo>
                    <a:pt x="180" y="191"/>
                  </a:lnTo>
                  <a:lnTo>
                    <a:pt x="175" y="191"/>
                  </a:lnTo>
                  <a:lnTo>
                    <a:pt x="169" y="190"/>
                  </a:lnTo>
                  <a:lnTo>
                    <a:pt x="162" y="190"/>
                  </a:lnTo>
                  <a:lnTo>
                    <a:pt x="154" y="190"/>
                  </a:lnTo>
                  <a:lnTo>
                    <a:pt x="146" y="190"/>
                  </a:lnTo>
                  <a:lnTo>
                    <a:pt x="139" y="190"/>
                  </a:lnTo>
                  <a:lnTo>
                    <a:pt x="135" y="190"/>
                  </a:lnTo>
                  <a:lnTo>
                    <a:pt x="120" y="189"/>
                  </a:lnTo>
                  <a:lnTo>
                    <a:pt x="107" y="188"/>
                  </a:lnTo>
                  <a:lnTo>
                    <a:pt x="93" y="187"/>
                  </a:lnTo>
                  <a:lnTo>
                    <a:pt x="78" y="184"/>
                  </a:lnTo>
                  <a:lnTo>
                    <a:pt x="64" y="181"/>
                  </a:lnTo>
                  <a:lnTo>
                    <a:pt x="49" y="174"/>
                  </a:lnTo>
                  <a:lnTo>
                    <a:pt x="36" y="165"/>
                  </a:lnTo>
                  <a:lnTo>
                    <a:pt x="22" y="152"/>
                  </a:lnTo>
                  <a:lnTo>
                    <a:pt x="19" y="136"/>
                  </a:lnTo>
                  <a:lnTo>
                    <a:pt x="20" y="122"/>
                  </a:lnTo>
                  <a:lnTo>
                    <a:pt x="26" y="108"/>
                  </a:lnTo>
                  <a:lnTo>
                    <a:pt x="35" y="95"/>
                  </a:lnTo>
                  <a:lnTo>
                    <a:pt x="48" y="83"/>
                  </a:lnTo>
                  <a:lnTo>
                    <a:pt x="62" y="71"/>
                  </a:lnTo>
                  <a:lnTo>
                    <a:pt x="78" y="61"/>
                  </a:lnTo>
                  <a:lnTo>
                    <a:pt x="97" y="51"/>
                  </a:lnTo>
                  <a:lnTo>
                    <a:pt x="116" y="42"/>
                  </a:lnTo>
                  <a:lnTo>
                    <a:pt x="136" y="34"/>
                  </a:lnTo>
                  <a:lnTo>
                    <a:pt x="156" y="27"/>
                  </a:lnTo>
                  <a:lnTo>
                    <a:pt x="175" y="21"/>
                  </a:lnTo>
                  <a:lnTo>
                    <a:pt x="196" y="16"/>
                  </a:lnTo>
                  <a:lnTo>
                    <a:pt x="213" y="11"/>
                  </a:lnTo>
                  <a:lnTo>
                    <a:pt x="230" y="8"/>
                  </a:lnTo>
                  <a:lnTo>
                    <a:pt x="245" y="6"/>
                  </a:lnTo>
                  <a:lnTo>
                    <a:pt x="235" y="2"/>
                  </a:lnTo>
                  <a:lnTo>
                    <a:pt x="219" y="0"/>
                  </a:lnTo>
                  <a:lnTo>
                    <a:pt x="200" y="2"/>
                  </a:lnTo>
                  <a:lnTo>
                    <a:pt x="178" y="5"/>
                  </a:lnTo>
                  <a:lnTo>
                    <a:pt x="154" y="10"/>
                  </a:lnTo>
                  <a:lnTo>
                    <a:pt x="130" y="16"/>
                  </a:lnTo>
                  <a:lnTo>
                    <a:pt x="109" y="24"/>
                  </a:lnTo>
                  <a:lnTo>
                    <a:pt x="90" y="3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6382" name="Freeform 30"/>
            <p:cNvSpPr>
              <a:spLocks/>
            </p:cNvSpPr>
            <p:nvPr/>
          </p:nvSpPr>
          <p:spPr bwMode="auto">
            <a:xfrm>
              <a:off x="1401" y="2236"/>
              <a:ext cx="53" cy="80"/>
            </a:xfrm>
            <a:custGeom>
              <a:avLst/>
              <a:gdLst>
                <a:gd name="T0" fmla="*/ 134 w 159"/>
                <a:gd name="T1" fmla="*/ 53 h 160"/>
                <a:gd name="T2" fmla="*/ 138 w 159"/>
                <a:gd name="T3" fmla="*/ 70 h 160"/>
                <a:gd name="T4" fmla="*/ 135 w 159"/>
                <a:gd name="T5" fmla="*/ 84 h 160"/>
                <a:gd name="T6" fmla="*/ 125 w 159"/>
                <a:gd name="T7" fmla="*/ 96 h 160"/>
                <a:gd name="T8" fmla="*/ 111 w 159"/>
                <a:gd name="T9" fmla="*/ 107 h 160"/>
                <a:gd name="T10" fmla="*/ 93 w 159"/>
                <a:gd name="T11" fmla="*/ 117 h 160"/>
                <a:gd name="T12" fmla="*/ 74 w 159"/>
                <a:gd name="T13" fmla="*/ 126 h 160"/>
                <a:gd name="T14" fmla="*/ 54 w 159"/>
                <a:gd name="T15" fmla="*/ 136 h 160"/>
                <a:gd name="T16" fmla="*/ 37 w 159"/>
                <a:gd name="T17" fmla="*/ 146 h 160"/>
                <a:gd name="T18" fmla="*/ 34 w 159"/>
                <a:gd name="T19" fmla="*/ 149 h 160"/>
                <a:gd name="T20" fmla="*/ 32 w 159"/>
                <a:gd name="T21" fmla="*/ 151 h 160"/>
                <a:gd name="T22" fmla="*/ 32 w 159"/>
                <a:gd name="T23" fmla="*/ 154 h 160"/>
                <a:gd name="T24" fmla="*/ 35 w 159"/>
                <a:gd name="T25" fmla="*/ 157 h 160"/>
                <a:gd name="T26" fmla="*/ 38 w 159"/>
                <a:gd name="T27" fmla="*/ 159 h 160"/>
                <a:gd name="T28" fmla="*/ 43 w 159"/>
                <a:gd name="T29" fmla="*/ 160 h 160"/>
                <a:gd name="T30" fmla="*/ 47 w 159"/>
                <a:gd name="T31" fmla="*/ 160 h 160"/>
                <a:gd name="T32" fmla="*/ 51 w 159"/>
                <a:gd name="T33" fmla="*/ 159 h 160"/>
                <a:gd name="T34" fmla="*/ 73 w 159"/>
                <a:gd name="T35" fmla="*/ 150 h 160"/>
                <a:gd name="T36" fmla="*/ 95 w 159"/>
                <a:gd name="T37" fmla="*/ 139 h 160"/>
                <a:gd name="T38" fmla="*/ 115 w 159"/>
                <a:gd name="T39" fmla="*/ 128 h 160"/>
                <a:gd name="T40" fmla="*/ 134 w 159"/>
                <a:gd name="T41" fmla="*/ 115 h 160"/>
                <a:gd name="T42" fmla="*/ 147 w 159"/>
                <a:gd name="T43" fmla="*/ 101 h 160"/>
                <a:gd name="T44" fmla="*/ 156 w 159"/>
                <a:gd name="T45" fmla="*/ 85 h 160"/>
                <a:gd name="T46" fmla="*/ 159 w 159"/>
                <a:gd name="T47" fmla="*/ 68 h 160"/>
                <a:gd name="T48" fmla="*/ 153 w 159"/>
                <a:gd name="T49" fmla="*/ 50 h 160"/>
                <a:gd name="T50" fmla="*/ 140 w 159"/>
                <a:gd name="T51" fmla="*/ 36 h 160"/>
                <a:gd name="T52" fmla="*/ 122 w 159"/>
                <a:gd name="T53" fmla="*/ 24 h 160"/>
                <a:gd name="T54" fmla="*/ 99 w 159"/>
                <a:gd name="T55" fmla="*/ 14 h 160"/>
                <a:gd name="T56" fmla="*/ 76 w 159"/>
                <a:gd name="T57" fmla="*/ 7 h 160"/>
                <a:gd name="T58" fmla="*/ 51 w 159"/>
                <a:gd name="T59" fmla="*/ 2 h 160"/>
                <a:gd name="T60" fmla="*/ 29 w 159"/>
                <a:gd name="T61" fmla="*/ 0 h 160"/>
                <a:gd name="T62" fmla="*/ 12 w 159"/>
                <a:gd name="T63" fmla="*/ 1 h 160"/>
                <a:gd name="T64" fmla="*/ 0 w 159"/>
                <a:gd name="T65" fmla="*/ 5 h 160"/>
                <a:gd name="T66" fmla="*/ 21 w 159"/>
                <a:gd name="T67" fmla="*/ 9 h 160"/>
                <a:gd name="T68" fmla="*/ 41 w 159"/>
                <a:gd name="T69" fmla="*/ 12 h 160"/>
                <a:gd name="T70" fmla="*/ 60 w 159"/>
                <a:gd name="T71" fmla="*/ 15 h 160"/>
                <a:gd name="T72" fmla="*/ 79 w 159"/>
                <a:gd name="T73" fmla="*/ 19 h 160"/>
                <a:gd name="T74" fmla="*/ 96 w 159"/>
                <a:gd name="T75" fmla="*/ 24 h 160"/>
                <a:gd name="T76" fmla="*/ 112 w 159"/>
                <a:gd name="T77" fmla="*/ 31 h 160"/>
                <a:gd name="T78" fmla="*/ 125 w 159"/>
                <a:gd name="T79" fmla="*/ 40 h 160"/>
                <a:gd name="T80" fmla="*/ 134 w 159"/>
                <a:gd name="T81" fmla="*/ 53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59" h="160">
                  <a:moveTo>
                    <a:pt x="134" y="53"/>
                  </a:moveTo>
                  <a:lnTo>
                    <a:pt x="138" y="70"/>
                  </a:lnTo>
                  <a:lnTo>
                    <a:pt x="135" y="84"/>
                  </a:lnTo>
                  <a:lnTo>
                    <a:pt x="125" y="96"/>
                  </a:lnTo>
                  <a:lnTo>
                    <a:pt x="111" y="107"/>
                  </a:lnTo>
                  <a:lnTo>
                    <a:pt x="93" y="117"/>
                  </a:lnTo>
                  <a:lnTo>
                    <a:pt x="74" y="126"/>
                  </a:lnTo>
                  <a:lnTo>
                    <a:pt x="54" y="136"/>
                  </a:lnTo>
                  <a:lnTo>
                    <a:pt x="37" y="146"/>
                  </a:lnTo>
                  <a:lnTo>
                    <a:pt x="34" y="149"/>
                  </a:lnTo>
                  <a:lnTo>
                    <a:pt x="32" y="151"/>
                  </a:lnTo>
                  <a:lnTo>
                    <a:pt x="32" y="154"/>
                  </a:lnTo>
                  <a:lnTo>
                    <a:pt x="35" y="157"/>
                  </a:lnTo>
                  <a:lnTo>
                    <a:pt x="38" y="159"/>
                  </a:lnTo>
                  <a:lnTo>
                    <a:pt x="43" y="160"/>
                  </a:lnTo>
                  <a:lnTo>
                    <a:pt x="47" y="160"/>
                  </a:lnTo>
                  <a:lnTo>
                    <a:pt x="51" y="159"/>
                  </a:lnTo>
                  <a:lnTo>
                    <a:pt x="73" y="150"/>
                  </a:lnTo>
                  <a:lnTo>
                    <a:pt x="95" y="139"/>
                  </a:lnTo>
                  <a:lnTo>
                    <a:pt x="115" y="128"/>
                  </a:lnTo>
                  <a:lnTo>
                    <a:pt x="134" y="115"/>
                  </a:lnTo>
                  <a:lnTo>
                    <a:pt x="147" y="101"/>
                  </a:lnTo>
                  <a:lnTo>
                    <a:pt x="156" y="85"/>
                  </a:lnTo>
                  <a:lnTo>
                    <a:pt x="159" y="68"/>
                  </a:lnTo>
                  <a:lnTo>
                    <a:pt x="153" y="50"/>
                  </a:lnTo>
                  <a:lnTo>
                    <a:pt x="140" y="36"/>
                  </a:lnTo>
                  <a:lnTo>
                    <a:pt x="122" y="24"/>
                  </a:lnTo>
                  <a:lnTo>
                    <a:pt x="99" y="14"/>
                  </a:lnTo>
                  <a:lnTo>
                    <a:pt x="76" y="7"/>
                  </a:lnTo>
                  <a:lnTo>
                    <a:pt x="51" y="2"/>
                  </a:lnTo>
                  <a:lnTo>
                    <a:pt x="29" y="0"/>
                  </a:lnTo>
                  <a:lnTo>
                    <a:pt x="12" y="1"/>
                  </a:lnTo>
                  <a:lnTo>
                    <a:pt x="0" y="5"/>
                  </a:lnTo>
                  <a:lnTo>
                    <a:pt x="21" y="9"/>
                  </a:lnTo>
                  <a:lnTo>
                    <a:pt x="41" y="12"/>
                  </a:lnTo>
                  <a:lnTo>
                    <a:pt x="60" y="15"/>
                  </a:lnTo>
                  <a:lnTo>
                    <a:pt x="79" y="19"/>
                  </a:lnTo>
                  <a:lnTo>
                    <a:pt x="96" y="24"/>
                  </a:lnTo>
                  <a:lnTo>
                    <a:pt x="112" y="31"/>
                  </a:lnTo>
                  <a:lnTo>
                    <a:pt x="125" y="40"/>
                  </a:lnTo>
                  <a:lnTo>
                    <a:pt x="134" y="5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6383" name="Freeform 31"/>
            <p:cNvSpPr>
              <a:spLocks/>
            </p:cNvSpPr>
            <p:nvPr/>
          </p:nvSpPr>
          <p:spPr bwMode="auto">
            <a:xfrm>
              <a:off x="1208" y="2218"/>
              <a:ext cx="133" cy="166"/>
            </a:xfrm>
            <a:custGeom>
              <a:avLst/>
              <a:gdLst>
                <a:gd name="T0" fmla="*/ 125 w 399"/>
                <a:gd name="T1" fmla="*/ 62 h 332"/>
                <a:gd name="T2" fmla="*/ 67 w 399"/>
                <a:gd name="T3" fmla="*/ 101 h 332"/>
                <a:gd name="T4" fmla="*/ 22 w 399"/>
                <a:gd name="T5" fmla="*/ 147 h 332"/>
                <a:gd name="T6" fmla="*/ 0 w 399"/>
                <a:gd name="T7" fmla="*/ 200 h 332"/>
                <a:gd name="T8" fmla="*/ 4 w 399"/>
                <a:gd name="T9" fmla="*/ 235 h 332"/>
                <a:gd name="T10" fmla="*/ 13 w 399"/>
                <a:gd name="T11" fmla="*/ 249 h 332"/>
                <a:gd name="T12" fmla="*/ 26 w 399"/>
                <a:gd name="T13" fmla="*/ 262 h 332"/>
                <a:gd name="T14" fmla="*/ 42 w 399"/>
                <a:gd name="T15" fmla="*/ 273 h 332"/>
                <a:gd name="T16" fmla="*/ 70 w 399"/>
                <a:gd name="T17" fmla="*/ 285 h 332"/>
                <a:gd name="T18" fmla="*/ 107 w 399"/>
                <a:gd name="T19" fmla="*/ 298 h 332"/>
                <a:gd name="T20" fmla="*/ 148 w 399"/>
                <a:gd name="T21" fmla="*/ 308 h 332"/>
                <a:gd name="T22" fmla="*/ 189 w 399"/>
                <a:gd name="T23" fmla="*/ 316 h 332"/>
                <a:gd name="T24" fmla="*/ 231 w 399"/>
                <a:gd name="T25" fmla="*/ 322 h 332"/>
                <a:gd name="T26" fmla="*/ 273 w 399"/>
                <a:gd name="T27" fmla="*/ 326 h 332"/>
                <a:gd name="T28" fmla="*/ 316 w 399"/>
                <a:gd name="T29" fmla="*/ 329 h 332"/>
                <a:gd name="T30" fmla="*/ 358 w 399"/>
                <a:gd name="T31" fmla="*/ 331 h 332"/>
                <a:gd name="T32" fmla="*/ 386 w 399"/>
                <a:gd name="T33" fmla="*/ 332 h 332"/>
                <a:gd name="T34" fmla="*/ 396 w 399"/>
                <a:gd name="T35" fmla="*/ 326 h 332"/>
                <a:gd name="T36" fmla="*/ 399 w 399"/>
                <a:gd name="T37" fmla="*/ 316 h 332"/>
                <a:gd name="T38" fmla="*/ 390 w 399"/>
                <a:gd name="T39" fmla="*/ 309 h 332"/>
                <a:gd name="T40" fmla="*/ 364 w 399"/>
                <a:gd name="T41" fmla="*/ 308 h 332"/>
                <a:gd name="T42" fmla="*/ 325 w 399"/>
                <a:gd name="T43" fmla="*/ 307 h 332"/>
                <a:gd name="T44" fmla="*/ 286 w 399"/>
                <a:gd name="T45" fmla="*/ 305 h 332"/>
                <a:gd name="T46" fmla="*/ 247 w 399"/>
                <a:gd name="T47" fmla="*/ 301 h 332"/>
                <a:gd name="T48" fmla="*/ 208 w 399"/>
                <a:gd name="T49" fmla="*/ 296 h 332"/>
                <a:gd name="T50" fmla="*/ 168 w 399"/>
                <a:gd name="T51" fmla="*/ 289 h 332"/>
                <a:gd name="T52" fmla="*/ 131 w 399"/>
                <a:gd name="T53" fmla="*/ 281 h 332"/>
                <a:gd name="T54" fmla="*/ 94 w 399"/>
                <a:gd name="T55" fmla="*/ 269 h 332"/>
                <a:gd name="T56" fmla="*/ 62 w 399"/>
                <a:gd name="T57" fmla="*/ 256 h 332"/>
                <a:gd name="T58" fmla="*/ 44 w 399"/>
                <a:gd name="T59" fmla="*/ 236 h 332"/>
                <a:gd name="T60" fmla="*/ 38 w 399"/>
                <a:gd name="T61" fmla="*/ 210 h 332"/>
                <a:gd name="T62" fmla="*/ 46 w 399"/>
                <a:gd name="T63" fmla="*/ 173 h 332"/>
                <a:gd name="T64" fmla="*/ 62 w 399"/>
                <a:gd name="T65" fmla="*/ 145 h 332"/>
                <a:gd name="T66" fmla="*/ 84 w 399"/>
                <a:gd name="T67" fmla="*/ 120 h 332"/>
                <a:gd name="T68" fmla="*/ 110 w 399"/>
                <a:gd name="T69" fmla="*/ 98 h 332"/>
                <a:gd name="T70" fmla="*/ 141 w 399"/>
                <a:gd name="T71" fmla="*/ 78 h 332"/>
                <a:gd name="T72" fmla="*/ 179 w 399"/>
                <a:gd name="T73" fmla="*/ 57 h 332"/>
                <a:gd name="T74" fmla="*/ 223 w 399"/>
                <a:gd name="T75" fmla="*/ 37 h 332"/>
                <a:gd name="T76" fmla="*/ 271 w 399"/>
                <a:gd name="T77" fmla="*/ 19 h 332"/>
                <a:gd name="T78" fmla="*/ 313 w 399"/>
                <a:gd name="T79" fmla="*/ 6 h 332"/>
                <a:gd name="T80" fmla="*/ 315 w 399"/>
                <a:gd name="T81" fmla="*/ 0 h 332"/>
                <a:gd name="T82" fmla="*/ 273 w 399"/>
                <a:gd name="T83" fmla="*/ 5 h 332"/>
                <a:gd name="T84" fmla="*/ 223 w 399"/>
                <a:gd name="T85" fmla="*/ 17 h 332"/>
                <a:gd name="T86" fmla="*/ 176 w 399"/>
                <a:gd name="T87" fmla="*/ 35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99" h="332">
                  <a:moveTo>
                    <a:pt x="155" y="45"/>
                  </a:moveTo>
                  <a:lnTo>
                    <a:pt x="125" y="62"/>
                  </a:lnTo>
                  <a:lnTo>
                    <a:pt x="94" y="81"/>
                  </a:lnTo>
                  <a:lnTo>
                    <a:pt x="67" y="101"/>
                  </a:lnTo>
                  <a:lnTo>
                    <a:pt x="42" y="123"/>
                  </a:lnTo>
                  <a:lnTo>
                    <a:pt x="22" y="147"/>
                  </a:lnTo>
                  <a:lnTo>
                    <a:pt x="7" y="172"/>
                  </a:lnTo>
                  <a:lnTo>
                    <a:pt x="0" y="200"/>
                  </a:lnTo>
                  <a:lnTo>
                    <a:pt x="2" y="228"/>
                  </a:lnTo>
                  <a:lnTo>
                    <a:pt x="4" y="235"/>
                  </a:lnTo>
                  <a:lnTo>
                    <a:pt x="9" y="243"/>
                  </a:lnTo>
                  <a:lnTo>
                    <a:pt x="13" y="249"/>
                  </a:lnTo>
                  <a:lnTo>
                    <a:pt x="19" y="256"/>
                  </a:lnTo>
                  <a:lnTo>
                    <a:pt x="26" y="262"/>
                  </a:lnTo>
                  <a:lnTo>
                    <a:pt x="33" y="268"/>
                  </a:lnTo>
                  <a:lnTo>
                    <a:pt x="42" y="273"/>
                  </a:lnTo>
                  <a:lnTo>
                    <a:pt x="51" y="277"/>
                  </a:lnTo>
                  <a:lnTo>
                    <a:pt x="70" y="285"/>
                  </a:lnTo>
                  <a:lnTo>
                    <a:pt x="89" y="292"/>
                  </a:lnTo>
                  <a:lnTo>
                    <a:pt x="107" y="298"/>
                  </a:lnTo>
                  <a:lnTo>
                    <a:pt x="128" y="303"/>
                  </a:lnTo>
                  <a:lnTo>
                    <a:pt x="148" y="308"/>
                  </a:lnTo>
                  <a:lnTo>
                    <a:pt x="168" y="312"/>
                  </a:lnTo>
                  <a:lnTo>
                    <a:pt x="189" y="316"/>
                  </a:lnTo>
                  <a:lnTo>
                    <a:pt x="209" y="319"/>
                  </a:lnTo>
                  <a:lnTo>
                    <a:pt x="231" y="322"/>
                  </a:lnTo>
                  <a:lnTo>
                    <a:pt x="253" y="324"/>
                  </a:lnTo>
                  <a:lnTo>
                    <a:pt x="273" y="326"/>
                  </a:lnTo>
                  <a:lnTo>
                    <a:pt x="295" y="328"/>
                  </a:lnTo>
                  <a:lnTo>
                    <a:pt x="316" y="329"/>
                  </a:lnTo>
                  <a:lnTo>
                    <a:pt x="338" y="330"/>
                  </a:lnTo>
                  <a:lnTo>
                    <a:pt x="358" y="331"/>
                  </a:lnTo>
                  <a:lnTo>
                    <a:pt x="380" y="332"/>
                  </a:lnTo>
                  <a:lnTo>
                    <a:pt x="386" y="332"/>
                  </a:lnTo>
                  <a:lnTo>
                    <a:pt x="392" y="329"/>
                  </a:lnTo>
                  <a:lnTo>
                    <a:pt x="396" y="326"/>
                  </a:lnTo>
                  <a:lnTo>
                    <a:pt x="399" y="321"/>
                  </a:lnTo>
                  <a:lnTo>
                    <a:pt x="399" y="316"/>
                  </a:lnTo>
                  <a:lnTo>
                    <a:pt x="396" y="312"/>
                  </a:lnTo>
                  <a:lnTo>
                    <a:pt x="390" y="309"/>
                  </a:lnTo>
                  <a:lnTo>
                    <a:pt x="385" y="308"/>
                  </a:lnTo>
                  <a:lnTo>
                    <a:pt x="364" y="308"/>
                  </a:lnTo>
                  <a:lnTo>
                    <a:pt x="345" y="308"/>
                  </a:lnTo>
                  <a:lnTo>
                    <a:pt x="325" y="307"/>
                  </a:lnTo>
                  <a:lnTo>
                    <a:pt x="306" y="306"/>
                  </a:lnTo>
                  <a:lnTo>
                    <a:pt x="286" y="305"/>
                  </a:lnTo>
                  <a:lnTo>
                    <a:pt x="266" y="303"/>
                  </a:lnTo>
                  <a:lnTo>
                    <a:pt x="247" y="301"/>
                  </a:lnTo>
                  <a:lnTo>
                    <a:pt x="226" y="299"/>
                  </a:lnTo>
                  <a:lnTo>
                    <a:pt x="208" y="296"/>
                  </a:lnTo>
                  <a:lnTo>
                    <a:pt x="187" y="293"/>
                  </a:lnTo>
                  <a:lnTo>
                    <a:pt x="168" y="289"/>
                  </a:lnTo>
                  <a:lnTo>
                    <a:pt x="150" y="285"/>
                  </a:lnTo>
                  <a:lnTo>
                    <a:pt x="131" y="281"/>
                  </a:lnTo>
                  <a:lnTo>
                    <a:pt x="113" y="275"/>
                  </a:lnTo>
                  <a:lnTo>
                    <a:pt x="94" y="269"/>
                  </a:lnTo>
                  <a:lnTo>
                    <a:pt x="77" y="263"/>
                  </a:lnTo>
                  <a:lnTo>
                    <a:pt x="62" y="256"/>
                  </a:lnTo>
                  <a:lnTo>
                    <a:pt x="51" y="246"/>
                  </a:lnTo>
                  <a:lnTo>
                    <a:pt x="44" y="236"/>
                  </a:lnTo>
                  <a:lnTo>
                    <a:pt x="38" y="224"/>
                  </a:lnTo>
                  <a:lnTo>
                    <a:pt x="38" y="210"/>
                  </a:lnTo>
                  <a:lnTo>
                    <a:pt x="41" y="192"/>
                  </a:lnTo>
                  <a:lnTo>
                    <a:pt x="46" y="173"/>
                  </a:lnTo>
                  <a:lnTo>
                    <a:pt x="52" y="160"/>
                  </a:lnTo>
                  <a:lnTo>
                    <a:pt x="62" y="145"/>
                  </a:lnTo>
                  <a:lnTo>
                    <a:pt x="74" y="132"/>
                  </a:lnTo>
                  <a:lnTo>
                    <a:pt x="84" y="120"/>
                  </a:lnTo>
                  <a:lnTo>
                    <a:pt x="97" y="109"/>
                  </a:lnTo>
                  <a:lnTo>
                    <a:pt x="110" y="98"/>
                  </a:lnTo>
                  <a:lnTo>
                    <a:pt x="125" y="88"/>
                  </a:lnTo>
                  <a:lnTo>
                    <a:pt x="141" y="78"/>
                  </a:lnTo>
                  <a:lnTo>
                    <a:pt x="160" y="67"/>
                  </a:lnTo>
                  <a:lnTo>
                    <a:pt x="179" y="57"/>
                  </a:lnTo>
                  <a:lnTo>
                    <a:pt x="200" y="47"/>
                  </a:lnTo>
                  <a:lnTo>
                    <a:pt x="223" y="37"/>
                  </a:lnTo>
                  <a:lnTo>
                    <a:pt x="248" y="28"/>
                  </a:lnTo>
                  <a:lnTo>
                    <a:pt x="271" y="19"/>
                  </a:lnTo>
                  <a:lnTo>
                    <a:pt x="293" y="12"/>
                  </a:lnTo>
                  <a:lnTo>
                    <a:pt x="313" y="6"/>
                  </a:lnTo>
                  <a:lnTo>
                    <a:pt x="331" y="1"/>
                  </a:lnTo>
                  <a:lnTo>
                    <a:pt x="315" y="0"/>
                  </a:lnTo>
                  <a:lnTo>
                    <a:pt x="295" y="1"/>
                  </a:lnTo>
                  <a:lnTo>
                    <a:pt x="273" y="5"/>
                  </a:lnTo>
                  <a:lnTo>
                    <a:pt x="248" y="10"/>
                  </a:lnTo>
                  <a:lnTo>
                    <a:pt x="223" y="17"/>
                  </a:lnTo>
                  <a:lnTo>
                    <a:pt x="199" y="25"/>
                  </a:lnTo>
                  <a:lnTo>
                    <a:pt x="176" y="35"/>
                  </a:lnTo>
                  <a:lnTo>
                    <a:pt x="155" y="4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6384" name="Freeform 32"/>
            <p:cNvSpPr>
              <a:spLocks/>
            </p:cNvSpPr>
            <p:nvPr/>
          </p:nvSpPr>
          <p:spPr bwMode="auto">
            <a:xfrm>
              <a:off x="1396" y="2213"/>
              <a:ext cx="116" cy="110"/>
            </a:xfrm>
            <a:custGeom>
              <a:avLst/>
              <a:gdLst>
                <a:gd name="T0" fmla="*/ 290 w 348"/>
                <a:gd name="T1" fmla="*/ 69 h 222"/>
                <a:gd name="T2" fmla="*/ 306 w 348"/>
                <a:gd name="T3" fmla="*/ 81 h 222"/>
                <a:gd name="T4" fmla="*/ 315 w 348"/>
                <a:gd name="T5" fmla="*/ 95 h 222"/>
                <a:gd name="T6" fmla="*/ 321 w 348"/>
                <a:gd name="T7" fmla="*/ 110 h 222"/>
                <a:gd name="T8" fmla="*/ 321 w 348"/>
                <a:gd name="T9" fmla="*/ 126 h 222"/>
                <a:gd name="T10" fmla="*/ 318 w 348"/>
                <a:gd name="T11" fmla="*/ 139 h 222"/>
                <a:gd name="T12" fmla="*/ 312 w 348"/>
                <a:gd name="T13" fmla="*/ 150 h 222"/>
                <a:gd name="T14" fmla="*/ 302 w 348"/>
                <a:gd name="T15" fmla="*/ 161 h 222"/>
                <a:gd name="T16" fmla="*/ 292 w 348"/>
                <a:gd name="T17" fmla="*/ 170 h 222"/>
                <a:gd name="T18" fmla="*/ 279 w 348"/>
                <a:gd name="T19" fmla="*/ 180 h 222"/>
                <a:gd name="T20" fmla="*/ 265 w 348"/>
                <a:gd name="T21" fmla="*/ 188 h 222"/>
                <a:gd name="T22" fmla="*/ 252 w 348"/>
                <a:gd name="T23" fmla="*/ 198 h 222"/>
                <a:gd name="T24" fmla="*/ 239 w 348"/>
                <a:gd name="T25" fmla="*/ 207 h 222"/>
                <a:gd name="T26" fmla="*/ 236 w 348"/>
                <a:gd name="T27" fmla="*/ 210 h 222"/>
                <a:gd name="T28" fmla="*/ 235 w 348"/>
                <a:gd name="T29" fmla="*/ 213 h 222"/>
                <a:gd name="T30" fmla="*/ 236 w 348"/>
                <a:gd name="T31" fmla="*/ 216 h 222"/>
                <a:gd name="T32" fmla="*/ 239 w 348"/>
                <a:gd name="T33" fmla="*/ 219 h 222"/>
                <a:gd name="T34" fmla="*/ 244 w 348"/>
                <a:gd name="T35" fmla="*/ 221 h 222"/>
                <a:gd name="T36" fmla="*/ 248 w 348"/>
                <a:gd name="T37" fmla="*/ 222 h 222"/>
                <a:gd name="T38" fmla="*/ 254 w 348"/>
                <a:gd name="T39" fmla="*/ 221 h 222"/>
                <a:gd name="T40" fmla="*/ 258 w 348"/>
                <a:gd name="T41" fmla="*/ 219 h 222"/>
                <a:gd name="T42" fmla="*/ 287 w 348"/>
                <a:gd name="T43" fmla="*/ 206 h 222"/>
                <a:gd name="T44" fmla="*/ 310 w 348"/>
                <a:gd name="T45" fmla="*/ 188 h 222"/>
                <a:gd name="T46" fmla="*/ 331 w 348"/>
                <a:gd name="T47" fmla="*/ 168 h 222"/>
                <a:gd name="T48" fmla="*/ 344 w 348"/>
                <a:gd name="T49" fmla="*/ 147 h 222"/>
                <a:gd name="T50" fmla="*/ 348 w 348"/>
                <a:gd name="T51" fmla="*/ 124 h 222"/>
                <a:gd name="T52" fmla="*/ 345 w 348"/>
                <a:gd name="T53" fmla="*/ 102 h 222"/>
                <a:gd name="T54" fmla="*/ 334 w 348"/>
                <a:gd name="T55" fmla="*/ 81 h 222"/>
                <a:gd name="T56" fmla="*/ 310 w 348"/>
                <a:gd name="T57" fmla="*/ 62 h 222"/>
                <a:gd name="T58" fmla="*/ 293 w 348"/>
                <a:gd name="T59" fmla="*/ 52 h 222"/>
                <a:gd name="T60" fmla="*/ 273 w 348"/>
                <a:gd name="T61" fmla="*/ 43 h 222"/>
                <a:gd name="T62" fmla="*/ 249 w 348"/>
                <a:gd name="T63" fmla="*/ 34 h 222"/>
                <a:gd name="T64" fmla="*/ 226 w 348"/>
                <a:gd name="T65" fmla="*/ 27 h 222"/>
                <a:gd name="T66" fmla="*/ 202 w 348"/>
                <a:gd name="T67" fmla="*/ 21 h 222"/>
                <a:gd name="T68" fmla="*/ 176 w 348"/>
                <a:gd name="T69" fmla="*/ 16 h 222"/>
                <a:gd name="T70" fmla="*/ 151 w 348"/>
                <a:gd name="T71" fmla="*/ 11 h 222"/>
                <a:gd name="T72" fmla="*/ 125 w 348"/>
                <a:gd name="T73" fmla="*/ 7 h 222"/>
                <a:gd name="T74" fmla="*/ 102 w 348"/>
                <a:gd name="T75" fmla="*/ 4 h 222"/>
                <a:gd name="T76" fmla="*/ 78 w 348"/>
                <a:gd name="T77" fmla="*/ 2 h 222"/>
                <a:gd name="T78" fmla="*/ 58 w 348"/>
                <a:gd name="T79" fmla="*/ 0 h 222"/>
                <a:gd name="T80" fmla="*/ 39 w 348"/>
                <a:gd name="T81" fmla="*/ 0 h 222"/>
                <a:gd name="T82" fmla="*/ 23 w 348"/>
                <a:gd name="T83" fmla="*/ 0 h 222"/>
                <a:gd name="T84" fmla="*/ 12 w 348"/>
                <a:gd name="T85" fmla="*/ 1 h 222"/>
                <a:gd name="T86" fmla="*/ 4 w 348"/>
                <a:gd name="T87" fmla="*/ 3 h 222"/>
                <a:gd name="T88" fmla="*/ 0 w 348"/>
                <a:gd name="T89" fmla="*/ 5 h 222"/>
                <a:gd name="T90" fmla="*/ 14 w 348"/>
                <a:gd name="T91" fmla="*/ 7 h 222"/>
                <a:gd name="T92" fmla="*/ 30 w 348"/>
                <a:gd name="T93" fmla="*/ 8 h 222"/>
                <a:gd name="T94" fmla="*/ 46 w 348"/>
                <a:gd name="T95" fmla="*/ 10 h 222"/>
                <a:gd name="T96" fmla="*/ 64 w 348"/>
                <a:gd name="T97" fmla="*/ 12 h 222"/>
                <a:gd name="T98" fmla="*/ 83 w 348"/>
                <a:gd name="T99" fmla="*/ 14 h 222"/>
                <a:gd name="T100" fmla="*/ 102 w 348"/>
                <a:gd name="T101" fmla="*/ 16 h 222"/>
                <a:gd name="T102" fmla="*/ 120 w 348"/>
                <a:gd name="T103" fmla="*/ 19 h 222"/>
                <a:gd name="T104" fmla="*/ 141 w 348"/>
                <a:gd name="T105" fmla="*/ 22 h 222"/>
                <a:gd name="T106" fmla="*/ 160 w 348"/>
                <a:gd name="T107" fmla="*/ 26 h 222"/>
                <a:gd name="T108" fmla="*/ 180 w 348"/>
                <a:gd name="T109" fmla="*/ 30 h 222"/>
                <a:gd name="T110" fmla="*/ 200 w 348"/>
                <a:gd name="T111" fmla="*/ 35 h 222"/>
                <a:gd name="T112" fmla="*/ 219 w 348"/>
                <a:gd name="T113" fmla="*/ 41 h 222"/>
                <a:gd name="T114" fmla="*/ 238 w 348"/>
                <a:gd name="T115" fmla="*/ 47 h 222"/>
                <a:gd name="T116" fmla="*/ 257 w 348"/>
                <a:gd name="T117" fmla="*/ 53 h 222"/>
                <a:gd name="T118" fmla="*/ 274 w 348"/>
                <a:gd name="T119" fmla="*/ 61 h 222"/>
                <a:gd name="T120" fmla="*/ 290 w 348"/>
                <a:gd name="T121" fmla="*/ 69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8" h="222">
                  <a:moveTo>
                    <a:pt x="290" y="69"/>
                  </a:moveTo>
                  <a:lnTo>
                    <a:pt x="306" y="81"/>
                  </a:lnTo>
                  <a:lnTo>
                    <a:pt x="315" y="95"/>
                  </a:lnTo>
                  <a:lnTo>
                    <a:pt x="321" y="110"/>
                  </a:lnTo>
                  <a:lnTo>
                    <a:pt x="321" y="126"/>
                  </a:lnTo>
                  <a:lnTo>
                    <a:pt x="318" y="139"/>
                  </a:lnTo>
                  <a:lnTo>
                    <a:pt x="312" y="150"/>
                  </a:lnTo>
                  <a:lnTo>
                    <a:pt x="302" y="161"/>
                  </a:lnTo>
                  <a:lnTo>
                    <a:pt x="292" y="170"/>
                  </a:lnTo>
                  <a:lnTo>
                    <a:pt x="279" y="180"/>
                  </a:lnTo>
                  <a:lnTo>
                    <a:pt x="265" y="188"/>
                  </a:lnTo>
                  <a:lnTo>
                    <a:pt x="252" y="198"/>
                  </a:lnTo>
                  <a:lnTo>
                    <a:pt x="239" y="207"/>
                  </a:lnTo>
                  <a:lnTo>
                    <a:pt x="236" y="210"/>
                  </a:lnTo>
                  <a:lnTo>
                    <a:pt x="235" y="213"/>
                  </a:lnTo>
                  <a:lnTo>
                    <a:pt x="236" y="216"/>
                  </a:lnTo>
                  <a:lnTo>
                    <a:pt x="239" y="219"/>
                  </a:lnTo>
                  <a:lnTo>
                    <a:pt x="244" y="221"/>
                  </a:lnTo>
                  <a:lnTo>
                    <a:pt x="248" y="222"/>
                  </a:lnTo>
                  <a:lnTo>
                    <a:pt x="254" y="221"/>
                  </a:lnTo>
                  <a:lnTo>
                    <a:pt x="258" y="219"/>
                  </a:lnTo>
                  <a:lnTo>
                    <a:pt x="287" y="206"/>
                  </a:lnTo>
                  <a:lnTo>
                    <a:pt x="310" y="188"/>
                  </a:lnTo>
                  <a:lnTo>
                    <a:pt x="331" y="168"/>
                  </a:lnTo>
                  <a:lnTo>
                    <a:pt x="344" y="147"/>
                  </a:lnTo>
                  <a:lnTo>
                    <a:pt x="348" y="124"/>
                  </a:lnTo>
                  <a:lnTo>
                    <a:pt x="345" y="102"/>
                  </a:lnTo>
                  <a:lnTo>
                    <a:pt x="334" y="81"/>
                  </a:lnTo>
                  <a:lnTo>
                    <a:pt x="310" y="62"/>
                  </a:lnTo>
                  <a:lnTo>
                    <a:pt x="293" y="52"/>
                  </a:lnTo>
                  <a:lnTo>
                    <a:pt x="273" y="43"/>
                  </a:lnTo>
                  <a:lnTo>
                    <a:pt x="249" y="34"/>
                  </a:lnTo>
                  <a:lnTo>
                    <a:pt x="226" y="27"/>
                  </a:lnTo>
                  <a:lnTo>
                    <a:pt x="202" y="21"/>
                  </a:lnTo>
                  <a:lnTo>
                    <a:pt x="176" y="16"/>
                  </a:lnTo>
                  <a:lnTo>
                    <a:pt x="151" y="11"/>
                  </a:lnTo>
                  <a:lnTo>
                    <a:pt x="125" y="7"/>
                  </a:lnTo>
                  <a:lnTo>
                    <a:pt x="102" y="4"/>
                  </a:lnTo>
                  <a:lnTo>
                    <a:pt x="78" y="2"/>
                  </a:lnTo>
                  <a:lnTo>
                    <a:pt x="58" y="0"/>
                  </a:lnTo>
                  <a:lnTo>
                    <a:pt x="39" y="0"/>
                  </a:lnTo>
                  <a:lnTo>
                    <a:pt x="23" y="0"/>
                  </a:lnTo>
                  <a:lnTo>
                    <a:pt x="12" y="1"/>
                  </a:lnTo>
                  <a:lnTo>
                    <a:pt x="4" y="3"/>
                  </a:lnTo>
                  <a:lnTo>
                    <a:pt x="0" y="5"/>
                  </a:lnTo>
                  <a:lnTo>
                    <a:pt x="14" y="7"/>
                  </a:lnTo>
                  <a:lnTo>
                    <a:pt x="30" y="8"/>
                  </a:lnTo>
                  <a:lnTo>
                    <a:pt x="46" y="10"/>
                  </a:lnTo>
                  <a:lnTo>
                    <a:pt x="64" y="12"/>
                  </a:lnTo>
                  <a:lnTo>
                    <a:pt x="83" y="14"/>
                  </a:lnTo>
                  <a:lnTo>
                    <a:pt x="102" y="16"/>
                  </a:lnTo>
                  <a:lnTo>
                    <a:pt x="120" y="19"/>
                  </a:lnTo>
                  <a:lnTo>
                    <a:pt x="141" y="22"/>
                  </a:lnTo>
                  <a:lnTo>
                    <a:pt x="160" y="26"/>
                  </a:lnTo>
                  <a:lnTo>
                    <a:pt x="180" y="30"/>
                  </a:lnTo>
                  <a:lnTo>
                    <a:pt x="200" y="35"/>
                  </a:lnTo>
                  <a:lnTo>
                    <a:pt x="219" y="41"/>
                  </a:lnTo>
                  <a:lnTo>
                    <a:pt x="238" y="47"/>
                  </a:lnTo>
                  <a:lnTo>
                    <a:pt x="257" y="53"/>
                  </a:lnTo>
                  <a:lnTo>
                    <a:pt x="274" y="61"/>
                  </a:lnTo>
                  <a:lnTo>
                    <a:pt x="290" y="6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6385" name="Freeform 33"/>
            <p:cNvSpPr>
              <a:spLocks/>
            </p:cNvSpPr>
            <p:nvPr/>
          </p:nvSpPr>
          <p:spPr bwMode="auto">
            <a:xfrm>
              <a:off x="1162" y="2273"/>
              <a:ext cx="48" cy="103"/>
            </a:xfrm>
            <a:custGeom>
              <a:avLst/>
              <a:gdLst>
                <a:gd name="T0" fmla="*/ 0 w 142"/>
                <a:gd name="T1" fmla="*/ 113 h 207"/>
                <a:gd name="T2" fmla="*/ 0 w 142"/>
                <a:gd name="T3" fmla="*/ 130 h 207"/>
                <a:gd name="T4" fmla="*/ 6 w 142"/>
                <a:gd name="T5" fmla="*/ 146 h 207"/>
                <a:gd name="T6" fmla="*/ 16 w 142"/>
                <a:gd name="T7" fmla="*/ 161 h 207"/>
                <a:gd name="T8" fmla="*/ 31 w 142"/>
                <a:gd name="T9" fmla="*/ 174 h 207"/>
                <a:gd name="T10" fmla="*/ 48 w 142"/>
                <a:gd name="T11" fmla="*/ 185 h 207"/>
                <a:gd name="T12" fmla="*/ 68 w 142"/>
                <a:gd name="T13" fmla="*/ 195 h 207"/>
                <a:gd name="T14" fmla="*/ 92 w 142"/>
                <a:gd name="T15" fmla="*/ 202 h 207"/>
                <a:gd name="T16" fmla="*/ 115 w 142"/>
                <a:gd name="T17" fmla="*/ 206 h 207"/>
                <a:gd name="T18" fmla="*/ 122 w 142"/>
                <a:gd name="T19" fmla="*/ 207 h 207"/>
                <a:gd name="T20" fmla="*/ 129 w 142"/>
                <a:gd name="T21" fmla="*/ 205 h 207"/>
                <a:gd name="T22" fmla="*/ 135 w 142"/>
                <a:gd name="T23" fmla="*/ 202 h 207"/>
                <a:gd name="T24" fmla="*/ 138 w 142"/>
                <a:gd name="T25" fmla="*/ 198 h 207"/>
                <a:gd name="T26" fmla="*/ 138 w 142"/>
                <a:gd name="T27" fmla="*/ 193 h 207"/>
                <a:gd name="T28" fmla="*/ 137 w 142"/>
                <a:gd name="T29" fmla="*/ 188 h 207"/>
                <a:gd name="T30" fmla="*/ 132 w 142"/>
                <a:gd name="T31" fmla="*/ 184 h 207"/>
                <a:gd name="T32" fmla="*/ 125 w 142"/>
                <a:gd name="T33" fmla="*/ 182 h 207"/>
                <a:gd name="T34" fmla="*/ 102 w 142"/>
                <a:gd name="T35" fmla="*/ 176 h 207"/>
                <a:gd name="T36" fmla="*/ 80 w 142"/>
                <a:gd name="T37" fmla="*/ 168 h 207"/>
                <a:gd name="T38" fmla="*/ 63 w 142"/>
                <a:gd name="T39" fmla="*/ 157 h 207"/>
                <a:gd name="T40" fmla="*/ 50 w 142"/>
                <a:gd name="T41" fmla="*/ 145 h 207"/>
                <a:gd name="T42" fmla="*/ 41 w 142"/>
                <a:gd name="T43" fmla="*/ 130 h 207"/>
                <a:gd name="T44" fmla="*/ 37 w 142"/>
                <a:gd name="T45" fmla="*/ 114 h 207"/>
                <a:gd name="T46" fmla="*/ 37 w 142"/>
                <a:gd name="T47" fmla="*/ 97 h 207"/>
                <a:gd name="T48" fmla="*/ 44 w 142"/>
                <a:gd name="T49" fmla="*/ 79 h 207"/>
                <a:gd name="T50" fmla="*/ 54 w 142"/>
                <a:gd name="T51" fmla="*/ 65 h 207"/>
                <a:gd name="T52" fmla="*/ 70 w 142"/>
                <a:gd name="T53" fmla="*/ 52 h 207"/>
                <a:gd name="T54" fmla="*/ 87 w 142"/>
                <a:gd name="T55" fmla="*/ 40 h 207"/>
                <a:gd name="T56" fmla="*/ 106 w 142"/>
                <a:gd name="T57" fmla="*/ 29 h 207"/>
                <a:gd name="T58" fmla="*/ 122 w 142"/>
                <a:gd name="T59" fmla="*/ 20 h 207"/>
                <a:gd name="T60" fmla="*/ 135 w 142"/>
                <a:gd name="T61" fmla="*/ 11 h 207"/>
                <a:gd name="T62" fmla="*/ 142 w 142"/>
                <a:gd name="T63" fmla="*/ 5 h 207"/>
                <a:gd name="T64" fmla="*/ 142 w 142"/>
                <a:gd name="T65" fmla="*/ 0 h 207"/>
                <a:gd name="T66" fmla="*/ 126 w 142"/>
                <a:gd name="T67" fmla="*/ 4 h 207"/>
                <a:gd name="T68" fmla="*/ 106 w 142"/>
                <a:gd name="T69" fmla="*/ 11 h 207"/>
                <a:gd name="T70" fmla="*/ 84 w 142"/>
                <a:gd name="T71" fmla="*/ 23 h 207"/>
                <a:gd name="T72" fmla="*/ 61 w 142"/>
                <a:gd name="T73" fmla="*/ 37 h 207"/>
                <a:gd name="T74" fmla="*/ 39 w 142"/>
                <a:gd name="T75" fmla="*/ 53 h 207"/>
                <a:gd name="T76" fmla="*/ 22 w 142"/>
                <a:gd name="T77" fmla="*/ 72 h 207"/>
                <a:gd name="T78" fmla="*/ 8 w 142"/>
                <a:gd name="T79" fmla="*/ 93 h 207"/>
                <a:gd name="T80" fmla="*/ 0 w 142"/>
                <a:gd name="T81" fmla="*/ 113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42" h="207">
                  <a:moveTo>
                    <a:pt x="0" y="113"/>
                  </a:moveTo>
                  <a:lnTo>
                    <a:pt x="0" y="130"/>
                  </a:lnTo>
                  <a:lnTo>
                    <a:pt x="6" y="146"/>
                  </a:lnTo>
                  <a:lnTo>
                    <a:pt x="16" y="161"/>
                  </a:lnTo>
                  <a:lnTo>
                    <a:pt x="31" y="174"/>
                  </a:lnTo>
                  <a:lnTo>
                    <a:pt x="48" y="185"/>
                  </a:lnTo>
                  <a:lnTo>
                    <a:pt x="68" y="195"/>
                  </a:lnTo>
                  <a:lnTo>
                    <a:pt x="92" y="202"/>
                  </a:lnTo>
                  <a:lnTo>
                    <a:pt x="115" y="206"/>
                  </a:lnTo>
                  <a:lnTo>
                    <a:pt x="122" y="207"/>
                  </a:lnTo>
                  <a:lnTo>
                    <a:pt x="129" y="205"/>
                  </a:lnTo>
                  <a:lnTo>
                    <a:pt x="135" y="202"/>
                  </a:lnTo>
                  <a:lnTo>
                    <a:pt x="138" y="198"/>
                  </a:lnTo>
                  <a:lnTo>
                    <a:pt x="138" y="193"/>
                  </a:lnTo>
                  <a:lnTo>
                    <a:pt x="137" y="188"/>
                  </a:lnTo>
                  <a:lnTo>
                    <a:pt x="132" y="184"/>
                  </a:lnTo>
                  <a:lnTo>
                    <a:pt x="125" y="182"/>
                  </a:lnTo>
                  <a:lnTo>
                    <a:pt x="102" y="176"/>
                  </a:lnTo>
                  <a:lnTo>
                    <a:pt x="80" y="168"/>
                  </a:lnTo>
                  <a:lnTo>
                    <a:pt x="63" y="157"/>
                  </a:lnTo>
                  <a:lnTo>
                    <a:pt x="50" y="145"/>
                  </a:lnTo>
                  <a:lnTo>
                    <a:pt x="41" y="130"/>
                  </a:lnTo>
                  <a:lnTo>
                    <a:pt x="37" y="114"/>
                  </a:lnTo>
                  <a:lnTo>
                    <a:pt x="37" y="97"/>
                  </a:lnTo>
                  <a:lnTo>
                    <a:pt x="44" y="79"/>
                  </a:lnTo>
                  <a:lnTo>
                    <a:pt x="54" y="65"/>
                  </a:lnTo>
                  <a:lnTo>
                    <a:pt x="70" y="52"/>
                  </a:lnTo>
                  <a:lnTo>
                    <a:pt x="87" y="40"/>
                  </a:lnTo>
                  <a:lnTo>
                    <a:pt x="106" y="29"/>
                  </a:lnTo>
                  <a:lnTo>
                    <a:pt x="122" y="20"/>
                  </a:lnTo>
                  <a:lnTo>
                    <a:pt x="135" y="11"/>
                  </a:lnTo>
                  <a:lnTo>
                    <a:pt x="142" y="5"/>
                  </a:lnTo>
                  <a:lnTo>
                    <a:pt x="142" y="0"/>
                  </a:lnTo>
                  <a:lnTo>
                    <a:pt x="126" y="4"/>
                  </a:lnTo>
                  <a:lnTo>
                    <a:pt x="106" y="11"/>
                  </a:lnTo>
                  <a:lnTo>
                    <a:pt x="84" y="23"/>
                  </a:lnTo>
                  <a:lnTo>
                    <a:pt x="61" y="37"/>
                  </a:lnTo>
                  <a:lnTo>
                    <a:pt x="39" y="53"/>
                  </a:lnTo>
                  <a:lnTo>
                    <a:pt x="22" y="72"/>
                  </a:lnTo>
                  <a:lnTo>
                    <a:pt x="8" y="93"/>
                  </a:lnTo>
                  <a:lnTo>
                    <a:pt x="0" y="1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6386" name="Freeform 34"/>
            <p:cNvSpPr>
              <a:spLocks/>
            </p:cNvSpPr>
            <p:nvPr/>
          </p:nvSpPr>
          <p:spPr bwMode="auto">
            <a:xfrm>
              <a:off x="1492" y="2206"/>
              <a:ext cx="101" cy="135"/>
            </a:xfrm>
            <a:custGeom>
              <a:avLst/>
              <a:gdLst>
                <a:gd name="T0" fmla="*/ 256 w 303"/>
                <a:gd name="T1" fmla="*/ 109 h 272"/>
                <a:gd name="T2" fmla="*/ 271 w 303"/>
                <a:gd name="T3" fmla="*/ 126 h 272"/>
                <a:gd name="T4" fmla="*/ 278 w 303"/>
                <a:gd name="T5" fmla="*/ 144 h 272"/>
                <a:gd name="T6" fmla="*/ 274 w 303"/>
                <a:gd name="T7" fmla="*/ 164 h 272"/>
                <a:gd name="T8" fmla="*/ 256 w 303"/>
                <a:gd name="T9" fmla="*/ 183 h 272"/>
                <a:gd name="T10" fmla="*/ 232 w 303"/>
                <a:gd name="T11" fmla="*/ 200 h 272"/>
                <a:gd name="T12" fmla="*/ 204 w 303"/>
                <a:gd name="T13" fmla="*/ 216 h 272"/>
                <a:gd name="T14" fmla="*/ 175 w 303"/>
                <a:gd name="T15" fmla="*/ 232 h 272"/>
                <a:gd name="T16" fmla="*/ 158 w 303"/>
                <a:gd name="T17" fmla="*/ 244 h 272"/>
                <a:gd name="T18" fmla="*/ 152 w 303"/>
                <a:gd name="T19" fmla="*/ 252 h 272"/>
                <a:gd name="T20" fmla="*/ 148 w 303"/>
                <a:gd name="T21" fmla="*/ 260 h 272"/>
                <a:gd name="T22" fmla="*/ 151 w 303"/>
                <a:gd name="T23" fmla="*/ 268 h 272"/>
                <a:gd name="T24" fmla="*/ 161 w 303"/>
                <a:gd name="T25" fmla="*/ 272 h 272"/>
                <a:gd name="T26" fmla="*/ 171 w 303"/>
                <a:gd name="T27" fmla="*/ 271 h 272"/>
                <a:gd name="T28" fmla="*/ 190 w 303"/>
                <a:gd name="T29" fmla="*/ 256 h 272"/>
                <a:gd name="T30" fmla="*/ 222 w 303"/>
                <a:gd name="T31" fmla="*/ 236 h 272"/>
                <a:gd name="T32" fmla="*/ 255 w 303"/>
                <a:gd name="T33" fmla="*/ 216 h 272"/>
                <a:gd name="T34" fmla="*/ 284 w 303"/>
                <a:gd name="T35" fmla="*/ 192 h 272"/>
                <a:gd name="T36" fmla="*/ 301 w 303"/>
                <a:gd name="T37" fmla="*/ 163 h 272"/>
                <a:gd name="T38" fmla="*/ 300 w 303"/>
                <a:gd name="T39" fmla="*/ 133 h 272"/>
                <a:gd name="T40" fmla="*/ 281 w 303"/>
                <a:gd name="T41" fmla="*/ 105 h 272"/>
                <a:gd name="T42" fmla="*/ 251 w 303"/>
                <a:gd name="T43" fmla="*/ 82 h 272"/>
                <a:gd name="T44" fmla="*/ 217 w 303"/>
                <a:gd name="T45" fmla="*/ 67 h 272"/>
                <a:gd name="T46" fmla="*/ 185 w 303"/>
                <a:gd name="T47" fmla="*/ 54 h 272"/>
                <a:gd name="T48" fmla="*/ 151 w 303"/>
                <a:gd name="T49" fmla="*/ 40 h 272"/>
                <a:gd name="T50" fmla="*/ 114 w 303"/>
                <a:gd name="T51" fmla="*/ 27 h 272"/>
                <a:gd name="T52" fmla="*/ 81 w 303"/>
                <a:gd name="T53" fmla="*/ 16 h 272"/>
                <a:gd name="T54" fmla="*/ 49 w 303"/>
                <a:gd name="T55" fmla="*/ 7 h 272"/>
                <a:gd name="T56" fmla="*/ 24 w 303"/>
                <a:gd name="T57" fmla="*/ 1 h 272"/>
                <a:gd name="T58" fmla="*/ 5 w 303"/>
                <a:gd name="T59" fmla="*/ 0 h 272"/>
                <a:gd name="T60" fmla="*/ 13 w 303"/>
                <a:gd name="T61" fmla="*/ 7 h 272"/>
                <a:gd name="T62" fmla="*/ 43 w 303"/>
                <a:gd name="T63" fmla="*/ 17 h 272"/>
                <a:gd name="T64" fmla="*/ 74 w 303"/>
                <a:gd name="T65" fmla="*/ 27 h 272"/>
                <a:gd name="T66" fmla="*/ 106 w 303"/>
                <a:gd name="T67" fmla="*/ 38 h 272"/>
                <a:gd name="T68" fmla="*/ 139 w 303"/>
                <a:gd name="T69" fmla="*/ 50 h 272"/>
                <a:gd name="T70" fmla="*/ 171 w 303"/>
                <a:gd name="T71" fmla="*/ 63 h 272"/>
                <a:gd name="T72" fmla="*/ 203 w 303"/>
                <a:gd name="T73" fmla="*/ 78 h 272"/>
                <a:gd name="T74" fmla="*/ 232 w 303"/>
                <a:gd name="T75" fmla="*/ 93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03" h="272">
                  <a:moveTo>
                    <a:pt x="246" y="102"/>
                  </a:moveTo>
                  <a:lnTo>
                    <a:pt x="256" y="109"/>
                  </a:lnTo>
                  <a:lnTo>
                    <a:pt x="264" y="117"/>
                  </a:lnTo>
                  <a:lnTo>
                    <a:pt x="271" y="126"/>
                  </a:lnTo>
                  <a:lnTo>
                    <a:pt x="275" y="135"/>
                  </a:lnTo>
                  <a:lnTo>
                    <a:pt x="278" y="144"/>
                  </a:lnTo>
                  <a:lnTo>
                    <a:pt x="277" y="154"/>
                  </a:lnTo>
                  <a:lnTo>
                    <a:pt x="274" y="164"/>
                  </a:lnTo>
                  <a:lnTo>
                    <a:pt x="267" y="173"/>
                  </a:lnTo>
                  <a:lnTo>
                    <a:pt x="256" y="183"/>
                  </a:lnTo>
                  <a:lnTo>
                    <a:pt x="245" y="192"/>
                  </a:lnTo>
                  <a:lnTo>
                    <a:pt x="232" y="200"/>
                  </a:lnTo>
                  <a:lnTo>
                    <a:pt x="219" y="209"/>
                  </a:lnTo>
                  <a:lnTo>
                    <a:pt x="204" y="216"/>
                  </a:lnTo>
                  <a:lnTo>
                    <a:pt x="190" y="224"/>
                  </a:lnTo>
                  <a:lnTo>
                    <a:pt x="175" y="232"/>
                  </a:lnTo>
                  <a:lnTo>
                    <a:pt x="162" y="241"/>
                  </a:lnTo>
                  <a:lnTo>
                    <a:pt x="158" y="244"/>
                  </a:lnTo>
                  <a:lnTo>
                    <a:pt x="155" y="248"/>
                  </a:lnTo>
                  <a:lnTo>
                    <a:pt x="152" y="252"/>
                  </a:lnTo>
                  <a:lnTo>
                    <a:pt x="149" y="256"/>
                  </a:lnTo>
                  <a:lnTo>
                    <a:pt x="148" y="260"/>
                  </a:lnTo>
                  <a:lnTo>
                    <a:pt x="148" y="264"/>
                  </a:lnTo>
                  <a:lnTo>
                    <a:pt x="151" y="268"/>
                  </a:lnTo>
                  <a:lnTo>
                    <a:pt x="155" y="271"/>
                  </a:lnTo>
                  <a:lnTo>
                    <a:pt x="161" y="272"/>
                  </a:lnTo>
                  <a:lnTo>
                    <a:pt x="166" y="272"/>
                  </a:lnTo>
                  <a:lnTo>
                    <a:pt x="171" y="271"/>
                  </a:lnTo>
                  <a:lnTo>
                    <a:pt x="175" y="268"/>
                  </a:lnTo>
                  <a:lnTo>
                    <a:pt x="190" y="256"/>
                  </a:lnTo>
                  <a:lnTo>
                    <a:pt x="206" y="246"/>
                  </a:lnTo>
                  <a:lnTo>
                    <a:pt x="222" y="236"/>
                  </a:lnTo>
                  <a:lnTo>
                    <a:pt x="239" y="226"/>
                  </a:lnTo>
                  <a:lnTo>
                    <a:pt x="255" y="216"/>
                  </a:lnTo>
                  <a:lnTo>
                    <a:pt x="271" y="204"/>
                  </a:lnTo>
                  <a:lnTo>
                    <a:pt x="284" y="192"/>
                  </a:lnTo>
                  <a:lnTo>
                    <a:pt x="294" y="179"/>
                  </a:lnTo>
                  <a:lnTo>
                    <a:pt x="301" y="163"/>
                  </a:lnTo>
                  <a:lnTo>
                    <a:pt x="303" y="148"/>
                  </a:lnTo>
                  <a:lnTo>
                    <a:pt x="300" y="133"/>
                  </a:lnTo>
                  <a:lnTo>
                    <a:pt x="293" y="118"/>
                  </a:lnTo>
                  <a:lnTo>
                    <a:pt x="281" y="105"/>
                  </a:lnTo>
                  <a:lnTo>
                    <a:pt x="268" y="92"/>
                  </a:lnTo>
                  <a:lnTo>
                    <a:pt x="251" y="82"/>
                  </a:lnTo>
                  <a:lnTo>
                    <a:pt x="232" y="73"/>
                  </a:lnTo>
                  <a:lnTo>
                    <a:pt x="217" y="67"/>
                  </a:lnTo>
                  <a:lnTo>
                    <a:pt x="201" y="61"/>
                  </a:lnTo>
                  <a:lnTo>
                    <a:pt x="185" y="54"/>
                  </a:lnTo>
                  <a:lnTo>
                    <a:pt x="168" y="47"/>
                  </a:lnTo>
                  <a:lnTo>
                    <a:pt x="151" y="40"/>
                  </a:lnTo>
                  <a:lnTo>
                    <a:pt x="132" y="34"/>
                  </a:lnTo>
                  <a:lnTo>
                    <a:pt x="114" y="27"/>
                  </a:lnTo>
                  <a:lnTo>
                    <a:pt x="97" y="21"/>
                  </a:lnTo>
                  <a:lnTo>
                    <a:pt x="81" y="16"/>
                  </a:lnTo>
                  <a:lnTo>
                    <a:pt x="65" y="11"/>
                  </a:lnTo>
                  <a:lnTo>
                    <a:pt x="49" y="7"/>
                  </a:lnTo>
                  <a:lnTo>
                    <a:pt x="36" y="4"/>
                  </a:lnTo>
                  <a:lnTo>
                    <a:pt x="24" y="1"/>
                  </a:lnTo>
                  <a:lnTo>
                    <a:pt x="14" y="0"/>
                  </a:lnTo>
                  <a:lnTo>
                    <a:pt x="5" y="0"/>
                  </a:lnTo>
                  <a:lnTo>
                    <a:pt x="0" y="2"/>
                  </a:lnTo>
                  <a:lnTo>
                    <a:pt x="13" y="7"/>
                  </a:lnTo>
                  <a:lnTo>
                    <a:pt x="27" y="12"/>
                  </a:lnTo>
                  <a:lnTo>
                    <a:pt x="43" y="17"/>
                  </a:lnTo>
                  <a:lnTo>
                    <a:pt x="58" y="22"/>
                  </a:lnTo>
                  <a:lnTo>
                    <a:pt x="74" y="27"/>
                  </a:lnTo>
                  <a:lnTo>
                    <a:pt x="90" y="32"/>
                  </a:lnTo>
                  <a:lnTo>
                    <a:pt x="106" y="38"/>
                  </a:lnTo>
                  <a:lnTo>
                    <a:pt x="122" y="44"/>
                  </a:lnTo>
                  <a:lnTo>
                    <a:pt x="139" y="50"/>
                  </a:lnTo>
                  <a:lnTo>
                    <a:pt x="155" y="57"/>
                  </a:lnTo>
                  <a:lnTo>
                    <a:pt x="171" y="63"/>
                  </a:lnTo>
                  <a:lnTo>
                    <a:pt x="187" y="70"/>
                  </a:lnTo>
                  <a:lnTo>
                    <a:pt x="203" y="78"/>
                  </a:lnTo>
                  <a:lnTo>
                    <a:pt x="217" y="85"/>
                  </a:lnTo>
                  <a:lnTo>
                    <a:pt x="232" y="93"/>
                  </a:lnTo>
                  <a:lnTo>
                    <a:pt x="246" y="10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56387" name="Group 35"/>
          <p:cNvGrpSpPr>
            <a:grpSpLocks/>
          </p:cNvGrpSpPr>
          <p:nvPr/>
        </p:nvGrpSpPr>
        <p:grpSpPr bwMode="auto">
          <a:xfrm>
            <a:off x="1701800" y="1128713"/>
            <a:ext cx="415925" cy="511175"/>
            <a:chOff x="2870" y="1518"/>
            <a:chExt cx="292" cy="320"/>
          </a:xfrm>
        </p:grpSpPr>
        <p:graphicFrame>
          <p:nvGraphicFramePr>
            <p:cNvPr id="356388" name="Object 36"/>
            <p:cNvGraphicFramePr>
              <a:graphicFrameLocks noChangeAspect="1"/>
            </p:cNvGraphicFramePr>
            <p:nvPr/>
          </p:nvGraphicFramePr>
          <p:xfrm>
            <a:off x="2870" y="1518"/>
            <a:ext cx="272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6577" name="Clip" r:id="rId5" imgW="819000" imgH="847800" progId="MS_ClipArt_Gallery.2">
                    <p:embed/>
                  </p:oleObj>
                </mc:Choice>
                <mc:Fallback>
                  <p:oleObj name="Clip" r:id="rId5" imgW="819000" imgH="847800" progId="MS_ClipArt_Gallery.2">
                    <p:embed/>
                    <p:pic>
                      <p:nvPicPr>
                        <p:cNvPr id="0" name="Object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70" y="1518"/>
                          <a:ext cx="272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6389" name="Object 37"/>
            <p:cNvGraphicFramePr>
              <a:graphicFrameLocks noChangeAspect="1"/>
            </p:cNvGraphicFramePr>
            <p:nvPr/>
          </p:nvGraphicFramePr>
          <p:xfrm>
            <a:off x="2913" y="1602"/>
            <a:ext cx="249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6578" name="Clip" r:id="rId7" imgW="1266840" imgH="1200240" progId="MS_ClipArt_Gallery.2">
                    <p:embed/>
                  </p:oleObj>
                </mc:Choice>
                <mc:Fallback>
                  <p:oleObj name="Clip" r:id="rId7" imgW="1266840" imgH="1200240" progId="MS_ClipArt_Gallery.2">
                    <p:embed/>
                    <p:pic>
                      <p:nvPicPr>
                        <p:cNvPr id="0" name="Object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3" y="1602"/>
                          <a:ext cx="249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56390" name="Group 38"/>
          <p:cNvGrpSpPr>
            <a:grpSpLocks/>
          </p:cNvGrpSpPr>
          <p:nvPr/>
        </p:nvGrpSpPr>
        <p:grpSpPr bwMode="auto">
          <a:xfrm>
            <a:off x="8029575" y="1098550"/>
            <a:ext cx="415925" cy="511175"/>
            <a:chOff x="2870" y="1518"/>
            <a:chExt cx="292" cy="320"/>
          </a:xfrm>
        </p:grpSpPr>
        <p:graphicFrame>
          <p:nvGraphicFramePr>
            <p:cNvPr id="356391" name="Object 39"/>
            <p:cNvGraphicFramePr>
              <a:graphicFrameLocks noChangeAspect="1"/>
            </p:cNvGraphicFramePr>
            <p:nvPr/>
          </p:nvGraphicFramePr>
          <p:xfrm>
            <a:off x="2870" y="1518"/>
            <a:ext cx="272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6579" name="Clip" r:id="rId9" imgW="819000" imgH="847800" progId="MS_ClipArt_Gallery.2">
                    <p:embed/>
                  </p:oleObj>
                </mc:Choice>
                <mc:Fallback>
                  <p:oleObj name="Clip" r:id="rId9" imgW="819000" imgH="847800" progId="MS_ClipArt_Gallery.2">
                    <p:embed/>
                    <p:pic>
                      <p:nvPicPr>
                        <p:cNvPr id="0" name="Object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70" y="1518"/>
                          <a:ext cx="272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6392" name="Object 40"/>
            <p:cNvGraphicFramePr>
              <a:graphicFrameLocks noChangeAspect="1"/>
            </p:cNvGraphicFramePr>
            <p:nvPr/>
          </p:nvGraphicFramePr>
          <p:xfrm>
            <a:off x="2913" y="1602"/>
            <a:ext cx="249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6580" name="Clip" r:id="rId10" imgW="1266840" imgH="1200240" progId="MS_ClipArt_Gallery.2">
                    <p:embed/>
                  </p:oleObj>
                </mc:Choice>
                <mc:Fallback>
                  <p:oleObj name="Clip" r:id="rId10" imgW="1266840" imgH="1200240" progId="MS_ClipArt_Gallery.2">
                    <p:embed/>
                    <p:pic>
                      <p:nvPicPr>
                        <p:cNvPr id="0" name="Object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3" y="1602"/>
                          <a:ext cx="249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56393" name="Text Box 41"/>
          <p:cNvSpPr txBox="1">
            <a:spLocks noChangeArrowheads="1"/>
          </p:cNvSpPr>
          <p:nvPr/>
        </p:nvSpPr>
        <p:spPr bwMode="auto">
          <a:xfrm>
            <a:off x="2073275" y="1243013"/>
            <a:ext cx="3508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A</a:t>
            </a:r>
          </a:p>
        </p:txBody>
      </p:sp>
      <p:sp>
        <p:nvSpPr>
          <p:cNvPr id="356394" name="Text Box 42"/>
          <p:cNvSpPr txBox="1">
            <a:spLocks noChangeArrowheads="1"/>
          </p:cNvSpPr>
          <p:nvPr/>
        </p:nvSpPr>
        <p:spPr bwMode="auto">
          <a:xfrm>
            <a:off x="7670800" y="1241425"/>
            <a:ext cx="3286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B</a:t>
            </a:r>
          </a:p>
        </p:txBody>
      </p:sp>
      <p:sp>
        <p:nvSpPr>
          <p:cNvPr id="356397" name="Line 45"/>
          <p:cNvSpPr>
            <a:spLocks noChangeShapeType="1"/>
          </p:cNvSpPr>
          <p:nvPr/>
        </p:nvSpPr>
        <p:spPr bwMode="auto">
          <a:xfrm>
            <a:off x="758825" y="1743075"/>
            <a:ext cx="41275" cy="3938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6398" name="Text Box 46"/>
          <p:cNvSpPr txBox="1">
            <a:spLocks noChangeArrowheads="1"/>
          </p:cNvSpPr>
          <p:nvPr/>
        </p:nvSpPr>
        <p:spPr bwMode="auto">
          <a:xfrm>
            <a:off x="188913" y="5378450"/>
            <a:ext cx="6588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time</a:t>
            </a:r>
          </a:p>
        </p:txBody>
      </p:sp>
      <p:sp>
        <p:nvSpPr>
          <p:cNvPr id="356396" name="Line 44"/>
          <p:cNvSpPr>
            <a:spLocks noChangeShapeType="1"/>
          </p:cNvSpPr>
          <p:nvPr/>
        </p:nvSpPr>
        <p:spPr bwMode="auto">
          <a:xfrm>
            <a:off x="744538" y="1728788"/>
            <a:ext cx="783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356422" name="Group 70"/>
          <p:cNvGrpSpPr>
            <a:grpSpLocks/>
          </p:cNvGrpSpPr>
          <p:nvPr/>
        </p:nvGrpSpPr>
        <p:grpSpPr bwMode="auto">
          <a:xfrm>
            <a:off x="1801813" y="1857375"/>
            <a:ext cx="6611937" cy="855663"/>
            <a:chOff x="1135" y="1170"/>
            <a:chExt cx="4165" cy="539"/>
          </a:xfrm>
        </p:grpSpPr>
        <p:grpSp>
          <p:nvGrpSpPr>
            <p:cNvPr id="356361" name="Group 9"/>
            <p:cNvGrpSpPr>
              <a:grpSpLocks/>
            </p:cNvGrpSpPr>
            <p:nvPr/>
          </p:nvGrpSpPr>
          <p:grpSpPr bwMode="auto">
            <a:xfrm>
              <a:off x="1135" y="1194"/>
              <a:ext cx="4163" cy="515"/>
              <a:chOff x="594" y="1184"/>
              <a:chExt cx="4163" cy="515"/>
            </a:xfrm>
          </p:grpSpPr>
          <p:sp>
            <p:nvSpPr>
              <p:cNvPr id="356359" name="Freeform 7"/>
              <p:cNvSpPr>
                <a:spLocks/>
              </p:cNvSpPr>
              <p:nvPr/>
            </p:nvSpPr>
            <p:spPr bwMode="auto">
              <a:xfrm>
                <a:off x="594" y="1238"/>
                <a:ext cx="3642" cy="461"/>
              </a:xfrm>
              <a:custGeom>
                <a:avLst/>
                <a:gdLst>
                  <a:gd name="T0" fmla="*/ 1 w 2996"/>
                  <a:gd name="T1" fmla="*/ 0 h 461"/>
                  <a:gd name="T2" fmla="*/ 2996 w 2996"/>
                  <a:gd name="T3" fmla="*/ 298 h 461"/>
                  <a:gd name="T4" fmla="*/ 2996 w 2996"/>
                  <a:gd name="T5" fmla="*/ 461 h 461"/>
                  <a:gd name="T6" fmla="*/ 0 w 2996"/>
                  <a:gd name="T7" fmla="*/ 160 h 461"/>
                  <a:gd name="T8" fmla="*/ 1 w 2996"/>
                  <a:gd name="T9" fmla="*/ 0 h 4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96" h="461">
                    <a:moveTo>
                      <a:pt x="1" y="0"/>
                    </a:moveTo>
                    <a:lnTo>
                      <a:pt x="2996" y="298"/>
                    </a:lnTo>
                    <a:lnTo>
                      <a:pt x="2996" y="461"/>
                    </a:lnTo>
                    <a:lnTo>
                      <a:pt x="0" y="160"/>
                    </a:lnTo>
                    <a:lnTo>
                      <a:pt x="1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accent1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56360" name="Freeform 8"/>
              <p:cNvSpPr>
                <a:spLocks/>
              </p:cNvSpPr>
              <p:nvPr/>
            </p:nvSpPr>
            <p:spPr bwMode="auto">
              <a:xfrm flipH="1">
                <a:off x="1115" y="1184"/>
                <a:ext cx="3642" cy="461"/>
              </a:xfrm>
              <a:custGeom>
                <a:avLst/>
                <a:gdLst>
                  <a:gd name="T0" fmla="*/ 1 w 2996"/>
                  <a:gd name="T1" fmla="*/ 0 h 461"/>
                  <a:gd name="T2" fmla="*/ 2996 w 2996"/>
                  <a:gd name="T3" fmla="*/ 298 h 461"/>
                  <a:gd name="T4" fmla="*/ 2996 w 2996"/>
                  <a:gd name="T5" fmla="*/ 461 h 461"/>
                  <a:gd name="T6" fmla="*/ 0 w 2996"/>
                  <a:gd name="T7" fmla="*/ 160 h 461"/>
                  <a:gd name="T8" fmla="*/ 1 w 2996"/>
                  <a:gd name="T9" fmla="*/ 0 h 4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96" h="461">
                    <a:moveTo>
                      <a:pt x="1" y="0"/>
                    </a:moveTo>
                    <a:lnTo>
                      <a:pt x="2996" y="298"/>
                    </a:lnTo>
                    <a:lnTo>
                      <a:pt x="2996" y="461"/>
                    </a:lnTo>
                    <a:lnTo>
                      <a:pt x="0" y="160"/>
                    </a:lnTo>
                    <a:lnTo>
                      <a:pt x="1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accent1"/>
                  </a:gs>
                  <a:gs pos="100000">
                    <a:srgbClr val="FFFFFF">
                      <a:alpha val="6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356403" name="Text Box 51"/>
            <p:cNvSpPr txBox="1">
              <a:spLocks noChangeArrowheads="1"/>
            </p:cNvSpPr>
            <p:nvPr/>
          </p:nvSpPr>
          <p:spPr bwMode="auto">
            <a:xfrm rot="356404">
              <a:off x="1544" y="1279"/>
              <a:ext cx="61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RTS(A)</a:t>
              </a:r>
            </a:p>
          </p:txBody>
        </p:sp>
        <p:sp>
          <p:nvSpPr>
            <p:cNvPr id="356404" name="Text Box 52"/>
            <p:cNvSpPr txBox="1">
              <a:spLocks noChangeArrowheads="1"/>
            </p:cNvSpPr>
            <p:nvPr/>
          </p:nvSpPr>
          <p:spPr bwMode="auto">
            <a:xfrm rot="-354180">
              <a:off x="4699" y="1170"/>
              <a:ext cx="60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RTS(B)</a:t>
              </a:r>
            </a:p>
          </p:txBody>
        </p:sp>
      </p:grpSp>
      <p:grpSp>
        <p:nvGrpSpPr>
          <p:cNvPr id="356420" name="Group 68"/>
          <p:cNvGrpSpPr>
            <a:grpSpLocks/>
          </p:cNvGrpSpPr>
          <p:nvPr/>
        </p:nvGrpSpPr>
        <p:grpSpPr bwMode="auto">
          <a:xfrm>
            <a:off x="1800225" y="2693988"/>
            <a:ext cx="6472238" cy="1174750"/>
            <a:chOff x="1134" y="1697"/>
            <a:chExt cx="4077" cy="740"/>
          </a:xfrm>
        </p:grpSpPr>
        <p:sp>
          <p:nvSpPr>
            <p:cNvPr id="356400" name="Freeform 48"/>
            <p:cNvSpPr>
              <a:spLocks/>
            </p:cNvSpPr>
            <p:nvPr/>
          </p:nvSpPr>
          <p:spPr bwMode="auto">
            <a:xfrm>
              <a:off x="1134" y="1697"/>
              <a:ext cx="3642" cy="461"/>
            </a:xfrm>
            <a:custGeom>
              <a:avLst/>
              <a:gdLst>
                <a:gd name="T0" fmla="*/ 1 w 2996"/>
                <a:gd name="T1" fmla="*/ 0 h 461"/>
                <a:gd name="T2" fmla="*/ 2996 w 2996"/>
                <a:gd name="T3" fmla="*/ 298 h 461"/>
                <a:gd name="T4" fmla="*/ 2996 w 2996"/>
                <a:gd name="T5" fmla="*/ 461 h 461"/>
                <a:gd name="T6" fmla="*/ 0 w 2996"/>
                <a:gd name="T7" fmla="*/ 160 h 461"/>
                <a:gd name="T8" fmla="*/ 1 w 2996"/>
                <a:gd name="T9" fmla="*/ 0 h 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96" h="461">
                  <a:moveTo>
                    <a:pt x="1" y="0"/>
                  </a:moveTo>
                  <a:lnTo>
                    <a:pt x="2996" y="298"/>
                  </a:lnTo>
                  <a:lnTo>
                    <a:pt x="2996" y="461"/>
                  </a:lnTo>
                  <a:lnTo>
                    <a:pt x="0" y="160"/>
                  </a:lnTo>
                  <a:lnTo>
                    <a:pt x="1" y="0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6406" name="Text Box 54"/>
            <p:cNvSpPr txBox="1">
              <a:spLocks noChangeArrowheads="1"/>
            </p:cNvSpPr>
            <p:nvPr/>
          </p:nvSpPr>
          <p:spPr bwMode="auto">
            <a:xfrm rot="356404">
              <a:off x="1551" y="1738"/>
              <a:ext cx="61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RTS(A)</a:t>
              </a:r>
            </a:p>
          </p:txBody>
        </p:sp>
        <p:sp>
          <p:nvSpPr>
            <p:cNvPr id="356408" name="Freeform 56"/>
            <p:cNvSpPr>
              <a:spLocks/>
            </p:cNvSpPr>
            <p:nvPr/>
          </p:nvSpPr>
          <p:spPr bwMode="auto">
            <a:xfrm>
              <a:off x="2951" y="2082"/>
              <a:ext cx="2260" cy="355"/>
            </a:xfrm>
            <a:custGeom>
              <a:avLst/>
              <a:gdLst>
                <a:gd name="T0" fmla="*/ 0 w 2260"/>
                <a:gd name="T1" fmla="*/ 0 h 355"/>
                <a:gd name="T2" fmla="*/ 2260 w 2260"/>
                <a:gd name="T3" fmla="*/ 186 h 355"/>
                <a:gd name="T4" fmla="*/ 2260 w 2260"/>
                <a:gd name="T5" fmla="*/ 355 h 355"/>
                <a:gd name="T6" fmla="*/ 0 w 2260"/>
                <a:gd name="T7" fmla="*/ 151 h 355"/>
                <a:gd name="T8" fmla="*/ 0 w 2260"/>
                <a:gd name="T9" fmla="*/ 0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60" h="355">
                  <a:moveTo>
                    <a:pt x="0" y="0"/>
                  </a:moveTo>
                  <a:lnTo>
                    <a:pt x="2260" y="186"/>
                  </a:lnTo>
                  <a:lnTo>
                    <a:pt x="2260" y="355"/>
                  </a:lnTo>
                  <a:lnTo>
                    <a:pt x="0" y="1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9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6409" name="Freeform 57"/>
            <p:cNvSpPr>
              <a:spLocks/>
            </p:cNvSpPr>
            <p:nvPr/>
          </p:nvSpPr>
          <p:spPr bwMode="auto">
            <a:xfrm>
              <a:off x="1134" y="2081"/>
              <a:ext cx="1860" cy="347"/>
            </a:xfrm>
            <a:custGeom>
              <a:avLst/>
              <a:gdLst>
                <a:gd name="T0" fmla="*/ 1860 w 1860"/>
                <a:gd name="T1" fmla="*/ 0 h 347"/>
                <a:gd name="T2" fmla="*/ 0 w 1860"/>
                <a:gd name="T3" fmla="*/ 179 h 347"/>
                <a:gd name="T4" fmla="*/ 0 w 1860"/>
                <a:gd name="T5" fmla="*/ 347 h 347"/>
                <a:gd name="T6" fmla="*/ 1860 w 1860"/>
                <a:gd name="T7" fmla="*/ 151 h 347"/>
                <a:gd name="T8" fmla="*/ 1860 w 1860"/>
                <a:gd name="T9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60" h="347">
                  <a:moveTo>
                    <a:pt x="1860" y="0"/>
                  </a:moveTo>
                  <a:lnTo>
                    <a:pt x="0" y="179"/>
                  </a:lnTo>
                  <a:lnTo>
                    <a:pt x="0" y="347"/>
                  </a:lnTo>
                  <a:lnTo>
                    <a:pt x="1860" y="151"/>
                  </a:lnTo>
                  <a:lnTo>
                    <a:pt x="1860" y="0"/>
                  </a:lnTo>
                  <a:close/>
                </a:path>
              </a:pathLst>
            </a:custGeom>
            <a:solidFill>
              <a:srgbClr val="FF99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6410" name="Text Box 58"/>
            <p:cNvSpPr txBox="1">
              <a:spLocks noChangeArrowheads="1"/>
            </p:cNvSpPr>
            <p:nvPr/>
          </p:nvSpPr>
          <p:spPr bwMode="auto">
            <a:xfrm rot="-379204">
              <a:off x="1584" y="2157"/>
              <a:ext cx="6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CTS(A)</a:t>
              </a:r>
            </a:p>
          </p:txBody>
        </p:sp>
        <p:sp>
          <p:nvSpPr>
            <p:cNvPr id="356411" name="Text Box 59"/>
            <p:cNvSpPr txBox="1">
              <a:spLocks noChangeArrowheads="1"/>
            </p:cNvSpPr>
            <p:nvPr/>
          </p:nvSpPr>
          <p:spPr bwMode="auto">
            <a:xfrm rot="276164">
              <a:off x="3816" y="2147"/>
              <a:ext cx="6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CTS(A)</a:t>
              </a:r>
            </a:p>
          </p:txBody>
        </p:sp>
      </p:grpSp>
      <p:grpSp>
        <p:nvGrpSpPr>
          <p:cNvPr id="356421" name="Group 69"/>
          <p:cNvGrpSpPr>
            <a:grpSpLocks/>
          </p:cNvGrpSpPr>
          <p:nvPr/>
        </p:nvGrpSpPr>
        <p:grpSpPr bwMode="auto">
          <a:xfrm>
            <a:off x="1825625" y="3956050"/>
            <a:ext cx="6472238" cy="2174875"/>
            <a:chOff x="1150" y="2492"/>
            <a:chExt cx="4077" cy="1370"/>
          </a:xfrm>
        </p:grpSpPr>
        <p:sp>
          <p:nvSpPr>
            <p:cNvPr id="356412" name="Freeform 60"/>
            <p:cNvSpPr>
              <a:spLocks/>
            </p:cNvSpPr>
            <p:nvPr/>
          </p:nvSpPr>
          <p:spPr bwMode="auto">
            <a:xfrm>
              <a:off x="1150" y="2492"/>
              <a:ext cx="3652" cy="1134"/>
            </a:xfrm>
            <a:custGeom>
              <a:avLst/>
              <a:gdLst>
                <a:gd name="T0" fmla="*/ 0 w 3652"/>
                <a:gd name="T1" fmla="*/ 0 h 1134"/>
                <a:gd name="T2" fmla="*/ 3652 w 3652"/>
                <a:gd name="T3" fmla="*/ 318 h 1134"/>
                <a:gd name="T4" fmla="*/ 3652 w 3652"/>
                <a:gd name="T5" fmla="*/ 1134 h 1134"/>
                <a:gd name="T6" fmla="*/ 1 w 3652"/>
                <a:gd name="T7" fmla="*/ 787 h 1134"/>
                <a:gd name="T8" fmla="*/ 0 w 3652"/>
                <a:gd name="T9" fmla="*/ 0 h 1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52" h="1134">
                  <a:moveTo>
                    <a:pt x="0" y="0"/>
                  </a:moveTo>
                  <a:lnTo>
                    <a:pt x="3652" y="318"/>
                  </a:lnTo>
                  <a:lnTo>
                    <a:pt x="3652" y="1134"/>
                  </a:lnTo>
                  <a:lnTo>
                    <a:pt x="1" y="787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accent2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6413" name="Text Box 61"/>
            <p:cNvSpPr txBox="1">
              <a:spLocks noChangeArrowheads="1"/>
            </p:cNvSpPr>
            <p:nvPr/>
          </p:nvSpPr>
          <p:spPr bwMode="auto">
            <a:xfrm>
              <a:off x="1594" y="2814"/>
              <a:ext cx="113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DATA (A)</a:t>
              </a:r>
            </a:p>
          </p:txBody>
        </p:sp>
        <p:sp>
          <p:nvSpPr>
            <p:cNvPr id="356414" name="Freeform 62"/>
            <p:cNvSpPr>
              <a:spLocks/>
            </p:cNvSpPr>
            <p:nvPr/>
          </p:nvSpPr>
          <p:spPr bwMode="auto">
            <a:xfrm>
              <a:off x="2967" y="3507"/>
              <a:ext cx="2260" cy="355"/>
            </a:xfrm>
            <a:custGeom>
              <a:avLst/>
              <a:gdLst>
                <a:gd name="T0" fmla="*/ 0 w 2260"/>
                <a:gd name="T1" fmla="*/ 0 h 355"/>
                <a:gd name="T2" fmla="*/ 2260 w 2260"/>
                <a:gd name="T3" fmla="*/ 186 h 355"/>
                <a:gd name="T4" fmla="*/ 2260 w 2260"/>
                <a:gd name="T5" fmla="*/ 355 h 355"/>
                <a:gd name="T6" fmla="*/ 0 w 2260"/>
                <a:gd name="T7" fmla="*/ 151 h 355"/>
                <a:gd name="T8" fmla="*/ 0 w 2260"/>
                <a:gd name="T9" fmla="*/ 0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60" h="355">
                  <a:moveTo>
                    <a:pt x="0" y="0"/>
                  </a:moveTo>
                  <a:lnTo>
                    <a:pt x="2260" y="186"/>
                  </a:lnTo>
                  <a:lnTo>
                    <a:pt x="2260" y="355"/>
                  </a:lnTo>
                  <a:lnTo>
                    <a:pt x="0" y="1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9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6415" name="Freeform 63"/>
            <p:cNvSpPr>
              <a:spLocks/>
            </p:cNvSpPr>
            <p:nvPr/>
          </p:nvSpPr>
          <p:spPr bwMode="auto">
            <a:xfrm>
              <a:off x="1150" y="3506"/>
              <a:ext cx="1860" cy="347"/>
            </a:xfrm>
            <a:custGeom>
              <a:avLst/>
              <a:gdLst>
                <a:gd name="T0" fmla="*/ 1860 w 1860"/>
                <a:gd name="T1" fmla="*/ 0 h 347"/>
                <a:gd name="T2" fmla="*/ 0 w 1860"/>
                <a:gd name="T3" fmla="*/ 179 h 347"/>
                <a:gd name="T4" fmla="*/ 0 w 1860"/>
                <a:gd name="T5" fmla="*/ 347 h 347"/>
                <a:gd name="T6" fmla="*/ 1860 w 1860"/>
                <a:gd name="T7" fmla="*/ 151 h 347"/>
                <a:gd name="T8" fmla="*/ 1860 w 1860"/>
                <a:gd name="T9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60" h="347">
                  <a:moveTo>
                    <a:pt x="1860" y="0"/>
                  </a:moveTo>
                  <a:lnTo>
                    <a:pt x="0" y="179"/>
                  </a:lnTo>
                  <a:lnTo>
                    <a:pt x="0" y="347"/>
                  </a:lnTo>
                  <a:lnTo>
                    <a:pt x="1860" y="151"/>
                  </a:lnTo>
                  <a:lnTo>
                    <a:pt x="1860" y="0"/>
                  </a:lnTo>
                  <a:close/>
                </a:path>
              </a:pathLst>
            </a:custGeom>
            <a:solidFill>
              <a:srgbClr val="FF99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6416" name="Text Box 64"/>
            <p:cNvSpPr txBox="1">
              <a:spLocks noChangeArrowheads="1"/>
            </p:cNvSpPr>
            <p:nvPr/>
          </p:nvSpPr>
          <p:spPr bwMode="auto">
            <a:xfrm rot="-379204">
              <a:off x="1600" y="3582"/>
              <a:ext cx="60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ACK(A)</a:t>
              </a:r>
            </a:p>
          </p:txBody>
        </p:sp>
        <p:sp>
          <p:nvSpPr>
            <p:cNvPr id="356417" name="Text Box 65"/>
            <p:cNvSpPr txBox="1">
              <a:spLocks noChangeArrowheads="1"/>
            </p:cNvSpPr>
            <p:nvPr/>
          </p:nvSpPr>
          <p:spPr bwMode="auto">
            <a:xfrm rot="276164">
              <a:off x="3832" y="3572"/>
              <a:ext cx="60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ACK(A)</a:t>
              </a:r>
            </a:p>
          </p:txBody>
        </p:sp>
      </p:grpSp>
      <p:grpSp>
        <p:nvGrpSpPr>
          <p:cNvPr id="356418" name="Group 66"/>
          <p:cNvGrpSpPr>
            <a:grpSpLocks/>
          </p:cNvGrpSpPr>
          <p:nvPr/>
        </p:nvGrpSpPr>
        <p:grpSpPr bwMode="auto">
          <a:xfrm>
            <a:off x="4418013" y="2046288"/>
            <a:ext cx="3109912" cy="715962"/>
            <a:chOff x="2596" y="1330"/>
            <a:chExt cx="1959" cy="451"/>
          </a:xfrm>
        </p:grpSpPr>
        <p:sp>
          <p:nvSpPr>
            <p:cNvPr id="356362" name="AutoShape 10"/>
            <p:cNvSpPr>
              <a:spLocks noChangeArrowheads="1"/>
            </p:cNvSpPr>
            <p:nvPr/>
          </p:nvSpPr>
          <p:spPr bwMode="auto">
            <a:xfrm>
              <a:off x="2596" y="1330"/>
              <a:ext cx="683" cy="293"/>
            </a:xfrm>
            <a:prstGeom prst="irregularSeal1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6363" name="Text Box 11"/>
            <p:cNvSpPr txBox="1">
              <a:spLocks noChangeArrowheads="1"/>
            </p:cNvSpPr>
            <p:nvPr/>
          </p:nvSpPr>
          <p:spPr bwMode="auto">
            <a:xfrm>
              <a:off x="2778" y="1550"/>
              <a:ext cx="177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>
                  <a:latin typeface="Arial" charset="0"/>
                  <a:cs typeface="Arial" charset="0"/>
                </a:rPr>
                <a:t>reservation collision</a:t>
              </a:r>
            </a:p>
          </p:txBody>
        </p:sp>
      </p:grpSp>
      <p:sp>
        <p:nvSpPr>
          <p:cNvPr id="356423" name="Line 71"/>
          <p:cNvSpPr>
            <a:spLocks noChangeShapeType="1"/>
          </p:cNvSpPr>
          <p:nvPr/>
        </p:nvSpPr>
        <p:spPr bwMode="auto">
          <a:xfrm>
            <a:off x="8428038" y="3671888"/>
            <a:ext cx="0" cy="24241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6424" name="Text Box 72"/>
          <p:cNvSpPr txBox="1">
            <a:spLocks noChangeArrowheads="1"/>
          </p:cNvSpPr>
          <p:nvPr/>
        </p:nvSpPr>
        <p:spPr bwMode="auto">
          <a:xfrm>
            <a:off x="8015288" y="4689475"/>
            <a:ext cx="795337" cy="3667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defer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56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56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356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1000"/>
                                        <p:tgtEl>
                                          <p:spTgt spid="356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Wireless, Mobile Networks</a:t>
            </a:r>
          </a:p>
        </p:txBody>
      </p:sp>
      <p:sp>
        <p:nvSpPr>
          <p:cNvPr id="3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6-</a:t>
            </a:r>
            <a:fld id="{85746F04-5637-4EB9-87D6-362619C5BD1E}" type="slidenum">
              <a:rPr lang="en-US"/>
              <a:pPr/>
              <a:t>18</a:t>
            </a:fld>
            <a:endParaRPr lang="en-US"/>
          </a:p>
        </p:txBody>
      </p:sp>
      <p:grpSp>
        <p:nvGrpSpPr>
          <p:cNvPr id="410626" name="Group 2"/>
          <p:cNvGrpSpPr>
            <a:grpSpLocks/>
          </p:cNvGrpSpPr>
          <p:nvPr/>
        </p:nvGrpSpPr>
        <p:grpSpPr bwMode="auto">
          <a:xfrm>
            <a:off x="288925" y="1812925"/>
            <a:ext cx="8077200" cy="985838"/>
            <a:chOff x="240" y="887"/>
            <a:chExt cx="5088" cy="621"/>
          </a:xfrm>
        </p:grpSpPr>
        <p:sp>
          <p:nvSpPr>
            <p:cNvPr id="410627" name="Rectangle 3"/>
            <p:cNvSpPr>
              <a:spLocks noChangeArrowheads="1"/>
            </p:cNvSpPr>
            <p:nvPr/>
          </p:nvSpPr>
          <p:spPr bwMode="auto">
            <a:xfrm>
              <a:off x="240" y="1104"/>
              <a:ext cx="52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en-US" sz="1600">
                  <a:latin typeface="Arial" charset="0"/>
                </a:rPr>
                <a:t>frame</a:t>
              </a:r>
            </a:p>
            <a:p>
              <a:pPr algn="ctr" eaLnBrk="1" hangingPunct="1"/>
              <a:r>
                <a:rPr lang="en-US" sz="1600">
                  <a:latin typeface="Arial" charset="0"/>
                </a:rPr>
                <a:t>control</a:t>
              </a:r>
            </a:p>
          </p:txBody>
        </p:sp>
        <p:sp>
          <p:nvSpPr>
            <p:cNvPr id="410628" name="Rectangle 4"/>
            <p:cNvSpPr>
              <a:spLocks noChangeArrowheads="1"/>
            </p:cNvSpPr>
            <p:nvPr/>
          </p:nvSpPr>
          <p:spPr bwMode="auto">
            <a:xfrm>
              <a:off x="768" y="1104"/>
              <a:ext cx="52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en-US" sz="1600">
                  <a:latin typeface="Arial" charset="0"/>
                </a:rPr>
                <a:t>duration</a:t>
              </a:r>
            </a:p>
          </p:txBody>
        </p:sp>
        <p:sp>
          <p:nvSpPr>
            <p:cNvPr id="410629" name="Rectangle 5"/>
            <p:cNvSpPr>
              <a:spLocks noChangeArrowheads="1"/>
            </p:cNvSpPr>
            <p:nvPr/>
          </p:nvSpPr>
          <p:spPr bwMode="auto">
            <a:xfrm>
              <a:off x="1296" y="1104"/>
              <a:ext cx="52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en-US" sz="1600">
                  <a:latin typeface="Arial" charset="0"/>
                </a:rPr>
                <a:t>address</a:t>
              </a:r>
            </a:p>
            <a:p>
              <a:pPr algn="ctr" eaLnBrk="1" hangingPunct="1"/>
              <a:r>
                <a:rPr lang="en-US" sz="1600">
                  <a:latin typeface="Arial" charset="0"/>
                </a:rPr>
                <a:t>1</a:t>
              </a:r>
            </a:p>
          </p:txBody>
        </p:sp>
        <p:sp>
          <p:nvSpPr>
            <p:cNvPr id="410630" name="Rectangle 6"/>
            <p:cNvSpPr>
              <a:spLocks noChangeArrowheads="1"/>
            </p:cNvSpPr>
            <p:nvPr/>
          </p:nvSpPr>
          <p:spPr bwMode="auto">
            <a:xfrm>
              <a:off x="1824" y="1104"/>
              <a:ext cx="52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en-US" sz="1600">
                  <a:latin typeface="Arial" charset="0"/>
                </a:rPr>
                <a:t>address</a:t>
              </a:r>
            </a:p>
            <a:p>
              <a:pPr algn="ctr" eaLnBrk="1" hangingPunct="1"/>
              <a:r>
                <a:rPr lang="en-US" sz="1600">
                  <a:latin typeface="Arial" charset="0"/>
                </a:rPr>
                <a:t>2</a:t>
              </a:r>
            </a:p>
          </p:txBody>
        </p:sp>
        <p:sp>
          <p:nvSpPr>
            <p:cNvPr id="410631" name="Rectangle 7"/>
            <p:cNvSpPr>
              <a:spLocks noChangeArrowheads="1"/>
            </p:cNvSpPr>
            <p:nvPr/>
          </p:nvSpPr>
          <p:spPr bwMode="auto">
            <a:xfrm>
              <a:off x="3408" y="1104"/>
              <a:ext cx="52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en-US" sz="1600">
                  <a:latin typeface="Arial" charset="0"/>
                </a:rPr>
                <a:t>address</a:t>
              </a:r>
            </a:p>
            <a:p>
              <a:pPr algn="ctr" eaLnBrk="1" hangingPunct="1"/>
              <a:r>
                <a:rPr lang="en-US" sz="1600">
                  <a:latin typeface="Arial" charset="0"/>
                </a:rPr>
                <a:t>4</a:t>
              </a:r>
            </a:p>
          </p:txBody>
        </p:sp>
        <p:sp>
          <p:nvSpPr>
            <p:cNvPr id="410632" name="Rectangle 8"/>
            <p:cNvSpPr>
              <a:spLocks noChangeArrowheads="1"/>
            </p:cNvSpPr>
            <p:nvPr/>
          </p:nvSpPr>
          <p:spPr bwMode="auto">
            <a:xfrm>
              <a:off x="2352" y="1104"/>
              <a:ext cx="52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en-US" sz="1600">
                  <a:latin typeface="Arial" charset="0"/>
                </a:rPr>
                <a:t>address</a:t>
              </a:r>
            </a:p>
            <a:p>
              <a:pPr algn="ctr" eaLnBrk="1" hangingPunct="1"/>
              <a:r>
                <a:rPr lang="en-US" sz="1600">
                  <a:latin typeface="Arial" charset="0"/>
                </a:rPr>
                <a:t>3</a:t>
              </a:r>
            </a:p>
          </p:txBody>
        </p:sp>
        <p:sp>
          <p:nvSpPr>
            <p:cNvPr id="410633" name="Rectangle 9"/>
            <p:cNvSpPr>
              <a:spLocks noChangeArrowheads="1"/>
            </p:cNvSpPr>
            <p:nvPr/>
          </p:nvSpPr>
          <p:spPr bwMode="auto">
            <a:xfrm>
              <a:off x="2880" y="1104"/>
              <a:ext cx="52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1600">
                <a:latin typeface="Arial" charset="0"/>
              </a:endParaRPr>
            </a:p>
          </p:txBody>
        </p:sp>
        <p:sp>
          <p:nvSpPr>
            <p:cNvPr id="410634" name="Rectangle 10"/>
            <p:cNvSpPr>
              <a:spLocks noChangeArrowheads="1"/>
            </p:cNvSpPr>
            <p:nvPr/>
          </p:nvSpPr>
          <p:spPr bwMode="auto">
            <a:xfrm>
              <a:off x="3936" y="1104"/>
              <a:ext cx="864" cy="3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en-US" sz="1600">
                  <a:latin typeface="Arial" charset="0"/>
                </a:rPr>
                <a:t>payload</a:t>
              </a:r>
            </a:p>
          </p:txBody>
        </p:sp>
        <p:sp>
          <p:nvSpPr>
            <p:cNvPr id="410635" name="Rectangle 11"/>
            <p:cNvSpPr>
              <a:spLocks noChangeArrowheads="1"/>
            </p:cNvSpPr>
            <p:nvPr/>
          </p:nvSpPr>
          <p:spPr bwMode="auto">
            <a:xfrm>
              <a:off x="4800" y="1104"/>
              <a:ext cx="52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en-US" sz="1600">
                  <a:latin typeface="Arial" charset="0"/>
                </a:rPr>
                <a:t>CRC</a:t>
              </a:r>
            </a:p>
          </p:txBody>
        </p:sp>
        <p:sp>
          <p:nvSpPr>
            <p:cNvPr id="410636" name="Text Box 12"/>
            <p:cNvSpPr txBox="1">
              <a:spLocks noChangeArrowheads="1"/>
            </p:cNvSpPr>
            <p:nvPr/>
          </p:nvSpPr>
          <p:spPr bwMode="auto">
            <a:xfrm>
              <a:off x="480" y="912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>
                  <a:latin typeface="Arial" charset="0"/>
                </a:rPr>
                <a:t>2</a:t>
              </a:r>
            </a:p>
          </p:txBody>
        </p:sp>
        <p:sp>
          <p:nvSpPr>
            <p:cNvPr id="410637" name="Text Box 13"/>
            <p:cNvSpPr txBox="1">
              <a:spLocks noChangeArrowheads="1"/>
            </p:cNvSpPr>
            <p:nvPr/>
          </p:nvSpPr>
          <p:spPr bwMode="auto">
            <a:xfrm>
              <a:off x="960" y="912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>
                  <a:latin typeface="Arial" charset="0"/>
                </a:rPr>
                <a:t>2</a:t>
              </a:r>
            </a:p>
          </p:txBody>
        </p:sp>
        <p:sp>
          <p:nvSpPr>
            <p:cNvPr id="410638" name="Text Box 14"/>
            <p:cNvSpPr txBox="1">
              <a:spLocks noChangeArrowheads="1"/>
            </p:cNvSpPr>
            <p:nvPr/>
          </p:nvSpPr>
          <p:spPr bwMode="auto">
            <a:xfrm>
              <a:off x="1536" y="912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>
                  <a:latin typeface="Arial" charset="0"/>
                </a:rPr>
                <a:t>6</a:t>
              </a:r>
            </a:p>
          </p:txBody>
        </p:sp>
        <p:sp>
          <p:nvSpPr>
            <p:cNvPr id="410639" name="Text Box 15"/>
            <p:cNvSpPr txBox="1">
              <a:spLocks noChangeArrowheads="1"/>
            </p:cNvSpPr>
            <p:nvPr/>
          </p:nvSpPr>
          <p:spPr bwMode="auto">
            <a:xfrm>
              <a:off x="2016" y="912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>
                  <a:latin typeface="Arial" charset="0"/>
                </a:rPr>
                <a:t>6</a:t>
              </a:r>
            </a:p>
          </p:txBody>
        </p:sp>
        <p:sp>
          <p:nvSpPr>
            <p:cNvPr id="410640" name="Text Box 16"/>
            <p:cNvSpPr txBox="1">
              <a:spLocks noChangeArrowheads="1"/>
            </p:cNvSpPr>
            <p:nvPr/>
          </p:nvSpPr>
          <p:spPr bwMode="auto">
            <a:xfrm>
              <a:off x="2544" y="912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>
                  <a:latin typeface="Arial" charset="0"/>
                </a:rPr>
                <a:t>6</a:t>
              </a:r>
            </a:p>
          </p:txBody>
        </p:sp>
        <p:sp>
          <p:nvSpPr>
            <p:cNvPr id="410641" name="Text Box 17"/>
            <p:cNvSpPr txBox="1">
              <a:spLocks noChangeArrowheads="1"/>
            </p:cNvSpPr>
            <p:nvPr/>
          </p:nvSpPr>
          <p:spPr bwMode="auto">
            <a:xfrm>
              <a:off x="3072" y="912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>
                  <a:latin typeface="Arial" charset="0"/>
                </a:rPr>
                <a:t>2</a:t>
              </a:r>
            </a:p>
          </p:txBody>
        </p:sp>
        <p:sp>
          <p:nvSpPr>
            <p:cNvPr id="410642" name="Text Box 18"/>
            <p:cNvSpPr txBox="1">
              <a:spLocks noChangeArrowheads="1"/>
            </p:cNvSpPr>
            <p:nvPr/>
          </p:nvSpPr>
          <p:spPr bwMode="auto">
            <a:xfrm>
              <a:off x="3638" y="887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>
                  <a:latin typeface="Arial" charset="0"/>
                </a:rPr>
                <a:t>6</a:t>
              </a:r>
            </a:p>
          </p:txBody>
        </p:sp>
        <p:sp>
          <p:nvSpPr>
            <p:cNvPr id="410643" name="Text Box 19"/>
            <p:cNvSpPr txBox="1">
              <a:spLocks noChangeArrowheads="1"/>
            </p:cNvSpPr>
            <p:nvPr/>
          </p:nvSpPr>
          <p:spPr bwMode="auto">
            <a:xfrm>
              <a:off x="4032" y="912"/>
              <a:ext cx="64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>
                  <a:latin typeface="Arial" charset="0"/>
                </a:rPr>
                <a:t>0 - 2312</a:t>
              </a:r>
            </a:p>
          </p:txBody>
        </p:sp>
        <p:sp>
          <p:nvSpPr>
            <p:cNvPr id="410644" name="Text Box 20"/>
            <p:cNvSpPr txBox="1">
              <a:spLocks noChangeArrowheads="1"/>
            </p:cNvSpPr>
            <p:nvPr/>
          </p:nvSpPr>
          <p:spPr bwMode="auto">
            <a:xfrm>
              <a:off x="4982" y="887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>
                  <a:latin typeface="Arial" charset="0"/>
                </a:rPr>
                <a:t>4</a:t>
              </a:r>
            </a:p>
          </p:txBody>
        </p:sp>
        <p:sp>
          <p:nvSpPr>
            <p:cNvPr id="410645" name="Text Box 21"/>
            <p:cNvSpPr txBox="1">
              <a:spLocks noChangeArrowheads="1"/>
            </p:cNvSpPr>
            <p:nvPr/>
          </p:nvSpPr>
          <p:spPr bwMode="auto">
            <a:xfrm>
              <a:off x="2918" y="1142"/>
              <a:ext cx="500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600">
                  <a:latin typeface="Arial" charset="0"/>
                </a:rPr>
                <a:t>seq</a:t>
              </a:r>
            </a:p>
            <a:p>
              <a:pPr algn="ctr" eaLnBrk="1" hangingPunct="1"/>
              <a:r>
                <a:rPr lang="en-US" sz="1600">
                  <a:latin typeface="Arial" charset="0"/>
                </a:rPr>
                <a:t>control</a:t>
              </a:r>
            </a:p>
          </p:txBody>
        </p:sp>
      </p:grpSp>
      <p:sp>
        <p:nvSpPr>
          <p:cNvPr id="410673" name="Rectangle 4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802.11 frame: addressing</a:t>
            </a:r>
          </a:p>
        </p:txBody>
      </p:sp>
      <p:sp>
        <p:nvSpPr>
          <p:cNvPr id="410676" name="Text Box 52"/>
          <p:cNvSpPr txBox="1">
            <a:spLocks noChangeArrowheads="1"/>
          </p:cNvSpPr>
          <p:nvPr/>
        </p:nvSpPr>
        <p:spPr bwMode="auto">
          <a:xfrm>
            <a:off x="823913" y="4719638"/>
            <a:ext cx="2841625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Address 2:</a:t>
            </a:r>
            <a:r>
              <a:rPr lang="en-US" dirty="0"/>
              <a:t> MAC address</a:t>
            </a:r>
          </a:p>
          <a:p>
            <a:r>
              <a:rPr lang="en-US" dirty="0"/>
              <a:t>of wireless host or AP </a:t>
            </a:r>
          </a:p>
          <a:p>
            <a:r>
              <a:rPr lang="en-US" dirty="0">
                <a:solidFill>
                  <a:srgbClr val="FF0000"/>
                </a:solidFill>
              </a:rPr>
              <a:t>transmitting</a:t>
            </a:r>
            <a:r>
              <a:rPr lang="en-US" dirty="0"/>
              <a:t> this frame</a:t>
            </a:r>
          </a:p>
        </p:txBody>
      </p:sp>
      <p:sp>
        <p:nvSpPr>
          <p:cNvPr id="410677" name="Line 53"/>
          <p:cNvSpPr>
            <a:spLocks noChangeShapeType="1"/>
          </p:cNvSpPr>
          <p:nvPr/>
        </p:nvSpPr>
        <p:spPr bwMode="auto">
          <a:xfrm flipV="1">
            <a:off x="974725" y="2835275"/>
            <a:ext cx="1235075" cy="73025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10678" name="Line 54"/>
          <p:cNvSpPr>
            <a:spLocks noChangeShapeType="1"/>
          </p:cNvSpPr>
          <p:nvPr/>
        </p:nvSpPr>
        <p:spPr bwMode="auto">
          <a:xfrm flipH="1" flipV="1">
            <a:off x="3186113" y="2849563"/>
            <a:ext cx="44450" cy="187325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10679" name="Text Box 55"/>
          <p:cNvSpPr txBox="1">
            <a:spLocks noChangeArrowheads="1"/>
          </p:cNvSpPr>
          <p:nvPr/>
        </p:nvSpPr>
        <p:spPr bwMode="auto">
          <a:xfrm>
            <a:off x="274638" y="3486150"/>
            <a:ext cx="2805112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Address 1:</a:t>
            </a:r>
            <a:r>
              <a:rPr lang="en-US" dirty="0"/>
              <a:t> MAC address</a:t>
            </a:r>
          </a:p>
          <a:p>
            <a:r>
              <a:rPr lang="en-US" dirty="0"/>
              <a:t>of wireless host or AP </a:t>
            </a:r>
          </a:p>
          <a:p>
            <a:r>
              <a:rPr lang="en-US" dirty="0"/>
              <a:t>to </a:t>
            </a:r>
            <a:r>
              <a:rPr lang="en-US" dirty="0">
                <a:solidFill>
                  <a:srgbClr val="FF0000"/>
                </a:solidFill>
              </a:rPr>
              <a:t>receive</a:t>
            </a:r>
            <a:r>
              <a:rPr lang="en-US" dirty="0"/>
              <a:t> this frame</a:t>
            </a:r>
          </a:p>
        </p:txBody>
      </p:sp>
      <p:sp>
        <p:nvSpPr>
          <p:cNvPr id="410680" name="Line 56"/>
          <p:cNvSpPr>
            <a:spLocks noChangeShapeType="1"/>
          </p:cNvSpPr>
          <p:nvPr/>
        </p:nvSpPr>
        <p:spPr bwMode="auto">
          <a:xfrm flipH="1" flipV="1">
            <a:off x="3978275" y="2879725"/>
            <a:ext cx="609600" cy="836613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10681" name="Text Box 57"/>
          <p:cNvSpPr txBox="1">
            <a:spLocks noChangeArrowheads="1"/>
          </p:cNvSpPr>
          <p:nvPr/>
        </p:nvSpPr>
        <p:spPr bwMode="auto">
          <a:xfrm>
            <a:off x="3598863" y="3851275"/>
            <a:ext cx="3049587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Address 3:</a:t>
            </a:r>
            <a:r>
              <a:rPr lang="en-US" dirty="0"/>
              <a:t> MAC address</a:t>
            </a:r>
          </a:p>
          <a:p>
            <a:r>
              <a:rPr lang="en-US" dirty="0"/>
              <a:t>of </a:t>
            </a:r>
            <a:r>
              <a:rPr lang="en-US" dirty="0">
                <a:solidFill>
                  <a:srgbClr val="FF0000"/>
                </a:solidFill>
              </a:rPr>
              <a:t>router</a:t>
            </a:r>
            <a:r>
              <a:rPr lang="en-US" dirty="0"/>
              <a:t> interface to which AP is attached</a:t>
            </a:r>
          </a:p>
        </p:txBody>
      </p:sp>
      <p:sp>
        <p:nvSpPr>
          <p:cNvPr id="410682" name="Text Box 58"/>
          <p:cNvSpPr txBox="1">
            <a:spLocks noChangeArrowheads="1"/>
          </p:cNvSpPr>
          <p:nvPr/>
        </p:nvSpPr>
        <p:spPr bwMode="auto">
          <a:xfrm>
            <a:off x="5838825" y="3071813"/>
            <a:ext cx="26066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Address 4:</a:t>
            </a:r>
            <a:r>
              <a:rPr lang="en-US"/>
              <a:t> used only in ad hoc mode</a:t>
            </a:r>
          </a:p>
        </p:txBody>
      </p:sp>
      <p:sp>
        <p:nvSpPr>
          <p:cNvPr id="410683" name="Line 59"/>
          <p:cNvSpPr>
            <a:spLocks noChangeShapeType="1"/>
          </p:cNvSpPr>
          <p:nvPr/>
        </p:nvSpPr>
        <p:spPr bwMode="auto">
          <a:xfrm flipH="1" flipV="1">
            <a:off x="5594350" y="2833688"/>
            <a:ext cx="290513" cy="379412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6308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Wireless, Mobile Networks</a:t>
            </a:r>
          </a:p>
        </p:txBody>
      </p:sp>
      <p:sp>
        <p:nvSpPr>
          <p:cNvPr id="4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6-</a:t>
            </a:r>
            <a:fld id="{FCEDB97E-B7D7-4E87-BA47-C39500908210}" type="slidenum">
              <a:rPr lang="en-US"/>
              <a:pPr/>
              <a:t>19</a:t>
            </a:fld>
            <a:endParaRPr lang="en-US"/>
          </a:p>
        </p:txBody>
      </p:sp>
      <p:sp>
        <p:nvSpPr>
          <p:cNvPr id="536649" name="Rectangle 73"/>
          <p:cNvSpPr>
            <a:spLocks noChangeArrowheads="1"/>
          </p:cNvSpPr>
          <p:nvPr/>
        </p:nvSpPr>
        <p:spPr bwMode="auto">
          <a:xfrm>
            <a:off x="350838" y="274638"/>
            <a:ext cx="77724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3600" u="sng">
                <a:solidFill>
                  <a:srgbClr val="000099"/>
                </a:solidFill>
              </a:rPr>
              <a:t>802.11: advanced capabilities</a:t>
            </a:r>
          </a:p>
        </p:txBody>
      </p:sp>
      <p:sp>
        <p:nvSpPr>
          <p:cNvPr id="536666" name="Rectangle 90"/>
          <p:cNvSpPr>
            <a:spLocks noGrp="1" noChangeArrowheads="1"/>
          </p:cNvSpPr>
          <p:nvPr>
            <p:ph type="body" sz="half" idx="1"/>
          </p:nvPr>
        </p:nvSpPr>
        <p:spPr>
          <a:xfrm>
            <a:off x="509588" y="1365250"/>
            <a:ext cx="3748087" cy="4648200"/>
          </a:xfrm>
        </p:spPr>
        <p:txBody>
          <a:bodyPr/>
          <a:lstStyle/>
          <a:p>
            <a:pPr>
              <a:buFont typeface="Wingdings" pitchFamily="2" charset="2"/>
              <a:buNone/>
              <a:tabLst>
                <a:tab pos="746125" algn="l"/>
              </a:tabLst>
            </a:pPr>
            <a:r>
              <a:rPr lang="en-US" sz="2400" i="1">
                <a:solidFill>
                  <a:srgbClr val="FF0000"/>
                </a:solidFill>
              </a:rPr>
              <a:t>Rate Adaptation</a:t>
            </a:r>
          </a:p>
          <a:p>
            <a:pPr>
              <a:tabLst>
                <a:tab pos="746125" algn="l"/>
              </a:tabLst>
            </a:pPr>
            <a:r>
              <a:rPr lang="en-US" sz="2400"/>
              <a:t>base station, mobile dynamically change transmission rate (physical layer modulation technique) as mobile moves, SNR varies </a:t>
            </a:r>
          </a:p>
        </p:txBody>
      </p:sp>
      <p:sp>
        <p:nvSpPr>
          <p:cNvPr id="536716" name="Line 140"/>
          <p:cNvSpPr>
            <a:spLocks noChangeShapeType="1"/>
          </p:cNvSpPr>
          <p:nvPr/>
        </p:nvSpPr>
        <p:spPr bwMode="auto">
          <a:xfrm>
            <a:off x="1997075" y="5237163"/>
            <a:ext cx="296863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6717" name="Line 141"/>
          <p:cNvSpPr>
            <a:spLocks noChangeShapeType="1"/>
          </p:cNvSpPr>
          <p:nvPr/>
        </p:nvSpPr>
        <p:spPr bwMode="auto">
          <a:xfrm>
            <a:off x="1997075" y="5064125"/>
            <a:ext cx="296863" cy="0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6718" name="Line 142"/>
          <p:cNvSpPr>
            <a:spLocks noChangeShapeType="1"/>
          </p:cNvSpPr>
          <p:nvPr/>
        </p:nvSpPr>
        <p:spPr bwMode="auto">
          <a:xfrm>
            <a:off x="2006600" y="4894263"/>
            <a:ext cx="269875" cy="0"/>
          </a:xfrm>
          <a:prstGeom prst="line">
            <a:avLst/>
          </a:prstGeom>
          <a:noFill/>
          <a:ln w="28575">
            <a:solidFill>
              <a:srgbClr val="0099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6719" name="Text Box 143"/>
          <p:cNvSpPr txBox="1">
            <a:spLocks noChangeArrowheads="1"/>
          </p:cNvSpPr>
          <p:nvPr/>
        </p:nvSpPr>
        <p:spPr bwMode="auto">
          <a:xfrm>
            <a:off x="2279650" y="4768850"/>
            <a:ext cx="121761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>
                <a:latin typeface="Arial" charset="0"/>
              </a:rPr>
              <a:t>QAM256 (8 Mbps)</a:t>
            </a:r>
          </a:p>
        </p:txBody>
      </p:sp>
      <p:sp>
        <p:nvSpPr>
          <p:cNvPr id="536720" name="Text Box 144"/>
          <p:cNvSpPr txBox="1">
            <a:spLocks noChangeArrowheads="1"/>
          </p:cNvSpPr>
          <p:nvPr/>
        </p:nvSpPr>
        <p:spPr bwMode="auto">
          <a:xfrm>
            <a:off x="2271713" y="4922838"/>
            <a:ext cx="114776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>
                <a:latin typeface="Arial" charset="0"/>
              </a:rPr>
              <a:t>QAM16 (4 Mbps)</a:t>
            </a:r>
          </a:p>
        </p:txBody>
      </p:sp>
      <p:sp>
        <p:nvSpPr>
          <p:cNvPr id="536721" name="Text Box 145"/>
          <p:cNvSpPr txBox="1">
            <a:spLocks noChangeArrowheads="1"/>
          </p:cNvSpPr>
          <p:nvPr/>
        </p:nvSpPr>
        <p:spPr bwMode="auto">
          <a:xfrm>
            <a:off x="2281238" y="5103813"/>
            <a:ext cx="105568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>
                <a:latin typeface="Arial" charset="0"/>
              </a:rPr>
              <a:t>BPSK (1 Mbps)</a:t>
            </a:r>
          </a:p>
        </p:txBody>
      </p:sp>
      <p:sp>
        <p:nvSpPr>
          <p:cNvPr id="536700" name="Freeform 124"/>
          <p:cNvSpPr>
            <a:spLocks/>
          </p:cNvSpPr>
          <p:nvPr/>
        </p:nvSpPr>
        <p:spPr bwMode="auto">
          <a:xfrm>
            <a:off x="5357813" y="1806575"/>
            <a:ext cx="631825" cy="1687513"/>
          </a:xfrm>
          <a:custGeom>
            <a:avLst/>
            <a:gdLst>
              <a:gd name="T0" fmla="*/ 0 w 384"/>
              <a:gd name="T1" fmla="*/ 0 h 1592"/>
              <a:gd name="T2" fmla="*/ 184 w 384"/>
              <a:gd name="T3" fmla="*/ 384 h 1592"/>
              <a:gd name="T4" fmla="*/ 304 w 384"/>
              <a:gd name="T5" fmla="*/ 984 h 1592"/>
              <a:gd name="T6" fmla="*/ 384 w 384"/>
              <a:gd name="T7" fmla="*/ 1592 h 15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84" h="1592">
                <a:moveTo>
                  <a:pt x="0" y="0"/>
                </a:moveTo>
                <a:cubicBezTo>
                  <a:pt x="66" y="110"/>
                  <a:pt x="133" y="220"/>
                  <a:pt x="184" y="384"/>
                </a:cubicBezTo>
                <a:cubicBezTo>
                  <a:pt x="235" y="548"/>
                  <a:pt x="271" y="783"/>
                  <a:pt x="304" y="984"/>
                </a:cubicBezTo>
                <a:cubicBezTo>
                  <a:pt x="337" y="1185"/>
                  <a:pt x="371" y="1492"/>
                  <a:pt x="384" y="1592"/>
                </a:cubicBezTo>
              </a:path>
            </a:pathLst>
          </a:custGeom>
          <a:noFill/>
          <a:ln w="28575" cmpd="sng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6701" name="Freeform 125"/>
          <p:cNvSpPr>
            <a:spLocks/>
          </p:cNvSpPr>
          <p:nvPr/>
        </p:nvSpPr>
        <p:spPr bwMode="auto">
          <a:xfrm>
            <a:off x="5765800" y="1652588"/>
            <a:ext cx="604838" cy="1879600"/>
          </a:xfrm>
          <a:custGeom>
            <a:avLst/>
            <a:gdLst>
              <a:gd name="T0" fmla="*/ 0 w 432"/>
              <a:gd name="T1" fmla="*/ 0 h 1800"/>
              <a:gd name="T2" fmla="*/ 168 w 432"/>
              <a:gd name="T3" fmla="*/ 296 h 1800"/>
              <a:gd name="T4" fmla="*/ 256 w 432"/>
              <a:gd name="T5" fmla="*/ 600 h 1800"/>
              <a:gd name="T6" fmla="*/ 360 w 432"/>
              <a:gd name="T7" fmla="*/ 1192 h 1800"/>
              <a:gd name="T8" fmla="*/ 432 w 432"/>
              <a:gd name="T9" fmla="*/ 1800 h 1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2" h="1800">
                <a:moveTo>
                  <a:pt x="0" y="0"/>
                </a:moveTo>
                <a:cubicBezTo>
                  <a:pt x="62" y="98"/>
                  <a:pt x="125" y="196"/>
                  <a:pt x="168" y="296"/>
                </a:cubicBezTo>
                <a:cubicBezTo>
                  <a:pt x="211" y="396"/>
                  <a:pt x="224" y="451"/>
                  <a:pt x="256" y="600"/>
                </a:cubicBezTo>
                <a:cubicBezTo>
                  <a:pt x="288" y="749"/>
                  <a:pt x="331" y="992"/>
                  <a:pt x="360" y="1192"/>
                </a:cubicBezTo>
                <a:cubicBezTo>
                  <a:pt x="389" y="1392"/>
                  <a:pt x="410" y="1596"/>
                  <a:pt x="432" y="1800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6702" name="Freeform 126"/>
          <p:cNvSpPr>
            <a:spLocks/>
          </p:cNvSpPr>
          <p:nvPr/>
        </p:nvSpPr>
        <p:spPr bwMode="auto">
          <a:xfrm>
            <a:off x="6203950" y="1652588"/>
            <a:ext cx="571500" cy="1889125"/>
          </a:xfrm>
          <a:custGeom>
            <a:avLst/>
            <a:gdLst>
              <a:gd name="T0" fmla="*/ 0 w 408"/>
              <a:gd name="T1" fmla="*/ 0 h 1792"/>
              <a:gd name="T2" fmla="*/ 152 w 408"/>
              <a:gd name="T3" fmla="*/ 296 h 1792"/>
              <a:gd name="T4" fmla="*/ 232 w 408"/>
              <a:gd name="T5" fmla="*/ 592 h 1792"/>
              <a:gd name="T6" fmla="*/ 344 w 408"/>
              <a:gd name="T7" fmla="*/ 1192 h 1792"/>
              <a:gd name="T8" fmla="*/ 408 w 408"/>
              <a:gd name="T9" fmla="*/ 1792 h 17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8" h="1792">
                <a:moveTo>
                  <a:pt x="0" y="0"/>
                </a:moveTo>
                <a:cubicBezTo>
                  <a:pt x="56" y="98"/>
                  <a:pt x="113" y="197"/>
                  <a:pt x="152" y="296"/>
                </a:cubicBezTo>
                <a:cubicBezTo>
                  <a:pt x="191" y="395"/>
                  <a:pt x="200" y="443"/>
                  <a:pt x="232" y="592"/>
                </a:cubicBezTo>
                <a:cubicBezTo>
                  <a:pt x="264" y="741"/>
                  <a:pt x="315" y="992"/>
                  <a:pt x="344" y="1192"/>
                </a:cubicBezTo>
                <a:cubicBezTo>
                  <a:pt x="373" y="1392"/>
                  <a:pt x="397" y="1691"/>
                  <a:pt x="408" y="1792"/>
                </a:cubicBezTo>
              </a:path>
            </a:pathLst>
          </a:custGeom>
          <a:noFill/>
          <a:ln w="28575" cap="flat" cmpd="sng">
            <a:solidFill>
              <a:srgbClr val="0099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6703" name="Rectangle 127"/>
          <p:cNvSpPr>
            <a:spLocks noChangeArrowheads="1"/>
          </p:cNvSpPr>
          <p:nvPr/>
        </p:nvSpPr>
        <p:spPr bwMode="auto">
          <a:xfrm>
            <a:off x="5343525" y="1644650"/>
            <a:ext cx="1847850" cy="1911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6704" name="Line 128"/>
          <p:cNvSpPr>
            <a:spLocks noChangeShapeType="1"/>
          </p:cNvSpPr>
          <p:nvPr/>
        </p:nvSpPr>
        <p:spPr bwMode="auto">
          <a:xfrm>
            <a:off x="5343525" y="1973263"/>
            <a:ext cx="1838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6705" name="Line 129"/>
          <p:cNvSpPr>
            <a:spLocks noChangeShapeType="1"/>
          </p:cNvSpPr>
          <p:nvPr/>
        </p:nvSpPr>
        <p:spPr bwMode="auto">
          <a:xfrm>
            <a:off x="5349875" y="2282825"/>
            <a:ext cx="1838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6706" name="Line 130"/>
          <p:cNvSpPr>
            <a:spLocks noChangeShapeType="1"/>
          </p:cNvSpPr>
          <p:nvPr/>
        </p:nvSpPr>
        <p:spPr bwMode="auto">
          <a:xfrm>
            <a:off x="5354638" y="2601913"/>
            <a:ext cx="18399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6707" name="Line 131"/>
          <p:cNvSpPr>
            <a:spLocks noChangeShapeType="1"/>
          </p:cNvSpPr>
          <p:nvPr/>
        </p:nvSpPr>
        <p:spPr bwMode="auto">
          <a:xfrm>
            <a:off x="5360988" y="2911475"/>
            <a:ext cx="18399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6708" name="Line 132"/>
          <p:cNvSpPr>
            <a:spLocks noChangeShapeType="1"/>
          </p:cNvSpPr>
          <p:nvPr/>
        </p:nvSpPr>
        <p:spPr bwMode="auto">
          <a:xfrm>
            <a:off x="5367338" y="3232150"/>
            <a:ext cx="18399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6709" name="Line 133"/>
          <p:cNvSpPr>
            <a:spLocks noChangeShapeType="1"/>
          </p:cNvSpPr>
          <p:nvPr/>
        </p:nvSpPr>
        <p:spPr bwMode="auto">
          <a:xfrm>
            <a:off x="5826125" y="1644650"/>
            <a:ext cx="0" cy="1911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6710" name="Line 134"/>
          <p:cNvSpPr>
            <a:spLocks noChangeShapeType="1"/>
          </p:cNvSpPr>
          <p:nvPr/>
        </p:nvSpPr>
        <p:spPr bwMode="auto">
          <a:xfrm>
            <a:off x="6283325" y="1655763"/>
            <a:ext cx="0" cy="1911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6711" name="Line 135"/>
          <p:cNvSpPr>
            <a:spLocks noChangeShapeType="1"/>
          </p:cNvSpPr>
          <p:nvPr/>
        </p:nvSpPr>
        <p:spPr bwMode="auto">
          <a:xfrm>
            <a:off x="6738938" y="1649413"/>
            <a:ext cx="0" cy="1911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6712" name="Text Box 136"/>
          <p:cNvSpPr txBox="1">
            <a:spLocks noChangeArrowheads="1"/>
          </p:cNvSpPr>
          <p:nvPr/>
        </p:nvSpPr>
        <p:spPr bwMode="auto">
          <a:xfrm>
            <a:off x="5707063" y="3541713"/>
            <a:ext cx="3524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200">
                <a:latin typeface="Arial" charset="0"/>
              </a:rPr>
              <a:t>10</a:t>
            </a:r>
            <a:endParaRPr lang="en-US" sz="1200" baseline="30000">
              <a:latin typeface="Arial" charset="0"/>
            </a:endParaRPr>
          </a:p>
        </p:txBody>
      </p:sp>
      <p:sp>
        <p:nvSpPr>
          <p:cNvPr id="536713" name="Text Box 137"/>
          <p:cNvSpPr txBox="1">
            <a:spLocks noChangeArrowheads="1"/>
          </p:cNvSpPr>
          <p:nvPr/>
        </p:nvSpPr>
        <p:spPr bwMode="auto">
          <a:xfrm>
            <a:off x="6162675" y="3541713"/>
            <a:ext cx="3524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200">
                <a:latin typeface="Arial" charset="0"/>
              </a:rPr>
              <a:t>20</a:t>
            </a:r>
            <a:endParaRPr lang="en-US" sz="1200" baseline="30000">
              <a:latin typeface="Arial" charset="0"/>
            </a:endParaRPr>
          </a:p>
        </p:txBody>
      </p:sp>
      <p:sp>
        <p:nvSpPr>
          <p:cNvPr id="536714" name="Text Box 138"/>
          <p:cNvSpPr txBox="1">
            <a:spLocks noChangeArrowheads="1"/>
          </p:cNvSpPr>
          <p:nvPr/>
        </p:nvSpPr>
        <p:spPr bwMode="auto">
          <a:xfrm>
            <a:off x="6608763" y="3543300"/>
            <a:ext cx="3524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200">
                <a:latin typeface="Arial" charset="0"/>
              </a:rPr>
              <a:t>30</a:t>
            </a:r>
            <a:endParaRPr lang="en-US" sz="1200" baseline="30000">
              <a:latin typeface="Arial" charset="0"/>
            </a:endParaRPr>
          </a:p>
        </p:txBody>
      </p:sp>
      <p:sp>
        <p:nvSpPr>
          <p:cNvPr id="536715" name="Text Box 139"/>
          <p:cNvSpPr txBox="1">
            <a:spLocks noChangeArrowheads="1"/>
          </p:cNvSpPr>
          <p:nvPr/>
        </p:nvSpPr>
        <p:spPr bwMode="auto">
          <a:xfrm>
            <a:off x="7075488" y="3546475"/>
            <a:ext cx="3524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200">
                <a:latin typeface="Arial" charset="0"/>
              </a:rPr>
              <a:t>40</a:t>
            </a:r>
            <a:endParaRPr lang="en-US" sz="1200" baseline="30000">
              <a:latin typeface="Arial" charset="0"/>
            </a:endParaRPr>
          </a:p>
        </p:txBody>
      </p:sp>
      <p:sp>
        <p:nvSpPr>
          <p:cNvPr id="536722" name="Text Box 146"/>
          <p:cNvSpPr txBox="1">
            <a:spLocks noChangeArrowheads="1"/>
          </p:cNvSpPr>
          <p:nvPr/>
        </p:nvSpPr>
        <p:spPr bwMode="auto">
          <a:xfrm>
            <a:off x="5970588" y="3675063"/>
            <a:ext cx="895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400">
                <a:latin typeface="Arial" charset="0"/>
              </a:rPr>
              <a:t>SNR(dB)</a:t>
            </a:r>
          </a:p>
        </p:txBody>
      </p:sp>
      <p:sp>
        <p:nvSpPr>
          <p:cNvPr id="536723" name="Text Box 147"/>
          <p:cNvSpPr txBox="1">
            <a:spLocks noChangeArrowheads="1"/>
          </p:cNvSpPr>
          <p:nvPr/>
        </p:nvSpPr>
        <p:spPr bwMode="auto">
          <a:xfrm rot="16200000">
            <a:off x="4641057" y="2382044"/>
            <a:ext cx="5508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400">
                <a:latin typeface="Arial" charset="0"/>
              </a:rPr>
              <a:t>BER</a:t>
            </a:r>
          </a:p>
        </p:txBody>
      </p:sp>
      <p:sp>
        <p:nvSpPr>
          <p:cNvPr id="536724" name="Text Box 148"/>
          <p:cNvSpPr txBox="1">
            <a:spLocks noChangeArrowheads="1"/>
          </p:cNvSpPr>
          <p:nvPr/>
        </p:nvSpPr>
        <p:spPr bwMode="auto">
          <a:xfrm>
            <a:off x="4973638" y="1487488"/>
            <a:ext cx="44291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200">
                <a:latin typeface="Arial" charset="0"/>
              </a:rPr>
              <a:t>10</a:t>
            </a:r>
            <a:r>
              <a:rPr lang="en-US" sz="1200" baseline="30000">
                <a:latin typeface="Arial" charset="0"/>
              </a:rPr>
              <a:t>-1</a:t>
            </a:r>
          </a:p>
        </p:txBody>
      </p:sp>
      <p:sp>
        <p:nvSpPr>
          <p:cNvPr id="536725" name="Text Box 149"/>
          <p:cNvSpPr txBox="1">
            <a:spLocks noChangeArrowheads="1"/>
          </p:cNvSpPr>
          <p:nvPr/>
        </p:nvSpPr>
        <p:spPr bwMode="auto">
          <a:xfrm>
            <a:off x="4986338" y="1806575"/>
            <a:ext cx="44291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200">
                <a:latin typeface="Arial" charset="0"/>
              </a:rPr>
              <a:t>10</a:t>
            </a:r>
            <a:r>
              <a:rPr lang="en-US" sz="1200" baseline="30000">
                <a:latin typeface="Arial" charset="0"/>
              </a:rPr>
              <a:t>-2</a:t>
            </a:r>
          </a:p>
        </p:txBody>
      </p:sp>
      <p:sp>
        <p:nvSpPr>
          <p:cNvPr id="536726" name="Text Box 150"/>
          <p:cNvSpPr txBox="1">
            <a:spLocks noChangeArrowheads="1"/>
          </p:cNvSpPr>
          <p:nvPr/>
        </p:nvSpPr>
        <p:spPr bwMode="auto">
          <a:xfrm>
            <a:off x="4978400" y="2117725"/>
            <a:ext cx="44291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200">
                <a:latin typeface="Arial" charset="0"/>
              </a:rPr>
              <a:t>10</a:t>
            </a:r>
            <a:r>
              <a:rPr lang="en-US" sz="1200" baseline="30000">
                <a:latin typeface="Arial" charset="0"/>
              </a:rPr>
              <a:t>-3</a:t>
            </a:r>
          </a:p>
        </p:txBody>
      </p:sp>
      <p:sp>
        <p:nvSpPr>
          <p:cNvPr id="536727" name="Text Box 151"/>
          <p:cNvSpPr txBox="1">
            <a:spLocks noChangeArrowheads="1"/>
          </p:cNvSpPr>
          <p:nvPr/>
        </p:nvSpPr>
        <p:spPr bwMode="auto">
          <a:xfrm>
            <a:off x="4986338" y="2738438"/>
            <a:ext cx="44291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200">
                <a:latin typeface="Arial" charset="0"/>
              </a:rPr>
              <a:t>10</a:t>
            </a:r>
            <a:r>
              <a:rPr lang="en-US" sz="1200" baseline="30000">
                <a:latin typeface="Arial" charset="0"/>
              </a:rPr>
              <a:t>-5</a:t>
            </a:r>
          </a:p>
        </p:txBody>
      </p:sp>
      <p:sp>
        <p:nvSpPr>
          <p:cNvPr id="536728" name="Text Box 152"/>
          <p:cNvSpPr txBox="1">
            <a:spLocks noChangeArrowheads="1"/>
          </p:cNvSpPr>
          <p:nvPr/>
        </p:nvSpPr>
        <p:spPr bwMode="auto">
          <a:xfrm>
            <a:off x="4987925" y="3057525"/>
            <a:ext cx="44291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200">
                <a:latin typeface="Arial" charset="0"/>
              </a:rPr>
              <a:t>10</a:t>
            </a:r>
            <a:r>
              <a:rPr lang="en-US" sz="1200" baseline="30000">
                <a:latin typeface="Arial" charset="0"/>
              </a:rPr>
              <a:t>-6</a:t>
            </a:r>
          </a:p>
        </p:txBody>
      </p:sp>
      <p:sp>
        <p:nvSpPr>
          <p:cNvPr id="536729" name="Text Box 153"/>
          <p:cNvSpPr txBox="1">
            <a:spLocks noChangeArrowheads="1"/>
          </p:cNvSpPr>
          <p:nvPr/>
        </p:nvSpPr>
        <p:spPr bwMode="auto">
          <a:xfrm>
            <a:off x="4981575" y="3386138"/>
            <a:ext cx="44291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200">
                <a:latin typeface="Arial" charset="0"/>
              </a:rPr>
              <a:t>10</a:t>
            </a:r>
            <a:r>
              <a:rPr lang="en-US" sz="1200" baseline="30000">
                <a:latin typeface="Arial" charset="0"/>
              </a:rPr>
              <a:t>-7</a:t>
            </a:r>
          </a:p>
        </p:txBody>
      </p:sp>
      <p:sp>
        <p:nvSpPr>
          <p:cNvPr id="536730" name="Text Box 154"/>
          <p:cNvSpPr txBox="1">
            <a:spLocks noChangeArrowheads="1"/>
          </p:cNvSpPr>
          <p:nvPr/>
        </p:nvSpPr>
        <p:spPr bwMode="auto">
          <a:xfrm>
            <a:off x="4975225" y="2441575"/>
            <a:ext cx="44291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200">
                <a:latin typeface="Arial" charset="0"/>
              </a:rPr>
              <a:t>10</a:t>
            </a:r>
            <a:r>
              <a:rPr lang="en-US" sz="1200" baseline="30000">
                <a:latin typeface="Arial" charset="0"/>
              </a:rPr>
              <a:t>-4</a:t>
            </a:r>
          </a:p>
        </p:txBody>
      </p:sp>
      <p:sp>
        <p:nvSpPr>
          <p:cNvPr id="536734" name="Oval 158"/>
          <p:cNvSpPr>
            <a:spLocks noChangeArrowheads="1"/>
          </p:cNvSpPr>
          <p:nvPr/>
        </p:nvSpPr>
        <p:spPr bwMode="auto">
          <a:xfrm>
            <a:off x="6667500" y="3176588"/>
            <a:ext cx="152400" cy="1619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6735" name="Oval 159"/>
          <p:cNvSpPr>
            <a:spLocks noChangeArrowheads="1"/>
          </p:cNvSpPr>
          <p:nvPr/>
        </p:nvSpPr>
        <p:spPr bwMode="auto">
          <a:xfrm>
            <a:off x="2065338" y="5330825"/>
            <a:ext cx="152400" cy="1619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6736" name="Text Box 160"/>
          <p:cNvSpPr txBox="1">
            <a:spLocks noChangeArrowheads="1"/>
          </p:cNvSpPr>
          <p:nvPr/>
        </p:nvSpPr>
        <p:spPr bwMode="auto">
          <a:xfrm>
            <a:off x="2290763" y="5294313"/>
            <a:ext cx="101758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000">
                <a:latin typeface="Arial" charset="0"/>
              </a:rPr>
              <a:t>operating point</a:t>
            </a:r>
          </a:p>
        </p:txBody>
      </p:sp>
      <p:sp>
        <p:nvSpPr>
          <p:cNvPr id="536737" name="Text Box 161"/>
          <p:cNvSpPr txBox="1">
            <a:spLocks noChangeArrowheads="1"/>
          </p:cNvSpPr>
          <p:nvPr/>
        </p:nvSpPr>
        <p:spPr bwMode="auto">
          <a:xfrm>
            <a:off x="4983163" y="4121150"/>
            <a:ext cx="3203575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1. SNR decreases, BER increase as node moves away from base station</a:t>
            </a:r>
          </a:p>
        </p:txBody>
      </p:sp>
      <p:sp>
        <p:nvSpPr>
          <p:cNvPr id="536738" name="Text Box 162"/>
          <p:cNvSpPr txBox="1">
            <a:spLocks noChangeArrowheads="1"/>
          </p:cNvSpPr>
          <p:nvPr/>
        </p:nvSpPr>
        <p:spPr bwMode="auto">
          <a:xfrm>
            <a:off x="4994275" y="5059363"/>
            <a:ext cx="3203575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2. When BER becomes too high, switch to lower transmission rate but with lower BER</a:t>
            </a:r>
          </a:p>
        </p:txBody>
      </p:sp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7496" y="5366"/>
            <a:ext cx="1076504" cy="862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180800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6 -3.33333E-6 C -0.00138 -0.0162 -0.00277 -0.03217 -0.0052 -0.04792 C -0.00763 -0.06366 -0.01145 -0.08032 -0.01423 -0.09421 C -0.01701 -0.1081 -0.01909 -0.11829 -0.02187 -0.13171 C -0.02465 -0.14514 -0.02847 -0.16505 -0.0309 -0.17454 C -0.03333 -0.18403 -0.03368 -0.18264 -0.03593 -0.18819 C -0.03819 -0.19375 -0.04166 -0.20116 -0.04496 -0.20856 " pathEditMode="relative" rAng="0" ptsTypes="aaaaaaA">
                                      <p:cBhvr>
                                        <p:cTn id="6" dur="2000" fill="hold"/>
                                        <p:tgtEl>
                                          <p:spTgt spid="5367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496 -0.20857 C -0.04496 -0.20857 -0.04444 -0.09329 -0.04374 0.02222 " pathEditMode="relative" ptsTypes="aA">
                                      <p:cBhvr>
                                        <p:cTn id="12" dur="2000" fill="hold"/>
                                        <p:tgtEl>
                                          <p:spTgt spid="5367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6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375 0.02222 C -0.04583 0.00856 -0.04791 -0.00486 -0.05017 -0.02223 C -0.05243 -0.03959 -0.05468 -0.06227 -0.05781 -0.08195 C -0.06093 -0.10162 -0.06753 -0.13033 -0.06944 -0.14005 " pathEditMode="relative" ptsTypes="aaaA">
                                      <p:cBhvr>
                                        <p:cTn id="17" dur="2000" fill="hold"/>
                                        <p:tgtEl>
                                          <p:spTgt spid="5367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6734" grpId="0" animBg="1"/>
      <p:bldP spid="536734" grpId="1" animBg="1"/>
      <p:bldP spid="536734" grpId="2" animBg="1"/>
      <p:bldP spid="536737" grpId="0"/>
      <p:bldP spid="53673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Wireless, Mobile Networks</a:t>
            </a:r>
          </a:p>
        </p:txBody>
      </p:sp>
      <p:sp>
        <p:nvSpPr>
          <p:cNvPr id="7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6-</a:t>
            </a:r>
            <a:fld id="{EEB9512A-C793-4AB0-B180-B2979B636C97}" type="slidenum">
              <a:rPr lang="en-US"/>
              <a:pPr/>
              <a:t>2</a:t>
            </a:fld>
            <a:endParaRPr lang="en-US"/>
          </a:p>
        </p:txBody>
      </p:sp>
      <p:sp>
        <p:nvSpPr>
          <p:cNvPr id="39424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Elements of a wireless network</a:t>
            </a:r>
          </a:p>
        </p:txBody>
      </p:sp>
      <p:sp>
        <p:nvSpPr>
          <p:cNvPr id="394245" name="Oval 5"/>
          <p:cNvSpPr>
            <a:spLocks noChangeArrowheads="1"/>
          </p:cNvSpPr>
          <p:nvPr/>
        </p:nvSpPr>
        <p:spPr bwMode="auto">
          <a:xfrm>
            <a:off x="4940300" y="4667250"/>
            <a:ext cx="1755775" cy="1625600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94246" name="Group 6"/>
          <p:cNvGrpSpPr>
            <a:grpSpLocks/>
          </p:cNvGrpSpPr>
          <p:nvPr/>
        </p:nvGrpSpPr>
        <p:grpSpPr bwMode="auto">
          <a:xfrm>
            <a:off x="3059113" y="2781300"/>
            <a:ext cx="2362200" cy="1762125"/>
            <a:chOff x="3839" y="1737"/>
            <a:chExt cx="1488" cy="1110"/>
          </a:xfrm>
        </p:grpSpPr>
        <p:sp>
          <p:nvSpPr>
            <p:cNvPr id="394247" name="Freeform 7"/>
            <p:cNvSpPr>
              <a:spLocks/>
            </p:cNvSpPr>
            <p:nvPr/>
          </p:nvSpPr>
          <p:spPr bwMode="auto">
            <a:xfrm>
              <a:off x="3839" y="1737"/>
              <a:ext cx="1488" cy="1110"/>
            </a:xfrm>
            <a:custGeom>
              <a:avLst/>
              <a:gdLst>
                <a:gd name="T0" fmla="*/ 27 w 2135"/>
                <a:gd name="T1" fmla="*/ 652 h 1662"/>
                <a:gd name="T2" fmla="*/ 105 w 2135"/>
                <a:gd name="T3" fmla="*/ 76 h 1662"/>
                <a:gd name="T4" fmla="*/ 657 w 2135"/>
                <a:gd name="T5" fmla="*/ 196 h 1662"/>
                <a:gd name="T6" fmla="*/ 1209 w 2135"/>
                <a:gd name="T7" fmla="*/ 100 h 1662"/>
                <a:gd name="T8" fmla="*/ 2001 w 2135"/>
                <a:gd name="T9" fmla="*/ 406 h 1662"/>
                <a:gd name="T10" fmla="*/ 2013 w 2135"/>
                <a:gd name="T11" fmla="*/ 1144 h 1662"/>
                <a:gd name="T12" fmla="*/ 1581 w 2135"/>
                <a:gd name="T13" fmla="*/ 1600 h 1662"/>
                <a:gd name="T14" fmla="*/ 813 w 2135"/>
                <a:gd name="T15" fmla="*/ 1516 h 1662"/>
                <a:gd name="T16" fmla="*/ 501 w 2135"/>
                <a:gd name="T17" fmla="*/ 1270 h 1662"/>
                <a:gd name="T18" fmla="*/ 183 w 2135"/>
                <a:gd name="T19" fmla="*/ 1066 h 1662"/>
                <a:gd name="T20" fmla="*/ 27 w 2135"/>
                <a:gd name="T21" fmla="*/ 652 h 16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4248" name="Text Box 8"/>
            <p:cNvSpPr txBox="1">
              <a:spLocks noChangeArrowheads="1"/>
            </p:cNvSpPr>
            <p:nvPr/>
          </p:nvSpPr>
          <p:spPr bwMode="auto">
            <a:xfrm>
              <a:off x="4075" y="1947"/>
              <a:ext cx="1094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/>
                <a:t>network </a:t>
              </a:r>
            </a:p>
            <a:p>
              <a:pPr algn="ctr" eaLnBrk="1" hangingPunct="1"/>
              <a:r>
                <a:rPr lang="en-US"/>
                <a:t>infrastructure</a:t>
              </a:r>
            </a:p>
          </p:txBody>
        </p:sp>
      </p:grpSp>
      <p:pic>
        <p:nvPicPr>
          <p:cNvPr id="394249" name="Picture 9" descr="31u_bnrz[1]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5325" y="5245100"/>
            <a:ext cx="214313" cy="336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94250" name="Group 10"/>
          <p:cNvGrpSpPr>
            <a:grpSpLocks/>
          </p:cNvGrpSpPr>
          <p:nvPr/>
        </p:nvGrpSpPr>
        <p:grpSpPr bwMode="auto">
          <a:xfrm>
            <a:off x="1147763" y="1709738"/>
            <a:ext cx="1755775" cy="1625600"/>
            <a:chOff x="567" y="1326"/>
            <a:chExt cx="1106" cy="1024"/>
          </a:xfrm>
        </p:grpSpPr>
        <p:sp>
          <p:nvSpPr>
            <p:cNvPr id="394251" name="Oval 11"/>
            <p:cNvSpPr>
              <a:spLocks noChangeArrowheads="1"/>
            </p:cNvSpPr>
            <p:nvPr/>
          </p:nvSpPr>
          <p:spPr bwMode="auto">
            <a:xfrm>
              <a:off x="567" y="1326"/>
              <a:ext cx="1106" cy="1024"/>
            </a:xfrm>
            <a:prstGeom prst="ellipse">
              <a:avLst/>
            </a:prstGeom>
            <a:solidFill>
              <a:srgbClr val="99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394252" name="Picture 12" descr="31u_bnrz[1]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1035" y="1785"/>
              <a:ext cx="212" cy="135"/>
            </a:xfrm>
            <a:prstGeom prst="rect">
              <a:avLst/>
            </a:prstGeom>
            <a:solidFill>
              <a:srgbClr val="99CCFF"/>
            </a:solidFill>
          </p:spPr>
        </p:pic>
        <p:grpSp>
          <p:nvGrpSpPr>
            <p:cNvPr id="394253" name="Group 13"/>
            <p:cNvGrpSpPr>
              <a:grpSpLocks/>
            </p:cNvGrpSpPr>
            <p:nvPr/>
          </p:nvGrpSpPr>
          <p:grpSpPr bwMode="auto">
            <a:xfrm>
              <a:off x="1221" y="1447"/>
              <a:ext cx="252" cy="288"/>
              <a:chOff x="2870" y="1518"/>
              <a:chExt cx="292" cy="320"/>
            </a:xfrm>
          </p:grpSpPr>
          <p:graphicFrame>
            <p:nvGraphicFramePr>
              <p:cNvPr id="394254" name="Object 14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29" name="Clip" r:id="rId6" imgW="819000" imgH="847800" progId="MS_ClipArt_Gallery.2">
                      <p:embed/>
                    </p:oleObj>
                  </mc:Choice>
                  <mc:Fallback>
                    <p:oleObj name="Clip" r:id="rId6" imgW="819000" imgH="847800" progId="MS_ClipArt_Gallery.2">
                      <p:embed/>
                      <p:pic>
                        <p:nvPicPr>
                          <p:cNvPr id="0" name="Object 1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solidFill>
                            <a:srgbClr val="99CCFF"/>
                          </a:solidFill>
                          <a:ln>
                            <a:noFill/>
                          </a:ln>
                          <a:effectLst/>
                          <a:extLs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94255" name="Object 15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30" name="Clip" r:id="rId8" imgW="1266840" imgH="1200240" progId="MS_ClipArt_Gallery.2">
                      <p:embed/>
                    </p:oleObj>
                  </mc:Choice>
                  <mc:Fallback>
                    <p:oleObj name="Clip" r:id="rId8" imgW="1266840" imgH="1200240" progId="MS_ClipArt_Gallery.2">
                      <p:embed/>
                      <p:pic>
                        <p:nvPicPr>
                          <p:cNvPr id="0" name="Object 1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solidFill>
                            <a:srgbClr val="99CCFF"/>
                          </a:solidFill>
                          <a:ln>
                            <a:noFill/>
                          </a:ln>
                          <a:effectLst/>
                          <a:extLs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394256" name="Group 16"/>
            <p:cNvGrpSpPr>
              <a:grpSpLocks/>
            </p:cNvGrpSpPr>
            <p:nvPr/>
          </p:nvGrpSpPr>
          <p:grpSpPr bwMode="auto">
            <a:xfrm>
              <a:off x="869" y="1379"/>
              <a:ext cx="252" cy="288"/>
              <a:chOff x="2870" y="1518"/>
              <a:chExt cx="292" cy="320"/>
            </a:xfrm>
          </p:grpSpPr>
          <p:graphicFrame>
            <p:nvGraphicFramePr>
              <p:cNvPr id="394257" name="Object 17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31" name="Clip" r:id="rId10" imgW="819000" imgH="847800" progId="MS_ClipArt_Gallery.2">
                      <p:embed/>
                    </p:oleObj>
                  </mc:Choice>
                  <mc:Fallback>
                    <p:oleObj name="Clip" r:id="rId10" imgW="819000" imgH="847800" progId="MS_ClipArt_Gallery.2">
                      <p:embed/>
                      <p:pic>
                        <p:nvPicPr>
                          <p:cNvPr id="0" name="Object 1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solidFill>
                            <a:srgbClr val="99CCFF"/>
                          </a:solidFill>
                          <a:ln>
                            <a:noFill/>
                          </a:ln>
                          <a:effectLst/>
                          <a:extLs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94258" name="Object 18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32" name="Clip" r:id="rId11" imgW="1266840" imgH="1200240" progId="MS_ClipArt_Gallery.2">
                      <p:embed/>
                    </p:oleObj>
                  </mc:Choice>
                  <mc:Fallback>
                    <p:oleObj name="Clip" r:id="rId11" imgW="1266840" imgH="1200240" progId="MS_ClipArt_Gallery.2">
                      <p:embed/>
                      <p:pic>
                        <p:nvPicPr>
                          <p:cNvPr id="0" name="Object 1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solidFill>
                            <a:srgbClr val="99CCFF"/>
                          </a:solidFill>
                          <a:ln>
                            <a:noFill/>
                          </a:ln>
                          <a:effectLst/>
                          <a:extLs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394259" name="Group 19"/>
            <p:cNvGrpSpPr>
              <a:grpSpLocks/>
            </p:cNvGrpSpPr>
            <p:nvPr/>
          </p:nvGrpSpPr>
          <p:grpSpPr bwMode="auto">
            <a:xfrm>
              <a:off x="727" y="1878"/>
              <a:ext cx="252" cy="288"/>
              <a:chOff x="2870" y="1518"/>
              <a:chExt cx="292" cy="320"/>
            </a:xfrm>
          </p:grpSpPr>
          <p:graphicFrame>
            <p:nvGraphicFramePr>
              <p:cNvPr id="394260" name="Object 20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33" name="Clip" r:id="rId12" imgW="819000" imgH="847800" progId="MS_ClipArt_Gallery.2">
                      <p:embed/>
                    </p:oleObj>
                  </mc:Choice>
                  <mc:Fallback>
                    <p:oleObj name="Clip" r:id="rId12" imgW="819000" imgH="847800" progId="MS_ClipArt_Gallery.2">
                      <p:embed/>
                      <p:pic>
                        <p:nvPicPr>
                          <p:cNvPr id="0" name="Object 2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solidFill>
                            <a:srgbClr val="99CCFF"/>
                          </a:solidFill>
                          <a:ln>
                            <a:noFill/>
                          </a:ln>
                          <a:effectLst/>
                          <a:extLs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94261" name="Object 21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34" name="Clip" r:id="rId13" imgW="1266840" imgH="1200240" progId="MS_ClipArt_Gallery.2">
                      <p:embed/>
                    </p:oleObj>
                  </mc:Choice>
                  <mc:Fallback>
                    <p:oleObj name="Clip" r:id="rId13" imgW="1266840" imgH="1200240" progId="MS_ClipArt_Gallery.2">
                      <p:embed/>
                      <p:pic>
                        <p:nvPicPr>
                          <p:cNvPr id="0" name="Object 2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solidFill>
                            <a:srgbClr val="99CCFF"/>
                          </a:solidFill>
                          <a:ln>
                            <a:noFill/>
                          </a:ln>
                          <a:effectLst/>
                          <a:extLs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394262" name="Line 22"/>
          <p:cNvSpPr>
            <a:spLocks noChangeShapeType="1"/>
          </p:cNvSpPr>
          <p:nvPr/>
        </p:nvSpPr>
        <p:spPr bwMode="auto">
          <a:xfrm>
            <a:off x="2176463" y="2711450"/>
            <a:ext cx="900112" cy="3921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4263" name="Oval 23"/>
          <p:cNvSpPr>
            <a:spLocks noChangeArrowheads="1"/>
          </p:cNvSpPr>
          <p:nvPr/>
        </p:nvSpPr>
        <p:spPr bwMode="auto">
          <a:xfrm>
            <a:off x="1243013" y="3632200"/>
            <a:ext cx="1755775" cy="1625600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394264" name="Picture 24" descr="31u_bnrz[1]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6288" y="4300538"/>
            <a:ext cx="214312" cy="336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94265" name="Group 25"/>
          <p:cNvGrpSpPr>
            <a:grpSpLocks/>
          </p:cNvGrpSpPr>
          <p:nvPr/>
        </p:nvGrpSpPr>
        <p:grpSpPr bwMode="auto">
          <a:xfrm>
            <a:off x="2033588" y="4651375"/>
            <a:ext cx="400050" cy="457200"/>
            <a:chOff x="2870" y="1518"/>
            <a:chExt cx="292" cy="320"/>
          </a:xfrm>
        </p:grpSpPr>
        <p:graphicFrame>
          <p:nvGraphicFramePr>
            <p:cNvPr id="394266" name="Object 26"/>
            <p:cNvGraphicFramePr>
              <a:graphicFrameLocks noChangeAspect="1"/>
            </p:cNvGraphicFramePr>
            <p:nvPr/>
          </p:nvGraphicFramePr>
          <p:xfrm>
            <a:off x="2870" y="1518"/>
            <a:ext cx="272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5" name="Clip" r:id="rId14" imgW="819000" imgH="847800" progId="MS_ClipArt_Gallery.2">
                    <p:embed/>
                  </p:oleObj>
                </mc:Choice>
                <mc:Fallback>
                  <p:oleObj name="Clip" r:id="rId14" imgW="819000" imgH="847800" progId="MS_ClipArt_Gallery.2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70" y="1518"/>
                          <a:ext cx="272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4267" name="Object 27"/>
            <p:cNvGraphicFramePr>
              <a:graphicFrameLocks noChangeAspect="1"/>
            </p:cNvGraphicFramePr>
            <p:nvPr/>
          </p:nvGraphicFramePr>
          <p:xfrm>
            <a:off x="2913" y="1602"/>
            <a:ext cx="249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6" name="Clip" r:id="rId15" imgW="1266840" imgH="1200240" progId="MS_ClipArt_Gallery.2">
                    <p:embed/>
                  </p:oleObj>
                </mc:Choice>
                <mc:Fallback>
                  <p:oleObj name="Clip" r:id="rId15" imgW="1266840" imgH="1200240" progId="MS_ClipArt_Gallery.2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3" y="1602"/>
                          <a:ext cx="249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94268" name="Group 28"/>
          <p:cNvGrpSpPr>
            <a:grpSpLocks/>
          </p:cNvGrpSpPr>
          <p:nvPr/>
        </p:nvGrpSpPr>
        <p:grpSpPr bwMode="auto">
          <a:xfrm>
            <a:off x="1882775" y="3702050"/>
            <a:ext cx="400050" cy="457200"/>
            <a:chOff x="2870" y="1518"/>
            <a:chExt cx="292" cy="320"/>
          </a:xfrm>
        </p:grpSpPr>
        <p:graphicFrame>
          <p:nvGraphicFramePr>
            <p:cNvPr id="394269" name="Object 29"/>
            <p:cNvGraphicFramePr>
              <a:graphicFrameLocks noChangeAspect="1"/>
            </p:cNvGraphicFramePr>
            <p:nvPr/>
          </p:nvGraphicFramePr>
          <p:xfrm>
            <a:off x="2870" y="1518"/>
            <a:ext cx="272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7" name="Clip" r:id="rId16" imgW="819000" imgH="847800" progId="MS_ClipArt_Gallery.2">
                    <p:embed/>
                  </p:oleObj>
                </mc:Choice>
                <mc:Fallback>
                  <p:oleObj name="Clip" r:id="rId16" imgW="819000" imgH="847800" progId="MS_ClipArt_Gallery.2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70" y="1518"/>
                          <a:ext cx="272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4270" name="Object 30"/>
            <p:cNvGraphicFramePr>
              <a:graphicFrameLocks noChangeAspect="1"/>
            </p:cNvGraphicFramePr>
            <p:nvPr/>
          </p:nvGraphicFramePr>
          <p:xfrm>
            <a:off x="2913" y="1602"/>
            <a:ext cx="249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8" name="Clip" r:id="rId17" imgW="1266840" imgH="1200240" progId="MS_ClipArt_Gallery.2">
                    <p:embed/>
                  </p:oleObj>
                </mc:Choice>
                <mc:Fallback>
                  <p:oleObj name="Clip" r:id="rId17" imgW="1266840" imgH="1200240" progId="MS_ClipArt_Gallery.2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3" y="1602"/>
                          <a:ext cx="249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94271" name="Group 31"/>
          <p:cNvGrpSpPr>
            <a:grpSpLocks/>
          </p:cNvGrpSpPr>
          <p:nvPr/>
        </p:nvGrpSpPr>
        <p:grpSpPr bwMode="auto">
          <a:xfrm>
            <a:off x="1497013" y="4508500"/>
            <a:ext cx="400050" cy="457200"/>
            <a:chOff x="2870" y="1518"/>
            <a:chExt cx="292" cy="320"/>
          </a:xfrm>
        </p:grpSpPr>
        <p:graphicFrame>
          <p:nvGraphicFramePr>
            <p:cNvPr id="394272" name="Object 32"/>
            <p:cNvGraphicFramePr>
              <a:graphicFrameLocks noChangeAspect="1"/>
            </p:cNvGraphicFramePr>
            <p:nvPr/>
          </p:nvGraphicFramePr>
          <p:xfrm>
            <a:off x="2870" y="1518"/>
            <a:ext cx="272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9" name="Clip" r:id="rId18" imgW="819000" imgH="847800" progId="MS_ClipArt_Gallery.2">
                    <p:embed/>
                  </p:oleObj>
                </mc:Choice>
                <mc:Fallback>
                  <p:oleObj name="Clip" r:id="rId18" imgW="819000" imgH="847800" progId="MS_ClipArt_Gallery.2">
                    <p:embed/>
                    <p:pic>
                      <p:nvPicPr>
                        <p:cNvPr id="0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70" y="1518"/>
                          <a:ext cx="272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4273" name="Object 33"/>
            <p:cNvGraphicFramePr>
              <a:graphicFrameLocks noChangeAspect="1"/>
            </p:cNvGraphicFramePr>
            <p:nvPr/>
          </p:nvGraphicFramePr>
          <p:xfrm>
            <a:off x="2913" y="1602"/>
            <a:ext cx="249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0" name="Clip" r:id="rId19" imgW="1266840" imgH="1200240" progId="MS_ClipArt_Gallery.2">
                    <p:embed/>
                  </p:oleObj>
                </mc:Choice>
                <mc:Fallback>
                  <p:oleObj name="Clip" r:id="rId19" imgW="1266840" imgH="1200240" progId="MS_ClipArt_Gallery.2">
                    <p:embed/>
                    <p:pic>
                      <p:nvPicPr>
                        <p:cNvPr id="0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3" y="1602"/>
                          <a:ext cx="249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94274" name="Line 34"/>
          <p:cNvSpPr>
            <a:spLocks noChangeShapeType="1"/>
          </p:cNvSpPr>
          <p:nvPr/>
        </p:nvSpPr>
        <p:spPr bwMode="auto">
          <a:xfrm flipV="1">
            <a:off x="2197100" y="3721100"/>
            <a:ext cx="974725" cy="725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94275" name="Group 35"/>
          <p:cNvGrpSpPr>
            <a:grpSpLocks/>
          </p:cNvGrpSpPr>
          <p:nvPr/>
        </p:nvGrpSpPr>
        <p:grpSpPr bwMode="auto">
          <a:xfrm>
            <a:off x="1373188" y="3960813"/>
            <a:ext cx="400050" cy="457200"/>
            <a:chOff x="2870" y="1518"/>
            <a:chExt cx="292" cy="320"/>
          </a:xfrm>
        </p:grpSpPr>
        <p:graphicFrame>
          <p:nvGraphicFramePr>
            <p:cNvPr id="394276" name="Object 36"/>
            <p:cNvGraphicFramePr>
              <a:graphicFrameLocks noChangeAspect="1"/>
            </p:cNvGraphicFramePr>
            <p:nvPr/>
          </p:nvGraphicFramePr>
          <p:xfrm>
            <a:off x="2870" y="1518"/>
            <a:ext cx="272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1" name="Clip" r:id="rId20" imgW="819000" imgH="847800" progId="MS_ClipArt_Gallery.2">
                    <p:embed/>
                  </p:oleObj>
                </mc:Choice>
                <mc:Fallback>
                  <p:oleObj name="Clip" r:id="rId20" imgW="819000" imgH="847800" progId="MS_ClipArt_Gallery.2">
                    <p:embed/>
                    <p:pic>
                      <p:nvPicPr>
                        <p:cNvPr id="0" name="Object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70" y="1518"/>
                          <a:ext cx="272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4277" name="Object 37"/>
            <p:cNvGraphicFramePr>
              <a:graphicFrameLocks noChangeAspect="1"/>
            </p:cNvGraphicFramePr>
            <p:nvPr/>
          </p:nvGraphicFramePr>
          <p:xfrm>
            <a:off x="2913" y="1602"/>
            <a:ext cx="249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2" name="Clip" r:id="rId21" imgW="1266840" imgH="1200240" progId="MS_ClipArt_Gallery.2">
                    <p:embed/>
                  </p:oleObj>
                </mc:Choice>
                <mc:Fallback>
                  <p:oleObj name="Clip" r:id="rId21" imgW="1266840" imgH="1200240" progId="MS_ClipArt_Gallery.2">
                    <p:embed/>
                    <p:pic>
                      <p:nvPicPr>
                        <p:cNvPr id="0" name="Object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3" y="1602"/>
                          <a:ext cx="249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94278" name="Oval 38"/>
          <p:cNvSpPr>
            <a:spLocks noChangeArrowheads="1"/>
          </p:cNvSpPr>
          <p:nvPr/>
        </p:nvSpPr>
        <p:spPr bwMode="auto">
          <a:xfrm>
            <a:off x="3630613" y="4583113"/>
            <a:ext cx="1755775" cy="1625600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394279" name="Picture 39" descr="31u_bnrz[1]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3888" y="5265738"/>
            <a:ext cx="214312" cy="336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94280" name="Group 40"/>
          <p:cNvGrpSpPr>
            <a:grpSpLocks/>
          </p:cNvGrpSpPr>
          <p:nvPr/>
        </p:nvGrpSpPr>
        <p:grpSpPr bwMode="auto">
          <a:xfrm>
            <a:off x="4421188" y="5616575"/>
            <a:ext cx="400050" cy="457200"/>
            <a:chOff x="2870" y="1518"/>
            <a:chExt cx="292" cy="320"/>
          </a:xfrm>
        </p:grpSpPr>
        <p:graphicFrame>
          <p:nvGraphicFramePr>
            <p:cNvPr id="394281" name="Object 41"/>
            <p:cNvGraphicFramePr>
              <a:graphicFrameLocks noChangeAspect="1"/>
            </p:cNvGraphicFramePr>
            <p:nvPr/>
          </p:nvGraphicFramePr>
          <p:xfrm>
            <a:off x="2870" y="1518"/>
            <a:ext cx="272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3" name="Clip" r:id="rId22" imgW="819000" imgH="847800" progId="MS_ClipArt_Gallery.2">
                    <p:embed/>
                  </p:oleObj>
                </mc:Choice>
                <mc:Fallback>
                  <p:oleObj name="Clip" r:id="rId22" imgW="819000" imgH="847800" progId="MS_ClipArt_Gallery.2">
                    <p:embed/>
                    <p:pic>
                      <p:nvPicPr>
                        <p:cNvPr id="0" name="Object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70" y="1518"/>
                          <a:ext cx="272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4282" name="Object 42"/>
            <p:cNvGraphicFramePr>
              <a:graphicFrameLocks noChangeAspect="1"/>
            </p:cNvGraphicFramePr>
            <p:nvPr/>
          </p:nvGraphicFramePr>
          <p:xfrm>
            <a:off x="2913" y="1602"/>
            <a:ext cx="249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4" name="Clip" r:id="rId23" imgW="1266840" imgH="1200240" progId="MS_ClipArt_Gallery.2">
                    <p:embed/>
                  </p:oleObj>
                </mc:Choice>
                <mc:Fallback>
                  <p:oleObj name="Clip" r:id="rId23" imgW="1266840" imgH="1200240" progId="MS_ClipArt_Gallery.2">
                    <p:embed/>
                    <p:pic>
                      <p:nvPicPr>
                        <p:cNvPr id="0" name="Object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3" y="1602"/>
                          <a:ext cx="249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94283" name="Group 43"/>
          <p:cNvGrpSpPr>
            <a:grpSpLocks/>
          </p:cNvGrpSpPr>
          <p:nvPr/>
        </p:nvGrpSpPr>
        <p:grpSpPr bwMode="auto">
          <a:xfrm>
            <a:off x="4622800" y="4672013"/>
            <a:ext cx="400050" cy="457200"/>
            <a:chOff x="2870" y="1518"/>
            <a:chExt cx="292" cy="320"/>
          </a:xfrm>
        </p:grpSpPr>
        <p:graphicFrame>
          <p:nvGraphicFramePr>
            <p:cNvPr id="394284" name="Object 44"/>
            <p:cNvGraphicFramePr>
              <a:graphicFrameLocks noChangeAspect="1"/>
            </p:cNvGraphicFramePr>
            <p:nvPr/>
          </p:nvGraphicFramePr>
          <p:xfrm>
            <a:off x="2870" y="1518"/>
            <a:ext cx="272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5" name="Clip" r:id="rId24" imgW="819000" imgH="847800" progId="MS_ClipArt_Gallery.2">
                    <p:embed/>
                  </p:oleObj>
                </mc:Choice>
                <mc:Fallback>
                  <p:oleObj name="Clip" r:id="rId24" imgW="819000" imgH="847800" progId="MS_ClipArt_Gallery.2">
                    <p:embed/>
                    <p:pic>
                      <p:nvPicPr>
                        <p:cNvPr id="0" name="Object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70" y="1518"/>
                          <a:ext cx="272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4285" name="Object 45"/>
            <p:cNvGraphicFramePr>
              <a:graphicFrameLocks noChangeAspect="1"/>
            </p:cNvGraphicFramePr>
            <p:nvPr/>
          </p:nvGraphicFramePr>
          <p:xfrm>
            <a:off x="2913" y="1602"/>
            <a:ext cx="249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6" name="Clip" r:id="rId25" imgW="1266840" imgH="1200240" progId="MS_ClipArt_Gallery.2">
                    <p:embed/>
                  </p:oleObj>
                </mc:Choice>
                <mc:Fallback>
                  <p:oleObj name="Clip" r:id="rId25" imgW="1266840" imgH="1200240" progId="MS_ClipArt_Gallery.2">
                    <p:embed/>
                    <p:pic>
                      <p:nvPicPr>
                        <p:cNvPr id="0" name="Object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3" y="1602"/>
                          <a:ext cx="249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94286" name="Group 46"/>
          <p:cNvGrpSpPr>
            <a:grpSpLocks/>
          </p:cNvGrpSpPr>
          <p:nvPr/>
        </p:nvGrpSpPr>
        <p:grpSpPr bwMode="auto">
          <a:xfrm>
            <a:off x="3884613" y="5473700"/>
            <a:ext cx="400050" cy="457200"/>
            <a:chOff x="2870" y="1518"/>
            <a:chExt cx="292" cy="320"/>
          </a:xfrm>
        </p:grpSpPr>
        <p:graphicFrame>
          <p:nvGraphicFramePr>
            <p:cNvPr id="394287" name="Object 47"/>
            <p:cNvGraphicFramePr>
              <a:graphicFrameLocks noChangeAspect="1"/>
            </p:cNvGraphicFramePr>
            <p:nvPr/>
          </p:nvGraphicFramePr>
          <p:xfrm>
            <a:off x="2870" y="1518"/>
            <a:ext cx="272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7" name="Clip" r:id="rId26" imgW="819000" imgH="847800" progId="MS_ClipArt_Gallery.2">
                    <p:embed/>
                  </p:oleObj>
                </mc:Choice>
                <mc:Fallback>
                  <p:oleObj name="Clip" r:id="rId26" imgW="819000" imgH="847800" progId="MS_ClipArt_Gallery.2">
                    <p:embed/>
                    <p:pic>
                      <p:nvPicPr>
                        <p:cNvPr id="0" name="Object 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70" y="1518"/>
                          <a:ext cx="272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4288" name="Object 48"/>
            <p:cNvGraphicFramePr>
              <a:graphicFrameLocks noChangeAspect="1"/>
            </p:cNvGraphicFramePr>
            <p:nvPr/>
          </p:nvGraphicFramePr>
          <p:xfrm>
            <a:off x="2913" y="1602"/>
            <a:ext cx="249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8" name="Clip" r:id="rId27" imgW="1266840" imgH="1200240" progId="MS_ClipArt_Gallery.2">
                    <p:embed/>
                  </p:oleObj>
                </mc:Choice>
                <mc:Fallback>
                  <p:oleObj name="Clip" r:id="rId27" imgW="1266840" imgH="1200240" progId="MS_ClipArt_Gallery.2">
                    <p:embed/>
                    <p:pic>
                      <p:nvPicPr>
                        <p:cNvPr id="0" name="Object 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3" y="1602"/>
                          <a:ext cx="249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94289" name="Group 49"/>
          <p:cNvGrpSpPr>
            <a:grpSpLocks/>
          </p:cNvGrpSpPr>
          <p:nvPr/>
        </p:nvGrpSpPr>
        <p:grpSpPr bwMode="auto">
          <a:xfrm>
            <a:off x="3760788" y="4926013"/>
            <a:ext cx="400050" cy="457200"/>
            <a:chOff x="2870" y="1518"/>
            <a:chExt cx="292" cy="320"/>
          </a:xfrm>
        </p:grpSpPr>
        <p:graphicFrame>
          <p:nvGraphicFramePr>
            <p:cNvPr id="394290" name="Object 50"/>
            <p:cNvGraphicFramePr>
              <a:graphicFrameLocks noChangeAspect="1"/>
            </p:cNvGraphicFramePr>
            <p:nvPr/>
          </p:nvGraphicFramePr>
          <p:xfrm>
            <a:off x="2870" y="1518"/>
            <a:ext cx="272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9" name="Clip" r:id="rId28" imgW="819000" imgH="847800" progId="MS_ClipArt_Gallery.2">
                    <p:embed/>
                  </p:oleObj>
                </mc:Choice>
                <mc:Fallback>
                  <p:oleObj name="Clip" r:id="rId28" imgW="819000" imgH="847800" progId="MS_ClipArt_Gallery.2">
                    <p:embed/>
                    <p:pic>
                      <p:nvPicPr>
                        <p:cNvPr id="0" name="Object 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70" y="1518"/>
                          <a:ext cx="272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4291" name="Object 51"/>
            <p:cNvGraphicFramePr>
              <a:graphicFrameLocks noChangeAspect="1"/>
            </p:cNvGraphicFramePr>
            <p:nvPr/>
          </p:nvGraphicFramePr>
          <p:xfrm>
            <a:off x="2913" y="1602"/>
            <a:ext cx="249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0" name="Clip" r:id="rId29" imgW="1266840" imgH="1200240" progId="MS_ClipArt_Gallery.2">
                    <p:embed/>
                  </p:oleObj>
                </mc:Choice>
                <mc:Fallback>
                  <p:oleObj name="Clip" r:id="rId29" imgW="1266840" imgH="1200240" progId="MS_ClipArt_Gallery.2">
                    <p:embed/>
                    <p:pic>
                      <p:nvPicPr>
                        <p:cNvPr id="0" name="Object 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3" y="1602"/>
                          <a:ext cx="249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94292" name="Group 52"/>
          <p:cNvGrpSpPr>
            <a:grpSpLocks/>
          </p:cNvGrpSpPr>
          <p:nvPr/>
        </p:nvGrpSpPr>
        <p:grpSpPr bwMode="auto">
          <a:xfrm>
            <a:off x="5837238" y="5697538"/>
            <a:ext cx="400050" cy="457200"/>
            <a:chOff x="2870" y="1518"/>
            <a:chExt cx="292" cy="320"/>
          </a:xfrm>
        </p:grpSpPr>
        <p:graphicFrame>
          <p:nvGraphicFramePr>
            <p:cNvPr id="394293" name="Object 53"/>
            <p:cNvGraphicFramePr>
              <a:graphicFrameLocks noChangeAspect="1"/>
            </p:cNvGraphicFramePr>
            <p:nvPr/>
          </p:nvGraphicFramePr>
          <p:xfrm>
            <a:off x="2870" y="1518"/>
            <a:ext cx="272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1" name="Clip" r:id="rId30" imgW="819000" imgH="847800" progId="MS_ClipArt_Gallery.2">
                    <p:embed/>
                  </p:oleObj>
                </mc:Choice>
                <mc:Fallback>
                  <p:oleObj name="Clip" r:id="rId30" imgW="819000" imgH="847800" progId="MS_ClipArt_Gallery.2">
                    <p:embed/>
                    <p:pic>
                      <p:nvPicPr>
                        <p:cNvPr id="0" name="Object 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70" y="1518"/>
                          <a:ext cx="272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4294" name="Object 54"/>
            <p:cNvGraphicFramePr>
              <a:graphicFrameLocks noChangeAspect="1"/>
            </p:cNvGraphicFramePr>
            <p:nvPr/>
          </p:nvGraphicFramePr>
          <p:xfrm>
            <a:off x="2913" y="1602"/>
            <a:ext cx="249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2" name="Clip" r:id="rId31" imgW="1266840" imgH="1200240" progId="MS_ClipArt_Gallery.2">
                    <p:embed/>
                  </p:oleObj>
                </mc:Choice>
                <mc:Fallback>
                  <p:oleObj name="Clip" r:id="rId31" imgW="1266840" imgH="1200240" progId="MS_ClipArt_Gallery.2">
                    <p:embed/>
                    <p:pic>
                      <p:nvPicPr>
                        <p:cNvPr id="0" name="Object 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3" y="1602"/>
                          <a:ext cx="249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94295" name="Group 55"/>
          <p:cNvGrpSpPr>
            <a:grpSpLocks/>
          </p:cNvGrpSpPr>
          <p:nvPr/>
        </p:nvGrpSpPr>
        <p:grpSpPr bwMode="auto">
          <a:xfrm>
            <a:off x="4830763" y="5164138"/>
            <a:ext cx="835025" cy="457200"/>
            <a:chOff x="3345" y="3383"/>
            <a:chExt cx="526" cy="288"/>
          </a:xfrm>
        </p:grpSpPr>
        <p:grpSp>
          <p:nvGrpSpPr>
            <p:cNvPr id="394296" name="Group 56"/>
            <p:cNvGrpSpPr>
              <a:grpSpLocks/>
            </p:cNvGrpSpPr>
            <p:nvPr/>
          </p:nvGrpSpPr>
          <p:grpSpPr bwMode="auto">
            <a:xfrm>
              <a:off x="3426" y="3383"/>
              <a:ext cx="252" cy="288"/>
              <a:chOff x="2870" y="1518"/>
              <a:chExt cx="292" cy="320"/>
            </a:xfrm>
          </p:grpSpPr>
          <p:graphicFrame>
            <p:nvGraphicFramePr>
              <p:cNvPr id="394297" name="Object 57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53" name="Clip" r:id="rId32" imgW="819000" imgH="847800" progId="MS_ClipArt_Gallery.2">
                      <p:embed/>
                    </p:oleObj>
                  </mc:Choice>
                  <mc:Fallback>
                    <p:oleObj name="Clip" r:id="rId32" imgW="819000" imgH="847800" progId="MS_ClipArt_Gallery.2">
                      <p:embed/>
                      <p:pic>
                        <p:nvPicPr>
                          <p:cNvPr id="0" name="Object 5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94298" name="Object 58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54" name="Clip" r:id="rId33" imgW="1266840" imgH="1200240" progId="MS_ClipArt_Gallery.2">
                      <p:embed/>
                    </p:oleObj>
                  </mc:Choice>
                  <mc:Fallback>
                    <p:oleObj name="Clip" r:id="rId33" imgW="1266840" imgH="1200240" progId="MS_ClipArt_Gallery.2">
                      <p:embed/>
                      <p:pic>
                        <p:nvPicPr>
                          <p:cNvPr id="0" name="Object 5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394299" name="Line 59"/>
            <p:cNvSpPr>
              <a:spLocks noChangeShapeType="1"/>
            </p:cNvSpPr>
            <p:nvPr/>
          </p:nvSpPr>
          <p:spPr bwMode="auto">
            <a:xfrm>
              <a:off x="3679" y="3547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4300" name="Line 60"/>
            <p:cNvSpPr>
              <a:spLocks noChangeShapeType="1"/>
            </p:cNvSpPr>
            <p:nvPr/>
          </p:nvSpPr>
          <p:spPr bwMode="auto">
            <a:xfrm flipH="1">
              <a:off x="3372" y="3486"/>
              <a:ext cx="1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4301" name="Line 61"/>
            <p:cNvSpPr>
              <a:spLocks noChangeShapeType="1"/>
            </p:cNvSpPr>
            <p:nvPr/>
          </p:nvSpPr>
          <p:spPr bwMode="auto">
            <a:xfrm flipH="1">
              <a:off x="3381" y="3534"/>
              <a:ext cx="1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4302" name="Line 62"/>
            <p:cNvSpPr>
              <a:spLocks noChangeShapeType="1"/>
            </p:cNvSpPr>
            <p:nvPr/>
          </p:nvSpPr>
          <p:spPr bwMode="auto">
            <a:xfrm flipH="1">
              <a:off x="3345" y="3576"/>
              <a:ext cx="1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94303" name="Line 63"/>
          <p:cNvSpPr>
            <a:spLocks noChangeShapeType="1"/>
          </p:cNvSpPr>
          <p:nvPr/>
        </p:nvSpPr>
        <p:spPr bwMode="auto">
          <a:xfrm flipH="1" flipV="1">
            <a:off x="5068888" y="4303713"/>
            <a:ext cx="747712" cy="1095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4304" name="Line 64"/>
          <p:cNvSpPr>
            <a:spLocks noChangeShapeType="1"/>
          </p:cNvSpPr>
          <p:nvPr/>
        </p:nvSpPr>
        <p:spPr bwMode="auto">
          <a:xfrm flipH="1" flipV="1">
            <a:off x="4297363" y="4451350"/>
            <a:ext cx="176212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94328" name="Group 88"/>
          <p:cNvGrpSpPr>
            <a:grpSpLocks/>
          </p:cNvGrpSpPr>
          <p:nvPr/>
        </p:nvGrpSpPr>
        <p:grpSpPr bwMode="auto">
          <a:xfrm>
            <a:off x="5257800" y="1228725"/>
            <a:ext cx="3633788" cy="4567238"/>
            <a:chOff x="3312" y="774"/>
            <a:chExt cx="2289" cy="2877"/>
          </a:xfrm>
        </p:grpSpPr>
        <p:sp>
          <p:nvSpPr>
            <p:cNvPr id="394324" name="Rectangle 84"/>
            <p:cNvSpPr>
              <a:spLocks noChangeArrowheads="1"/>
            </p:cNvSpPr>
            <p:nvPr/>
          </p:nvSpPr>
          <p:spPr bwMode="auto">
            <a:xfrm>
              <a:off x="3465" y="1125"/>
              <a:ext cx="2127" cy="1303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4325" name="Rectangle 85"/>
            <p:cNvSpPr>
              <a:spLocks noChangeArrowheads="1"/>
            </p:cNvSpPr>
            <p:nvPr/>
          </p:nvSpPr>
          <p:spPr bwMode="auto">
            <a:xfrm>
              <a:off x="3518" y="1028"/>
              <a:ext cx="1205" cy="1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4323" name="Rectangle 83"/>
            <p:cNvSpPr>
              <a:spLocks noChangeArrowheads="1"/>
            </p:cNvSpPr>
            <p:nvPr/>
          </p:nvSpPr>
          <p:spPr bwMode="auto">
            <a:xfrm>
              <a:off x="3517" y="1002"/>
              <a:ext cx="2084" cy="1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342900" indent="-342900">
                <a:lnSpc>
                  <a:spcPct val="90000"/>
                </a:lnSpc>
                <a:spcBef>
                  <a:spcPct val="20000"/>
                </a:spcBef>
                <a:buClr>
                  <a:srgbClr val="000099"/>
                </a:buClr>
                <a:buSzPct val="75000"/>
                <a:buFont typeface="Wingdings" pitchFamily="2" charset="2"/>
                <a:buNone/>
              </a:pPr>
              <a:r>
                <a:rPr lang="en-US" sz="2000"/>
                <a:t>wireless hosts</a:t>
              </a:r>
            </a:p>
            <a:p>
              <a:pPr marL="342900" indent="-342900">
                <a:lnSpc>
                  <a:spcPct val="90000"/>
                </a:lnSpc>
                <a:spcBef>
                  <a:spcPct val="20000"/>
                </a:spcBef>
                <a:buClr>
                  <a:srgbClr val="000099"/>
                </a:buClr>
                <a:buSzPct val="75000"/>
                <a:buFont typeface="Wingdings" pitchFamily="2" charset="2"/>
                <a:buChar char="v"/>
              </a:pPr>
              <a:r>
                <a:rPr lang="en-US" sz="2000"/>
                <a:t>laptop, PDA, IP phone</a:t>
              </a:r>
            </a:p>
            <a:p>
              <a:pPr marL="342900" indent="-342900">
                <a:lnSpc>
                  <a:spcPct val="90000"/>
                </a:lnSpc>
                <a:spcBef>
                  <a:spcPct val="20000"/>
                </a:spcBef>
                <a:buClr>
                  <a:srgbClr val="000099"/>
                </a:buClr>
                <a:buSzPct val="75000"/>
                <a:buFont typeface="Wingdings" pitchFamily="2" charset="2"/>
                <a:buChar char="v"/>
              </a:pPr>
              <a:r>
                <a:rPr lang="en-US" sz="2000"/>
                <a:t>run applications</a:t>
              </a:r>
            </a:p>
            <a:p>
              <a:pPr marL="342900" indent="-342900">
                <a:lnSpc>
                  <a:spcPct val="90000"/>
                </a:lnSpc>
                <a:spcBef>
                  <a:spcPct val="20000"/>
                </a:spcBef>
                <a:buClr>
                  <a:srgbClr val="000099"/>
                </a:buClr>
                <a:buSzPct val="75000"/>
                <a:buFont typeface="Wingdings" pitchFamily="2" charset="2"/>
                <a:buChar char="v"/>
              </a:pPr>
              <a:r>
                <a:rPr lang="en-US" sz="2000"/>
                <a:t>may be stationary (non-mobile) or mobile</a:t>
              </a:r>
            </a:p>
            <a:p>
              <a:pPr marL="742950" lvl="1" indent="-285750">
                <a:lnSpc>
                  <a:spcPct val="90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</a:pPr>
              <a:r>
                <a:rPr lang="en-US"/>
                <a:t>wireless does </a:t>
              </a:r>
              <a:r>
                <a:rPr lang="en-US" i="1"/>
                <a:t>not</a:t>
              </a:r>
              <a:r>
                <a:rPr lang="en-US"/>
                <a:t> always mean mobility</a:t>
              </a:r>
            </a:p>
          </p:txBody>
        </p:sp>
        <p:grpSp>
          <p:nvGrpSpPr>
            <p:cNvPr id="394310" name="Group 70"/>
            <p:cNvGrpSpPr>
              <a:grpSpLocks/>
            </p:cNvGrpSpPr>
            <p:nvPr/>
          </p:nvGrpSpPr>
          <p:grpSpPr bwMode="auto">
            <a:xfrm>
              <a:off x="4805" y="774"/>
              <a:ext cx="509" cy="421"/>
              <a:chOff x="2870" y="1518"/>
              <a:chExt cx="292" cy="320"/>
            </a:xfrm>
          </p:grpSpPr>
          <p:graphicFrame>
            <p:nvGraphicFramePr>
              <p:cNvPr id="394311" name="Object 71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55" name="Clip" r:id="rId34" imgW="819000" imgH="847800" progId="MS_ClipArt_Gallery.2">
                      <p:embed/>
                    </p:oleObj>
                  </mc:Choice>
                  <mc:Fallback>
                    <p:oleObj name="Clip" r:id="rId34" imgW="819000" imgH="847800" progId="MS_ClipArt_Gallery.2">
                      <p:embed/>
                      <p:pic>
                        <p:nvPicPr>
                          <p:cNvPr id="0" name="Object 7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94312" name="Object 72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56" name="Clip" r:id="rId35" imgW="1266840" imgH="1200240" progId="MS_ClipArt_Gallery.2">
                      <p:embed/>
                    </p:oleObj>
                  </mc:Choice>
                  <mc:Fallback>
                    <p:oleObj name="Clip" r:id="rId35" imgW="1266840" imgH="1200240" progId="MS_ClipArt_Gallery.2">
                      <p:embed/>
                      <p:pic>
                        <p:nvPicPr>
                          <p:cNvPr id="0" name="Object 7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394326" name="Line 86"/>
            <p:cNvSpPr>
              <a:spLocks noChangeShapeType="1"/>
            </p:cNvSpPr>
            <p:nvPr/>
          </p:nvSpPr>
          <p:spPr bwMode="auto">
            <a:xfrm flipH="1">
              <a:off x="3899" y="2464"/>
              <a:ext cx="603" cy="118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94327" name="Line 87"/>
            <p:cNvSpPr>
              <a:spLocks noChangeShapeType="1"/>
            </p:cNvSpPr>
            <p:nvPr/>
          </p:nvSpPr>
          <p:spPr bwMode="auto">
            <a:xfrm flipH="1">
              <a:off x="3312" y="2454"/>
              <a:ext cx="1188" cy="85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94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Wireless, Mobile Networks</a:t>
            </a:r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6-</a:t>
            </a:r>
            <a:fld id="{2C3448C0-060C-4B49-884A-3CAFE137D07E}" type="slidenum">
              <a:rPr lang="en-US"/>
              <a:pPr/>
              <a:t>20</a:t>
            </a:fld>
            <a:endParaRPr lang="en-US"/>
          </a:p>
        </p:txBody>
      </p:sp>
      <p:sp>
        <p:nvSpPr>
          <p:cNvPr id="546818" name="Rectangle 2"/>
          <p:cNvSpPr>
            <a:spLocks noChangeArrowheads="1"/>
          </p:cNvSpPr>
          <p:nvPr/>
        </p:nvSpPr>
        <p:spPr bwMode="auto">
          <a:xfrm>
            <a:off x="350838" y="274638"/>
            <a:ext cx="77724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3600" u="sng">
                <a:solidFill>
                  <a:srgbClr val="000099"/>
                </a:solidFill>
              </a:rPr>
              <a:t>802.11: advanced capabilities</a:t>
            </a:r>
          </a:p>
        </p:txBody>
      </p:sp>
      <p:sp>
        <p:nvSpPr>
          <p:cNvPr id="546820" name="Rectangle 4"/>
          <p:cNvSpPr>
            <a:spLocks noChangeArrowheads="1"/>
          </p:cNvSpPr>
          <p:nvPr/>
        </p:nvSpPr>
        <p:spPr bwMode="auto">
          <a:xfrm>
            <a:off x="461963" y="1266825"/>
            <a:ext cx="73279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None/>
              <a:tabLst>
                <a:tab pos="746125" algn="l"/>
              </a:tabLst>
            </a:pPr>
            <a:r>
              <a:rPr lang="en-US" sz="2400" i="1">
                <a:solidFill>
                  <a:srgbClr val="FF0000"/>
                </a:solidFill>
              </a:rPr>
              <a:t>Power Management</a:t>
            </a:r>
          </a:p>
          <a:p>
            <a:pPr marL="342900" indent="-342900"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  <a:tabLst>
                <a:tab pos="746125" algn="l"/>
              </a:tabLst>
            </a:pPr>
            <a:r>
              <a:rPr lang="en-US" sz="2400"/>
              <a:t>node-to-AP: “I am going to sleep until next beacon frame”</a:t>
            </a:r>
          </a:p>
          <a:p>
            <a:pPr marL="685800" lvl="1" indent="-228600"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tabLst>
                <a:tab pos="746125" algn="l"/>
              </a:tabLst>
            </a:pPr>
            <a:r>
              <a:rPr lang="en-US" sz="2400"/>
              <a:t>AP knows not to transmit frames to this node</a:t>
            </a:r>
          </a:p>
          <a:p>
            <a:pPr marL="685800" lvl="1" indent="-228600"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tabLst>
                <a:tab pos="746125" algn="l"/>
              </a:tabLst>
            </a:pPr>
            <a:r>
              <a:rPr lang="en-US" sz="2400"/>
              <a:t>node wakes up before next beacon frame</a:t>
            </a:r>
          </a:p>
          <a:p>
            <a:pPr marL="342900" indent="-342900"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  <a:tabLst>
                <a:tab pos="746125" algn="l"/>
              </a:tabLst>
            </a:pPr>
            <a:r>
              <a:rPr lang="en-US" sz="2400"/>
              <a:t>beacon frame: contains list of mobiles with AP-to-mobile frames waiting to be sent</a:t>
            </a:r>
          </a:p>
          <a:p>
            <a:pPr marL="685800" lvl="1" indent="-228600"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tabLst>
                <a:tab pos="746125" algn="l"/>
              </a:tabLst>
            </a:pPr>
            <a:r>
              <a:rPr lang="en-US" sz="2400"/>
              <a:t>node will stay awake if AP-to-mobile frames to be sent; otherwise sleep again until next beacon frame</a:t>
            </a:r>
          </a:p>
          <a:p>
            <a:pPr marL="342900" indent="-342900"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None/>
              <a:tabLst>
                <a:tab pos="746125" algn="l"/>
              </a:tabLst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9268858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Wireless, Mobile Networks</a:t>
            </a:r>
          </a:p>
        </p:txBody>
      </p:sp>
      <p:sp>
        <p:nvSpPr>
          <p:cNvPr id="4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6-</a:t>
            </a:r>
            <a:fld id="{934F5D93-503D-4CEA-8757-B13AED855301}" type="slidenum">
              <a:rPr lang="en-US"/>
              <a:pPr/>
              <a:t>21</a:t>
            </a:fld>
            <a:endParaRPr lang="en-US"/>
          </a:p>
        </p:txBody>
      </p:sp>
      <p:sp>
        <p:nvSpPr>
          <p:cNvPr id="413698" name="Oval 2"/>
          <p:cNvSpPr>
            <a:spLocks noChangeArrowheads="1"/>
          </p:cNvSpPr>
          <p:nvPr/>
        </p:nvSpPr>
        <p:spPr bwMode="auto">
          <a:xfrm>
            <a:off x="5029200" y="1292225"/>
            <a:ext cx="3479800" cy="3416300"/>
          </a:xfrm>
          <a:prstGeom prst="ellipse">
            <a:avLst/>
          </a:prstGeom>
          <a:solidFill>
            <a:schemeClr val="accent1">
              <a:alpha val="49001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sz="1600">
              <a:latin typeface="Arial" charset="0"/>
            </a:endParaRPr>
          </a:p>
        </p:txBody>
      </p:sp>
      <p:grpSp>
        <p:nvGrpSpPr>
          <p:cNvPr id="413700" name="Group 4"/>
          <p:cNvGrpSpPr>
            <a:grpSpLocks/>
          </p:cNvGrpSpPr>
          <p:nvPr/>
        </p:nvGrpSpPr>
        <p:grpSpPr bwMode="auto">
          <a:xfrm>
            <a:off x="6626225" y="2863850"/>
            <a:ext cx="333375" cy="336550"/>
            <a:chOff x="1334" y="2718"/>
            <a:chExt cx="210" cy="212"/>
          </a:xfrm>
        </p:grpSpPr>
        <p:sp>
          <p:nvSpPr>
            <p:cNvPr id="413701" name="Oval 5"/>
            <p:cNvSpPr>
              <a:spLocks noChangeArrowheads="1"/>
            </p:cNvSpPr>
            <p:nvPr/>
          </p:nvSpPr>
          <p:spPr bwMode="auto">
            <a:xfrm>
              <a:off x="1352" y="2728"/>
              <a:ext cx="192" cy="18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702" name="Text Box 6"/>
            <p:cNvSpPr txBox="1">
              <a:spLocks noChangeArrowheads="1"/>
            </p:cNvSpPr>
            <p:nvPr/>
          </p:nvSpPr>
          <p:spPr bwMode="auto">
            <a:xfrm>
              <a:off x="1334" y="2718"/>
              <a:ext cx="19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1600" b="1">
                  <a:solidFill>
                    <a:schemeClr val="bg1"/>
                  </a:solidFill>
                  <a:latin typeface="Arial" charset="0"/>
                </a:rPr>
                <a:t>M</a:t>
              </a:r>
            </a:p>
          </p:txBody>
        </p:sp>
      </p:grpSp>
      <p:sp>
        <p:nvSpPr>
          <p:cNvPr id="413703" name="Line 7"/>
          <p:cNvSpPr>
            <a:spLocks noChangeShapeType="1"/>
          </p:cNvSpPr>
          <p:nvPr/>
        </p:nvSpPr>
        <p:spPr bwMode="auto">
          <a:xfrm>
            <a:off x="6972300" y="3019425"/>
            <a:ext cx="15240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3704" name="Line 8"/>
          <p:cNvSpPr>
            <a:spLocks noChangeShapeType="1"/>
          </p:cNvSpPr>
          <p:nvPr/>
        </p:nvSpPr>
        <p:spPr bwMode="auto">
          <a:xfrm>
            <a:off x="5029200" y="3019425"/>
            <a:ext cx="15875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3705" name="Text Box 9"/>
          <p:cNvSpPr txBox="1">
            <a:spLocks noChangeArrowheads="1"/>
          </p:cNvSpPr>
          <p:nvPr/>
        </p:nvSpPr>
        <p:spPr bwMode="auto">
          <a:xfrm>
            <a:off x="7591425" y="2736850"/>
            <a:ext cx="101917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600">
                <a:latin typeface="Arial" charset="0"/>
              </a:rPr>
              <a:t>radius of</a:t>
            </a:r>
          </a:p>
          <a:p>
            <a:pPr eaLnBrk="1" hangingPunct="1"/>
            <a:r>
              <a:rPr lang="en-US" sz="1600">
                <a:latin typeface="Arial" charset="0"/>
              </a:rPr>
              <a:t>coverage</a:t>
            </a:r>
          </a:p>
        </p:txBody>
      </p:sp>
      <p:grpSp>
        <p:nvGrpSpPr>
          <p:cNvPr id="413706" name="Group 10"/>
          <p:cNvGrpSpPr>
            <a:grpSpLocks/>
          </p:cNvGrpSpPr>
          <p:nvPr/>
        </p:nvGrpSpPr>
        <p:grpSpPr bwMode="auto">
          <a:xfrm>
            <a:off x="6067425" y="2228850"/>
            <a:ext cx="320675" cy="336550"/>
            <a:chOff x="4166" y="3398"/>
            <a:chExt cx="202" cy="212"/>
          </a:xfrm>
        </p:grpSpPr>
        <p:sp>
          <p:nvSpPr>
            <p:cNvPr id="413707" name="Oval 11"/>
            <p:cNvSpPr>
              <a:spLocks noChangeArrowheads="1"/>
            </p:cNvSpPr>
            <p:nvPr/>
          </p:nvSpPr>
          <p:spPr bwMode="auto">
            <a:xfrm>
              <a:off x="4176" y="3408"/>
              <a:ext cx="192" cy="18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708" name="Text Box 12"/>
            <p:cNvSpPr txBox="1">
              <a:spLocks noChangeArrowheads="1"/>
            </p:cNvSpPr>
            <p:nvPr/>
          </p:nvSpPr>
          <p:spPr bwMode="auto">
            <a:xfrm>
              <a:off x="4166" y="3398"/>
              <a:ext cx="19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1600" b="1">
                  <a:solidFill>
                    <a:schemeClr val="bg1"/>
                  </a:solidFill>
                  <a:latin typeface="Arial" charset="0"/>
                </a:rPr>
                <a:t>S</a:t>
              </a:r>
            </a:p>
          </p:txBody>
        </p:sp>
      </p:grpSp>
      <p:grpSp>
        <p:nvGrpSpPr>
          <p:cNvPr id="413709" name="Group 13"/>
          <p:cNvGrpSpPr>
            <a:grpSpLocks/>
          </p:cNvGrpSpPr>
          <p:nvPr/>
        </p:nvGrpSpPr>
        <p:grpSpPr bwMode="auto">
          <a:xfrm>
            <a:off x="6981825" y="3524250"/>
            <a:ext cx="320675" cy="336550"/>
            <a:chOff x="4166" y="3398"/>
            <a:chExt cx="202" cy="212"/>
          </a:xfrm>
        </p:grpSpPr>
        <p:sp>
          <p:nvSpPr>
            <p:cNvPr id="413710" name="Oval 14"/>
            <p:cNvSpPr>
              <a:spLocks noChangeArrowheads="1"/>
            </p:cNvSpPr>
            <p:nvPr/>
          </p:nvSpPr>
          <p:spPr bwMode="auto">
            <a:xfrm>
              <a:off x="4176" y="3408"/>
              <a:ext cx="192" cy="18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711" name="Text Box 15"/>
            <p:cNvSpPr txBox="1">
              <a:spLocks noChangeArrowheads="1"/>
            </p:cNvSpPr>
            <p:nvPr/>
          </p:nvSpPr>
          <p:spPr bwMode="auto">
            <a:xfrm>
              <a:off x="4166" y="3398"/>
              <a:ext cx="19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1600" b="1">
                  <a:solidFill>
                    <a:schemeClr val="bg1"/>
                  </a:solidFill>
                  <a:latin typeface="Arial" charset="0"/>
                </a:rPr>
                <a:t>S</a:t>
              </a:r>
            </a:p>
          </p:txBody>
        </p:sp>
      </p:grpSp>
      <p:grpSp>
        <p:nvGrpSpPr>
          <p:cNvPr id="413712" name="Group 16"/>
          <p:cNvGrpSpPr>
            <a:grpSpLocks/>
          </p:cNvGrpSpPr>
          <p:nvPr/>
        </p:nvGrpSpPr>
        <p:grpSpPr bwMode="auto">
          <a:xfrm>
            <a:off x="5775325" y="3587750"/>
            <a:ext cx="320675" cy="336550"/>
            <a:chOff x="4166" y="3398"/>
            <a:chExt cx="202" cy="212"/>
          </a:xfrm>
        </p:grpSpPr>
        <p:sp>
          <p:nvSpPr>
            <p:cNvPr id="413713" name="Oval 17"/>
            <p:cNvSpPr>
              <a:spLocks noChangeArrowheads="1"/>
            </p:cNvSpPr>
            <p:nvPr/>
          </p:nvSpPr>
          <p:spPr bwMode="auto">
            <a:xfrm>
              <a:off x="4176" y="3408"/>
              <a:ext cx="192" cy="18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714" name="Text Box 18"/>
            <p:cNvSpPr txBox="1">
              <a:spLocks noChangeArrowheads="1"/>
            </p:cNvSpPr>
            <p:nvPr/>
          </p:nvSpPr>
          <p:spPr bwMode="auto">
            <a:xfrm>
              <a:off x="4166" y="3398"/>
              <a:ext cx="19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1600" b="1">
                  <a:solidFill>
                    <a:schemeClr val="bg1"/>
                  </a:solidFill>
                  <a:latin typeface="Arial" charset="0"/>
                </a:rPr>
                <a:t>S</a:t>
              </a:r>
            </a:p>
          </p:txBody>
        </p:sp>
      </p:grpSp>
      <p:grpSp>
        <p:nvGrpSpPr>
          <p:cNvPr id="413715" name="Group 19"/>
          <p:cNvGrpSpPr>
            <a:grpSpLocks/>
          </p:cNvGrpSpPr>
          <p:nvPr/>
        </p:nvGrpSpPr>
        <p:grpSpPr bwMode="auto">
          <a:xfrm>
            <a:off x="7131050" y="2127250"/>
            <a:ext cx="306388" cy="336550"/>
            <a:chOff x="4784" y="2710"/>
            <a:chExt cx="193" cy="212"/>
          </a:xfrm>
        </p:grpSpPr>
        <p:sp>
          <p:nvSpPr>
            <p:cNvPr id="413716" name="Oval 20"/>
            <p:cNvSpPr>
              <a:spLocks noChangeArrowheads="1"/>
            </p:cNvSpPr>
            <p:nvPr/>
          </p:nvSpPr>
          <p:spPr bwMode="auto">
            <a:xfrm>
              <a:off x="4784" y="2720"/>
              <a:ext cx="192" cy="184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bg2"/>
              </a:solidFill>
              <a:prstDash val="sysDot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1600" b="1"/>
            </a:p>
          </p:txBody>
        </p:sp>
        <p:sp>
          <p:nvSpPr>
            <p:cNvPr id="413717" name="Text Box 21"/>
            <p:cNvSpPr txBox="1">
              <a:spLocks noChangeArrowheads="1"/>
            </p:cNvSpPr>
            <p:nvPr/>
          </p:nvSpPr>
          <p:spPr bwMode="auto">
            <a:xfrm>
              <a:off x="4786" y="2710"/>
              <a:ext cx="19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1600" b="1">
                  <a:solidFill>
                    <a:srgbClr val="969696"/>
                  </a:solidFill>
                  <a:latin typeface="Arial" charset="0"/>
                </a:rPr>
                <a:t>P</a:t>
              </a:r>
            </a:p>
          </p:txBody>
        </p:sp>
      </p:grpSp>
      <p:grpSp>
        <p:nvGrpSpPr>
          <p:cNvPr id="413718" name="Group 22"/>
          <p:cNvGrpSpPr>
            <a:grpSpLocks/>
          </p:cNvGrpSpPr>
          <p:nvPr/>
        </p:nvGrpSpPr>
        <p:grpSpPr bwMode="auto">
          <a:xfrm>
            <a:off x="6584950" y="3676650"/>
            <a:ext cx="306388" cy="336550"/>
            <a:chOff x="4784" y="2710"/>
            <a:chExt cx="193" cy="212"/>
          </a:xfrm>
        </p:grpSpPr>
        <p:sp>
          <p:nvSpPr>
            <p:cNvPr id="413719" name="Oval 23"/>
            <p:cNvSpPr>
              <a:spLocks noChangeArrowheads="1"/>
            </p:cNvSpPr>
            <p:nvPr/>
          </p:nvSpPr>
          <p:spPr bwMode="auto">
            <a:xfrm>
              <a:off x="4784" y="2720"/>
              <a:ext cx="192" cy="184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bg2"/>
              </a:solidFill>
              <a:prstDash val="sysDot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1600" b="1"/>
            </a:p>
          </p:txBody>
        </p:sp>
        <p:sp>
          <p:nvSpPr>
            <p:cNvPr id="413720" name="Text Box 24"/>
            <p:cNvSpPr txBox="1">
              <a:spLocks noChangeArrowheads="1"/>
            </p:cNvSpPr>
            <p:nvPr/>
          </p:nvSpPr>
          <p:spPr bwMode="auto">
            <a:xfrm>
              <a:off x="4786" y="2710"/>
              <a:ext cx="19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1600" b="1">
                  <a:solidFill>
                    <a:srgbClr val="969696"/>
                  </a:solidFill>
                  <a:latin typeface="Arial" charset="0"/>
                </a:rPr>
                <a:t>P</a:t>
              </a:r>
            </a:p>
          </p:txBody>
        </p:sp>
      </p:grpSp>
      <p:grpSp>
        <p:nvGrpSpPr>
          <p:cNvPr id="413721" name="Group 25"/>
          <p:cNvGrpSpPr>
            <a:grpSpLocks/>
          </p:cNvGrpSpPr>
          <p:nvPr/>
        </p:nvGrpSpPr>
        <p:grpSpPr bwMode="auto">
          <a:xfrm>
            <a:off x="6305550" y="2635250"/>
            <a:ext cx="306388" cy="336550"/>
            <a:chOff x="4784" y="2710"/>
            <a:chExt cx="193" cy="212"/>
          </a:xfrm>
        </p:grpSpPr>
        <p:sp>
          <p:nvSpPr>
            <p:cNvPr id="413722" name="Oval 26"/>
            <p:cNvSpPr>
              <a:spLocks noChangeArrowheads="1"/>
            </p:cNvSpPr>
            <p:nvPr/>
          </p:nvSpPr>
          <p:spPr bwMode="auto">
            <a:xfrm>
              <a:off x="4784" y="2720"/>
              <a:ext cx="192" cy="184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bg2"/>
              </a:solidFill>
              <a:prstDash val="sysDot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1600" b="1"/>
            </a:p>
          </p:txBody>
        </p:sp>
        <p:sp>
          <p:nvSpPr>
            <p:cNvPr id="413723" name="Text Box 27"/>
            <p:cNvSpPr txBox="1">
              <a:spLocks noChangeArrowheads="1"/>
            </p:cNvSpPr>
            <p:nvPr/>
          </p:nvSpPr>
          <p:spPr bwMode="auto">
            <a:xfrm>
              <a:off x="4786" y="2710"/>
              <a:ext cx="19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1600" b="1">
                  <a:solidFill>
                    <a:srgbClr val="969696"/>
                  </a:solidFill>
                  <a:latin typeface="Arial" charset="0"/>
                </a:rPr>
                <a:t>P</a:t>
              </a:r>
            </a:p>
          </p:txBody>
        </p:sp>
      </p:grpSp>
      <p:grpSp>
        <p:nvGrpSpPr>
          <p:cNvPr id="413724" name="Group 28"/>
          <p:cNvGrpSpPr>
            <a:grpSpLocks/>
          </p:cNvGrpSpPr>
          <p:nvPr/>
        </p:nvGrpSpPr>
        <p:grpSpPr bwMode="auto">
          <a:xfrm>
            <a:off x="7626350" y="3498850"/>
            <a:ext cx="306388" cy="336550"/>
            <a:chOff x="4784" y="2710"/>
            <a:chExt cx="193" cy="212"/>
          </a:xfrm>
        </p:grpSpPr>
        <p:sp>
          <p:nvSpPr>
            <p:cNvPr id="413725" name="Oval 29"/>
            <p:cNvSpPr>
              <a:spLocks noChangeArrowheads="1"/>
            </p:cNvSpPr>
            <p:nvPr/>
          </p:nvSpPr>
          <p:spPr bwMode="auto">
            <a:xfrm>
              <a:off x="4784" y="2720"/>
              <a:ext cx="192" cy="184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bg2"/>
              </a:solidFill>
              <a:prstDash val="sysDot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1600" b="1"/>
            </a:p>
          </p:txBody>
        </p:sp>
        <p:sp>
          <p:nvSpPr>
            <p:cNvPr id="413726" name="Text Box 30"/>
            <p:cNvSpPr txBox="1">
              <a:spLocks noChangeArrowheads="1"/>
            </p:cNvSpPr>
            <p:nvPr/>
          </p:nvSpPr>
          <p:spPr bwMode="auto">
            <a:xfrm>
              <a:off x="4786" y="2710"/>
              <a:ext cx="19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1600" b="1">
                  <a:solidFill>
                    <a:srgbClr val="969696"/>
                  </a:solidFill>
                  <a:latin typeface="Arial" charset="0"/>
                </a:rPr>
                <a:t>P</a:t>
              </a:r>
            </a:p>
          </p:txBody>
        </p:sp>
      </p:grpSp>
      <p:grpSp>
        <p:nvGrpSpPr>
          <p:cNvPr id="413727" name="Group 31"/>
          <p:cNvGrpSpPr>
            <a:grpSpLocks/>
          </p:cNvGrpSpPr>
          <p:nvPr/>
        </p:nvGrpSpPr>
        <p:grpSpPr bwMode="auto">
          <a:xfrm>
            <a:off x="5699125" y="4741863"/>
            <a:ext cx="2927350" cy="1330325"/>
            <a:chOff x="4270" y="2809"/>
            <a:chExt cx="1844" cy="838"/>
          </a:xfrm>
        </p:grpSpPr>
        <p:grpSp>
          <p:nvGrpSpPr>
            <p:cNvPr id="413728" name="Group 32"/>
            <p:cNvGrpSpPr>
              <a:grpSpLocks/>
            </p:cNvGrpSpPr>
            <p:nvPr/>
          </p:nvGrpSpPr>
          <p:grpSpPr bwMode="auto">
            <a:xfrm>
              <a:off x="4270" y="2878"/>
              <a:ext cx="210" cy="212"/>
              <a:chOff x="1334" y="2718"/>
              <a:chExt cx="210" cy="212"/>
            </a:xfrm>
          </p:grpSpPr>
          <p:sp>
            <p:nvSpPr>
              <p:cNvPr id="413729" name="Oval 33"/>
              <p:cNvSpPr>
                <a:spLocks noChangeArrowheads="1"/>
              </p:cNvSpPr>
              <p:nvPr/>
            </p:nvSpPr>
            <p:spPr bwMode="auto">
              <a:xfrm>
                <a:off x="1352" y="2728"/>
                <a:ext cx="192" cy="18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3730" name="Text Box 34"/>
              <p:cNvSpPr txBox="1">
                <a:spLocks noChangeArrowheads="1"/>
              </p:cNvSpPr>
              <p:nvPr/>
            </p:nvSpPr>
            <p:spPr bwMode="auto">
              <a:xfrm>
                <a:off x="1334" y="2718"/>
                <a:ext cx="191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1" hangingPunct="1"/>
                <a:r>
                  <a:rPr lang="en-US" sz="1600" b="1">
                    <a:solidFill>
                      <a:schemeClr val="bg1"/>
                    </a:solidFill>
                    <a:latin typeface="Arial" charset="0"/>
                  </a:rPr>
                  <a:t>M</a:t>
                </a:r>
              </a:p>
            </p:txBody>
          </p:sp>
        </p:grpSp>
        <p:grpSp>
          <p:nvGrpSpPr>
            <p:cNvPr id="413731" name="Group 35"/>
            <p:cNvGrpSpPr>
              <a:grpSpLocks/>
            </p:cNvGrpSpPr>
            <p:nvPr/>
          </p:nvGrpSpPr>
          <p:grpSpPr bwMode="auto">
            <a:xfrm>
              <a:off x="4294" y="3166"/>
              <a:ext cx="202" cy="212"/>
              <a:chOff x="4166" y="3398"/>
              <a:chExt cx="202" cy="212"/>
            </a:xfrm>
          </p:grpSpPr>
          <p:sp>
            <p:nvSpPr>
              <p:cNvPr id="413732" name="Oval 36"/>
              <p:cNvSpPr>
                <a:spLocks noChangeArrowheads="1"/>
              </p:cNvSpPr>
              <p:nvPr/>
            </p:nvSpPr>
            <p:spPr bwMode="auto">
              <a:xfrm>
                <a:off x="4176" y="3408"/>
                <a:ext cx="192" cy="184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3733" name="Text Box 37"/>
              <p:cNvSpPr txBox="1">
                <a:spLocks noChangeArrowheads="1"/>
              </p:cNvSpPr>
              <p:nvPr/>
            </p:nvSpPr>
            <p:spPr bwMode="auto">
              <a:xfrm>
                <a:off x="4166" y="3398"/>
                <a:ext cx="191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1" hangingPunct="1"/>
                <a:r>
                  <a:rPr lang="en-US" sz="1600" b="1">
                    <a:solidFill>
                      <a:schemeClr val="bg1"/>
                    </a:solidFill>
                    <a:latin typeface="Arial" charset="0"/>
                  </a:rPr>
                  <a:t>S</a:t>
                </a:r>
              </a:p>
            </p:txBody>
          </p:sp>
        </p:grpSp>
        <p:sp>
          <p:nvSpPr>
            <p:cNvPr id="413734" name="Text Box 38"/>
            <p:cNvSpPr txBox="1">
              <a:spLocks noChangeArrowheads="1"/>
            </p:cNvSpPr>
            <p:nvPr/>
          </p:nvSpPr>
          <p:spPr bwMode="auto">
            <a:xfrm>
              <a:off x="4462" y="2809"/>
              <a:ext cx="1652" cy="8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150000"/>
                </a:lnSpc>
              </a:pPr>
              <a:r>
                <a:rPr lang="en-US">
                  <a:latin typeface="Arial" charset="0"/>
                </a:rPr>
                <a:t>Master device</a:t>
              </a:r>
            </a:p>
            <a:p>
              <a:pPr eaLnBrk="1" hangingPunct="1">
                <a:lnSpc>
                  <a:spcPct val="150000"/>
                </a:lnSpc>
              </a:pPr>
              <a:r>
                <a:rPr lang="en-US">
                  <a:latin typeface="Arial" charset="0"/>
                </a:rPr>
                <a:t>Slave device</a:t>
              </a:r>
            </a:p>
            <a:p>
              <a:pPr eaLnBrk="1" hangingPunct="1">
                <a:lnSpc>
                  <a:spcPct val="150000"/>
                </a:lnSpc>
              </a:pPr>
              <a:r>
                <a:rPr lang="en-US">
                  <a:latin typeface="Arial" charset="0"/>
                </a:rPr>
                <a:t>Parked device (inactive)</a:t>
              </a:r>
            </a:p>
          </p:txBody>
        </p:sp>
        <p:grpSp>
          <p:nvGrpSpPr>
            <p:cNvPr id="413735" name="Group 39"/>
            <p:cNvGrpSpPr>
              <a:grpSpLocks/>
            </p:cNvGrpSpPr>
            <p:nvPr/>
          </p:nvGrpSpPr>
          <p:grpSpPr bwMode="auto">
            <a:xfrm>
              <a:off x="4292" y="3398"/>
              <a:ext cx="193" cy="212"/>
              <a:chOff x="4784" y="2710"/>
              <a:chExt cx="193" cy="212"/>
            </a:xfrm>
          </p:grpSpPr>
          <p:sp>
            <p:nvSpPr>
              <p:cNvPr id="413736" name="Oval 40"/>
              <p:cNvSpPr>
                <a:spLocks noChangeArrowheads="1"/>
              </p:cNvSpPr>
              <p:nvPr/>
            </p:nvSpPr>
            <p:spPr bwMode="auto">
              <a:xfrm>
                <a:off x="4784" y="2720"/>
                <a:ext cx="192" cy="184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chemeClr val="bg2"/>
                </a:solidFill>
                <a:prstDash val="sysDot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 b="1"/>
              </a:p>
            </p:txBody>
          </p:sp>
          <p:sp>
            <p:nvSpPr>
              <p:cNvPr id="413737" name="Text Box 41"/>
              <p:cNvSpPr txBox="1">
                <a:spLocks noChangeArrowheads="1"/>
              </p:cNvSpPr>
              <p:nvPr/>
            </p:nvSpPr>
            <p:spPr bwMode="auto">
              <a:xfrm>
                <a:off x="4786" y="2710"/>
                <a:ext cx="191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1" hangingPunct="1"/>
                <a:r>
                  <a:rPr lang="en-US" sz="1600" b="1">
                    <a:solidFill>
                      <a:srgbClr val="969696"/>
                    </a:solidFill>
                    <a:latin typeface="Arial" charset="0"/>
                  </a:rPr>
                  <a:t>P</a:t>
                </a:r>
              </a:p>
            </p:txBody>
          </p:sp>
        </p:grpSp>
      </p:grpSp>
      <p:sp>
        <p:nvSpPr>
          <p:cNvPr id="413738" name="Rectangle 42"/>
          <p:cNvSpPr>
            <a:spLocks noChangeArrowheads="1"/>
          </p:cNvSpPr>
          <p:nvPr/>
        </p:nvSpPr>
        <p:spPr bwMode="auto">
          <a:xfrm>
            <a:off x="350838" y="274638"/>
            <a:ext cx="77724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3600" u="sng">
                <a:solidFill>
                  <a:srgbClr val="000099"/>
                </a:solidFill>
              </a:rPr>
              <a:t>802.15: personal area network</a:t>
            </a:r>
          </a:p>
        </p:txBody>
      </p:sp>
      <p:sp>
        <p:nvSpPr>
          <p:cNvPr id="413740" name="Rectangle 44"/>
          <p:cNvSpPr>
            <a:spLocks noGrp="1" noChangeArrowheads="1"/>
          </p:cNvSpPr>
          <p:nvPr>
            <p:ph type="body" idx="1"/>
          </p:nvPr>
        </p:nvSpPr>
        <p:spPr>
          <a:xfrm>
            <a:off x="473075" y="1339850"/>
            <a:ext cx="4465638" cy="5518150"/>
          </a:xfrm>
        </p:spPr>
        <p:txBody>
          <a:bodyPr/>
          <a:lstStyle/>
          <a:p>
            <a:r>
              <a:rPr lang="en-US" sz="2400"/>
              <a:t>less than 10 m diameter</a:t>
            </a:r>
          </a:p>
          <a:p>
            <a:r>
              <a:rPr lang="en-US" sz="2400"/>
              <a:t>replacement for cables (mouse, keyboard, headphones)</a:t>
            </a:r>
          </a:p>
          <a:p>
            <a:r>
              <a:rPr lang="en-US" sz="2400"/>
              <a:t>ad hoc: no infrastructure</a:t>
            </a:r>
          </a:p>
          <a:p>
            <a:r>
              <a:rPr lang="en-US" sz="2400"/>
              <a:t>master/slaves:</a:t>
            </a:r>
          </a:p>
          <a:p>
            <a:pPr lvl="1"/>
            <a:r>
              <a:rPr lang="en-US" sz="2000"/>
              <a:t>slaves request permission to send (to master)</a:t>
            </a:r>
          </a:p>
          <a:p>
            <a:pPr lvl="1"/>
            <a:r>
              <a:rPr lang="en-US" sz="2000"/>
              <a:t>master grants requests</a:t>
            </a:r>
          </a:p>
          <a:p>
            <a:r>
              <a:rPr lang="en-US" sz="2400"/>
              <a:t>802.15: evolved from Bluetooth specification</a:t>
            </a:r>
          </a:p>
          <a:p>
            <a:pPr lvl="1"/>
            <a:r>
              <a:rPr lang="en-US" sz="2000"/>
              <a:t>2.4-2.5 GHz radio band</a:t>
            </a:r>
          </a:p>
          <a:p>
            <a:pPr lvl="1"/>
            <a:r>
              <a:rPr lang="en-US" sz="2000"/>
              <a:t>up to 721 kbps</a:t>
            </a:r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541973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Wireless, Mobile Networks</a:t>
            </a:r>
          </a:p>
        </p:txBody>
      </p:sp>
      <p:sp>
        <p:nvSpPr>
          <p:cNvPr id="4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6-</a:t>
            </a:r>
            <a:fld id="{F56C3E5E-BCDA-4207-AF2C-850261A656F5}" type="slidenum">
              <a:rPr lang="en-US"/>
              <a:pPr/>
              <a:t>22</a:t>
            </a:fld>
            <a:endParaRPr lang="en-US"/>
          </a:p>
        </p:txBody>
      </p:sp>
      <p:sp>
        <p:nvSpPr>
          <p:cNvPr id="538758" name="Freeform 134"/>
          <p:cNvSpPr>
            <a:spLocks/>
          </p:cNvSpPr>
          <p:nvPr/>
        </p:nvSpPr>
        <p:spPr bwMode="auto">
          <a:xfrm>
            <a:off x="4360863" y="1876425"/>
            <a:ext cx="3222625" cy="2282825"/>
          </a:xfrm>
          <a:custGeom>
            <a:avLst/>
            <a:gdLst>
              <a:gd name="T0" fmla="*/ 473 w 1440"/>
              <a:gd name="T1" fmla="*/ 22 h 981"/>
              <a:gd name="T2" fmla="*/ 0 w 1440"/>
              <a:gd name="T3" fmla="*/ 819 h 981"/>
              <a:gd name="T4" fmla="*/ 148 w 1440"/>
              <a:gd name="T5" fmla="*/ 900 h 981"/>
              <a:gd name="T6" fmla="*/ 502 w 1440"/>
              <a:gd name="T7" fmla="*/ 967 h 981"/>
              <a:gd name="T8" fmla="*/ 901 w 1440"/>
              <a:gd name="T9" fmla="*/ 960 h 981"/>
              <a:gd name="T10" fmla="*/ 1226 w 1440"/>
              <a:gd name="T11" fmla="*/ 841 h 981"/>
              <a:gd name="T12" fmla="*/ 1396 w 1440"/>
              <a:gd name="T13" fmla="*/ 686 h 981"/>
              <a:gd name="T14" fmla="*/ 1440 w 1440"/>
              <a:gd name="T15" fmla="*/ 553 h 981"/>
              <a:gd name="T16" fmla="*/ 613 w 1440"/>
              <a:gd name="T17" fmla="*/ 0 h 9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40" h="981">
                <a:moveTo>
                  <a:pt x="473" y="22"/>
                </a:moveTo>
                <a:lnTo>
                  <a:pt x="0" y="819"/>
                </a:lnTo>
                <a:lnTo>
                  <a:pt x="148" y="900"/>
                </a:lnTo>
                <a:cubicBezTo>
                  <a:pt x="232" y="925"/>
                  <a:pt x="377" y="957"/>
                  <a:pt x="502" y="967"/>
                </a:cubicBezTo>
                <a:cubicBezTo>
                  <a:pt x="627" y="977"/>
                  <a:pt x="780" y="981"/>
                  <a:pt x="901" y="960"/>
                </a:cubicBezTo>
                <a:cubicBezTo>
                  <a:pt x="1022" y="939"/>
                  <a:pt x="1143" y="887"/>
                  <a:pt x="1226" y="841"/>
                </a:cubicBezTo>
                <a:cubicBezTo>
                  <a:pt x="1309" y="795"/>
                  <a:pt x="1363" y="736"/>
                  <a:pt x="1396" y="686"/>
                </a:cubicBezTo>
                <a:cubicBezTo>
                  <a:pt x="1429" y="636"/>
                  <a:pt x="1388" y="686"/>
                  <a:pt x="1440" y="553"/>
                </a:cubicBezTo>
                <a:cubicBezTo>
                  <a:pt x="1034" y="283"/>
                  <a:pt x="613" y="0"/>
                  <a:pt x="613" y="0"/>
                </a:cubicBezTo>
              </a:path>
            </a:pathLst>
          </a:custGeom>
          <a:gradFill rotWithShape="1">
            <a:gsLst>
              <a:gs pos="0">
                <a:srgbClr val="FF99CC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38665" name="Rectangle 41"/>
          <p:cNvSpPr>
            <a:spLocks noChangeArrowheads="1"/>
          </p:cNvSpPr>
          <p:nvPr/>
        </p:nvSpPr>
        <p:spPr bwMode="auto">
          <a:xfrm>
            <a:off x="350838" y="274638"/>
            <a:ext cx="77724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3600" u="sng">
                <a:solidFill>
                  <a:srgbClr val="000099"/>
                </a:solidFill>
              </a:rPr>
              <a:t>802.16: WiMAX</a:t>
            </a:r>
          </a:p>
        </p:txBody>
      </p:sp>
      <p:sp>
        <p:nvSpPr>
          <p:cNvPr id="538666" name="Rectangle 42"/>
          <p:cNvSpPr>
            <a:spLocks noGrp="1" noChangeArrowheads="1"/>
          </p:cNvSpPr>
          <p:nvPr>
            <p:ph type="body" idx="1"/>
          </p:nvPr>
        </p:nvSpPr>
        <p:spPr>
          <a:xfrm>
            <a:off x="204788" y="1163638"/>
            <a:ext cx="4244975" cy="5518150"/>
          </a:xfrm>
        </p:spPr>
        <p:txBody>
          <a:bodyPr/>
          <a:lstStyle/>
          <a:p>
            <a:r>
              <a:rPr lang="en-US"/>
              <a:t>like 802.11 &amp; cellular: base station model</a:t>
            </a:r>
          </a:p>
          <a:p>
            <a:pPr lvl="1"/>
            <a:r>
              <a:rPr lang="en-US" sz="2000"/>
              <a:t>transmissions to/from base station by hosts with omnidirectional antenna</a:t>
            </a:r>
          </a:p>
          <a:p>
            <a:pPr lvl="1"/>
            <a:r>
              <a:rPr lang="en-US" sz="2000"/>
              <a:t>base station-to-base station backhaul with point-to-point antenna</a:t>
            </a:r>
          </a:p>
          <a:p>
            <a:r>
              <a:rPr lang="en-US"/>
              <a:t>unlike 802.11:</a:t>
            </a:r>
          </a:p>
          <a:p>
            <a:pPr lvl="1"/>
            <a:r>
              <a:rPr lang="en-US" sz="2000"/>
              <a:t>range ~ 6 miles (“city rather than coffee shop”)</a:t>
            </a:r>
          </a:p>
          <a:p>
            <a:pPr lvl="1"/>
            <a:r>
              <a:rPr lang="en-US" sz="2000"/>
              <a:t>~14 Mbps</a:t>
            </a:r>
          </a:p>
          <a:p>
            <a:pPr>
              <a:buFont typeface="Wingdings" pitchFamily="2" charset="2"/>
              <a:buNone/>
            </a:pPr>
            <a:endParaRPr lang="en-US" sz="2000"/>
          </a:p>
        </p:txBody>
      </p:sp>
      <p:pic>
        <p:nvPicPr>
          <p:cNvPr id="538669" name="Picture 4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8950" y="4157663"/>
            <a:ext cx="2627313" cy="200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38670" name="Group 46"/>
          <p:cNvGrpSpPr>
            <a:grpSpLocks/>
          </p:cNvGrpSpPr>
          <p:nvPr/>
        </p:nvGrpSpPr>
        <p:grpSpPr bwMode="auto">
          <a:xfrm>
            <a:off x="6200775" y="2305050"/>
            <a:ext cx="274638" cy="382588"/>
            <a:chOff x="2870" y="1518"/>
            <a:chExt cx="292" cy="320"/>
          </a:xfrm>
        </p:grpSpPr>
        <p:graphicFrame>
          <p:nvGraphicFramePr>
            <p:cNvPr id="538671" name="Object 47"/>
            <p:cNvGraphicFramePr>
              <a:graphicFrameLocks noChangeAspect="1"/>
            </p:cNvGraphicFramePr>
            <p:nvPr/>
          </p:nvGraphicFramePr>
          <p:xfrm>
            <a:off x="2870" y="1518"/>
            <a:ext cx="272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1368" name="Clip" r:id="rId5" imgW="819000" imgH="847800" progId="MS_ClipArt_Gallery.2">
                    <p:embed/>
                  </p:oleObj>
                </mc:Choice>
                <mc:Fallback>
                  <p:oleObj name="Clip" r:id="rId5" imgW="819000" imgH="847800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70" y="1518"/>
                          <a:ext cx="272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38672" name="Object 48"/>
            <p:cNvGraphicFramePr>
              <a:graphicFrameLocks noChangeAspect="1"/>
            </p:cNvGraphicFramePr>
            <p:nvPr/>
          </p:nvGraphicFramePr>
          <p:xfrm>
            <a:off x="2913" y="1602"/>
            <a:ext cx="249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1369" name="Clip" r:id="rId7" imgW="1266840" imgH="1200240" progId="MS_ClipArt_Gallery.2">
                    <p:embed/>
                  </p:oleObj>
                </mc:Choice>
                <mc:Fallback>
                  <p:oleObj name="Clip" r:id="rId7" imgW="1266840" imgH="1200240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3" y="1602"/>
                          <a:ext cx="249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538673" name="Picture 49" descr="Tower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0038" y="950913"/>
            <a:ext cx="498475" cy="1039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8674" name="Picture 50" descr="Tower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1263" y="381000"/>
            <a:ext cx="498475" cy="1039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38722" name="Group 98"/>
          <p:cNvGrpSpPr>
            <a:grpSpLocks/>
          </p:cNvGrpSpPr>
          <p:nvPr/>
        </p:nvGrpSpPr>
        <p:grpSpPr bwMode="auto">
          <a:xfrm>
            <a:off x="4981575" y="2732088"/>
            <a:ext cx="692150" cy="180975"/>
            <a:chOff x="3072" y="739"/>
            <a:chExt cx="652" cy="146"/>
          </a:xfrm>
        </p:grpSpPr>
        <p:pic>
          <p:nvPicPr>
            <p:cNvPr id="538723" name="Picture 99" descr="lgv_fqmg[1]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237" y="739"/>
              <a:ext cx="487" cy="1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38724" name="Line 100"/>
            <p:cNvSpPr>
              <a:spLocks noChangeShapeType="1"/>
            </p:cNvSpPr>
            <p:nvPr/>
          </p:nvSpPr>
          <p:spPr bwMode="auto">
            <a:xfrm flipH="1">
              <a:off x="3104" y="784"/>
              <a:ext cx="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8725" name="Line 101"/>
            <p:cNvSpPr>
              <a:spLocks noChangeShapeType="1"/>
            </p:cNvSpPr>
            <p:nvPr/>
          </p:nvSpPr>
          <p:spPr bwMode="auto">
            <a:xfrm flipH="1">
              <a:off x="3072" y="760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538726" name="Picture 102" descr="imgyjavg[1]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1275" y="2501900"/>
            <a:ext cx="368300" cy="26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38731" name="Group 107"/>
          <p:cNvGrpSpPr>
            <a:grpSpLocks/>
          </p:cNvGrpSpPr>
          <p:nvPr/>
        </p:nvGrpSpPr>
        <p:grpSpPr bwMode="auto">
          <a:xfrm flipH="1">
            <a:off x="5954713" y="3059113"/>
            <a:ext cx="692150" cy="180975"/>
            <a:chOff x="3072" y="739"/>
            <a:chExt cx="652" cy="146"/>
          </a:xfrm>
        </p:grpSpPr>
        <p:pic>
          <p:nvPicPr>
            <p:cNvPr id="538732" name="Picture 108" descr="lgv_fqmg[1]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237" y="739"/>
              <a:ext cx="487" cy="1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38733" name="Line 109"/>
            <p:cNvSpPr>
              <a:spLocks noChangeShapeType="1"/>
            </p:cNvSpPr>
            <p:nvPr/>
          </p:nvSpPr>
          <p:spPr bwMode="auto">
            <a:xfrm flipH="1">
              <a:off x="3104" y="784"/>
              <a:ext cx="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8734" name="Line 110"/>
            <p:cNvSpPr>
              <a:spLocks noChangeShapeType="1"/>
            </p:cNvSpPr>
            <p:nvPr/>
          </p:nvSpPr>
          <p:spPr bwMode="auto">
            <a:xfrm flipH="1">
              <a:off x="3072" y="760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538735" name="Picture 111" descr="imgyjavg[1]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4413" y="2817813"/>
            <a:ext cx="368300" cy="26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38736" name="Group 112"/>
          <p:cNvGrpSpPr>
            <a:grpSpLocks/>
          </p:cNvGrpSpPr>
          <p:nvPr/>
        </p:nvGrpSpPr>
        <p:grpSpPr bwMode="auto">
          <a:xfrm>
            <a:off x="5756275" y="2527300"/>
            <a:ext cx="274638" cy="382588"/>
            <a:chOff x="2870" y="1518"/>
            <a:chExt cx="292" cy="320"/>
          </a:xfrm>
        </p:grpSpPr>
        <p:graphicFrame>
          <p:nvGraphicFramePr>
            <p:cNvPr id="538737" name="Object 113"/>
            <p:cNvGraphicFramePr>
              <a:graphicFrameLocks noChangeAspect="1"/>
            </p:cNvGraphicFramePr>
            <p:nvPr/>
          </p:nvGraphicFramePr>
          <p:xfrm>
            <a:off x="2870" y="1518"/>
            <a:ext cx="272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1370" name="Clip" r:id="rId12" imgW="819000" imgH="847800" progId="MS_ClipArt_Gallery.2">
                    <p:embed/>
                  </p:oleObj>
                </mc:Choice>
                <mc:Fallback>
                  <p:oleObj name="Clip" r:id="rId12" imgW="819000" imgH="847800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70" y="1518"/>
                          <a:ext cx="272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38738" name="Object 114"/>
            <p:cNvGraphicFramePr>
              <a:graphicFrameLocks noChangeAspect="1"/>
            </p:cNvGraphicFramePr>
            <p:nvPr/>
          </p:nvGraphicFramePr>
          <p:xfrm>
            <a:off x="2913" y="1602"/>
            <a:ext cx="249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1371" name="Clip" r:id="rId13" imgW="1266840" imgH="1200240" progId="MS_ClipArt_Gallery.2">
                    <p:embed/>
                  </p:oleObj>
                </mc:Choice>
                <mc:Fallback>
                  <p:oleObj name="Clip" r:id="rId13" imgW="1266840" imgH="1200240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3" y="1602"/>
                          <a:ext cx="249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38739" name="Group 115"/>
          <p:cNvGrpSpPr>
            <a:grpSpLocks/>
          </p:cNvGrpSpPr>
          <p:nvPr/>
        </p:nvGrpSpPr>
        <p:grpSpPr bwMode="auto">
          <a:xfrm>
            <a:off x="5370513" y="2984500"/>
            <a:ext cx="274637" cy="382588"/>
            <a:chOff x="2870" y="1518"/>
            <a:chExt cx="292" cy="320"/>
          </a:xfrm>
        </p:grpSpPr>
        <p:graphicFrame>
          <p:nvGraphicFramePr>
            <p:cNvPr id="538740" name="Object 116"/>
            <p:cNvGraphicFramePr>
              <a:graphicFrameLocks noChangeAspect="1"/>
            </p:cNvGraphicFramePr>
            <p:nvPr/>
          </p:nvGraphicFramePr>
          <p:xfrm>
            <a:off x="2870" y="1518"/>
            <a:ext cx="272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1372" name="Clip" r:id="rId14" imgW="819000" imgH="847800" progId="MS_ClipArt_Gallery.2">
                    <p:embed/>
                  </p:oleObj>
                </mc:Choice>
                <mc:Fallback>
                  <p:oleObj name="Clip" r:id="rId14" imgW="819000" imgH="847800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70" y="1518"/>
                          <a:ext cx="272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38741" name="Object 117"/>
            <p:cNvGraphicFramePr>
              <a:graphicFrameLocks noChangeAspect="1"/>
            </p:cNvGraphicFramePr>
            <p:nvPr/>
          </p:nvGraphicFramePr>
          <p:xfrm>
            <a:off x="2913" y="1602"/>
            <a:ext cx="249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1373" name="Clip" r:id="rId15" imgW="1266840" imgH="1200240" progId="MS_ClipArt_Gallery.2">
                    <p:embed/>
                  </p:oleObj>
                </mc:Choice>
                <mc:Fallback>
                  <p:oleObj name="Clip" r:id="rId15" imgW="1266840" imgH="1200240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3" y="1602"/>
                          <a:ext cx="249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38743" name="Group 119"/>
          <p:cNvGrpSpPr>
            <a:grpSpLocks/>
          </p:cNvGrpSpPr>
          <p:nvPr/>
        </p:nvGrpSpPr>
        <p:grpSpPr bwMode="auto">
          <a:xfrm>
            <a:off x="8169275" y="1117600"/>
            <a:ext cx="500063" cy="233363"/>
            <a:chOff x="3600" y="219"/>
            <a:chExt cx="360" cy="175"/>
          </a:xfrm>
        </p:grpSpPr>
        <p:sp>
          <p:nvSpPr>
            <p:cNvPr id="538744" name="Oval 120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8745" name="Line 121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8746" name="Line 122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8747" name="Rectangle 123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38748" name="Oval 124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38749" name="Group 125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538750" name="Line 12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8751" name="Line 12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8752" name="Line 12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38753" name="Group 129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538754" name="Line 13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8755" name="Line 13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8756" name="Line 13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538760" name="Text Box 136"/>
          <p:cNvSpPr txBox="1">
            <a:spLocks noChangeArrowheads="1"/>
          </p:cNvSpPr>
          <p:nvPr/>
        </p:nvSpPr>
        <p:spPr bwMode="auto">
          <a:xfrm>
            <a:off x="5006975" y="3429000"/>
            <a:ext cx="22002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point-to-multipoint</a:t>
            </a:r>
          </a:p>
        </p:txBody>
      </p:sp>
      <p:sp>
        <p:nvSpPr>
          <p:cNvPr id="538761" name="Line 137"/>
          <p:cNvSpPr>
            <a:spLocks noChangeShapeType="1"/>
          </p:cNvSpPr>
          <p:nvPr/>
        </p:nvSpPr>
        <p:spPr bwMode="auto">
          <a:xfrm flipV="1">
            <a:off x="5838825" y="492125"/>
            <a:ext cx="1722438" cy="550863"/>
          </a:xfrm>
          <a:prstGeom prst="line">
            <a:avLst/>
          </a:prstGeom>
          <a:noFill/>
          <a:ln w="57150">
            <a:solidFill>
              <a:srgbClr val="FF99CC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38762" name="Text Box 138"/>
          <p:cNvSpPr txBox="1">
            <a:spLocks noChangeArrowheads="1"/>
          </p:cNvSpPr>
          <p:nvPr/>
        </p:nvSpPr>
        <p:spPr bwMode="auto">
          <a:xfrm>
            <a:off x="5934075" y="931863"/>
            <a:ext cx="16700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point-to-point</a:t>
            </a:r>
          </a:p>
        </p:txBody>
      </p:sp>
      <p:sp>
        <p:nvSpPr>
          <p:cNvPr id="538763" name="Line 139"/>
          <p:cNvSpPr>
            <a:spLocks noChangeShapeType="1"/>
          </p:cNvSpPr>
          <p:nvPr/>
        </p:nvSpPr>
        <p:spPr bwMode="auto">
          <a:xfrm>
            <a:off x="7924800" y="1219200"/>
            <a:ext cx="2460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7496" y="5366"/>
            <a:ext cx="1076504" cy="862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267817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Wireless, Mobile Networks</a:t>
            </a:r>
          </a:p>
        </p:txBody>
      </p:sp>
      <p:sp>
        <p:nvSpPr>
          <p:cNvPr id="27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6-</a:t>
            </a:r>
            <a:fld id="{FFD5607F-531A-42A1-951B-2FD0E9EAC983}" type="slidenum">
              <a:rPr lang="en-US"/>
              <a:pPr/>
              <a:t>23</a:t>
            </a:fld>
            <a:endParaRPr lang="en-US"/>
          </a:p>
        </p:txBody>
      </p:sp>
      <p:grpSp>
        <p:nvGrpSpPr>
          <p:cNvPr id="419188" name="Group 372"/>
          <p:cNvGrpSpPr>
            <a:grpSpLocks/>
          </p:cNvGrpSpPr>
          <p:nvPr/>
        </p:nvGrpSpPr>
        <p:grpSpPr bwMode="auto">
          <a:xfrm>
            <a:off x="3314700" y="2635250"/>
            <a:ext cx="5368925" cy="3657600"/>
            <a:chOff x="1820" y="1536"/>
            <a:chExt cx="3382" cy="2304"/>
          </a:xfrm>
        </p:grpSpPr>
        <p:sp>
          <p:nvSpPr>
            <p:cNvPr id="418818" name="AutoShape 2"/>
            <p:cNvSpPr>
              <a:spLocks noChangeArrowheads="1"/>
            </p:cNvSpPr>
            <p:nvPr/>
          </p:nvSpPr>
          <p:spPr bwMode="auto">
            <a:xfrm>
              <a:off x="1820" y="1536"/>
              <a:ext cx="666" cy="576"/>
            </a:xfrm>
            <a:prstGeom prst="hexagon">
              <a:avLst>
                <a:gd name="adj" fmla="val 28906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8820" name="AutoShape 4"/>
            <p:cNvSpPr>
              <a:spLocks noChangeArrowheads="1"/>
            </p:cNvSpPr>
            <p:nvPr/>
          </p:nvSpPr>
          <p:spPr bwMode="auto">
            <a:xfrm>
              <a:off x="2328" y="1823"/>
              <a:ext cx="666" cy="576"/>
            </a:xfrm>
            <a:prstGeom prst="hexagon">
              <a:avLst>
                <a:gd name="adj" fmla="val 28906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8821" name="AutoShape 5"/>
            <p:cNvSpPr>
              <a:spLocks noChangeArrowheads="1"/>
            </p:cNvSpPr>
            <p:nvPr/>
          </p:nvSpPr>
          <p:spPr bwMode="auto">
            <a:xfrm>
              <a:off x="1840" y="2699"/>
              <a:ext cx="666" cy="576"/>
            </a:xfrm>
            <a:prstGeom prst="hexagon">
              <a:avLst>
                <a:gd name="adj" fmla="val 28906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8823" name="AutoShape 7"/>
            <p:cNvSpPr>
              <a:spLocks noChangeArrowheads="1"/>
            </p:cNvSpPr>
            <p:nvPr/>
          </p:nvSpPr>
          <p:spPr bwMode="auto">
            <a:xfrm>
              <a:off x="2340" y="2971"/>
              <a:ext cx="666" cy="576"/>
            </a:xfrm>
            <a:prstGeom prst="hexagon">
              <a:avLst>
                <a:gd name="adj" fmla="val 28906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8824" name="AutoShape 8"/>
            <p:cNvSpPr>
              <a:spLocks noChangeArrowheads="1"/>
            </p:cNvSpPr>
            <p:nvPr/>
          </p:nvSpPr>
          <p:spPr bwMode="auto">
            <a:xfrm>
              <a:off x="1829" y="2118"/>
              <a:ext cx="666" cy="576"/>
            </a:xfrm>
            <a:prstGeom prst="hexagon">
              <a:avLst>
                <a:gd name="adj" fmla="val 28906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8825" name="AutoShape 9"/>
            <p:cNvSpPr>
              <a:spLocks noChangeArrowheads="1"/>
            </p:cNvSpPr>
            <p:nvPr/>
          </p:nvSpPr>
          <p:spPr bwMode="auto">
            <a:xfrm>
              <a:off x="2340" y="2397"/>
              <a:ext cx="666" cy="576"/>
            </a:xfrm>
            <a:prstGeom prst="hexagon">
              <a:avLst>
                <a:gd name="adj" fmla="val 28906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8826" name="AutoShape 10"/>
            <p:cNvSpPr>
              <a:spLocks noChangeArrowheads="1"/>
            </p:cNvSpPr>
            <p:nvPr/>
          </p:nvSpPr>
          <p:spPr bwMode="auto">
            <a:xfrm>
              <a:off x="2845" y="3264"/>
              <a:ext cx="666" cy="576"/>
            </a:xfrm>
            <a:prstGeom prst="hexagon">
              <a:avLst>
                <a:gd name="adj" fmla="val 28906"/>
                <a:gd name="vf" fmla="val 11547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18827" name="Group 11"/>
            <p:cNvGrpSpPr>
              <a:grpSpLocks/>
            </p:cNvGrpSpPr>
            <p:nvPr/>
          </p:nvGrpSpPr>
          <p:grpSpPr bwMode="auto">
            <a:xfrm>
              <a:off x="3110" y="3346"/>
              <a:ext cx="153" cy="306"/>
              <a:chOff x="3796" y="1043"/>
              <a:chExt cx="865" cy="1237"/>
            </a:xfrm>
          </p:grpSpPr>
          <p:sp>
            <p:nvSpPr>
              <p:cNvPr id="418828" name="Line 12"/>
              <p:cNvSpPr>
                <a:spLocks noChangeShapeType="1"/>
              </p:cNvSpPr>
              <p:nvPr/>
            </p:nvSpPr>
            <p:spPr bwMode="auto">
              <a:xfrm flipH="1">
                <a:off x="3992" y="1481"/>
                <a:ext cx="235" cy="7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18829" name="Line 13"/>
              <p:cNvSpPr>
                <a:spLocks noChangeShapeType="1"/>
              </p:cNvSpPr>
              <p:nvPr/>
            </p:nvSpPr>
            <p:spPr bwMode="auto">
              <a:xfrm>
                <a:off x="4227" y="1481"/>
                <a:ext cx="236" cy="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18830" name="Line 14"/>
              <p:cNvSpPr>
                <a:spLocks noChangeShapeType="1"/>
              </p:cNvSpPr>
              <p:nvPr/>
            </p:nvSpPr>
            <p:spPr bwMode="auto">
              <a:xfrm>
                <a:off x="3992" y="2201"/>
                <a:ext cx="235" cy="7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18831" name="Line 15"/>
              <p:cNvSpPr>
                <a:spLocks noChangeShapeType="1"/>
              </p:cNvSpPr>
              <p:nvPr/>
            </p:nvSpPr>
            <p:spPr bwMode="auto">
              <a:xfrm flipH="1">
                <a:off x="4227" y="2201"/>
                <a:ext cx="236" cy="7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18832" name="Line 16"/>
              <p:cNvSpPr>
                <a:spLocks noChangeShapeType="1"/>
              </p:cNvSpPr>
              <p:nvPr/>
            </p:nvSpPr>
            <p:spPr bwMode="auto">
              <a:xfrm>
                <a:off x="4227" y="1497"/>
                <a:ext cx="0" cy="78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18833" name="Line 17"/>
              <p:cNvSpPr>
                <a:spLocks noChangeShapeType="1"/>
              </p:cNvSpPr>
              <p:nvPr/>
            </p:nvSpPr>
            <p:spPr bwMode="auto">
              <a:xfrm flipV="1">
                <a:off x="3992" y="2127"/>
                <a:ext cx="235" cy="7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18834" name="Line 18"/>
              <p:cNvSpPr>
                <a:spLocks noChangeShapeType="1"/>
              </p:cNvSpPr>
              <p:nvPr/>
            </p:nvSpPr>
            <p:spPr bwMode="auto">
              <a:xfrm flipH="1" flipV="1">
                <a:off x="4227" y="2127"/>
                <a:ext cx="236" cy="7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18835" name="Line 19"/>
              <p:cNvSpPr>
                <a:spLocks noChangeShapeType="1"/>
              </p:cNvSpPr>
              <p:nvPr/>
            </p:nvSpPr>
            <p:spPr bwMode="auto">
              <a:xfrm>
                <a:off x="4092" y="1890"/>
                <a:ext cx="135" cy="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18836" name="Line 20"/>
              <p:cNvSpPr>
                <a:spLocks noChangeShapeType="1"/>
              </p:cNvSpPr>
              <p:nvPr/>
            </p:nvSpPr>
            <p:spPr bwMode="auto">
              <a:xfrm flipV="1">
                <a:off x="4227" y="1890"/>
                <a:ext cx="143" cy="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18837" name="Line 21"/>
              <p:cNvSpPr>
                <a:spLocks noChangeShapeType="1"/>
              </p:cNvSpPr>
              <p:nvPr/>
            </p:nvSpPr>
            <p:spPr bwMode="auto">
              <a:xfrm>
                <a:off x="4047" y="1996"/>
                <a:ext cx="175" cy="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18838" name="Line 22"/>
              <p:cNvSpPr>
                <a:spLocks noChangeShapeType="1"/>
              </p:cNvSpPr>
              <p:nvPr/>
            </p:nvSpPr>
            <p:spPr bwMode="auto">
              <a:xfrm flipV="1">
                <a:off x="4227" y="2012"/>
                <a:ext cx="176" cy="7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18839" name="Line 23"/>
              <p:cNvSpPr>
                <a:spLocks noChangeShapeType="1"/>
              </p:cNvSpPr>
              <p:nvPr/>
            </p:nvSpPr>
            <p:spPr bwMode="auto">
              <a:xfrm flipV="1">
                <a:off x="4227" y="1782"/>
                <a:ext cx="90" cy="2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18840" name="Line 24"/>
              <p:cNvSpPr>
                <a:spLocks noChangeShapeType="1"/>
              </p:cNvSpPr>
              <p:nvPr/>
            </p:nvSpPr>
            <p:spPr bwMode="auto">
              <a:xfrm flipV="1">
                <a:off x="4227" y="1632"/>
                <a:ext cx="57" cy="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18841" name="Line 25"/>
              <p:cNvSpPr>
                <a:spLocks noChangeShapeType="1"/>
              </p:cNvSpPr>
              <p:nvPr/>
            </p:nvSpPr>
            <p:spPr bwMode="auto">
              <a:xfrm>
                <a:off x="4126" y="1772"/>
                <a:ext cx="109" cy="3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18842" name="Line 26"/>
              <p:cNvSpPr>
                <a:spLocks noChangeShapeType="1"/>
              </p:cNvSpPr>
              <p:nvPr/>
            </p:nvSpPr>
            <p:spPr bwMode="auto">
              <a:xfrm>
                <a:off x="4175" y="1625"/>
                <a:ext cx="63" cy="3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grpSp>
            <p:nvGrpSpPr>
              <p:cNvPr id="418843" name="Group 27"/>
              <p:cNvGrpSpPr>
                <a:grpSpLocks/>
              </p:cNvGrpSpPr>
              <p:nvPr/>
            </p:nvGrpSpPr>
            <p:grpSpPr bwMode="auto">
              <a:xfrm>
                <a:off x="4269" y="1415"/>
                <a:ext cx="392" cy="137"/>
                <a:chOff x="4227" y="1360"/>
                <a:chExt cx="863" cy="270"/>
              </a:xfrm>
            </p:grpSpPr>
            <p:sp>
              <p:nvSpPr>
                <p:cNvPr id="418844" name="Line 28"/>
                <p:cNvSpPr>
                  <a:spLocks noChangeShapeType="1"/>
                </p:cNvSpPr>
                <p:nvPr/>
              </p:nvSpPr>
              <p:spPr bwMode="auto">
                <a:xfrm>
                  <a:off x="4227" y="1604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18845" name="Line 29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4" y="1205"/>
                  <a:ext cx="189" cy="5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18846" name="Line 30"/>
                <p:cNvSpPr>
                  <a:spLocks noChangeShapeType="1"/>
                </p:cNvSpPr>
                <p:nvPr/>
              </p:nvSpPr>
              <p:spPr bwMode="auto">
                <a:xfrm rot="6361956">
                  <a:off x="4602" y="1393"/>
                  <a:ext cx="189" cy="203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18847" name="Line 31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45" y="1286"/>
                  <a:ext cx="189" cy="5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418848" name="Group 32"/>
              <p:cNvGrpSpPr>
                <a:grpSpLocks/>
              </p:cNvGrpSpPr>
              <p:nvPr/>
            </p:nvGrpSpPr>
            <p:grpSpPr bwMode="auto">
              <a:xfrm rot="5700496">
                <a:off x="4053" y="1170"/>
                <a:ext cx="392" cy="137"/>
                <a:chOff x="4227" y="1360"/>
                <a:chExt cx="863" cy="270"/>
              </a:xfrm>
            </p:grpSpPr>
            <p:sp>
              <p:nvSpPr>
                <p:cNvPr id="418849" name="Line 33"/>
                <p:cNvSpPr>
                  <a:spLocks noChangeShapeType="1"/>
                </p:cNvSpPr>
                <p:nvPr/>
              </p:nvSpPr>
              <p:spPr bwMode="auto">
                <a:xfrm>
                  <a:off x="4227" y="1604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18850" name="Line 34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4" y="1205"/>
                  <a:ext cx="189" cy="5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18851" name="Line 35"/>
                <p:cNvSpPr>
                  <a:spLocks noChangeShapeType="1"/>
                </p:cNvSpPr>
                <p:nvPr/>
              </p:nvSpPr>
              <p:spPr bwMode="auto">
                <a:xfrm rot="6361956">
                  <a:off x="4602" y="1393"/>
                  <a:ext cx="189" cy="203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18852" name="Line 36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45" y="1286"/>
                  <a:ext cx="189" cy="5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418853" name="Group 37"/>
              <p:cNvGrpSpPr>
                <a:grpSpLocks/>
              </p:cNvGrpSpPr>
              <p:nvPr/>
            </p:nvGrpSpPr>
            <p:grpSpPr bwMode="auto">
              <a:xfrm rot="10800000">
                <a:off x="3796" y="1402"/>
                <a:ext cx="392" cy="137"/>
                <a:chOff x="4227" y="1360"/>
                <a:chExt cx="863" cy="270"/>
              </a:xfrm>
            </p:grpSpPr>
            <p:sp>
              <p:nvSpPr>
                <p:cNvPr id="418854" name="Line 38"/>
                <p:cNvSpPr>
                  <a:spLocks noChangeShapeType="1"/>
                </p:cNvSpPr>
                <p:nvPr/>
              </p:nvSpPr>
              <p:spPr bwMode="auto">
                <a:xfrm>
                  <a:off x="4227" y="1604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18855" name="Line 39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4" y="1205"/>
                  <a:ext cx="189" cy="5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18856" name="Line 40"/>
                <p:cNvSpPr>
                  <a:spLocks noChangeShapeType="1"/>
                </p:cNvSpPr>
                <p:nvPr/>
              </p:nvSpPr>
              <p:spPr bwMode="auto">
                <a:xfrm rot="6361956">
                  <a:off x="4602" y="1393"/>
                  <a:ext cx="189" cy="203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18857" name="Line 41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45" y="1286"/>
                  <a:ext cx="189" cy="5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</p:grpSp>
        <p:grpSp>
          <p:nvGrpSpPr>
            <p:cNvPr id="418858" name="Group 42"/>
            <p:cNvGrpSpPr>
              <a:grpSpLocks/>
            </p:cNvGrpSpPr>
            <p:nvPr/>
          </p:nvGrpSpPr>
          <p:grpSpPr bwMode="auto">
            <a:xfrm>
              <a:off x="2590" y="2509"/>
              <a:ext cx="153" cy="306"/>
              <a:chOff x="3796" y="1043"/>
              <a:chExt cx="865" cy="1237"/>
            </a:xfrm>
          </p:grpSpPr>
          <p:sp>
            <p:nvSpPr>
              <p:cNvPr id="418859" name="Line 43"/>
              <p:cNvSpPr>
                <a:spLocks noChangeShapeType="1"/>
              </p:cNvSpPr>
              <p:nvPr/>
            </p:nvSpPr>
            <p:spPr bwMode="auto">
              <a:xfrm flipH="1">
                <a:off x="3992" y="1481"/>
                <a:ext cx="235" cy="7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18860" name="Line 44"/>
              <p:cNvSpPr>
                <a:spLocks noChangeShapeType="1"/>
              </p:cNvSpPr>
              <p:nvPr/>
            </p:nvSpPr>
            <p:spPr bwMode="auto">
              <a:xfrm>
                <a:off x="4227" y="1481"/>
                <a:ext cx="236" cy="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18861" name="Line 45"/>
              <p:cNvSpPr>
                <a:spLocks noChangeShapeType="1"/>
              </p:cNvSpPr>
              <p:nvPr/>
            </p:nvSpPr>
            <p:spPr bwMode="auto">
              <a:xfrm>
                <a:off x="3992" y="2201"/>
                <a:ext cx="235" cy="7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18862" name="Line 46"/>
              <p:cNvSpPr>
                <a:spLocks noChangeShapeType="1"/>
              </p:cNvSpPr>
              <p:nvPr/>
            </p:nvSpPr>
            <p:spPr bwMode="auto">
              <a:xfrm flipH="1">
                <a:off x="4227" y="2201"/>
                <a:ext cx="236" cy="7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18863" name="Line 47"/>
              <p:cNvSpPr>
                <a:spLocks noChangeShapeType="1"/>
              </p:cNvSpPr>
              <p:nvPr/>
            </p:nvSpPr>
            <p:spPr bwMode="auto">
              <a:xfrm>
                <a:off x="4227" y="1497"/>
                <a:ext cx="0" cy="78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18864" name="Line 48"/>
              <p:cNvSpPr>
                <a:spLocks noChangeShapeType="1"/>
              </p:cNvSpPr>
              <p:nvPr/>
            </p:nvSpPr>
            <p:spPr bwMode="auto">
              <a:xfrm flipV="1">
                <a:off x="3992" y="2127"/>
                <a:ext cx="235" cy="7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18865" name="Line 49"/>
              <p:cNvSpPr>
                <a:spLocks noChangeShapeType="1"/>
              </p:cNvSpPr>
              <p:nvPr/>
            </p:nvSpPr>
            <p:spPr bwMode="auto">
              <a:xfrm flipH="1" flipV="1">
                <a:off x="4227" y="2127"/>
                <a:ext cx="236" cy="7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18866" name="Line 50"/>
              <p:cNvSpPr>
                <a:spLocks noChangeShapeType="1"/>
              </p:cNvSpPr>
              <p:nvPr/>
            </p:nvSpPr>
            <p:spPr bwMode="auto">
              <a:xfrm>
                <a:off x="4092" y="1890"/>
                <a:ext cx="135" cy="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18867" name="Line 51"/>
              <p:cNvSpPr>
                <a:spLocks noChangeShapeType="1"/>
              </p:cNvSpPr>
              <p:nvPr/>
            </p:nvSpPr>
            <p:spPr bwMode="auto">
              <a:xfrm flipV="1">
                <a:off x="4227" y="1890"/>
                <a:ext cx="143" cy="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18868" name="Line 52"/>
              <p:cNvSpPr>
                <a:spLocks noChangeShapeType="1"/>
              </p:cNvSpPr>
              <p:nvPr/>
            </p:nvSpPr>
            <p:spPr bwMode="auto">
              <a:xfrm>
                <a:off x="4047" y="1996"/>
                <a:ext cx="175" cy="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18869" name="Line 53"/>
              <p:cNvSpPr>
                <a:spLocks noChangeShapeType="1"/>
              </p:cNvSpPr>
              <p:nvPr/>
            </p:nvSpPr>
            <p:spPr bwMode="auto">
              <a:xfrm flipV="1">
                <a:off x="4227" y="2012"/>
                <a:ext cx="176" cy="7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18870" name="Line 54"/>
              <p:cNvSpPr>
                <a:spLocks noChangeShapeType="1"/>
              </p:cNvSpPr>
              <p:nvPr/>
            </p:nvSpPr>
            <p:spPr bwMode="auto">
              <a:xfrm flipV="1">
                <a:off x="4227" y="1782"/>
                <a:ext cx="90" cy="2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18871" name="Line 55"/>
              <p:cNvSpPr>
                <a:spLocks noChangeShapeType="1"/>
              </p:cNvSpPr>
              <p:nvPr/>
            </p:nvSpPr>
            <p:spPr bwMode="auto">
              <a:xfrm flipV="1">
                <a:off x="4227" y="1632"/>
                <a:ext cx="57" cy="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18872" name="Line 56"/>
              <p:cNvSpPr>
                <a:spLocks noChangeShapeType="1"/>
              </p:cNvSpPr>
              <p:nvPr/>
            </p:nvSpPr>
            <p:spPr bwMode="auto">
              <a:xfrm>
                <a:off x="4126" y="1772"/>
                <a:ext cx="109" cy="3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18873" name="Line 57"/>
              <p:cNvSpPr>
                <a:spLocks noChangeShapeType="1"/>
              </p:cNvSpPr>
              <p:nvPr/>
            </p:nvSpPr>
            <p:spPr bwMode="auto">
              <a:xfrm>
                <a:off x="4175" y="1625"/>
                <a:ext cx="63" cy="3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grpSp>
            <p:nvGrpSpPr>
              <p:cNvPr id="418874" name="Group 58"/>
              <p:cNvGrpSpPr>
                <a:grpSpLocks/>
              </p:cNvGrpSpPr>
              <p:nvPr/>
            </p:nvGrpSpPr>
            <p:grpSpPr bwMode="auto">
              <a:xfrm>
                <a:off x="4269" y="1415"/>
                <a:ext cx="392" cy="137"/>
                <a:chOff x="4227" y="1360"/>
                <a:chExt cx="863" cy="270"/>
              </a:xfrm>
            </p:grpSpPr>
            <p:sp>
              <p:nvSpPr>
                <p:cNvPr id="418875" name="Line 59"/>
                <p:cNvSpPr>
                  <a:spLocks noChangeShapeType="1"/>
                </p:cNvSpPr>
                <p:nvPr/>
              </p:nvSpPr>
              <p:spPr bwMode="auto">
                <a:xfrm>
                  <a:off x="4227" y="1604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18876" name="Line 60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4" y="1205"/>
                  <a:ext cx="189" cy="5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18877" name="Line 61"/>
                <p:cNvSpPr>
                  <a:spLocks noChangeShapeType="1"/>
                </p:cNvSpPr>
                <p:nvPr/>
              </p:nvSpPr>
              <p:spPr bwMode="auto">
                <a:xfrm rot="6361956">
                  <a:off x="4602" y="1393"/>
                  <a:ext cx="189" cy="203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18878" name="Line 62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45" y="1286"/>
                  <a:ext cx="189" cy="5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418879" name="Group 63"/>
              <p:cNvGrpSpPr>
                <a:grpSpLocks/>
              </p:cNvGrpSpPr>
              <p:nvPr/>
            </p:nvGrpSpPr>
            <p:grpSpPr bwMode="auto">
              <a:xfrm rot="5700496">
                <a:off x="4053" y="1170"/>
                <a:ext cx="392" cy="137"/>
                <a:chOff x="4227" y="1360"/>
                <a:chExt cx="863" cy="270"/>
              </a:xfrm>
            </p:grpSpPr>
            <p:sp>
              <p:nvSpPr>
                <p:cNvPr id="418880" name="Line 64"/>
                <p:cNvSpPr>
                  <a:spLocks noChangeShapeType="1"/>
                </p:cNvSpPr>
                <p:nvPr/>
              </p:nvSpPr>
              <p:spPr bwMode="auto">
                <a:xfrm>
                  <a:off x="4227" y="1604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18881" name="Line 65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4" y="1205"/>
                  <a:ext cx="189" cy="5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18882" name="Line 66"/>
                <p:cNvSpPr>
                  <a:spLocks noChangeShapeType="1"/>
                </p:cNvSpPr>
                <p:nvPr/>
              </p:nvSpPr>
              <p:spPr bwMode="auto">
                <a:xfrm rot="6361956">
                  <a:off x="4602" y="1393"/>
                  <a:ext cx="189" cy="203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18883" name="Line 67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45" y="1286"/>
                  <a:ext cx="189" cy="5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418884" name="Group 68"/>
              <p:cNvGrpSpPr>
                <a:grpSpLocks/>
              </p:cNvGrpSpPr>
              <p:nvPr/>
            </p:nvGrpSpPr>
            <p:grpSpPr bwMode="auto">
              <a:xfrm rot="10800000">
                <a:off x="3796" y="1402"/>
                <a:ext cx="392" cy="137"/>
                <a:chOff x="4227" y="1360"/>
                <a:chExt cx="863" cy="270"/>
              </a:xfrm>
            </p:grpSpPr>
            <p:sp>
              <p:nvSpPr>
                <p:cNvPr id="418885" name="Line 69"/>
                <p:cNvSpPr>
                  <a:spLocks noChangeShapeType="1"/>
                </p:cNvSpPr>
                <p:nvPr/>
              </p:nvSpPr>
              <p:spPr bwMode="auto">
                <a:xfrm>
                  <a:off x="4227" y="1604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18886" name="Line 70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4" y="1205"/>
                  <a:ext cx="189" cy="5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18887" name="Line 71"/>
                <p:cNvSpPr>
                  <a:spLocks noChangeShapeType="1"/>
                </p:cNvSpPr>
                <p:nvPr/>
              </p:nvSpPr>
              <p:spPr bwMode="auto">
                <a:xfrm rot="6361956">
                  <a:off x="4602" y="1393"/>
                  <a:ext cx="189" cy="203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18888" name="Line 72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45" y="1286"/>
                  <a:ext cx="189" cy="5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</p:grpSp>
        <p:grpSp>
          <p:nvGrpSpPr>
            <p:cNvPr id="418889" name="Group 73"/>
            <p:cNvGrpSpPr>
              <a:grpSpLocks/>
            </p:cNvGrpSpPr>
            <p:nvPr/>
          </p:nvGrpSpPr>
          <p:grpSpPr bwMode="auto">
            <a:xfrm>
              <a:off x="2596" y="3076"/>
              <a:ext cx="153" cy="306"/>
              <a:chOff x="3796" y="1043"/>
              <a:chExt cx="865" cy="1237"/>
            </a:xfrm>
          </p:grpSpPr>
          <p:sp>
            <p:nvSpPr>
              <p:cNvPr id="418890" name="Line 74"/>
              <p:cNvSpPr>
                <a:spLocks noChangeShapeType="1"/>
              </p:cNvSpPr>
              <p:nvPr/>
            </p:nvSpPr>
            <p:spPr bwMode="auto">
              <a:xfrm flipH="1">
                <a:off x="3992" y="1481"/>
                <a:ext cx="235" cy="7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18891" name="Line 75"/>
              <p:cNvSpPr>
                <a:spLocks noChangeShapeType="1"/>
              </p:cNvSpPr>
              <p:nvPr/>
            </p:nvSpPr>
            <p:spPr bwMode="auto">
              <a:xfrm>
                <a:off x="4227" y="1481"/>
                <a:ext cx="236" cy="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18892" name="Line 76"/>
              <p:cNvSpPr>
                <a:spLocks noChangeShapeType="1"/>
              </p:cNvSpPr>
              <p:nvPr/>
            </p:nvSpPr>
            <p:spPr bwMode="auto">
              <a:xfrm>
                <a:off x="3992" y="2201"/>
                <a:ext cx="235" cy="7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18893" name="Line 77"/>
              <p:cNvSpPr>
                <a:spLocks noChangeShapeType="1"/>
              </p:cNvSpPr>
              <p:nvPr/>
            </p:nvSpPr>
            <p:spPr bwMode="auto">
              <a:xfrm flipH="1">
                <a:off x="4227" y="2201"/>
                <a:ext cx="236" cy="7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18894" name="Line 78"/>
              <p:cNvSpPr>
                <a:spLocks noChangeShapeType="1"/>
              </p:cNvSpPr>
              <p:nvPr/>
            </p:nvSpPr>
            <p:spPr bwMode="auto">
              <a:xfrm>
                <a:off x="4227" y="1497"/>
                <a:ext cx="0" cy="78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18895" name="Line 79"/>
              <p:cNvSpPr>
                <a:spLocks noChangeShapeType="1"/>
              </p:cNvSpPr>
              <p:nvPr/>
            </p:nvSpPr>
            <p:spPr bwMode="auto">
              <a:xfrm flipV="1">
                <a:off x="3992" y="2127"/>
                <a:ext cx="235" cy="7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18896" name="Line 80"/>
              <p:cNvSpPr>
                <a:spLocks noChangeShapeType="1"/>
              </p:cNvSpPr>
              <p:nvPr/>
            </p:nvSpPr>
            <p:spPr bwMode="auto">
              <a:xfrm flipH="1" flipV="1">
                <a:off x="4227" y="2127"/>
                <a:ext cx="236" cy="7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18897" name="Line 81"/>
              <p:cNvSpPr>
                <a:spLocks noChangeShapeType="1"/>
              </p:cNvSpPr>
              <p:nvPr/>
            </p:nvSpPr>
            <p:spPr bwMode="auto">
              <a:xfrm>
                <a:off x="4092" y="1890"/>
                <a:ext cx="135" cy="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18898" name="Line 82"/>
              <p:cNvSpPr>
                <a:spLocks noChangeShapeType="1"/>
              </p:cNvSpPr>
              <p:nvPr/>
            </p:nvSpPr>
            <p:spPr bwMode="auto">
              <a:xfrm flipV="1">
                <a:off x="4227" y="1890"/>
                <a:ext cx="143" cy="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18899" name="Line 83"/>
              <p:cNvSpPr>
                <a:spLocks noChangeShapeType="1"/>
              </p:cNvSpPr>
              <p:nvPr/>
            </p:nvSpPr>
            <p:spPr bwMode="auto">
              <a:xfrm>
                <a:off x="4047" y="1996"/>
                <a:ext cx="175" cy="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18900" name="Line 84"/>
              <p:cNvSpPr>
                <a:spLocks noChangeShapeType="1"/>
              </p:cNvSpPr>
              <p:nvPr/>
            </p:nvSpPr>
            <p:spPr bwMode="auto">
              <a:xfrm flipV="1">
                <a:off x="4227" y="2012"/>
                <a:ext cx="176" cy="7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18901" name="Line 85"/>
              <p:cNvSpPr>
                <a:spLocks noChangeShapeType="1"/>
              </p:cNvSpPr>
              <p:nvPr/>
            </p:nvSpPr>
            <p:spPr bwMode="auto">
              <a:xfrm flipV="1">
                <a:off x="4227" y="1782"/>
                <a:ext cx="90" cy="2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18902" name="Line 86"/>
              <p:cNvSpPr>
                <a:spLocks noChangeShapeType="1"/>
              </p:cNvSpPr>
              <p:nvPr/>
            </p:nvSpPr>
            <p:spPr bwMode="auto">
              <a:xfrm flipV="1">
                <a:off x="4227" y="1632"/>
                <a:ext cx="57" cy="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18903" name="Line 87"/>
              <p:cNvSpPr>
                <a:spLocks noChangeShapeType="1"/>
              </p:cNvSpPr>
              <p:nvPr/>
            </p:nvSpPr>
            <p:spPr bwMode="auto">
              <a:xfrm>
                <a:off x="4126" y="1772"/>
                <a:ext cx="109" cy="3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18904" name="Line 88"/>
              <p:cNvSpPr>
                <a:spLocks noChangeShapeType="1"/>
              </p:cNvSpPr>
              <p:nvPr/>
            </p:nvSpPr>
            <p:spPr bwMode="auto">
              <a:xfrm>
                <a:off x="4175" y="1625"/>
                <a:ext cx="63" cy="3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grpSp>
            <p:nvGrpSpPr>
              <p:cNvPr id="418905" name="Group 89"/>
              <p:cNvGrpSpPr>
                <a:grpSpLocks/>
              </p:cNvGrpSpPr>
              <p:nvPr/>
            </p:nvGrpSpPr>
            <p:grpSpPr bwMode="auto">
              <a:xfrm>
                <a:off x="4269" y="1415"/>
                <a:ext cx="392" cy="137"/>
                <a:chOff x="4227" y="1360"/>
                <a:chExt cx="863" cy="270"/>
              </a:xfrm>
            </p:grpSpPr>
            <p:sp>
              <p:nvSpPr>
                <p:cNvPr id="418906" name="Line 90"/>
                <p:cNvSpPr>
                  <a:spLocks noChangeShapeType="1"/>
                </p:cNvSpPr>
                <p:nvPr/>
              </p:nvSpPr>
              <p:spPr bwMode="auto">
                <a:xfrm>
                  <a:off x="4227" y="1604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18907" name="Line 91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4" y="1205"/>
                  <a:ext cx="189" cy="5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18908" name="Line 92"/>
                <p:cNvSpPr>
                  <a:spLocks noChangeShapeType="1"/>
                </p:cNvSpPr>
                <p:nvPr/>
              </p:nvSpPr>
              <p:spPr bwMode="auto">
                <a:xfrm rot="6361956">
                  <a:off x="4602" y="1393"/>
                  <a:ext cx="189" cy="203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18909" name="Line 93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45" y="1286"/>
                  <a:ext cx="189" cy="5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418910" name="Group 94"/>
              <p:cNvGrpSpPr>
                <a:grpSpLocks/>
              </p:cNvGrpSpPr>
              <p:nvPr/>
            </p:nvGrpSpPr>
            <p:grpSpPr bwMode="auto">
              <a:xfrm rot="5700496">
                <a:off x="4053" y="1170"/>
                <a:ext cx="392" cy="137"/>
                <a:chOff x="4227" y="1360"/>
                <a:chExt cx="863" cy="270"/>
              </a:xfrm>
            </p:grpSpPr>
            <p:sp>
              <p:nvSpPr>
                <p:cNvPr id="418911" name="Line 95"/>
                <p:cNvSpPr>
                  <a:spLocks noChangeShapeType="1"/>
                </p:cNvSpPr>
                <p:nvPr/>
              </p:nvSpPr>
              <p:spPr bwMode="auto">
                <a:xfrm>
                  <a:off x="4227" y="1604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18912" name="Line 96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4" y="1205"/>
                  <a:ext cx="189" cy="5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18913" name="Line 97"/>
                <p:cNvSpPr>
                  <a:spLocks noChangeShapeType="1"/>
                </p:cNvSpPr>
                <p:nvPr/>
              </p:nvSpPr>
              <p:spPr bwMode="auto">
                <a:xfrm rot="6361956">
                  <a:off x="4602" y="1393"/>
                  <a:ext cx="189" cy="203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18914" name="Line 98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45" y="1286"/>
                  <a:ext cx="189" cy="5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418915" name="Group 99"/>
              <p:cNvGrpSpPr>
                <a:grpSpLocks/>
              </p:cNvGrpSpPr>
              <p:nvPr/>
            </p:nvGrpSpPr>
            <p:grpSpPr bwMode="auto">
              <a:xfrm rot="10800000">
                <a:off x="3796" y="1402"/>
                <a:ext cx="392" cy="137"/>
                <a:chOff x="4227" y="1360"/>
                <a:chExt cx="863" cy="270"/>
              </a:xfrm>
            </p:grpSpPr>
            <p:sp>
              <p:nvSpPr>
                <p:cNvPr id="418916" name="Line 100"/>
                <p:cNvSpPr>
                  <a:spLocks noChangeShapeType="1"/>
                </p:cNvSpPr>
                <p:nvPr/>
              </p:nvSpPr>
              <p:spPr bwMode="auto">
                <a:xfrm>
                  <a:off x="4227" y="1604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18917" name="Line 101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4" y="1205"/>
                  <a:ext cx="189" cy="5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18918" name="Line 102"/>
                <p:cNvSpPr>
                  <a:spLocks noChangeShapeType="1"/>
                </p:cNvSpPr>
                <p:nvPr/>
              </p:nvSpPr>
              <p:spPr bwMode="auto">
                <a:xfrm rot="6361956">
                  <a:off x="4602" y="1393"/>
                  <a:ext cx="189" cy="203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18919" name="Line 103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45" y="1286"/>
                  <a:ext cx="189" cy="5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</p:grpSp>
        <p:grpSp>
          <p:nvGrpSpPr>
            <p:cNvPr id="418951" name="Group 135"/>
            <p:cNvGrpSpPr>
              <a:grpSpLocks/>
            </p:cNvGrpSpPr>
            <p:nvPr/>
          </p:nvGrpSpPr>
          <p:grpSpPr bwMode="auto">
            <a:xfrm>
              <a:off x="2095" y="1649"/>
              <a:ext cx="153" cy="306"/>
              <a:chOff x="3796" y="1043"/>
              <a:chExt cx="865" cy="1237"/>
            </a:xfrm>
          </p:grpSpPr>
          <p:sp>
            <p:nvSpPr>
              <p:cNvPr id="418952" name="Line 136"/>
              <p:cNvSpPr>
                <a:spLocks noChangeShapeType="1"/>
              </p:cNvSpPr>
              <p:nvPr/>
            </p:nvSpPr>
            <p:spPr bwMode="auto">
              <a:xfrm flipH="1">
                <a:off x="3992" y="1481"/>
                <a:ext cx="235" cy="7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18953" name="Line 137"/>
              <p:cNvSpPr>
                <a:spLocks noChangeShapeType="1"/>
              </p:cNvSpPr>
              <p:nvPr/>
            </p:nvSpPr>
            <p:spPr bwMode="auto">
              <a:xfrm>
                <a:off x="4227" y="1481"/>
                <a:ext cx="236" cy="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18954" name="Line 138"/>
              <p:cNvSpPr>
                <a:spLocks noChangeShapeType="1"/>
              </p:cNvSpPr>
              <p:nvPr/>
            </p:nvSpPr>
            <p:spPr bwMode="auto">
              <a:xfrm>
                <a:off x="3992" y="2201"/>
                <a:ext cx="235" cy="7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18955" name="Line 139"/>
              <p:cNvSpPr>
                <a:spLocks noChangeShapeType="1"/>
              </p:cNvSpPr>
              <p:nvPr/>
            </p:nvSpPr>
            <p:spPr bwMode="auto">
              <a:xfrm flipH="1">
                <a:off x="4227" y="2201"/>
                <a:ext cx="236" cy="7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18956" name="Line 140"/>
              <p:cNvSpPr>
                <a:spLocks noChangeShapeType="1"/>
              </p:cNvSpPr>
              <p:nvPr/>
            </p:nvSpPr>
            <p:spPr bwMode="auto">
              <a:xfrm>
                <a:off x="4227" y="1497"/>
                <a:ext cx="0" cy="78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18957" name="Line 141"/>
              <p:cNvSpPr>
                <a:spLocks noChangeShapeType="1"/>
              </p:cNvSpPr>
              <p:nvPr/>
            </p:nvSpPr>
            <p:spPr bwMode="auto">
              <a:xfrm flipV="1">
                <a:off x="3992" y="2127"/>
                <a:ext cx="235" cy="7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18958" name="Line 142"/>
              <p:cNvSpPr>
                <a:spLocks noChangeShapeType="1"/>
              </p:cNvSpPr>
              <p:nvPr/>
            </p:nvSpPr>
            <p:spPr bwMode="auto">
              <a:xfrm flipH="1" flipV="1">
                <a:off x="4227" y="2127"/>
                <a:ext cx="236" cy="7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18959" name="Line 143"/>
              <p:cNvSpPr>
                <a:spLocks noChangeShapeType="1"/>
              </p:cNvSpPr>
              <p:nvPr/>
            </p:nvSpPr>
            <p:spPr bwMode="auto">
              <a:xfrm>
                <a:off x="4092" y="1890"/>
                <a:ext cx="135" cy="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18960" name="Line 144"/>
              <p:cNvSpPr>
                <a:spLocks noChangeShapeType="1"/>
              </p:cNvSpPr>
              <p:nvPr/>
            </p:nvSpPr>
            <p:spPr bwMode="auto">
              <a:xfrm flipV="1">
                <a:off x="4227" y="1890"/>
                <a:ext cx="143" cy="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18961" name="Line 145"/>
              <p:cNvSpPr>
                <a:spLocks noChangeShapeType="1"/>
              </p:cNvSpPr>
              <p:nvPr/>
            </p:nvSpPr>
            <p:spPr bwMode="auto">
              <a:xfrm>
                <a:off x="4047" y="1996"/>
                <a:ext cx="175" cy="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18962" name="Line 146"/>
              <p:cNvSpPr>
                <a:spLocks noChangeShapeType="1"/>
              </p:cNvSpPr>
              <p:nvPr/>
            </p:nvSpPr>
            <p:spPr bwMode="auto">
              <a:xfrm flipV="1">
                <a:off x="4227" y="2012"/>
                <a:ext cx="176" cy="7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18963" name="Line 147"/>
              <p:cNvSpPr>
                <a:spLocks noChangeShapeType="1"/>
              </p:cNvSpPr>
              <p:nvPr/>
            </p:nvSpPr>
            <p:spPr bwMode="auto">
              <a:xfrm flipV="1">
                <a:off x="4227" y="1782"/>
                <a:ext cx="90" cy="2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18964" name="Line 148"/>
              <p:cNvSpPr>
                <a:spLocks noChangeShapeType="1"/>
              </p:cNvSpPr>
              <p:nvPr/>
            </p:nvSpPr>
            <p:spPr bwMode="auto">
              <a:xfrm flipV="1">
                <a:off x="4227" y="1632"/>
                <a:ext cx="57" cy="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18965" name="Line 149"/>
              <p:cNvSpPr>
                <a:spLocks noChangeShapeType="1"/>
              </p:cNvSpPr>
              <p:nvPr/>
            </p:nvSpPr>
            <p:spPr bwMode="auto">
              <a:xfrm>
                <a:off x="4126" y="1772"/>
                <a:ext cx="109" cy="3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18966" name="Line 150"/>
              <p:cNvSpPr>
                <a:spLocks noChangeShapeType="1"/>
              </p:cNvSpPr>
              <p:nvPr/>
            </p:nvSpPr>
            <p:spPr bwMode="auto">
              <a:xfrm>
                <a:off x="4175" y="1625"/>
                <a:ext cx="63" cy="3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grpSp>
            <p:nvGrpSpPr>
              <p:cNvPr id="418967" name="Group 151"/>
              <p:cNvGrpSpPr>
                <a:grpSpLocks/>
              </p:cNvGrpSpPr>
              <p:nvPr/>
            </p:nvGrpSpPr>
            <p:grpSpPr bwMode="auto">
              <a:xfrm>
                <a:off x="4269" y="1415"/>
                <a:ext cx="392" cy="137"/>
                <a:chOff x="4227" y="1360"/>
                <a:chExt cx="863" cy="270"/>
              </a:xfrm>
            </p:grpSpPr>
            <p:sp>
              <p:nvSpPr>
                <p:cNvPr id="418968" name="Line 152"/>
                <p:cNvSpPr>
                  <a:spLocks noChangeShapeType="1"/>
                </p:cNvSpPr>
                <p:nvPr/>
              </p:nvSpPr>
              <p:spPr bwMode="auto">
                <a:xfrm>
                  <a:off x="4227" y="1604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18969" name="Line 153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4" y="1205"/>
                  <a:ext cx="189" cy="5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18970" name="Line 154"/>
                <p:cNvSpPr>
                  <a:spLocks noChangeShapeType="1"/>
                </p:cNvSpPr>
                <p:nvPr/>
              </p:nvSpPr>
              <p:spPr bwMode="auto">
                <a:xfrm rot="6361956">
                  <a:off x="4602" y="1393"/>
                  <a:ext cx="189" cy="203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18971" name="Line 155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45" y="1286"/>
                  <a:ext cx="189" cy="5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418972" name="Group 156"/>
              <p:cNvGrpSpPr>
                <a:grpSpLocks/>
              </p:cNvGrpSpPr>
              <p:nvPr/>
            </p:nvGrpSpPr>
            <p:grpSpPr bwMode="auto">
              <a:xfrm rot="5700496">
                <a:off x="4053" y="1170"/>
                <a:ext cx="392" cy="137"/>
                <a:chOff x="4227" y="1360"/>
                <a:chExt cx="863" cy="270"/>
              </a:xfrm>
            </p:grpSpPr>
            <p:sp>
              <p:nvSpPr>
                <p:cNvPr id="418973" name="Line 157"/>
                <p:cNvSpPr>
                  <a:spLocks noChangeShapeType="1"/>
                </p:cNvSpPr>
                <p:nvPr/>
              </p:nvSpPr>
              <p:spPr bwMode="auto">
                <a:xfrm>
                  <a:off x="4227" y="1604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18974" name="Line 158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4" y="1205"/>
                  <a:ext cx="189" cy="5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18975" name="Line 159"/>
                <p:cNvSpPr>
                  <a:spLocks noChangeShapeType="1"/>
                </p:cNvSpPr>
                <p:nvPr/>
              </p:nvSpPr>
              <p:spPr bwMode="auto">
                <a:xfrm rot="6361956">
                  <a:off x="4602" y="1393"/>
                  <a:ext cx="189" cy="203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18976" name="Line 160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45" y="1286"/>
                  <a:ext cx="189" cy="5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418977" name="Group 161"/>
              <p:cNvGrpSpPr>
                <a:grpSpLocks/>
              </p:cNvGrpSpPr>
              <p:nvPr/>
            </p:nvGrpSpPr>
            <p:grpSpPr bwMode="auto">
              <a:xfrm rot="10800000">
                <a:off x="3796" y="1402"/>
                <a:ext cx="392" cy="137"/>
                <a:chOff x="4227" y="1360"/>
                <a:chExt cx="863" cy="270"/>
              </a:xfrm>
            </p:grpSpPr>
            <p:sp>
              <p:nvSpPr>
                <p:cNvPr id="418978" name="Line 162"/>
                <p:cNvSpPr>
                  <a:spLocks noChangeShapeType="1"/>
                </p:cNvSpPr>
                <p:nvPr/>
              </p:nvSpPr>
              <p:spPr bwMode="auto">
                <a:xfrm>
                  <a:off x="4227" y="1604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18979" name="Line 163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4" y="1205"/>
                  <a:ext cx="189" cy="5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18980" name="Line 164"/>
                <p:cNvSpPr>
                  <a:spLocks noChangeShapeType="1"/>
                </p:cNvSpPr>
                <p:nvPr/>
              </p:nvSpPr>
              <p:spPr bwMode="auto">
                <a:xfrm rot="6361956">
                  <a:off x="4602" y="1393"/>
                  <a:ext cx="189" cy="203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18981" name="Line 165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45" y="1286"/>
                  <a:ext cx="189" cy="5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</p:grpSp>
        <p:grpSp>
          <p:nvGrpSpPr>
            <p:cNvPr id="419013" name="Group 197"/>
            <p:cNvGrpSpPr>
              <a:grpSpLocks/>
            </p:cNvGrpSpPr>
            <p:nvPr/>
          </p:nvGrpSpPr>
          <p:grpSpPr bwMode="auto">
            <a:xfrm>
              <a:off x="2579" y="1941"/>
              <a:ext cx="153" cy="306"/>
              <a:chOff x="3796" y="1043"/>
              <a:chExt cx="865" cy="1237"/>
            </a:xfrm>
          </p:grpSpPr>
          <p:sp>
            <p:nvSpPr>
              <p:cNvPr id="419014" name="Line 198"/>
              <p:cNvSpPr>
                <a:spLocks noChangeShapeType="1"/>
              </p:cNvSpPr>
              <p:nvPr/>
            </p:nvSpPr>
            <p:spPr bwMode="auto">
              <a:xfrm flipH="1">
                <a:off x="3992" y="1481"/>
                <a:ext cx="235" cy="7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19015" name="Line 199"/>
              <p:cNvSpPr>
                <a:spLocks noChangeShapeType="1"/>
              </p:cNvSpPr>
              <p:nvPr/>
            </p:nvSpPr>
            <p:spPr bwMode="auto">
              <a:xfrm>
                <a:off x="4227" y="1481"/>
                <a:ext cx="236" cy="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19016" name="Line 200"/>
              <p:cNvSpPr>
                <a:spLocks noChangeShapeType="1"/>
              </p:cNvSpPr>
              <p:nvPr/>
            </p:nvSpPr>
            <p:spPr bwMode="auto">
              <a:xfrm>
                <a:off x="3992" y="2201"/>
                <a:ext cx="235" cy="7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19017" name="Line 201"/>
              <p:cNvSpPr>
                <a:spLocks noChangeShapeType="1"/>
              </p:cNvSpPr>
              <p:nvPr/>
            </p:nvSpPr>
            <p:spPr bwMode="auto">
              <a:xfrm flipH="1">
                <a:off x="4227" y="2201"/>
                <a:ext cx="236" cy="7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19018" name="Line 202"/>
              <p:cNvSpPr>
                <a:spLocks noChangeShapeType="1"/>
              </p:cNvSpPr>
              <p:nvPr/>
            </p:nvSpPr>
            <p:spPr bwMode="auto">
              <a:xfrm>
                <a:off x="4227" y="1497"/>
                <a:ext cx="0" cy="78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19019" name="Line 203"/>
              <p:cNvSpPr>
                <a:spLocks noChangeShapeType="1"/>
              </p:cNvSpPr>
              <p:nvPr/>
            </p:nvSpPr>
            <p:spPr bwMode="auto">
              <a:xfrm flipV="1">
                <a:off x="3992" y="2127"/>
                <a:ext cx="235" cy="7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19020" name="Line 204"/>
              <p:cNvSpPr>
                <a:spLocks noChangeShapeType="1"/>
              </p:cNvSpPr>
              <p:nvPr/>
            </p:nvSpPr>
            <p:spPr bwMode="auto">
              <a:xfrm flipH="1" flipV="1">
                <a:off x="4227" y="2127"/>
                <a:ext cx="236" cy="7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19021" name="Line 205"/>
              <p:cNvSpPr>
                <a:spLocks noChangeShapeType="1"/>
              </p:cNvSpPr>
              <p:nvPr/>
            </p:nvSpPr>
            <p:spPr bwMode="auto">
              <a:xfrm>
                <a:off x="4092" y="1890"/>
                <a:ext cx="135" cy="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19022" name="Line 206"/>
              <p:cNvSpPr>
                <a:spLocks noChangeShapeType="1"/>
              </p:cNvSpPr>
              <p:nvPr/>
            </p:nvSpPr>
            <p:spPr bwMode="auto">
              <a:xfrm flipV="1">
                <a:off x="4227" y="1890"/>
                <a:ext cx="143" cy="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19023" name="Line 207"/>
              <p:cNvSpPr>
                <a:spLocks noChangeShapeType="1"/>
              </p:cNvSpPr>
              <p:nvPr/>
            </p:nvSpPr>
            <p:spPr bwMode="auto">
              <a:xfrm>
                <a:off x="4047" y="1996"/>
                <a:ext cx="175" cy="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19024" name="Line 208"/>
              <p:cNvSpPr>
                <a:spLocks noChangeShapeType="1"/>
              </p:cNvSpPr>
              <p:nvPr/>
            </p:nvSpPr>
            <p:spPr bwMode="auto">
              <a:xfrm flipV="1">
                <a:off x="4227" y="2012"/>
                <a:ext cx="176" cy="7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19025" name="Line 209"/>
              <p:cNvSpPr>
                <a:spLocks noChangeShapeType="1"/>
              </p:cNvSpPr>
              <p:nvPr/>
            </p:nvSpPr>
            <p:spPr bwMode="auto">
              <a:xfrm flipV="1">
                <a:off x="4227" y="1782"/>
                <a:ext cx="90" cy="2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19026" name="Line 210"/>
              <p:cNvSpPr>
                <a:spLocks noChangeShapeType="1"/>
              </p:cNvSpPr>
              <p:nvPr/>
            </p:nvSpPr>
            <p:spPr bwMode="auto">
              <a:xfrm flipV="1">
                <a:off x="4227" y="1632"/>
                <a:ext cx="57" cy="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19027" name="Line 211"/>
              <p:cNvSpPr>
                <a:spLocks noChangeShapeType="1"/>
              </p:cNvSpPr>
              <p:nvPr/>
            </p:nvSpPr>
            <p:spPr bwMode="auto">
              <a:xfrm>
                <a:off x="4126" y="1772"/>
                <a:ext cx="109" cy="3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19028" name="Line 212"/>
              <p:cNvSpPr>
                <a:spLocks noChangeShapeType="1"/>
              </p:cNvSpPr>
              <p:nvPr/>
            </p:nvSpPr>
            <p:spPr bwMode="auto">
              <a:xfrm>
                <a:off x="4175" y="1625"/>
                <a:ext cx="63" cy="3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grpSp>
            <p:nvGrpSpPr>
              <p:cNvPr id="419029" name="Group 213"/>
              <p:cNvGrpSpPr>
                <a:grpSpLocks/>
              </p:cNvGrpSpPr>
              <p:nvPr/>
            </p:nvGrpSpPr>
            <p:grpSpPr bwMode="auto">
              <a:xfrm>
                <a:off x="4269" y="1415"/>
                <a:ext cx="392" cy="137"/>
                <a:chOff x="4227" y="1360"/>
                <a:chExt cx="863" cy="270"/>
              </a:xfrm>
            </p:grpSpPr>
            <p:sp>
              <p:nvSpPr>
                <p:cNvPr id="419030" name="Line 214"/>
                <p:cNvSpPr>
                  <a:spLocks noChangeShapeType="1"/>
                </p:cNvSpPr>
                <p:nvPr/>
              </p:nvSpPr>
              <p:spPr bwMode="auto">
                <a:xfrm>
                  <a:off x="4227" y="1604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19031" name="Line 215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4" y="1205"/>
                  <a:ext cx="189" cy="5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19032" name="Line 216"/>
                <p:cNvSpPr>
                  <a:spLocks noChangeShapeType="1"/>
                </p:cNvSpPr>
                <p:nvPr/>
              </p:nvSpPr>
              <p:spPr bwMode="auto">
                <a:xfrm rot="6361956">
                  <a:off x="4602" y="1393"/>
                  <a:ext cx="189" cy="203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19033" name="Line 217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45" y="1286"/>
                  <a:ext cx="189" cy="5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419034" name="Group 218"/>
              <p:cNvGrpSpPr>
                <a:grpSpLocks/>
              </p:cNvGrpSpPr>
              <p:nvPr/>
            </p:nvGrpSpPr>
            <p:grpSpPr bwMode="auto">
              <a:xfrm rot="5700496">
                <a:off x="4053" y="1170"/>
                <a:ext cx="392" cy="137"/>
                <a:chOff x="4227" y="1360"/>
                <a:chExt cx="863" cy="270"/>
              </a:xfrm>
            </p:grpSpPr>
            <p:sp>
              <p:nvSpPr>
                <p:cNvPr id="419035" name="Line 219"/>
                <p:cNvSpPr>
                  <a:spLocks noChangeShapeType="1"/>
                </p:cNvSpPr>
                <p:nvPr/>
              </p:nvSpPr>
              <p:spPr bwMode="auto">
                <a:xfrm>
                  <a:off x="4227" y="1604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19036" name="Line 220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4" y="1205"/>
                  <a:ext cx="189" cy="5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19037" name="Line 221"/>
                <p:cNvSpPr>
                  <a:spLocks noChangeShapeType="1"/>
                </p:cNvSpPr>
                <p:nvPr/>
              </p:nvSpPr>
              <p:spPr bwMode="auto">
                <a:xfrm rot="6361956">
                  <a:off x="4602" y="1393"/>
                  <a:ext cx="189" cy="203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19038" name="Line 222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45" y="1286"/>
                  <a:ext cx="189" cy="5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419039" name="Group 223"/>
              <p:cNvGrpSpPr>
                <a:grpSpLocks/>
              </p:cNvGrpSpPr>
              <p:nvPr/>
            </p:nvGrpSpPr>
            <p:grpSpPr bwMode="auto">
              <a:xfrm rot="10800000">
                <a:off x="3796" y="1402"/>
                <a:ext cx="392" cy="137"/>
                <a:chOff x="4227" y="1360"/>
                <a:chExt cx="863" cy="270"/>
              </a:xfrm>
            </p:grpSpPr>
            <p:sp>
              <p:nvSpPr>
                <p:cNvPr id="419040" name="Line 224"/>
                <p:cNvSpPr>
                  <a:spLocks noChangeShapeType="1"/>
                </p:cNvSpPr>
                <p:nvPr/>
              </p:nvSpPr>
              <p:spPr bwMode="auto">
                <a:xfrm>
                  <a:off x="4227" y="1604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19041" name="Line 225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4" y="1205"/>
                  <a:ext cx="189" cy="5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19042" name="Line 226"/>
                <p:cNvSpPr>
                  <a:spLocks noChangeShapeType="1"/>
                </p:cNvSpPr>
                <p:nvPr/>
              </p:nvSpPr>
              <p:spPr bwMode="auto">
                <a:xfrm rot="6361956">
                  <a:off x="4602" y="1393"/>
                  <a:ext cx="189" cy="203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19043" name="Line 227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45" y="1286"/>
                  <a:ext cx="189" cy="5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</p:grpSp>
        <p:grpSp>
          <p:nvGrpSpPr>
            <p:cNvPr id="419044" name="Group 228"/>
            <p:cNvGrpSpPr>
              <a:grpSpLocks/>
            </p:cNvGrpSpPr>
            <p:nvPr/>
          </p:nvGrpSpPr>
          <p:grpSpPr bwMode="auto">
            <a:xfrm>
              <a:off x="2108" y="2790"/>
              <a:ext cx="153" cy="306"/>
              <a:chOff x="3796" y="1043"/>
              <a:chExt cx="865" cy="1237"/>
            </a:xfrm>
          </p:grpSpPr>
          <p:sp>
            <p:nvSpPr>
              <p:cNvPr id="419045" name="Line 229"/>
              <p:cNvSpPr>
                <a:spLocks noChangeShapeType="1"/>
              </p:cNvSpPr>
              <p:nvPr/>
            </p:nvSpPr>
            <p:spPr bwMode="auto">
              <a:xfrm flipH="1">
                <a:off x="3992" y="1481"/>
                <a:ext cx="235" cy="7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19046" name="Line 230"/>
              <p:cNvSpPr>
                <a:spLocks noChangeShapeType="1"/>
              </p:cNvSpPr>
              <p:nvPr/>
            </p:nvSpPr>
            <p:spPr bwMode="auto">
              <a:xfrm>
                <a:off x="4227" y="1481"/>
                <a:ext cx="236" cy="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19047" name="Line 231"/>
              <p:cNvSpPr>
                <a:spLocks noChangeShapeType="1"/>
              </p:cNvSpPr>
              <p:nvPr/>
            </p:nvSpPr>
            <p:spPr bwMode="auto">
              <a:xfrm>
                <a:off x="3992" y="2201"/>
                <a:ext cx="235" cy="7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19048" name="Line 232"/>
              <p:cNvSpPr>
                <a:spLocks noChangeShapeType="1"/>
              </p:cNvSpPr>
              <p:nvPr/>
            </p:nvSpPr>
            <p:spPr bwMode="auto">
              <a:xfrm flipH="1">
                <a:off x="4227" y="2201"/>
                <a:ext cx="236" cy="7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19049" name="Line 233"/>
              <p:cNvSpPr>
                <a:spLocks noChangeShapeType="1"/>
              </p:cNvSpPr>
              <p:nvPr/>
            </p:nvSpPr>
            <p:spPr bwMode="auto">
              <a:xfrm>
                <a:off x="4227" y="1497"/>
                <a:ext cx="0" cy="78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19050" name="Line 234"/>
              <p:cNvSpPr>
                <a:spLocks noChangeShapeType="1"/>
              </p:cNvSpPr>
              <p:nvPr/>
            </p:nvSpPr>
            <p:spPr bwMode="auto">
              <a:xfrm flipV="1">
                <a:off x="3992" y="2127"/>
                <a:ext cx="235" cy="7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19051" name="Line 235"/>
              <p:cNvSpPr>
                <a:spLocks noChangeShapeType="1"/>
              </p:cNvSpPr>
              <p:nvPr/>
            </p:nvSpPr>
            <p:spPr bwMode="auto">
              <a:xfrm flipH="1" flipV="1">
                <a:off x="4227" y="2127"/>
                <a:ext cx="236" cy="7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19052" name="Line 236"/>
              <p:cNvSpPr>
                <a:spLocks noChangeShapeType="1"/>
              </p:cNvSpPr>
              <p:nvPr/>
            </p:nvSpPr>
            <p:spPr bwMode="auto">
              <a:xfrm>
                <a:off x="4092" y="1890"/>
                <a:ext cx="135" cy="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19053" name="Line 237"/>
              <p:cNvSpPr>
                <a:spLocks noChangeShapeType="1"/>
              </p:cNvSpPr>
              <p:nvPr/>
            </p:nvSpPr>
            <p:spPr bwMode="auto">
              <a:xfrm flipV="1">
                <a:off x="4227" y="1890"/>
                <a:ext cx="143" cy="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19054" name="Line 238"/>
              <p:cNvSpPr>
                <a:spLocks noChangeShapeType="1"/>
              </p:cNvSpPr>
              <p:nvPr/>
            </p:nvSpPr>
            <p:spPr bwMode="auto">
              <a:xfrm>
                <a:off x="4047" y="1996"/>
                <a:ext cx="175" cy="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19055" name="Line 239"/>
              <p:cNvSpPr>
                <a:spLocks noChangeShapeType="1"/>
              </p:cNvSpPr>
              <p:nvPr/>
            </p:nvSpPr>
            <p:spPr bwMode="auto">
              <a:xfrm flipV="1">
                <a:off x="4227" y="2012"/>
                <a:ext cx="176" cy="7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19056" name="Line 240"/>
              <p:cNvSpPr>
                <a:spLocks noChangeShapeType="1"/>
              </p:cNvSpPr>
              <p:nvPr/>
            </p:nvSpPr>
            <p:spPr bwMode="auto">
              <a:xfrm flipV="1">
                <a:off x="4227" y="1782"/>
                <a:ext cx="90" cy="2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19057" name="Line 241"/>
              <p:cNvSpPr>
                <a:spLocks noChangeShapeType="1"/>
              </p:cNvSpPr>
              <p:nvPr/>
            </p:nvSpPr>
            <p:spPr bwMode="auto">
              <a:xfrm flipV="1">
                <a:off x="4227" y="1632"/>
                <a:ext cx="57" cy="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19058" name="Line 242"/>
              <p:cNvSpPr>
                <a:spLocks noChangeShapeType="1"/>
              </p:cNvSpPr>
              <p:nvPr/>
            </p:nvSpPr>
            <p:spPr bwMode="auto">
              <a:xfrm>
                <a:off x="4126" y="1772"/>
                <a:ext cx="109" cy="3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19059" name="Line 243"/>
              <p:cNvSpPr>
                <a:spLocks noChangeShapeType="1"/>
              </p:cNvSpPr>
              <p:nvPr/>
            </p:nvSpPr>
            <p:spPr bwMode="auto">
              <a:xfrm>
                <a:off x="4175" y="1625"/>
                <a:ext cx="63" cy="3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grpSp>
            <p:nvGrpSpPr>
              <p:cNvPr id="419060" name="Group 244"/>
              <p:cNvGrpSpPr>
                <a:grpSpLocks/>
              </p:cNvGrpSpPr>
              <p:nvPr/>
            </p:nvGrpSpPr>
            <p:grpSpPr bwMode="auto">
              <a:xfrm>
                <a:off x="4269" y="1415"/>
                <a:ext cx="392" cy="137"/>
                <a:chOff x="4227" y="1360"/>
                <a:chExt cx="863" cy="270"/>
              </a:xfrm>
            </p:grpSpPr>
            <p:sp>
              <p:nvSpPr>
                <p:cNvPr id="419061" name="Line 245"/>
                <p:cNvSpPr>
                  <a:spLocks noChangeShapeType="1"/>
                </p:cNvSpPr>
                <p:nvPr/>
              </p:nvSpPr>
              <p:spPr bwMode="auto">
                <a:xfrm>
                  <a:off x="4227" y="1604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19062" name="Line 246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4" y="1205"/>
                  <a:ext cx="189" cy="5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19063" name="Line 247"/>
                <p:cNvSpPr>
                  <a:spLocks noChangeShapeType="1"/>
                </p:cNvSpPr>
                <p:nvPr/>
              </p:nvSpPr>
              <p:spPr bwMode="auto">
                <a:xfrm rot="6361956">
                  <a:off x="4602" y="1393"/>
                  <a:ext cx="189" cy="203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19064" name="Line 248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45" y="1286"/>
                  <a:ext cx="189" cy="5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419065" name="Group 249"/>
              <p:cNvGrpSpPr>
                <a:grpSpLocks/>
              </p:cNvGrpSpPr>
              <p:nvPr/>
            </p:nvGrpSpPr>
            <p:grpSpPr bwMode="auto">
              <a:xfrm rot="5700496">
                <a:off x="4053" y="1170"/>
                <a:ext cx="392" cy="137"/>
                <a:chOff x="4227" y="1360"/>
                <a:chExt cx="863" cy="270"/>
              </a:xfrm>
            </p:grpSpPr>
            <p:sp>
              <p:nvSpPr>
                <p:cNvPr id="419066" name="Line 250"/>
                <p:cNvSpPr>
                  <a:spLocks noChangeShapeType="1"/>
                </p:cNvSpPr>
                <p:nvPr/>
              </p:nvSpPr>
              <p:spPr bwMode="auto">
                <a:xfrm>
                  <a:off x="4227" y="1604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19067" name="Line 251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4" y="1205"/>
                  <a:ext cx="189" cy="5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19068" name="Line 252"/>
                <p:cNvSpPr>
                  <a:spLocks noChangeShapeType="1"/>
                </p:cNvSpPr>
                <p:nvPr/>
              </p:nvSpPr>
              <p:spPr bwMode="auto">
                <a:xfrm rot="6361956">
                  <a:off x="4602" y="1393"/>
                  <a:ext cx="189" cy="203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19069" name="Line 253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45" y="1286"/>
                  <a:ext cx="189" cy="5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419070" name="Group 254"/>
              <p:cNvGrpSpPr>
                <a:grpSpLocks/>
              </p:cNvGrpSpPr>
              <p:nvPr/>
            </p:nvGrpSpPr>
            <p:grpSpPr bwMode="auto">
              <a:xfrm rot="10800000">
                <a:off x="3796" y="1402"/>
                <a:ext cx="392" cy="137"/>
                <a:chOff x="4227" y="1360"/>
                <a:chExt cx="863" cy="270"/>
              </a:xfrm>
            </p:grpSpPr>
            <p:sp>
              <p:nvSpPr>
                <p:cNvPr id="419071" name="Line 255"/>
                <p:cNvSpPr>
                  <a:spLocks noChangeShapeType="1"/>
                </p:cNvSpPr>
                <p:nvPr/>
              </p:nvSpPr>
              <p:spPr bwMode="auto">
                <a:xfrm>
                  <a:off x="4227" y="1604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19072" name="Line 256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4" y="1205"/>
                  <a:ext cx="189" cy="5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19073" name="Line 257"/>
                <p:cNvSpPr>
                  <a:spLocks noChangeShapeType="1"/>
                </p:cNvSpPr>
                <p:nvPr/>
              </p:nvSpPr>
              <p:spPr bwMode="auto">
                <a:xfrm rot="6361956">
                  <a:off x="4602" y="1393"/>
                  <a:ext cx="189" cy="203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19074" name="Line 258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45" y="1286"/>
                  <a:ext cx="189" cy="5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</p:grpSp>
        <p:grpSp>
          <p:nvGrpSpPr>
            <p:cNvPr id="419075" name="Group 259"/>
            <p:cNvGrpSpPr>
              <a:grpSpLocks/>
            </p:cNvGrpSpPr>
            <p:nvPr/>
          </p:nvGrpSpPr>
          <p:grpSpPr bwMode="auto">
            <a:xfrm>
              <a:off x="2091" y="2221"/>
              <a:ext cx="153" cy="306"/>
              <a:chOff x="3796" y="1043"/>
              <a:chExt cx="865" cy="1237"/>
            </a:xfrm>
          </p:grpSpPr>
          <p:sp>
            <p:nvSpPr>
              <p:cNvPr id="419076" name="Line 260"/>
              <p:cNvSpPr>
                <a:spLocks noChangeShapeType="1"/>
              </p:cNvSpPr>
              <p:nvPr/>
            </p:nvSpPr>
            <p:spPr bwMode="auto">
              <a:xfrm flipH="1">
                <a:off x="3992" y="1481"/>
                <a:ext cx="235" cy="7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19077" name="Line 261"/>
              <p:cNvSpPr>
                <a:spLocks noChangeShapeType="1"/>
              </p:cNvSpPr>
              <p:nvPr/>
            </p:nvSpPr>
            <p:spPr bwMode="auto">
              <a:xfrm>
                <a:off x="4227" y="1481"/>
                <a:ext cx="236" cy="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19078" name="Line 262"/>
              <p:cNvSpPr>
                <a:spLocks noChangeShapeType="1"/>
              </p:cNvSpPr>
              <p:nvPr/>
            </p:nvSpPr>
            <p:spPr bwMode="auto">
              <a:xfrm>
                <a:off x="3992" y="2201"/>
                <a:ext cx="235" cy="7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19079" name="Line 263"/>
              <p:cNvSpPr>
                <a:spLocks noChangeShapeType="1"/>
              </p:cNvSpPr>
              <p:nvPr/>
            </p:nvSpPr>
            <p:spPr bwMode="auto">
              <a:xfrm flipH="1">
                <a:off x="4227" y="2201"/>
                <a:ext cx="236" cy="7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19080" name="Line 264"/>
              <p:cNvSpPr>
                <a:spLocks noChangeShapeType="1"/>
              </p:cNvSpPr>
              <p:nvPr/>
            </p:nvSpPr>
            <p:spPr bwMode="auto">
              <a:xfrm>
                <a:off x="4227" y="1497"/>
                <a:ext cx="0" cy="78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19081" name="Line 265"/>
              <p:cNvSpPr>
                <a:spLocks noChangeShapeType="1"/>
              </p:cNvSpPr>
              <p:nvPr/>
            </p:nvSpPr>
            <p:spPr bwMode="auto">
              <a:xfrm flipV="1">
                <a:off x="3992" y="2127"/>
                <a:ext cx="235" cy="7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19082" name="Line 266"/>
              <p:cNvSpPr>
                <a:spLocks noChangeShapeType="1"/>
              </p:cNvSpPr>
              <p:nvPr/>
            </p:nvSpPr>
            <p:spPr bwMode="auto">
              <a:xfrm flipH="1" flipV="1">
                <a:off x="4227" y="2127"/>
                <a:ext cx="236" cy="7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19083" name="Line 267"/>
              <p:cNvSpPr>
                <a:spLocks noChangeShapeType="1"/>
              </p:cNvSpPr>
              <p:nvPr/>
            </p:nvSpPr>
            <p:spPr bwMode="auto">
              <a:xfrm>
                <a:off x="4092" y="1890"/>
                <a:ext cx="135" cy="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19084" name="Line 268"/>
              <p:cNvSpPr>
                <a:spLocks noChangeShapeType="1"/>
              </p:cNvSpPr>
              <p:nvPr/>
            </p:nvSpPr>
            <p:spPr bwMode="auto">
              <a:xfrm flipV="1">
                <a:off x="4227" y="1890"/>
                <a:ext cx="143" cy="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19085" name="Line 269"/>
              <p:cNvSpPr>
                <a:spLocks noChangeShapeType="1"/>
              </p:cNvSpPr>
              <p:nvPr/>
            </p:nvSpPr>
            <p:spPr bwMode="auto">
              <a:xfrm>
                <a:off x="4047" y="1996"/>
                <a:ext cx="175" cy="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19086" name="Line 270"/>
              <p:cNvSpPr>
                <a:spLocks noChangeShapeType="1"/>
              </p:cNvSpPr>
              <p:nvPr/>
            </p:nvSpPr>
            <p:spPr bwMode="auto">
              <a:xfrm flipV="1">
                <a:off x="4227" y="2012"/>
                <a:ext cx="176" cy="7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19087" name="Line 271"/>
              <p:cNvSpPr>
                <a:spLocks noChangeShapeType="1"/>
              </p:cNvSpPr>
              <p:nvPr/>
            </p:nvSpPr>
            <p:spPr bwMode="auto">
              <a:xfrm flipV="1">
                <a:off x="4227" y="1782"/>
                <a:ext cx="90" cy="2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19088" name="Line 272"/>
              <p:cNvSpPr>
                <a:spLocks noChangeShapeType="1"/>
              </p:cNvSpPr>
              <p:nvPr/>
            </p:nvSpPr>
            <p:spPr bwMode="auto">
              <a:xfrm flipV="1">
                <a:off x="4227" y="1632"/>
                <a:ext cx="57" cy="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19089" name="Line 273"/>
              <p:cNvSpPr>
                <a:spLocks noChangeShapeType="1"/>
              </p:cNvSpPr>
              <p:nvPr/>
            </p:nvSpPr>
            <p:spPr bwMode="auto">
              <a:xfrm>
                <a:off x="4126" y="1772"/>
                <a:ext cx="109" cy="3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19090" name="Line 274"/>
              <p:cNvSpPr>
                <a:spLocks noChangeShapeType="1"/>
              </p:cNvSpPr>
              <p:nvPr/>
            </p:nvSpPr>
            <p:spPr bwMode="auto">
              <a:xfrm>
                <a:off x="4175" y="1625"/>
                <a:ext cx="63" cy="3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grpSp>
            <p:nvGrpSpPr>
              <p:cNvPr id="419091" name="Group 275"/>
              <p:cNvGrpSpPr>
                <a:grpSpLocks/>
              </p:cNvGrpSpPr>
              <p:nvPr/>
            </p:nvGrpSpPr>
            <p:grpSpPr bwMode="auto">
              <a:xfrm>
                <a:off x="4269" y="1415"/>
                <a:ext cx="392" cy="137"/>
                <a:chOff x="4227" y="1360"/>
                <a:chExt cx="863" cy="270"/>
              </a:xfrm>
            </p:grpSpPr>
            <p:sp>
              <p:nvSpPr>
                <p:cNvPr id="419092" name="Line 276"/>
                <p:cNvSpPr>
                  <a:spLocks noChangeShapeType="1"/>
                </p:cNvSpPr>
                <p:nvPr/>
              </p:nvSpPr>
              <p:spPr bwMode="auto">
                <a:xfrm>
                  <a:off x="4227" y="1604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19093" name="Line 277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4" y="1205"/>
                  <a:ext cx="189" cy="5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19094" name="Line 278"/>
                <p:cNvSpPr>
                  <a:spLocks noChangeShapeType="1"/>
                </p:cNvSpPr>
                <p:nvPr/>
              </p:nvSpPr>
              <p:spPr bwMode="auto">
                <a:xfrm rot="6361956">
                  <a:off x="4602" y="1393"/>
                  <a:ext cx="189" cy="203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19095" name="Line 279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45" y="1286"/>
                  <a:ext cx="189" cy="5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419096" name="Group 280"/>
              <p:cNvGrpSpPr>
                <a:grpSpLocks/>
              </p:cNvGrpSpPr>
              <p:nvPr/>
            </p:nvGrpSpPr>
            <p:grpSpPr bwMode="auto">
              <a:xfrm rot="5700496">
                <a:off x="4053" y="1170"/>
                <a:ext cx="392" cy="137"/>
                <a:chOff x="4227" y="1360"/>
                <a:chExt cx="863" cy="270"/>
              </a:xfrm>
            </p:grpSpPr>
            <p:sp>
              <p:nvSpPr>
                <p:cNvPr id="419097" name="Line 281"/>
                <p:cNvSpPr>
                  <a:spLocks noChangeShapeType="1"/>
                </p:cNvSpPr>
                <p:nvPr/>
              </p:nvSpPr>
              <p:spPr bwMode="auto">
                <a:xfrm>
                  <a:off x="4227" y="1604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19098" name="Line 282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4" y="1205"/>
                  <a:ext cx="189" cy="5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19099" name="Line 283"/>
                <p:cNvSpPr>
                  <a:spLocks noChangeShapeType="1"/>
                </p:cNvSpPr>
                <p:nvPr/>
              </p:nvSpPr>
              <p:spPr bwMode="auto">
                <a:xfrm rot="6361956">
                  <a:off x="4602" y="1393"/>
                  <a:ext cx="189" cy="203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19100" name="Line 284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45" y="1286"/>
                  <a:ext cx="189" cy="5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419101" name="Group 285"/>
              <p:cNvGrpSpPr>
                <a:grpSpLocks/>
              </p:cNvGrpSpPr>
              <p:nvPr/>
            </p:nvGrpSpPr>
            <p:grpSpPr bwMode="auto">
              <a:xfrm rot="10800000">
                <a:off x="3796" y="1402"/>
                <a:ext cx="392" cy="137"/>
                <a:chOff x="4227" y="1360"/>
                <a:chExt cx="863" cy="270"/>
              </a:xfrm>
            </p:grpSpPr>
            <p:sp>
              <p:nvSpPr>
                <p:cNvPr id="419102" name="Line 286"/>
                <p:cNvSpPr>
                  <a:spLocks noChangeShapeType="1"/>
                </p:cNvSpPr>
                <p:nvPr/>
              </p:nvSpPr>
              <p:spPr bwMode="auto">
                <a:xfrm>
                  <a:off x="4227" y="1604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19103" name="Line 287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4" y="1205"/>
                  <a:ext cx="189" cy="5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19104" name="Line 288"/>
                <p:cNvSpPr>
                  <a:spLocks noChangeShapeType="1"/>
                </p:cNvSpPr>
                <p:nvPr/>
              </p:nvSpPr>
              <p:spPr bwMode="auto">
                <a:xfrm rot="6361956">
                  <a:off x="4602" y="1393"/>
                  <a:ext cx="189" cy="203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19105" name="Line 289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45" y="1286"/>
                  <a:ext cx="189" cy="5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</p:grpSp>
        <p:sp>
          <p:nvSpPr>
            <p:cNvPr id="419106" name="Line 290"/>
            <p:cNvSpPr>
              <a:spLocks noChangeShapeType="1"/>
            </p:cNvSpPr>
            <p:nvPr/>
          </p:nvSpPr>
          <p:spPr bwMode="auto">
            <a:xfrm flipV="1">
              <a:off x="3223" y="3069"/>
              <a:ext cx="316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9108" name="Line 292"/>
            <p:cNvSpPr>
              <a:spLocks noChangeShapeType="1"/>
            </p:cNvSpPr>
            <p:nvPr/>
          </p:nvSpPr>
          <p:spPr bwMode="auto">
            <a:xfrm flipV="1">
              <a:off x="2712" y="3069"/>
              <a:ext cx="519" cy="2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9109" name="Line 293"/>
            <p:cNvSpPr>
              <a:spLocks noChangeShapeType="1"/>
            </p:cNvSpPr>
            <p:nvPr/>
          </p:nvSpPr>
          <p:spPr bwMode="auto">
            <a:xfrm flipV="1">
              <a:off x="2225" y="2948"/>
              <a:ext cx="957" cy="1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9110" name="Line 294"/>
            <p:cNvSpPr>
              <a:spLocks noChangeShapeType="1"/>
            </p:cNvSpPr>
            <p:nvPr/>
          </p:nvSpPr>
          <p:spPr bwMode="auto">
            <a:xfrm flipV="1">
              <a:off x="2704" y="2128"/>
              <a:ext cx="568" cy="6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9111" name="Line 295"/>
            <p:cNvSpPr>
              <a:spLocks noChangeShapeType="1"/>
            </p:cNvSpPr>
            <p:nvPr/>
          </p:nvSpPr>
          <p:spPr bwMode="auto">
            <a:xfrm flipV="1">
              <a:off x="2193" y="2047"/>
              <a:ext cx="1079" cy="41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9112" name="Line 296"/>
            <p:cNvSpPr>
              <a:spLocks noChangeShapeType="1"/>
            </p:cNvSpPr>
            <p:nvPr/>
          </p:nvSpPr>
          <p:spPr bwMode="auto">
            <a:xfrm flipV="1">
              <a:off x="2696" y="1950"/>
              <a:ext cx="584" cy="2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9113" name="Line 297"/>
            <p:cNvSpPr>
              <a:spLocks noChangeShapeType="1"/>
            </p:cNvSpPr>
            <p:nvPr/>
          </p:nvSpPr>
          <p:spPr bwMode="auto">
            <a:xfrm>
              <a:off x="2209" y="1885"/>
              <a:ext cx="107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419115" name="Group 299"/>
            <p:cNvGrpSpPr>
              <a:grpSpLocks/>
            </p:cNvGrpSpPr>
            <p:nvPr/>
          </p:nvGrpSpPr>
          <p:grpSpPr bwMode="auto">
            <a:xfrm>
              <a:off x="3174" y="2654"/>
              <a:ext cx="622" cy="460"/>
              <a:chOff x="2197" y="1155"/>
              <a:chExt cx="622" cy="460"/>
            </a:xfrm>
          </p:grpSpPr>
          <p:grpSp>
            <p:nvGrpSpPr>
              <p:cNvPr id="419116" name="Group 300"/>
              <p:cNvGrpSpPr>
                <a:grpSpLocks/>
              </p:cNvGrpSpPr>
              <p:nvPr/>
            </p:nvGrpSpPr>
            <p:grpSpPr bwMode="auto">
              <a:xfrm>
                <a:off x="2198" y="1176"/>
                <a:ext cx="621" cy="426"/>
                <a:chOff x="3164" y="2556"/>
                <a:chExt cx="901" cy="338"/>
              </a:xfrm>
            </p:grpSpPr>
            <p:sp>
              <p:nvSpPr>
                <p:cNvPr id="419117" name="Rectangle 301"/>
                <p:cNvSpPr>
                  <a:spLocks noChangeArrowheads="1"/>
                </p:cNvSpPr>
                <p:nvPr/>
              </p:nvSpPr>
              <p:spPr bwMode="auto">
                <a:xfrm>
                  <a:off x="3164" y="2556"/>
                  <a:ext cx="901" cy="338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9118" name="Text Box 302"/>
                <p:cNvSpPr txBox="1">
                  <a:spLocks noChangeArrowheads="1"/>
                </p:cNvSpPr>
                <p:nvPr/>
              </p:nvSpPr>
              <p:spPr bwMode="auto">
                <a:xfrm>
                  <a:off x="3212" y="2573"/>
                  <a:ext cx="168" cy="18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eaLnBrk="1" hangingPunct="1"/>
                  <a:endParaRPr lang="en-US">
                    <a:latin typeface="Arial" charset="0"/>
                  </a:endParaRPr>
                </a:p>
              </p:txBody>
            </p:sp>
          </p:grpSp>
          <p:sp>
            <p:nvSpPr>
              <p:cNvPr id="419119" name="Text Box 303"/>
              <p:cNvSpPr txBox="1">
                <a:spLocks noChangeArrowheads="1"/>
              </p:cNvSpPr>
              <p:nvPr/>
            </p:nvSpPr>
            <p:spPr bwMode="auto">
              <a:xfrm>
                <a:off x="2197" y="1155"/>
                <a:ext cx="616" cy="4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400">
                    <a:latin typeface="Arial" charset="0"/>
                  </a:rPr>
                  <a:t>Mobile </a:t>
                </a:r>
              </a:p>
              <a:p>
                <a:pPr algn="ctr" eaLnBrk="1" hangingPunct="1"/>
                <a:r>
                  <a:rPr lang="en-US" sz="1400">
                    <a:latin typeface="Arial" charset="0"/>
                  </a:rPr>
                  <a:t>Switching </a:t>
                </a:r>
              </a:p>
              <a:p>
                <a:pPr algn="ctr" eaLnBrk="1" hangingPunct="1"/>
                <a:r>
                  <a:rPr lang="en-US" sz="1400">
                    <a:latin typeface="Arial" charset="0"/>
                  </a:rPr>
                  <a:t>Center</a:t>
                </a:r>
              </a:p>
            </p:txBody>
          </p:sp>
        </p:grpSp>
        <p:sp>
          <p:nvSpPr>
            <p:cNvPr id="419120" name="Freeform 304"/>
            <p:cNvSpPr>
              <a:spLocks/>
            </p:cNvSpPr>
            <p:nvPr/>
          </p:nvSpPr>
          <p:spPr bwMode="auto">
            <a:xfrm>
              <a:off x="4092" y="1783"/>
              <a:ext cx="1078" cy="1430"/>
            </a:xfrm>
            <a:custGeom>
              <a:avLst/>
              <a:gdLst>
                <a:gd name="T0" fmla="*/ 239 w 1292"/>
                <a:gd name="T1" fmla="*/ 7 h 1255"/>
                <a:gd name="T2" fmla="*/ 35 w 1292"/>
                <a:gd name="T3" fmla="*/ 157 h 1255"/>
                <a:gd name="T4" fmla="*/ 29 w 1292"/>
                <a:gd name="T5" fmla="*/ 523 h 1255"/>
                <a:gd name="T6" fmla="*/ 53 w 1292"/>
                <a:gd name="T7" fmla="*/ 829 h 1255"/>
                <a:gd name="T8" fmla="*/ 245 w 1292"/>
                <a:gd name="T9" fmla="*/ 871 h 1255"/>
                <a:gd name="T10" fmla="*/ 647 w 1292"/>
                <a:gd name="T11" fmla="*/ 1129 h 1255"/>
                <a:gd name="T12" fmla="*/ 995 w 1292"/>
                <a:gd name="T13" fmla="*/ 1237 h 1255"/>
                <a:gd name="T14" fmla="*/ 1199 w 1292"/>
                <a:gd name="T15" fmla="*/ 1021 h 1255"/>
                <a:gd name="T16" fmla="*/ 1271 w 1292"/>
                <a:gd name="T17" fmla="*/ 445 h 1255"/>
                <a:gd name="T18" fmla="*/ 1205 w 1292"/>
                <a:gd name="T19" fmla="*/ 211 h 1255"/>
                <a:gd name="T20" fmla="*/ 749 w 1292"/>
                <a:gd name="T21" fmla="*/ 115 h 1255"/>
                <a:gd name="T22" fmla="*/ 239 w 1292"/>
                <a:gd name="T23" fmla="*/ 7 h 1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92" h="1255">
                  <a:moveTo>
                    <a:pt x="239" y="7"/>
                  </a:moveTo>
                  <a:cubicBezTo>
                    <a:pt x="120" y="14"/>
                    <a:pt x="70" y="71"/>
                    <a:pt x="35" y="157"/>
                  </a:cubicBezTo>
                  <a:cubicBezTo>
                    <a:pt x="0" y="243"/>
                    <a:pt x="26" y="411"/>
                    <a:pt x="29" y="523"/>
                  </a:cubicBezTo>
                  <a:cubicBezTo>
                    <a:pt x="32" y="635"/>
                    <a:pt x="17" y="771"/>
                    <a:pt x="53" y="829"/>
                  </a:cubicBezTo>
                  <a:cubicBezTo>
                    <a:pt x="89" y="887"/>
                    <a:pt x="146" y="821"/>
                    <a:pt x="245" y="871"/>
                  </a:cubicBezTo>
                  <a:cubicBezTo>
                    <a:pt x="344" y="921"/>
                    <a:pt x="522" y="1068"/>
                    <a:pt x="647" y="1129"/>
                  </a:cubicBezTo>
                  <a:cubicBezTo>
                    <a:pt x="772" y="1190"/>
                    <a:pt x="903" y="1255"/>
                    <a:pt x="995" y="1237"/>
                  </a:cubicBezTo>
                  <a:cubicBezTo>
                    <a:pt x="1087" y="1219"/>
                    <a:pt x="1153" y="1153"/>
                    <a:pt x="1199" y="1021"/>
                  </a:cubicBezTo>
                  <a:cubicBezTo>
                    <a:pt x="1245" y="889"/>
                    <a:pt x="1270" y="580"/>
                    <a:pt x="1271" y="445"/>
                  </a:cubicBezTo>
                  <a:cubicBezTo>
                    <a:pt x="1272" y="310"/>
                    <a:pt x="1292" y="266"/>
                    <a:pt x="1205" y="211"/>
                  </a:cubicBezTo>
                  <a:cubicBezTo>
                    <a:pt x="1118" y="156"/>
                    <a:pt x="908" y="150"/>
                    <a:pt x="749" y="115"/>
                  </a:cubicBezTo>
                  <a:cubicBezTo>
                    <a:pt x="590" y="80"/>
                    <a:pt x="358" y="0"/>
                    <a:pt x="239" y="7"/>
                  </a:cubicBezTo>
                  <a:close/>
                </a:path>
              </a:pathLst>
            </a:cu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121" name="Text Box 305"/>
            <p:cNvSpPr txBox="1">
              <a:spLocks noChangeArrowheads="1"/>
            </p:cNvSpPr>
            <p:nvPr/>
          </p:nvSpPr>
          <p:spPr bwMode="auto">
            <a:xfrm>
              <a:off x="4120" y="2100"/>
              <a:ext cx="1082" cy="5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600"/>
                <a:t>Public telephone</a:t>
              </a:r>
            </a:p>
            <a:p>
              <a:pPr eaLnBrk="1" hangingPunct="1"/>
              <a:r>
                <a:rPr lang="en-US" sz="1600"/>
                <a:t>network, and</a:t>
              </a:r>
            </a:p>
            <a:p>
              <a:pPr eaLnBrk="1" hangingPunct="1"/>
              <a:r>
                <a:rPr lang="en-US" sz="1600"/>
                <a:t>Internet</a:t>
              </a:r>
            </a:p>
          </p:txBody>
        </p:sp>
        <p:pic>
          <p:nvPicPr>
            <p:cNvPr id="419125" name="Picture 309" descr="imgyjavg[1]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90" y="2039"/>
              <a:ext cx="159" cy="1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9126" name="Picture 310" descr="imgyjavg[1]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6" y="2351"/>
              <a:ext cx="159" cy="1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9127" name="Picture 311" descr="imgyjavg[1]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06" y="2551"/>
              <a:ext cx="159" cy="1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9128" name="Picture 312" descr="imgyjavg[1]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82" y="2615"/>
              <a:ext cx="159" cy="1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9129" name="Picture 313" descr="imgyjavg[1]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26" y="3087"/>
              <a:ext cx="159" cy="1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9132" name="Picture 316" descr="imgyjavg[1]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98" y="3215"/>
              <a:ext cx="159" cy="1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419133" name="Group 317"/>
            <p:cNvGrpSpPr>
              <a:grpSpLocks/>
            </p:cNvGrpSpPr>
            <p:nvPr/>
          </p:nvGrpSpPr>
          <p:grpSpPr bwMode="auto">
            <a:xfrm>
              <a:off x="2249" y="2806"/>
              <a:ext cx="524" cy="114"/>
              <a:chOff x="3072" y="739"/>
              <a:chExt cx="652" cy="146"/>
            </a:xfrm>
          </p:grpSpPr>
          <p:pic>
            <p:nvPicPr>
              <p:cNvPr id="419134" name="Picture 318" descr="lgv_fqmg[1]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3237" y="739"/>
                <a:ext cx="487" cy="14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19135" name="Line 319"/>
              <p:cNvSpPr>
                <a:spLocks noChangeShapeType="1"/>
              </p:cNvSpPr>
              <p:nvPr/>
            </p:nvSpPr>
            <p:spPr bwMode="auto">
              <a:xfrm flipH="1">
                <a:off x="3104" y="784"/>
                <a:ext cx="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9136" name="Line 320"/>
              <p:cNvSpPr>
                <a:spLocks noChangeShapeType="1"/>
              </p:cNvSpPr>
              <p:nvPr/>
            </p:nvSpPr>
            <p:spPr bwMode="auto">
              <a:xfrm flipH="1">
                <a:off x="3072" y="760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19137" name="Group 321"/>
            <p:cNvGrpSpPr>
              <a:grpSpLocks/>
            </p:cNvGrpSpPr>
            <p:nvPr/>
          </p:nvGrpSpPr>
          <p:grpSpPr bwMode="auto">
            <a:xfrm>
              <a:off x="3270" y="1758"/>
              <a:ext cx="622" cy="460"/>
              <a:chOff x="2197" y="1155"/>
              <a:chExt cx="622" cy="460"/>
            </a:xfrm>
          </p:grpSpPr>
          <p:grpSp>
            <p:nvGrpSpPr>
              <p:cNvPr id="419138" name="Group 322"/>
              <p:cNvGrpSpPr>
                <a:grpSpLocks/>
              </p:cNvGrpSpPr>
              <p:nvPr/>
            </p:nvGrpSpPr>
            <p:grpSpPr bwMode="auto">
              <a:xfrm>
                <a:off x="2198" y="1176"/>
                <a:ext cx="621" cy="426"/>
                <a:chOff x="3164" y="2556"/>
                <a:chExt cx="901" cy="338"/>
              </a:xfrm>
            </p:grpSpPr>
            <p:sp>
              <p:nvSpPr>
                <p:cNvPr id="419139" name="Rectangle 323"/>
                <p:cNvSpPr>
                  <a:spLocks noChangeArrowheads="1"/>
                </p:cNvSpPr>
                <p:nvPr/>
              </p:nvSpPr>
              <p:spPr bwMode="auto">
                <a:xfrm>
                  <a:off x="3164" y="2556"/>
                  <a:ext cx="901" cy="338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9140" name="Text Box 324"/>
                <p:cNvSpPr txBox="1">
                  <a:spLocks noChangeArrowheads="1"/>
                </p:cNvSpPr>
                <p:nvPr/>
              </p:nvSpPr>
              <p:spPr bwMode="auto">
                <a:xfrm>
                  <a:off x="3212" y="2573"/>
                  <a:ext cx="168" cy="18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eaLnBrk="1" hangingPunct="1"/>
                  <a:endParaRPr lang="en-US">
                    <a:latin typeface="Arial" charset="0"/>
                  </a:endParaRPr>
                </a:p>
              </p:txBody>
            </p:sp>
          </p:grpSp>
          <p:sp>
            <p:nvSpPr>
              <p:cNvPr id="419141" name="Text Box 325"/>
              <p:cNvSpPr txBox="1">
                <a:spLocks noChangeArrowheads="1"/>
              </p:cNvSpPr>
              <p:nvPr/>
            </p:nvSpPr>
            <p:spPr bwMode="auto">
              <a:xfrm>
                <a:off x="2197" y="1155"/>
                <a:ext cx="616" cy="4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400">
                    <a:latin typeface="Arial" charset="0"/>
                  </a:rPr>
                  <a:t>Mobile </a:t>
                </a:r>
              </a:p>
              <a:p>
                <a:pPr algn="ctr" eaLnBrk="1" hangingPunct="1"/>
                <a:r>
                  <a:rPr lang="en-US" sz="1400">
                    <a:latin typeface="Arial" charset="0"/>
                  </a:rPr>
                  <a:t>Switching </a:t>
                </a:r>
              </a:p>
              <a:p>
                <a:pPr algn="ctr" eaLnBrk="1" hangingPunct="1"/>
                <a:r>
                  <a:rPr lang="en-US" sz="1400">
                    <a:latin typeface="Arial" charset="0"/>
                  </a:rPr>
                  <a:t>Center</a:t>
                </a:r>
              </a:p>
            </p:txBody>
          </p:sp>
        </p:grpSp>
        <p:sp>
          <p:nvSpPr>
            <p:cNvPr id="419142" name="Line 326"/>
            <p:cNvSpPr>
              <a:spLocks noChangeShapeType="1"/>
            </p:cNvSpPr>
            <p:nvPr/>
          </p:nvSpPr>
          <p:spPr bwMode="auto">
            <a:xfrm>
              <a:off x="3897" y="2011"/>
              <a:ext cx="232" cy="1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9143" name="Line 327"/>
            <p:cNvSpPr>
              <a:spLocks noChangeShapeType="1"/>
            </p:cNvSpPr>
            <p:nvPr/>
          </p:nvSpPr>
          <p:spPr bwMode="auto">
            <a:xfrm flipV="1">
              <a:off x="3793" y="2715"/>
              <a:ext cx="320" cy="1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19180" name="Rectangle 364"/>
          <p:cNvSpPr>
            <a:spLocks noChangeArrowheads="1"/>
          </p:cNvSpPr>
          <p:nvPr/>
        </p:nvSpPr>
        <p:spPr bwMode="auto">
          <a:xfrm>
            <a:off x="298450" y="306388"/>
            <a:ext cx="86582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u="sng">
                <a:solidFill>
                  <a:srgbClr val="000099"/>
                </a:solidFill>
              </a:rPr>
              <a:t>Components of cellular network architecture</a:t>
            </a:r>
          </a:p>
        </p:txBody>
      </p:sp>
      <p:grpSp>
        <p:nvGrpSpPr>
          <p:cNvPr id="419197" name="Group 381"/>
          <p:cNvGrpSpPr>
            <a:grpSpLocks/>
          </p:cNvGrpSpPr>
          <p:nvPr/>
        </p:nvGrpSpPr>
        <p:grpSpPr bwMode="auto">
          <a:xfrm>
            <a:off x="4495800" y="1006475"/>
            <a:ext cx="4022725" cy="1981200"/>
            <a:chOff x="2380" y="634"/>
            <a:chExt cx="2534" cy="1248"/>
          </a:xfrm>
        </p:grpSpPr>
        <p:sp>
          <p:nvSpPr>
            <p:cNvPr id="419182" name="Text Box 366"/>
            <p:cNvSpPr txBox="1">
              <a:spLocks noChangeArrowheads="1"/>
            </p:cNvSpPr>
            <p:nvPr/>
          </p:nvSpPr>
          <p:spPr bwMode="auto">
            <a:xfrm>
              <a:off x="2457" y="843"/>
              <a:ext cx="2391" cy="5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buClr>
                  <a:srgbClr val="000099"/>
                </a:buClr>
                <a:buSzPct val="75000"/>
                <a:buFont typeface="Wingdings" pitchFamily="2" charset="2"/>
                <a:buChar char="v"/>
              </a:pPr>
              <a:r>
                <a:rPr lang="en-US"/>
                <a:t> connects cells to wide area net</a:t>
              </a:r>
            </a:p>
            <a:p>
              <a:pPr>
                <a:buClr>
                  <a:srgbClr val="000099"/>
                </a:buClr>
                <a:buSzPct val="75000"/>
                <a:buFont typeface="Wingdings" pitchFamily="2" charset="2"/>
                <a:buChar char="v"/>
              </a:pPr>
              <a:r>
                <a:rPr lang="en-US"/>
                <a:t> manages call setup (more later!)</a:t>
              </a:r>
            </a:p>
            <a:p>
              <a:pPr>
                <a:buClr>
                  <a:srgbClr val="000099"/>
                </a:buClr>
                <a:buSzPct val="75000"/>
                <a:buFont typeface="Wingdings" pitchFamily="2" charset="2"/>
                <a:buChar char="v"/>
              </a:pPr>
              <a:r>
                <a:rPr lang="en-US"/>
                <a:t> handles mobility (more later!)</a:t>
              </a:r>
            </a:p>
          </p:txBody>
        </p:sp>
        <p:sp>
          <p:nvSpPr>
            <p:cNvPr id="419184" name="Rectangle 368"/>
            <p:cNvSpPr>
              <a:spLocks noChangeArrowheads="1"/>
            </p:cNvSpPr>
            <p:nvPr/>
          </p:nvSpPr>
          <p:spPr bwMode="auto">
            <a:xfrm>
              <a:off x="2380" y="777"/>
              <a:ext cx="2534" cy="66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19187" name="Group 371"/>
            <p:cNvGrpSpPr>
              <a:grpSpLocks/>
            </p:cNvGrpSpPr>
            <p:nvPr/>
          </p:nvGrpSpPr>
          <p:grpSpPr bwMode="auto">
            <a:xfrm>
              <a:off x="2544" y="634"/>
              <a:ext cx="547" cy="288"/>
              <a:chOff x="442" y="3293"/>
              <a:chExt cx="547" cy="288"/>
            </a:xfrm>
          </p:grpSpPr>
          <p:sp>
            <p:nvSpPr>
              <p:cNvPr id="419186" name="Rectangle 370"/>
              <p:cNvSpPr>
                <a:spLocks noChangeArrowheads="1"/>
              </p:cNvSpPr>
              <p:nvPr/>
            </p:nvSpPr>
            <p:spPr bwMode="auto">
              <a:xfrm>
                <a:off x="442" y="3321"/>
                <a:ext cx="547" cy="2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9185" name="Text Box 369"/>
              <p:cNvSpPr txBox="1">
                <a:spLocks noChangeArrowheads="1"/>
              </p:cNvSpPr>
              <p:nvPr/>
            </p:nvSpPr>
            <p:spPr bwMode="auto">
              <a:xfrm>
                <a:off x="450" y="3293"/>
                <a:ext cx="53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400">
                    <a:solidFill>
                      <a:srgbClr val="FF0000"/>
                    </a:solidFill>
                  </a:rPr>
                  <a:t>MSC</a:t>
                </a:r>
              </a:p>
            </p:txBody>
          </p:sp>
        </p:grpSp>
        <p:sp>
          <p:nvSpPr>
            <p:cNvPr id="419190" name="Line 374"/>
            <p:cNvSpPr>
              <a:spLocks noChangeShapeType="1"/>
            </p:cNvSpPr>
            <p:nvPr/>
          </p:nvSpPr>
          <p:spPr bwMode="auto">
            <a:xfrm>
              <a:off x="3293" y="1450"/>
              <a:ext cx="278" cy="432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19199" name="Group 383"/>
          <p:cNvGrpSpPr>
            <a:grpSpLocks/>
          </p:cNvGrpSpPr>
          <p:nvPr/>
        </p:nvGrpSpPr>
        <p:grpSpPr bwMode="auto">
          <a:xfrm>
            <a:off x="274638" y="2071688"/>
            <a:ext cx="3170237" cy="3243262"/>
            <a:chOff x="173" y="1305"/>
            <a:chExt cx="1997" cy="2043"/>
          </a:xfrm>
        </p:grpSpPr>
        <p:sp>
          <p:nvSpPr>
            <p:cNvPr id="419192" name="Text Box 376"/>
            <p:cNvSpPr txBox="1">
              <a:spLocks noChangeArrowheads="1"/>
            </p:cNvSpPr>
            <p:nvPr/>
          </p:nvSpPr>
          <p:spPr bwMode="auto">
            <a:xfrm>
              <a:off x="250" y="1514"/>
              <a:ext cx="1662" cy="17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buClr>
                  <a:srgbClr val="000099"/>
                </a:buClr>
                <a:buSzPct val="75000"/>
                <a:buFont typeface="Wingdings" pitchFamily="2" charset="2"/>
                <a:buChar char="v"/>
              </a:pPr>
              <a:r>
                <a:rPr lang="en-US"/>
                <a:t> covers geographical region</a:t>
              </a:r>
            </a:p>
            <a:p>
              <a:pPr>
                <a:buClr>
                  <a:srgbClr val="000099"/>
                </a:buClr>
                <a:buSzPct val="75000"/>
                <a:buFont typeface="Wingdings" pitchFamily="2" charset="2"/>
                <a:buChar char="v"/>
              </a:pPr>
              <a:r>
                <a:rPr lang="en-US"/>
                <a:t> </a:t>
              </a:r>
              <a:r>
                <a:rPr lang="en-US" i="1">
                  <a:solidFill>
                    <a:srgbClr val="FF0000"/>
                  </a:solidFill>
                </a:rPr>
                <a:t>base station</a:t>
              </a:r>
              <a:r>
                <a:rPr lang="en-US"/>
                <a:t> (BS) analogous to 802.11 AP</a:t>
              </a:r>
            </a:p>
            <a:p>
              <a:pPr>
                <a:buClr>
                  <a:srgbClr val="000099"/>
                </a:buClr>
                <a:buSzPct val="75000"/>
                <a:buFont typeface="Wingdings" pitchFamily="2" charset="2"/>
                <a:buChar char="v"/>
              </a:pPr>
              <a:r>
                <a:rPr lang="en-US"/>
                <a:t> </a:t>
              </a:r>
              <a:r>
                <a:rPr lang="en-US" i="1">
                  <a:solidFill>
                    <a:srgbClr val="FF0000"/>
                  </a:solidFill>
                </a:rPr>
                <a:t>mobile users</a:t>
              </a:r>
              <a:r>
                <a:rPr lang="en-US"/>
                <a:t> attach to network through BS</a:t>
              </a:r>
            </a:p>
            <a:p>
              <a:pPr>
                <a:buClr>
                  <a:srgbClr val="000099"/>
                </a:buClr>
                <a:buSzPct val="75000"/>
                <a:buFont typeface="Wingdings" pitchFamily="2" charset="2"/>
                <a:buChar char="v"/>
              </a:pPr>
              <a:r>
                <a:rPr lang="en-US"/>
                <a:t> </a:t>
              </a:r>
              <a:r>
                <a:rPr lang="en-US" i="1">
                  <a:solidFill>
                    <a:srgbClr val="FF0000"/>
                  </a:solidFill>
                </a:rPr>
                <a:t>air-interface:</a:t>
              </a:r>
              <a:r>
                <a:rPr lang="en-US"/>
                <a:t> physical and link layer protocol between mobile and BS</a:t>
              </a:r>
            </a:p>
          </p:txBody>
        </p:sp>
        <p:sp>
          <p:nvSpPr>
            <p:cNvPr id="419193" name="Rectangle 377"/>
            <p:cNvSpPr>
              <a:spLocks noChangeArrowheads="1"/>
            </p:cNvSpPr>
            <p:nvPr/>
          </p:nvSpPr>
          <p:spPr bwMode="auto">
            <a:xfrm>
              <a:off x="173" y="1448"/>
              <a:ext cx="1727" cy="19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19194" name="Group 378"/>
            <p:cNvGrpSpPr>
              <a:grpSpLocks/>
            </p:cNvGrpSpPr>
            <p:nvPr/>
          </p:nvGrpSpPr>
          <p:grpSpPr bwMode="auto">
            <a:xfrm>
              <a:off x="337" y="1305"/>
              <a:ext cx="547" cy="288"/>
              <a:chOff x="442" y="3293"/>
              <a:chExt cx="547" cy="288"/>
            </a:xfrm>
          </p:grpSpPr>
          <p:sp>
            <p:nvSpPr>
              <p:cNvPr id="419195" name="Rectangle 379"/>
              <p:cNvSpPr>
                <a:spLocks noChangeArrowheads="1"/>
              </p:cNvSpPr>
              <p:nvPr/>
            </p:nvSpPr>
            <p:spPr bwMode="auto">
              <a:xfrm>
                <a:off x="442" y="3321"/>
                <a:ext cx="547" cy="2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9196" name="Text Box 380"/>
              <p:cNvSpPr txBox="1">
                <a:spLocks noChangeArrowheads="1"/>
              </p:cNvSpPr>
              <p:nvPr/>
            </p:nvSpPr>
            <p:spPr bwMode="auto">
              <a:xfrm>
                <a:off x="450" y="3293"/>
                <a:ext cx="42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400">
                    <a:solidFill>
                      <a:srgbClr val="FF0000"/>
                    </a:solidFill>
                  </a:rPr>
                  <a:t>cell</a:t>
                </a:r>
              </a:p>
            </p:txBody>
          </p:sp>
        </p:grpSp>
        <p:sp>
          <p:nvSpPr>
            <p:cNvPr id="419198" name="Line 382"/>
            <p:cNvSpPr>
              <a:spLocks noChangeShapeType="1"/>
            </p:cNvSpPr>
            <p:nvPr/>
          </p:nvSpPr>
          <p:spPr bwMode="auto">
            <a:xfrm>
              <a:off x="1891" y="1622"/>
              <a:ext cx="279" cy="18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19202" name="Group 386"/>
          <p:cNvGrpSpPr>
            <a:grpSpLocks/>
          </p:cNvGrpSpPr>
          <p:nvPr/>
        </p:nvGrpSpPr>
        <p:grpSpPr bwMode="auto">
          <a:xfrm>
            <a:off x="6567488" y="4556125"/>
            <a:ext cx="2209800" cy="1401763"/>
            <a:chOff x="4137" y="2870"/>
            <a:chExt cx="1392" cy="883"/>
          </a:xfrm>
        </p:grpSpPr>
        <p:sp>
          <p:nvSpPr>
            <p:cNvPr id="419200" name="Text Box 384"/>
            <p:cNvSpPr txBox="1">
              <a:spLocks noChangeArrowheads="1"/>
            </p:cNvSpPr>
            <p:nvPr/>
          </p:nvSpPr>
          <p:spPr bwMode="auto">
            <a:xfrm>
              <a:off x="4137" y="3465"/>
              <a:ext cx="13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rgbClr val="FF0000"/>
                  </a:solidFill>
                </a:rPr>
                <a:t>wired network</a:t>
              </a:r>
            </a:p>
          </p:txBody>
        </p:sp>
        <p:sp>
          <p:nvSpPr>
            <p:cNvPr id="419201" name="Line 385"/>
            <p:cNvSpPr>
              <a:spLocks noChangeShapeType="1"/>
            </p:cNvSpPr>
            <p:nvPr/>
          </p:nvSpPr>
          <p:spPr bwMode="auto">
            <a:xfrm flipV="1">
              <a:off x="4560" y="2870"/>
              <a:ext cx="384" cy="64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557611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Wireless, Mobile Networks</a:t>
            </a:r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6-</a:t>
            </a:r>
            <a:fld id="{06108311-C881-46FD-AC68-376752465F0F}" type="slidenum">
              <a:rPr lang="en-US"/>
              <a:pPr/>
              <a:t>24</a:t>
            </a:fld>
            <a:endParaRPr lang="en-US"/>
          </a:p>
        </p:txBody>
      </p:sp>
      <p:sp>
        <p:nvSpPr>
          <p:cNvPr id="421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Cellular standards: brief survey</a:t>
            </a:r>
          </a:p>
        </p:txBody>
      </p:sp>
      <p:sp>
        <p:nvSpPr>
          <p:cNvPr id="421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>
                <a:solidFill>
                  <a:srgbClr val="FF0000"/>
                </a:solidFill>
              </a:rPr>
              <a:t>2G systems:</a:t>
            </a:r>
            <a:r>
              <a:rPr lang="en-US"/>
              <a:t> voice channels</a:t>
            </a:r>
          </a:p>
          <a:p>
            <a:r>
              <a:rPr lang="en-US" sz="2400"/>
              <a:t>IS-136 TDMA: combined FDMA/TDMA (North America)</a:t>
            </a:r>
          </a:p>
          <a:p>
            <a:r>
              <a:rPr lang="en-US" sz="2400"/>
              <a:t>GSM (global system for mobile communications): combined FDMA/TDMA </a:t>
            </a:r>
          </a:p>
          <a:p>
            <a:pPr lvl="1"/>
            <a:r>
              <a:rPr lang="en-US" sz="2000"/>
              <a:t>most widely deployed</a:t>
            </a:r>
          </a:p>
          <a:p>
            <a:r>
              <a:rPr lang="en-US" sz="2400"/>
              <a:t>IS-95 CDMA: code division multiple access</a:t>
            </a:r>
          </a:p>
        </p:txBody>
      </p:sp>
      <p:grpSp>
        <p:nvGrpSpPr>
          <p:cNvPr id="421896" name="Group 8"/>
          <p:cNvGrpSpPr>
            <a:grpSpLocks/>
          </p:cNvGrpSpPr>
          <p:nvPr/>
        </p:nvGrpSpPr>
        <p:grpSpPr bwMode="auto">
          <a:xfrm>
            <a:off x="1341438" y="5200650"/>
            <a:ext cx="3160712" cy="879475"/>
            <a:chOff x="1862" y="3427"/>
            <a:chExt cx="1471" cy="554"/>
          </a:xfrm>
        </p:grpSpPr>
        <p:sp>
          <p:nvSpPr>
            <p:cNvPr id="421894" name="Freeform 6"/>
            <p:cNvSpPr>
              <a:spLocks/>
            </p:cNvSpPr>
            <p:nvPr/>
          </p:nvSpPr>
          <p:spPr bwMode="auto">
            <a:xfrm>
              <a:off x="1866" y="3612"/>
              <a:ext cx="1467" cy="369"/>
            </a:xfrm>
            <a:custGeom>
              <a:avLst/>
              <a:gdLst>
                <a:gd name="T0" fmla="*/ 0 w 1467"/>
                <a:gd name="T1" fmla="*/ 6 h 369"/>
                <a:gd name="T2" fmla="*/ 396 w 1467"/>
                <a:gd name="T3" fmla="*/ 318 h 369"/>
                <a:gd name="T4" fmla="*/ 1129 w 1467"/>
                <a:gd name="T5" fmla="*/ 314 h 369"/>
                <a:gd name="T6" fmla="*/ 1467 w 1467"/>
                <a:gd name="T7" fmla="*/ 0 h 369"/>
                <a:gd name="T8" fmla="*/ 0 w 1467"/>
                <a:gd name="T9" fmla="*/ 6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7" h="369">
                  <a:moveTo>
                    <a:pt x="0" y="6"/>
                  </a:moveTo>
                  <a:lnTo>
                    <a:pt x="396" y="318"/>
                  </a:lnTo>
                  <a:cubicBezTo>
                    <a:pt x="584" y="369"/>
                    <a:pt x="951" y="367"/>
                    <a:pt x="1129" y="314"/>
                  </a:cubicBezTo>
                  <a:lnTo>
                    <a:pt x="1467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21892" name="Oval 4"/>
            <p:cNvSpPr>
              <a:spLocks noChangeArrowheads="1"/>
            </p:cNvSpPr>
            <p:nvPr/>
          </p:nvSpPr>
          <p:spPr bwMode="auto">
            <a:xfrm>
              <a:off x="1862" y="3427"/>
              <a:ext cx="1469" cy="346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accent1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421895" name="Oval 7"/>
            <p:cNvSpPr>
              <a:spLocks noChangeArrowheads="1"/>
            </p:cNvSpPr>
            <p:nvPr/>
          </p:nvSpPr>
          <p:spPr bwMode="auto">
            <a:xfrm>
              <a:off x="1961" y="3466"/>
              <a:ext cx="1268" cy="27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bg1"/>
                      </a:gs>
                      <a:gs pos="100000">
                        <a:schemeClr val="accent1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</p:grpSp>
      <p:sp>
        <p:nvSpPr>
          <p:cNvPr id="421897" name="Text Box 9"/>
          <p:cNvSpPr txBox="1">
            <a:spLocks noChangeArrowheads="1"/>
          </p:cNvSpPr>
          <p:nvPr/>
        </p:nvSpPr>
        <p:spPr bwMode="auto">
          <a:xfrm rot="535086">
            <a:off x="1824038" y="5370513"/>
            <a:ext cx="7826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>
                <a:latin typeface="Arial" charset="0"/>
                <a:cs typeface="Arial" charset="0"/>
              </a:rPr>
              <a:t>IS-136</a:t>
            </a:r>
          </a:p>
        </p:txBody>
      </p:sp>
      <p:sp>
        <p:nvSpPr>
          <p:cNvPr id="421898" name="Text Box 10"/>
          <p:cNvSpPr txBox="1">
            <a:spLocks noChangeArrowheads="1"/>
          </p:cNvSpPr>
          <p:nvPr/>
        </p:nvSpPr>
        <p:spPr bwMode="auto">
          <a:xfrm>
            <a:off x="2616200" y="5430838"/>
            <a:ext cx="6477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>
                <a:latin typeface="Arial" charset="0"/>
                <a:cs typeface="Arial" charset="0"/>
              </a:rPr>
              <a:t>GSM</a:t>
            </a:r>
          </a:p>
        </p:txBody>
      </p:sp>
      <p:sp>
        <p:nvSpPr>
          <p:cNvPr id="421899" name="Text Box 11"/>
          <p:cNvSpPr txBox="1">
            <a:spLocks noChangeArrowheads="1"/>
          </p:cNvSpPr>
          <p:nvPr/>
        </p:nvSpPr>
        <p:spPr bwMode="auto">
          <a:xfrm rot="-226692">
            <a:off x="3209925" y="5359400"/>
            <a:ext cx="6699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>
                <a:latin typeface="Arial" charset="0"/>
                <a:cs typeface="Arial" charset="0"/>
              </a:rPr>
              <a:t>IS-95</a:t>
            </a:r>
          </a:p>
        </p:txBody>
      </p:sp>
      <p:sp>
        <p:nvSpPr>
          <p:cNvPr id="421900" name="Text Box 12"/>
          <p:cNvSpPr txBox="1">
            <a:spLocks noChangeArrowheads="1"/>
          </p:cNvSpPr>
          <p:nvPr/>
        </p:nvSpPr>
        <p:spPr bwMode="auto">
          <a:xfrm rot="194335">
            <a:off x="2079625" y="5191125"/>
            <a:ext cx="7588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>
                <a:latin typeface="Arial" charset="0"/>
                <a:cs typeface="Arial" charset="0"/>
              </a:rPr>
              <a:t>GPRS</a:t>
            </a:r>
          </a:p>
        </p:txBody>
      </p:sp>
      <p:sp>
        <p:nvSpPr>
          <p:cNvPr id="421901" name="Text Box 13"/>
          <p:cNvSpPr txBox="1">
            <a:spLocks noChangeArrowheads="1"/>
          </p:cNvSpPr>
          <p:nvPr/>
        </p:nvSpPr>
        <p:spPr bwMode="auto">
          <a:xfrm rot="-293470">
            <a:off x="2930525" y="5165725"/>
            <a:ext cx="7588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>
                <a:latin typeface="Arial" charset="0"/>
                <a:cs typeface="Arial" charset="0"/>
              </a:rPr>
              <a:t>EDGE</a:t>
            </a:r>
          </a:p>
        </p:txBody>
      </p:sp>
      <p:sp>
        <p:nvSpPr>
          <p:cNvPr id="421902" name="Text Box 14"/>
          <p:cNvSpPr txBox="1">
            <a:spLocks noChangeArrowheads="1"/>
          </p:cNvSpPr>
          <p:nvPr/>
        </p:nvSpPr>
        <p:spPr bwMode="auto">
          <a:xfrm rot="-328813">
            <a:off x="1344613" y="4992688"/>
            <a:ext cx="13001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>
                <a:latin typeface="Arial" charset="0"/>
                <a:cs typeface="Arial" charset="0"/>
              </a:rPr>
              <a:t>CDMA-2000</a:t>
            </a:r>
          </a:p>
        </p:txBody>
      </p:sp>
      <p:sp>
        <p:nvSpPr>
          <p:cNvPr id="421903" name="Text Box 15"/>
          <p:cNvSpPr txBox="1">
            <a:spLocks noChangeArrowheads="1"/>
          </p:cNvSpPr>
          <p:nvPr/>
        </p:nvSpPr>
        <p:spPr bwMode="auto">
          <a:xfrm rot="697246">
            <a:off x="3724275" y="5249863"/>
            <a:ext cx="7588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>
                <a:latin typeface="Arial" charset="0"/>
                <a:cs typeface="Arial" charset="0"/>
              </a:rPr>
              <a:t>UMTS</a:t>
            </a:r>
          </a:p>
        </p:txBody>
      </p:sp>
      <p:sp>
        <p:nvSpPr>
          <p:cNvPr id="421905" name="Text Box 17"/>
          <p:cNvSpPr txBox="1">
            <a:spLocks noChangeArrowheads="1"/>
          </p:cNvSpPr>
          <p:nvPr/>
        </p:nvSpPr>
        <p:spPr bwMode="auto">
          <a:xfrm rot="258206">
            <a:off x="2994025" y="4943475"/>
            <a:ext cx="13906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>
                <a:latin typeface="Arial" charset="0"/>
                <a:cs typeface="Arial" charset="0"/>
              </a:rPr>
              <a:t>TDMA/FDMA</a:t>
            </a:r>
          </a:p>
        </p:txBody>
      </p:sp>
      <p:sp>
        <p:nvSpPr>
          <p:cNvPr id="421906" name="Text Box 18"/>
          <p:cNvSpPr txBox="1">
            <a:spLocks noChangeArrowheads="1"/>
          </p:cNvSpPr>
          <p:nvPr/>
        </p:nvSpPr>
        <p:spPr bwMode="auto">
          <a:xfrm>
            <a:off x="4664075" y="5256213"/>
            <a:ext cx="2500313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Arial" charset="0"/>
                <a:cs typeface="Arial" charset="0"/>
              </a:rPr>
              <a:t>Don’t drown in a bowl</a:t>
            </a:r>
          </a:p>
          <a:p>
            <a:r>
              <a:rPr lang="en-US" sz="1600" dirty="0">
                <a:solidFill>
                  <a:srgbClr val="FF0000"/>
                </a:solidFill>
                <a:latin typeface="Arial" charset="0"/>
                <a:cs typeface="Arial" charset="0"/>
              </a:rPr>
              <a:t>of alphabet soup: use this</a:t>
            </a:r>
          </a:p>
          <a:p>
            <a:r>
              <a:rPr lang="en-US" sz="1600" dirty="0">
                <a:solidFill>
                  <a:srgbClr val="FF0000"/>
                </a:solidFill>
                <a:latin typeface="Arial" charset="0"/>
                <a:cs typeface="Arial" charset="0"/>
              </a:rPr>
              <a:t>for reference only</a:t>
            </a:r>
          </a:p>
        </p:txBody>
      </p:sp>
    </p:spTree>
    <p:extLst>
      <p:ext uri="{BB962C8B-B14F-4D97-AF65-F5344CB8AC3E}">
        <p14:creationId xmlns:p14="http://schemas.microsoft.com/office/powerpoint/2010/main" val="2762815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Wireless, Mobile Networks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6-</a:t>
            </a:r>
            <a:fld id="{73879C62-72F9-4302-BAE4-95CA01E178F0}" type="slidenum">
              <a:rPr lang="en-US"/>
              <a:pPr/>
              <a:t>25</a:t>
            </a:fld>
            <a:endParaRPr lang="en-US"/>
          </a:p>
        </p:txBody>
      </p:sp>
      <p:sp>
        <p:nvSpPr>
          <p:cNvPr id="422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Cellular standards: brief survey</a:t>
            </a:r>
          </a:p>
        </p:txBody>
      </p:sp>
      <p:sp>
        <p:nvSpPr>
          <p:cNvPr id="422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447088" cy="4648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dirty="0">
                <a:solidFill>
                  <a:srgbClr val="FF0000"/>
                </a:solidFill>
              </a:rPr>
              <a:t>2.5 G systems:</a:t>
            </a:r>
            <a:r>
              <a:rPr lang="en-US" dirty="0"/>
              <a:t> voice and data channels</a:t>
            </a:r>
          </a:p>
          <a:p>
            <a:r>
              <a:rPr lang="en-US" sz="2400" dirty="0"/>
              <a:t>for those who </a:t>
            </a:r>
            <a:r>
              <a:rPr lang="en-US" sz="2400" dirty="0" smtClean="0"/>
              <a:t>could not </a:t>
            </a:r>
            <a:r>
              <a:rPr lang="en-US" sz="2400" dirty="0"/>
              <a:t>wait for </a:t>
            </a:r>
            <a:r>
              <a:rPr lang="en-US" sz="2400" dirty="0" smtClean="0"/>
              <a:t>3G or 4G </a:t>
            </a:r>
            <a:r>
              <a:rPr lang="en-US" sz="2400" dirty="0"/>
              <a:t>service: 2G extensions</a:t>
            </a:r>
          </a:p>
          <a:p>
            <a:r>
              <a:rPr lang="en-US" sz="2400" dirty="0"/>
              <a:t>general packet radio service</a:t>
            </a:r>
            <a:r>
              <a:rPr lang="en-US" sz="2400" dirty="0">
                <a:solidFill>
                  <a:srgbClr val="FF0000"/>
                </a:solidFill>
              </a:rPr>
              <a:t> (GPRS)</a:t>
            </a:r>
          </a:p>
          <a:p>
            <a:pPr lvl="1"/>
            <a:r>
              <a:rPr lang="en-US" sz="2000" dirty="0"/>
              <a:t>evolved from GSM </a:t>
            </a:r>
          </a:p>
          <a:p>
            <a:pPr lvl="1"/>
            <a:r>
              <a:rPr lang="en-US" sz="2000" dirty="0"/>
              <a:t>data sent on multiple channels (if available)</a:t>
            </a:r>
          </a:p>
          <a:p>
            <a:r>
              <a:rPr lang="en-US" sz="2400" dirty="0"/>
              <a:t>enhanced data rates for global evolution </a:t>
            </a:r>
            <a:r>
              <a:rPr lang="en-US" sz="2400" dirty="0">
                <a:solidFill>
                  <a:srgbClr val="FF0000"/>
                </a:solidFill>
              </a:rPr>
              <a:t>(EDGE)</a:t>
            </a:r>
          </a:p>
          <a:p>
            <a:pPr lvl="1"/>
            <a:r>
              <a:rPr lang="en-US" sz="2000" dirty="0"/>
              <a:t>also evolved from GSM, using enhanced modulation </a:t>
            </a:r>
          </a:p>
          <a:p>
            <a:pPr lvl="1"/>
            <a:r>
              <a:rPr lang="en-US" sz="2000" dirty="0"/>
              <a:t>data rates up to 384K</a:t>
            </a:r>
          </a:p>
          <a:p>
            <a:r>
              <a:rPr lang="en-US" sz="2400" dirty="0">
                <a:solidFill>
                  <a:srgbClr val="FF0000"/>
                </a:solidFill>
              </a:rPr>
              <a:t>CDMA-2000</a:t>
            </a:r>
            <a:r>
              <a:rPr lang="en-US" sz="2400" dirty="0"/>
              <a:t> (phase 1)</a:t>
            </a:r>
          </a:p>
          <a:p>
            <a:pPr lvl="1"/>
            <a:r>
              <a:rPr lang="en-US" sz="2000" dirty="0"/>
              <a:t>data rates up to 144K</a:t>
            </a:r>
          </a:p>
          <a:p>
            <a:pPr lvl="1"/>
            <a:r>
              <a:rPr lang="en-US" sz="2000" dirty="0"/>
              <a:t>evolved from IS-95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408606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Wireless, Mobile Networks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6-</a:t>
            </a:r>
            <a:fld id="{34141A28-BFDD-4C6A-8CD4-3CA47104311A}" type="slidenum">
              <a:rPr lang="en-US"/>
              <a:pPr/>
              <a:t>26</a:t>
            </a:fld>
            <a:endParaRPr lang="en-US"/>
          </a:p>
        </p:txBody>
      </p:sp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Cellular standards: brief survey</a:t>
            </a:r>
          </a:p>
        </p:txBody>
      </p:sp>
      <p:sp>
        <p:nvSpPr>
          <p:cNvPr id="423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447088" cy="4648200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>
                <a:solidFill>
                  <a:srgbClr val="FF0000"/>
                </a:solidFill>
              </a:rPr>
              <a:t>3G systems:</a:t>
            </a:r>
            <a:r>
              <a:rPr lang="en-US" sz="2400"/>
              <a:t> voice/data</a:t>
            </a:r>
          </a:p>
          <a:p>
            <a:pPr>
              <a:lnSpc>
                <a:spcPct val="80000"/>
              </a:lnSpc>
            </a:pPr>
            <a:r>
              <a:rPr lang="en-US" sz="2400"/>
              <a:t>Universal Mobile Telecommunications Service (UMTS)</a:t>
            </a:r>
          </a:p>
          <a:p>
            <a:pPr lvl="1">
              <a:lnSpc>
                <a:spcPct val="80000"/>
              </a:lnSpc>
            </a:pPr>
            <a:r>
              <a:rPr lang="en-US"/>
              <a:t>data service: High Speed Uplink/Downlink packet Access (HSDPA/HSUPA): 3 Mbps</a:t>
            </a:r>
          </a:p>
          <a:p>
            <a:pPr>
              <a:lnSpc>
                <a:spcPct val="80000"/>
              </a:lnSpc>
            </a:pPr>
            <a:r>
              <a:rPr lang="en-US" sz="2400"/>
              <a:t>CDMA-2000: CDMA in TDMA slots</a:t>
            </a:r>
          </a:p>
          <a:p>
            <a:pPr lvl="1">
              <a:lnSpc>
                <a:spcPct val="80000"/>
              </a:lnSpc>
            </a:pPr>
            <a:r>
              <a:rPr lang="en-US"/>
              <a:t>data service: 1xEvolution Data Optimized (1xEVDO)  up to 14 Mbps</a:t>
            </a:r>
          </a:p>
          <a:p>
            <a:pPr>
              <a:lnSpc>
                <a:spcPct val="80000"/>
              </a:lnSpc>
            </a:pPr>
            <a:endParaRPr lang="en-US" sz="2000"/>
          </a:p>
          <a:p>
            <a:pPr>
              <a:lnSpc>
                <a:spcPct val="80000"/>
              </a:lnSpc>
            </a:pPr>
            <a:endParaRPr lang="en-US" sz="2000"/>
          </a:p>
          <a:p>
            <a:pPr>
              <a:lnSpc>
                <a:spcPct val="80000"/>
              </a:lnSpc>
            </a:pPr>
            <a:endParaRPr lang="en-US" sz="2000"/>
          </a:p>
          <a:p>
            <a:pPr>
              <a:lnSpc>
                <a:spcPct val="80000"/>
              </a:lnSpc>
            </a:pPr>
            <a:endParaRPr lang="en-US" sz="2000"/>
          </a:p>
          <a:p>
            <a:pPr>
              <a:lnSpc>
                <a:spcPct val="80000"/>
              </a:lnSpc>
            </a:pPr>
            <a:endParaRPr lang="en-US" sz="200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/>
              <a:t>    ….. more (and more interesting) cellular topics due to mobility (stay tuned for details)</a:t>
            </a:r>
          </a:p>
        </p:txBody>
      </p:sp>
    </p:spTree>
    <p:extLst>
      <p:ext uri="{BB962C8B-B14F-4D97-AF65-F5344CB8AC3E}">
        <p14:creationId xmlns:p14="http://schemas.microsoft.com/office/powerpoint/2010/main" val="7237343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Wireless, Mobile Networks</a:t>
            </a:r>
          </a:p>
        </p:txBody>
      </p:sp>
      <p:sp>
        <p:nvSpPr>
          <p:cNvPr id="32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6-</a:t>
            </a:r>
            <a:fld id="{DFD650B5-275B-4B01-A0D2-E9F1B044D8C5}" type="slidenum">
              <a:rPr lang="en-US"/>
              <a:pPr/>
              <a:t>27</a:t>
            </a:fld>
            <a:endParaRPr lang="en-US"/>
          </a:p>
        </p:txBody>
      </p:sp>
      <p:sp>
        <p:nvSpPr>
          <p:cNvPr id="548866" name="AutoShape 2"/>
          <p:cNvSpPr>
            <a:spLocks noChangeArrowheads="1"/>
          </p:cNvSpPr>
          <p:nvPr/>
        </p:nvSpPr>
        <p:spPr bwMode="auto">
          <a:xfrm>
            <a:off x="2266950" y="2952750"/>
            <a:ext cx="798513" cy="598488"/>
          </a:xfrm>
          <a:prstGeom prst="hexagon">
            <a:avLst>
              <a:gd name="adj" fmla="val 27648"/>
              <a:gd name="vf" fmla="val 115470"/>
            </a:avLst>
          </a:prstGeom>
          <a:solidFill>
            <a:srgbClr val="DDDDDD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8867" name="AutoShape 3"/>
          <p:cNvSpPr>
            <a:spLocks noChangeArrowheads="1"/>
          </p:cNvSpPr>
          <p:nvPr/>
        </p:nvSpPr>
        <p:spPr bwMode="auto">
          <a:xfrm>
            <a:off x="2282825" y="3546475"/>
            <a:ext cx="798513" cy="598488"/>
          </a:xfrm>
          <a:prstGeom prst="hexagon">
            <a:avLst>
              <a:gd name="adj" fmla="val 27648"/>
              <a:gd name="vf" fmla="val 115470"/>
            </a:avLst>
          </a:prstGeom>
          <a:solidFill>
            <a:srgbClr val="DDDDDD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8868" name="AutoShape 4"/>
          <p:cNvSpPr>
            <a:spLocks noChangeArrowheads="1"/>
          </p:cNvSpPr>
          <p:nvPr/>
        </p:nvSpPr>
        <p:spPr bwMode="auto">
          <a:xfrm>
            <a:off x="1631950" y="3281363"/>
            <a:ext cx="798513" cy="598487"/>
          </a:xfrm>
          <a:prstGeom prst="hexagon">
            <a:avLst>
              <a:gd name="adj" fmla="val 27648"/>
              <a:gd name="vf" fmla="val 115470"/>
            </a:avLst>
          </a:prstGeom>
          <a:solidFill>
            <a:srgbClr val="DDDDDD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8869" name="AutoShape 5"/>
          <p:cNvSpPr>
            <a:spLocks noChangeArrowheads="1"/>
          </p:cNvSpPr>
          <p:nvPr/>
        </p:nvSpPr>
        <p:spPr bwMode="auto">
          <a:xfrm>
            <a:off x="1595438" y="2212975"/>
            <a:ext cx="798512" cy="598488"/>
          </a:xfrm>
          <a:prstGeom prst="hexagon">
            <a:avLst>
              <a:gd name="adj" fmla="val 27648"/>
              <a:gd name="vf" fmla="val 115470"/>
            </a:avLst>
          </a:prstGeom>
          <a:solidFill>
            <a:srgbClr val="DDDDDD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8870" name="AutoShape 6"/>
          <p:cNvSpPr>
            <a:spLocks noChangeArrowheads="1"/>
          </p:cNvSpPr>
          <p:nvPr/>
        </p:nvSpPr>
        <p:spPr bwMode="auto">
          <a:xfrm>
            <a:off x="2209800" y="1936750"/>
            <a:ext cx="798513" cy="598488"/>
          </a:xfrm>
          <a:prstGeom prst="hexagon">
            <a:avLst>
              <a:gd name="adj" fmla="val 27648"/>
              <a:gd name="vf" fmla="val 115470"/>
            </a:avLst>
          </a:prstGeom>
          <a:solidFill>
            <a:srgbClr val="DDDDDD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8871" name="AutoShape 7"/>
          <p:cNvSpPr>
            <a:spLocks noChangeArrowheads="1"/>
          </p:cNvSpPr>
          <p:nvPr/>
        </p:nvSpPr>
        <p:spPr bwMode="auto">
          <a:xfrm>
            <a:off x="1581150" y="1603375"/>
            <a:ext cx="798513" cy="598488"/>
          </a:xfrm>
          <a:prstGeom prst="hexagon">
            <a:avLst>
              <a:gd name="adj" fmla="val 27648"/>
              <a:gd name="vf" fmla="val 115470"/>
            </a:avLst>
          </a:prstGeom>
          <a:solidFill>
            <a:srgbClr val="DDDDDD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48873" name="Group 9"/>
          <p:cNvGrpSpPr>
            <a:grpSpLocks/>
          </p:cNvGrpSpPr>
          <p:nvPr/>
        </p:nvGrpSpPr>
        <p:grpSpPr bwMode="auto">
          <a:xfrm>
            <a:off x="2525713" y="2976563"/>
            <a:ext cx="242887" cy="485775"/>
            <a:chOff x="3796" y="1043"/>
            <a:chExt cx="865" cy="1237"/>
          </a:xfrm>
        </p:grpSpPr>
        <p:sp>
          <p:nvSpPr>
            <p:cNvPr id="548874" name="Line 10"/>
            <p:cNvSpPr>
              <a:spLocks noChangeShapeType="1"/>
            </p:cNvSpPr>
            <p:nvPr/>
          </p:nvSpPr>
          <p:spPr bwMode="auto">
            <a:xfrm flipH="1">
              <a:off x="3992" y="1481"/>
              <a:ext cx="235" cy="7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48875" name="Line 11"/>
            <p:cNvSpPr>
              <a:spLocks noChangeShapeType="1"/>
            </p:cNvSpPr>
            <p:nvPr/>
          </p:nvSpPr>
          <p:spPr bwMode="auto">
            <a:xfrm>
              <a:off x="4227" y="1481"/>
              <a:ext cx="236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48876" name="Line 12"/>
            <p:cNvSpPr>
              <a:spLocks noChangeShapeType="1"/>
            </p:cNvSpPr>
            <p:nvPr/>
          </p:nvSpPr>
          <p:spPr bwMode="auto">
            <a:xfrm>
              <a:off x="3992" y="2201"/>
              <a:ext cx="235" cy="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48877" name="Line 13"/>
            <p:cNvSpPr>
              <a:spLocks noChangeShapeType="1"/>
            </p:cNvSpPr>
            <p:nvPr/>
          </p:nvSpPr>
          <p:spPr bwMode="auto">
            <a:xfrm flipH="1">
              <a:off x="4227" y="2201"/>
              <a:ext cx="236" cy="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48878" name="Line 14"/>
            <p:cNvSpPr>
              <a:spLocks noChangeShapeType="1"/>
            </p:cNvSpPr>
            <p:nvPr/>
          </p:nvSpPr>
          <p:spPr bwMode="auto">
            <a:xfrm>
              <a:off x="4227" y="1497"/>
              <a:ext cx="0" cy="7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48879" name="Line 15"/>
            <p:cNvSpPr>
              <a:spLocks noChangeShapeType="1"/>
            </p:cNvSpPr>
            <p:nvPr/>
          </p:nvSpPr>
          <p:spPr bwMode="auto">
            <a:xfrm flipV="1">
              <a:off x="3992" y="2127"/>
              <a:ext cx="235" cy="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48880" name="Line 16"/>
            <p:cNvSpPr>
              <a:spLocks noChangeShapeType="1"/>
            </p:cNvSpPr>
            <p:nvPr/>
          </p:nvSpPr>
          <p:spPr bwMode="auto">
            <a:xfrm flipH="1" flipV="1">
              <a:off x="4227" y="2127"/>
              <a:ext cx="236" cy="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48881" name="Line 17"/>
            <p:cNvSpPr>
              <a:spLocks noChangeShapeType="1"/>
            </p:cNvSpPr>
            <p:nvPr/>
          </p:nvSpPr>
          <p:spPr bwMode="auto">
            <a:xfrm>
              <a:off x="4092" y="1890"/>
              <a:ext cx="135" cy="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48882" name="Line 18"/>
            <p:cNvSpPr>
              <a:spLocks noChangeShapeType="1"/>
            </p:cNvSpPr>
            <p:nvPr/>
          </p:nvSpPr>
          <p:spPr bwMode="auto">
            <a:xfrm flipV="1">
              <a:off x="4227" y="1890"/>
              <a:ext cx="143" cy="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48883" name="Line 19"/>
            <p:cNvSpPr>
              <a:spLocks noChangeShapeType="1"/>
            </p:cNvSpPr>
            <p:nvPr/>
          </p:nvSpPr>
          <p:spPr bwMode="auto">
            <a:xfrm>
              <a:off x="4047" y="1996"/>
              <a:ext cx="175" cy="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48884" name="Line 20"/>
            <p:cNvSpPr>
              <a:spLocks noChangeShapeType="1"/>
            </p:cNvSpPr>
            <p:nvPr/>
          </p:nvSpPr>
          <p:spPr bwMode="auto">
            <a:xfrm flipV="1">
              <a:off x="4227" y="2012"/>
              <a:ext cx="176" cy="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48885" name="Line 21"/>
            <p:cNvSpPr>
              <a:spLocks noChangeShapeType="1"/>
            </p:cNvSpPr>
            <p:nvPr/>
          </p:nvSpPr>
          <p:spPr bwMode="auto">
            <a:xfrm flipV="1">
              <a:off x="4227" y="1782"/>
              <a:ext cx="90" cy="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48886" name="Line 22"/>
            <p:cNvSpPr>
              <a:spLocks noChangeShapeType="1"/>
            </p:cNvSpPr>
            <p:nvPr/>
          </p:nvSpPr>
          <p:spPr bwMode="auto">
            <a:xfrm flipV="1">
              <a:off x="4227" y="1632"/>
              <a:ext cx="57" cy="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48887" name="Line 23"/>
            <p:cNvSpPr>
              <a:spLocks noChangeShapeType="1"/>
            </p:cNvSpPr>
            <p:nvPr/>
          </p:nvSpPr>
          <p:spPr bwMode="auto">
            <a:xfrm>
              <a:off x="4126" y="1772"/>
              <a:ext cx="109" cy="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48888" name="Line 24"/>
            <p:cNvSpPr>
              <a:spLocks noChangeShapeType="1"/>
            </p:cNvSpPr>
            <p:nvPr/>
          </p:nvSpPr>
          <p:spPr bwMode="auto">
            <a:xfrm>
              <a:off x="4175" y="1625"/>
              <a:ext cx="63" cy="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548889" name="Group 25"/>
            <p:cNvGrpSpPr>
              <a:grpSpLocks/>
            </p:cNvGrpSpPr>
            <p:nvPr/>
          </p:nvGrpSpPr>
          <p:grpSpPr bwMode="auto">
            <a:xfrm>
              <a:off x="4269" y="1415"/>
              <a:ext cx="392" cy="137"/>
              <a:chOff x="4227" y="1360"/>
              <a:chExt cx="863" cy="270"/>
            </a:xfrm>
          </p:grpSpPr>
          <p:sp>
            <p:nvSpPr>
              <p:cNvPr id="548890" name="Line 26"/>
              <p:cNvSpPr>
                <a:spLocks noChangeShapeType="1"/>
              </p:cNvSpPr>
              <p:nvPr/>
            </p:nvSpPr>
            <p:spPr bwMode="auto">
              <a:xfrm>
                <a:off x="4227" y="1604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48891" name="Line 27"/>
              <p:cNvSpPr>
                <a:spLocks noChangeShapeType="1"/>
              </p:cNvSpPr>
              <p:nvPr/>
            </p:nvSpPr>
            <p:spPr bwMode="auto">
              <a:xfrm rot="6361956" flipH="1" flipV="1">
                <a:off x="4464" y="1205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48892" name="Line 28"/>
              <p:cNvSpPr>
                <a:spLocks noChangeShapeType="1"/>
              </p:cNvSpPr>
              <p:nvPr/>
            </p:nvSpPr>
            <p:spPr bwMode="auto">
              <a:xfrm rot="6361956">
                <a:off x="4602" y="1393"/>
                <a:ext cx="189" cy="203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48893" name="Line 29"/>
              <p:cNvSpPr>
                <a:spLocks noChangeShapeType="1"/>
              </p:cNvSpPr>
              <p:nvPr/>
            </p:nvSpPr>
            <p:spPr bwMode="auto">
              <a:xfrm rot="6361956" flipH="1" flipV="1">
                <a:off x="4745" y="1286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548894" name="Group 30"/>
            <p:cNvGrpSpPr>
              <a:grpSpLocks/>
            </p:cNvGrpSpPr>
            <p:nvPr/>
          </p:nvGrpSpPr>
          <p:grpSpPr bwMode="auto">
            <a:xfrm rot="5700496">
              <a:off x="4053" y="1170"/>
              <a:ext cx="392" cy="137"/>
              <a:chOff x="4227" y="1360"/>
              <a:chExt cx="863" cy="270"/>
            </a:xfrm>
          </p:grpSpPr>
          <p:sp>
            <p:nvSpPr>
              <p:cNvPr id="548895" name="Line 31"/>
              <p:cNvSpPr>
                <a:spLocks noChangeShapeType="1"/>
              </p:cNvSpPr>
              <p:nvPr/>
            </p:nvSpPr>
            <p:spPr bwMode="auto">
              <a:xfrm>
                <a:off x="4227" y="1604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48896" name="Line 32"/>
              <p:cNvSpPr>
                <a:spLocks noChangeShapeType="1"/>
              </p:cNvSpPr>
              <p:nvPr/>
            </p:nvSpPr>
            <p:spPr bwMode="auto">
              <a:xfrm rot="6361956" flipH="1" flipV="1">
                <a:off x="4464" y="1205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48897" name="Line 33"/>
              <p:cNvSpPr>
                <a:spLocks noChangeShapeType="1"/>
              </p:cNvSpPr>
              <p:nvPr/>
            </p:nvSpPr>
            <p:spPr bwMode="auto">
              <a:xfrm rot="6361956">
                <a:off x="4602" y="1393"/>
                <a:ext cx="189" cy="203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48898" name="Line 34"/>
              <p:cNvSpPr>
                <a:spLocks noChangeShapeType="1"/>
              </p:cNvSpPr>
              <p:nvPr/>
            </p:nvSpPr>
            <p:spPr bwMode="auto">
              <a:xfrm rot="6361956" flipH="1" flipV="1">
                <a:off x="4745" y="1286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548899" name="Group 35"/>
            <p:cNvGrpSpPr>
              <a:grpSpLocks/>
            </p:cNvGrpSpPr>
            <p:nvPr/>
          </p:nvGrpSpPr>
          <p:grpSpPr bwMode="auto">
            <a:xfrm rot="10800000">
              <a:off x="3796" y="1402"/>
              <a:ext cx="392" cy="137"/>
              <a:chOff x="4227" y="1360"/>
              <a:chExt cx="863" cy="270"/>
            </a:xfrm>
          </p:grpSpPr>
          <p:sp>
            <p:nvSpPr>
              <p:cNvPr id="548900" name="Line 36"/>
              <p:cNvSpPr>
                <a:spLocks noChangeShapeType="1"/>
              </p:cNvSpPr>
              <p:nvPr/>
            </p:nvSpPr>
            <p:spPr bwMode="auto">
              <a:xfrm>
                <a:off x="4227" y="1604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48901" name="Line 37"/>
              <p:cNvSpPr>
                <a:spLocks noChangeShapeType="1"/>
              </p:cNvSpPr>
              <p:nvPr/>
            </p:nvSpPr>
            <p:spPr bwMode="auto">
              <a:xfrm rot="6361956" flipH="1" flipV="1">
                <a:off x="4464" y="1205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48902" name="Line 38"/>
              <p:cNvSpPr>
                <a:spLocks noChangeShapeType="1"/>
              </p:cNvSpPr>
              <p:nvPr/>
            </p:nvSpPr>
            <p:spPr bwMode="auto">
              <a:xfrm rot="6361956">
                <a:off x="4602" y="1393"/>
                <a:ext cx="189" cy="203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48903" name="Line 39"/>
              <p:cNvSpPr>
                <a:spLocks noChangeShapeType="1"/>
              </p:cNvSpPr>
              <p:nvPr/>
            </p:nvSpPr>
            <p:spPr bwMode="auto">
              <a:xfrm rot="6361956" flipH="1" flipV="1">
                <a:off x="4745" y="1286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grpSp>
        <p:nvGrpSpPr>
          <p:cNvPr id="548904" name="Group 40"/>
          <p:cNvGrpSpPr>
            <a:grpSpLocks/>
          </p:cNvGrpSpPr>
          <p:nvPr/>
        </p:nvGrpSpPr>
        <p:grpSpPr bwMode="auto">
          <a:xfrm>
            <a:off x="2517775" y="3589338"/>
            <a:ext cx="242888" cy="485775"/>
            <a:chOff x="3796" y="1043"/>
            <a:chExt cx="865" cy="1237"/>
          </a:xfrm>
        </p:grpSpPr>
        <p:sp>
          <p:nvSpPr>
            <p:cNvPr id="548905" name="Line 41"/>
            <p:cNvSpPr>
              <a:spLocks noChangeShapeType="1"/>
            </p:cNvSpPr>
            <p:nvPr/>
          </p:nvSpPr>
          <p:spPr bwMode="auto">
            <a:xfrm flipH="1">
              <a:off x="3992" y="1481"/>
              <a:ext cx="235" cy="7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48906" name="Line 42"/>
            <p:cNvSpPr>
              <a:spLocks noChangeShapeType="1"/>
            </p:cNvSpPr>
            <p:nvPr/>
          </p:nvSpPr>
          <p:spPr bwMode="auto">
            <a:xfrm>
              <a:off x="4227" y="1481"/>
              <a:ext cx="236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48907" name="Line 43"/>
            <p:cNvSpPr>
              <a:spLocks noChangeShapeType="1"/>
            </p:cNvSpPr>
            <p:nvPr/>
          </p:nvSpPr>
          <p:spPr bwMode="auto">
            <a:xfrm>
              <a:off x="3992" y="2201"/>
              <a:ext cx="235" cy="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48908" name="Line 44"/>
            <p:cNvSpPr>
              <a:spLocks noChangeShapeType="1"/>
            </p:cNvSpPr>
            <p:nvPr/>
          </p:nvSpPr>
          <p:spPr bwMode="auto">
            <a:xfrm flipH="1">
              <a:off x="4227" y="2201"/>
              <a:ext cx="236" cy="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48909" name="Line 45"/>
            <p:cNvSpPr>
              <a:spLocks noChangeShapeType="1"/>
            </p:cNvSpPr>
            <p:nvPr/>
          </p:nvSpPr>
          <p:spPr bwMode="auto">
            <a:xfrm>
              <a:off x="4227" y="1497"/>
              <a:ext cx="0" cy="7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48910" name="Line 46"/>
            <p:cNvSpPr>
              <a:spLocks noChangeShapeType="1"/>
            </p:cNvSpPr>
            <p:nvPr/>
          </p:nvSpPr>
          <p:spPr bwMode="auto">
            <a:xfrm flipV="1">
              <a:off x="3992" y="2127"/>
              <a:ext cx="235" cy="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48911" name="Line 47"/>
            <p:cNvSpPr>
              <a:spLocks noChangeShapeType="1"/>
            </p:cNvSpPr>
            <p:nvPr/>
          </p:nvSpPr>
          <p:spPr bwMode="auto">
            <a:xfrm flipH="1" flipV="1">
              <a:off x="4227" y="2127"/>
              <a:ext cx="236" cy="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48912" name="Line 48"/>
            <p:cNvSpPr>
              <a:spLocks noChangeShapeType="1"/>
            </p:cNvSpPr>
            <p:nvPr/>
          </p:nvSpPr>
          <p:spPr bwMode="auto">
            <a:xfrm>
              <a:off x="4092" y="1890"/>
              <a:ext cx="135" cy="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48913" name="Line 49"/>
            <p:cNvSpPr>
              <a:spLocks noChangeShapeType="1"/>
            </p:cNvSpPr>
            <p:nvPr/>
          </p:nvSpPr>
          <p:spPr bwMode="auto">
            <a:xfrm flipV="1">
              <a:off x="4227" y="1890"/>
              <a:ext cx="143" cy="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48914" name="Line 50"/>
            <p:cNvSpPr>
              <a:spLocks noChangeShapeType="1"/>
            </p:cNvSpPr>
            <p:nvPr/>
          </p:nvSpPr>
          <p:spPr bwMode="auto">
            <a:xfrm>
              <a:off x="4047" y="1996"/>
              <a:ext cx="175" cy="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48915" name="Line 51"/>
            <p:cNvSpPr>
              <a:spLocks noChangeShapeType="1"/>
            </p:cNvSpPr>
            <p:nvPr/>
          </p:nvSpPr>
          <p:spPr bwMode="auto">
            <a:xfrm flipV="1">
              <a:off x="4227" y="2012"/>
              <a:ext cx="176" cy="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48916" name="Line 52"/>
            <p:cNvSpPr>
              <a:spLocks noChangeShapeType="1"/>
            </p:cNvSpPr>
            <p:nvPr/>
          </p:nvSpPr>
          <p:spPr bwMode="auto">
            <a:xfrm flipV="1">
              <a:off x="4227" y="1782"/>
              <a:ext cx="90" cy="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48917" name="Line 53"/>
            <p:cNvSpPr>
              <a:spLocks noChangeShapeType="1"/>
            </p:cNvSpPr>
            <p:nvPr/>
          </p:nvSpPr>
          <p:spPr bwMode="auto">
            <a:xfrm flipV="1">
              <a:off x="4227" y="1632"/>
              <a:ext cx="57" cy="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48918" name="Line 54"/>
            <p:cNvSpPr>
              <a:spLocks noChangeShapeType="1"/>
            </p:cNvSpPr>
            <p:nvPr/>
          </p:nvSpPr>
          <p:spPr bwMode="auto">
            <a:xfrm>
              <a:off x="4126" y="1772"/>
              <a:ext cx="109" cy="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48919" name="Line 55"/>
            <p:cNvSpPr>
              <a:spLocks noChangeShapeType="1"/>
            </p:cNvSpPr>
            <p:nvPr/>
          </p:nvSpPr>
          <p:spPr bwMode="auto">
            <a:xfrm>
              <a:off x="4175" y="1625"/>
              <a:ext cx="63" cy="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548920" name="Group 56"/>
            <p:cNvGrpSpPr>
              <a:grpSpLocks/>
            </p:cNvGrpSpPr>
            <p:nvPr/>
          </p:nvGrpSpPr>
          <p:grpSpPr bwMode="auto">
            <a:xfrm>
              <a:off x="4269" y="1415"/>
              <a:ext cx="392" cy="137"/>
              <a:chOff x="4227" y="1360"/>
              <a:chExt cx="863" cy="270"/>
            </a:xfrm>
          </p:grpSpPr>
          <p:sp>
            <p:nvSpPr>
              <p:cNvPr id="548921" name="Line 57"/>
              <p:cNvSpPr>
                <a:spLocks noChangeShapeType="1"/>
              </p:cNvSpPr>
              <p:nvPr/>
            </p:nvSpPr>
            <p:spPr bwMode="auto">
              <a:xfrm>
                <a:off x="4227" y="1604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48922" name="Line 58"/>
              <p:cNvSpPr>
                <a:spLocks noChangeShapeType="1"/>
              </p:cNvSpPr>
              <p:nvPr/>
            </p:nvSpPr>
            <p:spPr bwMode="auto">
              <a:xfrm rot="6361956" flipH="1" flipV="1">
                <a:off x="4464" y="1205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48923" name="Line 59"/>
              <p:cNvSpPr>
                <a:spLocks noChangeShapeType="1"/>
              </p:cNvSpPr>
              <p:nvPr/>
            </p:nvSpPr>
            <p:spPr bwMode="auto">
              <a:xfrm rot="6361956">
                <a:off x="4602" y="1393"/>
                <a:ext cx="189" cy="203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48924" name="Line 60"/>
              <p:cNvSpPr>
                <a:spLocks noChangeShapeType="1"/>
              </p:cNvSpPr>
              <p:nvPr/>
            </p:nvSpPr>
            <p:spPr bwMode="auto">
              <a:xfrm rot="6361956" flipH="1" flipV="1">
                <a:off x="4745" y="1286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548925" name="Group 61"/>
            <p:cNvGrpSpPr>
              <a:grpSpLocks/>
            </p:cNvGrpSpPr>
            <p:nvPr/>
          </p:nvGrpSpPr>
          <p:grpSpPr bwMode="auto">
            <a:xfrm rot="5700496">
              <a:off x="4053" y="1170"/>
              <a:ext cx="392" cy="137"/>
              <a:chOff x="4227" y="1360"/>
              <a:chExt cx="863" cy="270"/>
            </a:xfrm>
          </p:grpSpPr>
          <p:sp>
            <p:nvSpPr>
              <p:cNvPr id="548926" name="Line 62"/>
              <p:cNvSpPr>
                <a:spLocks noChangeShapeType="1"/>
              </p:cNvSpPr>
              <p:nvPr/>
            </p:nvSpPr>
            <p:spPr bwMode="auto">
              <a:xfrm>
                <a:off x="4227" y="1604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48927" name="Line 63"/>
              <p:cNvSpPr>
                <a:spLocks noChangeShapeType="1"/>
              </p:cNvSpPr>
              <p:nvPr/>
            </p:nvSpPr>
            <p:spPr bwMode="auto">
              <a:xfrm rot="6361956" flipH="1" flipV="1">
                <a:off x="4464" y="1205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48928" name="Line 64"/>
              <p:cNvSpPr>
                <a:spLocks noChangeShapeType="1"/>
              </p:cNvSpPr>
              <p:nvPr/>
            </p:nvSpPr>
            <p:spPr bwMode="auto">
              <a:xfrm rot="6361956">
                <a:off x="4602" y="1393"/>
                <a:ext cx="189" cy="203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48929" name="Line 65"/>
              <p:cNvSpPr>
                <a:spLocks noChangeShapeType="1"/>
              </p:cNvSpPr>
              <p:nvPr/>
            </p:nvSpPr>
            <p:spPr bwMode="auto">
              <a:xfrm rot="6361956" flipH="1" flipV="1">
                <a:off x="4745" y="1286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548930" name="Group 66"/>
            <p:cNvGrpSpPr>
              <a:grpSpLocks/>
            </p:cNvGrpSpPr>
            <p:nvPr/>
          </p:nvGrpSpPr>
          <p:grpSpPr bwMode="auto">
            <a:xfrm rot="10800000">
              <a:off x="3796" y="1402"/>
              <a:ext cx="392" cy="137"/>
              <a:chOff x="4227" y="1360"/>
              <a:chExt cx="863" cy="270"/>
            </a:xfrm>
          </p:grpSpPr>
          <p:sp>
            <p:nvSpPr>
              <p:cNvPr id="548931" name="Line 67"/>
              <p:cNvSpPr>
                <a:spLocks noChangeShapeType="1"/>
              </p:cNvSpPr>
              <p:nvPr/>
            </p:nvSpPr>
            <p:spPr bwMode="auto">
              <a:xfrm>
                <a:off x="4227" y="1604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48932" name="Line 68"/>
              <p:cNvSpPr>
                <a:spLocks noChangeShapeType="1"/>
              </p:cNvSpPr>
              <p:nvPr/>
            </p:nvSpPr>
            <p:spPr bwMode="auto">
              <a:xfrm rot="6361956" flipH="1" flipV="1">
                <a:off x="4464" y="1205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48933" name="Line 69"/>
              <p:cNvSpPr>
                <a:spLocks noChangeShapeType="1"/>
              </p:cNvSpPr>
              <p:nvPr/>
            </p:nvSpPr>
            <p:spPr bwMode="auto">
              <a:xfrm rot="6361956">
                <a:off x="4602" y="1393"/>
                <a:ext cx="189" cy="203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48934" name="Line 70"/>
              <p:cNvSpPr>
                <a:spLocks noChangeShapeType="1"/>
              </p:cNvSpPr>
              <p:nvPr/>
            </p:nvSpPr>
            <p:spPr bwMode="auto">
              <a:xfrm rot="6361956" flipH="1" flipV="1">
                <a:off x="4745" y="1286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grpSp>
        <p:nvGrpSpPr>
          <p:cNvPr id="548935" name="Group 71"/>
          <p:cNvGrpSpPr>
            <a:grpSpLocks/>
          </p:cNvGrpSpPr>
          <p:nvPr/>
        </p:nvGrpSpPr>
        <p:grpSpPr bwMode="auto">
          <a:xfrm>
            <a:off x="1901825" y="1522413"/>
            <a:ext cx="242888" cy="485775"/>
            <a:chOff x="3796" y="1043"/>
            <a:chExt cx="865" cy="1237"/>
          </a:xfrm>
        </p:grpSpPr>
        <p:sp>
          <p:nvSpPr>
            <p:cNvPr id="548936" name="Line 72"/>
            <p:cNvSpPr>
              <a:spLocks noChangeShapeType="1"/>
            </p:cNvSpPr>
            <p:nvPr/>
          </p:nvSpPr>
          <p:spPr bwMode="auto">
            <a:xfrm flipH="1">
              <a:off x="3992" y="1481"/>
              <a:ext cx="235" cy="7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48937" name="Line 73"/>
            <p:cNvSpPr>
              <a:spLocks noChangeShapeType="1"/>
            </p:cNvSpPr>
            <p:nvPr/>
          </p:nvSpPr>
          <p:spPr bwMode="auto">
            <a:xfrm>
              <a:off x="4227" y="1481"/>
              <a:ext cx="236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48938" name="Line 74"/>
            <p:cNvSpPr>
              <a:spLocks noChangeShapeType="1"/>
            </p:cNvSpPr>
            <p:nvPr/>
          </p:nvSpPr>
          <p:spPr bwMode="auto">
            <a:xfrm>
              <a:off x="3992" y="2201"/>
              <a:ext cx="235" cy="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48939" name="Line 75"/>
            <p:cNvSpPr>
              <a:spLocks noChangeShapeType="1"/>
            </p:cNvSpPr>
            <p:nvPr/>
          </p:nvSpPr>
          <p:spPr bwMode="auto">
            <a:xfrm flipH="1">
              <a:off x="4227" y="2201"/>
              <a:ext cx="236" cy="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48940" name="Line 76"/>
            <p:cNvSpPr>
              <a:spLocks noChangeShapeType="1"/>
            </p:cNvSpPr>
            <p:nvPr/>
          </p:nvSpPr>
          <p:spPr bwMode="auto">
            <a:xfrm>
              <a:off x="4227" y="1497"/>
              <a:ext cx="0" cy="7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48941" name="Line 77"/>
            <p:cNvSpPr>
              <a:spLocks noChangeShapeType="1"/>
            </p:cNvSpPr>
            <p:nvPr/>
          </p:nvSpPr>
          <p:spPr bwMode="auto">
            <a:xfrm flipV="1">
              <a:off x="3992" y="2127"/>
              <a:ext cx="235" cy="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48942" name="Line 78"/>
            <p:cNvSpPr>
              <a:spLocks noChangeShapeType="1"/>
            </p:cNvSpPr>
            <p:nvPr/>
          </p:nvSpPr>
          <p:spPr bwMode="auto">
            <a:xfrm flipH="1" flipV="1">
              <a:off x="4227" y="2127"/>
              <a:ext cx="236" cy="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48943" name="Line 79"/>
            <p:cNvSpPr>
              <a:spLocks noChangeShapeType="1"/>
            </p:cNvSpPr>
            <p:nvPr/>
          </p:nvSpPr>
          <p:spPr bwMode="auto">
            <a:xfrm>
              <a:off x="4092" y="1890"/>
              <a:ext cx="135" cy="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48944" name="Line 80"/>
            <p:cNvSpPr>
              <a:spLocks noChangeShapeType="1"/>
            </p:cNvSpPr>
            <p:nvPr/>
          </p:nvSpPr>
          <p:spPr bwMode="auto">
            <a:xfrm flipV="1">
              <a:off x="4227" y="1890"/>
              <a:ext cx="143" cy="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48945" name="Line 81"/>
            <p:cNvSpPr>
              <a:spLocks noChangeShapeType="1"/>
            </p:cNvSpPr>
            <p:nvPr/>
          </p:nvSpPr>
          <p:spPr bwMode="auto">
            <a:xfrm>
              <a:off x="4047" y="1996"/>
              <a:ext cx="175" cy="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48946" name="Line 82"/>
            <p:cNvSpPr>
              <a:spLocks noChangeShapeType="1"/>
            </p:cNvSpPr>
            <p:nvPr/>
          </p:nvSpPr>
          <p:spPr bwMode="auto">
            <a:xfrm flipV="1">
              <a:off x="4227" y="2012"/>
              <a:ext cx="176" cy="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48947" name="Line 83"/>
            <p:cNvSpPr>
              <a:spLocks noChangeShapeType="1"/>
            </p:cNvSpPr>
            <p:nvPr/>
          </p:nvSpPr>
          <p:spPr bwMode="auto">
            <a:xfrm flipV="1">
              <a:off x="4227" y="1782"/>
              <a:ext cx="90" cy="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48948" name="Line 84"/>
            <p:cNvSpPr>
              <a:spLocks noChangeShapeType="1"/>
            </p:cNvSpPr>
            <p:nvPr/>
          </p:nvSpPr>
          <p:spPr bwMode="auto">
            <a:xfrm flipV="1">
              <a:off x="4227" y="1632"/>
              <a:ext cx="57" cy="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48949" name="Line 85"/>
            <p:cNvSpPr>
              <a:spLocks noChangeShapeType="1"/>
            </p:cNvSpPr>
            <p:nvPr/>
          </p:nvSpPr>
          <p:spPr bwMode="auto">
            <a:xfrm>
              <a:off x="4126" y="1772"/>
              <a:ext cx="109" cy="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48950" name="Line 86"/>
            <p:cNvSpPr>
              <a:spLocks noChangeShapeType="1"/>
            </p:cNvSpPr>
            <p:nvPr/>
          </p:nvSpPr>
          <p:spPr bwMode="auto">
            <a:xfrm>
              <a:off x="4175" y="1625"/>
              <a:ext cx="63" cy="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548951" name="Group 87"/>
            <p:cNvGrpSpPr>
              <a:grpSpLocks/>
            </p:cNvGrpSpPr>
            <p:nvPr/>
          </p:nvGrpSpPr>
          <p:grpSpPr bwMode="auto">
            <a:xfrm>
              <a:off x="4269" y="1415"/>
              <a:ext cx="392" cy="137"/>
              <a:chOff x="4227" y="1360"/>
              <a:chExt cx="863" cy="270"/>
            </a:xfrm>
          </p:grpSpPr>
          <p:sp>
            <p:nvSpPr>
              <p:cNvPr id="548952" name="Line 88"/>
              <p:cNvSpPr>
                <a:spLocks noChangeShapeType="1"/>
              </p:cNvSpPr>
              <p:nvPr/>
            </p:nvSpPr>
            <p:spPr bwMode="auto">
              <a:xfrm>
                <a:off x="4227" y="1604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48953" name="Line 89"/>
              <p:cNvSpPr>
                <a:spLocks noChangeShapeType="1"/>
              </p:cNvSpPr>
              <p:nvPr/>
            </p:nvSpPr>
            <p:spPr bwMode="auto">
              <a:xfrm rot="6361956" flipH="1" flipV="1">
                <a:off x="4464" y="1205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48954" name="Line 90"/>
              <p:cNvSpPr>
                <a:spLocks noChangeShapeType="1"/>
              </p:cNvSpPr>
              <p:nvPr/>
            </p:nvSpPr>
            <p:spPr bwMode="auto">
              <a:xfrm rot="6361956">
                <a:off x="4602" y="1393"/>
                <a:ext cx="189" cy="203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48955" name="Line 91"/>
              <p:cNvSpPr>
                <a:spLocks noChangeShapeType="1"/>
              </p:cNvSpPr>
              <p:nvPr/>
            </p:nvSpPr>
            <p:spPr bwMode="auto">
              <a:xfrm rot="6361956" flipH="1" flipV="1">
                <a:off x="4745" y="1286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548956" name="Group 92"/>
            <p:cNvGrpSpPr>
              <a:grpSpLocks/>
            </p:cNvGrpSpPr>
            <p:nvPr/>
          </p:nvGrpSpPr>
          <p:grpSpPr bwMode="auto">
            <a:xfrm rot="5700496">
              <a:off x="4053" y="1170"/>
              <a:ext cx="392" cy="137"/>
              <a:chOff x="4227" y="1360"/>
              <a:chExt cx="863" cy="270"/>
            </a:xfrm>
          </p:grpSpPr>
          <p:sp>
            <p:nvSpPr>
              <p:cNvPr id="548957" name="Line 93"/>
              <p:cNvSpPr>
                <a:spLocks noChangeShapeType="1"/>
              </p:cNvSpPr>
              <p:nvPr/>
            </p:nvSpPr>
            <p:spPr bwMode="auto">
              <a:xfrm>
                <a:off x="4227" y="1604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48958" name="Line 94"/>
              <p:cNvSpPr>
                <a:spLocks noChangeShapeType="1"/>
              </p:cNvSpPr>
              <p:nvPr/>
            </p:nvSpPr>
            <p:spPr bwMode="auto">
              <a:xfrm rot="6361956" flipH="1" flipV="1">
                <a:off x="4464" y="1205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48959" name="Line 95"/>
              <p:cNvSpPr>
                <a:spLocks noChangeShapeType="1"/>
              </p:cNvSpPr>
              <p:nvPr/>
            </p:nvSpPr>
            <p:spPr bwMode="auto">
              <a:xfrm rot="6361956">
                <a:off x="4602" y="1393"/>
                <a:ext cx="189" cy="203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48960" name="Line 96"/>
              <p:cNvSpPr>
                <a:spLocks noChangeShapeType="1"/>
              </p:cNvSpPr>
              <p:nvPr/>
            </p:nvSpPr>
            <p:spPr bwMode="auto">
              <a:xfrm rot="6361956" flipH="1" flipV="1">
                <a:off x="4745" y="1286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548961" name="Group 97"/>
            <p:cNvGrpSpPr>
              <a:grpSpLocks/>
            </p:cNvGrpSpPr>
            <p:nvPr/>
          </p:nvGrpSpPr>
          <p:grpSpPr bwMode="auto">
            <a:xfrm rot="10800000">
              <a:off x="3796" y="1402"/>
              <a:ext cx="392" cy="137"/>
              <a:chOff x="4227" y="1360"/>
              <a:chExt cx="863" cy="270"/>
            </a:xfrm>
          </p:grpSpPr>
          <p:sp>
            <p:nvSpPr>
              <p:cNvPr id="548962" name="Line 98"/>
              <p:cNvSpPr>
                <a:spLocks noChangeShapeType="1"/>
              </p:cNvSpPr>
              <p:nvPr/>
            </p:nvSpPr>
            <p:spPr bwMode="auto">
              <a:xfrm>
                <a:off x="4227" y="1604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48963" name="Line 99"/>
              <p:cNvSpPr>
                <a:spLocks noChangeShapeType="1"/>
              </p:cNvSpPr>
              <p:nvPr/>
            </p:nvSpPr>
            <p:spPr bwMode="auto">
              <a:xfrm rot="6361956" flipH="1" flipV="1">
                <a:off x="4464" y="1205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48964" name="Line 100"/>
              <p:cNvSpPr>
                <a:spLocks noChangeShapeType="1"/>
              </p:cNvSpPr>
              <p:nvPr/>
            </p:nvSpPr>
            <p:spPr bwMode="auto">
              <a:xfrm rot="6361956">
                <a:off x="4602" y="1393"/>
                <a:ext cx="189" cy="203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48965" name="Line 101"/>
              <p:cNvSpPr>
                <a:spLocks noChangeShapeType="1"/>
              </p:cNvSpPr>
              <p:nvPr/>
            </p:nvSpPr>
            <p:spPr bwMode="auto">
              <a:xfrm rot="6361956" flipH="1" flipV="1">
                <a:off x="4745" y="1286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grpSp>
        <p:nvGrpSpPr>
          <p:cNvPr id="548966" name="Group 102"/>
          <p:cNvGrpSpPr>
            <a:grpSpLocks/>
          </p:cNvGrpSpPr>
          <p:nvPr/>
        </p:nvGrpSpPr>
        <p:grpSpPr bwMode="auto">
          <a:xfrm>
            <a:off x="2457450" y="2000250"/>
            <a:ext cx="242888" cy="485775"/>
            <a:chOff x="3796" y="1043"/>
            <a:chExt cx="865" cy="1237"/>
          </a:xfrm>
        </p:grpSpPr>
        <p:sp>
          <p:nvSpPr>
            <p:cNvPr id="548967" name="Line 103"/>
            <p:cNvSpPr>
              <a:spLocks noChangeShapeType="1"/>
            </p:cNvSpPr>
            <p:nvPr/>
          </p:nvSpPr>
          <p:spPr bwMode="auto">
            <a:xfrm flipH="1">
              <a:off x="3992" y="1481"/>
              <a:ext cx="235" cy="7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48968" name="Line 104"/>
            <p:cNvSpPr>
              <a:spLocks noChangeShapeType="1"/>
            </p:cNvSpPr>
            <p:nvPr/>
          </p:nvSpPr>
          <p:spPr bwMode="auto">
            <a:xfrm>
              <a:off x="4227" y="1481"/>
              <a:ext cx="236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48969" name="Line 105"/>
            <p:cNvSpPr>
              <a:spLocks noChangeShapeType="1"/>
            </p:cNvSpPr>
            <p:nvPr/>
          </p:nvSpPr>
          <p:spPr bwMode="auto">
            <a:xfrm>
              <a:off x="3992" y="2201"/>
              <a:ext cx="235" cy="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48970" name="Line 106"/>
            <p:cNvSpPr>
              <a:spLocks noChangeShapeType="1"/>
            </p:cNvSpPr>
            <p:nvPr/>
          </p:nvSpPr>
          <p:spPr bwMode="auto">
            <a:xfrm flipH="1">
              <a:off x="4227" y="2201"/>
              <a:ext cx="236" cy="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48971" name="Line 107"/>
            <p:cNvSpPr>
              <a:spLocks noChangeShapeType="1"/>
            </p:cNvSpPr>
            <p:nvPr/>
          </p:nvSpPr>
          <p:spPr bwMode="auto">
            <a:xfrm>
              <a:off x="4227" y="1497"/>
              <a:ext cx="0" cy="7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48972" name="Line 108"/>
            <p:cNvSpPr>
              <a:spLocks noChangeShapeType="1"/>
            </p:cNvSpPr>
            <p:nvPr/>
          </p:nvSpPr>
          <p:spPr bwMode="auto">
            <a:xfrm flipV="1">
              <a:off x="3992" y="2127"/>
              <a:ext cx="235" cy="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48973" name="Line 109"/>
            <p:cNvSpPr>
              <a:spLocks noChangeShapeType="1"/>
            </p:cNvSpPr>
            <p:nvPr/>
          </p:nvSpPr>
          <p:spPr bwMode="auto">
            <a:xfrm flipH="1" flipV="1">
              <a:off x="4227" y="2127"/>
              <a:ext cx="236" cy="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48974" name="Line 110"/>
            <p:cNvSpPr>
              <a:spLocks noChangeShapeType="1"/>
            </p:cNvSpPr>
            <p:nvPr/>
          </p:nvSpPr>
          <p:spPr bwMode="auto">
            <a:xfrm>
              <a:off x="4092" y="1890"/>
              <a:ext cx="135" cy="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48975" name="Line 111"/>
            <p:cNvSpPr>
              <a:spLocks noChangeShapeType="1"/>
            </p:cNvSpPr>
            <p:nvPr/>
          </p:nvSpPr>
          <p:spPr bwMode="auto">
            <a:xfrm flipV="1">
              <a:off x="4227" y="1890"/>
              <a:ext cx="143" cy="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48976" name="Line 112"/>
            <p:cNvSpPr>
              <a:spLocks noChangeShapeType="1"/>
            </p:cNvSpPr>
            <p:nvPr/>
          </p:nvSpPr>
          <p:spPr bwMode="auto">
            <a:xfrm>
              <a:off x="4047" y="1996"/>
              <a:ext cx="175" cy="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48977" name="Line 113"/>
            <p:cNvSpPr>
              <a:spLocks noChangeShapeType="1"/>
            </p:cNvSpPr>
            <p:nvPr/>
          </p:nvSpPr>
          <p:spPr bwMode="auto">
            <a:xfrm flipV="1">
              <a:off x="4227" y="2012"/>
              <a:ext cx="176" cy="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48978" name="Line 114"/>
            <p:cNvSpPr>
              <a:spLocks noChangeShapeType="1"/>
            </p:cNvSpPr>
            <p:nvPr/>
          </p:nvSpPr>
          <p:spPr bwMode="auto">
            <a:xfrm flipV="1">
              <a:off x="4227" y="1782"/>
              <a:ext cx="90" cy="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48979" name="Line 115"/>
            <p:cNvSpPr>
              <a:spLocks noChangeShapeType="1"/>
            </p:cNvSpPr>
            <p:nvPr/>
          </p:nvSpPr>
          <p:spPr bwMode="auto">
            <a:xfrm flipV="1">
              <a:off x="4227" y="1632"/>
              <a:ext cx="57" cy="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48980" name="Line 116"/>
            <p:cNvSpPr>
              <a:spLocks noChangeShapeType="1"/>
            </p:cNvSpPr>
            <p:nvPr/>
          </p:nvSpPr>
          <p:spPr bwMode="auto">
            <a:xfrm>
              <a:off x="4126" y="1772"/>
              <a:ext cx="109" cy="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48981" name="Line 117"/>
            <p:cNvSpPr>
              <a:spLocks noChangeShapeType="1"/>
            </p:cNvSpPr>
            <p:nvPr/>
          </p:nvSpPr>
          <p:spPr bwMode="auto">
            <a:xfrm>
              <a:off x="4175" y="1625"/>
              <a:ext cx="63" cy="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548982" name="Group 118"/>
            <p:cNvGrpSpPr>
              <a:grpSpLocks/>
            </p:cNvGrpSpPr>
            <p:nvPr/>
          </p:nvGrpSpPr>
          <p:grpSpPr bwMode="auto">
            <a:xfrm>
              <a:off x="4269" y="1415"/>
              <a:ext cx="392" cy="137"/>
              <a:chOff x="4227" y="1360"/>
              <a:chExt cx="863" cy="270"/>
            </a:xfrm>
          </p:grpSpPr>
          <p:sp>
            <p:nvSpPr>
              <p:cNvPr id="548983" name="Line 119"/>
              <p:cNvSpPr>
                <a:spLocks noChangeShapeType="1"/>
              </p:cNvSpPr>
              <p:nvPr/>
            </p:nvSpPr>
            <p:spPr bwMode="auto">
              <a:xfrm>
                <a:off x="4227" y="1604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48984" name="Line 120"/>
              <p:cNvSpPr>
                <a:spLocks noChangeShapeType="1"/>
              </p:cNvSpPr>
              <p:nvPr/>
            </p:nvSpPr>
            <p:spPr bwMode="auto">
              <a:xfrm rot="6361956" flipH="1" flipV="1">
                <a:off x="4464" y="1205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48985" name="Line 121"/>
              <p:cNvSpPr>
                <a:spLocks noChangeShapeType="1"/>
              </p:cNvSpPr>
              <p:nvPr/>
            </p:nvSpPr>
            <p:spPr bwMode="auto">
              <a:xfrm rot="6361956">
                <a:off x="4602" y="1393"/>
                <a:ext cx="189" cy="203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48986" name="Line 122"/>
              <p:cNvSpPr>
                <a:spLocks noChangeShapeType="1"/>
              </p:cNvSpPr>
              <p:nvPr/>
            </p:nvSpPr>
            <p:spPr bwMode="auto">
              <a:xfrm rot="6361956" flipH="1" flipV="1">
                <a:off x="4745" y="1286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548987" name="Group 123"/>
            <p:cNvGrpSpPr>
              <a:grpSpLocks/>
            </p:cNvGrpSpPr>
            <p:nvPr/>
          </p:nvGrpSpPr>
          <p:grpSpPr bwMode="auto">
            <a:xfrm rot="5700496">
              <a:off x="4053" y="1170"/>
              <a:ext cx="392" cy="137"/>
              <a:chOff x="4227" y="1360"/>
              <a:chExt cx="863" cy="270"/>
            </a:xfrm>
          </p:grpSpPr>
          <p:sp>
            <p:nvSpPr>
              <p:cNvPr id="548988" name="Line 124"/>
              <p:cNvSpPr>
                <a:spLocks noChangeShapeType="1"/>
              </p:cNvSpPr>
              <p:nvPr/>
            </p:nvSpPr>
            <p:spPr bwMode="auto">
              <a:xfrm>
                <a:off x="4227" y="1604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48989" name="Line 125"/>
              <p:cNvSpPr>
                <a:spLocks noChangeShapeType="1"/>
              </p:cNvSpPr>
              <p:nvPr/>
            </p:nvSpPr>
            <p:spPr bwMode="auto">
              <a:xfrm rot="6361956" flipH="1" flipV="1">
                <a:off x="4464" y="1205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48990" name="Line 126"/>
              <p:cNvSpPr>
                <a:spLocks noChangeShapeType="1"/>
              </p:cNvSpPr>
              <p:nvPr/>
            </p:nvSpPr>
            <p:spPr bwMode="auto">
              <a:xfrm rot="6361956">
                <a:off x="4602" y="1393"/>
                <a:ext cx="189" cy="203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48991" name="Line 127"/>
              <p:cNvSpPr>
                <a:spLocks noChangeShapeType="1"/>
              </p:cNvSpPr>
              <p:nvPr/>
            </p:nvSpPr>
            <p:spPr bwMode="auto">
              <a:xfrm rot="6361956" flipH="1" flipV="1">
                <a:off x="4745" y="1286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548992" name="Group 128"/>
            <p:cNvGrpSpPr>
              <a:grpSpLocks/>
            </p:cNvGrpSpPr>
            <p:nvPr/>
          </p:nvGrpSpPr>
          <p:grpSpPr bwMode="auto">
            <a:xfrm rot="10800000">
              <a:off x="3796" y="1402"/>
              <a:ext cx="392" cy="137"/>
              <a:chOff x="4227" y="1360"/>
              <a:chExt cx="863" cy="270"/>
            </a:xfrm>
          </p:grpSpPr>
          <p:sp>
            <p:nvSpPr>
              <p:cNvPr id="548993" name="Line 129"/>
              <p:cNvSpPr>
                <a:spLocks noChangeShapeType="1"/>
              </p:cNvSpPr>
              <p:nvPr/>
            </p:nvSpPr>
            <p:spPr bwMode="auto">
              <a:xfrm>
                <a:off x="4227" y="1604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48994" name="Line 130"/>
              <p:cNvSpPr>
                <a:spLocks noChangeShapeType="1"/>
              </p:cNvSpPr>
              <p:nvPr/>
            </p:nvSpPr>
            <p:spPr bwMode="auto">
              <a:xfrm rot="6361956" flipH="1" flipV="1">
                <a:off x="4464" y="1205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48995" name="Line 131"/>
              <p:cNvSpPr>
                <a:spLocks noChangeShapeType="1"/>
              </p:cNvSpPr>
              <p:nvPr/>
            </p:nvSpPr>
            <p:spPr bwMode="auto">
              <a:xfrm rot="6361956">
                <a:off x="4602" y="1393"/>
                <a:ext cx="189" cy="203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48996" name="Line 132"/>
              <p:cNvSpPr>
                <a:spLocks noChangeShapeType="1"/>
              </p:cNvSpPr>
              <p:nvPr/>
            </p:nvSpPr>
            <p:spPr bwMode="auto">
              <a:xfrm rot="6361956" flipH="1" flipV="1">
                <a:off x="4745" y="1286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grpSp>
        <p:nvGrpSpPr>
          <p:cNvPr id="548997" name="Group 133"/>
          <p:cNvGrpSpPr>
            <a:grpSpLocks/>
          </p:cNvGrpSpPr>
          <p:nvPr/>
        </p:nvGrpSpPr>
        <p:grpSpPr bwMode="auto">
          <a:xfrm>
            <a:off x="1922463" y="3348038"/>
            <a:ext cx="242887" cy="485775"/>
            <a:chOff x="3796" y="1043"/>
            <a:chExt cx="865" cy="1237"/>
          </a:xfrm>
        </p:grpSpPr>
        <p:sp>
          <p:nvSpPr>
            <p:cNvPr id="548998" name="Line 134"/>
            <p:cNvSpPr>
              <a:spLocks noChangeShapeType="1"/>
            </p:cNvSpPr>
            <p:nvPr/>
          </p:nvSpPr>
          <p:spPr bwMode="auto">
            <a:xfrm flipH="1">
              <a:off x="3992" y="1481"/>
              <a:ext cx="235" cy="7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48999" name="Line 135"/>
            <p:cNvSpPr>
              <a:spLocks noChangeShapeType="1"/>
            </p:cNvSpPr>
            <p:nvPr/>
          </p:nvSpPr>
          <p:spPr bwMode="auto">
            <a:xfrm>
              <a:off x="4227" y="1481"/>
              <a:ext cx="236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49000" name="Line 136"/>
            <p:cNvSpPr>
              <a:spLocks noChangeShapeType="1"/>
            </p:cNvSpPr>
            <p:nvPr/>
          </p:nvSpPr>
          <p:spPr bwMode="auto">
            <a:xfrm>
              <a:off x="3992" y="2201"/>
              <a:ext cx="235" cy="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49001" name="Line 137"/>
            <p:cNvSpPr>
              <a:spLocks noChangeShapeType="1"/>
            </p:cNvSpPr>
            <p:nvPr/>
          </p:nvSpPr>
          <p:spPr bwMode="auto">
            <a:xfrm flipH="1">
              <a:off x="4227" y="2201"/>
              <a:ext cx="236" cy="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49002" name="Line 138"/>
            <p:cNvSpPr>
              <a:spLocks noChangeShapeType="1"/>
            </p:cNvSpPr>
            <p:nvPr/>
          </p:nvSpPr>
          <p:spPr bwMode="auto">
            <a:xfrm>
              <a:off x="4227" y="1497"/>
              <a:ext cx="0" cy="7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49003" name="Line 139"/>
            <p:cNvSpPr>
              <a:spLocks noChangeShapeType="1"/>
            </p:cNvSpPr>
            <p:nvPr/>
          </p:nvSpPr>
          <p:spPr bwMode="auto">
            <a:xfrm flipV="1">
              <a:off x="3992" y="2127"/>
              <a:ext cx="235" cy="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49004" name="Line 140"/>
            <p:cNvSpPr>
              <a:spLocks noChangeShapeType="1"/>
            </p:cNvSpPr>
            <p:nvPr/>
          </p:nvSpPr>
          <p:spPr bwMode="auto">
            <a:xfrm flipH="1" flipV="1">
              <a:off x="4227" y="2127"/>
              <a:ext cx="236" cy="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49005" name="Line 141"/>
            <p:cNvSpPr>
              <a:spLocks noChangeShapeType="1"/>
            </p:cNvSpPr>
            <p:nvPr/>
          </p:nvSpPr>
          <p:spPr bwMode="auto">
            <a:xfrm>
              <a:off x="4092" y="1890"/>
              <a:ext cx="135" cy="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49006" name="Line 142"/>
            <p:cNvSpPr>
              <a:spLocks noChangeShapeType="1"/>
            </p:cNvSpPr>
            <p:nvPr/>
          </p:nvSpPr>
          <p:spPr bwMode="auto">
            <a:xfrm flipV="1">
              <a:off x="4227" y="1890"/>
              <a:ext cx="143" cy="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49007" name="Line 143"/>
            <p:cNvSpPr>
              <a:spLocks noChangeShapeType="1"/>
            </p:cNvSpPr>
            <p:nvPr/>
          </p:nvSpPr>
          <p:spPr bwMode="auto">
            <a:xfrm>
              <a:off x="4047" y="1996"/>
              <a:ext cx="175" cy="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49008" name="Line 144"/>
            <p:cNvSpPr>
              <a:spLocks noChangeShapeType="1"/>
            </p:cNvSpPr>
            <p:nvPr/>
          </p:nvSpPr>
          <p:spPr bwMode="auto">
            <a:xfrm flipV="1">
              <a:off x="4227" y="2012"/>
              <a:ext cx="176" cy="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49009" name="Line 145"/>
            <p:cNvSpPr>
              <a:spLocks noChangeShapeType="1"/>
            </p:cNvSpPr>
            <p:nvPr/>
          </p:nvSpPr>
          <p:spPr bwMode="auto">
            <a:xfrm flipV="1">
              <a:off x="4227" y="1782"/>
              <a:ext cx="90" cy="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49010" name="Line 146"/>
            <p:cNvSpPr>
              <a:spLocks noChangeShapeType="1"/>
            </p:cNvSpPr>
            <p:nvPr/>
          </p:nvSpPr>
          <p:spPr bwMode="auto">
            <a:xfrm flipV="1">
              <a:off x="4227" y="1632"/>
              <a:ext cx="57" cy="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49011" name="Line 147"/>
            <p:cNvSpPr>
              <a:spLocks noChangeShapeType="1"/>
            </p:cNvSpPr>
            <p:nvPr/>
          </p:nvSpPr>
          <p:spPr bwMode="auto">
            <a:xfrm>
              <a:off x="4126" y="1772"/>
              <a:ext cx="109" cy="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49012" name="Line 148"/>
            <p:cNvSpPr>
              <a:spLocks noChangeShapeType="1"/>
            </p:cNvSpPr>
            <p:nvPr/>
          </p:nvSpPr>
          <p:spPr bwMode="auto">
            <a:xfrm>
              <a:off x="4175" y="1625"/>
              <a:ext cx="63" cy="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549013" name="Group 149"/>
            <p:cNvGrpSpPr>
              <a:grpSpLocks/>
            </p:cNvGrpSpPr>
            <p:nvPr/>
          </p:nvGrpSpPr>
          <p:grpSpPr bwMode="auto">
            <a:xfrm>
              <a:off x="4269" y="1415"/>
              <a:ext cx="392" cy="137"/>
              <a:chOff x="4227" y="1360"/>
              <a:chExt cx="863" cy="270"/>
            </a:xfrm>
          </p:grpSpPr>
          <p:sp>
            <p:nvSpPr>
              <p:cNvPr id="549014" name="Line 150"/>
              <p:cNvSpPr>
                <a:spLocks noChangeShapeType="1"/>
              </p:cNvSpPr>
              <p:nvPr/>
            </p:nvSpPr>
            <p:spPr bwMode="auto">
              <a:xfrm>
                <a:off x="4227" y="1604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49015" name="Line 151"/>
              <p:cNvSpPr>
                <a:spLocks noChangeShapeType="1"/>
              </p:cNvSpPr>
              <p:nvPr/>
            </p:nvSpPr>
            <p:spPr bwMode="auto">
              <a:xfrm rot="6361956" flipH="1" flipV="1">
                <a:off x="4464" y="1205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49016" name="Line 152"/>
              <p:cNvSpPr>
                <a:spLocks noChangeShapeType="1"/>
              </p:cNvSpPr>
              <p:nvPr/>
            </p:nvSpPr>
            <p:spPr bwMode="auto">
              <a:xfrm rot="6361956">
                <a:off x="4602" y="1393"/>
                <a:ext cx="189" cy="203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49017" name="Line 153"/>
              <p:cNvSpPr>
                <a:spLocks noChangeShapeType="1"/>
              </p:cNvSpPr>
              <p:nvPr/>
            </p:nvSpPr>
            <p:spPr bwMode="auto">
              <a:xfrm rot="6361956" flipH="1" flipV="1">
                <a:off x="4745" y="1286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549018" name="Group 154"/>
            <p:cNvGrpSpPr>
              <a:grpSpLocks/>
            </p:cNvGrpSpPr>
            <p:nvPr/>
          </p:nvGrpSpPr>
          <p:grpSpPr bwMode="auto">
            <a:xfrm rot="5700496">
              <a:off x="4053" y="1170"/>
              <a:ext cx="392" cy="137"/>
              <a:chOff x="4227" y="1360"/>
              <a:chExt cx="863" cy="270"/>
            </a:xfrm>
          </p:grpSpPr>
          <p:sp>
            <p:nvSpPr>
              <p:cNvPr id="549019" name="Line 155"/>
              <p:cNvSpPr>
                <a:spLocks noChangeShapeType="1"/>
              </p:cNvSpPr>
              <p:nvPr/>
            </p:nvSpPr>
            <p:spPr bwMode="auto">
              <a:xfrm>
                <a:off x="4227" y="1604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49020" name="Line 156"/>
              <p:cNvSpPr>
                <a:spLocks noChangeShapeType="1"/>
              </p:cNvSpPr>
              <p:nvPr/>
            </p:nvSpPr>
            <p:spPr bwMode="auto">
              <a:xfrm rot="6361956" flipH="1" flipV="1">
                <a:off x="4464" y="1205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49021" name="Line 157"/>
              <p:cNvSpPr>
                <a:spLocks noChangeShapeType="1"/>
              </p:cNvSpPr>
              <p:nvPr/>
            </p:nvSpPr>
            <p:spPr bwMode="auto">
              <a:xfrm rot="6361956">
                <a:off x="4602" y="1393"/>
                <a:ext cx="189" cy="203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49022" name="Line 158"/>
              <p:cNvSpPr>
                <a:spLocks noChangeShapeType="1"/>
              </p:cNvSpPr>
              <p:nvPr/>
            </p:nvSpPr>
            <p:spPr bwMode="auto">
              <a:xfrm rot="6361956" flipH="1" flipV="1">
                <a:off x="4745" y="1286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549023" name="Group 159"/>
            <p:cNvGrpSpPr>
              <a:grpSpLocks/>
            </p:cNvGrpSpPr>
            <p:nvPr/>
          </p:nvGrpSpPr>
          <p:grpSpPr bwMode="auto">
            <a:xfrm rot="10800000">
              <a:off x="3796" y="1402"/>
              <a:ext cx="392" cy="137"/>
              <a:chOff x="4227" y="1360"/>
              <a:chExt cx="863" cy="270"/>
            </a:xfrm>
          </p:grpSpPr>
          <p:sp>
            <p:nvSpPr>
              <p:cNvPr id="549024" name="Line 160"/>
              <p:cNvSpPr>
                <a:spLocks noChangeShapeType="1"/>
              </p:cNvSpPr>
              <p:nvPr/>
            </p:nvSpPr>
            <p:spPr bwMode="auto">
              <a:xfrm>
                <a:off x="4227" y="1604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49025" name="Line 161"/>
              <p:cNvSpPr>
                <a:spLocks noChangeShapeType="1"/>
              </p:cNvSpPr>
              <p:nvPr/>
            </p:nvSpPr>
            <p:spPr bwMode="auto">
              <a:xfrm rot="6361956" flipH="1" flipV="1">
                <a:off x="4464" y="1205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49026" name="Line 162"/>
              <p:cNvSpPr>
                <a:spLocks noChangeShapeType="1"/>
              </p:cNvSpPr>
              <p:nvPr/>
            </p:nvSpPr>
            <p:spPr bwMode="auto">
              <a:xfrm rot="6361956">
                <a:off x="4602" y="1393"/>
                <a:ext cx="189" cy="203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49027" name="Line 163"/>
              <p:cNvSpPr>
                <a:spLocks noChangeShapeType="1"/>
              </p:cNvSpPr>
              <p:nvPr/>
            </p:nvSpPr>
            <p:spPr bwMode="auto">
              <a:xfrm rot="6361956" flipH="1" flipV="1">
                <a:off x="4745" y="1286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grpSp>
        <p:nvGrpSpPr>
          <p:cNvPr id="549028" name="Group 164"/>
          <p:cNvGrpSpPr>
            <a:grpSpLocks/>
          </p:cNvGrpSpPr>
          <p:nvPr/>
        </p:nvGrpSpPr>
        <p:grpSpPr bwMode="auto">
          <a:xfrm>
            <a:off x="1865313" y="2311400"/>
            <a:ext cx="242887" cy="485775"/>
            <a:chOff x="3796" y="1043"/>
            <a:chExt cx="865" cy="1237"/>
          </a:xfrm>
        </p:grpSpPr>
        <p:sp>
          <p:nvSpPr>
            <p:cNvPr id="549029" name="Line 165"/>
            <p:cNvSpPr>
              <a:spLocks noChangeShapeType="1"/>
            </p:cNvSpPr>
            <p:nvPr/>
          </p:nvSpPr>
          <p:spPr bwMode="auto">
            <a:xfrm flipH="1">
              <a:off x="3992" y="1481"/>
              <a:ext cx="235" cy="7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49030" name="Line 166"/>
            <p:cNvSpPr>
              <a:spLocks noChangeShapeType="1"/>
            </p:cNvSpPr>
            <p:nvPr/>
          </p:nvSpPr>
          <p:spPr bwMode="auto">
            <a:xfrm>
              <a:off x="4227" y="1481"/>
              <a:ext cx="236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49031" name="Line 167"/>
            <p:cNvSpPr>
              <a:spLocks noChangeShapeType="1"/>
            </p:cNvSpPr>
            <p:nvPr/>
          </p:nvSpPr>
          <p:spPr bwMode="auto">
            <a:xfrm>
              <a:off x="3992" y="2201"/>
              <a:ext cx="235" cy="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49032" name="Line 168"/>
            <p:cNvSpPr>
              <a:spLocks noChangeShapeType="1"/>
            </p:cNvSpPr>
            <p:nvPr/>
          </p:nvSpPr>
          <p:spPr bwMode="auto">
            <a:xfrm flipH="1">
              <a:off x="4227" y="2201"/>
              <a:ext cx="236" cy="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49033" name="Line 169"/>
            <p:cNvSpPr>
              <a:spLocks noChangeShapeType="1"/>
            </p:cNvSpPr>
            <p:nvPr/>
          </p:nvSpPr>
          <p:spPr bwMode="auto">
            <a:xfrm>
              <a:off x="4227" y="1497"/>
              <a:ext cx="0" cy="7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49034" name="Line 170"/>
            <p:cNvSpPr>
              <a:spLocks noChangeShapeType="1"/>
            </p:cNvSpPr>
            <p:nvPr/>
          </p:nvSpPr>
          <p:spPr bwMode="auto">
            <a:xfrm flipV="1">
              <a:off x="3992" y="2127"/>
              <a:ext cx="235" cy="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49035" name="Line 171"/>
            <p:cNvSpPr>
              <a:spLocks noChangeShapeType="1"/>
            </p:cNvSpPr>
            <p:nvPr/>
          </p:nvSpPr>
          <p:spPr bwMode="auto">
            <a:xfrm flipH="1" flipV="1">
              <a:off x="4227" y="2127"/>
              <a:ext cx="236" cy="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49036" name="Line 172"/>
            <p:cNvSpPr>
              <a:spLocks noChangeShapeType="1"/>
            </p:cNvSpPr>
            <p:nvPr/>
          </p:nvSpPr>
          <p:spPr bwMode="auto">
            <a:xfrm>
              <a:off x="4092" y="1890"/>
              <a:ext cx="135" cy="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49037" name="Line 173"/>
            <p:cNvSpPr>
              <a:spLocks noChangeShapeType="1"/>
            </p:cNvSpPr>
            <p:nvPr/>
          </p:nvSpPr>
          <p:spPr bwMode="auto">
            <a:xfrm flipV="1">
              <a:off x="4227" y="1890"/>
              <a:ext cx="143" cy="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49038" name="Line 174"/>
            <p:cNvSpPr>
              <a:spLocks noChangeShapeType="1"/>
            </p:cNvSpPr>
            <p:nvPr/>
          </p:nvSpPr>
          <p:spPr bwMode="auto">
            <a:xfrm>
              <a:off x="4047" y="1996"/>
              <a:ext cx="175" cy="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49039" name="Line 175"/>
            <p:cNvSpPr>
              <a:spLocks noChangeShapeType="1"/>
            </p:cNvSpPr>
            <p:nvPr/>
          </p:nvSpPr>
          <p:spPr bwMode="auto">
            <a:xfrm flipV="1">
              <a:off x="4227" y="2012"/>
              <a:ext cx="176" cy="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49040" name="Line 176"/>
            <p:cNvSpPr>
              <a:spLocks noChangeShapeType="1"/>
            </p:cNvSpPr>
            <p:nvPr/>
          </p:nvSpPr>
          <p:spPr bwMode="auto">
            <a:xfrm flipV="1">
              <a:off x="4227" y="1782"/>
              <a:ext cx="90" cy="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49041" name="Line 177"/>
            <p:cNvSpPr>
              <a:spLocks noChangeShapeType="1"/>
            </p:cNvSpPr>
            <p:nvPr/>
          </p:nvSpPr>
          <p:spPr bwMode="auto">
            <a:xfrm flipV="1">
              <a:off x="4227" y="1632"/>
              <a:ext cx="57" cy="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49042" name="Line 178"/>
            <p:cNvSpPr>
              <a:spLocks noChangeShapeType="1"/>
            </p:cNvSpPr>
            <p:nvPr/>
          </p:nvSpPr>
          <p:spPr bwMode="auto">
            <a:xfrm>
              <a:off x="4126" y="1772"/>
              <a:ext cx="109" cy="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49043" name="Line 179"/>
            <p:cNvSpPr>
              <a:spLocks noChangeShapeType="1"/>
            </p:cNvSpPr>
            <p:nvPr/>
          </p:nvSpPr>
          <p:spPr bwMode="auto">
            <a:xfrm>
              <a:off x="4175" y="1625"/>
              <a:ext cx="63" cy="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549044" name="Group 180"/>
            <p:cNvGrpSpPr>
              <a:grpSpLocks/>
            </p:cNvGrpSpPr>
            <p:nvPr/>
          </p:nvGrpSpPr>
          <p:grpSpPr bwMode="auto">
            <a:xfrm>
              <a:off x="4269" y="1415"/>
              <a:ext cx="392" cy="137"/>
              <a:chOff x="4227" y="1360"/>
              <a:chExt cx="863" cy="270"/>
            </a:xfrm>
          </p:grpSpPr>
          <p:sp>
            <p:nvSpPr>
              <p:cNvPr id="549045" name="Line 181"/>
              <p:cNvSpPr>
                <a:spLocks noChangeShapeType="1"/>
              </p:cNvSpPr>
              <p:nvPr/>
            </p:nvSpPr>
            <p:spPr bwMode="auto">
              <a:xfrm>
                <a:off x="4227" y="1604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49046" name="Line 182"/>
              <p:cNvSpPr>
                <a:spLocks noChangeShapeType="1"/>
              </p:cNvSpPr>
              <p:nvPr/>
            </p:nvSpPr>
            <p:spPr bwMode="auto">
              <a:xfrm rot="6361956" flipH="1" flipV="1">
                <a:off x="4464" y="1205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49047" name="Line 183"/>
              <p:cNvSpPr>
                <a:spLocks noChangeShapeType="1"/>
              </p:cNvSpPr>
              <p:nvPr/>
            </p:nvSpPr>
            <p:spPr bwMode="auto">
              <a:xfrm rot="6361956">
                <a:off x="4602" y="1393"/>
                <a:ext cx="189" cy="203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49048" name="Line 184"/>
              <p:cNvSpPr>
                <a:spLocks noChangeShapeType="1"/>
              </p:cNvSpPr>
              <p:nvPr/>
            </p:nvSpPr>
            <p:spPr bwMode="auto">
              <a:xfrm rot="6361956" flipH="1" flipV="1">
                <a:off x="4745" y="1286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549049" name="Group 185"/>
            <p:cNvGrpSpPr>
              <a:grpSpLocks/>
            </p:cNvGrpSpPr>
            <p:nvPr/>
          </p:nvGrpSpPr>
          <p:grpSpPr bwMode="auto">
            <a:xfrm rot="5700496">
              <a:off x="4053" y="1170"/>
              <a:ext cx="392" cy="137"/>
              <a:chOff x="4227" y="1360"/>
              <a:chExt cx="863" cy="270"/>
            </a:xfrm>
          </p:grpSpPr>
          <p:sp>
            <p:nvSpPr>
              <p:cNvPr id="549050" name="Line 186"/>
              <p:cNvSpPr>
                <a:spLocks noChangeShapeType="1"/>
              </p:cNvSpPr>
              <p:nvPr/>
            </p:nvSpPr>
            <p:spPr bwMode="auto">
              <a:xfrm>
                <a:off x="4227" y="1604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49051" name="Line 187"/>
              <p:cNvSpPr>
                <a:spLocks noChangeShapeType="1"/>
              </p:cNvSpPr>
              <p:nvPr/>
            </p:nvSpPr>
            <p:spPr bwMode="auto">
              <a:xfrm rot="6361956" flipH="1" flipV="1">
                <a:off x="4464" y="1205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49052" name="Line 188"/>
              <p:cNvSpPr>
                <a:spLocks noChangeShapeType="1"/>
              </p:cNvSpPr>
              <p:nvPr/>
            </p:nvSpPr>
            <p:spPr bwMode="auto">
              <a:xfrm rot="6361956">
                <a:off x="4602" y="1393"/>
                <a:ext cx="189" cy="203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49053" name="Line 189"/>
              <p:cNvSpPr>
                <a:spLocks noChangeShapeType="1"/>
              </p:cNvSpPr>
              <p:nvPr/>
            </p:nvSpPr>
            <p:spPr bwMode="auto">
              <a:xfrm rot="6361956" flipH="1" flipV="1">
                <a:off x="4745" y="1286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549054" name="Group 190"/>
            <p:cNvGrpSpPr>
              <a:grpSpLocks/>
            </p:cNvGrpSpPr>
            <p:nvPr/>
          </p:nvGrpSpPr>
          <p:grpSpPr bwMode="auto">
            <a:xfrm rot="10800000">
              <a:off x="3796" y="1402"/>
              <a:ext cx="392" cy="137"/>
              <a:chOff x="4227" y="1360"/>
              <a:chExt cx="863" cy="270"/>
            </a:xfrm>
          </p:grpSpPr>
          <p:sp>
            <p:nvSpPr>
              <p:cNvPr id="549055" name="Line 191"/>
              <p:cNvSpPr>
                <a:spLocks noChangeShapeType="1"/>
              </p:cNvSpPr>
              <p:nvPr/>
            </p:nvSpPr>
            <p:spPr bwMode="auto">
              <a:xfrm>
                <a:off x="4227" y="1604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49056" name="Line 192"/>
              <p:cNvSpPr>
                <a:spLocks noChangeShapeType="1"/>
              </p:cNvSpPr>
              <p:nvPr/>
            </p:nvSpPr>
            <p:spPr bwMode="auto">
              <a:xfrm rot="6361956" flipH="1" flipV="1">
                <a:off x="4464" y="1205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49057" name="Line 193"/>
              <p:cNvSpPr>
                <a:spLocks noChangeShapeType="1"/>
              </p:cNvSpPr>
              <p:nvPr/>
            </p:nvSpPr>
            <p:spPr bwMode="auto">
              <a:xfrm rot="6361956">
                <a:off x="4602" y="1393"/>
                <a:ext cx="189" cy="203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49058" name="Line 194"/>
              <p:cNvSpPr>
                <a:spLocks noChangeShapeType="1"/>
              </p:cNvSpPr>
              <p:nvPr/>
            </p:nvSpPr>
            <p:spPr bwMode="auto">
              <a:xfrm rot="6361956" flipH="1" flipV="1">
                <a:off x="4745" y="1286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sp>
        <p:nvSpPr>
          <p:cNvPr id="549059" name="Line 195"/>
          <p:cNvSpPr>
            <a:spLocks noChangeShapeType="1"/>
          </p:cNvSpPr>
          <p:nvPr/>
        </p:nvSpPr>
        <p:spPr bwMode="auto">
          <a:xfrm flipV="1">
            <a:off x="2655888" y="3714750"/>
            <a:ext cx="1044575" cy="27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9060" name="Line 196"/>
          <p:cNvSpPr>
            <a:spLocks noChangeShapeType="1"/>
          </p:cNvSpPr>
          <p:nvPr/>
        </p:nvSpPr>
        <p:spPr bwMode="auto">
          <a:xfrm flipV="1">
            <a:off x="2063750" y="3703638"/>
            <a:ext cx="16160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9061" name="Line 197"/>
          <p:cNvSpPr>
            <a:spLocks noChangeShapeType="1"/>
          </p:cNvSpPr>
          <p:nvPr/>
        </p:nvSpPr>
        <p:spPr bwMode="auto">
          <a:xfrm flipV="1">
            <a:off x="2012950" y="2292350"/>
            <a:ext cx="1695450" cy="414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9062" name="Line 198"/>
          <p:cNvSpPr>
            <a:spLocks noChangeShapeType="1"/>
          </p:cNvSpPr>
          <p:nvPr/>
        </p:nvSpPr>
        <p:spPr bwMode="auto">
          <a:xfrm flipV="1">
            <a:off x="2574925" y="2284413"/>
            <a:ext cx="11096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9063" name="Line 199"/>
          <p:cNvSpPr>
            <a:spLocks noChangeShapeType="1"/>
          </p:cNvSpPr>
          <p:nvPr/>
        </p:nvSpPr>
        <p:spPr bwMode="auto">
          <a:xfrm>
            <a:off x="2082800" y="1911350"/>
            <a:ext cx="1624013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49064" name="Group 200"/>
          <p:cNvGrpSpPr>
            <a:grpSpLocks/>
          </p:cNvGrpSpPr>
          <p:nvPr/>
        </p:nvGrpSpPr>
        <p:grpSpPr bwMode="auto">
          <a:xfrm>
            <a:off x="3676650" y="1998663"/>
            <a:ext cx="550863" cy="411162"/>
            <a:chOff x="611" y="3693"/>
            <a:chExt cx="449" cy="287"/>
          </a:xfrm>
        </p:grpSpPr>
        <p:sp>
          <p:nvSpPr>
            <p:cNvPr id="549065" name="Rectangle 201"/>
            <p:cNvSpPr>
              <a:spLocks noChangeArrowheads="1"/>
            </p:cNvSpPr>
            <p:nvPr/>
          </p:nvSpPr>
          <p:spPr bwMode="auto">
            <a:xfrm>
              <a:off x="635" y="3774"/>
              <a:ext cx="337" cy="20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49066" name="Group 202"/>
            <p:cNvGrpSpPr>
              <a:grpSpLocks/>
            </p:cNvGrpSpPr>
            <p:nvPr/>
          </p:nvGrpSpPr>
          <p:grpSpPr bwMode="auto">
            <a:xfrm>
              <a:off x="687" y="3826"/>
              <a:ext cx="224" cy="110"/>
              <a:chOff x="687" y="3826"/>
              <a:chExt cx="224" cy="110"/>
            </a:xfrm>
          </p:grpSpPr>
          <p:sp>
            <p:nvSpPr>
              <p:cNvPr id="549067" name="Freeform 203"/>
              <p:cNvSpPr>
                <a:spLocks/>
              </p:cNvSpPr>
              <p:nvPr/>
            </p:nvSpPr>
            <p:spPr bwMode="auto">
              <a:xfrm>
                <a:off x="687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9068" name="Freeform 204"/>
              <p:cNvSpPr>
                <a:spLocks/>
              </p:cNvSpPr>
              <p:nvPr/>
            </p:nvSpPr>
            <p:spPr bwMode="auto">
              <a:xfrm flipV="1">
                <a:off x="689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49069" name="Freeform 205"/>
            <p:cNvSpPr>
              <a:spLocks/>
            </p:cNvSpPr>
            <p:nvPr/>
          </p:nvSpPr>
          <p:spPr bwMode="auto">
            <a:xfrm>
              <a:off x="975" y="3704"/>
              <a:ext cx="62" cy="74"/>
            </a:xfrm>
            <a:custGeom>
              <a:avLst/>
              <a:gdLst>
                <a:gd name="T0" fmla="*/ 36 w 62"/>
                <a:gd name="T1" fmla="*/ 0 h 74"/>
                <a:gd name="T2" fmla="*/ 62 w 62"/>
                <a:gd name="T3" fmla="*/ 57 h 74"/>
                <a:gd name="T4" fmla="*/ 0 w 62"/>
                <a:gd name="T5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2" h="74">
                  <a:moveTo>
                    <a:pt x="36" y="0"/>
                  </a:moveTo>
                  <a:lnTo>
                    <a:pt x="62" y="57"/>
                  </a:lnTo>
                  <a:lnTo>
                    <a:pt x="0" y="7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9070" name="Freeform 206"/>
            <p:cNvSpPr>
              <a:spLocks/>
            </p:cNvSpPr>
            <p:nvPr/>
          </p:nvSpPr>
          <p:spPr bwMode="auto">
            <a:xfrm>
              <a:off x="972" y="3764"/>
              <a:ext cx="63" cy="216"/>
            </a:xfrm>
            <a:custGeom>
              <a:avLst/>
              <a:gdLst>
                <a:gd name="T0" fmla="*/ 2 w 63"/>
                <a:gd name="T1" fmla="*/ 16 h 225"/>
                <a:gd name="T2" fmla="*/ 0 w 63"/>
                <a:gd name="T3" fmla="*/ 225 h 225"/>
                <a:gd name="T4" fmla="*/ 62 w 63"/>
                <a:gd name="T5" fmla="*/ 202 h 225"/>
                <a:gd name="T6" fmla="*/ 63 w 63"/>
                <a:gd name="T7" fmla="*/ 0 h 225"/>
                <a:gd name="T8" fmla="*/ 2 w 63"/>
                <a:gd name="T9" fmla="*/ 16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225">
                  <a:moveTo>
                    <a:pt x="2" y="16"/>
                  </a:moveTo>
                  <a:lnTo>
                    <a:pt x="0" y="225"/>
                  </a:lnTo>
                  <a:lnTo>
                    <a:pt x="62" y="202"/>
                  </a:lnTo>
                  <a:lnTo>
                    <a:pt x="63" y="0"/>
                  </a:lnTo>
                  <a:lnTo>
                    <a:pt x="2" y="1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9071" name="Freeform 207"/>
            <p:cNvSpPr>
              <a:spLocks/>
            </p:cNvSpPr>
            <p:nvPr/>
          </p:nvSpPr>
          <p:spPr bwMode="auto">
            <a:xfrm>
              <a:off x="1013" y="3693"/>
              <a:ext cx="47" cy="78"/>
            </a:xfrm>
            <a:custGeom>
              <a:avLst/>
              <a:gdLst>
                <a:gd name="T0" fmla="*/ 12 w 47"/>
                <a:gd name="T1" fmla="*/ 0 h 78"/>
                <a:gd name="T2" fmla="*/ 47 w 47"/>
                <a:gd name="T3" fmla="*/ 78 h 78"/>
                <a:gd name="T4" fmla="*/ 15 w 47"/>
                <a:gd name="T5" fmla="*/ 77 h 78"/>
                <a:gd name="T6" fmla="*/ 0 w 47"/>
                <a:gd name="T7" fmla="*/ 35 h 78"/>
                <a:gd name="T8" fmla="*/ 12 w 47"/>
                <a:gd name="T9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78">
                  <a:moveTo>
                    <a:pt x="12" y="0"/>
                  </a:moveTo>
                  <a:lnTo>
                    <a:pt x="47" y="78"/>
                  </a:lnTo>
                  <a:lnTo>
                    <a:pt x="15" y="77"/>
                  </a:lnTo>
                  <a:lnTo>
                    <a:pt x="0" y="35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9072" name="Freeform 208"/>
            <p:cNvSpPr>
              <a:spLocks/>
            </p:cNvSpPr>
            <p:nvPr/>
          </p:nvSpPr>
          <p:spPr bwMode="auto">
            <a:xfrm>
              <a:off x="987" y="3728"/>
              <a:ext cx="44" cy="51"/>
            </a:xfrm>
            <a:custGeom>
              <a:avLst/>
              <a:gdLst>
                <a:gd name="T0" fmla="*/ 23 w 44"/>
                <a:gd name="T1" fmla="*/ 0 h 51"/>
                <a:gd name="T2" fmla="*/ 0 w 44"/>
                <a:gd name="T3" fmla="*/ 51 h 51"/>
                <a:gd name="T4" fmla="*/ 44 w 44"/>
                <a:gd name="T5" fmla="*/ 45 h 51"/>
                <a:gd name="T6" fmla="*/ 23 w 44"/>
                <a:gd name="T7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51">
                  <a:moveTo>
                    <a:pt x="23" y="0"/>
                  </a:moveTo>
                  <a:lnTo>
                    <a:pt x="0" y="51"/>
                  </a:lnTo>
                  <a:lnTo>
                    <a:pt x="44" y="4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9073" name="Freeform 209"/>
            <p:cNvSpPr>
              <a:spLocks/>
            </p:cNvSpPr>
            <p:nvPr/>
          </p:nvSpPr>
          <p:spPr bwMode="auto">
            <a:xfrm>
              <a:off x="611" y="3695"/>
              <a:ext cx="417" cy="95"/>
            </a:xfrm>
            <a:custGeom>
              <a:avLst/>
              <a:gdLst>
                <a:gd name="T0" fmla="*/ 0 w 417"/>
                <a:gd name="T1" fmla="*/ 95 h 95"/>
                <a:gd name="T2" fmla="*/ 66 w 417"/>
                <a:gd name="T3" fmla="*/ 1 h 95"/>
                <a:gd name="T4" fmla="*/ 417 w 417"/>
                <a:gd name="T5" fmla="*/ 0 h 95"/>
                <a:gd name="T6" fmla="*/ 370 w 417"/>
                <a:gd name="T7" fmla="*/ 95 h 95"/>
                <a:gd name="T8" fmla="*/ 0 w 417"/>
                <a:gd name="T9" fmla="*/ 9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7" h="95">
                  <a:moveTo>
                    <a:pt x="0" y="95"/>
                  </a:moveTo>
                  <a:lnTo>
                    <a:pt x="66" y="1"/>
                  </a:lnTo>
                  <a:lnTo>
                    <a:pt x="417" y="0"/>
                  </a:lnTo>
                  <a:lnTo>
                    <a:pt x="370" y="95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49074" name="Group 210"/>
          <p:cNvGrpSpPr>
            <a:grpSpLocks/>
          </p:cNvGrpSpPr>
          <p:nvPr/>
        </p:nvGrpSpPr>
        <p:grpSpPr bwMode="auto">
          <a:xfrm>
            <a:off x="3671888" y="3403600"/>
            <a:ext cx="550862" cy="411163"/>
            <a:chOff x="611" y="3693"/>
            <a:chExt cx="449" cy="287"/>
          </a:xfrm>
        </p:grpSpPr>
        <p:sp>
          <p:nvSpPr>
            <p:cNvPr id="549075" name="Rectangle 211"/>
            <p:cNvSpPr>
              <a:spLocks noChangeArrowheads="1"/>
            </p:cNvSpPr>
            <p:nvPr/>
          </p:nvSpPr>
          <p:spPr bwMode="auto">
            <a:xfrm>
              <a:off x="635" y="3774"/>
              <a:ext cx="337" cy="20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49076" name="Group 212"/>
            <p:cNvGrpSpPr>
              <a:grpSpLocks/>
            </p:cNvGrpSpPr>
            <p:nvPr/>
          </p:nvGrpSpPr>
          <p:grpSpPr bwMode="auto">
            <a:xfrm>
              <a:off x="687" y="3826"/>
              <a:ext cx="224" cy="110"/>
              <a:chOff x="687" y="3826"/>
              <a:chExt cx="224" cy="110"/>
            </a:xfrm>
          </p:grpSpPr>
          <p:sp>
            <p:nvSpPr>
              <p:cNvPr id="549077" name="Freeform 213"/>
              <p:cNvSpPr>
                <a:spLocks/>
              </p:cNvSpPr>
              <p:nvPr/>
            </p:nvSpPr>
            <p:spPr bwMode="auto">
              <a:xfrm>
                <a:off x="687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9078" name="Freeform 214"/>
              <p:cNvSpPr>
                <a:spLocks/>
              </p:cNvSpPr>
              <p:nvPr/>
            </p:nvSpPr>
            <p:spPr bwMode="auto">
              <a:xfrm flipV="1">
                <a:off x="689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49079" name="Freeform 215"/>
            <p:cNvSpPr>
              <a:spLocks/>
            </p:cNvSpPr>
            <p:nvPr/>
          </p:nvSpPr>
          <p:spPr bwMode="auto">
            <a:xfrm>
              <a:off x="975" y="3704"/>
              <a:ext cx="62" cy="74"/>
            </a:xfrm>
            <a:custGeom>
              <a:avLst/>
              <a:gdLst>
                <a:gd name="T0" fmla="*/ 36 w 62"/>
                <a:gd name="T1" fmla="*/ 0 h 74"/>
                <a:gd name="T2" fmla="*/ 62 w 62"/>
                <a:gd name="T3" fmla="*/ 57 h 74"/>
                <a:gd name="T4" fmla="*/ 0 w 62"/>
                <a:gd name="T5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2" h="74">
                  <a:moveTo>
                    <a:pt x="36" y="0"/>
                  </a:moveTo>
                  <a:lnTo>
                    <a:pt x="62" y="57"/>
                  </a:lnTo>
                  <a:lnTo>
                    <a:pt x="0" y="7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9080" name="Freeform 216"/>
            <p:cNvSpPr>
              <a:spLocks/>
            </p:cNvSpPr>
            <p:nvPr/>
          </p:nvSpPr>
          <p:spPr bwMode="auto">
            <a:xfrm>
              <a:off x="972" y="3764"/>
              <a:ext cx="63" cy="216"/>
            </a:xfrm>
            <a:custGeom>
              <a:avLst/>
              <a:gdLst>
                <a:gd name="T0" fmla="*/ 2 w 63"/>
                <a:gd name="T1" fmla="*/ 16 h 225"/>
                <a:gd name="T2" fmla="*/ 0 w 63"/>
                <a:gd name="T3" fmla="*/ 225 h 225"/>
                <a:gd name="T4" fmla="*/ 62 w 63"/>
                <a:gd name="T5" fmla="*/ 202 h 225"/>
                <a:gd name="T6" fmla="*/ 63 w 63"/>
                <a:gd name="T7" fmla="*/ 0 h 225"/>
                <a:gd name="T8" fmla="*/ 2 w 63"/>
                <a:gd name="T9" fmla="*/ 16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225">
                  <a:moveTo>
                    <a:pt x="2" y="16"/>
                  </a:moveTo>
                  <a:lnTo>
                    <a:pt x="0" y="225"/>
                  </a:lnTo>
                  <a:lnTo>
                    <a:pt x="62" y="202"/>
                  </a:lnTo>
                  <a:lnTo>
                    <a:pt x="63" y="0"/>
                  </a:lnTo>
                  <a:lnTo>
                    <a:pt x="2" y="1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9081" name="Freeform 217"/>
            <p:cNvSpPr>
              <a:spLocks/>
            </p:cNvSpPr>
            <p:nvPr/>
          </p:nvSpPr>
          <p:spPr bwMode="auto">
            <a:xfrm>
              <a:off x="1013" y="3693"/>
              <a:ext cx="47" cy="78"/>
            </a:xfrm>
            <a:custGeom>
              <a:avLst/>
              <a:gdLst>
                <a:gd name="T0" fmla="*/ 12 w 47"/>
                <a:gd name="T1" fmla="*/ 0 h 78"/>
                <a:gd name="T2" fmla="*/ 47 w 47"/>
                <a:gd name="T3" fmla="*/ 78 h 78"/>
                <a:gd name="T4" fmla="*/ 15 w 47"/>
                <a:gd name="T5" fmla="*/ 77 h 78"/>
                <a:gd name="T6" fmla="*/ 0 w 47"/>
                <a:gd name="T7" fmla="*/ 35 h 78"/>
                <a:gd name="T8" fmla="*/ 12 w 47"/>
                <a:gd name="T9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78">
                  <a:moveTo>
                    <a:pt x="12" y="0"/>
                  </a:moveTo>
                  <a:lnTo>
                    <a:pt x="47" y="78"/>
                  </a:lnTo>
                  <a:lnTo>
                    <a:pt x="15" y="77"/>
                  </a:lnTo>
                  <a:lnTo>
                    <a:pt x="0" y="35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9082" name="Freeform 218"/>
            <p:cNvSpPr>
              <a:spLocks/>
            </p:cNvSpPr>
            <p:nvPr/>
          </p:nvSpPr>
          <p:spPr bwMode="auto">
            <a:xfrm>
              <a:off x="987" y="3728"/>
              <a:ext cx="44" cy="51"/>
            </a:xfrm>
            <a:custGeom>
              <a:avLst/>
              <a:gdLst>
                <a:gd name="T0" fmla="*/ 23 w 44"/>
                <a:gd name="T1" fmla="*/ 0 h 51"/>
                <a:gd name="T2" fmla="*/ 0 w 44"/>
                <a:gd name="T3" fmla="*/ 51 h 51"/>
                <a:gd name="T4" fmla="*/ 44 w 44"/>
                <a:gd name="T5" fmla="*/ 45 h 51"/>
                <a:gd name="T6" fmla="*/ 23 w 44"/>
                <a:gd name="T7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51">
                  <a:moveTo>
                    <a:pt x="23" y="0"/>
                  </a:moveTo>
                  <a:lnTo>
                    <a:pt x="0" y="51"/>
                  </a:lnTo>
                  <a:lnTo>
                    <a:pt x="44" y="4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9083" name="Freeform 219"/>
            <p:cNvSpPr>
              <a:spLocks/>
            </p:cNvSpPr>
            <p:nvPr/>
          </p:nvSpPr>
          <p:spPr bwMode="auto">
            <a:xfrm>
              <a:off x="611" y="3695"/>
              <a:ext cx="417" cy="95"/>
            </a:xfrm>
            <a:custGeom>
              <a:avLst/>
              <a:gdLst>
                <a:gd name="T0" fmla="*/ 0 w 417"/>
                <a:gd name="T1" fmla="*/ 95 h 95"/>
                <a:gd name="T2" fmla="*/ 66 w 417"/>
                <a:gd name="T3" fmla="*/ 1 h 95"/>
                <a:gd name="T4" fmla="*/ 417 w 417"/>
                <a:gd name="T5" fmla="*/ 0 h 95"/>
                <a:gd name="T6" fmla="*/ 370 w 417"/>
                <a:gd name="T7" fmla="*/ 95 h 95"/>
                <a:gd name="T8" fmla="*/ 0 w 417"/>
                <a:gd name="T9" fmla="*/ 9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7" h="95">
                  <a:moveTo>
                    <a:pt x="0" y="95"/>
                  </a:moveTo>
                  <a:lnTo>
                    <a:pt x="66" y="1"/>
                  </a:lnTo>
                  <a:lnTo>
                    <a:pt x="417" y="0"/>
                  </a:lnTo>
                  <a:lnTo>
                    <a:pt x="370" y="95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49084" name="Line 220"/>
          <p:cNvSpPr>
            <a:spLocks noChangeShapeType="1"/>
          </p:cNvSpPr>
          <p:nvPr/>
        </p:nvSpPr>
        <p:spPr bwMode="auto">
          <a:xfrm>
            <a:off x="2584450" y="3373438"/>
            <a:ext cx="1095375" cy="306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9085" name="Line 221"/>
          <p:cNvSpPr>
            <a:spLocks noChangeShapeType="1"/>
          </p:cNvSpPr>
          <p:nvPr/>
        </p:nvSpPr>
        <p:spPr bwMode="auto">
          <a:xfrm>
            <a:off x="4203700" y="2239963"/>
            <a:ext cx="436563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9086" name="Line 222"/>
          <p:cNvSpPr>
            <a:spLocks noChangeShapeType="1"/>
          </p:cNvSpPr>
          <p:nvPr/>
        </p:nvSpPr>
        <p:spPr bwMode="auto">
          <a:xfrm flipV="1">
            <a:off x="4187825" y="2211388"/>
            <a:ext cx="576263" cy="14462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9087" name="Text Box 223"/>
          <p:cNvSpPr txBox="1">
            <a:spLocks noChangeArrowheads="1"/>
          </p:cNvSpPr>
          <p:nvPr/>
        </p:nvSpPr>
        <p:spPr bwMode="auto">
          <a:xfrm>
            <a:off x="3486150" y="1679575"/>
            <a:ext cx="654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latin typeface="Arial" charset="0"/>
                <a:cs typeface="Arial" charset="0"/>
              </a:rPr>
              <a:t>BSC</a:t>
            </a:r>
          </a:p>
        </p:txBody>
      </p:sp>
      <p:sp>
        <p:nvSpPr>
          <p:cNvPr id="549088" name="Text Box 224"/>
          <p:cNvSpPr txBox="1">
            <a:spLocks noChangeArrowheads="1"/>
          </p:cNvSpPr>
          <p:nvPr/>
        </p:nvSpPr>
        <p:spPr bwMode="auto">
          <a:xfrm>
            <a:off x="2065338" y="1643063"/>
            <a:ext cx="5302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400">
                <a:latin typeface="Arial" charset="0"/>
                <a:cs typeface="Arial" charset="0"/>
              </a:rPr>
              <a:t>BTS</a:t>
            </a:r>
          </a:p>
        </p:txBody>
      </p:sp>
      <p:pic>
        <p:nvPicPr>
          <p:cNvPr id="549089" name="Picture 225" descr="imgyjavg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5" y="1728788"/>
            <a:ext cx="252413" cy="182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49090" name="Group 226"/>
          <p:cNvGrpSpPr>
            <a:grpSpLocks/>
          </p:cNvGrpSpPr>
          <p:nvPr/>
        </p:nvGrpSpPr>
        <p:grpSpPr bwMode="auto">
          <a:xfrm>
            <a:off x="223838" y="2135188"/>
            <a:ext cx="831850" cy="180975"/>
            <a:chOff x="3072" y="739"/>
            <a:chExt cx="652" cy="146"/>
          </a:xfrm>
        </p:grpSpPr>
        <p:pic>
          <p:nvPicPr>
            <p:cNvPr id="549091" name="Picture 227" descr="lgv_fqmg[1]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237" y="739"/>
              <a:ext cx="487" cy="1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49092" name="Line 228"/>
            <p:cNvSpPr>
              <a:spLocks noChangeShapeType="1"/>
            </p:cNvSpPr>
            <p:nvPr/>
          </p:nvSpPr>
          <p:spPr bwMode="auto">
            <a:xfrm flipH="1">
              <a:off x="3104" y="784"/>
              <a:ext cx="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9093" name="Line 229"/>
            <p:cNvSpPr>
              <a:spLocks noChangeShapeType="1"/>
            </p:cNvSpPr>
            <p:nvPr/>
          </p:nvSpPr>
          <p:spPr bwMode="auto">
            <a:xfrm flipH="1">
              <a:off x="3072" y="760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49094" name="Oval 230"/>
          <p:cNvSpPr>
            <a:spLocks noChangeArrowheads="1"/>
          </p:cNvSpPr>
          <p:nvPr/>
        </p:nvSpPr>
        <p:spPr bwMode="auto">
          <a:xfrm>
            <a:off x="1492250" y="2876550"/>
            <a:ext cx="3067050" cy="1576388"/>
          </a:xfrm>
          <a:prstGeom prst="ellips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9095" name="Oval 231"/>
          <p:cNvSpPr>
            <a:spLocks noChangeArrowheads="1"/>
          </p:cNvSpPr>
          <p:nvPr/>
        </p:nvSpPr>
        <p:spPr bwMode="auto">
          <a:xfrm>
            <a:off x="1184275" y="1406525"/>
            <a:ext cx="3170238" cy="1473200"/>
          </a:xfrm>
          <a:prstGeom prst="ellips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549096" name="Picture 232" descr="imgyjavg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650" y="2468563"/>
            <a:ext cx="252413" cy="182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49097" name="Group 233"/>
          <p:cNvGrpSpPr>
            <a:grpSpLocks/>
          </p:cNvGrpSpPr>
          <p:nvPr/>
        </p:nvGrpSpPr>
        <p:grpSpPr bwMode="auto">
          <a:xfrm>
            <a:off x="5078413" y="4008438"/>
            <a:ext cx="4025900" cy="2030412"/>
            <a:chOff x="2755" y="2448"/>
            <a:chExt cx="2771" cy="1490"/>
          </a:xfrm>
        </p:grpSpPr>
        <p:grpSp>
          <p:nvGrpSpPr>
            <p:cNvPr id="549098" name="Group 234"/>
            <p:cNvGrpSpPr>
              <a:grpSpLocks/>
            </p:cNvGrpSpPr>
            <p:nvPr/>
          </p:nvGrpSpPr>
          <p:grpSpPr bwMode="auto">
            <a:xfrm>
              <a:off x="3143" y="2448"/>
              <a:ext cx="153" cy="306"/>
              <a:chOff x="3796" y="1043"/>
              <a:chExt cx="865" cy="1237"/>
            </a:xfrm>
          </p:grpSpPr>
          <p:sp>
            <p:nvSpPr>
              <p:cNvPr id="549099" name="Line 235"/>
              <p:cNvSpPr>
                <a:spLocks noChangeShapeType="1"/>
              </p:cNvSpPr>
              <p:nvPr/>
            </p:nvSpPr>
            <p:spPr bwMode="auto">
              <a:xfrm flipH="1">
                <a:off x="3992" y="1481"/>
                <a:ext cx="235" cy="7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49100" name="Line 236"/>
              <p:cNvSpPr>
                <a:spLocks noChangeShapeType="1"/>
              </p:cNvSpPr>
              <p:nvPr/>
            </p:nvSpPr>
            <p:spPr bwMode="auto">
              <a:xfrm>
                <a:off x="4227" y="1481"/>
                <a:ext cx="236" cy="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49101" name="Line 237"/>
              <p:cNvSpPr>
                <a:spLocks noChangeShapeType="1"/>
              </p:cNvSpPr>
              <p:nvPr/>
            </p:nvSpPr>
            <p:spPr bwMode="auto">
              <a:xfrm>
                <a:off x="3992" y="2201"/>
                <a:ext cx="235" cy="7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49102" name="Line 238"/>
              <p:cNvSpPr>
                <a:spLocks noChangeShapeType="1"/>
              </p:cNvSpPr>
              <p:nvPr/>
            </p:nvSpPr>
            <p:spPr bwMode="auto">
              <a:xfrm flipH="1">
                <a:off x="4227" y="2201"/>
                <a:ext cx="236" cy="7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49103" name="Line 239"/>
              <p:cNvSpPr>
                <a:spLocks noChangeShapeType="1"/>
              </p:cNvSpPr>
              <p:nvPr/>
            </p:nvSpPr>
            <p:spPr bwMode="auto">
              <a:xfrm>
                <a:off x="4227" y="1497"/>
                <a:ext cx="0" cy="78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49104" name="Line 240"/>
              <p:cNvSpPr>
                <a:spLocks noChangeShapeType="1"/>
              </p:cNvSpPr>
              <p:nvPr/>
            </p:nvSpPr>
            <p:spPr bwMode="auto">
              <a:xfrm flipV="1">
                <a:off x="3992" y="2127"/>
                <a:ext cx="235" cy="7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49105" name="Line 241"/>
              <p:cNvSpPr>
                <a:spLocks noChangeShapeType="1"/>
              </p:cNvSpPr>
              <p:nvPr/>
            </p:nvSpPr>
            <p:spPr bwMode="auto">
              <a:xfrm flipH="1" flipV="1">
                <a:off x="4227" y="2127"/>
                <a:ext cx="236" cy="7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49106" name="Line 242"/>
              <p:cNvSpPr>
                <a:spLocks noChangeShapeType="1"/>
              </p:cNvSpPr>
              <p:nvPr/>
            </p:nvSpPr>
            <p:spPr bwMode="auto">
              <a:xfrm>
                <a:off x="4092" y="1890"/>
                <a:ext cx="135" cy="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49107" name="Line 243"/>
              <p:cNvSpPr>
                <a:spLocks noChangeShapeType="1"/>
              </p:cNvSpPr>
              <p:nvPr/>
            </p:nvSpPr>
            <p:spPr bwMode="auto">
              <a:xfrm flipV="1">
                <a:off x="4227" y="1890"/>
                <a:ext cx="143" cy="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49108" name="Line 244"/>
              <p:cNvSpPr>
                <a:spLocks noChangeShapeType="1"/>
              </p:cNvSpPr>
              <p:nvPr/>
            </p:nvSpPr>
            <p:spPr bwMode="auto">
              <a:xfrm>
                <a:off x="4047" y="1996"/>
                <a:ext cx="175" cy="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49109" name="Line 245"/>
              <p:cNvSpPr>
                <a:spLocks noChangeShapeType="1"/>
              </p:cNvSpPr>
              <p:nvPr/>
            </p:nvSpPr>
            <p:spPr bwMode="auto">
              <a:xfrm flipV="1">
                <a:off x="4227" y="2012"/>
                <a:ext cx="176" cy="7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49110" name="Line 246"/>
              <p:cNvSpPr>
                <a:spLocks noChangeShapeType="1"/>
              </p:cNvSpPr>
              <p:nvPr/>
            </p:nvSpPr>
            <p:spPr bwMode="auto">
              <a:xfrm flipV="1">
                <a:off x="4227" y="1782"/>
                <a:ext cx="90" cy="2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49111" name="Line 247"/>
              <p:cNvSpPr>
                <a:spLocks noChangeShapeType="1"/>
              </p:cNvSpPr>
              <p:nvPr/>
            </p:nvSpPr>
            <p:spPr bwMode="auto">
              <a:xfrm flipV="1">
                <a:off x="4227" y="1632"/>
                <a:ext cx="57" cy="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49112" name="Line 248"/>
              <p:cNvSpPr>
                <a:spLocks noChangeShapeType="1"/>
              </p:cNvSpPr>
              <p:nvPr/>
            </p:nvSpPr>
            <p:spPr bwMode="auto">
              <a:xfrm>
                <a:off x="4126" y="1772"/>
                <a:ext cx="109" cy="3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49113" name="Line 249"/>
              <p:cNvSpPr>
                <a:spLocks noChangeShapeType="1"/>
              </p:cNvSpPr>
              <p:nvPr/>
            </p:nvSpPr>
            <p:spPr bwMode="auto">
              <a:xfrm>
                <a:off x="4175" y="1625"/>
                <a:ext cx="63" cy="3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grpSp>
            <p:nvGrpSpPr>
              <p:cNvPr id="549114" name="Group 250"/>
              <p:cNvGrpSpPr>
                <a:grpSpLocks/>
              </p:cNvGrpSpPr>
              <p:nvPr/>
            </p:nvGrpSpPr>
            <p:grpSpPr bwMode="auto">
              <a:xfrm>
                <a:off x="4269" y="1415"/>
                <a:ext cx="392" cy="137"/>
                <a:chOff x="4227" y="1360"/>
                <a:chExt cx="863" cy="270"/>
              </a:xfrm>
            </p:grpSpPr>
            <p:sp>
              <p:nvSpPr>
                <p:cNvPr id="549115" name="Line 251"/>
                <p:cNvSpPr>
                  <a:spLocks noChangeShapeType="1"/>
                </p:cNvSpPr>
                <p:nvPr/>
              </p:nvSpPr>
              <p:spPr bwMode="auto">
                <a:xfrm>
                  <a:off x="4227" y="1604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549116" name="Line 252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4" y="1205"/>
                  <a:ext cx="189" cy="5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549117" name="Line 253"/>
                <p:cNvSpPr>
                  <a:spLocks noChangeShapeType="1"/>
                </p:cNvSpPr>
                <p:nvPr/>
              </p:nvSpPr>
              <p:spPr bwMode="auto">
                <a:xfrm rot="6361956">
                  <a:off x="4602" y="1393"/>
                  <a:ext cx="189" cy="203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549118" name="Line 254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45" y="1286"/>
                  <a:ext cx="189" cy="5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549119" name="Group 255"/>
              <p:cNvGrpSpPr>
                <a:grpSpLocks/>
              </p:cNvGrpSpPr>
              <p:nvPr/>
            </p:nvGrpSpPr>
            <p:grpSpPr bwMode="auto">
              <a:xfrm rot="5700496">
                <a:off x="4053" y="1170"/>
                <a:ext cx="392" cy="137"/>
                <a:chOff x="4227" y="1360"/>
                <a:chExt cx="863" cy="270"/>
              </a:xfrm>
            </p:grpSpPr>
            <p:sp>
              <p:nvSpPr>
                <p:cNvPr id="549120" name="Line 256"/>
                <p:cNvSpPr>
                  <a:spLocks noChangeShapeType="1"/>
                </p:cNvSpPr>
                <p:nvPr/>
              </p:nvSpPr>
              <p:spPr bwMode="auto">
                <a:xfrm>
                  <a:off x="4227" y="1604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549121" name="Line 257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4" y="1205"/>
                  <a:ext cx="189" cy="5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549122" name="Line 258"/>
                <p:cNvSpPr>
                  <a:spLocks noChangeShapeType="1"/>
                </p:cNvSpPr>
                <p:nvPr/>
              </p:nvSpPr>
              <p:spPr bwMode="auto">
                <a:xfrm rot="6361956">
                  <a:off x="4602" y="1393"/>
                  <a:ext cx="189" cy="203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549123" name="Line 259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45" y="1286"/>
                  <a:ext cx="189" cy="5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549124" name="Group 260"/>
              <p:cNvGrpSpPr>
                <a:grpSpLocks/>
              </p:cNvGrpSpPr>
              <p:nvPr/>
            </p:nvGrpSpPr>
            <p:grpSpPr bwMode="auto">
              <a:xfrm rot="10800000">
                <a:off x="3796" y="1402"/>
                <a:ext cx="392" cy="137"/>
                <a:chOff x="4227" y="1360"/>
                <a:chExt cx="863" cy="270"/>
              </a:xfrm>
            </p:grpSpPr>
            <p:sp>
              <p:nvSpPr>
                <p:cNvPr id="549125" name="Line 261"/>
                <p:cNvSpPr>
                  <a:spLocks noChangeShapeType="1"/>
                </p:cNvSpPr>
                <p:nvPr/>
              </p:nvSpPr>
              <p:spPr bwMode="auto">
                <a:xfrm>
                  <a:off x="4227" y="1604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549126" name="Line 262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4" y="1205"/>
                  <a:ext cx="189" cy="5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549127" name="Line 263"/>
                <p:cNvSpPr>
                  <a:spLocks noChangeShapeType="1"/>
                </p:cNvSpPr>
                <p:nvPr/>
              </p:nvSpPr>
              <p:spPr bwMode="auto">
                <a:xfrm rot="6361956">
                  <a:off x="4602" y="1393"/>
                  <a:ext cx="189" cy="203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549128" name="Line 264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45" y="1286"/>
                  <a:ext cx="189" cy="5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</p:grpSp>
        <p:sp>
          <p:nvSpPr>
            <p:cNvPr id="549129" name="Text Box 265"/>
            <p:cNvSpPr txBox="1">
              <a:spLocks noChangeArrowheads="1"/>
            </p:cNvSpPr>
            <p:nvPr/>
          </p:nvSpPr>
          <p:spPr bwMode="auto">
            <a:xfrm>
              <a:off x="3460" y="2551"/>
              <a:ext cx="2023" cy="2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600">
                  <a:latin typeface="Arial" charset="0"/>
                  <a:cs typeface="Arial" charset="0"/>
                </a:rPr>
                <a:t>Base transceiver station (BTS)</a:t>
              </a:r>
            </a:p>
          </p:txBody>
        </p:sp>
        <p:grpSp>
          <p:nvGrpSpPr>
            <p:cNvPr id="549130" name="Group 266"/>
            <p:cNvGrpSpPr>
              <a:grpSpLocks/>
            </p:cNvGrpSpPr>
            <p:nvPr/>
          </p:nvGrpSpPr>
          <p:grpSpPr bwMode="auto">
            <a:xfrm>
              <a:off x="3072" y="2833"/>
              <a:ext cx="347" cy="259"/>
              <a:chOff x="611" y="3693"/>
              <a:chExt cx="449" cy="287"/>
            </a:xfrm>
          </p:grpSpPr>
          <p:sp>
            <p:nvSpPr>
              <p:cNvPr id="549131" name="Rectangle 267"/>
              <p:cNvSpPr>
                <a:spLocks noChangeArrowheads="1"/>
              </p:cNvSpPr>
              <p:nvPr/>
            </p:nvSpPr>
            <p:spPr bwMode="auto">
              <a:xfrm>
                <a:off x="635" y="3774"/>
                <a:ext cx="337" cy="20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549132" name="Group 268"/>
              <p:cNvGrpSpPr>
                <a:grpSpLocks/>
              </p:cNvGrpSpPr>
              <p:nvPr/>
            </p:nvGrpSpPr>
            <p:grpSpPr bwMode="auto">
              <a:xfrm>
                <a:off x="687" y="3826"/>
                <a:ext cx="224" cy="110"/>
                <a:chOff x="687" y="3826"/>
                <a:chExt cx="224" cy="110"/>
              </a:xfrm>
            </p:grpSpPr>
            <p:sp>
              <p:nvSpPr>
                <p:cNvPr id="549133" name="Freeform 269"/>
                <p:cNvSpPr>
                  <a:spLocks/>
                </p:cNvSpPr>
                <p:nvPr/>
              </p:nvSpPr>
              <p:spPr bwMode="auto">
                <a:xfrm>
                  <a:off x="687" y="3826"/>
                  <a:ext cx="222" cy="110"/>
                </a:xfrm>
                <a:custGeom>
                  <a:avLst/>
                  <a:gdLst>
                    <a:gd name="T0" fmla="*/ 0 w 222"/>
                    <a:gd name="T1" fmla="*/ 110 h 110"/>
                    <a:gd name="T2" fmla="*/ 36 w 222"/>
                    <a:gd name="T3" fmla="*/ 110 h 110"/>
                    <a:gd name="T4" fmla="*/ 183 w 222"/>
                    <a:gd name="T5" fmla="*/ 0 h 110"/>
                    <a:gd name="T6" fmla="*/ 222 w 222"/>
                    <a:gd name="T7" fmla="*/ 0 h 1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22" h="110">
                      <a:moveTo>
                        <a:pt x="0" y="110"/>
                      </a:moveTo>
                      <a:lnTo>
                        <a:pt x="36" y="110"/>
                      </a:lnTo>
                      <a:lnTo>
                        <a:pt x="183" y="0"/>
                      </a:lnTo>
                      <a:lnTo>
                        <a:pt x="222" y="0"/>
                      </a:ln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49134" name="Freeform 270"/>
                <p:cNvSpPr>
                  <a:spLocks/>
                </p:cNvSpPr>
                <p:nvPr/>
              </p:nvSpPr>
              <p:spPr bwMode="auto">
                <a:xfrm flipV="1">
                  <a:off x="689" y="3826"/>
                  <a:ext cx="222" cy="110"/>
                </a:xfrm>
                <a:custGeom>
                  <a:avLst/>
                  <a:gdLst>
                    <a:gd name="T0" fmla="*/ 0 w 222"/>
                    <a:gd name="T1" fmla="*/ 110 h 110"/>
                    <a:gd name="T2" fmla="*/ 36 w 222"/>
                    <a:gd name="T3" fmla="*/ 110 h 110"/>
                    <a:gd name="T4" fmla="*/ 183 w 222"/>
                    <a:gd name="T5" fmla="*/ 0 h 110"/>
                    <a:gd name="T6" fmla="*/ 222 w 222"/>
                    <a:gd name="T7" fmla="*/ 0 h 1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22" h="110">
                      <a:moveTo>
                        <a:pt x="0" y="110"/>
                      </a:moveTo>
                      <a:lnTo>
                        <a:pt x="36" y="110"/>
                      </a:lnTo>
                      <a:lnTo>
                        <a:pt x="183" y="0"/>
                      </a:lnTo>
                      <a:lnTo>
                        <a:pt x="222" y="0"/>
                      </a:ln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549135" name="Freeform 271"/>
              <p:cNvSpPr>
                <a:spLocks/>
              </p:cNvSpPr>
              <p:nvPr/>
            </p:nvSpPr>
            <p:spPr bwMode="auto">
              <a:xfrm>
                <a:off x="975" y="3704"/>
                <a:ext cx="62" cy="74"/>
              </a:xfrm>
              <a:custGeom>
                <a:avLst/>
                <a:gdLst>
                  <a:gd name="T0" fmla="*/ 36 w 62"/>
                  <a:gd name="T1" fmla="*/ 0 h 74"/>
                  <a:gd name="T2" fmla="*/ 62 w 62"/>
                  <a:gd name="T3" fmla="*/ 57 h 74"/>
                  <a:gd name="T4" fmla="*/ 0 w 62"/>
                  <a:gd name="T5" fmla="*/ 7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2" h="74">
                    <a:moveTo>
                      <a:pt x="36" y="0"/>
                    </a:moveTo>
                    <a:lnTo>
                      <a:pt x="62" y="57"/>
                    </a:lnTo>
                    <a:lnTo>
                      <a:pt x="0" y="74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9136" name="Freeform 272"/>
              <p:cNvSpPr>
                <a:spLocks/>
              </p:cNvSpPr>
              <p:nvPr/>
            </p:nvSpPr>
            <p:spPr bwMode="auto">
              <a:xfrm>
                <a:off x="972" y="3764"/>
                <a:ext cx="63" cy="216"/>
              </a:xfrm>
              <a:custGeom>
                <a:avLst/>
                <a:gdLst>
                  <a:gd name="T0" fmla="*/ 2 w 63"/>
                  <a:gd name="T1" fmla="*/ 16 h 225"/>
                  <a:gd name="T2" fmla="*/ 0 w 63"/>
                  <a:gd name="T3" fmla="*/ 225 h 225"/>
                  <a:gd name="T4" fmla="*/ 62 w 63"/>
                  <a:gd name="T5" fmla="*/ 202 h 225"/>
                  <a:gd name="T6" fmla="*/ 63 w 63"/>
                  <a:gd name="T7" fmla="*/ 0 h 225"/>
                  <a:gd name="T8" fmla="*/ 2 w 63"/>
                  <a:gd name="T9" fmla="*/ 16 h 2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" h="225">
                    <a:moveTo>
                      <a:pt x="2" y="16"/>
                    </a:moveTo>
                    <a:lnTo>
                      <a:pt x="0" y="225"/>
                    </a:lnTo>
                    <a:lnTo>
                      <a:pt x="62" y="202"/>
                    </a:lnTo>
                    <a:lnTo>
                      <a:pt x="63" y="0"/>
                    </a:lnTo>
                    <a:lnTo>
                      <a:pt x="2" y="16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9137" name="Freeform 273"/>
              <p:cNvSpPr>
                <a:spLocks/>
              </p:cNvSpPr>
              <p:nvPr/>
            </p:nvSpPr>
            <p:spPr bwMode="auto">
              <a:xfrm>
                <a:off x="1013" y="3693"/>
                <a:ext cx="47" cy="78"/>
              </a:xfrm>
              <a:custGeom>
                <a:avLst/>
                <a:gdLst>
                  <a:gd name="T0" fmla="*/ 12 w 47"/>
                  <a:gd name="T1" fmla="*/ 0 h 78"/>
                  <a:gd name="T2" fmla="*/ 47 w 47"/>
                  <a:gd name="T3" fmla="*/ 78 h 78"/>
                  <a:gd name="T4" fmla="*/ 15 w 47"/>
                  <a:gd name="T5" fmla="*/ 77 h 78"/>
                  <a:gd name="T6" fmla="*/ 0 w 47"/>
                  <a:gd name="T7" fmla="*/ 35 h 78"/>
                  <a:gd name="T8" fmla="*/ 12 w 47"/>
                  <a:gd name="T9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" h="78">
                    <a:moveTo>
                      <a:pt x="12" y="0"/>
                    </a:moveTo>
                    <a:lnTo>
                      <a:pt x="47" y="78"/>
                    </a:lnTo>
                    <a:lnTo>
                      <a:pt x="15" y="77"/>
                    </a:lnTo>
                    <a:lnTo>
                      <a:pt x="0" y="35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9138" name="Freeform 274"/>
              <p:cNvSpPr>
                <a:spLocks/>
              </p:cNvSpPr>
              <p:nvPr/>
            </p:nvSpPr>
            <p:spPr bwMode="auto">
              <a:xfrm>
                <a:off x="987" y="3728"/>
                <a:ext cx="44" cy="51"/>
              </a:xfrm>
              <a:custGeom>
                <a:avLst/>
                <a:gdLst>
                  <a:gd name="T0" fmla="*/ 23 w 44"/>
                  <a:gd name="T1" fmla="*/ 0 h 51"/>
                  <a:gd name="T2" fmla="*/ 0 w 44"/>
                  <a:gd name="T3" fmla="*/ 51 h 51"/>
                  <a:gd name="T4" fmla="*/ 44 w 44"/>
                  <a:gd name="T5" fmla="*/ 45 h 51"/>
                  <a:gd name="T6" fmla="*/ 23 w 44"/>
                  <a:gd name="T7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4" h="51">
                    <a:moveTo>
                      <a:pt x="23" y="0"/>
                    </a:moveTo>
                    <a:lnTo>
                      <a:pt x="0" y="51"/>
                    </a:lnTo>
                    <a:lnTo>
                      <a:pt x="44" y="45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9139" name="Freeform 275"/>
              <p:cNvSpPr>
                <a:spLocks/>
              </p:cNvSpPr>
              <p:nvPr/>
            </p:nvSpPr>
            <p:spPr bwMode="auto">
              <a:xfrm>
                <a:off x="611" y="3695"/>
                <a:ext cx="417" cy="95"/>
              </a:xfrm>
              <a:custGeom>
                <a:avLst/>
                <a:gdLst>
                  <a:gd name="T0" fmla="*/ 0 w 417"/>
                  <a:gd name="T1" fmla="*/ 95 h 95"/>
                  <a:gd name="T2" fmla="*/ 66 w 417"/>
                  <a:gd name="T3" fmla="*/ 1 h 95"/>
                  <a:gd name="T4" fmla="*/ 417 w 417"/>
                  <a:gd name="T5" fmla="*/ 0 h 95"/>
                  <a:gd name="T6" fmla="*/ 370 w 417"/>
                  <a:gd name="T7" fmla="*/ 95 h 95"/>
                  <a:gd name="T8" fmla="*/ 0 w 417"/>
                  <a:gd name="T9" fmla="*/ 95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7" h="95">
                    <a:moveTo>
                      <a:pt x="0" y="95"/>
                    </a:moveTo>
                    <a:lnTo>
                      <a:pt x="66" y="1"/>
                    </a:lnTo>
                    <a:lnTo>
                      <a:pt x="417" y="0"/>
                    </a:lnTo>
                    <a:lnTo>
                      <a:pt x="370" y="95"/>
                    </a:lnTo>
                    <a:lnTo>
                      <a:pt x="0" y="95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49140" name="Text Box 276"/>
            <p:cNvSpPr txBox="1">
              <a:spLocks noChangeArrowheads="1"/>
            </p:cNvSpPr>
            <p:nvPr/>
          </p:nvSpPr>
          <p:spPr bwMode="auto">
            <a:xfrm>
              <a:off x="3456" y="2851"/>
              <a:ext cx="1930" cy="2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600">
                  <a:latin typeface="Arial" charset="0"/>
                  <a:cs typeface="Arial" charset="0"/>
                </a:rPr>
                <a:t>Base station controller (BSC)</a:t>
              </a:r>
            </a:p>
          </p:txBody>
        </p:sp>
        <p:grpSp>
          <p:nvGrpSpPr>
            <p:cNvPr id="549141" name="Group 277"/>
            <p:cNvGrpSpPr>
              <a:grpSpLocks/>
            </p:cNvGrpSpPr>
            <p:nvPr/>
          </p:nvGrpSpPr>
          <p:grpSpPr bwMode="auto">
            <a:xfrm>
              <a:off x="3102" y="3144"/>
              <a:ext cx="291" cy="511"/>
              <a:chOff x="611" y="3693"/>
              <a:chExt cx="449" cy="287"/>
            </a:xfrm>
          </p:grpSpPr>
          <p:sp>
            <p:nvSpPr>
              <p:cNvPr id="549142" name="Rectangle 278"/>
              <p:cNvSpPr>
                <a:spLocks noChangeArrowheads="1"/>
              </p:cNvSpPr>
              <p:nvPr/>
            </p:nvSpPr>
            <p:spPr bwMode="auto">
              <a:xfrm>
                <a:off x="635" y="3774"/>
                <a:ext cx="337" cy="20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549143" name="Group 279"/>
              <p:cNvGrpSpPr>
                <a:grpSpLocks/>
              </p:cNvGrpSpPr>
              <p:nvPr/>
            </p:nvGrpSpPr>
            <p:grpSpPr bwMode="auto">
              <a:xfrm>
                <a:off x="687" y="3826"/>
                <a:ext cx="224" cy="110"/>
                <a:chOff x="687" y="3826"/>
                <a:chExt cx="224" cy="110"/>
              </a:xfrm>
            </p:grpSpPr>
            <p:sp>
              <p:nvSpPr>
                <p:cNvPr id="549144" name="Freeform 280"/>
                <p:cNvSpPr>
                  <a:spLocks/>
                </p:cNvSpPr>
                <p:nvPr/>
              </p:nvSpPr>
              <p:spPr bwMode="auto">
                <a:xfrm>
                  <a:off x="687" y="3826"/>
                  <a:ext cx="222" cy="110"/>
                </a:xfrm>
                <a:custGeom>
                  <a:avLst/>
                  <a:gdLst>
                    <a:gd name="T0" fmla="*/ 0 w 222"/>
                    <a:gd name="T1" fmla="*/ 110 h 110"/>
                    <a:gd name="T2" fmla="*/ 36 w 222"/>
                    <a:gd name="T3" fmla="*/ 110 h 110"/>
                    <a:gd name="T4" fmla="*/ 183 w 222"/>
                    <a:gd name="T5" fmla="*/ 0 h 110"/>
                    <a:gd name="T6" fmla="*/ 222 w 222"/>
                    <a:gd name="T7" fmla="*/ 0 h 1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22" h="110">
                      <a:moveTo>
                        <a:pt x="0" y="110"/>
                      </a:moveTo>
                      <a:lnTo>
                        <a:pt x="36" y="110"/>
                      </a:lnTo>
                      <a:lnTo>
                        <a:pt x="183" y="0"/>
                      </a:lnTo>
                      <a:lnTo>
                        <a:pt x="222" y="0"/>
                      </a:ln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49145" name="Freeform 281"/>
                <p:cNvSpPr>
                  <a:spLocks/>
                </p:cNvSpPr>
                <p:nvPr/>
              </p:nvSpPr>
              <p:spPr bwMode="auto">
                <a:xfrm flipV="1">
                  <a:off x="689" y="3826"/>
                  <a:ext cx="222" cy="110"/>
                </a:xfrm>
                <a:custGeom>
                  <a:avLst/>
                  <a:gdLst>
                    <a:gd name="T0" fmla="*/ 0 w 222"/>
                    <a:gd name="T1" fmla="*/ 110 h 110"/>
                    <a:gd name="T2" fmla="*/ 36 w 222"/>
                    <a:gd name="T3" fmla="*/ 110 h 110"/>
                    <a:gd name="T4" fmla="*/ 183 w 222"/>
                    <a:gd name="T5" fmla="*/ 0 h 110"/>
                    <a:gd name="T6" fmla="*/ 222 w 222"/>
                    <a:gd name="T7" fmla="*/ 0 h 1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22" h="110">
                      <a:moveTo>
                        <a:pt x="0" y="110"/>
                      </a:moveTo>
                      <a:lnTo>
                        <a:pt x="36" y="110"/>
                      </a:lnTo>
                      <a:lnTo>
                        <a:pt x="183" y="0"/>
                      </a:lnTo>
                      <a:lnTo>
                        <a:pt x="222" y="0"/>
                      </a:ln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549146" name="Freeform 282"/>
              <p:cNvSpPr>
                <a:spLocks/>
              </p:cNvSpPr>
              <p:nvPr/>
            </p:nvSpPr>
            <p:spPr bwMode="auto">
              <a:xfrm>
                <a:off x="975" y="3704"/>
                <a:ext cx="62" cy="74"/>
              </a:xfrm>
              <a:custGeom>
                <a:avLst/>
                <a:gdLst>
                  <a:gd name="T0" fmla="*/ 36 w 62"/>
                  <a:gd name="T1" fmla="*/ 0 h 74"/>
                  <a:gd name="T2" fmla="*/ 62 w 62"/>
                  <a:gd name="T3" fmla="*/ 57 h 74"/>
                  <a:gd name="T4" fmla="*/ 0 w 62"/>
                  <a:gd name="T5" fmla="*/ 7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2" h="74">
                    <a:moveTo>
                      <a:pt x="36" y="0"/>
                    </a:moveTo>
                    <a:lnTo>
                      <a:pt x="62" y="57"/>
                    </a:lnTo>
                    <a:lnTo>
                      <a:pt x="0" y="74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9147" name="Freeform 283"/>
              <p:cNvSpPr>
                <a:spLocks/>
              </p:cNvSpPr>
              <p:nvPr/>
            </p:nvSpPr>
            <p:spPr bwMode="auto">
              <a:xfrm>
                <a:off x="972" y="3764"/>
                <a:ext cx="63" cy="216"/>
              </a:xfrm>
              <a:custGeom>
                <a:avLst/>
                <a:gdLst>
                  <a:gd name="T0" fmla="*/ 2 w 63"/>
                  <a:gd name="T1" fmla="*/ 16 h 225"/>
                  <a:gd name="T2" fmla="*/ 0 w 63"/>
                  <a:gd name="T3" fmla="*/ 225 h 225"/>
                  <a:gd name="T4" fmla="*/ 62 w 63"/>
                  <a:gd name="T5" fmla="*/ 202 h 225"/>
                  <a:gd name="T6" fmla="*/ 63 w 63"/>
                  <a:gd name="T7" fmla="*/ 0 h 225"/>
                  <a:gd name="T8" fmla="*/ 2 w 63"/>
                  <a:gd name="T9" fmla="*/ 16 h 2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" h="225">
                    <a:moveTo>
                      <a:pt x="2" y="16"/>
                    </a:moveTo>
                    <a:lnTo>
                      <a:pt x="0" y="225"/>
                    </a:lnTo>
                    <a:lnTo>
                      <a:pt x="62" y="202"/>
                    </a:lnTo>
                    <a:lnTo>
                      <a:pt x="63" y="0"/>
                    </a:lnTo>
                    <a:lnTo>
                      <a:pt x="2" y="16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9148" name="Freeform 284"/>
              <p:cNvSpPr>
                <a:spLocks/>
              </p:cNvSpPr>
              <p:nvPr/>
            </p:nvSpPr>
            <p:spPr bwMode="auto">
              <a:xfrm>
                <a:off x="1013" y="3693"/>
                <a:ext cx="47" cy="78"/>
              </a:xfrm>
              <a:custGeom>
                <a:avLst/>
                <a:gdLst>
                  <a:gd name="T0" fmla="*/ 12 w 47"/>
                  <a:gd name="T1" fmla="*/ 0 h 78"/>
                  <a:gd name="T2" fmla="*/ 47 w 47"/>
                  <a:gd name="T3" fmla="*/ 78 h 78"/>
                  <a:gd name="T4" fmla="*/ 15 w 47"/>
                  <a:gd name="T5" fmla="*/ 77 h 78"/>
                  <a:gd name="T6" fmla="*/ 0 w 47"/>
                  <a:gd name="T7" fmla="*/ 35 h 78"/>
                  <a:gd name="T8" fmla="*/ 12 w 47"/>
                  <a:gd name="T9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" h="78">
                    <a:moveTo>
                      <a:pt x="12" y="0"/>
                    </a:moveTo>
                    <a:lnTo>
                      <a:pt x="47" y="78"/>
                    </a:lnTo>
                    <a:lnTo>
                      <a:pt x="15" y="77"/>
                    </a:lnTo>
                    <a:lnTo>
                      <a:pt x="0" y="35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9149" name="Freeform 285"/>
              <p:cNvSpPr>
                <a:spLocks/>
              </p:cNvSpPr>
              <p:nvPr/>
            </p:nvSpPr>
            <p:spPr bwMode="auto">
              <a:xfrm>
                <a:off x="987" y="3728"/>
                <a:ext cx="44" cy="51"/>
              </a:xfrm>
              <a:custGeom>
                <a:avLst/>
                <a:gdLst>
                  <a:gd name="T0" fmla="*/ 23 w 44"/>
                  <a:gd name="T1" fmla="*/ 0 h 51"/>
                  <a:gd name="T2" fmla="*/ 0 w 44"/>
                  <a:gd name="T3" fmla="*/ 51 h 51"/>
                  <a:gd name="T4" fmla="*/ 44 w 44"/>
                  <a:gd name="T5" fmla="*/ 45 h 51"/>
                  <a:gd name="T6" fmla="*/ 23 w 44"/>
                  <a:gd name="T7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4" h="51">
                    <a:moveTo>
                      <a:pt x="23" y="0"/>
                    </a:moveTo>
                    <a:lnTo>
                      <a:pt x="0" y="51"/>
                    </a:lnTo>
                    <a:lnTo>
                      <a:pt x="44" y="45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9150" name="Freeform 286"/>
              <p:cNvSpPr>
                <a:spLocks/>
              </p:cNvSpPr>
              <p:nvPr/>
            </p:nvSpPr>
            <p:spPr bwMode="auto">
              <a:xfrm>
                <a:off x="611" y="3695"/>
                <a:ext cx="417" cy="95"/>
              </a:xfrm>
              <a:custGeom>
                <a:avLst/>
                <a:gdLst>
                  <a:gd name="T0" fmla="*/ 0 w 417"/>
                  <a:gd name="T1" fmla="*/ 95 h 95"/>
                  <a:gd name="T2" fmla="*/ 66 w 417"/>
                  <a:gd name="T3" fmla="*/ 1 h 95"/>
                  <a:gd name="T4" fmla="*/ 417 w 417"/>
                  <a:gd name="T5" fmla="*/ 0 h 95"/>
                  <a:gd name="T6" fmla="*/ 370 w 417"/>
                  <a:gd name="T7" fmla="*/ 95 h 95"/>
                  <a:gd name="T8" fmla="*/ 0 w 417"/>
                  <a:gd name="T9" fmla="*/ 95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7" h="95">
                    <a:moveTo>
                      <a:pt x="0" y="95"/>
                    </a:moveTo>
                    <a:lnTo>
                      <a:pt x="66" y="1"/>
                    </a:lnTo>
                    <a:lnTo>
                      <a:pt x="417" y="0"/>
                    </a:lnTo>
                    <a:lnTo>
                      <a:pt x="370" y="95"/>
                    </a:lnTo>
                    <a:lnTo>
                      <a:pt x="0" y="95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49151" name="Text Box 287"/>
            <p:cNvSpPr txBox="1">
              <a:spLocks noChangeArrowheads="1"/>
            </p:cNvSpPr>
            <p:nvPr/>
          </p:nvSpPr>
          <p:spPr bwMode="auto">
            <a:xfrm>
              <a:off x="3450" y="3284"/>
              <a:ext cx="2076" cy="2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600">
                  <a:latin typeface="Arial" charset="0"/>
                  <a:cs typeface="Arial" charset="0"/>
                </a:rPr>
                <a:t>Mobile Switching Center (MSC)</a:t>
              </a:r>
            </a:p>
          </p:txBody>
        </p:sp>
        <p:grpSp>
          <p:nvGrpSpPr>
            <p:cNvPr id="549152" name="Group 288"/>
            <p:cNvGrpSpPr>
              <a:grpSpLocks/>
            </p:cNvGrpSpPr>
            <p:nvPr/>
          </p:nvGrpSpPr>
          <p:grpSpPr bwMode="auto">
            <a:xfrm>
              <a:off x="2755" y="3745"/>
              <a:ext cx="524" cy="114"/>
              <a:chOff x="3072" y="739"/>
              <a:chExt cx="652" cy="146"/>
            </a:xfrm>
          </p:grpSpPr>
          <p:pic>
            <p:nvPicPr>
              <p:cNvPr id="549153" name="Picture 289" descr="lgv_fqmg[1]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3237" y="739"/>
                <a:ext cx="487" cy="14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49154" name="Line 290"/>
              <p:cNvSpPr>
                <a:spLocks noChangeShapeType="1"/>
              </p:cNvSpPr>
              <p:nvPr/>
            </p:nvSpPr>
            <p:spPr bwMode="auto">
              <a:xfrm flipH="1">
                <a:off x="3104" y="784"/>
                <a:ext cx="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9155" name="Line 291"/>
              <p:cNvSpPr>
                <a:spLocks noChangeShapeType="1"/>
              </p:cNvSpPr>
              <p:nvPr/>
            </p:nvSpPr>
            <p:spPr bwMode="auto">
              <a:xfrm flipH="1">
                <a:off x="3072" y="760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549156" name="Picture 292" descr="imgyjavg[1]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11" y="3747"/>
              <a:ext cx="159" cy="1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49157" name="Text Box 293"/>
            <p:cNvSpPr txBox="1">
              <a:spLocks noChangeArrowheads="1"/>
            </p:cNvSpPr>
            <p:nvPr/>
          </p:nvSpPr>
          <p:spPr bwMode="auto">
            <a:xfrm>
              <a:off x="3475" y="3691"/>
              <a:ext cx="1292" cy="2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600">
                  <a:latin typeface="Arial" charset="0"/>
                  <a:cs typeface="Arial" charset="0"/>
                </a:rPr>
                <a:t>Mobile subscribers</a:t>
              </a:r>
            </a:p>
          </p:txBody>
        </p:sp>
      </p:grpSp>
      <p:sp>
        <p:nvSpPr>
          <p:cNvPr id="549158" name="Text Box 294"/>
          <p:cNvSpPr txBox="1">
            <a:spLocks noChangeArrowheads="1"/>
          </p:cNvSpPr>
          <p:nvPr/>
        </p:nvSpPr>
        <p:spPr bwMode="auto">
          <a:xfrm>
            <a:off x="1612900" y="1138238"/>
            <a:ext cx="26019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600">
                <a:latin typeface="Arial" charset="0"/>
                <a:cs typeface="Arial" charset="0"/>
              </a:rPr>
              <a:t>Base station system (BSS)</a:t>
            </a:r>
          </a:p>
        </p:txBody>
      </p:sp>
      <p:sp>
        <p:nvSpPr>
          <p:cNvPr id="549159" name="Text Box 295"/>
          <p:cNvSpPr txBox="1">
            <a:spLocks noChangeArrowheads="1"/>
          </p:cNvSpPr>
          <p:nvPr/>
        </p:nvSpPr>
        <p:spPr bwMode="auto">
          <a:xfrm>
            <a:off x="5294313" y="3698875"/>
            <a:ext cx="7747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400">
                <a:latin typeface="Arial" charset="0"/>
                <a:cs typeface="Arial" charset="0"/>
              </a:rPr>
              <a:t>Legend</a:t>
            </a:r>
          </a:p>
        </p:txBody>
      </p:sp>
      <p:sp>
        <p:nvSpPr>
          <p:cNvPr id="549160" name="Rectangle 296"/>
          <p:cNvSpPr>
            <a:spLocks noChangeArrowheads="1"/>
          </p:cNvSpPr>
          <p:nvPr/>
        </p:nvSpPr>
        <p:spPr bwMode="auto">
          <a:xfrm>
            <a:off x="223838" y="266700"/>
            <a:ext cx="63944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u="sng">
                <a:solidFill>
                  <a:srgbClr val="000099"/>
                </a:solidFill>
                <a:cs typeface="Arial" charset="0"/>
              </a:rPr>
              <a:t>2G (voice) network architecture </a:t>
            </a:r>
          </a:p>
        </p:txBody>
      </p:sp>
      <p:grpSp>
        <p:nvGrpSpPr>
          <p:cNvPr id="549161" name="Group 297"/>
          <p:cNvGrpSpPr>
            <a:grpSpLocks/>
          </p:cNvGrpSpPr>
          <p:nvPr/>
        </p:nvGrpSpPr>
        <p:grpSpPr bwMode="auto">
          <a:xfrm>
            <a:off x="4676775" y="1630363"/>
            <a:ext cx="550863" cy="1001712"/>
            <a:chOff x="611" y="3693"/>
            <a:chExt cx="449" cy="287"/>
          </a:xfrm>
        </p:grpSpPr>
        <p:sp>
          <p:nvSpPr>
            <p:cNvPr id="549162" name="Rectangle 298"/>
            <p:cNvSpPr>
              <a:spLocks noChangeArrowheads="1"/>
            </p:cNvSpPr>
            <p:nvPr/>
          </p:nvSpPr>
          <p:spPr bwMode="auto">
            <a:xfrm>
              <a:off x="635" y="3774"/>
              <a:ext cx="337" cy="20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49163" name="Group 299"/>
            <p:cNvGrpSpPr>
              <a:grpSpLocks/>
            </p:cNvGrpSpPr>
            <p:nvPr/>
          </p:nvGrpSpPr>
          <p:grpSpPr bwMode="auto">
            <a:xfrm>
              <a:off x="687" y="3826"/>
              <a:ext cx="224" cy="110"/>
              <a:chOff x="687" y="3826"/>
              <a:chExt cx="224" cy="110"/>
            </a:xfrm>
          </p:grpSpPr>
          <p:sp>
            <p:nvSpPr>
              <p:cNvPr id="549164" name="Freeform 300"/>
              <p:cNvSpPr>
                <a:spLocks/>
              </p:cNvSpPr>
              <p:nvPr/>
            </p:nvSpPr>
            <p:spPr bwMode="auto">
              <a:xfrm>
                <a:off x="687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9165" name="Freeform 301"/>
              <p:cNvSpPr>
                <a:spLocks/>
              </p:cNvSpPr>
              <p:nvPr/>
            </p:nvSpPr>
            <p:spPr bwMode="auto">
              <a:xfrm flipV="1">
                <a:off x="689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49166" name="Freeform 302"/>
            <p:cNvSpPr>
              <a:spLocks/>
            </p:cNvSpPr>
            <p:nvPr/>
          </p:nvSpPr>
          <p:spPr bwMode="auto">
            <a:xfrm>
              <a:off x="975" y="3704"/>
              <a:ext cx="62" cy="74"/>
            </a:xfrm>
            <a:custGeom>
              <a:avLst/>
              <a:gdLst>
                <a:gd name="T0" fmla="*/ 36 w 62"/>
                <a:gd name="T1" fmla="*/ 0 h 74"/>
                <a:gd name="T2" fmla="*/ 62 w 62"/>
                <a:gd name="T3" fmla="*/ 57 h 74"/>
                <a:gd name="T4" fmla="*/ 0 w 62"/>
                <a:gd name="T5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2" h="74">
                  <a:moveTo>
                    <a:pt x="36" y="0"/>
                  </a:moveTo>
                  <a:lnTo>
                    <a:pt x="62" y="57"/>
                  </a:lnTo>
                  <a:lnTo>
                    <a:pt x="0" y="7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9167" name="Freeform 303"/>
            <p:cNvSpPr>
              <a:spLocks/>
            </p:cNvSpPr>
            <p:nvPr/>
          </p:nvSpPr>
          <p:spPr bwMode="auto">
            <a:xfrm>
              <a:off x="972" y="3764"/>
              <a:ext cx="63" cy="216"/>
            </a:xfrm>
            <a:custGeom>
              <a:avLst/>
              <a:gdLst>
                <a:gd name="T0" fmla="*/ 2 w 63"/>
                <a:gd name="T1" fmla="*/ 16 h 225"/>
                <a:gd name="T2" fmla="*/ 0 w 63"/>
                <a:gd name="T3" fmla="*/ 225 h 225"/>
                <a:gd name="T4" fmla="*/ 62 w 63"/>
                <a:gd name="T5" fmla="*/ 202 h 225"/>
                <a:gd name="T6" fmla="*/ 63 w 63"/>
                <a:gd name="T7" fmla="*/ 0 h 225"/>
                <a:gd name="T8" fmla="*/ 2 w 63"/>
                <a:gd name="T9" fmla="*/ 16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225">
                  <a:moveTo>
                    <a:pt x="2" y="16"/>
                  </a:moveTo>
                  <a:lnTo>
                    <a:pt x="0" y="225"/>
                  </a:lnTo>
                  <a:lnTo>
                    <a:pt x="62" y="202"/>
                  </a:lnTo>
                  <a:lnTo>
                    <a:pt x="63" y="0"/>
                  </a:lnTo>
                  <a:lnTo>
                    <a:pt x="2" y="1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9168" name="Freeform 304"/>
            <p:cNvSpPr>
              <a:spLocks/>
            </p:cNvSpPr>
            <p:nvPr/>
          </p:nvSpPr>
          <p:spPr bwMode="auto">
            <a:xfrm>
              <a:off x="1013" y="3693"/>
              <a:ext cx="47" cy="78"/>
            </a:xfrm>
            <a:custGeom>
              <a:avLst/>
              <a:gdLst>
                <a:gd name="T0" fmla="*/ 12 w 47"/>
                <a:gd name="T1" fmla="*/ 0 h 78"/>
                <a:gd name="T2" fmla="*/ 47 w 47"/>
                <a:gd name="T3" fmla="*/ 78 h 78"/>
                <a:gd name="T4" fmla="*/ 15 w 47"/>
                <a:gd name="T5" fmla="*/ 77 h 78"/>
                <a:gd name="T6" fmla="*/ 0 w 47"/>
                <a:gd name="T7" fmla="*/ 35 h 78"/>
                <a:gd name="T8" fmla="*/ 12 w 47"/>
                <a:gd name="T9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78">
                  <a:moveTo>
                    <a:pt x="12" y="0"/>
                  </a:moveTo>
                  <a:lnTo>
                    <a:pt x="47" y="78"/>
                  </a:lnTo>
                  <a:lnTo>
                    <a:pt x="15" y="77"/>
                  </a:lnTo>
                  <a:lnTo>
                    <a:pt x="0" y="35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9169" name="Freeform 305"/>
            <p:cNvSpPr>
              <a:spLocks/>
            </p:cNvSpPr>
            <p:nvPr/>
          </p:nvSpPr>
          <p:spPr bwMode="auto">
            <a:xfrm>
              <a:off x="987" y="3728"/>
              <a:ext cx="44" cy="51"/>
            </a:xfrm>
            <a:custGeom>
              <a:avLst/>
              <a:gdLst>
                <a:gd name="T0" fmla="*/ 23 w 44"/>
                <a:gd name="T1" fmla="*/ 0 h 51"/>
                <a:gd name="T2" fmla="*/ 0 w 44"/>
                <a:gd name="T3" fmla="*/ 51 h 51"/>
                <a:gd name="T4" fmla="*/ 44 w 44"/>
                <a:gd name="T5" fmla="*/ 45 h 51"/>
                <a:gd name="T6" fmla="*/ 23 w 44"/>
                <a:gd name="T7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51">
                  <a:moveTo>
                    <a:pt x="23" y="0"/>
                  </a:moveTo>
                  <a:lnTo>
                    <a:pt x="0" y="51"/>
                  </a:lnTo>
                  <a:lnTo>
                    <a:pt x="44" y="4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9170" name="Freeform 306"/>
            <p:cNvSpPr>
              <a:spLocks/>
            </p:cNvSpPr>
            <p:nvPr/>
          </p:nvSpPr>
          <p:spPr bwMode="auto">
            <a:xfrm>
              <a:off x="611" y="3695"/>
              <a:ext cx="417" cy="95"/>
            </a:xfrm>
            <a:custGeom>
              <a:avLst/>
              <a:gdLst>
                <a:gd name="T0" fmla="*/ 0 w 417"/>
                <a:gd name="T1" fmla="*/ 95 h 95"/>
                <a:gd name="T2" fmla="*/ 66 w 417"/>
                <a:gd name="T3" fmla="*/ 1 h 95"/>
                <a:gd name="T4" fmla="*/ 417 w 417"/>
                <a:gd name="T5" fmla="*/ 0 h 95"/>
                <a:gd name="T6" fmla="*/ 370 w 417"/>
                <a:gd name="T7" fmla="*/ 95 h 95"/>
                <a:gd name="T8" fmla="*/ 0 w 417"/>
                <a:gd name="T9" fmla="*/ 9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7" h="95">
                  <a:moveTo>
                    <a:pt x="0" y="95"/>
                  </a:moveTo>
                  <a:lnTo>
                    <a:pt x="66" y="1"/>
                  </a:lnTo>
                  <a:lnTo>
                    <a:pt x="417" y="0"/>
                  </a:lnTo>
                  <a:lnTo>
                    <a:pt x="370" y="95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49171" name="Text Box 307"/>
          <p:cNvSpPr txBox="1">
            <a:spLocks noChangeArrowheads="1"/>
          </p:cNvSpPr>
          <p:nvPr/>
        </p:nvSpPr>
        <p:spPr bwMode="auto">
          <a:xfrm>
            <a:off x="4613275" y="1335088"/>
            <a:ext cx="692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latin typeface="Arial" charset="0"/>
                <a:cs typeface="Arial" charset="0"/>
              </a:rPr>
              <a:t>MSC</a:t>
            </a:r>
          </a:p>
        </p:txBody>
      </p:sp>
      <p:sp>
        <p:nvSpPr>
          <p:cNvPr id="549172" name="Freeform 308"/>
          <p:cNvSpPr>
            <a:spLocks/>
          </p:cNvSpPr>
          <p:nvPr/>
        </p:nvSpPr>
        <p:spPr bwMode="auto">
          <a:xfrm>
            <a:off x="7177088" y="1381125"/>
            <a:ext cx="1235075" cy="1681163"/>
          </a:xfrm>
          <a:custGeom>
            <a:avLst/>
            <a:gdLst>
              <a:gd name="T0" fmla="*/ 239 w 1292"/>
              <a:gd name="T1" fmla="*/ 7 h 1255"/>
              <a:gd name="T2" fmla="*/ 35 w 1292"/>
              <a:gd name="T3" fmla="*/ 157 h 1255"/>
              <a:gd name="T4" fmla="*/ 29 w 1292"/>
              <a:gd name="T5" fmla="*/ 523 h 1255"/>
              <a:gd name="T6" fmla="*/ 53 w 1292"/>
              <a:gd name="T7" fmla="*/ 829 h 1255"/>
              <a:gd name="T8" fmla="*/ 245 w 1292"/>
              <a:gd name="T9" fmla="*/ 871 h 1255"/>
              <a:gd name="T10" fmla="*/ 647 w 1292"/>
              <a:gd name="T11" fmla="*/ 1129 h 1255"/>
              <a:gd name="T12" fmla="*/ 995 w 1292"/>
              <a:gd name="T13" fmla="*/ 1237 h 1255"/>
              <a:gd name="T14" fmla="*/ 1199 w 1292"/>
              <a:gd name="T15" fmla="*/ 1021 h 1255"/>
              <a:gd name="T16" fmla="*/ 1271 w 1292"/>
              <a:gd name="T17" fmla="*/ 445 h 1255"/>
              <a:gd name="T18" fmla="*/ 1205 w 1292"/>
              <a:gd name="T19" fmla="*/ 211 h 1255"/>
              <a:gd name="T20" fmla="*/ 749 w 1292"/>
              <a:gd name="T21" fmla="*/ 115 h 1255"/>
              <a:gd name="T22" fmla="*/ 239 w 1292"/>
              <a:gd name="T23" fmla="*/ 7 h 1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9173" name="Text Box 309"/>
          <p:cNvSpPr txBox="1">
            <a:spLocks noChangeArrowheads="1"/>
          </p:cNvSpPr>
          <p:nvPr/>
        </p:nvSpPr>
        <p:spPr bwMode="auto">
          <a:xfrm>
            <a:off x="7285038" y="1724025"/>
            <a:ext cx="1106487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600">
                <a:cs typeface="Arial" charset="0"/>
              </a:rPr>
              <a:t>Public </a:t>
            </a:r>
          </a:p>
          <a:p>
            <a:pPr eaLnBrk="1" hangingPunct="1"/>
            <a:r>
              <a:rPr lang="en-US" sz="1600">
                <a:cs typeface="Arial" charset="0"/>
              </a:rPr>
              <a:t>telephone</a:t>
            </a:r>
          </a:p>
          <a:p>
            <a:pPr eaLnBrk="1" hangingPunct="1"/>
            <a:r>
              <a:rPr lang="en-US" sz="1600">
                <a:cs typeface="Arial" charset="0"/>
              </a:rPr>
              <a:t>network</a:t>
            </a:r>
          </a:p>
        </p:txBody>
      </p:sp>
      <p:sp>
        <p:nvSpPr>
          <p:cNvPr id="549174" name="Line 310"/>
          <p:cNvSpPr>
            <a:spLocks noChangeShapeType="1"/>
          </p:cNvSpPr>
          <p:nvPr/>
        </p:nvSpPr>
        <p:spPr bwMode="auto">
          <a:xfrm>
            <a:off x="5151438" y="2255838"/>
            <a:ext cx="12842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49175" name="Group 311"/>
          <p:cNvGrpSpPr>
            <a:grpSpLocks/>
          </p:cNvGrpSpPr>
          <p:nvPr/>
        </p:nvGrpSpPr>
        <p:grpSpPr bwMode="auto">
          <a:xfrm>
            <a:off x="6411913" y="1590675"/>
            <a:ext cx="550862" cy="1001713"/>
            <a:chOff x="611" y="3693"/>
            <a:chExt cx="449" cy="287"/>
          </a:xfrm>
        </p:grpSpPr>
        <p:sp>
          <p:nvSpPr>
            <p:cNvPr id="549176" name="Rectangle 312"/>
            <p:cNvSpPr>
              <a:spLocks noChangeArrowheads="1"/>
            </p:cNvSpPr>
            <p:nvPr/>
          </p:nvSpPr>
          <p:spPr bwMode="auto">
            <a:xfrm>
              <a:off x="635" y="3774"/>
              <a:ext cx="337" cy="20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49177" name="Group 313"/>
            <p:cNvGrpSpPr>
              <a:grpSpLocks/>
            </p:cNvGrpSpPr>
            <p:nvPr/>
          </p:nvGrpSpPr>
          <p:grpSpPr bwMode="auto">
            <a:xfrm>
              <a:off x="687" y="3826"/>
              <a:ext cx="224" cy="110"/>
              <a:chOff x="687" y="3826"/>
              <a:chExt cx="224" cy="110"/>
            </a:xfrm>
          </p:grpSpPr>
          <p:sp>
            <p:nvSpPr>
              <p:cNvPr id="549178" name="Freeform 314"/>
              <p:cNvSpPr>
                <a:spLocks/>
              </p:cNvSpPr>
              <p:nvPr/>
            </p:nvSpPr>
            <p:spPr bwMode="auto">
              <a:xfrm>
                <a:off x="687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9179" name="Freeform 315"/>
              <p:cNvSpPr>
                <a:spLocks/>
              </p:cNvSpPr>
              <p:nvPr/>
            </p:nvSpPr>
            <p:spPr bwMode="auto">
              <a:xfrm flipV="1">
                <a:off x="689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49180" name="Freeform 316"/>
            <p:cNvSpPr>
              <a:spLocks/>
            </p:cNvSpPr>
            <p:nvPr/>
          </p:nvSpPr>
          <p:spPr bwMode="auto">
            <a:xfrm>
              <a:off x="975" y="3704"/>
              <a:ext cx="62" cy="74"/>
            </a:xfrm>
            <a:custGeom>
              <a:avLst/>
              <a:gdLst>
                <a:gd name="T0" fmla="*/ 36 w 62"/>
                <a:gd name="T1" fmla="*/ 0 h 74"/>
                <a:gd name="T2" fmla="*/ 62 w 62"/>
                <a:gd name="T3" fmla="*/ 57 h 74"/>
                <a:gd name="T4" fmla="*/ 0 w 62"/>
                <a:gd name="T5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2" h="74">
                  <a:moveTo>
                    <a:pt x="36" y="0"/>
                  </a:moveTo>
                  <a:lnTo>
                    <a:pt x="62" y="57"/>
                  </a:lnTo>
                  <a:lnTo>
                    <a:pt x="0" y="7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9181" name="Freeform 317"/>
            <p:cNvSpPr>
              <a:spLocks/>
            </p:cNvSpPr>
            <p:nvPr/>
          </p:nvSpPr>
          <p:spPr bwMode="auto">
            <a:xfrm>
              <a:off x="972" y="3764"/>
              <a:ext cx="63" cy="216"/>
            </a:xfrm>
            <a:custGeom>
              <a:avLst/>
              <a:gdLst>
                <a:gd name="T0" fmla="*/ 2 w 63"/>
                <a:gd name="T1" fmla="*/ 16 h 225"/>
                <a:gd name="T2" fmla="*/ 0 w 63"/>
                <a:gd name="T3" fmla="*/ 225 h 225"/>
                <a:gd name="T4" fmla="*/ 62 w 63"/>
                <a:gd name="T5" fmla="*/ 202 h 225"/>
                <a:gd name="T6" fmla="*/ 63 w 63"/>
                <a:gd name="T7" fmla="*/ 0 h 225"/>
                <a:gd name="T8" fmla="*/ 2 w 63"/>
                <a:gd name="T9" fmla="*/ 16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225">
                  <a:moveTo>
                    <a:pt x="2" y="16"/>
                  </a:moveTo>
                  <a:lnTo>
                    <a:pt x="0" y="225"/>
                  </a:lnTo>
                  <a:lnTo>
                    <a:pt x="62" y="202"/>
                  </a:lnTo>
                  <a:lnTo>
                    <a:pt x="63" y="0"/>
                  </a:lnTo>
                  <a:lnTo>
                    <a:pt x="2" y="1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9182" name="Freeform 318"/>
            <p:cNvSpPr>
              <a:spLocks/>
            </p:cNvSpPr>
            <p:nvPr/>
          </p:nvSpPr>
          <p:spPr bwMode="auto">
            <a:xfrm>
              <a:off x="1013" y="3693"/>
              <a:ext cx="47" cy="78"/>
            </a:xfrm>
            <a:custGeom>
              <a:avLst/>
              <a:gdLst>
                <a:gd name="T0" fmla="*/ 12 w 47"/>
                <a:gd name="T1" fmla="*/ 0 h 78"/>
                <a:gd name="T2" fmla="*/ 47 w 47"/>
                <a:gd name="T3" fmla="*/ 78 h 78"/>
                <a:gd name="T4" fmla="*/ 15 w 47"/>
                <a:gd name="T5" fmla="*/ 77 h 78"/>
                <a:gd name="T6" fmla="*/ 0 w 47"/>
                <a:gd name="T7" fmla="*/ 35 h 78"/>
                <a:gd name="T8" fmla="*/ 12 w 47"/>
                <a:gd name="T9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78">
                  <a:moveTo>
                    <a:pt x="12" y="0"/>
                  </a:moveTo>
                  <a:lnTo>
                    <a:pt x="47" y="78"/>
                  </a:lnTo>
                  <a:lnTo>
                    <a:pt x="15" y="77"/>
                  </a:lnTo>
                  <a:lnTo>
                    <a:pt x="0" y="35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9183" name="Freeform 319"/>
            <p:cNvSpPr>
              <a:spLocks/>
            </p:cNvSpPr>
            <p:nvPr/>
          </p:nvSpPr>
          <p:spPr bwMode="auto">
            <a:xfrm>
              <a:off x="987" y="3728"/>
              <a:ext cx="44" cy="51"/>
            </a:xfrm>
            <a:custGeom>
              <a:avLst/>
              <a:gdLst>
                <a:gd name="T0" fmla="*/ 23 w 44"/>
                <a:gd name="T1" fmla="*/ 0 h 51"/>
                <a:gd name="T2" fmla="*/ 0 w 44"/>
                <a:gd name="T3" fmla="*/ 51 h 51"/>
                <a:gd name="T4" fmla="*/ 44 w 44"/>
                <a:gd name="T5" fmla="*/ 45 h 51"/>
                <a:gd name="T6" fmla="*/ 23 w 44"/>
                <a:gd name="T7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51">
                  <a:moveTo>
                    <a:pt x="23" y="0"/>
                  </a:moveTo>
                  <a:lnTo>
                    <a:pt x="0" y="51"/>
                  </a:lnTo>
                  <a:lnTo>
                    <a:pt x="44" y="4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9184" name="Freeform 320"/>
            <p:cNvSpPr>
              <a:spLocks/>
            </p:cNvSpPr>
            <p:nvPr/>
          </p:nvSpPr>
          <p:spPr bwMode="auto">
            <a:xfrm>
              <a:off x="611" y="3695"/>
              <a:ext cx="417" cy="95"/>
            </a:xfrm>
            <a:custGeom>
              <a:avLst/>
              <a:gdLst>
                <a:gd name="T0" fmla="*/ 0 w 417"/>
                <a:gd name="T1" fmla="*/ 95 h 95"/>
                <a:gd name="T2" fmla="*/ 66 w 417"/>
                <a:gd name="T3" fmla="*/ 1 h 95"/>
                <a:gd name="T4" fmla="*/ 417 w 417"/>
                <a:gd name="T5" fmla="*/ 0 h 95"/>
                <a:gd name="T6" fmla="*/ 370 w 417"/>
                <a:gd name="T7" fmla="*/ 95 h 95"/>
                <a:gd name="T8" fmla="*/ 0 w 417"/>
                <a:gd name="T9" fmla="*/ 9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7" h="95">
                  <a:moveTo>
                    <a:pt x="0" y="95"/>
                  </a:moveTo>
                  <a:lnTo>
                    <a:pt x="66" y="1"/>
                  </a:lnTo>
                  <a:lnTo>
                    <a:pt x="417" y="0"/>
                  </a:lnTo>
                  <a:lnTo>
                    <a:pt x="370" y="95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49185" name="Text Box 321"/>
          <p:cNvSpPr txBox="1">
            <a:spLocks noChangeArrowheads="1"/>
          </p:cNvSpPr>
          <p:nvPr/>
        </p:nvSpPr>
        <p:spPr bwMode="auto">
          <a:xfrm>
            <a:off x="6359525" y="2573338"/>
            <a:ext cx="108585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>
                <a:latin typeface="Arial" charset="0"/>
                <a:cs typeface="Arial" charset="0"/>
              </a:rPr>
              <a:t>Gateway</a:t>
            </a:r>
          </a:p>
          <a:p>
            <a:pPr eaLnBrk="1" hangingPunct="1">
              <a:lnSpc>
                <a:spcPct val="80000"/>
              </a:lnSpc>
            </a:pPr>
            <a:r>
              <a:rPr lang="en-US">
                <a:latin typeface="Arial" charset="0"/>
                <a:cs typeface="Arial" charset="0"/>
              </a:rPr>
              <a:t>MSC</a:t>
            </a:r>
          </a:p>
        </p:txBody>
      </p:sp>
      <p:sp>
        <p:nvSpPr>
          <p:cNvPr id="549186" name="Text Box 322"/>
          <p:cNvSpPr txBox="1">
            <a:spLocks noChangeArrowheads="1"/>
          </p:cNvSpPr>
          <p:nvPr/>
        </p:nvSpPr>
        <p:spPr bwMode="auto">
          <a:xfrm>
            <a:off x="6481763" y="1593850"/>
            <a:ext cx="361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latin typeface="Arial" charset="0"/>
                <a:cs typeface="Arial" charset="0"/>
              </a:rPr>
              <a:t>G</a:t>
            </a:r>
          </a:p>
        </p:txBody>
      </p:sp>
      <p:sp>
        <p:nvSpPr>
          <p:cNvPr id="549187" name="Line 323"/>
          <p:cNvSpPr>
            <a:spLocks noChangeShapeType="1"/>
          </p:cNvSpPr>
          <p:nvPr/>
        </p:nvSpPr>
        <p:spPr bwMode="auto">
          <a:xfrm flipH="1">
            <a:off x="6200775" y="2325688"/>
            <a:ext cx="236538" cy="146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9188" name="Line 324"/>
          <p:cNvSpPr>
            <a:spLocks noChangeShapeType="1"/>
          </p:cNvSpPr>
          <p:nvPr/>
        </p:nvSpPr>
        <p:spPr bwMode="auto">
          <a:xfrm flipH="1" flipV="1">
            <a:off x="6211888" y="2043113"/>
            <a:ext cx="225425" cy="904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9189" name="Line 325"/>
          <p:cNvSpPr>
            <a:spLocks noChangeShapeType="1"/>
          </p:cNvSpPr>
          <p:nvPr/>
        </p:nvSpPr>
        <p:spPr bwMode="auto">
          <a:xfrm flipH="1">
            <a:off x="5834063" y="2500313"/>
            <a:ext cx="327025" cy="203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9190" name="Line 326"/>
          <p:cNvSpPr>
            <a:spLocks noChangeShapeType="1"/>
          </p:cNvSpPr>
          <p:nvPr/>
        </p:nvSpPr>
        <p:spPr bwMode="auto">
          <a:xfrm flipH="1" flipV="1">
            <a:off x="5929313" y="1952625"/>
            <a:ext cx="236537" cy="793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9191" name="Line 327"/>
          <p:cNvSpPr>
            <a:spLocks noChangeShapeType="1"/>
          </p:cNvSpPr>
          <p:nvPr/>
        </p:nvSpPr>
        <p:spPr bwMode="auto">
          <a:xfrm>
            <a:off x="6942138" y="2224088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4405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Wireless, Mobile Networks</a:t>
            </a:r>
          </a:p>
        </p:txBody>
      </p:sp>
      <p:sp>
        <p:nvSpPr>
          <p:cNvPr id="24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6-</a:t>
            </a:r>
            <a:fld id="{E7C0FADF-5DE0-4F72-ABBC-D936664E609E}" type="slidenum">
              <a:rPr lang="en-US"/>
              <a:pPr/>
              <a:t>28</a:t>
            </a:fld>
            <a:endParaRPr lang="en-US"/>
          </a:p>
        </p:txBody>
      </p:sp>
      <p:sp>
        <p:nvSpPr>
          <p:cNvPr id="549890" name="Rectangle 2"/>
          <p:cNvSpPr>
            <a:spLocks noChangeArrowheads="1"/>
          </p:cNvSpPr>
          <p:nvPr/>
        </p:nvSpPr>
        <p:spPr bwMode="auto">
          <a:xfrm>
            <a:off x="298450" y="306388"/>
            <a:ext cx="766286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u="sng">
                <a:solidFill>
                  <a:srgbClr val="000099"/>
                </a:solidFill>
                <a:cs typeface="Arial" charset="0"/>
              </a:rPr>
              <a:t>2.5G (voice+data) network architecture</a:t>
            </a:r>
          </a:p>
        </p:txBody>
      </p:sp>
      <p:grpSp>
        <p:nvGrpSpPr>
          <p:cNvPr id="549891" name="Group 3"/>
          <p:cNvGrpSpPr>
            <a:grpSpLocks/>
          </p:cNvGrpSpPr>
          <p:nvPr/>
        </p:nvGrpSpPr>
        <p:grpSpPr bwMode="auto">
          <a:xfrm>
            <a:off x="1901825" y="1522413"/>
            <a:ext cx="242888" cy="485775"/>
            <a:chOff x="3796" y="1043"/>
            <a:chExt cx="865" cy="1237"/>
          </a:xfrm>
        </p:grpSpPr>
        <p:sp>
          <p:nvSpPr>
            <p:cNvPr id="549892" name="Line 4"/>
            <p:cNvSpPr>
              <a:spLocks noChangeShapeType="1"/>
            </p:cNvSpPr>
            <p:nvPr/>
          </p:nvSpPr>
          <p:spPr bwMode="auto">
            <a:xfrm flipH="1">
              <a:off x="3992" y="1481"/>
              <a:ext cx="235" cy="7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49893" name="Line 5"/>
            <p:cNvSpPr>
              <a:spLocks noChangeShapeType="1"/>
            </p:cNvSpPr>
            <p:nvPr/>
          </p:nvSpPr>
          <p:spPr bwMode="auto">
            <a:xfrm>
              <a:off x="4227" y="1481"/>
              <a:ext cx="236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49894" name="Line 6"/>
            <p:cNvSpPr>
              <a:spLocks noChangeShapeType="1"/>
            </p:cNvSpPr>
            <p:nvPr/>
          </p:nvSpPr>
          <p:spPr bwMode="auto">
            <a:xfrm>
              <a:off x="3992" y="2201"/>
              <a:ext cx="235" cy="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49895" name="Line 7"/>
            <p:cNvSpPr>
              <a:spLocks noChangeShapeType="1"/>
            </p:cNvSpPr>
            <p:nvPr/>
          </p:nvSpPr>
          <p:spPr bwMode="auto">
            <a:xfrm flipH="1">
              <a:off x="4227" y="2201"/>
              <a:ext cx="236" cy="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49896" name="Line 8"/>
            <p:cNvSpPr>
              <a:spLocks noChangeShapeType="1"/>
            </p:cNvSpPr>
            <p:nvPr/>
          </p:nvSpPr>
          <p:spPr bwMode="auto">
            <a:xfrm>
              <a:off x="4227" y="1497"/>
              <a:ext cx="0" cy="7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49897" name="Line 9"/>
            <p:cNvSpPr>
              <a:spLocks noChangeShapeType="1"/>
            </p:cNvSpPr>
            <p:nvPr/>
          </p:nvSpPr>
          <p:spPr bwMode="auto">
            <a:xfrm flipV="1">
              <a:off x="3992" y="2127"/>
              <a:ext cx="235" cy="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49898" name="Line 10"/>
            <p:cNvSpPr>
              <a:spLocks noChangeShapeType="1"/>
            </p:cNvSpPr>
            <p:nvPr/>
          </p:nvSpPr>
          <p:spPr bwMode="auto">
            <a:xfrm flipH="1" flipV="1">
              <a:off x="4227" y="2127"/>
              <a:ext cx="236" cy="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49899" name="Line 11"/>
            <p:cNvSpPr>
              <a:spLocks noChangeShapeType="1"/>
            </p:cNvSpPr>
            <p:nvPr/>
          </p:nvSpPr>
          <p:spPr bwMode="auto">
            <a:xfrm>
              <a:off x="4092" y="1890"/>
              <a:ext cx="135" cy="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49900" name="Line 12"/>
            <p:cNvSpPr>
              <a:spLocks noChangeShapeType="1"/>
            </p:cNvSpPr>
            <p:nvPr/>
          </p:nvSpPr>
          <p:spPr bwMode="auto">
            <a:xfrm flipV="1">
              <a:off x="4227" y="1890"/>
              <a:ext cx="143" cy="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49901" name="Line 13"/>
            <p:cNvSpPr>
              <a:spLocks noChangeShapeType="1"/>
            </p:cNvSpPr>
            <p:nvPr/>
          </p:nvSpPr>
          <p:spPr bwMode="auto">
            <a:xfrm>
              <a:off x="4047" y="1996"/>
              <a:ext cx="175" cy="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49902" name="Line 14"/>
            <p:cNvSpPr>
              <a:spLocks noChangeShapeType="1"/>
            </p:cNvSpPr>
            <p:nvPr/>
          </p:nvSpPr>
          <p:spPr bwMode="auto">
            <a:xfrm flipV="1">
              <a:off x="4227" y="2012"/>
              <a:ext cx="176" cy="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49903" name="Line 15"/>
            <p:cNvSpPr>
              <a:spLocks noChangeShapeType="1"/>
            </p:cNvSpPr>
            <p:nvPr/>
          </p:nvSpPr>
          <p:spPr bwMode="auto">
            <a:xfrm flipV="1">
              <a:off x="4227" y="1782"/>
              <a:ext cx="90" cy="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49904" name="Line 16"/>
            <p:cNvSpPr>
              <a:spLocks noChangeShapeType="1"/>
            </p:cNvSpPr>
            <p:nvPr/>
          </p:nvSpPr>
          <p:spPr bwMode="auto">
            <a:xfrm flipV="1">
              <a:off x="4227" y="1632"/>
              <a:ext cx="57" cy="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49905" name="Line 17"/>
            <p:cNvSpPr>
              <a:spLocks noChangeShapeType="1"/>
            </p:cNvSpPr>
            <p:nvPr/>
          </p:nvSpPr>
          <p:spPr bwMode="auto">
            <a:xfrm>
              <a:off x="4126" y="1772"/>
              <a:ext cx="109" cy="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49906" name="Line 18"/>
            <p:cNvSpPr>
              <a:spLocks noChangeShapeType="1"/>
            </p:cNvSpPr>
            <p:nvPr/>
          </p:nvSpPr>
          <p:spPr bwMode="auto">
            <a:xfrm>
              <a:off x="4175" y="1625"/>
              <a:ext cx="63" cy="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549907" name="Group 19"/>
            <p:cNvGrpSpPr>
              <a:grpSpLocks/>
            </p:cNvGrpSpPr>
            <p:nvPr/>
          </p:nvGrpSpPr>
          <p:grpSpPr bwMode="auto">
            <a:xfrm>
              <a:off x="4269" y="1415"/>
              <a:ext cx="392" cy="137"/>
              <a:chOff x="4227" y="1360"/>
              <a:chExt cx="863" cy="270"/>
            </a:xfrm>
          </p:grpSpPr>
          <p:sp>
            <p:nvSpPr>
              <p:cNvPr id="549908" name="Line 20"/>
              <p:cNvSpPr>
                <a:spLocks noChangeShapeType="1"/>
              </p:cNvSpPr>
              <p:nvPr/>
            </p:nvSpPr>
            <p:spPr bwMode="auto">
              <a:xfrm>
                <a:off x="4227" y="1604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49909" name="Line 21"/>
              <p:cNvSpPr>
                <a:spLocks noChangeShapeType="1"/>
              </p:cNvSpPr>
              <p:nvPr/>
            </p:nvSpPr>
            <p:spPr bwMode="auto">
              <a:xfrm rot="6361956" flipH="1" flipV="1">
                <a:off x="4464" y="1205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49910" name="Line 22"/>
              <p:cNvSpPr>
                <a:spLocks noChangeShapeType="1"/>
              </p:cNvSpPr>
              <p:nvPr/>
            </p:nvSpPr>
            <p:spPr bwMode="auto">
              <a:xfrm rot="6361956">
                <a:off x="4602" y="1393"/>
                <a:ext cx="189" cy="203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49911" name="Line 23"/>
              <p:cNvSpPr>
                <a:spLocks noChangeShapeType="1"/>
              </p:cNvSpPr>
              <p:nvPr/>
            </p:nvSpPr>
            <p:spPr bwMode="auto">
              <a:xfrm rot="6361956" flipH="1" flipV="1">
                <a:off x="4745" y="1286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549912" name="Group 24"/>
            <p:cNvGrpSpPr>
              <a:grpSpLocks/>
            </p:cNvGrpSpPr>
            <p:nvPr/>
          </p:nvGrpSpPr>
          <p:grpSpPr bwMode="auto">
            <a:xfrm rot="5700496">
              <a:off x="4053" y="1170"/>
              <a:ext cx="392" cy="137"/>
              <a:chOff x="4227" y="1360"/>
              <a:chExt cx="863" cy="270"/>
            </a:xfrm>
          </p:grpSpPr>
          <p:sp>
            <p:nvSpPr>
              <p:cNvPr id="549913" name="Line 25"/>
              <p:cNvSpPr>
                <a:spLocks noChangeShapeType="1"/>
              </p:cNvSpPr>
              <p:nvPr/>
            </p:nvSpPr>
            <p:spPr bwMode="auto">
              <a:xfrm>
                <a:off x="4227" y="1604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49914" name="Line 26"/>
              <p:cNvSpPr>
                <a:spLocks noChangeShapeType="1"/>
              </p:cNvSpPr>
              <p:nvPr/>
            </p:nvSpPr>
            <p:spPr bwMode="auto">
              <a:xfrm rot="6361956" flipH="1" flipV="1">
                <a:off x="4464" y="1205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49915" name="Line 27"/>
              <p:cNvSpPr>
                <a:spLocks noChangeShapeType="1"/>
              </p:cNvSpPr>
              <p:nvPr/>
            </p:nvSpPr>
            <p:spPr bwMode="auto">
              <a:xfrm rot="6361956">
                <a:off x="4602" y="1393"/>
                <a:ext cx="189" cy="203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49916" name="Line 28"/>
              <p:cNvSpPr>
                <a:spLocks noChangeShapeType="1"/>
              </p:cNvSpPr>
              <p:nvPr/>
            </p:nvSpPr>
            <p:spPr bwMode="auto">
              <a:xfrm rot="6361956" flipH="1" flipV="1">
                <a:off x="4745" y="1286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549917" name="Group 29"/>
            <p:cNvGrpSpPr>
              <a:grpSpLocks/>
            </p:cNvGrpSpPr>
            <p:nvPr/>
          </p:nvGrpSpPr>
          <p:grpSpPr bwMode="auto">
            <a:xfrm rot="10800000">
              <a:off x="3796" y="1402"/>
              <a:ext cx="392" cy="137"/>
              <a:chOff x="4227" y="1360"/>
              <a:chExt cx="863" cy="270"/>
            </a:xfrm>
          </p:grpSpPr>
          <p:sp>
            <p:nvSpPr>
              <p:cNvPr id="549918" name="Line 30"/>
              <p:cNvSpPr>
                <a:spLocks noChangeShapeType="1"/>
              </p:cNvSpPr>
              <p:nvPr/>
            </p:nvSpPr>
            <p:spPr bwMode="auto">
              <a:xfrm>
                <a:off x="4227" y="1604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49919" name="Line 31"/>
              <p:cNvSpPr>
                <a:spLocks noChangeShapeType="1"/>
              </p:cNvSpPr>
              <p:nvPr/>
            </p:nvSpPr>
            <p:spPr bwMode="auto">
              <a:xfrm rot="6361956" flipH="1" flipV="1">
                <a:off x="4464" y="1205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49920" name="Line 32"/>
              <p:cNvSpPr>
                <a:spLocks noChangeShapeType="1"/>
              </p:cNvSpPr>
              <p:nvPr/>
            </p:nvSpPr>
            <p:spPr bwMode="auto">
              <a:xfrm rot="6361956">
                <a:off x="4602" y="1393"/>
                <a:ext cx="189" cy="203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49921" name="Line 33"/>
              <p:cNvSpPr>
                <a:spLocks noChangeShapeType="1"/>
              </p:cNvSpPr>
              <p:nvPr/>
            </p:nvSpPr>
            <p:spPr bwMode="auto">
              <a:xfrm rot="6361956" flipH="1" flipV="1">
                <a:off x="4745" y="1286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grpSp>
        <p:nvGrpSpPr>
          <p:cNvPr id="549922" name="Group 34"/>
          <p:cNvGrpSpPr>
            <a:grpSpLocks/>
          </p:cNvGrpSpPr>
          <p:nvPr/>
        </p:nvGrpSpPr>
        <p:grpSpPr bwMode="auto">
          <a:xfrm>
            <a:off x="2390775" y="2000250"/>
            <a:ext cx="242888" cy="485775"/>
            <a:chOff x="3796" y="1043"/>
            <a:chExt cx="865" cy="1237"/>
          </a:xfrm>
        </p:grpSpPr>
        <p:sp>
          <p:nvSpPr>
            <p:cNvPr id="549923" name="Line 35"/>
            <p:cNvSpPr>
              <a:spLocks noChangeShapeType="1"/>
            </p:cNvSpPr>
            <p:nvPr/>
          </p:nvSpPr>
          <p:spPr bwMode="auto">
            <a:xfrm flipH="1">
              <a:off x="3992" y="1481"/>
              <a:ext cx="235" cy="7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49924" name="Line 36"/>
            <p:cNvSpPr>
              <a:spLocks noChangeShapeType="1"/>
            </p:cNvSpPr>
            <p:nvPr/>
          </p:nvSpPr>
          <p:spPr bwMode="auto">
            <a:xfrm>
              <a:off x="4227" y="1481"/>
              <a:ext cx="236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49925" name="Line 37"/>
            <p:cNvSpPr>
              <a:spLocks noChangeShapeType="1"/>
            </p:cNvSpPr>
            <p:nvPr/>
          </p:nvSpPr>
          <p:spPr bwMode="auto">
            <a:xfrm>
              <a:off x="3992" y="2201"/>
              <a:ext cx="235" cy="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49926" name="Line 38"/>
            <p:cNvSpPr>
              <a:spLocks noChangeShapeType="1"/>
            </p:cNvSpPr>
            <p:nvPr/>
          </p:nvSpPr>
          <p:spPr bwMode="auto">
            <a:xfrm flipH="1">
              <a:off x="4227" y="2201"/>
              <a:ext cx="236" cy="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49927" name="Line 39"/>
            <p:cNvSpPr>
              <a:spLocks noChangeShapeType="1"/>
            </p:cNvSpPr>
            <p:nvPr/>
          </p:nvSpPr>
          <p:spPr bwMode="auto">
            <a:xfrm>
              <a:off x="4227" y="1497"/>
              <a:ext cx="0" cy="7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49928" name="Line 40"/>
            <p:cNvSpPr>
              <a:spLocks noChangeShapeType="1"/>
            </p:cNvSpPr>
            <p:nvPr/>
          </p:nvSpPr>
          <p:spPr bwMode="auto">
            <a:xfrm flipV="1">
              <a:off x="3992" y="2127"/>
              <a:ext cx="235" cy="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49929" name="Line 41"/>
            <p:cNvSpPr>
              <a:spLocks noChangeShapeType="1"/>
            </p:cNvSpPr>
            <p:nvPr/>
          </p:nvSpPr>
          <p:spPr bwMode="auto">
            <a:xfrm flipH="1" flipV="1">
              <a:off x="4227" y="2127"/>
              <a:ext cx="236" cy="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49930" name="Line 42"/>
            <p:cNvSpPr>
              <a:spLocks noChangeShapeType="1"/>
            </p:cNvSpPr>
            <p:nvPr/>
          </p:nvSpPr>
          <p:spPr bwMode="auto">
            <a:xfrm>
              <a:off x="4092" y="1890"/>
              <a:ext cx="135" cy="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49931" name="Line 43"/>
            <p:cNvSpPr>
              <a:spLocks noChangeShapeType="1"/>
            </p:cNvSpPr>
            <p:nvPr/>
          </p:nvSpPr>
          <p:spPr bwMode="auto">
            <a:xfrm flipV="1">
              <a:off x="4227" y="1890"/>
              <a:ext cx="143" cy="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49932" name="Line 44"/>
            <p:cNvSpPr>
              <a:spLocks noChangeShapeType="1"/>
            </p:cNvSpPr>
            <p:nvPr/>
          </p:nvSpPr>
          <p:spPr bwMode="auto">
            <a:xfrm>
              <a:off x="4047" y="1996"/>
              <a:ext cx="175" cy="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49933" name="Line 45"/>
            <p:cNvSpPr>
              <a:spLocks noChangeShapeType="1"/>
            </p:cNvSpPr>
            <p:nvPr/>
          </p:nvSpPr>
          <p:spPr bwMode="auto">
            <a:xfrm flipV="1">
              <a:off x="4227" y="2012"/>
              <a:ext cx="176" cy="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49934" name="Line 46"/>
            <p:cNvSpPr>
              <a:spLocks noChangeShapeType="1"/>
            </p:cNvSpPr>
            <p:nvPr/>
          </p:nvSpPr>
          <p:spPr bwMode="auto">
            <a:xfrm flipV="1">
              <a:off x="4227" y="1782"/>
              <a:ext cx="90" cy="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49935" name="Line 47"/>
            <p:cNvSpPr>
              <a:spLocks noChangeShapeType="1"/>
            </p:cNvSpPr>
            <p:nvPr/>
          </p:nvSpPr>
          <p:spPr bwMode="auto">
            <a:xfrm flipV="1">
              <a:off x="4227" y="1632"/>
              <a:ext cx="57" cy="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49936" name="Line 48"/>
            <p:cNvSpPr>
              <a:spLocks noChangeShapeType="1"/>
            </p:cNvSpPr>
            <p:nvPr/>
          </p:nvSpPr>
          <p:spPr bwMode="auto">
            <a:xfrm>
              <a:off x="4126" y="1772"/>
              <a:ext cx="109" cy="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49937" name="Line 49"/>
            <p:cNvSpPr>
              <a:spLocks noChangeShapeType="1"/>
            </p:cNvSpPr>
            <p:nvPr/>
          </p:nvSpPr>
          <p:spPr bwMode="auto">
            <a:xfrm>
              <a:off x="4175" y="1625"/>
              <a:ext cx="63" cy="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549938" name="Group 50"/>
            <p:cNvGrpSpPr>
              <a:grpSpLocks/>
            </p:cNvGrpSpPr>
            <p:nvPr/>
          </p:nvGrpSpPr>
          <p:grpSpPr bwMode="auto">
            <a:xfrm>
              <a:off x="4269" y="1415"/>
              <a:ext cx="392" cy="137"/>
              <a:chOff x="4227" y="1360"/>
              <a:chExt cx="863" cy="270"/>
            </a:xfrm>
          </p:grpSpPr>
          <p:sp>
            <p:nvSpPr>
              <p:cNvPr id="549939" name="Line 51"/>
              <p:cNvSpPr>
                <a:spLocks noChangeShapeType="1"/>
              </p:cNvSpPr>
              <p:nvPr/>
            </p:nvSpPr>
            <p:spPr bwMode="auto">
              <a:xfrm>
                <a:off x="4227" y="1604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49940" name="Line 52"/>
              <p:cNvSpPr>
                <a:spLocks noChangeShapeType="1"/>
              </p:cNvSpPr>
              <p:nvPr/>
            </p:nvSpPr>
            <p:spPr bwMode="auto">
              <a:xfrm rot="6361956" flipH="1" flipV="1">
                <a:off x="4464" y="1205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49941" name="Line 53"/>
              <p:cNvSpPr>
                <a:spLocks noChangeShapeType="1"/>
              </p:cNvSpPr>
              <p:nvPr/>
            </p:nvSpPr>
            <p:spPr bwMode="auto">
              <a:xfrm rot="6361956">
                <a:off x="4602" y="1393"/>
                <a:ext cx="189" cy="203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49942" name="Line 54"/>
              <p:cNvSpPr>
                <a:spLocks noChangeShapeType="1"/>
              </p:cNvSpPr>
              <p:nvPr/>
            </p:nvSpPr>
            <p:spPr bwMode="auto">
              <a:xfrm rot="6361956" flipH="1" flipV="1">
                <a:off x="4745" y="1286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549943" name="Group 55"/>
            <p:cNvGrpSpPr>
              <a:grpSpLocks/>
            </p:cNvGrpSpPr>
            <p:nvPr/>
          </p:nvGrpSpPr>
          <p:grpSpPr bwMode="auto">
            <a:xfrm rot="5700496">
              <a:off x="4053" y="1170"/>
              <a:ext cx="392" cy="137"/>
              <a:chOff x="4227" y="1360"/>
              <a:chExt cx="863" cy="270"/>
            </a:xfrm>
          </p:grpSpPr>
          <p:sp>
            <p:nvSpPr>
              <p:cNvPr id="549944" name="Line 56"/>
              <p:cNvSpPr>
                <a:spLocks noChangeShapeType="1"/>
              </p:cNvSpPr>
              <p:nvPr/>
            </p:nvSpPr>
            <p:spPr bwMode="auto">
              <a:xfrm>
                <a:off x="4227" y="1604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49945" name="Line 57"/>
              <p:cNvSpPr>
                <a:spLocks noChangeShapeType="1"/>
              </p:cNvSpPr>
              <p:nvPr/>
            </p:nvSpPr>
            <p:spPr bwMode="auto">
              <a:xfrm rot="6361956" flipH="1" flipV="1">
                <a:off x="4464" y="1205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49946" name="Line 58"/>
              <p:cNvSpPr>
                <a:spLocks noChangeShapeType="1"/>
              </p:cNvSpPr>
              <p:nvPr/>
            </p:nvSpPr>
            <p:spPr bwMode="auto">
              <a:xfrm rot="6361956">
                <a:off x="4602" y="1393"/>
                <a:ext cx="189" cy="203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49947" name="Line 59"/>
              <p:cNvSpPr>
                <a:spLocks noChangeShapeType="1"/>
              </p:cNvSpPr>
              <p:nvPr/>
            </p:nvSpPr>
            <p:spPr bwMode="auto">
              <a:xfrm rot="6361956" flipH="1" flipV="1">
                <a:off x="4745" y="1286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549948" name="Group 60"/>
            <p:cNvGrpSpPr>
              <a:grpSpLocks/>
            </p:cNvGrpSpPr>
            <p:nvPr/>
          </p:nvGrpSpPr>
          <p:grpSpPr bwMode="auto">
            <a:xfrm rot="10800000">
              <a:off x="3796" y="1402"/>
              <a:ext cx="392" cy="137"/>
              <a:chOff x="4227" y="1360"/>
              <a:chExt cx="863" cy="270"/>
            </a:xfrm>
          </p:grpSpPr>
          <p:sp>
            <p:nvSpPr>
              <p:cNvPr id="549949" name="Line 61"/>
              <p:cNvSpPr>
                <a:spLocks noChangeShapeType="1"/>
              </p:cNvSpPr>
              <p:nvPr/>
            </p:nvSpPr>
            <p:spPr bwMode="auto">
              <a:xfrm>
                <a:off x="4227" y="1604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49950" name="Line 62"/>
              <p:cNvSpPr>
                <a:spLocks noChangeShapeType="1"/>
              </p:cNvSpPr>
              <p:nvPr/>
            </p:nvSpPr>
            <p:spPr bwMode="auto">
              <a:xfrm rot="6361956" flipH="1" flipV="1">
                <a:off x="4464" y="1205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49951" name="Line 63"/>
              <p:cNvSpPr>
                <a:spLocks noChangeShapeType="1"/>
              </p:cNvSpPr>
              <p:nvPr/>
            </p:nvSpPr>
            <p:spPr bwMode="auto">
              <a:xfrm rot="6361956">
                <a:off x="4602" y="1393"/>
                <a:ext cx="189" cy="203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49952" name="Line 64"/>
              <p:cNvSpPr>
                <a:spLocks noChangeShapeType="1"/>
              </p:cNvSpPr>
              <p:nvPr/>
            </p:nvSpPr>
            <p:spPr bwMode="auto">
              <a:xfrm rot="6361956" flipH="1" flipV="1">
                <a:off x="4745" y="1286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grpSp>
        <p:nvGrpSpPr>
          <p:cNvPr id="549953" name="Group 65"/>
          <p:cNvGrpSpPr>
            <a:grpSpLocks/>
          </p:cNvGrpSpPr>
          <p:nvPr/>
        </p:nvGrpSpPr>
        <p:grpSpPr bwMode="auto">
          <a:xfrm>
            <a:off x="1865313" y="2311400"/>
            <a:ext cx="242887" cy="485775"/>
            <a:chOff x="3796" y="1043"/>
            <a:chExt cx="865" cy="1237"/>
          </a:xfrm>
        </p:grpSpPr>
        <p:sp>
          <p:nvSpPr>
            <p:cNvPr id="549954" name="Line 66"/>
            <p:cNvSpPr>
              <a:spLocks noChangeShapeType="1"/>
            </p:cNvSpPr>
            <p:nvPr/>
          </p:nvSpPr>
          <p:spPr bwMode="auto">
            <a:xfrm flipH="1">
              <a:off x="3992" y="1481"/>
              <a:ext cx="235" cy="7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49955" name="Line 67"/>
            <p:cNvSpPr>
              <a:spLocks noChangeShapeType="1"/>
            </p:cNvSpPr>
            <p:nvPr/>
          </p:nvSpPr>
          <p:spPr bwMode="auto">
            <a:xfrm>
              <a:off x="4227" y="1481"/>
              <a:ext cx="236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49956" name="Line 68"/>
            <p:cNvSpPr>
              <a:spLocks noChangeShapeType="1"/>
            </p:cNvSpPr>
            <p:nvPr/>
          </p:nvSpPr>
          <p:spPr bwMode="auto">
            <a:xfrm>
              <a:off x="3992" y="2201"/>
              <a:ext cx="235" cy="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49957" name="Line 69"/>
            <p:cNvSpPr>
              <a:spLocks noChangeShapeType="1"/>
            </p:cNvSpPr>
            <p:nvPr/>
          </p:nvSpPr>
          <p:spPr bwMode="auto">
            <a:xfrm flipH="1">
              <a:off x="4227" y="2201"/>
              <a:ext cx="236" cy="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49958" name="Line 70"/>
            <p:cNvSpPr>
              <a:spLocks noChangeShapeType="1"/>
            </p:cNvSpPr>
            <p:nvPr/>
          </p:nvSpPr>
          <p:spPr bwMode="auto">
            <a:xfrm>
              <a:off x="4227" y="1497"/>
              <a:ext cx="0" cy="7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49959" name="Line 71"/>
            <p:cNvSpPr>
              <a:spLocks noChangeShapeType="1"/>
            </p:cNvSpPr>
            <p:nvPr/>
          </p:nvSpPr>
          <p:spPr bwMode="auto">
            <a:xfrm flipV="1">
              <a:off x="3992" y="2127"/>
              <a:ext cx="235" cy="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49960" name="Line 72"/>
            <p:cNvSpPr>
              <a:spLocks noChangeShapeType="1"/>
            </p:cNvSpPr>
            <p:nvPr/>
          </p:nvSpPr>
          <p:spPr bwMode="auto">
            <a:xfrm flipH="1" flipV="1">
              <a:off x="4227" y="2127"/>
              <a:ext cx="236" cy="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49961" name="Line 73"/>
            <p:cNvSpPr>
              <a:spLocks noChangeShapeType="1"/>
            </p:cNvSpPr>
            <p:nvPr/>
          </p:nvSpPr>
          <p:spPr bwMode="auto">
            <a:xfrm>
              <a:off x="4092" y="1890"/>
              <a:ext cx="135" cy="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49962" name="Line 74"/>
            <p:cNvSpPr>
              <a:spLocks noChangeShapeType="1"/>
            </p:cNvSpPr>
            <p:nvPr/>
          </p:nvSpPr>
          <p:spPr bwMode="auto">
            <a:xfrm flipV="1">
              <a:off x="4227" y="1890"/>
              <a:ext cx="143" cy="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49963" name="Line 75"/>
            <p:cNvSpPr>
              <a:spLocks noChangeShapeType="1"/>
            </p:cNvSpPr>
            <p:nvPr/>
          </p:nvSpPr>
          <p:spPr bwMode="auto">
            <a:xfrm>
              <a:off x="4047" y="1996"/>
              <a:ext cx="175" cy="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49964" name="Line 76"/>
            <p:cNvSpPr>
              <a:spLocks noChangeShapeType="1"/>
            </p:cNvSpPr>
            <p:nvPr/>
          </p:nvSpPr>
          <p:spPr bwMode="auto">
            <a:xfrm flipV="1">
              <a:off x="4227" y="2012"/>
              <a:ext cx="176" cy="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49965" name="Line 77"/>
            <p:cNvSpPr>
              <a:spLocks noChangeShapeType="1"/>
            </p:cNvSpPr>
            <p:nvPr/>
          </p:nvSpPr>
          <p:spPr bwMode="auto">
            <a:xfrm flipV="1">
              <a:off x="4227" y="1782"/>
              <a:ext cx="90" cy="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49966" name="Line 78"/>
            <p:cNvSpPr>
              <a:spLocks noChangeShapeType="1"/>
            </p:cNvSpPr>
            <p:nvPr/>
          </p:nvSpPr>
          <p:spPr bwMode="auto">
            <a:xfrm flipV="1">
              <a:off x="4227" y="1632"/>
              <a:ext cx="57" cy="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49967" name="Line 79"/>
            <p:cNvSpPr>
              <a:spLocks noChangeShapeType="1"/>
            </p:cNvSpPr>
            <p:nvPr/>
          </p:nvSpPr>
          <p:spPr bwMode="auto">
            <a:xfrm>
              <a:off x="4126" y="1772"/>
              <a:ext cx="109" cy="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49968" name="Line 80"/>
            <p:cNvSpPr>
              <a:spLocks noChangeShapeType="1"/>
            </p:cNvSpPr>
            <p:nvPr/>
          </p:nvSpPr>
          <p:spPr bwMode="auto">
            <a:xfrm>
              <a:off x="4175" y="1625"/>
              <a:ext cx="63" cy="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549969" name="Group 81"/>
            <p:cNvGrpSpPr>
              <a:grpSpLocks/>
            </p:cNvGrpSpPr>
            <p:nvPr/>
          </p:nvGrpSpPr>
          <p:grpSpPr bwMode="auto">
            <a:xfrm>
              <a:off x="4269" y="1415"/>
              <a:ext cx="392" cy="137"/>
              <a:chOff x="4227" y="1360"/>
              <a:chExt cx="863" cy="270"/>
            </a:xfrm>
          </p:grpSpPr>
          <p:sp>
            <p:nvSpPr>
              <p:cNvPr id="549970" name="Line 82"/>
              <p:cNvSpPr>
                <a:spLocks noChangeShapeType="1"/>
              </p:cNvSpPr>
              <p:nvPr/>
            </p:nvSpPr>
            <p:spPr bwMode="auto">
              <a:xfrm>
                <a:off x="4227" y="1604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49971" name="Line 83"/>
              <p:cNvSpPr>
                <a:spLocks noChangeShapeType="1"/>
              </p:cNvSpPr>
              <p:nvPr/>
            </p:nvSpPr>
            <p:spPr bwMode="auto">
              <a:xfrm rot="6361956" flipH="1" flipV="1">
                <a:off x="4464" y="1205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49972" name="Line 84"/>
              <p:cNvSpPr>
                <a:spLocks noChangeShapeType="1"/>
              </p:cNvSpPr>
              <p:nvPr/>
            </p:nvSpPr>
            <p:spPr bwMode="auto">
              <a:xfrm rot="6361956">
                <a:off x="4602" y="1393"/>
                <a:ext cx="189" cy="203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49973" name="Line 85"/>
              <p:cNvSpPr>
                <a:spLocks noChangeShapeType="1"/>
              </p:cNvSpPr>
              <p:nvPr/>
            </p:nvSpPr>
            <p:spPr bwMode="auto">
              <a:xfrm rot="6361956" flipH="1" flipV="1">
                <a:off x="4745" y="1286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549974" name="Group 86"/>
            <p:cNvGrpSpPr>
              <a:grpSpLocks/>
            </p:cNvGrpSpPr>
            <p:nvPr/>
          </p:nvGrpSpPr>
          <p:grpSpPr bwMode="auto">
            <a:xfrm rot="5700496">
              <a:off x="4053" y="1170"/>
              <a:ext cx="392" cy="137"/>
              <a:chOff x="4227" y="1360"/>
              <a:chExt cx="863" cy="270"/>
            </a:xfrm>
          </p:grpSpPr>
          <p:sp>
            <p:nvSpPr>
              <p:cNvPr id="549975" name="Line 87"/>
              <p:cNvSpPr>
                <a:spLocks noChangeShapeType="1"/>
              </p:cNvSpPr>
              <p:nvPr/>
            </p:nvSpPr>
            <p:spPr bwMode="auto">
              <a:xfrm>
                <a:off x="4227" y="1604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49976" name="Line 88"/>
              <p:cNvSpPr>
                <a:spLocks noChangeShapeType="1"/>
              </p:cNvSpPr>
              <p:nvPr/>
            </p:nvSpPr>
            <p:spPr bwMode="auto">
              <a:xfrm rot="6361956" flipH="1" flipV="1">
                <a:off x="4464" y="1205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49977" name="Line 89"/>
              <p:cNvSpPr>
                <a:spLocks noChangeShapeType="1"/>
              </p:cNvSpPr>
              <p:nvPr/>
            </p:nvSpPr>
            <p:spPr bwMode="auto">
              <a:xfrm rot="6361956">
                <a:off x="4602" y="1393"/>
                <a:ext cx="189" cy="203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49978" name="Line 90"/>
              <p:cNvSpPr>
                <a:spLocks noChangeShapeType="1"/>
              </p:cNvSpPr>
              <p:nvPr/>
            </p:nvSpPr>
            <p:spPr bwMode="auto">
              <a:xfrm rot="6361956" flipH="1" flipV="1">
                <a:off x="4745" y="1286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549979" name="Group 91"/>
            <p:cNvGrpSpPr>
              <a:grpSpLocks/>
            </p:cNvGrpSpPr>
            <p:nvPr/>
          </p:nvGrpSpPr>
          <p:grpSpPr bwMode="auto">
            <a:xfrm rot="10800000">
              <a:off x="3796" y="1402"/>
              <a:ext cx="392" cy="137"/>
              <a:chOff x="4227" y="1360"/>
              <a:chExt cx="863" cy="270"/>
            </a:xfrm>
          </p:grpSpPr>
          <p:sp>
            <p:nvSpPr>
              <p:cNvPr id="549980" name="Line 92"/>
              <p:cNvSpPr>
                <a:spLocks noChangeShapeType="1"/>
              </p:cNvSpPr>
              <p:nvPr/>
            </p:nvSpPr>
            <p:spPr bwMode="auto">
              <a:xfrm>
                <a:off x="4227" y="1604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49981" name="Line 93"/>
              <p:cNvSpPr>
                <a:spLocks noChangeShapeType="1"/>
              </p:cNvSpPr>
              <p:nvPr/>
            </p:nvSpPr>
            <p:spPr bwMode="auto">
              <a:xfrm rot="6361956" flipH="1" flipV="1">
                <a:off x="4464" y="1205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49982" name="Line 94"/>
              <p:cNvSpPr>
                <a:spLocks noChangeShapeType="1"/>
              </p:cNvSpPr>
              <p:nvPr/>
            </p:nvSpPr>
            <p:spPr bwMode="auto">
              <a:xfrm rot="6361956">
                <a:off x="4602" y="1393"/>
                <a:ext cx="189" cy="203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49983" name="Line 95"/>
              <p:cNvSpPr>
                <a:spLocks noChangeShapeType="1"/>
              </p:cNvSpPr>
              <p:nvPr/>
            </p:nvSpPr>
            <p:spPr bwMode="auto">
              <a:xfrm rot="6361956" flipH="1" flipV="1">
                <a:off x="4745" y="1286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sp>
        <p:nvSpPr>
          <p:cNvPr id="549984" name="Line 96"/>
          <p:cNvSpPr>
            <a:spLocks noChangeShapeType="1"/>
          </p:cNvSpPr>
          <p:nvPr/>
        </p:nvSpPr>
        <p:spPr bwMode="auto">
          <a:xfrm flipV="1">
            <a:off x="2012950" y="2292350"/>
            <a:ext cx="1695450" cy="414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9985" name="Line 97"/>
          <p:cNvSpPr>
            <a:spLocks noChangeShapeType="1"/>
          </p:cNvSpPr>
          <p:nvPr/>
        </p:nvSpPr>
        <p:spPr bwMode="auto">
          <a:xfrm flipV="1">
            <a:off x="2574925" y="2284413"/>
            <a:ext cx="11096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9986" name="Line 98"/>
          <p:cNvSpPr>
            <a:spLocks noChangeShapeType="1"/>
          </p:cNvSpPr>
          <p:nvPr/>
        </p:nvSpPr>
        <p:spPr bwMode="auto">
          <a:xfrm>
            <a:off x="2082800" y="1911350"/>
            <a:ext cx="1624013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49987" name="Group 99"/>
          <p:cNvGrpSpPr>
            <a:grpSpLocks/>
          </p:cNvGrpSpPr>
          <p:nvPr/>
        </p:nvGrpSpPr>
        <p:grpSpPr bwMode="auto">
          <a:xfrm>
            <a:off x="3676650" y="1998663"/>
            <a:ext cx="550863" cy="411162"/>
            <a:chOff x="611" y="3693"/>
            <a:chExt cx="449" cy="287"/>
          </a:xfrm>
        </p:grpSpPr>
        <p:sp>
          <p:nvSpPr>
            <p:cNvPr id="549988" name="Rectangle 100"/>
            <p:cNvSpPr>
              <a:spLocks noChangeArrowheads="1"/>
            </p:cNvSpPr>
            <p:nvPr/>
          </p:nvSpPr>
          <p:spPr bwMode="auto">
            <a:xfrm>
              <a:off x="635" y="3774"/>
              <a:ext cx="337" cy="20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49989" name="Group 101"/>
            <p:cNvGrpSpPr>
              <a:grpSpLocks/>
            </p:cNvGrpSpPr>
            <p:nvPr/>
          </p:nvGrpSpPr>
          <p:grpSpPr bwMode="auto">
            <a:xfrm>
              <a:off x="687" y="3826"/>
              <a:ext cx="224" cy="110"/>
              <a:chOff x="687" y="3826"/>
              <a:chExt cx="224" cy="110"/>
            </a:xfrm>
          </p:grpSpPr>
          <p:sp>
            <p:nvSpPr>
              <p:cNvPr id="549990" name="Freeform 102"/>
              <p:cNvSpPr>
                <a:spLocks/>
              </p:cNvSpPr>
              <p:nvPr/>
            </p:nvSpPr>
            <p:spPr bwMode="auto">
              <a:xfrm>
                <a:off x="687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9991" name="Freeform 103"/>
              <p:cNvSpPr>
                <a:spLocks/>
              </p:cNvSpPr>
              <p:nvPr/>
            </p:nvSpPr>
            <p:spPr bwMode="auto">
              <a:xfrm flipV="1">
                <a:off x="689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49992" name="Freeform 104"/>
            <p:cNvSpPr>
              <a:spLocks/>
            </p:cNvSpPr>
            <p:nvPr/>
          </p:nvSpPr>
          <p:spPr bwMode="auto">
            <a:xfrm>
              <a:off x="975" y="3704"/>
              <a:ext cx="62" cy="74"/>
            </a:xfrm>
            <a:custGeom>
              <a:avLst/>
              <a:gdLst>
                <a:gd name="T0" fmla="*/ 36 w 62"/>
                <a:gd name="T1" fmla="*/ 0 h 74"/>
                <a:gd name="T2" fmla="*/ 62 w 62"/>
                <a:gd name="T3" fmla="*/ 57 h 74"/>
                <a:gd name="T4" fmla="*/ 0 w 62"/>
                <a:gd name="T5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2" h="74">
                  <a:moveTo>
                    <a:pt x="36" y="0"/>
                  </a:moveTo>
                  <a:lnTo>
                    <a:pt x="62" y="57"/>
                  </a:lnTo>
                  <a:lnTo>
                    <a:pt x="0" y="7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9993" name="Freeform 105"/>
            <p:cNvSpPr>
              <a:spLocks/>
            </p:cNvSpPr>
            <p:nvPr/>
          </p:nvSpPr>
          <p:spPr bwMode="auto">
            <a:xfrm>
              <a:off x="972" y="3764"/>
              <a:ext cx="63" cy="216"/>
            </a:xfrm>
            <a:custGeom>
              <a:avLst/>
              <a:gdLst>
                <a:gd name="T0" fmla="*/ 2 w 63"/>
                <a:gd name="T1" fmla="*/ 16 h 225"/>
                <a:gd name="T2" fmla="*/ 0 w 63"/>
                <a:gd name="T3" fmla="*/ 225 h 225"/>
                <a:gd name="T4" fmla="*/ 62 w 63"/>
                <a:gd name="T5" fmla="*/ 202 h 225"/>
                <a:gd name="T6" fmla="*/ 63 w 63"/>
                <a:gd name="T7" fmla="*/ 0 h 225"/>
                <a:gd name="T8" fmla="*/ 2 w 63"/>
                <a:gd name="T9" fmla="*/ 16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225">
                  <a:moveTo>
                    <a:pt x="2" y="16"/>
                  </a:moveTo>
                  <a:lnTo>
                    <a:pt x="0" y="225"/>
                  </a:lnTo>
                  <a:lnTo>
                    <a:pt x="62" y="202"/>
                  </a:lnTo>
                  <a:lnTo>
                    <a:pt x="63" y="0"/>
                  </a:lnTo>
                  <a:lnTo>
                    <a:pt x="2" y="1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9994" name="Freeform 106"/>
            <p:cNvSpPr>
              <a:spLocks/>
            </p:cNvSpPr>
            <p:nvPr/>
          </p:nvSpPr>
          <p:spPr bwMode="auto">
            <a:xfrm>
              <a:off x="1013" y="3693"/>
              <a:ext cx="47" cy="78"/>
            </a:xfrm>
            <a:custGeom>
              <a:avLst/>
              <a:gdLst>
                <a:gd name="T0" fmla="*/ 12 w 47"/>
                <a:gd name="T1" fmla="*/ 0 h 78"/>
                <a:gd name="T2" fmla="*/ 47 w 47"/>
                <a:gd name="T3" fmla="*/ 78 h 78"/>
                <a:gd name="T4" fmla="*/ 15 w 47"/>
                <a:gd name="T5" fmla="*/ 77 h 78"/>
                <a:gd name="T6" fmla="*/ 0 w 47"/>
                <a:gd name="T7" fmla="*/ 35 h 78"/>
                <a:gd name="T8" fmla="*/ 12 w 47"/>
                <a:gd name="T9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78">
                  <a:moveTo>
                    <a:pt x="12" y="0"/>
                  </a:moveTo>
                  <a:lnTo>
                    <a:pt x="47" y="78"/>
                  </a:lnTo>
                  <a:lnTo>
                    <a:pt x="15" y="77"/>
                  </a:lnTo>
                  <a:lnTo>
                    <a:pt x="0" y="35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9995" name="Freeform 107"/>
            <p:cNvSpPr>
              <a:spLocks/>
            </p:cNvSpPr>
            <p:nvPr/>
          </p:nvSpPr>
          <p:spPr bwMode="auto">
            <a:xfrm>
              <a:off x="987" y="3728"/>
              <a:ext cx="44" cy="51"/>
            </a:xfrm>
            <a:custGeom>
              <a:avLst/>
              <a:gdLst>
                <a:gd name="T0" fmla="*/ 23 w 44"/>
                <a:gd name="T1" fmla="*/ 0 h 51"/>
                <a:gd name="T2" fmla="*/ 0 w 44"/>
                <a:gd name="T3" fmla="*/ 51 h 51"/>
                <a:gd name="T4" fmla="*/ 44 w 44"/>
                <a:gd name="T5" fmla="*/ 45 h 51"/>
                <a:gd name="T6" fmla="*/ 23 w 44"/>
                <a:gd name="T7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51">
                  <a:moveTo>
                    <a:pt x="23" y="0"/>
                  </a:moveTo>
                  <a:lnTo>
                    <a:pt x="0" y="51"/>
                  </a:lnTo>
                  <a:lnTo>
                    <a:pt x="44" y="4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9996" name="Freeform 108"/>
            <p:cNvSpPr>
              <a:spLocks/>
            </p:cNvSpPr>
            <p:nvPr/>
          </p:nvSpPr>
          <p:spPr bwMode="auto">
            <a:xfrm>
              <a:off x="611" y="3695"/>
              <a:ext cx="417" cy="95"/>
            </a:xfrm>
            <a:custGeom>
              <a:avLst/>
              <a:gdLst>
                <a:gd name="T0" fmla="*/ 0 w 417"/>
                <a:gd name="T1" fmla="*/ 95 h 95"/>
                <a:gd name="T2" fmla="*/ 66 w 417"/>
                <a:gd name="T3" fmla="*/ 1 h 95"/>
                <a:gd name="T4" fmla="*/ 417 w 417"/>
                <a:gd name="T5" fmla="*/ 0 h 95"/>
                <a:gd name="T6" fmla="*/ 370 w 417"/>
                <a:gd name="T7" fmla="*/ 95 h 95"/>
                <a:gd name="T8" fmla="*/ 0 w 417"/>
                <a:gd name="T9" fmla="*/ 9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7" h="95">
                  <a:moveTo>
                    <a:pt x="0" y="95"/>
                  </a:moveTo>
                  <a:lnTo>
                    <a:pt x="66" y="1"/>
                  </a:lnTo>
                  <a:lnTo>
                    <a:pt x="417" y="0"/>
                  </a:lnTo>
                  <a:lnTo>
                    <a:pt x="370" y="95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49997" name="Group 109"/>
          <p:cNvGrpSpPr>
            <a:grpSpLocks/>
          </p:cNvGrpSpPr>
          <p:nvPr/>
        </p:nvGrpSpPr>
        <p:grpSpPr bwMode="auto">
          <a:xfrm>
            <a:off x="4676775" y="1630363"/>
            <a:ext cx="550863" cy="1001712"/>
            <a:chOff x="611" y="3693"/>
            <a:chExt cx="449" cy="287"/>
          </a:xfrm>
        </p:grpSpPr>
        <p:sp>
          <p:nvSpPr>
            <p:cNvPr id="549998" name="Rectangle 110"/>
            <p:cNvSpPr>
              <a:spLocks noChangeArrowheads="1"/>
            </p:cNvSpPr>
            <p:nvPr/>
          </p:nvSpPr>
          <p:spPr bwMode="auto">
            <a:xfrm>
              <a:off x="635" y="3774"/>
              <a:ext cx="337" cy="20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49999" name="Group 111"/>
            <p:cNvGrpSpPr>
              <a:grpSpLocks/>
            </p:cNvGrpSpPr>
            <p:nvPr/>
          </p:nvGrpSpPr>
          <p:grpSpPr bwMode="auto">
            <a:xfrm>
              <a:off x="687" y="3826"/>
              <a:ext cx="224" cy="110"/>
              <a:chOff x="687" y="3826"/>
              <a:chExt cx="224" cy="110"/>
            </a:xfrm>
          </p:grpSpPr>
          <p:sp>
            <p:nvSpPr>
              <p:cNvPr id="550000" name="Freeform 112"/>
              <p:cNvSpPr>
                <a:spLocks/>
              </p:cNvSpPr>
              <p:nvPr/>
            </p:nvSpPr>
            <p:spPr bwMode="auto">
              <a:xfrm>
                <a:off x="687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0001" name="Freeform 113"/>
              <p:cNvSpPr>
                <a:spLocks/>
              </p:cNvSpPr>
              <p:nvPr/>
            </p:nvSpPr>
            <p:spPr bwMode="auto">
              <a:xfrm flipV="1">
                <a:off x="689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50002" name="Freeform 114"/>
            <p:cNvSpPr>
              <a:spLocks/>
            </p:cNvSpPr>
            <p:nvPr/>
          </p:nvSpPr>
          <p:spPr bwMode="auto">
            <a:xfrm>
              <a:off x="975" y="3704"/>
              <a:ext cx="62" cy="74"/>
            </a:xfrm>
            <a:custGeom>
              <a:avLst/>
              <a:gdLst>
                <a:gd name="T0" fmla="*/ 36 w 62"/>
                <a:gd name="T1" fmla="*/ 0 h 74"/>
                <a:gd name="T2" fmla="*/ 62 w 62"/>
                <a:gd name="T3" fmla="*/ 57 h 74"/>
                <a:gd name="T4" fmla="*/ 0 w 62"/>
                <a:gd name="T5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2" h="74">
                  <a:moveTo>
                    <a:pt x="36" y="0"/>
                  </a:moveTo>
                  <a:lnTo>
                    <a:pt x="62" y="57"/>
                  </a:lnTo>
                  <a:lnTo>
                    <a:pt x="0" y="7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0003" name="Freeform 115"/>
            <p:cNvSpPr>
              <a:spLocks/>
            </p:cNvSpPr>
            <p:nvPr/>
          </p:nvSpPr>
          <p:spPr bwMode="auto">
            <a:xfrm>
              <a:off x="972" y="3764"/>
              <a:ext cx="63" cy="216"/>
            </a:xfrm>
            <a:custGeom>
              <a:avLst/>
              <a:gdLst>
                <a:gd name="T0" fmla="*/ 2 w 63"/>
                <a:gd name="T1" fmla="*/ 16 h 225"/>
                <a:gd name="T2" fmla="*/ 0 w 63"/>
                <a:gd name="T3" fmla="*/ 225 h 225"/>
                <a:gd name="T4" fmla="*/ 62 w 63"/>
                <a:gd name="T5" fmla="*/ 202 h 225"/>
                <a:gd name="T6" fmla="*/ 63 w 63"/>
                <a:gd name="T7" fmla="*/ 0 h 225"/>
                <a:gd name="T8" fmla="*/ 2 w 63"/>
                <a:gd name="T9" fmla="*/ 16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225">
                  <a:moveTo>
                    <a:pt x="2" y="16"/>
                  </a:moveTo>
                  <a:lnTo>
                    <a:pt x="0" y="225"/>
                  </a:lnTo>
                  <a:lnTo>
                    <a:pt x="62" y="202"/>
                  </a:lnTo>
                  <a:lnTo>
                    <a:pt x="63" y="0"/>
                  </a:lnTo>
                  <a:lnTo>
                    <a:pt x="2" y="1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0004" name="Freeform 116"/>
            <p:cNvSpPr>
              <a:spLocks/>
            </p:cNvSpPr>
            <p:nvPr/>
          </p:nvSpPr>
          <p:spPr bwMode="auto">
            <a:xfrm>
              <a:off x="1013" y="3693"/>
              <a:ext cx="47" cy="78"/>
            </a:xfrm>
            <a:custGeom>
              <a:avLst/>
              <a:gdLst>
                <a:gd name="T0" fmla="*/ 12 w 47"/>
                <a:gd name="T1" fmla="*/ 0 h 78"/>
                <a:gd name="T2" fmla="*/ 47 w 47"/>
                <a:gd name="T3" fmla="*/ 78 h 78"/>
                <a:gd name="T4" fmla="*/ 15 w 47"/>
                <a:gd name="T5" fmla="*/ 77 h 78"/>
                <a:gd name="T6" fmla="*/ 0 w 47"/>
                <a:gd name="T7" fmla="*/ 35 h 78"/>
                <a:gd name="T8" fmla="*/ 12 w 47"/>
                <a:gd name="T9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78">
                  <a:moveTo>
                    <a:pt x="12" y="0"/>
                  </a:moveTo>
                  <a:lnTo>
                    <a:pt x="47" y="78"/>
                  </a:lnTo>
                  <a:lnTo>
                    <a:pt x="15" y="77"/>
                  </a:lnTo>
                  <a:lnTo>
                    <a:pt x="0" y="35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0005" name="Freeform 117"/>
            <p:cNvSpPr>
              <a:spLocks/>
            </p:cNvSpPr>
            <p:nvPr/>
          </p:nvSpPr>
          <p:spPr bwMode="auto">
            <a:xfrm>
              <a:off x="987" y="3728"/>
              <a:ext cx="44" cy="51"/>
            </a:xfrm>
            <a:custGeom>
              <a:avLst/>
              <a:gdLst>
                <a:gd name="T0" fmla="*/ 23 w 44"/>
                <a:gd name="T1" fmla="*/ 0 h 51"/>
                <a:gd name="T2" fmla="*/ 0 w 44"/>
                <a:gd name="T3" fmla="*/ 51 h 51"/>
                <a:gd name="T4" fmla="*/ 44 w 44"/>
                <a:gd name="T5" fmla="*/ 45 h 51"/>
                <a:gd name="T6" fmla="*/ 23 w 44"/>
                <a:gd name="T7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51">
                  <a:moveTo>
                    <a:pt x="23" y="0"/>
                  </a:moveTo>
                  <a:lnTo>
                    <a:pt x="0" y="51"/>
                  </a:lnTo>
                  <a:lnTo>
                    <a:pt x="44" y="4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0006" name="Freeform 118"/>
            <p:cNvSpPr>
              <a:spLocks/>
            </p:cNvSpPr>
            <p:nvPr/>
          </p:nvSpPr>
          <p:spPr bwMode="auto">
            <a:xfrm>
              <a:off x="611" y="3695"/>
              <a:ext cx="417" cy="95"/>
            </a:xfrm>
            <a:custGeom>
              <a:avLst/>
              <a:gdLst>
                <a:gd name="T0" fmla="*/ 0 w 417"/>
                <a:gd name="T1" fmla="*/ 95 h 95"/>
                <a:gd name="T2" fmla="*/ 66 w 417"/>
                <a:gd name="T3" fmla="*/ 1 h 95"/>
                <a:gd name="T4" fmla="*/ 417 w 417"/>
                <a:gd name="T5" fmla="*/ 0 h 95"/>
                <a:gd name="T6" fmla="*/ 370 w 417"/>
                <a:gd name="T7" fmla="*/ 95 h 95"/>
                <a:gd name="T8" fmla="*/ 0 w 417"/>
                <a:gd name="T9" fmla="*/ 9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7" h="95">
                  <a:moveTo>
                    <a:pt x="0" y="95"/>
                  </a:moveTo>
                  <a:lnTo>
                    <a:pt x="66" y="1"/>
                  </a:lnTo>
                  <a:lnTo>
                    <a:pt x="417" y="0"/>
                  </a:lnTo>
                  <a:lnTo>
                    <a:pt x="370" y="95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50007" name="Line 119"/>
          <p:cNvSpPr>
            <a:spLocks noChangeShapeType="1"/>
          </p:cNvSpPr>
          <p:nvPr/>
        </p:nvSpPr>
        <p:spPr bwMode="auto">
          <a:xfrm flipV="1">
            <a:off x="4203700" y="2230438"/>
            <a:ext cx="447675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0008" name="Text Box 120"/>
          <p:cNvSpPr txBox="1">
            <a:spLocks noChangeArrowheads="1"/>
          </p:cNvSpPr>
          <p:nvPr/>
        </p:nvSpPr>
        <p:spPr bwMode="auto">
          <a:xfrm>
            <a:off x="3486150" y="1679575"/>
            <a:ext cx="654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latin typeface="Arial" charset="0"/>
                <a:cs typeface="Arial" charset="0"/>
              </a:rPr>
              <a:t>BSC</a:t>
            </a:r>
          </a:p>
        </p:txBody>
      </p:sp>
      <p:sp>
        <p:nvSpPr>
          <p:cNvPr id="550009" name="Text Box 121"/>
          <p:cNvSpPr txBox="1">
            <a:spLocks noChangeArrowheads="1"/>
          </p:cNvSpPr>
          <p:nvPr/>
        </p:nvSpPr>
        <p:spPr bwMode="auto">
          <a:xfrm>
            <a:off x="4613275" y="1335088"/>
            <a:ext cx="692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latin typeface="Arial" charset="0"/>
                <a:cs typeface="Arial" charset="0"/>
              </a:rPr>
              <a:t>MSC</a:t>
            </a:r>
          </a:p>
        </p:txBody>
      </p:sp>
      <p:pic>
        <p:nvPicPr>
          <p:cNvPr id="550010" name="Picture 122" descr="imgyjavg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5" y="1728788"/>
            <a:ext cx="252413" cy="182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50011" name="Group 123"/>
          <p:cNvGrpSpPr>
            <a:grpSpLocks/>
          </p:cNvGrpSpPr>
          <p:nvPr/>
        </p:nvGrpSpPr>
        <p:grpSpPr bwMode="auto">
          <a:xfrm>
            <a:off x="223838" y="2135188"/>
            <a:ext cx="831850" cy="180975"/>
            <a:chOff x="3072" y="739"/>
            <a:chExt cx="652" cy="146"/>
          </a:xfrm>
        </p:grpSpPr>
        <p:pic>
          <p:nvPicPr>
            <p:cNvPr id="550012" name="Picture 124" descr="lgv_fqmg[1]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237" y="739"/>
              <a:ext cx="487" cy="1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50013" name="Line 125"/>
            <p:cNvSpPr>
              <a:spLocks noChangeShapeType="1"/>
            </p:cNvSpPr>
            <p:nvPr/>
          </p:nvSpPr>
          <p:spPr bwMode="auto">
            <a:xfrm flipH="1">
              <a:off x="3104" y="784"/>
              <a:ext cx="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0014" name="Line 126"/>
            <p:cNvSpPr>
              <a:spLocks noChangeShapeType="1"/>
            </p:cNvSpPr>
            <p:nvPr/>
          </p:nvSpPr>
          <p:spPr bwMode="auto">
            <a:xfrm flipH="1">
              <a:off x="3072" y="760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50015" name="Oval 127"/>
          <p:cNvSpPr>
            <a:spLocks noChangeArrowheads="1"/>
          </p:cNvSpPr>
          <p:nvPr/>
        </p:nvSpPr>
        <p:spPr bwMode="auto">
          <a:xfrm>
            <a:off x="1184275" y="1406525"/>
            <a:ext cx="3170238" cy="1473200"/>
          </a:xfrm>
          <a:prstGeom prst="ellips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550016" name="Picture 128" descr="imgyjavg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650" y="2468563"/>
            <a:ext cx="252413" cy="182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50018" name="Group 130"/>
          <p:cNvGrpSpPr>
            <a:grpSpLocks/>
          </p:cNvGrpSpPr>
          <p:nvPr/>
        </p:nvGrpSpPr>
        <p:grpSpPr bwMode="auto">
          <a:xfrm>
            <a:off x="4660900" y="3173413"/>
            <a:ext cx="582613" cy="641350"/>
            <a:chOff x="3028" y="1864"/>
            <a:chExt cx="347" cy="631"/>
          </a:xfrm>
        </p:grpSpPr>
        <p:sp>
          <p:nvSpPr>
            <p:cNvPr id="550019" name="Rectangle 131"/>
            <p:cNvSpPr>
              <a:spLocks noChangeArrowheads="1"/>
            </p:cNvSpPr>
            <p:nvPr/>
          </p:nvSpPr>
          <p:spPr bwMode="auto">
            <a:xfrm>
              <a:off x="3047" y="2042"/>
              <a:ext cx="260" cy="45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0020" name="Freeform 132"/>
            <p:cNvSpPr>
              <a:spLocks/>
            </p:cNvSpPr>
            <p:nvPr/>
          </p:nvSpPr>
          <p:spPr bwMode="auto">
            <a:xfrm>
              <a:off x="3309" y="1888"/>
              <a:ext cx="48" cy="163"/>
            </a:xfrm>
            <a:custGeom>
              <a:avLst/>
              <a:gdLst>
                <a:gd name="T0" fmla="*/ 36 w 62"/>
                <a:gd name="T1" fmla="*/ 0 h 74"/>
                <a:gd name="T2" fmla="*/ 62 w 62"/>
                <a:gd name="T3" fmla="*/ 57 h 74"/>
                <a:gd name="T4" fmla="*/ 0 w 62"/>
                <a:gd name="T5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2" h="74">
                  <a:moveTo>
                    <a:pt x="36" y="0"/>
                  </a:moveTo>
                  <a:lnTo>
                    <a:pt x="62" y="57"/>
                  </a:lnTo>
                  <a:lnTo>
                    <a:pt x="0" y="7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0021" name="Freeform 133"/>
            <p:cNvSpPr>
              <a:spLocks/>
            </p:cNvSpPr>
            <p:nvPr/>
          </p:nvSpPr>
          <p:spPr bwMode="auto">
            <a:xfrm>
              <a:off x="3307" y="2020"/>
              <a:ext cx="49" cy="475"/>
            </a:xfrm>
            <a:custGeom>
              <a:avLst/>
              <a:gdLst>
                <a:gd name="T0" fmla="*/ 2 w 63"/>
                <a:gd name="T1" fmla="*/ 16 h 225"/>
                <a:gd name="T2" fmla="*/ 0 w 63"/>
                <a:gd name="T3" fmla="*/ 225 h 225"/>
                <a:gd name="T4" fmla="*/ 62 w 63"/>
                <a:gd name="T5" fmla="*/ 202 h 225"/>
                <a:gd name="T6" fmla="*/ 63 w 63"/>
                <a:gd name="T7" fmla="*/ 0 h 225"/>
                <a:gd name="T8" fmla="*/ 2 w 63"/>
                <a:gd name="T9" fmla="*/ 16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225">
                  <a:moveTo>
                    <a:pt x="2" y="16"/>
                  </a:moveTo>
                  <a:lnTo>
                    <a:pt x="0" y="225"/>
                  </a:lnTo>
                  <a:lnTo>
                    <a:pt x="62" y="202"/>
                  </a:lnTo>
                  <a:lnTo>
                    <a:pt x="63" y="0"/>
                  </a:lnTo>
                  <a:lnTo>
                    <a:pt x="2" y="1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0022" name="Freeform 134"/>
            <p:cNvSpPr>
              <a:spLocks/>
            </p:cNvSpPr>
            <p:nvPr/>
          </p:nvSpPr>
          <p:spPr bwMode="auto">
            <a:xfrm>
              <a:off x="3339" y="1864"/>
              <a:ext cx="36" cy="171"/>
            </a:xfrm>
            <a:custGeom>
              <a:avLst/>
              <a:gdLst>
                <a:gd name="T0" fmla="*/ 12 w 47"/>
                <a:gd name="T1" fmla="*/ 0 h 78"/>
                <a:gd name="T2" fmla="*/ 47 w 47"/>
                <a:gd name="T3" fmla="*/ 78 h 78"/>
                <a:gd name="T4" fmla="*/ 15 w 47"/>
                <a:gd name="T5" fmla="*/ 77 h 78"/>
                <a:gd name="T6" fmla="*/ 0 w 47"/>
                <a:gd name="T7" fmla="*/ 35 h 78"/>
                <a:gd name="T8" fmla="*/ 12 w 47"/>
                <a:gd name="T9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78">
                  <a:moveTo>
                    <a:pt x="12" y="0"/>
                  </a:moveTo>
                  <a:lnTo>
                    <a:pt x="47" y="78"/>
                  </a:lnTo>
                  <a:lnTo>
                    <a:pt x="15" y="77"/>
                  </a:lnTo>
                  <a:lnTo>
                    <a:pt x="0" y="35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0023" name="Freeform 135"/>
            <p:cNvSpPr>
              <a:spLocks/>
            </p:cNvSpPr>
            <p:nvPr/>
          </p:nvSpPr>
          <p:spPr bwMode="auto">
            <a:xfrm>
              <a:off x="3319" y="1941"/>
              <a:ext cx="34" cy="112"/>
            </a:xfrm>
            <a:custGeom>
              <a:avLst/>
              <a:gdLst>
                <a:gd name="T0" fmla="*/ 23 w 44"/>
                <a:gd name="T1" fmla="*/ 0 h 51"/>
                <a:gd name="T2" fmla="*/ 0 w 44"/>
                <a:gd name="T3" fmla="*/ 51 h 51"/>
                <a:gd name="T4" fmla="*/ 44 w 44"/>
                <a:gd name="T5" fmla="*/ 45 h 51"/>
                <a:gd name="T6" fmla="*/ 23 w 44"/>
                <a:gd name="T7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51">
                  <a:moveTo>
                    <a:pt x="23" y="0"/>
                  </a:moveTo>
                  <a:lnTo>
                    <a:pt x="0" y="51"/>
                  </a:lnTo>
                  <a:lnTo>
                    <a:pt x="44" y="4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0024" name="Freeform 136"/>
            <p:cNvSpPr>
              <a:spLocks/>
            </p:cNvSpPr>
            <p:nvPr/>
          </p:nvSpPr>
          <p:spPr bwMode="auto">
            <a:xfrm>
              <a:off x="3028" y="1868"/>
              <a:ext cx="322" cy="209"/>
            </a:xfrm>
            <a:custGeom>
              <a:avLst/>
              <a:gdLst>
                <a:gd name="T0" fmla="*/ 0 w 417"/>
                <a:gd name="T1" fmla="*/ 95 h 95"/>
                <a:gd name="T2" fmla="*/ 66 w 417"/>
                <a:gd name="T3" fmla="*/ 1 h 95"/>
                <a:gd name="T4" fmla="*/ 417 w 417"/>
                <a:gd name="T5" fmla="*/ 0 h 95"/>
                <a:gd name="T6" fmla="*/ 370 w 417"/>
                <a:gd name="T7" fmla="*/ 95 h 95"/>
                <a:gd name="T8" fmla="*/ 0 w 417"/>
                <a:gd name="T9" fmla="*/ 9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7" h="95">
                  <a:moveTo>
                    <a:pt x="0" y="95"/>
                  </a:moveTo>
                  <a:lnTo>
                    <a:pt x="66" y="1"/>
                  </a:lnTo>
                  <a:lnTo>
                    <a:pt x="417" y="0"/>
                  </a:lnTo>
                  <a:lnTo>
                    <a:pt x="370" y="95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50025" name="Text Box 137"/>
          <p:cNvSpPr txBox="1">
            <a:spLocks noChangeArrowheads="1"/>
          </p:cNvSpPr>
          <p:nvPr/>
        </p:nvSpPr>
        <p:spPr bwMode="auto">
          <a:xfrm>
            <a:off x="4591050" y="3817938"/>
            <a:ext cx="831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latin typeface="Arial" charset="0"/>
                <a:cs typeface="Arial" charset="0"/>
              </a:rPr>
              <a:t>SGSN</a:t>
            </a:r>
          </a:p>
        </p:txBody>
      </p:sp>
      <p:sp>
        <p:nvSpPr>
          <p:cNvPr id="550026" name="Line 138"/>
          <p:cNvSpPr>
            <a:spLocks noChangeShapeType="1"/>
          </p:cNvSpPr>
          <p:nvPr/>
        </p:nvSpPr>
        <p:spPr bwMode="auto">
          <a:xfrm>
            <a:off x="5313363" y="3605213"/>
            <a:ext cx="685800" cy="249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50027" name="Group 139"/>
          <p:cNvGrpSpPr>
            <a:grpSpLocks/>
          </p:cNvGrpSpPr>
          <p:nvPr/>
        </p:nvGrpSpPr>
        <p:grpSpPr bwMode="auto">
          <a:xfrm>
            <a:off x="4605338" y="3425825"/>
            <a:ext cx="693737" cy="314325"/>
            <a:chOff x="3600" y="219"/>
            <a:chExt cx="360" cy="175"/>
          </a:xfrm>
        </p:grpSpPr>
        <p:sp>
          <p:nvSpPr>
            <p:cNvPr id="550028" name="Oval 140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0029" name="Line 141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0030" name="Line 142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0031" name="Rectangle 143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550032" name="Oval 144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50033" name="Group 145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550034" name="Line 14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0035" name="Line 14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0036" name="Line 14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50037" name="Group 149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550038" name="Line 15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0039" name="Line 15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0040" name="Line 15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550041" name="Line 153"/>
          <p:cNvSpPr>
            <a:spLocks noChangeShapeType="1"/>
          </p:cNvSpPr>
          <p:nvPr/>
        </p:nvSpPr>
        <p:spPr bwMode="auto">
          <a:xfrm>
            <a:off x="4187825" y="2241550"/>
            <a:ext cx="295275" cy="1384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0042" name="Line 154"/>
          <p:cNvSpPr>
            <a:spLocks noChangeShapeType="1"/>
          </p:cNvSpPr>
          <p:nvPr/>
        </p:nvSpPr>
        <p:spPr bwMode="auto">
          <a:xfrm>
            <a:off x="4483100" y="3627438"/>
            <a:ext cx="2222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0044" name="Freeform 156"/>
          <p:cNvSpPr>
            <a:spLocks/>
          </p:cNvSpPr>
          <p:nvPr/>
        </p:nvSpPr>
        <p:spPr bwMode="auto">
          <a:xfrm>
            <a:off x="7177088" y="1381125"/>
            <a:ext cx="1235075" cy="1681163"/>
          </a:xfrm>
          <a:custGeom>
            <a:avLst/>
            <a:gdLst>
              <a:gd name="T0" fmla="*/ 239 w 1292"/>
              <a:gd name="T1" fmla="*/ 7 h 1255"/>
              <a:gd name="T2" fmla="*/ 35 w 1292"/>
              <a:gd name="T3" fmla="*/ 157 h 1255"/>
              <a:gd name="T4" fmla="*/ 29 w 1292"/>
              <a:gd name="T5" fmla="*/ 523 h 1255"/>
              <a:gd name="T6" fmla="*/ 53 w 1292"/>
              <a:gd name="T7" fmla="*/ 829 h 1255"/>
              <a:gd name="T8" fmla="*/ 245 w 1292"/>
              <a:gd name="T9" fmla="*/ 871 h 1255"/>
              <a:gd name="T10" fmla="*/ 647 w 1292"/>
              <a:gd name="T11" fmla="*/ 1129 h 1255"/>
              <a:gd name="T12" fmla="*/ 995 w 1292"/>
              <a:gd name="T13" fmla="*/ 1237 h 1255"/>
              <a:gd name="T14" fmla="*/ 1199 w 1292"/>
              <a:gd name="T15" fmla="*/ 1021 h 1255"/>
              <a:gd name="T16" fmla="*/ 1271 w 1292"/>
              <a:gd name="T17" fmla="*/ 445 h 1255"/>
              <a:gd name="T18" fmla="*/ 1205 w 1292"/>
              <a:gd name="T19" fmla="*/ 211 h 1255"/>
              <a:gd name="T20" fmla="*/ 749 w 1292"/>
              <a:gd name="T21" fmla="*/ 115 h 1255"/>
              <a:gd name="T22" fmla="*/ 239 w 1292"/>
              <a:gd name="T23" fmla="*/ 7 h 1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0045" name="Text Box 157"/>
          <p:cNvSpPr txBox="1">
            <a:spLocks noChangeArrowheads="1"/>
          </p:cNvSpPr>
          <p:nvPr/>
        </p:nvSpPr>
        <p:spPr bwMode="auto">
          <a:xfrm>
            <a:off x="7285038" y="1724025"/>
            <a:ext cx="1106487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600">
                <a:cs typeface="Arial" charset="0"/>
              </a:rPr>
              <a:t>Public </a:t>
            </a:r>
          </a:p>
          <a:p>
            <a:pPr eaLnBrk="1" hangingPunct="1"/>
            <a:r>
              <a:rPr lang="en-US" sz="1600">
                <a:cs typeface="Arial" charset="0"/>
              </a:rPr>
              <a:t>telephone</a:t>
            </a:r>
          </a:p>
          <a:p>
            <a:pPr eaLnBrk="1" hangingPunct="1"/>
            <a:r>
              <a:rPr lang="en-US" sz="1600">
                <a:cs typeface="Arial" charset="0"/>
              </a:rPr>
              <a:t>network</a:t>
            </a:r>
          </a:p>
        </p:txBody>
      </p:sp>
      <p:sp>
        <p:nvSpPr>
          <p:cNvPr id="550046" name="Line 158"/>
          <p:cNvSpPr>
            <a:spLocks noChangeShapeType="1"/>
          </p:cNvSpPr>
          <p:nvPr/>
        </p:nvSpPr>
        <p:spPr bwMode="auto">
          <a:xfrm>
            <a:off x="5151438" y="2255838"/>
            <a:ext cx="12842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50047" name="Group 159"/>
          <p:cNvGrpSpPr>
            <a:grpSpLocks/>
          </p:cNvGrpSpPr>
          <p:nvPr/>
        </p:nvGrpSpPr>
        <p:grpSpPr bwMode="auto">
          <a:xfrm>
            <a:off x="6411913" y="1590675"/>
            <a:ext cx="550862" cy="1001713"/>
            <a:chOff x="611" y="3693"/>
            <a:chExt cx="449" cy="287"/>
          </a:xfrm>
        </p:grpSpPr>
        <p:sp>
          <p:nvSpPr>
            <p:cNvPr id="550048" name="Rectangle 160"/>
            <p:cNvSpPr>
              <a:spLocks noChangeArrowheads="1"/>
            </p:cNvSpPr>
            <p:nvPr/>
          </p:nvSpPr>
          <p:spPr bwMode="auto">
            <a:xfrm>
              <a:off x="635" y="3774"/>
              <a:ext cx="337" cy="20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50049" name="Group 161"/>
            <p:cNvGrpSpPr>
              <a:grpSpLocks/>
            </p:cNvGrpSpPr>
            <p:nvPr/>
          </p:nvGrpSpPr>
          <p:grpSpPr bwMode="auto">
            <a:xfrm>
              <a:off x="687" y="3826"/>
              <a:ext cx="224" cy="110"/>
              <a:chOff x="687" y="3826"/>
              <a:chExt cx="224" cy="110"/>
            </a:xfrm>
          </p:grpSpPr>
          <p:sp>
            <p:nvSpPr>
              <p:cNvPr id="550050" name="Freeform 162"/>
              <p:cNvSpPr>
                <a:spLocks/>
              </p:cNvSpPr>
              <p:nvPr/>
            </p:nvSpPr>
            <p:spPr bwMode="auto">
              <a:xfrm>
                <a:off x="687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0051" name="Freeform 163"/>
              <p:cNvSpPr>
                <a:spLocks/>
              </p:cNvSpPr>
              <p:nvPr/>
            </p:nvSpPr>
            <p:spPr bwMode="auto">
              <a:xfrm flipV="1">
                <a:off x="689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50052" name="Freeform 164"/>
            <p:cNvSpPr>
              <a:spLocks/>
            </p:cNvSpPr>
            <p:nvPr/>
          </p:nvSpPr>
          <p:spPr bwMode="auto">
            <a:xfrm>
              <a:off x="975" y="3704"/>
              <a:ext cx="62" cy="74"/>
            </a:xfrm>
            <a:custGeom>
              <a:avLst/>
              <a:gdLst>
                <a:gd name="T0" fmla="*/ 36 w 62"/>
                <a:gd name="T1" fmla="*/ 0 h 74"/>
                <a:gd name="T2" fmla="*/ 62 w 62"/>
                <a:gd name="T3" fmla="*/ 57 h 74"/>
                <a:gd name="T4" fmla="*/ 0 w 62"/>
                <a:gd name="T5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2" h="74">
                  <a:moveTo>
                    <a:pt x="36" y="0"/>
                  </a:moveTo>
                  <a:lnTo>
                    <a:pt x="62" y="57"/>
                  </a:lnTo>
                  <a:lnTo>
                    <a:pt x="0" y="7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0053" name="Freeform 165"/>
            <p:cNvSpPr>
              <a:spLocks/>
            </p:cNvSpPr>
            <p:nvPr/>
          </p:nvSpPr>
          <p:spPr bwMode="auto">
            <a:xfrm>
              <a:off x="972" y="3764"/>
              <a:ext cx="63" cy="216"/>
            </a:xfrm>
            <a:custGeom>
              <a:avLst/>
              <a:gdLst>
                <a:gd name="T0" fmla="*/ 2 w 63"/>
                <a:gd name="T1" fmla="*/ 16 h 225"/>
                <a:gd name="T2" fmla="*/ 0 w 63"/>
                <a:gd name="T3" fmla="*/ 225 h 225"/>
                <a:gd name="T4" fmla="*/ 62 w 63"/>
                <a:gd name="T5" fmla="*/ 202 h 225"/>
                <a:gd name="T6" fmla="*/ 63 w 63"/>
                <a:gd name="T7" fmla="*/ 0 h 225"/>
                <a:gd name="T8" fmla="*/ 2 w 63"/>
                <a:gd name="T9" fmla="*/ 16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225">
                  <a:moveTo>
                    <a:pt x="2" y="16"/>
                  </a:moveTo>
                  <a:lnTo>
                    <a:pt x="0" y="225"/>
                  </a:lnTo>
                  <a:lnTo>
                    <a:pt x="62" y="202"/>
                  </a:lnTo>
                  <a:lnTo>
                    <a:pt x="63" y="0"/>
                  </a:lnTo>
                  <a:lnTo>
                    <a:pt x="2" y="1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0054" name="Freeform 166"/>
            <p:cNvSpPr>
              <a:spLocks/>
            </p:cNvSpPr>
            <p:nvPr/>
          </p:nvSpPr>
          <p:spPr bwMode="auto">
            <a:xfrm>
              <a:off x="1013" y="3693"/>
              <a:ext cx="47" cy="78"/>
            </a:xfrm>
            <a:custGeom>
              <a:avLst/>
              <a:gdLst>
                <a:gd name="T0" fmla="*/ 12 w 47"/>
                <a:gd name="T1" fmla="*/ 0 h 78"/>
                <a:gd name="T2" fmla="*/ 47 w 47"/>
                <a:gd name="T3" fmla="*/ 78 h 78"/>
                <a:gd name="T4" fmla="*/ 15 w 47"/>
                <a:gd name="T5" fmla="*/ 77 h 78"/>
                <a:gd name="T6" fmla="*/ 0 w 47"/>
                <a:gd name="T7" fmla="*/ 35 h 78"/>
                <a:gd name="T8" fmla="*/ 12 w 47"/>
                <a:gd name="T9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78">
                  <a:moveTo>
                    <a:pt x="12" y="0"/>
                  </a:moveTo>
                  <a:lnTo>
                    <a:pt x="47" y="78"/>
                  </a:lnTo>
                  <a:lnTo>
                    <a:pt x="15" y="77"/>
                  </a:lnTo>
                  <a:lnTo>
                    <a:pt x="0" y="35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0055" name="Freeform 167"/>
            <p:cNvSpPr>
              <a:spLocks/>
            </p:cNvSpPr>
            <p:nvPr/>
          </p:nvSpPr>
          <p:spPr bwMode="auto">
            <a:xfrm>
              <a:off x="987" y="3728"/>
              <a:ext cx="44" cy="51"/>
            </a:xfrm>
            <a:custGeom>
              <a:avLst/>
              <a:gdLst>
                <a:gd name="T0" fmla="*/ 23 w 44"/>
                <a:gd name="T1" fmla="*/ 0 h 51"/>
                <a:gd name="T2" fmla="*/ 0 w 44"/>
                <a:gd name="T3" fmla="*/ 51 h 51"/>
                <a:gd name="T4" fmla="*/ 44 w 44"/>
                <a:gd name="T5" fmla="*/ 45 h 51"/>
                <a:gd name="T6" fmla="*/ 23 w 44"/>
                <a:gd name="T7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51">
                  <a:moveTo>
                    <a:pt x="23" y="0"/>
                  </a:moveTo>
                  <a:lnTo>
                    <a:pt x="0" y="51"/>
                  </a:lnTo>
                  <a:lnTo>
                    <a:pt x="44" y="4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0056" name="Freeform 168"/>
            <p:cNvSpPr>
              <a:spLocks/>
            </p:cNvSpPr>
            <p:nvPr/>
          </p:nvSpPr>
          <p:spPr bwMode="auto">
            <a:xfrm>
              <a:off x="611" y="3695"/>
              <a:ext cx="417" cy="95"/>
            </a:xfrm>
            <a:custGeom>
              <a:avLst/>
              <a:gdLst>
                <a:gd name="T0" fmla="*/ 0 w 417"/>
                <a:gd name="T1" fmla="*/ 95 h 95"/>
                <a:gd name="T2" fmla="*/ 66 w 417"/>
                <a:gd name="T3" fmla="*/ 1 h 95"/>
                <a:gd name="T4" fmla="*/ 417 w 417"/>
                <a:gd name="T5" fmla="*/ 0 h 95"/>
                <a:gd name="T6" fmla="*/ 370 w 417"/>
                <a:gd name="T7" fmla="*/ 95 h 95"/>
                <a:gd name="T8" fmla="*/ 0 w 417"/>
                <a:gd name="T9" fmla="*/ 9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7" h="95">
                  <a:moveTo>
                    <a:pt x="0" y="95"/>
                  </a:moveTo>
                  <a:lnTo>
                    <a:pt x="66" y="1"/>
                  </a:lnTo>
                  <a:lnTo>
                    <a:pt x="417" y="0"/>
                  </a:lnTo>
                  <a:lnTo>
                    <a:pt x="370" y="95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50057" name="Text Box 169"/>
          <p:cNvSpPr txBox="1">
            <a:spLocks noChangeArrowheads="1"/>
          </p:cNvSpPr>
          <p:nvPr/>
        </p:nvSpPr>
        <p:spPr bwMode="auto">
          <a:xfrm>
            <a:off x="6359525" y="2573338"/>
            <a:ext cx="108585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>
                <a:latin typeface="Arial" charset="0"/>
                <a:cs typeface="Arial" charset="0"/>
              </a:rPr>
              <a:t>Gateway</a:t>
            </a:r>
          </a:p>
          <a:p>
            <a:pPr eaLnBrk="1" hangingPunct="1">
              <a:lnSpc>
                <a:spcPct val="80000"/>
              </a:lnSpc>
            </a:pPr>
            <a:r>
              <a:rPr lang="en-US">
                <a:latin typeface="Arial" charset="0"/>
                <a:cs typeface="Arial" charset="0"/>
              </a:rPr>
              <a:t>MSC</a:t>
            </a:r>
          </a:p>
        </p:txBody>
      </p:sp>
      <p:sp>
        <p:nvSpPr>
          <p:cNvPr id="550058" name="Text Box 170"/>
          <p:cNvSpPr txBox="1">
            <a:spLocks noChangeArrowheads="1"/>
          </p:cNvSpPr>
          <p:nvPr/>
        </p:nvSpPr>
        <p:spPr bwMode="auto">
          <a:xfrm>
            <a:off x="6481763" y="1593850"/>
            <a:ext cx="361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latin typeface="Arial" charset="0"/>
                <a:cs typeface="Arial" charset="0"/>
              </a:rPr>
              <a:t>G</a:t>
            </a:r>
          </a:p>
        </p:txBody>
      </p:sp>
      <p:sp>
        <p:nvSpPr>
          <p:cNvPr id="550059" name="Line 171"/>
          <p:cNvSpPr>
            <a:spLocks noChangeShapeType="1"/>
          </p:cNvSpPr>
          <p:nvPr/>
        </p:nvSpPr>
        <p:spPr bwMode="auto">
          <a:xfrm flipH="1">
            <a:off x="6200775" y="2325688"/>
            <a:ext cx="236538" cy="146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0060" name="Line 172"/>
          <p:cNvSpPr>
            <a:spLocks noChangeShapeType="1"/>
          </p:cNvSpPr>
          <p:nvPr/>
        </p:nvSpPr>
        <p:spPr bwMode="auto">
          <a:xfrm flipH="1" flipV="1">
            <a:off x="6211888" y="2043113"/>
            <a:ext cx="225425" cy="904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0061" name="Line 173"/>
          <p:cNvSpPr>
            <a:spLocks noChangeShapeType="1"/>
          </p:cNvSpPr>
          <p:nvPr/>
        </p:nvSpPr>
        <p:spPr bwMode="auto">
          <a:xfrm flipH="1">
            <a:off x="5834063" y="2500313"/>
            <a:ext cx="327025" cy="203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0062" name="Line 174"/>
          <p:cNvSpPr>
            <a:spLocks noChangeShapeType="1"/>
          </p:cNvSpPr>
          <p:nvPr/>
        </p:nvSpPr>
        <p:spPr bwMode="auto">
          <a:xfrm flipH="1" flipV="1">
            <a:off x="5929313" y="1952625"/>
            <a:ext cx="236537" cy="793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0063" name="Line 175"/>
          <p:cNvSpPr>
            <a:spLocks noChangeShapeType="1"/>
          </p:cNvSpPr>
          <p:nvPr/>
        </p:nvSpPr>
        <p:spPr bwMode="auto">
          <a:xfrm>
            <a:off x="4945063" y="2641600"/>
            <a:ext cx="0" cy="4968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0064" name="Line 176"/>
          <p:cNvSpPr>
            <a:spLocks noChangeShapeType="1"/>
          </p:cNvSpPr>
          <p:nvPr/>
        </p:nvSpPr>
        <p:spPr bwMode="auto">
          <a:xfrm>
            <a:off x="6942138" y="2224088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50065" name="Group 177"/>
          <p:cNvGrpSpPr>
            <a:grpSpLocks/>
          </p:cNvGrpSpPr>
          <p:nvPr/>
        </p:nvGrpSpPr>
        <p:grpSpPr bwMode="auto">
          <a:xfrm>
            <a:off x="5102225" y="5075238"/>
            <a:ext cx="3838575" cy="1057275"/>
            <a:chOff x="608" y="2728"/>
            <a:chExt cx="2671" cy="908"/>
          </a:xfrm>
        </p:grpSpPr>
        <p:sp>
          <p:nvSpPr>
            <p:cNvPr id="550066" name="Text Box 178"/>
            <p:cNvSpPr txBox="1">
              <a:spLocks noChangeArrowheads="1"/>
            </p:cNvSpPr>
            <p:nvPr/>
          </p:nvSpPr>
          <p:spPr bwMode="auto">
            <a:xfrm>
              <a:off x="970" y="2841"/>
              <a:ext cx="2195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400">
                  <a:latin typeface="Arial" charset="0"/>
                  <a:cs typeface="Arial" charset="0"/>
                </a:rPr>
                <a:t>Serving GPRS Support Node (SGSN)</a:t>
              </a:r>
            </a:p>
          </p:txBody>
        </p:sp>
        <p:grpSp>
          <p:nvGrpSpPr>
            <p:cNvPr id="550067" name="Group 179"/>
            <p:cNvGrpSpPr>
              <a:grpSpLocks/>
            </p:cNvGrpSpPr>
            <p:nvPr/>
          </p:nvGrpSpPr>
          <p:grpSpPr bwMode="auto">
            <a:xfrm>
              <a:off x="608" y="3125"/>
              <a:ext cx="344" cy="511"/>
              <a:chOff x="600" y="2677"/>
              <a:chExt cx="344" cy="511"/>
            </a:xfrm>
          </p:grpSpPr>
          <p:sp>
            <p:nvSpPr>
              <p:cNvPr id="550068" name="Rectangle 180"/>
              <p:cNvSpPr>
                <a:spLocks noChangeArrowheads="1"/>
              </p:cNvSpPr>
              <p:nvPr/>
            </p:nvSpPr>
            <p:spPr bwMode="auto">
              <a:xfrm>
                <a:off x="638" y="2821"/>
                <a:ext cx="218" cy="367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0069" name="Freeform 181"/>
              <p:cNvSpPr>
                <a:spLocks/>
              </p:cNvSpPr>
              <p:nvPr/>
            </p:nvSpPr>
            <p:spPr bwMode="auto">
              <a:xfrm>
                <a:off x="858" y="2697"/>
                <a:ext cx="40" cy="131"/>
              </a:xfrm>
              <a:custGeom>
                <a:avLst/>
                <a:gdLst>
                  <a:gd name="T0" fmla="*/ 36 w 62"/>
                  <a:gd name="T1" fmla="*/ 0 h 74"/>
                  <a:gd name="T2" fmla="*/ 62 w 62"/>
                  <a:gd name="T3" fmla="*/ 57 h 74"/>
                  <a:gd name="T4" fmla="*/ 0 w 62"/>
                  <a:gd name="T5" fmla="*/ 7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2" h="74">
                    <a:moveTo>
                      <a:pt x="36" y="0"/>
                    </a:moveTo>
                    <a:lnTo>
                      <a:pt x="62" y="57"/>
                    </a:lnTo>
                    <a:lnTo>
                      <a:pt x="0" y="74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0070" name="Freeform 182"/>
              <p:cNvSpPr>
                <a:spLocks/>
              </p:cNvSpPr>
              <p:nvPr/>
            </p:nvSpPr>
            <p:spPr bwMode="auto">
              <a:xfrm>
                <a:off x="856" y="2803"/>
                <a:ext cx="41" cy="385"/>
              </a:xfrm>
              <a:custGeom>
                <a:avLst/>
                <a:gdLst>
                  <a:gd name="T0" fmla="*/ 2 w 63"/>
                  <a:gd name="T1" fmla="*/ 16 h 225"/>
                  <a:gd name="T2" fmla="*/ 0 w 63"/>
                  <a:gd name="T3" fmla="*/ 225 h 225"/>
                  <a:gd name="T4" fmla="*/ 62 w 63"/>
                  <a:gd name="T5" fmla="*/ 202 h 225"/>
                  <a:gd name="T6" fmla="*/ 63 w 63"/>
                  <a:gd name="T7" fmla="*/ 0 h 225"/>
                  <a:gd name="T8" fmla="*/ 2 w 63"/>
                  <a:gd name="T9" fmla="*/ 16 h 2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" h="225">
                    <a:moveTo>
                      <a:pt x="2" y="16"/>
                    </a:moveTo>
                    <a:lnTo>
                      <a:pt x="0" y="225"/>
                    </a:lnTo>
                    <a:lnTo>
                      <a:pt x="62" y="202"/>
                    </a:lnTo>
                    <a:lnTo>
                      <a:pt x="63" y="0"/>
                    </a:lnTo>
                    <a:lnTo>
                      <a:pt x="2" y="16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0071" name="Freeform 183"/>
              <p:cNvSpPr>
                <a:spLocks/>
              </p:cNvSpPr>
              <p:nvPr/>
            </p:nvSpPr>
            <p:spPr bwMode="auto">
              <a:xfrm>
                <a:off x="883" y="2677"/>
                <a:ext cx="30" cy="139"/>
              </a:xfrm>
              <a:custGeom>
                <a:avLst/>
                <a:gdLst>
                  <a:gd name="T0" fmla="*/ 12 w 47"/>
                  <a:gd name="T1" fmla="*/ 0 h 78"/>
                  <a:gd name="T2" fmla="*/ 47 w 47"/>
                  <a:gd name="T3" fmla="*/ 78 h 78"/>
                  <a:gd name="T4" fmla="*/ 15 w 47"/>
                  <a:gd name="T5" fmla="*/ 77 h 78"/>
                  <a:gd name="T6" fmla="*/ 0 w 47"/>
                  <a:gd name="T7" fmla="*/ 35 h 78"/>
                  <a:gd name="T8" fmla="*/ 12 w 47"/>
                  <a:gd name="T9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" h="78">
                    <a:moveTo>
                      <a:pt x="12" y="0"/>
                    </a:moveTo>
                    <a:lnTo>
                      <a:pt x="47" y="78"/>
                    </a:lnTo>
                    <a:lnTo>
                      <a:pt x="15" y="77"/>
                    </a:lnTo>
                    <a:lnTo>
                      <a:pt x="0" y="35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0072" name="Freeform 184"/>
              <p:cNvSpPr>
                <a:spLocks/>
              </p:cNvSpPr>
              <p:nvPr/>
            </p:nvSpPr>
            <p:spPr bwMode="auto">
              <a:xfrm>
                <a:off x="866" y="2739"/>
                <a:ext cx="28" cy="91"/>
              </a:xfrm>
              <a:custGeom>
                <a:avLst/>
                <a:gdLst>
                  <a:gd name="T0" fmla="*/ 23 w 44"/>
                  <a:gd name="T1" fmla="*/ 0 h 51"/>
                  <a:gd name="T2" fmla="*/ 0 w 44"/>
                  <a:gd name="T3" fmla="*/ 51 h 51"/>
                  <a:gd name="T4" fmla="*/ 44 w 44"/>
                  <a:gd name="T5" fmla="*/ 45 h 51"/>
                  <a:gd name="T6" fmla="*/ 23 w 44"/>
                  <a:gd name="T7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4" h="51">
                    <a:moveTo>
                      <a:pt x="23" y="0"/>
                    </a:moveTo>
                    <a:lnTo>
                      <a:pt x="0" y="51"/>
                    </a:lnTo>
                    <a:lnTo>
                      <a:pt x="44" y="45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0073" name="Freeform 185"/>
              <p:cNvSpPr>
                <a:spLocks/>
              </p:cNvSpPr>
              <p:nvPr/>
            </p:nvSpPr>
            <p:spPr bwMode="auto">
              <a:xfrm>
                <a:off x="622" y="2681"/>
                <a:ext cx="270" cy="169"/>
              </a:xfrm>
              <a:custGeom>
                <a:avLst/>
                <a:gdLst>
                  <a:gd name="T0" fmla="*/ 0 w 417"/>
                  <a:gd name="T1" fmla="*/ 95 h 95"/>
                  <a:gd name="T2" fmla="*/ 66 w 417"/>
                  <a:gd name="T3" fmla="*/ 1 h 95"/>
                  <a:gd name="T4" fmla="*/ 417 w 417"/>
                  <a:gd name="T5" fmla="*/ 0 h 95"/>
                  <a:gd name="T6" fmla="*/ 370 w 417"/>
                  <a:gd name="T7" fmla="*/ 95 h 95"/>
                  <a:gd name="T8" fmla="*/ 0 w 417"/>
                  <a:gd name="T9" fmla="*/ 95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7" h="95">
                    <a:moveTo>
                      <a:pt x="0" y="95"/>
                    </a:moveTo>
                    <a:lnTo>
                      <a:pt x="66" y="1"/>
                    </a:lnTo>
                    <a:lnTo>
                      <a:pt x="417" y="0"/>
                    </a:lnTo>
                    <a:lnTo>
                      <a:pt x="370" y="95"/>
                    </a:lnTo>
                    <a:lnTo>
                      <a:pt x="0" y="95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550074" name="Group 186"/>
              <p:cNvGrpSpPr>
                <a:grpSpLocks/>
              </p:cNvGrpSpPr>
              <p:nvPr/>
            </p:nvGrpSpPr>
            <p:grpSpPr bwMode="auto">
              <a:xfrm>
                <a:off x="600" y="2926"/>
                <a:ext cx="344" cy="170"/>
                <a:chOff x="3600" y="219"/>
                <a:chExt cx="360" cy="175"/>
              </a:xfrm>
            </p:grpSpPr>
            <p:sp>
              <p:nvSpPr>
                <p:cNvPr id="550075" name="Oval 187"/>
                <p:cNvSpPr>
                  <a:spLocks noChangeArrowheads="1"/>
                </p:cNvSpPr>
                <p:nvPr/>
              </p:nvSpPr>
              <p:spPr bwMode="auto">
                <a:xfrm>
                  <a:off x="3603" y="297"/>
                  <a:ext cx="357" cy="97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50076" name="Line 188"/>
                <p:cNvSpPr>
                  <a:spLocks noChangeShapeType="1"/>
                </p:cNvSpPr>
                <p:nvPr/>
              </p:nvSpPr>
              <p:spPr bwMode="auto">
                <a:xfrm>
                  <a:off x="3603" y="289"/>
                  <a:ext cx="0" cy="6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50077" name="Line 189"/>
                <p:cNvSpPr>
                  <a:spLocks noChangeShapeType="1"/>
                </p:cNvSpPr>
                <p:nvPr/>
              </p:nvSpPr>
              <p:spPr bwMode="auto">
                <a:xfrm>
                  <a:off x="3960" y="289"/>
                  <a:ext cx="0" cy="6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50078" name="Rectangle 190"/>
                <p:cNvSpPr>
                  <a:spLocks noChangeArrowheads="1"/>
                </p:cNvSpPr>
                <p:nvPr/>
              </p:nvSpPr>
              <p:spPr bwMode="auto">
                <a:xfrm>
                  <a:off x="3603" y="289"/>
                  <a:ext cx="354" cy="59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sz="2400">
                    <a:latin typeface="Times New Roman" pitchFamily="18" charset="0"/>
                    <a:cs typeface="Arial" charset="0"/>
                  </a:endParaRPr>
                </a:p>
              </p:txBody>
            </p:sp>
            <p:sp>
              <p:nvSpPr>
                <p:cNvPr id="550079" name="Oval 191"/>
                <p:cNvSpPr>
                  <a:spLocks noChangeArrowheads="1"/>
                </p:cNvSpPr>
                <p:nvPr/>
              </p:nvSpPr>
              <p:spPr bwMode="auto">
                <a:xfrm>
                  <a:off x="3600" y="219"/>
                  <a:ext cx="357" cy="113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550080" name="Group 192"/>
                <p:cNvGrpSpPr>
                  <a:grpSpLocks/>
                </p:cNvGrpSpPr>
                <p:nvPr/>
              </p:nvGrpSpPr>
              <p:grpSpPr bwMode="auto">
                <a:xfrm>
                  <a:off x="3686" y="244"/>
                  <a:ext cx="177" cy="66"/>
                  <a:chOff x="2848" y="848"/>
                  <a:chExt cx="140" cy="98"/>
                </a:xfrm>
              </p:grpSpPr>
              <p:sp>
                <p:nvSpPr>
                  <p:cNvPr id="550081" name="Line 19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848" y="848"/>
                    <a:ext cx="50" cy="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50082" name="Line 194"/>
                  <p:cNvSpPr>
                    <a:spLocks noChangeShapeType="1"/>
                  </p:cNvSpPr>
                  <p:nvPr/>
                </p:nvSpPr>
                <p:spPr bwMode="auto">
                  <a:xfrm>
                    <a:off x="2944" y="946"/>
                    <a:ext cx="44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50083" name="Line 195"/>
                  <p:cNvSpPr>
                    <a:spLocks noChangeShapeType="1"/>
                  </p:cNvSpPr>
                  <p:nvPr/>
                </p:nvSpPr>
                <p:spPr bwMode="auto">
                  <a:xfrm>
                    <a:off x="2894" y="850"/>
                    <a:ext cx="52" cy="9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550084" name="Group 196"/>
                <p:cNvGrpSpPr>
                  <a:grpSpLocks/>
                </p:cNvGrpSpPr>
                <p:nvPr/>
              </p:nvGrpSpPr>
              <p:grpSpPr bwMode="auto">
                <a:xfrm flipV="1">
                  <a:off x="3686" y="243"/>
                  <a:ext cx="177" cy="66"/>
                  <a:chOff x="2848" y="848"/>
                  <a:chExt cx="140" cy="98"/>
                </a:xfrm>
              </p:grpSpPr>
              <p:sp>
                <p:nvSpPr>
                  <p:cNvPr id="550085" name="Line 19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848" y="848"/>
                    <a:ext cx="50" cy="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50086" name="Line 198"/>
                  <p:cNvSpPr>
                    <a:spLocks noChangeShapeType="1"/>
                  </p:cNvSpPr>
                  <p:nvPr/>
                </p:nvSpPr>
                <p:spPr bwMode="auto">
                  <a:xfrm>
                    <a:off x="2944" y="946"/>
                    <a:ext cx="44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50087" name="Line 199"/>
                  <p:cNvSpPr>
                    <a:spLocks noChangeShapeType="1"/>
                  </p:cNvSpPr>
                  <p:nvPr/>
                </p:nvSpPr>
                <p:spPr bwMode="auto">
                  <a:xfrm>
                    <a:off x="2894" y="850"/>
                    <a:ext cx="52" cy="9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</p:grpSp>
        <p:grpSp>
          <p:nvGrpSpPr>
            <p:cNvPr id="550088" name="Group 200"/>
            <p:cNvGrpSpPr>
              <a:grpSpLocks/>
            </p:cNvGrpSpPr>
            <p:nvPr/>
          </p:nvGrpSpPr>
          <p:grpSpPr bwMode="auto">
            <a:xfrm>
              <a:off x="641" y="2728"/>
              <a:ext cx="310" cy="326"/>
              <a:chOff x="3028" y="1864"/>
              <a:chExt cx="347" cy="631"/>
            </a:xfrm>
          </p:grpSpPr>
          <p:sp>
            <p:nvSpPr>
              <p:cNvPr id="550089" name="Rectangle 201"/>
              <p:cNvSpPr>
                <a:spLocks noChangeArrowheads="1"/>
              </p:cNvSpPr>
              <p:nvPr/>
            </p:nvSpPr>
            <p:spPr bwMode="auto">
              <a:xfrm>
                <a:off x="3047" y="2042"/>
                <a:ext cx="260" cy="45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0090" name="Freeform 202"/>
              <p:cNvSpPr>
                <a:spLocks/>
              </p:cNvSpPr>
              <p:nvPr/>
            </p:nvSpPr>
            <p:spPr bwMode="auto">
              <a:xfrm>
                <a:off x="3309" y="1888"/>
                <a:ext cx="48" cy="163"/>
              </a:xfrm>
              <a:custGeom>
                <a:avLst/>
                <a:gdLst>
                  <a:gd name="T0" fmla="*/ 36 w 62"/>
                  <a:gd name="T1" fmla="*/ 0 h 74"/>
                  <a:gd name="T2" fmla="*/ 62 w 62"/>
                  <a:gd name="T3" fmla="*/ 57 h 74"/>
                  <a:gd name="T4" fmla="*/ 0 w 62"/>
                  <a:gd name="T5" fmla="*/ 7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2" h="74">
                    <a:moveTo>
                      <a:pt x="36" y="0"/>
                    </a:moveTo>
                    <a:lnTo>
                      <a:pt x="62" y="57"/>
                    </a:lnTo>
                    <a:lnTo>
                      <a:pt x="0" y="74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0091" name="Freeform 203"/>
              <p:cNvSpPr>
                <a:spLocks/>
              </p:cNvSpPr>
              <p:nvPr/>
            </p:nvSpPr>
            <p:spPr bwMode="auto">
              <a:xfrm>
                <a:off x="3307" y="2020"/>
                <a:ext cx="49" cy="475"/>
              </a:xfrm>
              <a:custGeom>
                <a:avLst/>
                <a:gdLst>
                  <a:gd name="T0" fmla="*/ 2 w 63"/>
                  <a:gd name="T1" fmla="*/ 16 h 225"/>
                  <a:gd name="T2" fmla="*/ 0 w 63"/>
                  <a:gd name="T3" fmla="*/ 225 h 225"/>
                  <a:gd name="T4" fmla="*/ 62 w 63"/>
                  <a:gd name="T5" fmla="*/ 202 h 225"/>
                  <a:gd name="T6" fmla="*/ 63 w 63"/>
                  <a:gd name="T7" fmla="*/ 0 h 225"/>
                  <a:gd name="T8" fmla="*/ 2 w 63"/>
                  <a:gd name="T9" fmla="*/ 16 h 2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" h="225">
                    <a:moveTo>
                      <a:pt x="2" y="16"/>
                    </a:moveTo>
                    <a:lnTo>
                      <a:pt x="0" y="225"/>
                    </a:lnTo>
                    <a:lnTo>
                      <a:pt x="62" y="202"/>
                    </a:lnTo>
                    <a:lnTo>
                      <a:pt x="63" y="0"/>
                    </a:lnTo>
                    <a:lnTo>
                      <a:pt x="2" y="16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0092" name="Freeform 204"/>
              <p:cNvSpPr>
                <a:spLocks/>
              </p:cNvSpPr>
              <p:nvPr/>
            </p:nvSpPr>
            <p:spPr bwMode="auto">
              <a:xfrm>
                <a:off x="3339" y="1864"/>
                <a:ext cx="36" cy="171"/>
              </a:xfrm>
              <a:custGeom>
                <a:avLst/>
                <a:gdLst>
                  <a:gd name="T0" fmla="*/ 12 w 47"/>
                  <a:gd name="T1" fmla="*/ 0 h 78"/>
                  <a:gd name="T2" fmla="*/ 47 w 47"/>
                  <a:gd name="T3" fmla="*/ 78 h 78"/>
                  <a:gd name="T4" fmla="*/ 15 w 47"/>
                  <a:gd name="T5" fmla="*/ 77 h 78"/>
                  <a:gd name="T6" fmla="*/ 0 w 47"/>
                  <a:gd name="T7" fmla="*/ 35 h 78"/>
                  <a:gd name="T8" fmla="*/ 12 w 47"/>
                  <a:gd name="T9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" h="78">
                    <a:moveTo>
                      <a:pt x="12" y="0"/>
                    </a:moveTo>
                    <a:lnTo>
                      <a:pt x="47" y="78"/>
                    </a:lnTo>
                    <a:lnTo>
                      <a:pt x="15" y="77"/>
                    </a:lnTo>
                    <a:lnTo>
                      <a:pt x="0" y="35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0093" name="Freeform 205"/>
              <p:cNvSpPr>
                <a:spLocks/>
              </p:cNvSpPr>
              <p:nvPr/>
            </p:nvSpPr>
            <p:spPr bwMode="auto">
              <a:xfrm>
                <a:off x="3319" y="1941"/>
                <a:ext cx="34" cy="112"/>
              </a:xfrm>
              <a:custGeom>
                <a:avLst/>
                <a:gdLst>
                  <a:gd name="T0" fmla="*/ 23 w 44"/>
                  <a:gd name="T1" fmla="*/ 0 h 51"/>
                  <a:gd name="T2" fmla="*/ 0 w 44"/>
                  <a:gd name="T3" fmla="*/ 51 h 51"/>
                  <a:gd name="T4" fmla="*/ 44 w 44"/>
                  <a:gd name="T5" fmla="*/ 45 h 51"/>
                  <a:gd name="T6" fmla="*/ 23 w 44"/>
                  <a:gd name="T7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4" h="51">
                    <a:moveTo>
                      <a:pt x="23" y="0"/>
                    </a:moveTo>
                    <a:lnTo>
                      <a:pt x="0" y="51"/>
                    </a:lnTo>
                    <a:lnTo>
                      <a:pt x="44" y="45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0094" name="Freeform 206"/>
              <p:cNvSpPr>
                <a:spLocks/>
              </p:cNvSpPr>
              <p:nvPr/>
            </p:nvSpPr>
            <p:spPr bwMode="auto">
              <a:xfrm>
                <a:off x="3028" y="1868"/>
                <a:ext cx="322" cy="209"/>
              </a:xfrm>
              <a:custGeom>
                <a:avLst/>
                <a:gdLst>
                  <a:gd name="T0" fmla="*/ 0 w 417"/>
                  <a:gd name="T1" fmla="*/ 95 h 95"/>
                  <a:gd name="T2" fmla="*/ 66 w 417"/>
                  <a:gd name="T3" fmla="*/ 1 h 95"/>
                  <a:gd name="T4" fmla="*/ 417 w 417"/>
                  <a:gd name="T5" fmla="*/ 0 h 95"/>
                  <a:gd name="T6" fmla="*/ 370 w 417"/>
                  <a:gd name="T7" fmla="*/ 95 h 95"/>
                  <a:gd name="T8" fmla="*/ 0 w 417"/>
                  <a:gd name="T9" fmla="*/ 95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7" h="95">
                    <a:moveTo>
                      <a:pt x="0" y="95"/>
                    </a:moveTo>
                    <a:lnTo>
                      <a:pt x="66" y="1"/>
                    </a:lnTo>
                    <a:lnTo>
                      <a:pt x="417" y="0"/>
                    </a:lnTo>
                    <a:lnTo>
                      <a:pt x="370" y="95"/>
                    </a:lnTo>
                    <a:lnTo>
                      <a:pt x="0" y="95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50095" name="Group 207"/>
            <p:cNvGrpSpPr>
              <a:grpSpLocks/>
            </p:cNvGrpSpPr>
            <p:nvPr/>
          </p:nvGrpSpPr>
          <p:grpSpPr bwMode="auto">
            <a:xfrm>
              <a:off x="611" y="2856"/>
              <a:ext cx="370" cy="160"/>
              <a:chOff x="3600" y="219"/>
              <a:chExt cx="360" cy="175"/>
            </a:xfrm>
          </p:grpSpPr>
          <p:sp>
            <p:nvSpPr>
              <p:cNvPr id="550096" name="Oval 208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0097" name="Line 209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0098" name="Line 210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0099" name="Rectangle 211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pitchFamily="18" charset="0"/>
                  <a:cs typeface="Arial" charset="0"/>
                </a:endParaRPr>
              </a:p>
            </p:txBody>
          </p:sp>
          <p:sp>
            <p:nvSpPr>
              <p:cNvPr id="550100" name="Oval 212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550101" name="Group 213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550102" name="Line 214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50103" name="Line 215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50104" name="Line 216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550105" name="Group 217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550106" name="Line 218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50107" name="Line 219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50108" name="Line 220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550109" name="Text Box 221"/>
            <p:cNvSpPr txBox="1">
              <a:spLocks noChangeArrowheads="1"/>
            </p:cNvSpPr>
            <p:nvPr/>
          </p:nvSpPr>
          <p:spPr bwMode="auto">
            <a:xfrm>
              <a:off x="1002" y="3328"/>
              <a:ext cx="2277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400">
                  <a:latin typeface="Arial" charset="0"/>
                  <a:cs typeface="Arial" charset="0"/>
                </a:rPr>
                <a:t>Gateway GPRS Support Node (GGSN)</a:t>
              </a:r>
            </a:p>
          </p:txBody>
        </p:sp>
      </p:grpSp>
      <p:sp>
        <p:nvSpPr>
          <p:cNvPr id="550110" name="Freeform 222"/>
          <p:cNvSpPr>
            <a:spLocks/>
          </p:cNvSpPr>
          <p:nvPr/>
        </p:nvSpPr>
        <p:spPr bwMode="auto">
          <a:xfrm>
            <a:off x="7286625" y="3284538"/>
            <a:ext cx="1235075" cy="1681162"/>
          </a:xfrm>
          <a:custGeom>
            <a:avLst/>
            <a:gdLst>
              <a:gd name="T0" fmla="*/ 239 w 1292"/>
              <a:gd name="T1" fmla="*/ 7 h 1255"/>
              <a:gd name="T2" fmla="*/ 35 w 1292"/>
              <a:gd name="T3" fmla="*/ 157 h 1255"/>
              <a:gd name="T4" fmla="*/ 29 w 1292"/>
              <a:gd name="T5" fmla="*/ 523 h 1255"/>
              <a:gd name="T6" fmla="*/ 53 w 1292"/>
              <a:gd name="T7" fmla="*/ 829 h 1255"/>
              <a:gd name="T8" fmla="*/ 245 w 1292"/>
              <a:gd name="T9" fmla="*/ 871 h 1255"/>
              <a:gd name="T10" fmla="*/ 647 w 1292"/>
              <a:gd name="T11" fmla="*/ 1129 h 1255"/>
              <a:gd name="T12" fmla="*/ 995 w 1292"/>
              <a:gd name="T13" fmla="*/ 1237 h 1255"/>
              <a:gd name="T14" fmla="*/ 1199 w 1292"/>
              <a:gd name="T15" fmla="*/ 1021 h 1255"/>
              <a:gd name="T16" fmla="*/ 1271 w 1292"/>
              <a:gd name="T17" fmla="*/ 445 h 1255"/>
              <a:gd name="T18" fmla="*/ 1205 w 1292"/>
              <a:gd name="T19" fmla="*/ 211 h 1255"/>
              <a:gd name="T20" fmla="*/ 749 w 1292"/>
              <a:gd name="T21" fmla="*/ 115 h 1255"/>
              <a:gd name="T22" fmla="*/ 239 w 1292"/>
              <a:gd name="T23" fmla="*/ 7 h 1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0111" name="Text Box 223"/>
          <p:cNvSpPr txBox="1">
            <a:spLocks noChangeArrowheads="1"/>
          </p:cNvSpPr>
          <p:nvPr/>
        </p:nvSpPr>
        <p:spPr bwMode="auto">
          <a:xfrm>
            <a:off x="7394575" y="3627438"/>
            <a:ext cx="101917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600">
                <a:cs typeface="Arial" charset="0"/>
              </a:rPr>
              <a:t>Public </a:t>
            </a:r>
          </a:p>
          <a:p>
            <a:pPr eaLnBrk="1" hangingPunct="1"/>
            <a:r>
              <a:rPr lang="en-US" sz="1600">
                <a:cs typeface="Arial" charset="0"/>
              </a:rPr>
              <a:t>Internet</a:t>
            </a:r>
          </a:p>
        </p:txBody>
      </p:sp>
      <p:grpSp>
        <p:nvGrpSpPr>
          <p:cNvPr id="550112" name="Group 224"/>
          <p:cNvGrpSpPr>
            <a:grpSpLocks/>
          </p:cNvGrpSpPr>
          <p:nvPr/>
        </p:nvGrpSpPr>
        <p:grpSpPr bwMode="auto">
          <a:xfrm>
            <a:off x="6521450" y="3494088"/>
            <a:ext cx="550863" cy="1001712"/>
            <a:chOff x="611" y="3693"/>
            <a:chExt cx="449" cy="287"/>
          </a:xfrm>
        </p:grpSpPr>
        <p:sp>
          <p:nvSpPr>
            <p:cNvPr id="550113" name="Rectangle 225"/>
            <p:cNvSpPr>
              <a:spLocks noChangeArrowheads="1"/>
            </p:cNvSpPr>
            <p:nvPr/>
          </p:nvSpPr>
          <p:spPr bwMode="auto">
            <a:xfrm>
              <a:off x="635" y="3774"/>
              <a:ext cx="337" cy="20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50114" name="Group 226"/>
            <p:cNvGrpSpPr>
              <a:grpSpLocks/>
            </p:cNvGrpSpPr>
            <p:nvPr/>
          </p:nvGrpSpPr>
          <p:grpSpPr bwMode="auto">
            <a:xfrm>
              <a:off x="687" y="3826"/>
              <a:ext cx="224" cy="110"/>
              <a:chOff x="687" y="3826"/>
              <a:chExt cx="224" cy="110"/>
            </a:xfrm>
          </p:grpSpPr>
          <p:sp>
            <p:nvSpPr>
              <p:cNvPr id="550115" name="Freeform 227"/>
              <p:cNvSpPr>
                <a:spLocks/>
              </p:cNvSpPr>
              <p:nvPr/>
            </p:nvSpPr>
            <p:spPr bwMode="auto">
              <a:xfrm>
                <a:off x="687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0116" name="Freeform 228"/>
              <p:cNvSpPr>
                <a:spLocks/>
              </p:cNvSpPr>
              <p:nvPr/>
            </p:nvSpPr>
            <p:spPr bwMode="auto">
              <a:xfrm flipV="1">
                <a:off x="689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50117" name="Freeform 229"/>
            <p:cNvSpPr>
              <a:spLocks/>
            </p:cNvSpPr>
            <p:nvPr/>
          </p:nvSpPr>
          <p:spPr bwMode="auto">
            <a:xfrm>
              <a:off x="975" y="3704"/>
              <a:ext cx="62" cy="74"/>
            </a:xfrm>
            <a:custGeom>
              <a:avLst/>
              <a:gdLst>
                <a:gd name="T0" fmla="*/ 36 w 62"/>
                <a:gd name="T1" fmla="*/ 0 h 74"/>
                <a:gd name="T2" fmla="*/ 62 w 62"/>
                <a:gd name="T3" fmla="*/ 57 h 74"/>
                <a:gd name="T4" fmla="*/ 0 w 62"/>
                <a:gd name="T5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2" h="74">
                  <a:moveTo>
                    <a:pt x="36" y="0"/>
                  </a:moveTo>
                  <a:lnTo>
                    <a:pt x="62" y="57"/>
                  </a:lnTo>
                  <a:lnTo>
                    <a:pt x="0" y="7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0118" name="Freeform 230"/>
            <p:cNvSpPr>
              <a:spLocks/>
            </p:cNvSpPr>
            <p:nvPr/>
          </p:nvSpPr>
          <p:spPr bwMode="auto">
            <a:xfrm>
              <a:off x="972" y="3764"/>
              <a:ext cx="63" cy="216"/>
            </a:xfrm>
            <a:custGeom>
              <a:avLst/>
              <a:gdLst>
                <a:gd name="T0" fmla="*/ 2 w 63"/>
                <a:gd name="T1" fmla="*/ 16 h 225"/>
                <a:gd name="T2" fmla="*/ 0 w 63"/>
                <a:gd name="T3" fmla="*/ 225 h 225"/>
                <a:gd name="T4" fmla="*/ 62 w 63"/>
                <a:gd name="T5" fmla="*/ 202 h 225"/>
                <a:gd name="T6" fmla="*/ 63 w 63"/>
                <a:gd name="T7" fmla="*/ 0 h 225"/>
                <a:gd name="T8" fmla="*/ 2 w 63"/>
                <a:gd name="T9" fmla="*/ 16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225">
                  <a:moveTo>
                    <a:pt x="2" y="16"/>
                  </a:moveTo>
                  <a:lnTo>
                    <a:pt x="0" y="225"/>
                  </a:lnTo>
                  <a:lnTo>
                    <a:pt x="62" y="202"/>
                  </a:lnTo>
                  <a:lnTo>
                    <a:pt x="63" y="0"/>
                  </a:lnTo>
                  <a:lnTo>
                    <a:pt x="2" y="1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0119" name="Freeform 231"/>
            <p:cNvSpPr>
              <a:spLocks/>
            </p:cNvSpPr>
            <p:nvPr/>
          </p:nvSpPr>
          <p:spPr bwMode="auto">
            <a:xfrm>
              <a:off x="1013" y="3693"/>
              <a:ext cx="47" cy="78"/>
            </a:xfrm>
            <a:custGeom>
              <a:avLst/>
              <a:gdLst>
                <a:gd name="T0" fmla="*/ 12 w 47"/>
                <a:gd name="T1" fmla="*/ 0 h 78"/>
                <a:gd name="T2" fmla="*/ 47 w 47"/>
                <a:gd name="T3" fmla="*/ 78 h 78"/>
                <a:gd name="T4" fmla="*/ 15 w 47"/>
                <a:gd name="T5" fmla="*/ 77 h 78"/>
                <a:gd name="T6" fmla="*/ 0 w 47"/>
                <a:gd name="T7" fmla="*/ 35 h 78"/>
                <a:gd name="T8" fmla="*/ 12 w 47"/>
                <a:gd name="T9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78">
                  <a:moveTo>
                    <a:pt x="12" y="0"/>
                  </a:moveTo>
                  <a:lnTo>
                    <a:pt x="47" y="78"/>
                  </a:lnTo>
                  <a:lnTo>
                    <a:pt x="15" y="77"/>
                  </a:lnTo>
                  <a:lnTo>
                    <a:pt x="0" y="35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0120" name="Freeform 232"/>
            <p:cNvSpPr>
              <a:spLocks/>
            </p:cNvSpPr>
            <p:nvPr/>
          </p:nvSpPr>
          <p:spPr bwMode="auto">
            <a:xfrm>
              <a:off x="987" y="3728"/>
              <a:ext cx="44" cy="51"/>
            </a:xfrm>
            <a:custGeom>
              <a:avLst/>
              <a:gdLst>
                <a:gd name="T0" fmla="*/ 23 w 44"/>
                <a:gd name="T1" fmla="*/ 0 h 51"/>
                <a:gd name="T2" fmla="*/ 0 w 44"/>
                <a:gd name="T3" fmla="*/ 51 h 51"/>
                <a:gd name="T4" fmla="*/ 44 w 44"/>
                <a:gd name="T5" fmla="*/ 45 h 51"/>
                <a:gd name="T6" fmla="*/ 23 w 44"/>
                <a:gd name="T7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51">
                  <a:moveTo>
                    <a:pt x="23" y="0"/>
                  </a:moveTo>
                  <a:lnTo>
                    <a:pt x="0" y="51"/>
                  </a:lnTo>
                  <a:lnTo>
                    <a:pt x="44" y="4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0121" name="Freeform 233"/>
            <p:cNvSpPr>
              <a:spLocks/>
            </p:cNvSpPr>
            <p:nvPr/>
          </p:nvSpPr>
          <p:spPr bwMode="auto">
            <a:xfrm>
              <a:off x="611" y="3695"/>
              <a:ext cx="417" cy="95"/>
            </a:xfrm>
            <a:custGeom>
              <a:avLst/>
              <a:gdLst>
                <a:gd name="T0" fmla="*/ 0 w 417"/>
                <a:gd name="T1" fmla="*/ 95 h 95"/>
                <a:gd name="T2" fmla="*/ 66 w 417"/>
                <a:gd name="T3" fmla="*/ 1 h 95"/>
                <a:gd name="T4" fmla="*/ 417 w 417"/>
                <a:gd name="T5" fmla="*/ 0 h 95"/>
                <a:gd name="T6" fmla="*/ 370 w 417"/>
                <a:gd name="T7" fmla="*/ 95 h 95"/>
                <a:gd name="T8" fmla="*/ 0 w 417"/>
                <a:gd name="T9" fmla="*/ 9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7" h="95">
                  <a:moveTo>
                    <a:pt x="0" y="95"/>
                  </a:moveTo>
                  <a:lnTo>
                    <a:pt x="66" y="1"/>
                  </a:lnTo>
                  <a:lnTo>
                    <a:pt x="417" y="0"/>
                  </a:lnTo>
                  <a:lnTo>
                    <a:pt x="370" y="95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50122" name="Text Box 234"/>
          <p:cNvSpPr txBox="1">
            <a:spLocks noChangeArrowheads="1"/>
          </p:cNvSpPr>
          <p:nvPr/>
        </p:nvSpPr>
        <p:spPr bwMode="auto">
          <a:xfrm>
            <a:off x="6469063" y="4476750"/>
            <a:ext cx="857250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>
                <a:latin typeface="Arial" charset="0"/>
                <a:cs typeface="Arial" charset="0"/>
              </a:rPr>
              <a:t>GGSN</a:t>
            </a:r>
          </a:p>
        </p:txBody>
      </p:sp>
      <p:sp>
        <p:nvSpPr>
          <p:cNvPr id="550123" name="Text Box 235"/>
          <p:cNvSpPr txBox="1">
            <a:spLocks noChangeArrowheads="1"/>
          </p:cNvSpPr>
          <p:nvPr/>
        </p:nvSpPr>
        <p:spPr bwMode="auto">
          <a:xfrm>
            <a:off x="6591300" y="3497263"/>
            <a:ext cx="361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latin typeface="Arial" charset="0"/>
                <a:cs typeface="Arial" charset="0"/>
              </a:rPr>
              <a:t>G</a:t>
            </a:r>
          </a:p>
        </p:txBody>
      </p:sp>
      <p:sp>
        <p:nvSpPr>
          <p:cNvPr id="550124" name="Line 236"/>
          <p:cNvSpPr>
            <a:spLocks noChangeShapeType="1"/>
          </p:cNvSpPr>
          <p:nvPr/>
        </p:nvSpPr>
        <p:spPr bwMode="auto">
          <a:xfrm flipH="1">
            <a:off x="6310313" y="4229100"/>
            <a:ext cx="236537" cy="146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0125" name="Line 237"/>
          <p:cNvSpPr>
            <a:spLocks noChangeShapeType="1"/>
          </p:cNvSpPr>
          <p:nvPr/>
        </p:nvSpPr>
        <p:spPr bwMode="auto">
          <a:xfrm flipH="1" flipV="1">
            <a:off x="6321425" y="3946525"/>
            <a:ext cx="225425" cy="90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0126" name="Line 238"/>
          <p:cNvSpPr>
            <a:spLocks noChangeShapeType="1"/>
          </p:cNvSpPr>
          <p:nvPr/>
        </p:nvSpPr>
        <p:spPr bwMode="auto">
          <a:xfrm flipH="1">
            <a:off x="5943600" y="4403725"/>
            <a:ext cx="327025" cy="203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0127" name="Line 239"/>
          <p:cNvSpPr>
            <a:spLocks noChangeShapeType="1"/>
          </p:cNvSpPr>
          <p:nvPr/>
        </p:nvSpPr>
        <p:spPr bwMode="auto">
          <a:xfrm flipH="1" flipV="1">
            <a:off x="6038850" y="3856038"/>
            <a:ext cx="236538" cy="793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0128" name="Line 240"/>
          <p:cNvSpPr>
            <a:spLocks noChangeShapeType="1"/>
          </p:cNvSpPr>
          <p:nvPr/>
        </p:nvSpPr>
        <p:spPr bwMode="auto">
          <a:xfrm>
            <a:off x="7051675" y="41275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0129" name="Text Box 241"/>
          <p:cNvSpPr txBox="1">
            <a:spLocks noChangeArrowheads="1"/>
          </p:cNvSpPr>
          <p:nvPr/>
        </p:nvSpPr>
        <p:spPr bwMode="auto">
          <a:xfrm>
            <a:off x="263525" y="3895725"/>
            <a:ext cx="4349750" cy="222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 i="1" dirty="0">
                <a:solidFill>
                  <a:srgbClr val="FF0000"/>
                </a:solidFill>
              </a:rPr>
              <a:t>Key insight:</a:t>
            </a:r>
            <a:r>
              <a:rPr lang="en-US" sz="2000" dirty="0"/>
              <a:t> new cellular data</a:t>
            </a:r>
          </a:p>
          <a:p>
            <a:r>
              <a:rPr lang="en-US" sz="2000" dirty="0"/>
              <a:t>network operates </a:t>
            </a:r>
            <a:r>
              <a:rPr lang="en-US" sz="2000" i="1" dirty="0"/>
              <a:t>in parallel</a:t>
            </a:r>
            <a:r>
              <a:rPr lang="en-US" sz="2000" dirty="0"/>
              <a:t> </a:t>
            </a:r>
          </a:p>
          <a:p>
            <a:r>
              <a:rPr lang="en-US" sz="2000" dirty="0"/>
              <a:t>(except at edge) with existing </a:t>
            </a:r>
          </a:p>
          <a:p>
            <a:r>
              <a:rPr lang="en-US" sz="2000" dirty="0"/>
              <a:t>cellular voice network</a:t>
            </a:r>
          </a:p>
          <a:p>
            <a:pPr>
              <a:buClr>
                <a:schemeClr val="accent2"/>
              </a:buClr>
              <a:buSzPct val="80000"/>
              <a:buFont typeface="Wingdings" pitchFamily="2" charset="2"/>
              <a:buChar char="q"/>
            </a:pPr>
            <a:r>
              <a:rPr lang="en-US" sz="2000" dirty="0"/>
              <a:t> voice network unchanged in core</a:t>
            </a:r>
          </a:p>
          <a:p>
            <a:pPr>
              <a:buClr>
                <a:schemeClr val="accent2"/>
              </a:buClr>
              <a:buSzPct val="80000"/>
              <a:buFont typeface="Wingdings" pitchFamily="2" charset="2"/>
              <a:buChar char="q"/>
            </a:pPr>
            <a:r>
              <a:rPr lang="en-US" sz="2000" dirty="0"/>
              <a:t> data network operates in parallel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823859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Wireless, Mobile Networks</a:t>
            </a:r>
          </a:p>
        </p:txBody>
      </p:sp>
      <p:sp>
        <p:nvSpPr>
          <p:cNvPr id="7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6-</a:t>
            </a:r>
            <a:fld id="{1D2C11EC-E17F-4707-B56D-A660BA52D3CB}" type="slidenum">
              <a:rPr lang="en-US"/>
              <a:pPr/>
              <a:t>3</a:t>
            </a:fld>
            <a:endParaRPr lang="en-US"/>
          </a:p>
        </p:txBody>
      </p:sp>
      <p:sp>
        <p:nvSpPr>
          <p:cNvPr id="397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Elements of a wireless network</a:t>
            </a:r>
          </a:p>
        </p:txBody>
      </p:sp>
      <p:sp>
        <p:nvSpPr>
          <p:cNvPr id="397315" name="Oval 3"/>
          <p:cNvSpPr>
            <a:spLocks noChangeArrowheads="1"/>
          </p:cNvSpPr>
          <p:nvPr/>
        </p:nvSpPr>
        <p:spPr bwMode="auto">
          <a:xfrm>
            <a:off x="4940300" y="4667250"/>
            <a:ext cx="1755775" cy="1625600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97316" name="Group 4"/>
          <p:cNvGrpSpPr>
            <a:grpSpLocks/>
          </p:cNvGrpSpPr>
          <p:nvPr/>
        </p:nvGrpSpPr>
        <p:grpSpPr bwMode="auto">
          <a:xfrm>
            <a:off x="3059113" y="2781300"/>
            <a:ext cx="2362200" cy="1762125"/>
            <a:chOff x="3839" y="1737"/>
            <a:chExt cx="1488" cy="1110"/>
          </a:xfrm>
        </p:grpSpPr>
        <p:sp>
          <p:nvSpPr>
            <p:cNvPr id="397317" name="Freeform 5"/>
            <p:cNvSpPr>
              <a:spLocks/>
            </p:cNvSpPr>
            <p:nvPr/>
          </p:nvSpPr>
          <p:spPr bwMode="auto">
            <a:xfrm>
              <a:off x="3839" y="1737"/>
              <a:ext cx="1488" cy="1110"/>
            </a:xfrm>
            <a:custGeom>
              <a:avLst/>
              <a:gdLst>
                <a:gd name="T0" fmla="*/ 27 w 2135"/>
                <a:gd name="T1" fmla="*/ 652 h 1662"/>
                <a:gd name="T2" fmla="*/ 105 w 2135"/>
                <a:gd name="T3" fmla="*/ 76 h 1662"/>
                <a:gd name="T4" fmla="*/ 657 w 2135"/>
                <a:gd name="T5" fmla="*/ 196 h 1662"/>
                <a:gd name="T6" fmla="*/ 1209 w 2135"/>
                <a:gd name="T7" fmla="*/ 100 h 1662"/>
                <a:gd name="T8" fmla="*/ 2001 w 2135"/>
                <a:gd name="T9" fmla="*/ 406 h 1662"/>
                <a:gd name="T10" fmla="*/ 2013 w 2135"/>
                <a:gd name="T11" fmla="*/ 1144 h 1662"/>
                <a:gd name="T12" fmla="*/ 1581 w 2135"/>
                <a:gd name="T13" fmla="*/ 1600 h 1662"/>
                <a:gd name="T14" fmla="*/ 813 w 2135"/>
                <a:gd name="T15" fmla="*/ 1516 h 1662"/>
                <a:gd name="T16" fmla="*/ 501 w 2135"/>
                <a:gd name="T17" fmla="*/ 1270 h 1662"/>
                <a:gd name="T18" fmla="*/ 183 w 2135"/>
                <a:gd name="T19" fmla="*/ 1066 h 1662"/>
                <a:gd name="T20" fmla="*/ 27 w 2135"/>
                <a:gd name="T21" fmla="*/ 652 h 16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7318" name="Text Box 6"/>
            <p:cNvSpPr txBox="1">
              <a:spLocks noChangeArrowheads="1"/>
            </p:cNvSpPr>
            <p:nvPr/>
          </p:nvSpPr>
          <p:spPr bwMode="auto">
            <a:xfrm>
              <a:off x="4075" y="1947"/>
              <a:ext cx="1094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/>
                <a:t>network </a:t>
              </a:r>
            </a:p>
            <a:p>
              <a:pPr algn="ctr" eaLnBrk="1" hangingPunct="1"/>
              <a:r>
                <a:rPr lang="en-US"/>
                <a:t>infrastructure</a:t>
              </a:r>
            </a:p>
          </p:txBody>
        </p:sp>
      </p:grpSp>
      <p:pic>
        <p:nvPicPr>
          <p:cNvPr id="397319" name="Picture 7" descr="31u_bnrz[1]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5325" y="5245100"/>
            <a:ext cx="214313" cy="336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97320" name="Group 8"/>
          <p:cNvGrpSpPr>
            <a:grpSpLocks/>
          </p:cNvGrpSpPr>
          <p:nvPr/>
        </p:nvGrpSpPr>
        <p:grpSpPr bwMode="auto">
          <a:xfrm>
            <a:off x="1147763" y="1709738"/>
            <a:ext cx="1755775" cy="1625600"/>
            <a:chOff x="567" y="1326"/>
            <a:chExt cx="1106" cy="1024"/>
          </a:xfrm>
        </p:grpSpPr>
        <p:sp>
          <p:nvSpPr>
            <p:cNvPr id="397321" name="Oval 9"/>
            <p:cNvSpPr>
              <a:spLocks noChangeArrowheads="1"/>
            </p:cNvSpPr>
            <p:nvPr/>
          </p:nvSpPr>
          <p:spPr bwMode="auto">
            <a:xfrm>
              <a:off x="567" y="1326"/>
              <a:ext cx="1106" cy="1024"/>
            </a:xfrm>
            <a:prstGeom prst="ellipse">
              <a:avLst/>
            </a:prstGeom>
            <a:solidFill>
              <a:srgbClr val="99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397322" name="Picture 10" descr="31u_bnrz[1]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1035" y="1785"/>
              <a:ext cx="212" cy="135"/>
            </a:xfrm>
            <a:prstGeom prst="rect">
              <a:avLst/>
            </a:prstGeom>
            <a:solidFill>
              <a:srgbClr val="99CCFF"/>
            </a:solidFill>
          </p:spPr>
        </p:pic>
        <p:grpSp>
          <p:nvGrpSpPr>
            <p:cNvPr id="397323" name="Group 11"/>
            <p:cNvGrpSpPr>
              <a:grpSpLocks/>
            </p:cNvGrpSpPr>
            <p:nvPr/>
          </p:nvGrpSpPr>
          <p:grpSpPr bwMode="auto">
            <a:xfrm>
              <a:off x="1221" y="1447"/>
              <a:ext cx="252" cy="288"/>
              <a:chOff x="2870" y="1518"/>
              <a:chExt cx="292" cy="320"/>
            </a:xfrm>
          </p:grpSpPr>
          <p:graphicFrame>
            <p:nvGraphicFramePr>
              <p:cNvPr id="397324" name="Object 12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70386" name="Clip" r:id="rId6" imgW="819000" imgH="847800" progId="MS_ClipArt_Gallery.2">
                      <p:embed/>
                    </p:oleObj>
                  </mc:Choice>
                  <mc:Fallback>
                    <p:oleObj name="Clip" r:id="rId6" imgW="819000" imgH="847800" progId="MS_ClipArt_Gallery.2">
                      <p:embed/>
                      <p:pic>
                        <p:nvPicPr>
                          <p:cNvPr id="0" name="Object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solidFill>
                            <a:srgbClr val="99CCFF"/>
                          </a:solidFill>
                          <a:ln>
                            <a:noFill/>
                          </a:ln>
                          <a:effectLst/>
                          <a:extLs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97325" name="Object 13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70387" name="Clip" r:id="rId8" imgW="1266840" imgH="1200240" progId="MS_ClipArt_Gallery.2">
                      <p:embed/>
                    </p:oleObj>
                  </mc:Choice>
                  <mc:Fallback>
                    <p:oleObj name="Clip" r:id="rId8" imgW="1266840" imgH="1200240" progId="MS_ClipArt_Gallery.2">
                      <p:embed/>
                      <p:pic>
                        <p:nvPicPr>
                          <p:cNvPr id="0" name="Object 1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solidFill>
                            <a:srgbClr val="99CCFF"/>
                          </a:solidFill>
                          <a:ln>
                            <a:noFill/>
                          </a:ln>
                          <a:effectLst/>
                          <a:extLs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397326" name="Group 14"/>
            <p:cNvGrpSpPr>
              <a:grpSpLocks/>
            </p:cNvGrpSpPr>
            <p:nvPr/>
          </p:nvGrpSpPr>
          <p:grpSpPr bwMode="auto">
            <a:xfrm>
              <a:off x="869" y="1379"/>
              <a:ext cx="252" cy="288"/>
              <a:chOff x="2870" y="1518"/>
              <a:chExt cx="292" cy="320"/>
            </a:xfrm>
          </p:grpSpPr>
          <p:graphicFrame>
            <p:nvGraphicFramePr>
              <p:cNvPr id="397327" name="Object 15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70388" name="Clip" r:id="rId10" imgW="819000" imgH="847800" progId="MS_ClipArt_Gallery.2">
                      <p:embed/>
                    </p:oleObj>
                  </mc:Choice>
                  <mc:Fallback>
                    <p:oleObj name="Clip" r:id="rId10" imgW="819000" imgH="847800" progId="MS_ClipArt_Gallery.2">
                      <p:embed/>
                      <p:pic>
                        <p:nvPicPr>
                          <p:cNvPr id="0" name="Object 1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solidFill>
                            <a:srgbClr val="99CCFF"/>
                          </a:solidFill>
                          <a:ln>
                            <a:noFill/>
                          </a:ln>
                          <a:effectLst/>
                          <a:extLs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97328" name="Object 16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70389" name="Clip" r:id="rId11" imgW="1266840" imgH="1200240" progId="MS_ClipArt_Gallery.2">
                      <p:embed/>
                    </p:oleObj>
                  </mc:Choice>
                  <mc:Fallback>
                    <p:oleObj name="Clip" r:id="rId11" imgW="1266840" imgH="1200240" progId="MS_ClipArt_Gallery.2">
                      <p:embed/>
                      <p:pic>
                        <p:nvPicPr>
                          <p:cNvPr id="0" name="Object 1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solidFill>
                            <a:srgbClr val="99CCFF"/>
                          </a:solidFill>
                          <a:ln>
                            <a:noFill/>
                          </a:ln>
                          <a:effectLst/>
                          <a:extLs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397329" name="Group 17"/>
            <p:cNvGrpSpPr>
              <a:grpSpLocks/>
            </p:cNvGrpSpPr>
            <p:nvPr/>
          </p:nvGrpSpPr>
          <p:grpSpPr bwMode="auto">
            <a:xfrm>
              <a:off x="727" y="1878"/>
              <a:ext cx="252" cy="288"/>
              <a:chOff x="2870" y="1518"/>
              <a:chExt cx="292" cy="320"/>
            </a:xfrm>
          </p:grpSpPr>
          <p:graphicFrame>
            <p:nvGraphicFramePr>
              <p:cNvPr id="397330" name="Object 18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70390" name="Clip" r:id="rId12" imgW="819000" imgH="847800" progId="MS_ClipArt_Gallery.2">
                      <p:embed/>
                    </p:oleObj>
                  </mc:Choice>
                  <mc:Fallback>
                    <p:oleObj name="Clip" r:id="rId12" imgW="819000" imgH="847800" progId="MS_ClipArt_Gallery.2">
                      <p:embed/>
                      <p:pic>
                        <p:nvPicPr>
                          <p:cNvPr id="0" name="Object 1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solidFill>
                            <a:srgbClr val="99CCFF"/>
                          </a:solidFill>
                          <a:ln>
                            <a:noFill/>
                          </a:ln>
                          <a:effectLst/>
                          <a:extLs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97331" name="Object 19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70391" name="Clip" r:id="rId13" imgW="1266840" imgH="1200240" progId="MS_ClipArt_Gallery.2">
                      <p:embed/>
                    </p:oleObj>
                  </mc:Choice>
                  <mc:Fallback>
                    <p:oleObj name="Clip" r:id="rId13" imgW="1266840" imgH="1200240" progId="MS_ClipArt_Gallery.2">
                      <p:embed/>
                      <p:pic>
                        <p:nvPicPr>
                          <p:cNvPr id="0" name="Object 1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solidFill>
                            <a:srgbClr val="99CCFF"/>
                          </a:solidFill>
                          <a:ln>
                            <a:noFill/>
                          </a:ln>
                          <a:effectLst/>
                          <a:extLs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397332" name="Line 20"/>
          <p:cNvSpPr>
            <a:spLocks noChangeShapeType="1"/>
          </p:cNvSpPr>
          <p:nvPr/>
        </p:nvSpPr>
        <p:spPr bwMode="auto">
          <a:xfrm>
            <a:off x="2176463" y="2711450"/>
            <a:ext cx="900112" cy="3921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7333" name="Oval 21"/>
          <p:cNvSpPr>
            <a:spLocks noChangeArrowheads="1"/>
          </p:cNvSpPr>
          <p:nvPr/>
        </p:nvSpPr>
        <p:spPr bwMode="auto">
          <a:xfrm>
            <a:off x="1243013" y="3632200"/>
            <a:ext cx="1755775" cy="1625600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397334" name="Picture 22" descr="31u_bnrz[1]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6288" y="4300538"/>
            <a:ext cx="214312" cy="336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97335" name="Group 23"/>
          <p:cNvGrpSpPr>
            <a:grpSpLocks/>
          </p:cNvGrpSpPr>
          <p:nvPr/>
        </p:nvGrpSpPr>
        <p:grpSpPr bwMode="auto">
          <a:xfrm>
            <a:off x="2033588" y="4651375"/>
            <a:ext cx="400050" cy="457200"/>
            <a:chOff x="2870" y="1518"/>
            <a:chExt cx="292" cy="320"/>
          </a:xfrm>
        </p:grpSpPr>
        <p:graphicFrame>
          <p:nvGraphicFramePr>
            <p:cNvPr id="397336" name="Object 24"/>
            <p:cNvGraphicFramePr>
              <a:graphicFrameLocks noChangeAspect="1"/>
            </p:cNvGraphicFramePr>
            <p:nvPr/>
          </p:nvGraphicFramePr>
          <p:xfrm>
            <a:off x="2870" y="1518"/>
            <a:ext cx="272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0392" name="Clip" r:id="rId14" imgW="819000" imgH="847800" progId="MS_ClipArt_Gallery.2">
                    <p:embed/>
                  </p:oleObj>
                </mc:Choice>
                <mc:Fallback>
                  <p:oleObj name="Clip" r:id="rId14" imgW="819000" imgH="847800" progId="MS_ClipArt_Gallery.2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70" y="1518"/>
                          <a:ext cx="272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7337" name="Object 25"/>
            <p:cNvGraphicFramePr>
              <a:graphicFrameLocks noChangeAspect="1"/>
            </p:cNvGraphicFramePr>
            <p:nvPr/>
          </p:nvGraphicFramePr>
          <p:xfrm>
            <a:off x="2913" y="1602"/>
            <a:ext cx="249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0393" name="Clip" r:id="rId15" imgW="1266840" imgH="1200240" progId="MS_ClipArt_Gallery.2">
                    <p:embed/>
                  </p:oleObj>
                </mc:Choice>
                <mc:Fallback>
                  <p:oleObj name="Clip" r:id="rId15" imgW="1266840" imgH="1200240" progId="MS_ClipArt_Gallery.2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3" y="1602"/>
                          <a:ext cx="249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97338" name="Group 26"/>
          <p:cNvGrpSpPr>
            <a:grpSpLocks/>
          </p:cNvGrpSpPr>
          <p:nvPr/>
        </p:nvGrpSpPr>
        <p:grpSpPr bwMode="auto">
          <a:xfrm>
            <a:off x="1882775" y="3702050"/>
            <a:ext cx="400050" cy="457200"/>
            <a:chOff x="2870" y="1518"/>
            <a:chExt cx="292" cy="320"/>
          </a:xfrm>
        </p:grpSpPr>
        <p:graphicFrame>
          <p:nvGraphicFramePr>
            <p:cNvPr id="397339" name="Object 27"/>
            <p:cNvGraphicFramePr>
              <a:graphicFrameLocks noChangeAspect="1"/>
            </p:cNvGraphicFramePr>
            <p:nvPr/>
          </p:nvGraphicFramePr>
          <p:xfrm>
            <a:off x="2870" y="1518"/>
            <a:ext cx="272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0394" name="Clip" r:id="rId16" imgW="819000" imgH="847800" progId="MS_ClipArt_Gallery.2">
                    <p:embed/>
                  </p:oleObj>
                </mc:Choice>
                <mc:Fallback>
                  <p:oleObj name="Clip" r:id="rId16" imgW="819000" imgH="847800" progId="MS_ClipArt_Gallery.2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70" y="1518"/>
                          <a:ext cx="272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7340" name="Object 28"/>
            <p:cNvGraphicFramePr>
              <a:graphicFrameLocks noChangeAspect="1"/>
            </p:cNvGraphicFramePr>
            <p:nvPr/>
          </p:nvGraphicFramePr>
          <p:xfrm>
            <a:off x="2913" y="1602"/>
            <a:ext cx="249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0395" name="Clip" r:id="rId17" imgW="1266840" imgH="1200240" progId="MS_ClipArt_Gallery.2">
                    <p:embed/>
                  </p:oleObj>
                </mc:Choice>
                <mc:Fallback>
                  <p:oleObj name="Clip" r:id="rId17" imgW="1266840" imgH="1200240" progId="MS_ClipArt_Gallery.2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3" y="1602"/>
                          <a:ext cx="249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97341" name="Group 29"/>
          <p:cNvGrpSpPr>
            <a:grpSpLocks/>
          </p:cNvGrpSpPr>
          <p:nvPr/>
        </p:nvGrpSpPr>
        <p:grpSpPr bwMode="auto">
          <a:xfrm>
            <a:off x="1497013" y="4508500"/>
            <a:ext cx="400050" cy="457200"/>
            <a:chOff x="2870" y="1518"/>
            <a:chExt cx="292" cy="320"/>
          </a:xfrm>
        </p:grpSpPr>
        <p:graphicFrame>
          <p:nvGraphicFramePr>
            <p:cNvPr id="397342" name="Object 30"/>
            <p:cNvGraphicFramePr>
              <a:graphicFrameLocks noChangeAspect="1"/>
            </p:cNvGraphicFramePr>
            <p:nvPr/>
          </p:nvGraphicFramePr>
          <p:xfrm>
            <a:off x="2870" y="1518"/>
            <a:ext cx="272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0396" name="Clip" r:id="rId18" imgW="819000" imgH="847800" progId="MS_ClipArt_Gallery.2">
                    <p:embed/>
                  </p:oleObj>
                </mc:Choice>
                <mc:Fallback>
                  <p:oleObj name="Clip" r:id="rId18" imgW="819000" imgH="847800" progId="MS_ClipArt_Gallery.2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70" y="1518"/>
                          <a:ext cx="272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7343" name="Object 31"/>
            <p:cNvGraphicFramePr>
              <a:graphicFrameLocks noChangeAspect="1"/>
            </p:cNvGraphicFramePr>
            <p:nvPr/>
          </p:nvGraphicFramePr>
          <p:xfrm>
            <a:off x="2913" y="1602"/>
            <a:ext cx="249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0397" name="Clip" r:id="rId19" imgW="1266840" imgH="1200240" progId="MS_ClipArt_Gallery.2">
                    <p:embed/>
                  </p:oleObj>
                </mc:Choice>
                <mc:Fallback>
                  <p:oleObj name="Clip" r:id="rId19" imgW="1266840" imgH="1200240" progId="MS_ClipArt_Gallery.2">
                    <p:embed/>
                    <p:pic>
                      <p:nvPicPr>
                        <p:cNvPr id="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3" y="1602"/>
                          <a:ext cx="249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97344" name="Line 32"/>
          <p:cNvSpPr>
            <a:spLocks noChangeShapeType="1"/>
          </p:cNvSpPr>
          <p:nvPr/>
        </p:nvSpPr>
        <p:spPr bwMode="auto">
          <a:xfrm flipV="1">
            <a:off x="2197100" y="3721100"/>
            <a:ext cx="974725" cy="725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97345" name="Group 33"/>
          <p:cNvGrpSpPr>
            <a:grpSpLocks/>
          </p:cNvGrpSpPr>
          <p:nvPr/>
        </p:nvGrpSpPr>
        <p:grpSpPr bwMode="auto">
          <a:xfrm>
            <a:off x="1373188" y="3960813"/>
            <a:ext cx="400050" cy="457200"/>
            <a:chOff x="2870" y="1518"/>
            <a:chExt cx="292" cy="320"/>
          </a:xfrm>
        </p:grpSpPr>
        <p:graphicFrame>
          <p:nvGraphicFramePr>
            <p:cNvPr id="397346" name="Object 34"/>
            <p:cNvGraphicFramePr>
              <a:graphicFrameLocks noChangeAspect="1"/>
            </p:cNvGraphicFramePr>
            <p:nvPr/>
          </p:nvGraphicFramePr>
          <p:xfrm>
            <a:off x="2870" y="1518"/>
            <a:ext cx="272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0398" name="Clip" r:id="rId20" imgW="819000" imgH="847800" progId="MS_ClipArt_Gallery.2">
                    <p:embed/>
                  </p:oleObj>
                </mc:Choice>
                <mc:Fallback>
                  <p:oleObj name="Clip" r:id="rId20" imgW="819000" imgH="847800" progId="MS_ClipArt_Gallery.2">
                    <p:embed/>
                    <p:pic>
                      <p:nvPicPr>
                        <p:cNvPr id="0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70" y="1518"/>
                          <a:ext cx="272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7347" name="Object 35"/>
            <p:cNvGraphicFramePr>
              <a:graphicFrameLocks noChangeAspect="1"/>
            </p:cNvGraphicFramePr>
            <p:nvPr/>
          </p:nvGraphicFramePr>
          <p:xfrm>
            <a:off x="2913" y="1602"/>
            <a:ext cx="249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0399" name="Clip" r:id="rId21" imgW="1266840" imgH="1200240" progId="MS_ClipArt_Gallery.2">
                    <p:embed/>
                  </p:oleObj>
                </mc:Choice>
                <mc:Fallback>
                  <p:oleObj name="Clip" r:id="rId21" imgW="1266840" imgH="1200240" progId="MS_ClipArt_Gallery.2">
                    <p:embed/>
                    <p:pic>
                      <p:nvPicPr>
                        <p:cNvPr id="0" name="Object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3" y="1602"/>
                          <a:ext cx="249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97348" name="Oval 36"/>
          <p:cNvSpPr>
            <a:spLocks noChangeArrowheads="1"/>
          </p:cNvSpPr>
          <p:nvPr/>
        </p:nvSpPr>
        <p:spPr bwMode="auto">
          <a:xfrm>
            <a:off x="3630613" y="4583113"/>
            <a:ext cx="1755775" cy="1625600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397349" name="Picture 37" descr="31u_bnrz[1]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3888" y="5265738"/>
            <a:ext cx="214312" cy="336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97350" name="Group 38"/>
          <p:cNvGrpSpPr>
            <a:grpSpLocks/>
          </p:cNvGrpSpPr>
          <p:nvPr/>
        </p:nvGrpSpPr>
        <p:grpSpPr bwMode="auto">
          <a:xfrm>
            <a:off x="4421188" y="5616575"/>
            <a:ext cx="400050" cy="457200"/>
            <a:chOff x="2870" y="1518"/>
            <a:chExt cx="292" cy="320"/>
          </a:xfrm>
        </p:grpSpPr>
        <p:graphicFrame>
          <p:nvGraphicFramePr>
            <p:cNvPr id="397351" name="Object 39"/>
            <p:cNvGraphicFramePr>
              <a:graphicFrameLocks noChangeAspect="1"/>
            </p:cNvGraphicFramePr>
            <p:nvPr/>
          </p:nvGraphicFramePr>
          <p:xfrm>
            <a:off x="2870" y="1518"/>
            <a:ext cx="272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0400" name="Clip" r:id="rId22" imgW="819000" imgH="847800" progId="MS_ClipArt_Gallery.2">
                    <p:embed/>
                  </p:oleObj>
                </mc:Choice>
                <mc:Fallback>
                  <p:oleObj name="Clip" r:id="rId22" imgW="819000" imgH="847800" progId="MS_ClipArt_Gallery.2">
                    <p:embed/>
                    <p:pic>
                      <p:nvPicPr>
                        <p:cNvPr id="0" name="Object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70" y="1518"/>
                          <a:ext cx="272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7352" name="Object 40"/>
            <p:cNvGraphicFramePr>
              <a:graphicFrameLocks noChangeAspect="1"/>
            </p:cNvGraphicFramePr>
            <p:nvPr/>
          </p:nvGraphicFramePr>
          <p:xfrm>
            <a:off x="2913" y="1602"/>
            <a:ext cx="249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0401" name="Clip" r:id="rId23" imgW="1266840" imgH="1200240" progId="MS_ClipArt_Gallery.2">
                    <p:embed/>
                  </p:oleObj>
                </mc:Choice>
                <mc:Fallback>
                  <p:oleObj name="Clip" r:id="rId23" imgW="1266840" imgH="1200240" progId="MS_ClipArt_Gallery.2">
                    <p:embed/>
                    <p:pic>
                      <p:nvPicPr>
                        <p:cNvPr id="0" name="Object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3" y="1602"/>
                          <a:ext cx="249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97353" name="Group 41"/>
          <p:cNvGrpSpPr>
            <a:grpSpLocks/>
          </p:cNvGrpSpPr>
          <p:nvPr/>
        </p:nvGrpSpPr>
        <p:grpSpPr bwMode="auto">
          <a:xfrm>
            <a:off x="4622800" y="4672013"/>
            <a:ext cx="400050" cy="457200"/>
            <a:chOff x="2870" y="1518"/>
            <a:chExt cx="292" cy="320"/>
          </a:xfrm>
        </p:grpSpPr>
        <p:graphicFrame>
          <p:nvGraphicFramePr>
            <p:cNvPr id="397354" name="Object 42"/>
            <p:cNvGraphicFramePr>
              <a:graphicFrameLocks noChangeAspect="1"/>
            </p:cNvGraphicFramePr>
            <p:nvPr/>
          </p:nvGraphicFramePr>
          <p:xfrm>
            <a:off x="2870" y="1518"/>
            <a:ext cx="272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0402" name="Clip" r:id="rId24" imgW="819000" imgH="847800" progId="MS_ClipArt_Gallery.2">
                    <p:embed/>
                  </p:oleObj>
                </mc:Choice>
                <mc:Fallback>
                  <p:oleObj name="Clip" r:id="rId24" imgW="819000" imgH="847800" progId="MS_ClipArt_Gallery.2">
                    <p:embed/>
                    <p:pic>
                      <p:nvPicPr>
                        <p:cNvPr id="0" name="Object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70" y="1518"/>
                          <a:ext cx="272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7355" name="Object 43"/>
            <p:cNvGraphicFramePr>
              <a:graphicFrameLocks noChangeAspect="1"/>
            </p:cNvGraphicFramePr>
            <p:nvPr/>
          </p:nvGraphicFramePr>
          <p:xfrm>
            <a:off x="2913" y="1602"/>
            <a:ext cx="249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0403" name="Clip" r:id="rId25" imgW="1266840" imgH="1200240" progId="MS_ClipArt_Gallery.2">
                    <p:embed/>
                  </p:oleObj>
                </mc:Choice>
                <mc:Fallback>
                  <p:oleObj name="Clip" r:id="rId25" imgW="1266840" imgH="1200240" progId="MS_ClipArt_Gallery.2">
                    <p:embed/>
                    <p:pic>
                      <p:nvPicPr>
                        <p:cNvPr id="0" name="Object 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3" y="1602"/>
                          <a:ext cx="249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97356" name="Group 44"/>
          <p:cNvGrpSpPr>
            <a:grpSpLocks/>
          </p:cNvGrpSpPr>
          <p:nvPr/>
        </p:nvGrpSpPr>
        <p:grpSpPr bwMode="auto">
          <a:xfrm>
            <a:off x="3884613" y="5473700"/>
            <a:ext cx="400050" cy="457200"/>
            <a:chOff x="2870" y="1518"/>
            <a:chExt cx="292" cy="320"/>
          </a:xfrm>
        </p:grpSpPr>
        <p:graphicFrame>
          <p:nvGraphicFramePr>
            <p:cNvPr id="397357" name="Object 45"/>
            <p:cNvGraphicFramePr>
              <a:graphicFrameLocks noChangeAspect="1"/>
            </p:cNvGraphicFramePr>
            <p:nvPr/>
          </p:nvGraphicFramePr>
          <p:xfrm>
            <a:off x="2870" y="1518"/>
            <a:ext cx="272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0404" name="Clip" r:id="rId26" imgW="819000" imgH="847800" progId="MS_ClipArt_Gallery.2">
                    <p:embed/>
                  </p:oleObj>
                </mc:Choice>
                <mc:Fallback>
                  <p:oleObj name="Clip" r:id="rId26" imgW="819000" imgH="847800" progId="MS_ClipArt_Gallery.2">
                    <p:embed/>
                    <p:pic>
                      <p:nvPicPr>
                        <p:cNvPr id="0" name="Object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70" y="1518"/>
                          <a:ext cx="272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7358" name="Object 46"/>
            <p:cNvGraphicFramePr>
              <a:graphicFrameLocks noChangeAspect="1"/>
            </p:cNvGraphicFramePr>
            <p:nvPr/>
          </p:nvGraphicFramePr>
          <p:xfrm>
            <a:off x="2913" y="1602"/>
            <a:ext cx="249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0405" name="Clip" r:id="rId27" imgW="1266840" imgH="1200240" progId="MS_ClipArt_Gallery.2">
                    <p:embed/>
                  </p:oleObj>
                </mc:Choice>
                <mc:Fallback>
                  <p:oleObj name="Clip" r:id="rId27" imgW="1266840" imgH="1200240" progId="MS_ClipArt_Gallery.2">
                    <p:embed/>
                    <p:pic>
                      <p:nvPicPr>
                        <p:cNvPr id="0" name="Object 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3" y="1602"/>
                          <a:ext cx="249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97359" name="Group 47"/>
          <p:cNvGrpSpPr>
            <a:grpSpLocks/>
          </p:cNvGrpSpPr>
          <p:nvPr/>
        </p:nvGrpSpPr>
        <p:grpSpPr bwMode="auto">
          <a:xfrm>
            <a:off x="3760788" y="4926013"/>
            <a:ext cx="400050" cy="457200"/>
            <a:chOff x="2870" y="1518"/>
            <a:chExt cx="292" cy="320"/>
          </a:xfrm>
        </p:grpSpPr>
        <p:graphicFrame>
          <p:nvGraphicFramePr>
            <p:cNvPr id="397360" name="Object 48"/>
            <p:cNvGraphicFramePr>
              <a:graphicFrameLocks noChangeAspect="1"/>
            </p:cNvGraphicFramePr>
            <p:nvPr/>
          </p:nvGraphicFramePr>
          <p:xfrm>
            <a:off x="2870" y="1518"/>
            <a:ext cx="272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0406" name="Clip" r:id="rId28" imgW="819000" imgH="847800" progId="MS_ClipArt_Gallery.2">
                    <p:embed/>
                  </p:oleObj>
                </mc:Choice>
                <mc:Fallback>
                  <p:oleObj name="Clip" r:id="rId28" imgW="819000" imgH="847800" progId="MS_ClipArt_Gallery.2">
                    <p:embed/>
                    <p:pic>
                      <p:nvPicPr>
                        <p:cNvPr id="0" name="Object 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70" y="1518"/>
                          <a:ext cx="272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7361" name="Object 49"/>
            <p:cNvGraphicFramePr>
              <a:graphicFrameLocks noChangeAspect="1"/>
            </p:cNvGraphicFramePr>
            <p:nvPr/>
          </p:nvGraphicFramePr>
          <p:xfrm>
            <a:off x="2913" y="1602"/>
            <a:ext cx="249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0407" name="Clip" r:id="rId29" imgW="1266840" imgH="1200240" progId="MS_ClipArt_Gallery.2">
                    <p:embed/>
                  </p:oleObj>
                </mc:Choice>
                <mc:Fallback>
                  <p:oleObj name="Clip" r:id="rId29" imgW="1266840" imgH="1200240" progId="MS_ClipArt_Gallery.2">
                    <p:embed/>
                    <p:pic>
                      <p:nvPicPr>
                        <p:cNvPr id="0" name="Object 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3" y="1602"/>
                          <a:ext cx="249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97362" name="Group 50"/>
          <p:cNvGrpSpPr>
            <a:grpSpLocks/>
          </p:cNvGrpSpPr>
          <p:nvPr/>
        </p:nvGrpSpPr>
        <p:grpSpPr bwMode="auto">
          <a:xfrm>
            <a:off x="5837238" y="5697538"/>
            <a:ext cx="400050" cy="457200"/>
            <a:chOff x="2870" y="1518"/>
            <a:chExt cx="292" cy="320"/>
          </a:xfrm>
        </p:grpSpPr>
        <p:graphicFrame>
          <p:nvGraphicFramePr>
            <p:cNvPr id="397363" name="Object 51"/>
            <p:cNvGraphicFramePr>
              <a:graphicFrameLocks noChangeAspect="1"/>
            </p:cNvGraphicFramePr>
            <p:nvPr/>
          </p:nvGraphicFramePr>
          <p:xfrm>
            <a:off x="2870" y="1518"/>
            <a:ext cx="272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0408" name="Clip" r:id="rId30" imgW="819000" imgH="847800" progId="MS_ClipArt_Gallery.2">
                    <p:embed/>
                  </p:oleObj>
                </mc:Choice>
                <mc:Fallback>
                  <p:oleObj name="Clip" r:id="rId30" imgW="819000" imgH="847800" progId="MS_ClipArt_Gallery.2">
                    <p:embed/>
                    <p:pic>
                      <p:nvPicPr>
                        <p:cNvPr id="0" name="Object 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70" y="1518"/>
                          <a:ext cx="272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7364" name="Object 52"/>
            <p:cNvGraphicFramePr>
              <a:graphicFrameLocks noChangeAspect="1"/>
            </p:cNvGraphicFramePr>
            <p:nvPr/>
          </p:nvGraphicFramePr>
          <p:xfrm>
            <a:off x="2913" y="1602"/>
            <a:ext cx="249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0409" name="Clip" r:id="rId31" imgW="1266840" imgH="1200240" progId="MS_ClipArt_Gallery.2">
                    <p:embed/>
                  </p:oleObj>
                </mc:Choice>
                <mc:Fallback>
                  <p:oleObj name="Clip" r:id="rId31" imgW="1266840" imgH="1200240" progId="MS_ClipArt_Gallery.2">
                    <p:embed/>
                    <p:pic>
                      <p:nvPicPr>
                        <p:cNvPr id="0" name="Object 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3" y="1602"/>
                          <a:ext cx="249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97365" name="Group 53"/>
          <p:cNvGrpSpPr>
            <a:grpSpLocks/>
          </p:cNvGrpSpPr>
          <p:nvPr/>
        </p:nvGrpSpPr>
        <p:grpSpPr bwMode="auto">
          <a:xfrm>
            <a:off x="4830763" y="5164138"/>
            <a:ext cx="835025" cy="457200"/>
            <a:chOff x="3345" y="3383"/>
            <a:chExt cx="526" cy="288"/>
          </a:xfrm>
        </p:grpSpPr>
        <p:grpSp>
          <p:nvGrpSpPr>
            <p:cNvPr id="397366" name="Group 54"/>
            <p:cNvGrpSpPr>
              <a:grpSpLocks/>
            </p:cNvGrpSpPr>
            <p:nvPr/>
          </p:nvGrpSpPr>
          <p:grpSpPr bwMode="auto">
            <a:xfrm>
              <a:off x="3426" y="3383"/>
              <a:ext cx="252" cy="288"/>
              <a:chOff x="2870" y="1518"/>
              <a:chExt cx="292" cy="320"/>
            </a:xfrm>
          </p:grpSpPr>
          <p:graphicFrame>
            <p:nvGraphicFramePr>
              <p:cNvPr id="397367" name="Object 55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70410" name="Clip" r:id="rId32" imgW="819000" imgH="847800" progId="MS_ClipArt_Gallery.2">
                      <p:embed/>
                    </p:oleObj>
                  </mc:Choice>
                  <mc:Fallback>
                    <p:oleObj name="Clip" r:id="rId32" imgW="819000" imgH="847800" progId="MS_ClipArt_Gallery.2">
                      <p:embed/>
                      <p:pic>
                        <p:nvPicPr>
                          <p:cNvPr id="0" name="Object 5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97368" name="Object 56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70411" name="Clip" r:id="rId33" imgW="1266840" imgH="1200240" progId="MS_ClipArt_Gallery.2">
                      <p:embed/>
                    </p:oleObj>
                  </mc:Choice>
                  <mc:Fallback>
                    <p:oleObj name="Clip" r:id="rId33" imgW="1266840" imgH="1200240" progId="MS_ClipArt_Gallery.2">
                      <p:embed/>
                      <p:pic>
                        <p:nvPicPr>
                          <p:cNvPr id="0" name="Object 5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397369" name="Line 57"/>
            <p:cNvSpPr>
              <a:spLocks noChangeShapeType="1"/>
            </p:cNvSpPr>
            <p:nvPr/>
          </p:nvSpPr>
          <p:spPr bwMode="auto">
            <a:xfrm>
              <a:off x="3679" y="3547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7370" name="Line 58"/>
            <p:cNvSpPr>
              <a:spLocks noChangeShapeType="1"/>
            </p:cNvSpPr>
            <p:nvPr/>
          </p:nvSpPr>
          <p:spPr bwMode="auto">
            <a:xfrm flipH="1">
              <a:off x="3372" y="3486"/>
              <a:ext cx="1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7371" name="Line 59"/>
            <p:cNvSpPr>
              <a:spLocks noChangeShapeType="1"/>
            </p:cNvSpPr>
            <p:nvPr/>
          </p:nvSpPr>
          <p:spPr bwMode="auto">
            <a:xfrm flipH="1">
              <a:off x="3381" y="3534"/>
              <a:ext cx="1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7372" name="Line 60"/>
            <p:cNvSpPr>
              <a:spLocks noChangeShapeType="1"/>
            </p:cNvSpPr>
            <p:nvPr/>
          </p:nvSpPr>
          <p:spPr bwMode="auto">
            <a:xfrm flipH="1">
              <a:off x="3345" y="3576"/>
              <a:ext cx="1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97373" name="Line 61"/>
          <p:cNvSpPr>
            <a:spLocks noChangeShapeType="1"/>
          </p:cNvSpPr>
          <p:nvPr/>
        </p:nvSpPr>
        <p:spPr bwMode="auto">
          <a:xfrm flipH="1" flipV="1">
            <a:off x="5068888" y="4303713"/>
            <a:ext cx="747712" cy="1095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7374" name="Line 62"/>
          <p:cNvSpPr>
            <a:spLocks noChangeShapeType="1"/>
          </p:cNvSpPr>
          <p:nvPr/>
        </p:nvSpPr>
        <p:spPr bwMode="auto">
          <a:xfrm flipH="1" flipV="1">
            <a:off x="4297363" y="4451350"/>
            <a:ext cx="176212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97386" name="Group 74"/>
          <p:cNvGrpSpPr>
            <a:grpSpLocks/>
          </p:cNvGrpSpPr>
          <p:nvPr/>
        </p:nvGrpSpPr>
        <p:grpSpPr bwMode="auto">
          <a:xfrm>
            <a:off x="5484813" y="1087438"/>
            <a:ext cx="3346450" cy="3651250"/>
            <a:chOff x="3369" y="569"/>
            <a:chExt cx="2108" cy="2300"/>
          </a:xfrm>
        </p:grpSpPr>
        <p:sp>
          <p:nvSpPr>
            <p:cNvPr id="397376" name="Rectangle 64"/>
            <p:cNvSpPr>
              <a:spLocks noChangeArrowheads="1"/>
            </p:cNvSpPr>
            <p:nvPr/>
          </p:nvSpPr>
          <p:spPr bwMode="auto">
            <a:xfrm>
              <a:off x="3369" y="865"/>
              <a:ext cx="2108" cy="2004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7377" name="Rectangle 65"/>
            <p:cNvSpPr>
              <a:spLocks noChangeArrowheads="1"/>
            </p:cNvSpPr>
            <p:nvPr/>
          </p:nvSpPr>
          <p:spPr bwMode="auto">
            <a:xfrm>
              <a:off x="3403" y="768"/>
              <a:ext cx="1205" cy="1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7378" name="Rectangle 66"/>
            <p:cNvSpPr>
              <a:spLocks noChangeArrowheads="1"/>
            </p:cNvSpPr>
            <p:nvPr/>
          </p:nvSpPr>
          <p:spPr bwMode="auto">
            <a:xfrm>
              <a:off x="3402" y="742"/>
              <a:ext cx="1984" cy="1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342900" indent="-342900">
                <a:lnSpc>
                  <a:spcPct val="90000"/>
                </a:lnSpc>
                <a:spcBef>
                  <a:spcPct val="20000"/>
                </a:spcBef>
                <a:buClr>
                  <a:srgbClr val="000099"/>
                </a:buClr>
                <a:buSzPct val="75000"/>
                <a:buFont typeface="Wingdings" pitchFamily="2" charset="2"/>
                <a:buNone/>
              </a:pPr>
              <a:r>
                <a:rPr lang="en-US" sz="2000"/>
                <a:t> base station</a:t>
              </a:r>
            </a:p>
            <a:p>
              <a:pPr marL="342900" indent="-342900">
                <a:lnSpc>
                  <a:spcPct val="90000"/>
                </a:lnSpc>
                <a:spcBef>
                  <a:spcPct val="20000"/>
                </a:spcBef>
                <a:buClr>
                  <a:srgbClr val="000099"/>
                </a:buClr>
                <a:buSzPct val="75000"/>
                <a:buFont typeface="Wingdings" pitchFamily="2" charset="2"/>
                <a:buChar char="v"/>
              </a:pPr>
              <a:r>
                <a:rPr lang="en-US" sz="2000"/>
                <a:t>typically connected to wired network</a:t>
              </a:r>
            </a:p>
            <a:p>
              <a:pPr marL="342900" indent="-342900">
                <a:lnSpc>
                  <a:spcPct val="90000"/>
                </a:lnSpc>
                <a:spcBef>
                  <a:spcPct val="20000"/>
                </a:spcBef>
                <a:buClr>
                  <a:srgbClr val="000099"/>
                </a:buClr>
                <a:buSzPct val="75000"/>
                <a:buFont typeface="Wingdings" pitchFamily="2" charset="2"/>
                <a:buChar char="v"/>
              </a:pPr>
              <a:r>
                <a:rPr lang="en-US" sz="2000"/>
                <a:t>relay - responsible for sending packets between wired network and wireless host(s) in its “area”</a:t>
              </a:r>
            </a:p>
            <a:p>
              <a:pPr marL="742950" lvl="1" indent="-285750">
                <a:lnSpc>
                  <a:spcPct val="90000"/>
                </a:lnSpc>
                <a:spcBef>
                  <a:spcPct val="20000"/>
                </a:spcBef>
                <a:buClr>
                  <a:srgbClr val="000099"/>
                </a:buClr>
                <a:buFont typeface="Wingdings" pitchFamily="2" charset="2"/>
                <a:buChar char="§"/>
              </a:pPr>
              <a:r>
                <a:rPr lang="en-US" sz="2000"/>
                <a:t>e.g., cell towers,  802.11 access points </a:t>
              </a:r>
            </a:p>
          </p:txBody>
        </p:sp>
        <p:pic>
          <p:nvPicPr>
            <p:cNvPr id="397384" name="Picture 72" descr="31u_bnrz[1]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58" y="569"/>
              <a:ext cx="249" cy="3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97387" name="Line 75"/>
          <p:cNvSpPr>
            <a:spLocks noChangeShapeType="1"/>
          </p:cNvSpPr>
          <p:nvPr/>
        </p:nvSpPr>
        <p:spPr bwMode="auto">
          <a:xfrm flipH="1">
            <a:off x="6019800" y="4754563"/>
            <a:ext cx="792163" cy="639762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pic>
        <p:nvPicPr>
          <p:cNvPr id="71" name="Picture 2"/>
          <p:cNvPicPr>
            <a:picLocks noChangeAspect="1" noChangeArrowheads="1"/>
          </p:cNvPicPr>
          <p:nvPr/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5779" y="0"/>
            <a:ext cx="902043" cy="722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Wireless, Mobile Networks</a:t>
            </a:r>
          </a:p>
        </p:txBody>
      </p:sp>
      <p:sp>
        <p:nvSpPr>
          <p:cNvPr id="8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6-</a:t>
            </a:r>
            <a:fld id="{ADFFF7BD-8FA3-40DF-B95B-E0A7BA3B0DFF}" type="slidenum">
              <a:rPr lang="en-US"/>
              <a:pPr/>
              <a:t>4</a:t>
            </a:fld>
            <a:endParaRPr lang="en-US"/>
          </a:p>
        </p:txBody>
      </p:sp>
      <p:sp>
        <p:nvSpPr>
          <p:cNvPr id="398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Elements of a wireless network</a:t>
            </a:r>
          </a:p>
        </p:txBody>
      </p:sp>
      <p:sp>
        <p:nvSpPr>
          <p:cNvPr id="398339" name="Oval 3"/>
          <p:cNvSpPr>
            <a:spLocks noChangeArrowheads="1"/>
          </p:cNvSpPr>
          <p:nvPr/>
        </p:nvSpPr>
        <p:spPr bwMode="auto">
          <a:xfrm>
            <a:off x="4940300" y="4667250"/>
            <a:ext cx="1755775" cy="1625600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98340" name="Group 4"/>
          <p:cNvGrpSpPr>
            <a:grpSpLocks/>
          </p:cNvGrpSpPr>
          <p:nvPr/>
        </p:nvGrpSpPr>
        <p:grpSpPr bwMode="auto">
          <a:xfrm>
            <a:off x="3059113" y="2781300"/>
            <a:ext cx="2362200" cy="1762125"/>
            <a:chOff x="3839" y="1737"/>
            <a:chExt cx="1488" cy="1110"/>
          </a:xfrm>
        </p:grpSpPr>
        <p:sp>
          <p:nvSpPr>
            <p:cNvPr id="398341" name="Freeform 5"/>
            <p:cNvSpPr>
              <a:spLocks/>
            </p:cNvSpPr>
            <p:nvPr/>
          </p:nvSpPr>
          <p:spPr bwMode="auto">
            <a:xfrm>
              <a:off x="3839" y="1737"/>
              <a:ext cx="1488" cy="1110"/>
            </a:xfrm>
            <a:custGeom>
              <a:avLst/>
              <a:gdLst>
                <a:gd name="T0" fmla="*/ 27 w 2135"/>
                <a:gd name="T1" fmla="*/ 652 h 1662"/>
                <a:gd name="T2" fmla="*/ 105 w 2135"/>
                <a:gd name="T3" fmla="*/ 76 h 1662"/>
                <a:gd name="T4" fmla="*/ 657 w 2135"/>
                <a:gd name="T5" fmla="*/ 196 h 1662"/>
                <a:gd name="T6" fmla="*/ 1209 w 2135"/>
                <a:gd name="T7" fmla="*/ 100 h 1662"/>
                <a:gd name="T8" fmla="*/ 2001 w 2135"/>
                <a:gd name="T9" fmla="*/ 406 h 1662"/>
                <a:gd name="T10" fmla="*/ 2013 w 2135"/>
                <a:gd name="T11" fmla="*/ 1144 h 1662"/>
                <a:gd name="T12" fmla="*/ 1581 w 2135"/>
                <a:gd name="T13" fmla="*/ 1600 h 1662"/>
                <a:gd name="T14" fmla="*/ 813 w 2135"/>
                <a:gd name="T15" fmla="*/ 1516 h 1662"/>
                <a:gd name="T16" fmla="*/ 501 w 2135"/>
                <a:gd name="T17" fmla="*/ 1270 h 1662"/>
                <a:gd name="T18" fmla="*/ 183 w 2135"/>
                <a:gd name="T19" fmla="*/ 1066 h 1662"/>
                <a:gd name="T20" fmla="*/ 27 w 2135"/>
                <a:gd name="T21" fmla="*/ 652 h 16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8342" name="Text Box 6"/>
            <p:cNvSpPr txBox="1">
              <a:spLocks noChangeArrowheads="1"/>
            </p:cNvSpPr>
            <p:nvPr/>
          </p:nvSpPr>
          <p:spPr bwMode="auto">
            <a:xfrm>
              <a:off x="4075" y="1947"/>
              <a:ext cx="1094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/>
                <a:t>network </a:t>
              </a:r>
            </a:p>
            <a:p>
              <a:pPr algn="ctr" eaLnBrk="1" hangingPunct="1"/>
              <a:r>
                <a:rPr lang="en-US"/>
                <a:t>infrastructure</a:t>
              </a:r>
            </a:p>
          </p:txBody>
        </p:sp>
      </p:grpSp>
      <p:pic>
        <p:nvPicPr>
          <p:cNvPr id="398343" name="Picture 7" descr="31u_bnrz[1]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5325" y="5245100"/>
            <a:ext cx="214313" cy="336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98344" name="Group 8"/>
          <p:cNvGrpSpPr>
            <a:grpSpLocks/>
          </p:cNvGrpSpPr>
          <p:nvPr/>
        </p:nvGrpSpPr>
        <p:grpSpPr bwMode="auto">
          <a:xfrm>
            <a:off x="1147763" y="1709738"/>
            <a:ext cx="1755775" cy="1625600"/>
            <a:chOff x="567" y="1326"/>
            <a:chExt cx="1106" cy="1024"/>
          </a:xfrm>
        </p:grpSpPr>
        <p:sp>
          <p:nvSpPr>
            <p:cNvPr id="398345" name="Oval 9"/>
            <p:cNvSpPr>
              <a:spLocks noChangeArrowheads="1"/>
            </p:cNvSpPr>
            <p:nvPr/>
          </p:nvSpPr>
          <p:spPr bwMode="auto">
            <a:xfrm>
              <a:off x="567" y="1326"/>
              <a:ext cx="1106" cy="1024"/>
            </a:xfrm>
            <a:prstGeom prst="ellipse">
              <a:avLst/>
            </a:prstGeom>
            <a:solidFill>
              <a:srgbClr val="99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398346" name="Picture 10" descr="31u_bnrz[1]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1035" y="1785"/>
              <a:ext cx="212" cy="135"/>
            </a:xfrm>
            <a:prstGeom prst="rect">
              <a:avLst/>
            </a:prstGeom>
            <a:solidFill>
              <a:srgbClr val="99CCFF"/>
            </a:solidFill>
          </p:spPr>
        </p:pic>
        <p:grpSp>
          <p:nvGrpSpPr>
            <p:cNvPr id="398347" name="Group 11"/>
            <p:cNvGrpSpPr>
              <a:grpSpLocks/>
            </p:cNvGrpSpPr>
            <p:nvPr/>
          </p:nvGrpSpPr>
          <p:grpSpPr bwMode="auto">
            <a:xfrm>
              <a:off x="1221" y="1447"/>
              <a:ext cx="252" cy="288"/>
              <a:chOff x="2870" y="1518"/>
              <a:chExt cx="292" cy="320"/>
            </a:xfrm>
          </p:grpSpPr>
          <p:graphicFrame>
            <p:nvGraphicFramePr>
              <p:cNvPr id="398348" name="Object 12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62256" name="Clip" r:id="rId6" imgW="819000" imgH="847800" progId="MS_ClipArt_Gallery.2">
                      <p:embed/>
                    </p:oleObj>
                  </mc:Choice>
                  <mc:Fallback>
                    <p:oleObj name="Clip" r:id="rId6" imgW="819000" imgH="847800" progId="MS_ClipArt_Gallery.2">
                      <p:embed/>
                      <p:pic>
                        <p:nvPicPr>
                          <p:cNvPr id="0" name="Object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solidFill>
                            <a:srgbClr val="99CCFF"/>
                          </a:solidFill>
                          <a:ln>
                            <a:noFill/>
                          </a:ln>
                          <a:effectLst/>
                          <a:extLs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98349" name="Object 13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62257" name="Clip" r:id="rId8" imgW="1266840" imgH="1200240" progId="MS_ClipArt_Gallery.2">
                      <p:embed/>
                    </p:oleObj>
                  </mc:Choice>
                  <mc:Fallback>
                    <p:oleObj name="Clip" r:id="rId8" imgW="1266840" imgH="1200240" progId="MS_ClipArt_Gallery.2">
                      <p:embed/>
                      <p:pic>
                        <p:nvPicPr>
                          <p:cNvPr id="0" name="Object 1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solidFill>
                            <a:srgbClr val="99CCFF"/>
                          </a:solidFill>
                          <a:ln>
                            <a:noFill/>
                          </a:ln>
                          <a:effectLst/>
                          <a:extLs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398350" name="Group 14"/>
            <p:cNvGrpSpPr>
              <a:grpSpLocks/>
            </p:cNvGrpSpPr>
            <p:nvPr/>
          </p:nvGrpSpPr>
          <p:grpSpPr bwMode="auto">
            <a:xfrm>
              <a:off x="869" y="1379"/>
              <a:ext cx="252" cy="288"/>
              <a:chOff x="2870" y="1518"/>
              <a:chExt cx="292" cy="320"/>
            </a:xfrm>
          </p:grpSpPr>
          <p:graphicFrame>
            <p:nvGraphicFramePr>
              <p:cNvPr id="398351" name="Object 15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62258" name="Clip" r:id="rId10" imgW="819000" imgH="847800" progId="MS_ClipArt_Gallery.2">
                      <p:embed/>
                    </p:oleObj>
                  </mc:Choice>
                  <mc:Fallback>
                    <p:oleObj name="Clip" r:id="rId10" imgW="819000" imgH="847800" progId="MS_ClipArt_Gallery.2">
                      <p:embed/>
                      <p:pic>
                        <p:nvPicPr>
                          <p:cNvPr id="0" name="Object 1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solidFill>
                            <a:srgbClr val="99CCFF"/>
                          </a:solidFill>
                          <a:ln>
                            <a:noFill/>
                          </a:ln>
                          <a:effectLst/>
                          <a:extLs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98352" name="Object 16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62259" name="Clip" r:id="rId11" imgW="1266840" imgH="1200240" progId="MS_ClipArt_Gallery.2">
                      <p:embed/>
                    </p:oleObj>
                  </mc:Choice>
                  <mc:Fallback>
                    <p:oleObj name="Clip" r:id="rId11" imgW="1266840" imgH="1200240" progId="MS_ClipArt_Gallery.2">
                      <p:embed/>
                      <p:pic>
                        <p:nvPicPr>
                          <p:cNvPr id="0" name="Object 1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solidFill>
                            <a:srgbClr val="99CCFF"/>
                          </a:solidFill>
                          <a:ln>
                            <a:noFill/>
                          </a:ln>
                          <a:effectLst/>
                          <a:extLs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398353" name="Group 17"/>
            <p:cNvGrpSpPr>
              <a:grpSpLocks/>
            </p:cNvGrpSpPr>
            <p:nvPr/>
          </p:nvGrpSpPr>
          <p:grpSpPr bwMode="auto">
            <a:xfrm>
              <a:off x="727" y="1878"/>
              <a:ext cx="252" cy="288"/>
              <a:chOff x="2870" y="1518"/>
              <a:chExt cx="292" cy="320"/>
            </a:xfrm>
          </p:grpSpPr>
          <p:graphicFrame>
            <p:nvGraphicFramePr>
              <p:cNvPr id="398354" name="Object 18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62260" name="Clip" r:id="rId12" imgW="819000" imgH="847800" progId="MS_ClipArt_Gallery.2">
                      <p:embed/>
                    </p:oleObj>
                  </mc:Choice>
                  <mc:Fallback>
                    <p:oleObj name="Clip" r:id="rId12" imgW="819000" imgH="847800" progId="MS_ClipArt_Gallery.2">
                      <p:embed/>
                      <p:pic>
                        <p:nvPicPr>
                          <p:cNvPr id="0" name="Object 1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solidFill>
                            <a:srgbClr val="99CCFF"/>
                          </a:solidFill>
                          <a:ln>
                            <a:noFill/>
                          </a:ln>
                          <a:effectLst/>
                          <a:extLs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98355" name="Object 19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62261" name="Clip" r:id="rId13" imgW="1266840" imgH="1200240" progId="MS_ClipArt_Gallery.2">
                      <p:embed/>
                    </p:oleObj>
                  </mc:Choice>
                  <mc:Fallback>
                    <p:oleObj name="Clip" r:id="rId13" imgW="1266840" imgH="1200240" progId="MS_ClipArt_Gallery.2">
                      <p:embed/>
                      <p:pic>
                        <p:nvPicPr>
                          <p:cNvPr id="0" name="Object 1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solidFill>
                            <a:srgbClr val="99CCFF"/>
                          </a:solidFill>
                          <a:ln>
                            <a:noFill/>
                          </a:ln>
                          <a:effectLst/>
                          <a:extLs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398356" name="Line 20"/>
          <p:cNvSpPr>
            <a:spLocks noChangeShapeType="1"/>
          </p:cNvSpPr>
          <p:nvPr/>
        </p:nvSpPr>
        <p:spPr bwMode="auto">
          <a:xfrm>
            <a:off x="2176463" y="2711450"/>
            <a:ext cx="900112" cy="3921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8357" name="Oval 21"/>
          <p:cNvSpPr>
            <a:spLocks noChangeArrowheads="1"/>
          </p:cNvSpPr>
          <p:nvPr/>
        </p:nvSpPr>
        <p:spPr bwMode="auto">
          <a:xfrm>
            <a:off x="1243013" y="3632200"/>
            <a:ext cx="1755775" cy="1625600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398358" name="Picture 22" descr="31u_bnrz[1]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6288" y="4300538"/>
            <a:ext cx="214312" cy="336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98359" name="Group 23"/>
          <p:cNvGrpSpPr>
            <a:grpSpLocks/>
          </p:cNvGrpSpPr>
          <p:nvPr/>
        </p:nvGrpSpPr>
        <p:grpSpPr bwMode="auto">
          <a:xfrm>
            <a:off x="2033588" y="4651375"/>
            <a:ext cx="400050" cy="457200"/>
            <a:chOff x="2870" y="1518"/>
            <a:chExt cx="292" cy="320"/>
          </a:xfrm>
        </p:grpSpPr>
        <p:graphicFrame>
          <p:nvGraphicFramePr>
            <p:cNvPr id="398360" name="Object 24"/>
            <p:cNvGraphicFramePr>
              <a:graphicFrameLocks noChangeAspect="1"/>
            </p:cNvGraphicFramePr>
            <p:nvPr/>
          </p:nvGraphicFramePr>
          <p:xfrm>
            <a:off x="2870" y="1518"/>
            <a:ext cx="272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2262" name="Clip" r:id="rId14" imgW="819000" imgH="847800" progId="MS_ClipArt_Gallery.2">
                    <p:embed/>
                  </p:oleObj>
                </mc:Choice>
                <mc:Fallback>
                  <p:oleObj name="Clip" r:id="rId14" imgW="819000" imgH="847800" progId="MS_ClipArt_Gallery.2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70" y="1518"/>
                          <a:ext cx="272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8361" name="Object 25"/>
            <p:cNvGraphicFramePr>
              <a:graphicFrameLocks noChangeAspect="1"/>
            </p:cNvGraphicFramePr>
            <p:nvPr/>
          </p:nvGraphicFramePr>
          <p:xfrm>
            <a:off x="2913" y="1602"/>
            <a:ext cx="249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2263" name="Clip" r:id="rId15" imgW="1266840" imgH="1200240" progId="MS_ClipArt_Gallery.2">
                    <p:embed/>
                  </p:oleObj>
                </mc:Choice>
                <mc:Fallback>
                  <p:oleObj name="Clip" r:id="rId15" imgW="1266840" imgH="1200240" progId="MS_ClipArt_Gallery.2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3" y="1602"/>
                          <a:ext cx="249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98362" name="Group 26"/>
          <p:cNvGrpSpPr>
            <a:grpSpLocks/>
          </p:cNvGrpSpPr>
          <p:nvPr/>
        </p:nvGrpSpPr>
        <p:grpSpPr bwMode="auto">
          <a:xfrm>
            <a:off x="1882775" y="3702050"/>
            <a:ext cx="400050" cy="457200"/>
            <a:chOff x="2870" y="1518"/>
            <a:chExt cx="292" cy="320"/>
          </a:xfrm>
        </p:grpSpPr>
        <p:graphicFrame>
          <p:nvGraphicFramePr>
            <p:cNvPr id="398363" name="Object 27"/>
            <p:cNvGraphicFramePr>
              <a:graphicFrameLocks noChangeAspect="1"/>
            </p:cNvGraphicFramePr>
            <p:nvPr/>
          </p:nvGraphicFramePr>
          <p:xfrm>
            <a:off x="2870" y="1518"/>
            <a:ext cx="272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2264" name="Clip" r:id="rId16" imgW="819000" imgH="847800" progId="MS_ClipArt_Gallery.2">
                    <p:embed/>
                  </p:oleObj>
                </mc:Choice>
                <mc:Fallback>
                  <p:oleObj name="Clip" r:id="rId16" imgW="819000" imgH="847800" progId="MS_ClipArt_Gallery.2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70" y="1518"/>
                          <a:ext cx="272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8364" name="Object 28"/>
            <p:cNvGraphicFramePr>
              <a:graphicFrameLocks noChangeAspect="1"/>
            </p:cNvGraphicFramePr>
            <p:nvPr/>
          </p:nvGraphicFramePr>
          <p:xfrm>
            <a:off x="2913" y="1602"/>
            <a:ext cx="249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2265" name="Clip" r:id="rId17" imgW="1266840" imgH="1200240" progId="MS_ClipArt_Gallery.2">
                    <p:embed/>
                  </p:oleObj>
                </mc:Choice>
                <mc:Fallback>
                  <p:oleObj name="Clip" r:id="rId17" imgW="1266840" imgH="1200240" progId="MS_ClipArt_Gallery.2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3" y="1602"/>
                          <a:ext cx="249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98365" name="Group 29"/>
          <p:cNvGrpSpPr>
            <a:grpSpLocks/>
          </p:cNvGrpSpPr>
          <p:nvPr/>
        </p:nvGrpSpPr>
        <p:grpSpPr bwMode="auto">
          <a:xfrm>
            <a:off x="1497013" y="4508500"/>
            <a:ext cx="400050" cy="457200"/>
            <a:chOff x="2870" y="1518"/>
            <a:chExt cx="292" cy="320"/>
          </a:xfrm>
        </p:grpSpPr>
        <p:graphicFrame>
          <p:nvGraphicFramePr>
            <p:cNvPr id="398366" name="Object 30"/>
            <p:cNvGraphicFramePr>
              <a:graphicFrameLocks noChangeAspect="1"/>
            </p:cNvGraphicFramePr>
            <p:nvPr/>
          </p:nvGraphicFramePr>
          <p:xfrm>
            <a:off x="2870" y="1518"/>
            <a:ext cx="272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2266" name="Clip" r:id="rId18" imgW="819000" imgH="847800" progId="MS_ClipArt_Gallery.2">
                    <p:embed/>
                  </p:oleObj>
                </mc:Choice>
                <mc:Fallback>
                  <p:oleObj name="Clip" r:id="rId18" imgW="819000" imgH="847800" progId="MS_ClipArt_Gallery.2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70" y="1518"/>
                          <a:ext cx="272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8367" name="Object 31"/>
            <p:cNvGraphicFramePr>
              <a:graphicFrameLocks noChangeAspect="1"/>
            </p:cNvGraphicFramePr>
            <p:nvPr/>
          </p:nvGraphicFramePr>
          <p:xfrm>
            <a:off x="2913" y="1602"/>
            <a:ext cx="249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2267" name="Clip" r:id="rId19" imgW="1266840" imgH="1200240" progId="MS_ClipArt_Gallery.2">
                    <p:embed/>
                  </p:oleObj>
                </mc:Choice>
                <mc:Fallback>
                  <p:oleObj name="Clip" r:id="rId19" imgW="1266840" imgH="1200240" progId="MS_ClipArt_Gallery.2">
                    <p:embed/>
                    <p:pic>
                      <p:nvPicPr>
                        <p:cNvPr id="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3" y="1602"/>
                          <a:ext cx="249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98368" name="Line 32"/>
          <p:cNvSpPr>
            <a:spLocks noChangeShapeType="1"/>
          </p:cNvSpPr>
          <p:nvPr/>
        </p:nvSpPr>
        <p:spPr bwMode="auto">
          <a:xfrm flipV="1">
            <a:off x="2197100" y="3721100"/>
            <a:ext cx="974725" cy="725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98369" name="Group 33"/>
          <p:cNvGrpSpPr>
            <a:grpSpLocks/>
          </p:cNvGrpSpPr>
          <p:nvPr/>
        </p:nvGrpSpPr>
        <p:grpSpPr bwMode="auto">
          <a:xfrm>
            <a:off x="1373188" y="3960813"/>
            <a:ext cx="400050" cy="457200"/>
            <a:chOff x="2870" y="1518"/>
            <a:chExt cx="292" cy="320"/>
          </a:xfrm>
        </p:grpSpPr>
        <p:graphicFrame>
          <p:nvGraphicFramePr>
            <p:cNvPr id="398370" name="Object 34"/>
            <p:cNvGraphicFramePr>
              <a:graphicFrameLocks noChangeAspect="1"/>
            </p:cNvGraphicFramePr>
            <p:nvPr/>
          </p:nvGraphicFramePr>
          <p:xfrm>
            <a:off x="2870" y="1518"/>
            <a:ext cx="272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2268" name="Clip" r:id="rId20" imgW="819000" imgH="847800" progId="MS_ClipArt_Gallery.2">
                    <p:embed/>
                  </p:oleObj>
                </mc:Choice>
                <mc:Fallback>
                  <p:oleObj name="Clip" r:id="rId20" imgW="819000" imgH="847800" progId="MS_ClipArt_Gallery.2">
                    <p:embed/>
                    <p:pic>
                      <p:nvPicPr>
                        <p:cNvPr id="0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70" y="1518"/>
                          <a:ext cx="272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8371" name="Object 35"/>
            <p:cNvGraphicFramePr>
              <a:graphicFrameLocks noChangeAspect="1"/>
            </p:cNvGraphicFramePr>
            <p:nvPr/>
          </p:nvGraphicFramePr>
          <p:xfrm>
            <a:off x="2913" y="1602"/>
            <a:ext cx="249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2269" name="Clip" r:id="rId21" imgW="1266840" imgH="1200240" progId="MS_ClipArt_Gallery.2">
                    <p:embed/>
                  </p:oleObj>
                </mc:Choice>
                <mc:Fallback>
                  <p:oleObj name="Clip" r:id="rId21" imgW="1266840" imgH="1200240" progId="MS_ClipArt_Gallery.2">
                    <p:embed/>
                    <p:pic>
                      <p:nvPicPr>
                        <p:cNvPr id="0" name="Object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3" y="1602"/>
                          <a:ext cx="249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98372" name="Oval 36"/>
          <p:cNvSpPr>
            <a:spLocks noChangeArrowheads="1"/>
          </p:cNvSpPr>
          <p:nvPr/>
        </p:nvSpPr>
        <p:spPr bwMode="auto">
          <a:xfrm>
            <a:off x="3630613" y="4583113"/>
            <a:ext cx="1755775" cy="1625600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398373" name="Picture 37" descr="31u_bnrz[1]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3888" y="5265738"/>
            <a:ext cx="214312" cy="336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98374" name="Group 38"/>
          <p:cNvGrpSpPr>
            <a:grpSpLocks/>
          </p:cNvGrpSpPr>
          <p:nvPr/>
        </p:nvGrpSpPr>
        <p:grpSpPr bwMode="auto">
          <a:xfrm>
            <a:off x="4421188" y="5616575"/>
            <a:ext cx="400050" cy="457200"/>
            <a:chOff x="2870" y="1518"/>
            <a:chExt cx="292" cy="320"/>
          </a:xfrm>
        </p:grpSpPr>
        <p:graphicFrame>
          <p:nvGraphicFramePr>
            <p:cNvPr id="398375" name="Object 39"/>
            <p:cNvGraphicFramePr>
              <a:graphicFrameLocks noChangeAspect="1"/>
            </p:cNvGraphicFramePr>
            <p:nvPr/>
          </p:nvGraphicFramePr>
          <p:xfrm>
            <a:off x="2870" y="1518"/>
            <a:ext cx="272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2270" name="Clip" r:id="rId22" imgW="819000" imgH="847800" progId="MS_ClipArt_Gallery.2">
                    <p:embed/>
                  </p:oleObj>
                </mc:Choice>
                <mc:Fallback>
                  <p:oleObj name="Clip" r:id="rId22" imgW="819000" imgH="847800" progId="MS_ClipArt_Gallery.2">
                    <p:embed/>
                    <p:pic>
                      <p:nvPicPr>
                        <p:cNvPr id="0" name="Object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70" y="1518"/>
                          <a:ext cx="272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8376" name="Object 40"/>
            <p:cNvGraphicFramePr>
              <a:graphicFrameLocks noChangeAspect="1"/>
            </p:cNvGraphicFramePr>
            <p:nvPr/>
          </p:nvGraphicFramePr>
          <p:xfrm>
            <a:off x="2913" y="1602"/>
            <a:ext cx="249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2271" name="Clip" r:id="rId23" imgW="1266840" imgH="1200240" progId="MS_ClipArt_Gallery.2">
                    <p:embed/>
                  </p:oleObj>
                </mc:Choice>
                <mc:Fallback>
                  <p:oleObj name="Clip" r:id="rId23" imgW="1266840" imgH="1200240" progId="MS_ClipArt_Gallery.2">
                    <p:embed/>
                    <p:pic>
                      <p:nvPicPr>
                        <p:cNvPr id="0" name="Object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3" y="1602"/>
                          <a:ext cx="249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98377" name="Group 41"/>
          <p:cNvGrpSpPr>
            <a:grpSpLocks/>
          </p:cNvGrpSpPr>
          <p:nvPr/>
        </p:nvGrpSpPr>
        <p:grpSpPr bwMode="auto">
          <a:xfrm>
            <a:off x="4622800" y="4672013"/>
            <a:ext cx="400050" cy="457200"/>
            <a:chOff x="2870" y="1518"/>
            <a:chExt cx="292" cy="320"/>
          </a:xfrm>
        </p:grpSpPr>
        <p:graphicFrame>
          <p:nvGraphicFramePr>
            <p:cNvPr id="398378" name="Object 42"/>
            <p:cNvGraphicFramePr>
              <a:graphicFrameLocks noChangeAspect="1"/>
            </p:cNvGraphicFramePr>
            <p:nvPr/>
          </p:nvGraphicFramePr>
          <p:xfrm>
            <a:off x="2870" y="1518"/>
            <a:ext cx="272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2272" name="Clip" r:id="rId24" imgW="819000" imgH="847800" progId="MS_ClipArt_Gallery.2">
                    <p:embed/>
                  </p:oleObj>
                </mc:Choice>
                <mc:Fallback>
                  <p:oleObj name="Clip" r:id="rId24" imgW="819000" imgH="847800" progId="MS_ClipArt_Gallery.2">
                    <p:embed/>
                    <p:pic>
                      <p:nvPicPr>
                        <p:cNvPr id="0" name="Object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70" y="1518"/>
                          <a:ext cx="272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8379" name="Object 43"/>
            <p:cNvGraphicFramePr>
              <a:graphicFrameLocks noChangeAspect="1"/>
            </p:cNvGraphicFramePr>
            <p:nvPr/>
          </p:nvGraphicFramePr>
          <p:xfrm>
            <a:off x="2913" y="1602"/>
            <a:ext cx="249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2273" name="Clip" r:id="rId25" imgW="1266840" imgH="1200240" progId="MS_ClipArt_Gallery.2">
                    <p:embed/>
                  </p:oleObj>
                </mc:Choice>
                <mc:Fallback>
                  <p:oleObj name="Clip" r:id="rId25" imgW="1266840" imgH="1200240" progId="MS_ClipArt_Gallery.2">
                    <p:embed/>
                    <p:pic>
                      <p:nvPicPr>
                        <p:cNvPr id="0" name="Object 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3" y="1602"/>
                          <a:ext cx="249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98380" name="Group 44"/>
          <p:cNvGrpSpPr>
            <a:grpSpLocks/>
          </p:cNvGrpSpPr>
          <p:nvPr/>
        </p:nvGrpSpPr>
        <p:grpSpPr bwMode="auto">
          <a:xfrm>
            <a:off x="3884613" y="5473700"/>
            <a:ext cx="400050" cy="457200"/>
            <a:chOff x="2870" y="1518"/>
            <a:chExt cx="292" cy="320"/>
          </a:xfrm>
        </p:grpSpPr>
        <p:graphicFrame>
          <p:nvGraphicFramePr>
            <p:cNvPr id="398381" name="Object 45"/>
            <p:cNvGraphicFramePr>
              <a:graphicFrameLocks noChangeAspect="1"/>
            </p:cNvGraphicFramePr>
            <p:nvPr/>
          </p:nvGraphicFramePr>
          <p:xfrm>
            <a:off x="2870" y="1518"/>
            <a:ext cx="272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2274" name="Clip" r:id="rId26" imgW="819000" imgH="847800" progId="MS_ClipArt_Gallery.2">
                    <p:embed/>
                  </p:oleObj>
                </mc:Choice>
                <mc:Fallback>
                  <p:oleObj name="Clip" r:id="rId26" imgW="819000" imgH="847800" progId="MS_ClipArt_Gallery.2">
                    <p:embed/>
                    <p:pic>
                      <p:nvPicPr>
                        <p:cNvPr id="0" name="Object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70" y="1518"/>
                          <a:ext cx="272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8382" name="Object 46"/>
            <p:cNvGraphicFramePr>
              <a:graphicFrameLocks noChangeAspect="1"/>
            </p:cNvGraphicFramePr>
            <p:nvPr/>
          </p:nvGraphicFramePr>
          <p:xfrm>
            <a:off x="2913" y="1602"/>
            <a:ext cx="249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2275" name="Clip" r:id="rId27" imgW="1266840" imgH="1200240" progId="MS_ClipArt_Gallery.2">
                    <p:embed/>
                  </p:oleObj>
                </mc:Choice>
                <mc:Fallback>
                  <p:oleObj name="Clip" r:id="rId27" imgW="1266840" imgH="1200240" progId="MS_ClipArt_Gallery.2">
                    <p:embed/>
                    <p:pic>
                      <p:nvPicPr>
                        <p:cNvPr id="0" name="Object 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3" y="1602"/>
                          <a:ext cx="249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98383" name="Group 47"/>
          <p:cNvGrpSpPr>
            <a:grpSpLocks/>
          </p:cNvGrpSpPr>
          <p:nvPr/>
        </p:nvGrpSpPr>
        <p:grpSpPr bwMode="auto">
          <a:xfrm>
            <a:off x="3760788" y="4926013"/>
            <a:ext cx="400050" cy="457200"/>
            <a:chOff x="2870" y="1518"/>
            <a:chExt cx="292" cy="320"/>
          </a:xfrm>
        </p:grpSpPr>
        <p:graphicFrame>
          <p:nvGraphicFramePr>
            <p:cNvPr id="398384" name="Object 48"/>
            <p:cNvGraphicFramePr>
              <a:graphicFrameLocks noChangeAspect="1"/>
            </p:cNvGraphicFramePr>
            <p:nvPr/>
          </p:nvGraphicFramePr>
          <p:xfrm>
            <a:off x="2870" y="1518"/>
            <a:ext cx="272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2276" name="Clip" r:id="rId28" imgW="819000" imgH="847800" progId="MS_ClipArt_Gallery.2">
                    <p:embed/>
                  </p:oleObj>
                </mc:Choice>
                <mc:Fallback>
                  <p:oleObj name="Clip" r:id="rId28" imgW="819000" imgH="847800" progId="MS_ClipArt_Gallery.2">
                    <p:embed/>
                    <p:pic>
                      <p:nvPicPr>
                        <p:cNvPr id="0" name="Object 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70" y="1518"/>
                          <a:ext cx="272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8385" name="Object 49"/>
            <p:cNvGraphicFramePr>
              <a:graphicFrameLocks noChangeAspect="1"/>
            </p:cNvGraphicFramePr>
            <p:nvPr/>
          </p:nvGraphicFramePr>
          <p:xfrm>
            <a:off x="2913" y="1602"/>
            <a:ext cx="249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2277" name="Clip" r:id="rId29" imgW="1266840" imgH="1200240" progId="MS_ClipArt_Gallery.2">
                    <p:embed/>
                  </p:oleObj>
                </mc:Choice>
                <mc:Fallback>
                  <p:oleObj name="Clip" r:id="rId29" imgW="1266840" imgH="1200240" progId="MS_ClipArt_Gallery.2">
                    <p:embed/>
                    <p:pic>
                      <p:nvPicPr>
                        <p:cNvPr id="0" name="Object 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3" y="1602"/>
                          <a:ext cx="249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98386" name="Group 50"/>
          <p:cNvGrpSpPr>
            <a:grpSpLocks/>
          </p:cNvGrpSpPr>
          <p:nvPr/>
        </p:nvGrpSpPr>
        <p:grpSpPr bwMode="auto">
          <a:xfrm>
            <a:off x="5837238" y="5697538"/>
            <a:ext cx="400050" cy="457200"/>
            <a:chOff x="2870" y="1518"/>
            <a:chExt cx="292" cy="320"/>
          </a:xfrm>
        </p:grpSpPr>
        <p:graphicFrame>
          <p:nvGraphicFramePr>
            <p:cNvPr id="398387" name="Object 51"/>
            <p:cNvGraphicFramePr>
              <a:graphicFrameLocks noChangeAspect="1"/>
            </p:cNvGraphicFramePr>
            <p:nvPr/>
          </p:nvGraphicFramePr>
          <p:xfrm>
            <a:off x="2870" y="1518"/>
            <a:ext cx="272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2278" name="Clip" r:id="rId30" imgW="819000" imgH="847800" progId="MS_ClipArt_Gallery.2">
                    <p:embed/>
                  </p:oleObj>
                </mc:Choice>
                <mc:Fallback>
                  <p:oleObj name="Clip" r:id="rId30" imgW="819000" imgH="847800" progId="MS_ClipArt_Gallery.2">
                    <p:embed/>
                    <p:pic>
                      <p:nvPicPr>
                        <p:cNvPr id="0" name="Object 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70" y="1518"/>
                          <a:ext cx="272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8388" name="Object 52"/>
            <p:cNvGraphicFramePr>
              <a:graphicFrameLocks noChangeAspect="1"/>
            </p:cNvGraphicFramePr>
            <p:nvPr/>
          </p:nvGraphicFramePr>
          <p:xfrm>
            <a:off x="2913" y="1602"/>
            <a:ext cx="249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2279" name="Clip" r:id="rId31" imgW="1266840" imgH="1200240" progId="MS_ClipArt_Gallery.2">
                    <p:embed/>
                  </p:oleObj>
                </mc:Choice>
                <mc:Fallback>
                  <p:oleObj name="Clip" r:id="rId31" imgW="1266840" imgH="1200240" progId="MS_ClipArt_Gallery.2">
                    <p:embed/>
                    <p:pic>
                      <p:nvPicPr>
                        <p:cNvPr id="0" name="Object 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3" y="1602"/>
                          <a:ext cx="249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98389" name="Group 53"/>
          <p:cNvGrpSpPr>
            <a:grpSpLocks/>
          </p:cNvGrpSpPr>
          <p:nvPr/>
        </p:nvGrpSpPr>
        <p:grpSpPr bwMode="auto">
          <a:xfrm>
            <a:off x="4830763" y="5164138"/>
            <a:ext cx="835025" cy="457200"/>
            <a:chOff x="3345" y="3383"/>
            <a:chExt cx="526" cy="288"/>
          </a:xfrm>
        </p:grpSpPr>
        <p:grpSp>
          <p:nvGrpSpPr>
            <p:cNvPr id="398390" name="Group 54"/>
            <p:cNvGrpSpPr>
              <a:grpSpLocks/>
            </p:cNvGrpSpPr>
            <p:nvPr/>
          </p:nvGrpSpPr>
          <p:grpSpPr bwMode="auto">
            <a:xfrm>
              <a:off x="3426" y="3383"/>
              <a:ext cx="252" cy="288"/>
              <a:chOff x="2870" y="1518"/>
              <a:chExt cx="292" cy="320"/>
            </a:xfrm>
          </p:grpSpPr>
          <p:graphicFrame>
            <p:nvGraphicFramePr>
              <p:cNvPr id="398391" name="Object 55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62280" name="Clip" r:id="rId32" imgW="819000" imgH="847800" progId="MS_ClipArt_Gallery.2">
                      <p:embed/>
                    </p:oleObj>
                  </mc:Choice>
                  <mc:Fallback>
                    <p:oleObj name="Clip" r:id="rId32" imgW="819000" imgH="847800" progId="MS_ClipArt_Gallery.2">
                      <p:embed/>
                      <p:pic>
                        <p:nvPicPr>
                          <p:cNvPr id="0" name="Object 5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98392" name="Object 56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62281" name="Clip" r:id="rId33" imgW="1266840" imgH="1200240" progId="MS_ClipArt_Gallery.2">
                      <p:embed/>
                    </p:oleObj>
                  </mc:Choice>
                  <mc:Fallback>
                    <p:oleObj name="Clip" r:id="rId33" imgW="1266840" imgH="1200240" progId="MS_ClipArt_Gallery.2">
                      <p:embed/>
                      <p:pic>
                        <p:nvPicPr>
                          <p:cNvPr id="0" name="Object 5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398393" name="Line 57"/>
            <p:cNvSpPr>
              <a:spLocks noChangeShapeType="1"/>
            </p:cNvSpPr>
            <p:nvPr/>
          </p:nvSpPr>
          <p:spPr bwMode="auto">
            <a:xfrm>
              <a:off x="3679" y="3547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8394" name="Line 58"/>
            <p:cNvSpPr>
              <a:spLocks noChangeShapeType="1"/>
            </p:cNvSpPr>
            <p:nvPr/>
          </p:nvSpPr>
          <p:spPr bwMode="auto">
            <a:xfrm flipH="1">
              <a:off x="3372" y="3486"/>
              <a:ext cx="1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8395" name="Line 59"/>
            <p:cNvSpPr>
              <a:spLocks noChangeShapeType="1"/>
            </p:cNvSpPr>
            <p:nvPr/>
          </p:nvSpPr>
          <p:spPr bwMode="auto">
            <a:xfrm flipH="1">
              <a:off x="3381" y="3534"/>
              <a:ext cx="1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8396" name="Line 60"/>
            <p:cNvSpPr>
              <a:spLocks noChangeShapeType="1"/>
            </p:cNvSpPr>
            <p:nvPr/>
          </p:nvSpPr>
          <p:spPr bwMode="auto">
            <a:xfrm flipH="1">
              <a:off x="3345" y="3576"/>
              <a:ext cx="1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98397" name="Line 61"/>
          <p:cNvSpPr>
            <a:spLocks noChangeShapeType="1"/>
          </p:cNvSpPr>
          <p:nvPr/>
        </p:nvSpPr>
        <p:spPr bwMode="auto">
          <a:xfrm flipH="1" flipV="1">
            <a:off x="5068888" y="4303713"/>
            <a:ext cx="747712" cy="1095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8398" name="Line 62"/>
          <p:cNvSpPr>
            <a:spLocks noChangeShapeType="1"/>
          </p:cNvSpPr>
          <p:nvPr/>
        </p:nvSpPr>
        <p:spPr bwMode="auto">
          <a:xfrm flipH="1" flipV="1">
            <a:off x="4297363" y="4451350"/>
            <a:ext cx="176212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8400" name="Rectangle 64"/>
          <p:cNvSpPr>
            <a:spLocks noChangeArrowheads="1"/>
          </p:cNvSpPr>
          <p:nvPr/>
        </p:nvSpPr>
        <p:spPr bwMode="auto">
          <a:xfrm>
            <a:off x="5484813" y="1557338"/>
            <a:ext cx="3346450" cy="318135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8401" name="Rectangle 65"/>
          <p:cNvSpPr>
            <a:spLocks noChangeArrowheads="1"/>
          </p:cNvSpPr>
          <p:nvPr/>
        </p:nvSpPr>
        <p:spPr bwMode="auto">
          <a:xfrm>
            <a:off x="5538788" y="1403350"/>
            <a:ext cx="1912937" cy="2809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8402" name="Rectangle 66"/>
          <p:cNvSpPr>
            <a:spLocks noChangeArrowheads="1"/>
          </p:cNvSpPr>
          <p:nvPr/>
        </p:nvSpPr>
        <p:spPr bwMode="auto">
          <a:xfrm>
            <a:off x="5537200" y="1362075"/>
            <a:ext cx="3149600" cy="2579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None/>
            </a:pPr>
            <a:r>
              <a:rPr lang="en-US" sz="2000"/>
              <a:t> wireless link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sz="2000"/>
              <a:t>typically used to connect mobile(s) to base station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sz="2000"/>
              <a:t>also used as backbone link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sz="2000"/>
              <a:t>multiple access protocol coordinates link access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sz="2000"/>
              <a:t>various data rates, transmission distance</a:t>
            </a:r>
          </a:p>
        </p:txBody>
      </p:sp>
      <p:sp>
        <p:nvSpPr>
          <p:cNvPr id="398404" name="Line 68"/>
          <p:cNvSpPr>
            <a:spLocks noChangeShapeType="1"/>
          </p:cNvSpPr>
          <p:nvPr/>
        </p:nvSpPr>
        <p:spPr bwMode="auto">
          <a:xfrm flipH="1">
            <a:off x="6019800" y="4754563"/>
            <a:ext cx="792163" cy="639762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98408" name="AutoShape 72"/>
          <p:cNvSpPr>
            <a:spLocks noChangeAspect="1" noChangeArrowheads="1" noTextEdit="1"/>
          </p:cNvSpPr>
          <p:nvPr/>
        </p:nvSpPr>
        <p:spPr bwMode="auto">
          <a:xfrm>
            <a:off x="7800975" y="1430338"/>
            <a:ext cx="735013" cy="2206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98473" name="Group 137"/>
          <p:cNvGrpSpPr>
            <a:grpSpLocks/>
          </p:cNvGrpSpPr>
          <p:nvPr/>
        </p:nvGrpSpPr>
        <p:grpSpPr bwMode="auto">
          <a:xfrm>
            <a:off x="7815263" y="1347788"/>
            <a:ext cx="722312" cy="303212"/>
            <a:chOff x="4750" y="264"/>
            <a:chExt cx="455" cy="191"/>
          </a:xfrm>
        </p:grpSpPr>
        <p:sp>
          <p:nvSpPr>
            <p:cNvPr id="398425" name="Freeform 89"/>
            <p:cNvSpPr>
              <a:spLocks/>
            </p:cNvSpPr>
            <p:nvPr/>
          </p:nvSpPr>
          <p:spPr bwMode="auto">
            <a:xfrm>
              <a:off x="4872" y="298"/>
              <a:ext cx="82" cy="104"/>
            </a:xfrm>
            <a:custGeom>
              <a:avLst/>
              <a:gdLst>
                <a:gd name="T0" fmla="*/ 87 w 247"/>
                <a:gd name="T1" fmla="*/ 27 h 209"/>
                <a:gd name="T2" fmla="*/ 68 w 247"/>
                <a:gd name="T3" fmla="*/ 35 h 209"/>
                <a:gd name="T4" fmla="*/ 52 w 247"/>
                <a:gd name="T5" fmla="*/ 46 h 209"/>
                <a:gd name="T6" fmla="*/ 37 w 247"/>
                <a:gd name="T7" fmla="*/ 57 h 209"/>
                <a:gd name="T8" fmla="*/ 24 w 247"/>
                <a:gd name="T9" fmla="*/ 69 h 209"/>
                <a:gd name="T10" fmla="*/ 14 w 247"/>
                <a:gd name="T11" fmla="*/ 83 h 209"/>
                <a:gd name="T12" fmla="*/ 7 w 247"/>
                <a:gd name="T13" fmla="*/ 97 h 209"/>
                <a:gd name="T14" fmla="*/ 2 w 247"/>
                <a:gd name="T15" fmla="*/ 113 h 209"/>
                <a:gd name="T16" fmla="*/ 0 w 247"/>
                <a:gd name="T17" fmla="*/ 128 h 209"/>
                <a:gd name="T18" fmla="*/ 2 w 247"/>
                <a:gd name="T19" fmla="*/ 150 h 209"/>
                <a:gd name="T20" fmla="*/ 14 w 247"/>
                <a:gd name="T21" fmla="*/ 167 h 209"/>
                <a:gd name="T22" fmla="*/ 32 w 247"/>
                <a:gd name="T23" fmla="*/ 183 h 209"/>
                <a:gd name="T24" fmla="*/ 55 w 247"/>
                <a:gd name="T25" fmla="*/ 194 h 209"/>
                <a:gd name="T26" fmla="*/ 81 w 247"/>
                <a:gd name="T27" fmla="*/ 203 h 209"/>
                <a:gd name="T28" fmla="*/ 109 w 247"/>
                <a:gd name="T29" fmla="*/ 208 h 209"/>
                <a:gd name="T30" fmla="*/ 138 w 247"/>
                <a:gd name="T31" fmla="*/ 209 h 209"/>
                <a:gd name="T32" fmla="*/ 165 w 247"/>
                <a:gd name="T33" fmla="*/ 206 h 209"/>
                <a:gd name="T34" fmla="*/ 171 w 247"/>
                <a:gd name="T35" fmla="*/ 206 h 209"/>
                <a:gd name="T36" fmla="*/ 177 w 247"/>
                <a:gd name="T37" fmla="*/ 203 h 209"/>
                <a:gd name="T38" fmla="*/ 181 w 247"/>
                <a:gd name="T39" fmla="*/ 200 h 209"/>
                <a:gd name="T40" fmla="*/ 183 w 247"/>
                <a:gd name="T41" fmla="*/ 196 h 209"/>
                <a:gd name="T42" fmla="*/ 180 w 247"/>
                <a:gd name="T43" fmla="*/ 191 h 209"/>
                <a:gd name="T44" fmla="*/ 174 w 247"/>
                <a:gd name="T45" fmla="*/ 187 h 209"/>
                <a:gd name="T46" fmla="*/ 167 w 247"/>
                <a:gd name="T47" fmla="*/ 183 h 209"/>
                <a:gd name="T48" fmla="*/ 159 w 247"/>
                <a:gd name="T49" fmla="*/ 181 h 209"/>
                <a:gd name="T50" fmla="*/ 145 w 247"/>
                <a:gd name="T51" fmla="*/ 178 h 209"/>
                <a:gd name="T52" fmla="*/ 130 w 247"/>
                <a:gd name="T53" fmla="*/ 176 h 209"/>
                <a:gd name="T54" fmla="*/ 116 w 247"/>
                <a:gd name="T55" fmla="*/ 174 h 209"/>
                <a:gd name="T56" fmla="*/ 103 w 247"/>
                <a:gd name="T57" fmla="*/ 171 h 209"/>
                <a:gd name="T58" fmla="*/ 90 w 247"/>
                <a:gd name="T59" fmla="*/ 168 h 209"/>
                <a:gd name="T60" fmla="*/ 77 w 247"/>
                <a:gd name="T61" fmla="*/ 164 h 209"/>
                <a:gd name="T62" fmla="*/ 65 w 247"/>
                <a:gd name="T63" fmla="*/ 159 h 209"/>
                <a:gd name="T64" fmla="*/ 53 w 247"/>
                <a:gd name="T65" fmla="*/ 151 h 209"/>
                <a:gd name="T66" fmla="*/ 49 w 247"/>
                <a:gd name="T67" fmla="*/ 116 h 209"/>
                <a:gd name="T68" fmla="*/ 61 w 247"/>
                <a:gd name="T69" fmla="*/ 87 h 209"/>
                <a:gd name="T70" fmla="*/ 84 w 247"/>
                <a:gd name="T71" fmla="*/ 64 h 209"/>
                <a:gd name="T72" fmla="*/ 116 w 247"/>
                <a:gd name="T73" fmla="*/ 46 h 209"/>
                <a:gd name="T74" fmla="*/ 151 w 247"/>
                <a:gd name="T75" fmla="*/ 31 h 209"/>
                <a:gd name="T76" fmla="*/ 187 w 247"/>
                <a:gd name="T77" fmla="*/ 20 h 209"/>
                <a:gd name="T78" fmla="*/ 220 w 247"/>
                <a:gd name="T79" fmla="*/ 12 h 209"/>
                <a:gd name="T80" fmla="*/ 247 w 247"/>
                <a:gd name="T81" fmla="*/ 5 h 209"/>
                <a:gd name="T82" fmla="*/ 231 w 247"/>
                <a:gd name="T83" fmla="*/ 1 h 209"/>
                <a:gd name="T84" fmla="*/ 213 w 247"/>
                <a:gd name="T85" fmla="*/ 0 h 209"/>
                <a:gd name="T86" fmla="*/ 193 w 247"/>
                <a:gd name="T87" fmla="*/ 2 h 209"/>
                <a:gd name="T88" fmla="*/ 171 w 247"/>
                <a:gd name="T89" fmla="*/ 5 h 209"/>
                <a:gd name="T90" fmla="*/ 149 w 247"/>
                <a:gd name="T91" fmla="*/ 10 h 209"/>
                <a:gd name="T92" fmla="*/ 127 w 247"/>
                <a:gd name="T93" fmla="*/ 15 h 209"/>
                <a:gd name="T94" fmla="*/ 106 w 247"/>
                <a:gd name="T95" fmla="*/ 21 h 209"/>
                <a:gd name="T96" fmla="*/ 87 w 247"/>
                <a:gd name="T97" fmla="*/ 27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47" h="209">
                  <a:moveTo>
                    <a:pt x="87" y="27"/>
                  </a:moveTo>
                  <a:lnTo>
                    <a:pt x="68" y="35"/>
                  </a:lnTo>
                  <a:lnTo>
                    <a:pt x="52" y="46"/>
                  </a:lnTo>
                  <a:lnTo>
                    <a:pt x="37" y="57"/>
                  </a:lnTo>
                  <a:lnTo>
                    <a:pt x="24" y="69"/>
                  </a:lnTo>
                  <a:lnTo>
                    <a:pt x="14" y="83"/>
                  </a:lnTo>
                  <a:lnTo>
                    <a:pt x="7" y="97"/>
                  </a:lnTo>
                  <a:lnTo>
                    <a:pt x="2" y="113"/>
                  </a:lnTo>
                  <a:lnTo>
                    <a:pt x="0" y="128"/>
                  </a:lnTo>
                  <a:lnTo>
                    <a:pt x="2" y="150"/>
                  </a:lnTo>
                  <a:lnTo>
                    <a:pt x="14" y="167"/>
                  </a:lnTo>
                  <a:lnTo>
                    <a:pt x="32" y="183"/>
                  </a:lnTo>
                  <a:lnTo>
                    <a:pt x="55" y="194"/>
                  </a:lnTo>
                  <a:lnTo>
                    <a:pt x="81" y="203"/>
                  </a:lnTo>
                  <a:lnTo>
                    <a:pt x="109" y="208"/>
                  </a:lnTo>
                  <a:lnTo>
                    <a:pt x="138" y="209"/>
                  </a:lnTo>
                  <a:lnTo>
                    <a:pt x="165" y="206"/>
                  </a:lnTo>
                  <a:lnTo>
                    <a:pt x="171" y="206"/>
                  </a:lnTo>
                  <a:lnTo>
                    <a:pt x="177" y="203"/>
                  </a:lnTo>
                  <a:lnTo>
                    <a:pt x="181" y="200"/>
                  </a:lnTo>
                  <a:lnTo>
                    <a:pt x="183" y="196"/>
                  </a:lnTo>
                  <a:lnTo>
                    <a:pt x="180" y="191"/>
                  </a:lnTo>
                  <a:lnTo>
                    <a:pt x="174" y="187"/>
                  </a:lnTo>
                  <a:lnTo>
                    <a:pt x="167" y="183"/>
                  </a:lnTo>
                  <a:lnTo>
                    <a:pt x="159" y="181"/>
                  </a:lnTo>
                  <a:lnTo>
                    <a:pt x="145" y="178"/>
                  </a:lnTo>
                  <a:lnTo>
                    <a:pt x="130" y="176"/>
                  </a:lnTo>
                  <a:lnTo>
                    <a:pt x="116" y="174"/>
                  </a:lnTo>
                  <a:lnTo>
                    <a:pt x="103" y="171"/>
                  </a:lnTo>
                  <a:lnTo>
                    <a:pt x="90" y="168"/>
                  </a:lnTo>
                  <a:lnTo>
                    <a:pt x="77" y="164"/>
                  </a:lnTo>
                  <a:lnTo>
                    <a:pt x="65" y="159"/>
                  </a:lnTo>
                  <a:lnTo>
                    <a:pt x="53" y="151"/>
                  </a:lnTo>
                  <a:lnTo>
                    <a:pt x="49" y="116"/>
                  </a:lnTo>
                  <a:lnTo>
                    <a:pt x="61" y="87"/>
                  </a:lnTo>
                  <a:lnTo>
                    <a:pt x="84" y="64"/>
                  </a:lnTo>
                  <a:lnTo>
                    <a:pt x="116" y="46"/>
                  </a:lnTo>
                  <a:lnTo>
                    <a:pt x="151" y="31"/>
                  </a:lnTo>
                  <a:lnTo>
                    <a:pt x="187" y="20"/>
                  </a:lnTo>
                  <a:lnTo>
                    <a:pt x="220" y="12"/>
                  </a:lnTo>
                  <a:lnTo>
                    <a:pt x="247" y="5"/>
                  </a:lnTo>
                  <a:lnTo>
                    <a:pt x="231" y="1"/>
                  </a:lnTo>
                  <a:lnTo>
                    <a:pt x="213" y="0"/>
                  </a:lnTo>
                  <a:lnTo>
                    <a:pt x="193" y="2"/>
                  </a:lnTo>
                  <a:lnTo>
                    <a:pt x="171" y="5"/>
                  </a:lnTo>
                  <a:lnTo>
                    <a:pt x="149" y="10"/>
                  </a:lnTo>
                  <a:lnTo>
                    <a:pt x="127" y="15"/>
                  </a:lnTo>
                  <a:lnTo>
                    <a:pt x="106" y="21"/>
                  </a:lnTo>
                  <a:lnTo>
                    <a:pt x="87" y="27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8426" name="Freeform 90"/>
            <p:cNvSpPr>
              <a:spLocks/>
            </p:cNvSpPr>
            <p:nvPr/>
          </p:nvSpPr>
          <p:spPr bwMode="auto">
            <a:xfrm>
              <a:off x="5012" y="297"/>
              <a:ext cx="53" cy="81"/>
            </a:xfrm>
            <a:custGeom>
              <a:avLst/>
              <a:gdLst>
                <a:gd name="T0" fmla="*/ 134 w 158"/>
                <a:gd name="T1" fmla="*/ 53 h 162"/>
                <a:gd name="T2" fmla="*/ 140 w 158"/>
                <a:gd name="T3" fmla="*/ 69 h 162"/>
                <a:gd name="T4" fmla="*/ 138 w 158"/>
                <a:gd name="T5" fmla="*/ 85 h 162"/>
                <a:gd name="T6" fmla="*/ 128 w 158"/>
                <a:gd name="T7" fmla="*/ 97 h 162"/>
                <a:gd name="T8" fmla="*/ 113 w 158"/>
                <a:gd name="T9" fmla="*/ 109 h 162"/>
                <a:gd name="T10" fmla="*/ 96 w 158"/>
                <a:gd name="T11" fmla="*/ 119 h 162"/>
                <a:gd name="T12" fmla="*/ 76 w 158"/>
                <a:gd name="T13" fmla="*/ 129 h 162"/>
                <a:gd name="T14" fmla="*/ 55 w 158"/>
                <a:gd name="T15" fmla="*/ 138 h 162"/>
                <a:gd name="T16" fmla="*/ 38 w 158"/>
                <a:gd name="T17" fmla="*/ 148 h 162"/>
                <a:gd name="T18" fmla="*/ 35 w 158"/>
                <a:gd name="T19" fmla="*/ 151 h 162"/>
                <a:gd name="T20" fmla="*/ 33 w 158"/>
                <a:gd name="T21" fmla="*/ 153 h 162"/>
                <a:gd name="T22" fmla="*/ 33 w 158"/>
                <a:gd name="T23" fmla="*/ 156 h 162"/>
                <a:gd name="T24" fmla="*/ 35 w 158"/>
                <a:gd name="T25" fmla="*/ 159 h 162"/>
                <a:gd name="T26" fmla="*/ 39 w 158"/>
                <a:gd name="T27" fmla="*/ 161 h 162"/>
                <a:gd name="T28" fmla="*/ 44 w 158"/>
                <a:gd name="T29" fmla="*/ 162 h 162"/>
                <a:gd name="T30" fmla="*/ 46 w 158"/>
                <a:gd name="T31" fmla="*/ 162 h 162"/>
                <a:gd name="T32" fmla="*/ 51 w 158"/>
                <a:gd name="T33" fmla="*/ 161 h 162"/>
                <a:gd name="T34" fmla="*/ 74 w 158"/>
                <a:gd name="T35" fmla="*/ 152 h 162"/>
                <a:gd name="T36" fmla="*/ 96 w 158"/>
                <a:gd name="T37" fmla="*/ 142 h 162"/>
                <a:gd name="T38" fmla="*/ 116 w 158"/>
                <a:gd name="T39" fmla="*/ 130 h 162"/>
                <a:gd name="T40" fmla="*/ 135 w 158"/>
                <a:gd name="T41" fmla="*/ 117 h 162"/>
                <a:gd name="T42" fmla="*/ 148 w 158"/>
                <a:gd name="T43" fmla="*/ 102 h 162"/>
                <a:gd name="T44" fmla="*/ 157 w 158"/>
                <a:gd name="T45" fmla="*/ 86 h 162"/>
                <a:gd name="T46" fmla="*/ 158 w 158"/>
                <a:gd name="T47" fmla="*/ 68 h 162"/>
                <a:gd name="T48" fmla="*/ 153 w 158"/>
                <a:gd name="T49" fmla="*/ 50 h 162"/>
                <a:gd name="T50" fmla="*/ 140 w 158"/>
                <a:gd name="T51" fmla="*/ 35 h 162"/>
                <a:gd name="T52" fmla="*/ 121 w 158"/>
                <a:gd name="T53" fmla="*/ 23 h 162"/>
                <a:gd name="T54" fmla="*/ 97 w 158"/>
                <a:gd name="T55" fmla="*/ 14 h 162"/>
                <a:gd name="T56" fmla="*/ 71 w 158"/>
                <a:gd name="T57" fmla="*/ 6 h 162"/>
                <a:gd name="T58" fmla="*/ 45 w 158"/>
                <a:gd name="T59" fmla="*/ 2 h 162"/>
                <a:gd name="T60" fmla="*/ 23 w 158"/>
                <a:gd name="T61" fmla="*/ 0 h 162"/>
                <a:gd name="T62" fmla="*/ 7 w 158"/>
                <a:gd name="T63" fmla="*/ 0 h 162"/>
                <a:gd name="T64" fmla="*/ 0 w 158"/>
                <a:gd name="T65" fmla="*/ 3 h 162"/>
                <a:gd name="T66" fmla="*/ 17 w 158"/>
                <a:gd name="T67" fmla="*/ 9 h 162"/>
                <a:gd name="T68" fmla="*/ 36 w 158"/>
                <a:gd name="T69" fmla="*/ 13 h 162"/>
                <a:gd name="T70" fmla="*/ 57 w 158"/>
                <a:gd name="T71" fmla="*/ 17 h 162"/>
                <a:gd name="T72" fmla="*/ 76 w 158"/>
                <a:gd name="T73" fmla="*/ 21 h 162"/>
                <a:gd name="T74" fmla="*/ 94 w 158"/>
                <a:gd name="T75" fmla="*/ 26 h 162"/>
                <a:gd name="T76" fmla="*/ 110 w 158"/>
                <a:gd name="T77" fmla="*/ 33 h 162"/>
                <a:gd name="T78" fmla="*/ 124 w 158"/>
                <a:gd name="T79" fmla="*/ 42 h 162"/>
                <a:gd name="T80" fmla="*/ 134 w 158"/>
                <a:gd name="T81" fmla="*/ 53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58" h="162">
                  <a:moveTo>
                    <a:pt x="134" y="53"/>
                  </a:moveTo>
                  <a:lnTo>
                    <a:pt x="140" y="69"/>
                  </a:lnTo>
                  <a:lnTo>
                    <a:pt x="138" y="85"/>
                  </a:lnTo>
                  <a:lnTo>
                    <a:pt x="128" y="97"/>
                  </a:lnTo>
                  <a:lnTo>
                    <a:pt x="113" y="109"/>
                  </a:lnTo>
                  <a:lnTo>
                    <a:pt x="96" y="119"/>
                  </a:lnTo>
                  <a:lnTo>
                    <a:pt x="76" y="129"/>
                  </a:lnTo>
                  <a:lnTo>
                    <a:pt x="55" y="138"/>
                  </a:lnTo>
                  <a:lnTo>
                    <a:pt x="38" y="148"/>
                  </a:lnTo>
                  <a:lnTo>
                    <a:pt x="35" y="151"/>
                  </a:lnTo>
                  <a:lnTo>
                    <a:pt x="33" y="153"/>
                  </a:lnTo>
                  <a:lnTo>
                    <a:pt x="33" y="156"/>
                  </a:lnTo>
                  <a:lnTo>
                    <a:pt x="35" y="159"/>
                  </a:lnTo>
                  <a:lnTo>
                    <a:pt x="39" y="161"/>
                  </a:lnTo>
                  <a:lnTo>
                    <a:pt x="44" y="162"/>
                  </a:lnTo>
                  <a:lnTo>
                    <a:pt x="46" y="162"/>
                  </a:lnTo>
                  <a:lnTo>
                    <a:pt x="51" y="161"/>
                  </a:lnTo>
                  <a:lnTo>
                    <a:pt x="74" y="152"/>
                  </a:lnTo>
                  <a:lnTo>
                    <a:pt x="96" y="142"/>
                  </a:lnTo>
                  <a:lnTo>
                    <a:pt x="116" y="130"/>
                  </a:lnTo>
                  <a:lnTo>
                    <a:pt x="135" y="117"/>
                  </a:lnTo>
                  <a:lnTo>
                    <a:pt x="148" y="102"/>
                  </a:lnTo>
                  <a:lnTo>
                    <a:pt x="157" y="86"/>
                  </a:lnTo>
                  <a:lnTo>
                    <a:pt x="158" y="68"/>
                  </a:lnTo>
                  <a:lnTo>
                    <a:pt x="153" y="50"/>
                  </a:lnTo>
                  <a:lnTo>
                    <a:pt x="140" y="35"/>
                  </a:lnTo>
                  <a:lnTo>
                    <a:pt x="121" y="23"/>
                  </a:lnTo>
                  <a:lnTo>
                    <a:pt x="97" y="14"/>
                  </a:lnTo>
                  <a:lnTo>
                    <a:pt x="71" y="6"/>
                  </a:lnTo>
                  <a:lnTo>
                    <a:pt x="45" y="2"/>
                  </a:lnTo>
                  <a:lnTo>
                    <a:pt x="23" y="0"/>
                  </a:lnTo>
                  <a:lnTo>
                    <a:pt x="7" y="0"/>
                  </a:lnTo>
                  <a:lnTo>
                    <a:pt x="0" y="3"/>
                  </a:lnTo>
                  <a:lnTo>
                    <a:pt x="17" y="9"/>
                  </a:lnTo>
                  <a:lnTo>
                    <a:pt x="36" y="13"/>
                  </a:lnTo>
                  <a:lnTo>
                    <a:pt x="57" y="17"/>
                  </a:lnTo>
                  <a:lnTo>
                    <a:pt x="76" y="21"/>
                  </a:lnTo>
                  <a:lnTo>
                    <a:pt x="94" y="26"/>
                  </a:lnTo>
                  <a:lnTo>
                    <a:pt x="110" y="33"/>
                  </a:lnTo>
                  <a:lnTo>
                    <a:pt x="124" y="42"/>
                  </a:lnTo>
                  <a:lnTo>
                    <a:pt x="134" y="53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8427" name="Freeform 91"/>
            <p:cNvSpPr>
              <a:spLocks/>
            </p:cNvSpPr>
            <p:nvPr/>
          </p:nvSpPr>
          <p:spPr bwMode="auto">
            <a:xfrm>
              <a:off x="4820" y="278"/>
              <a:ext cx="133" cy="169"/>
            </a:xfrm>
            <a:custGeom>
              <a:avLst/>
              <a:gdLst>
                <a:gd name="T0" fmla="*/ 125 w 400"/>
                <a:gd name="T1" fmla="*/ 63 h 339"/>
                <a:gd name="T2" fmla="*/ 67 w 400"/>
                <a:gd name="T3" fmla="*/ 103 h 339"/>
                <a:gd name="T4" fmla="*/ 22 w 400"/>
                <a:gd name="T5" fmla="*/ 150 h 339"/>
                <a:gd name="T6" fmla="*/ 0 w 400"/>
                <a:gd name="T7" fmla="*/ 203 h 339"/>
                <a:gd name="T8" fmla="*/ 4 w 400"/>
                <a:gd name="T9" fmla="*/ 239 h 339"/>
                <a:gd name="T10" fmla="*/ 12 w 400"/>
                <a:gd name="T11" fmla="*/ 254 h 339"/>
                <a:gd name="T12" fmla="*/ 25 w 400"/>
                <a:gd name="T13" fmla="*/ 267 h 339"/>
                <a:gd name="T14" fmla="*/ 41 w 400"/>
                <a:gd name="T15" fmla="*/ 278 h 339"/>
                <a:gd name="T16" fmla="*/ 70 w 400"/>
                <a:gd name="T17" fmla="*/ 291 h 339"/>
                <a:gd name="T18" fmla="*/ 108 w 400"/>
                <a:gd name="T19" fmla="*/ 304 h 339"/>
                <a:gd name="T20" fmla="*/ 148 w 400"/>
                <a:gd name="T21" fmla="*/ 315 h 339"/>
                <a:gd name="T22" fmla="*/ 189 w 400"/>
                <a:gd name="T23" fmla="*/ 323 h 339"/>
                <a:gd name="T24" fmla="*/ 231 w 400"/>
                <a:gd name="T25" fmla="*/ 329 h 339"/>
                <a:gd name="T26" fmla="*/ 273 w 400"/>
                <a:gd name="T27" fmla="*/ 333 h 339"/>
                <a:gd name="T28" fmla="*/ 315 w 400"/>
                <a:gd name="T29" fmla="*/ 336 h 339"/>
                <a:gd name="T30" fmla="*/ 359 w 400"/>
                <a:gd name="T31" fmla="*/ 338 h 339"/>
                <a:gd name="T32" fmla="*/ 387 w 400"/>
                <a:gd name="T33" fmla="*/ 339 h 339"/>
                <a:gd name="T34" fmla="*/ 397 w 400"/>
                <a:gd name="T35" fmla="*/ 333 h 339"/>
                <a:gd name="T36" fmla="*/ 400 w 400"/>
                <a:gd name="T37" fmla="*/ 324 h 339"/>
                <a:gd name="T38" fmla="*/ 391 w 400"/>
                <a:gd name="T39" fmla="*/ 317 h 339"/>
                <a:gd name="T40" fmla="*/ 365 w 400"/>
                <a:gd name="T41" fmla="*/ 311 h 339"/>
                <a:gd name="T42" fmla="*/ 327 w 400"/>
                <a:gd name="T43" fmla="*/ 306 h 339"/>
                <a:gd name="T44" fmla="*/ 288 w 400"/>
                <a:gd name="T45" fmla="*/ 302 h 339"/>
                <a:gd name="T46" fmla="*/ 249 w 400"/>
                <a:gd name="T47" fmla="*/ 298 h 339"/>
                <a:gd name="T48" fmla="*/ 211 w 400"/>
                <a:gd name="T49" fmla="*/ 293 h 339"/>
                <a:gd name="T50" fmla="*/ 173 w 400"/>
                <a:gd name="T51" fmla="*/ 286 h 339"/>
                <a:gd name="T52" fmla="*/ 137 w 400"/>
                <a:gd name="T53" fmla="*/ 277 h 339"/>
                <a:gd name="T54" fmla="*/ 100 w 400"/>
                <a:gd name="T55" fmla="*/ 267 h 339"/>
                <a:gd name="T56" fmla="*/ 68 w 400"/>
                <a:gd name="T57" fmla="*/ 253 h 339"/>
                <a:gd name="T58" fmla="*/ 48 w 400"/>
                <a:gd name="T59" fmla="*/ 233 h 339"/>
                <a:gd name="T60" fmla="*/ 42 w 400"/>
                <a:gd name="T61" fmla="*/ 208 h 339"/>
                <a:gd name="T62" fmla="*/ 48 w 400"/>
                <a:gd name="T63" fmla="*/ 180 h 339"/>
                <a:gd name="T64" fmla="*/ 64 w 400"/>
                <a:gd name="T65" fmla="*/ 153 h 339"/>
                <a:gd name="T66" fmla="*/ 89 w 400"/>
                <a:gd name="T67" fmla="*/ 124 h 339"/>
                <a:gd name="T68" fmla="*/ 118 w 400"/>
                <a:gd name="T69" fmla="*/ 99 h 339"/>
                <a:gd name="T70" fmla="*/ 153 w 400"/>
                <a:gd name="T71" fmla="*/ 74 h 339"/>
                <a:gd name="T72" fmla="*/ 190 w 400"/>
                <a:gd name="T73" fmla="*/ 52 h 339"/>
                <a:gd name="T74" fmla="*/ 243 w 400"/>
                <a:gd name="T75" fmla="*/ 34 h 339"/>
                <a:gd name="T76" fmla="*/ 295 w 400"/>
                <a:gd name="T77" fmla="*/ 19 h 339"/>
                <a:gd name="T78" fmla="*/ 328 w 400"/>
                <a:gd name="T79" fmla="*/ 6 h 339"/>
                <a:gd name="T80" fmla="*/ 318 w 400"/>
                <a:gd name="T81" fmla="*/ 0 h 339"/>
                <a:gd name="T82" fmla="*/ 275 w 400"/>
                <a:gd name="T83" fmla="*/ 4 h 339"/>
                <a:gd name="T84" fmla="*/ 224 w 400"/>
                <a:gd name="T85" fmla="*/ 17 h 339"/>
                <a:gd name="T86" fmla="*/ 176 w 400"/>
                <a:gd name="T87" fmla="*/ 34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00" h="339">
                  <a:moveTo>
                    <a:pt x="156" y="44"/>
                  </a:moveTo>
                  <a:lnTo>
                    <a:pt x="125" y="63"/>
                  </a:lnTo>
                  <a:lnTo>
                    <a:pt x="95" y="82"/>
                  </a:lnTo>
                  <a:lnTo>
                    <a:pt x="67" y="103"/>
                  </a:lnTo>
                  <a:lnTo>
                    <a:pt x="42" y="126"/>
                  </a:lnTo>
                  <a:lnTo>
                    <a:pt x="22" y="150"/>
                  </a:lnTo>
                  <a:lnTo>
                    <a:pt x="7" y="175"/>
                  </a:lnTo>
                  <a:lnTo>
                    <a:pt x="0" y="203"/>
                  </a:lnTo>
                  <a:lnTo>
                    <a:pt x="2" y="232"/>
                  </a:lnTo>
                  <a:lnTo>
                    <a:pt x="4" y="239"/>
                  </a:lnTo>
                  <a:lnTo>
                    <a:pt x="7" y="248"/>
                  </a:lnTo>
                  <a:lnTo>
                    <a:pt x="12" y="254"/>
                  </a:lnTo>
                  <a:lnTo>
                    <a:pt x="18" y="261"/>
                  </a:lnTo>
                  <a:lnTo>
                    <a:pt x="25" y="267"/>
                  </a:lnTo>
                  <a:lnTo>
                    <a:pt x="33" y="273"/>
                  </a:lnTo>
                  <a:lnTo>
                    <a:pt x="41" y="278"/>
                  </a:lnTo>
                  <a:lnTo>
                    <a:pt x="51" y="283"/>
                  </a:lnTo>
                  <a:lnTo>
                    <a:pt x="70" y="291"/>
                  </a:lnTo>
                  <a:lnTo>
                    <a:pt x="89" y="298"/>
                  </a:lnTo>
                  <a:lnTo>
                    <a:pt x="108" y="304"/>
                  </a:lnTo>
                  <a:lnTo>
                    <a:pt x="128" y="309"/>
                  </a:lnTo>
                  <a:lnTo>
                    <a:pt x="148" y="315"/>
                  </a:lnTo>
                  <a:lnTo>
                    <a:pt x="169" y="319"/>
                  </a:lnTo>
                  <a:lnTo>
                    <a:pt x="189" y="323"/>
                  </a:lnTo>
                  <a:lnTo>
                    <a:pt x="209" y="326"/>
                  </a:lnTo>
                  <a:lnTo>
                    <a:pt x="231" y="329"/>
                  </a:lnTo>
                  <a:lnTo>
                    <a:pt x="251" y="331"/>
                  </a:lnTo>
                  <a:lnTo>
                    <a:pt x="273" y="333"/>
                  </a:lnTo>
                  <a:lnTo>
                    <a:pt x="295" y="335"/>
                  </a:lnTo>
                  <a:lnTo>
                    <a:pt x="315" y="336"/>
                  </a:lnTo>
                  <a:lnTo>
                    <a:pt x="337" y="337"/>
                  </a:lnTo>
                  <a:lnTo>
                    <a:pt x="359" y="338"/>
                  </a:lnTo>
                  <a:lnTo>
                    <a:pt x="379" y="339"/>
                  </a:lnTo>
                  <a:lnTo>
                    <a:pt x="387" y="339"/>
                  </a:lnTo>
                  <a:lnTo>
                    <a:pt x="392" y="337"/>
                  </a:lnTo>
                  <a:lnTo>
                    <a:pt x="397" y="333"/>
                  </a:lnTo>
                  <a:lnTo>
                    <a:pt x="400" y="329"/>
                  </a:lnTo>
                  <a:lnTo>
                    <a:pt x="400" y="324"/>
                  </a:lnTo>
                  <a:lnTo>
                    <a:pt x="397" y="320"/>
                  </a:lnTo>
                  <a:lnTo>
                    <a:pt x="391" y="317"/>
                  </a:lnTo>
                  <a:lnTo>
                    <a:pt x="384" y="315"/>
                  </a:lnTo>
                  <a:lnTo>
                    <a:pt x="365" y="311"/>
                  </a:lnTo>
                  <a:lnTo>
                    <a:pt x="346" y="309"/>
                  </a:lnTo>
                  <a:lnTo>
                    <a:pt x="327" y="306"/>
                  </a:lnTo>
                  <a:lnTo>
                    <a:pt x="307" y="304"/>
                  </a:lnTo>
                  <a:lnTo>
                    <a:pt x="288" y="302"/>
                  </a:lnTo>
                  <a:lnTo>
                    <a:pt x="269" y="300"/>
                  </a:lnTo>
                  <a:lnTo>
                    <a:pt x="249" y="298"/>
                  </a:lnTo>
                  <a:lnTo>
                    <a:pt x="230" y="295"/>
                  </a:lnTo>
                  <a:lnTo>
                    <a:pt x="211" y="293"/>
                  </a:lnTo>
                  <a:lnTo>
                    <a:pt x="192" y="290"/>
                  </a:lnTo>
                  <a:lnTo>
                    <a:pt x="173" y="286"/>
                  </a:lnTo>
                  <a:lnTo>
                    <a:pt x="154" y="283"/>
                  </a:lnTo>
                  <a:lnTo>
                    <a:pt x="137" y="277"/>
                  </a:lnTo>
                  <a:lnTo>
                    <a:pt x="118" y="272"/>
                  </a:lnTo>
                  <a:lnTo>
                    <a:pt x="100" y="267"/>
                  </a:lnTo>
                  <a:lnTo>
                    <a:pt x="83" y="260"/>
                  </a:lnTo>
                  <a:lnTo>
                    <a:pt x="68" y="253"/>
                  </a:lnTo>
                  <a:lnTo>
                    <a:pt x="57" y="243"/>
                  </a:lnTo>
                  <a:lnTo>
                    <a:pt x="48" y="233"/>
                  </a:lnTo>
                  <a:lnTo>
                    <a:pt x="44" y="221"/>
                  </a:lnTo>
                  <a:lnTo>
                    <a:pt x="42" y="208"/>
                  </a:lnTo>
                  <a:lnTo>
                    <a:pt x="44" y="194"/>
                  </a:lnTo>
                  <a:lnTo>
                    <a:pt x="48" y="180"/>
                  </a:lnTo>
                  <a:lnTo>
                    <a:pt x="54" y="168"/>
                  </a:lnTo>
                  <a:lnTo>
                    <a:pt x="64" y="153"/>
                  </a:lnTo>
                  <a:lnTo>
                    <a:pt x="76" y="137"/>
                  </a:lnTo>
                  <a:lnTo>
                    <a:pt x="89" y="124"/>
                  </a:lnTo>
                  <a:lnTo>
                    <a:pt x="103" y="111"/>
                  </a:lnTo>
                  <a:lnTo>
                    <a:pt x="118" y="99"/>
                  </a:lnTo>
                  <a:lnTo>
                    <a:pt x="134" y="87"/>
                  </a:lnTo>
                  <a:lnTo>
                    <a:pt x="153" y="74"/>
                  </a:lnTo>
                  <a:lnTo>
                    <a:pt x="172" y="62"/>
                  </a:lnTo>
                  <a:lnTo>
                    <a:pt x="190" y="52"/>
                  </a:lnTo>
                  <a:lnTo>
                    <a:pt x="215" y="42"/>
                  </a:lnTo>
                  <a:lnTo>
                    <a:pt x="243" y="34"/>
                  </a:lnTo>
                  <a:lnTo>
                    <a:pt x="270" y="26"/>
                  </a:lnTo>
                  <a:lnTo>
                    <a:pt x="295" y="19"/>
                  </a:lnTo>
                  <a:lnTo>
                    <a:pt x="315" y="13"/>
                  </a:lnTo>
                  <a:lnTo>
                    <a:pt x="328" y="6"/>
                  </a:lnTo>
                  <a:lnTo>
                    <a:pt x="333" y="2"/>
                  </a:lnTo>
                  <a:lnTo>
                    <a:pt x="318" y="0"/>
                  </a:lnTo>
                  <a:lnTo>
                    <a:pt x="298" y="1"/>
                  </a:lnTo>
                  <a:lnTo>
                    <a:pt x="275" y="4"/>
                  </a:lnTo>
                  <a:lnTo>
                    <a:pt x="250" y="9"/>
                  </a:lnTo>
                  <a:lnTo>
                    <a:pt x="224" y="17"/>
                  </a:lnTo>
                  <a:lnTo>
                    <a:pt x="199" y="25"/>
                  </a:lnTo>
                  <a:lnTo>
                    <a:pt x="176" y="34"/>
                  </a:lnTo>
                  <a:lnTo>
                    <a:pt x="156" y="44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8428" name="Freeform 92"/>
            <p:cNvSpPr>
              <a:spLocks/>
            </p:cNvSpPr>
            <p:nvPr/>
          </p:nvSpPr>
          <p:spPr bwMode="auto">
            <a:xfrm>
              <a:off x="5007" y="272"/>
              <a:ext cx="117" cy="113"/>
            </a:xfrm>
            <a:custGeom>
              <a:avLst/>
              <a:gdLst>
                <a:gd name="T0" fmla="*/ 291 w 351"/>
                <a:gd name="T1" fmla="*/ 69 h 226"/>
                <a:gd name="T2" fmla="*/ 307 w 351"/>
                <a:gd name="T3" fmla="*/ 81 h 226"/>
                <a:gd name="T4" fmla="*/ 317 w 351"/>
                <a:gd name="T5" fmla="*/ 96 h 226"/>
                <a:gd name="T6" fmla="*/ 322 w 351"/>
                <a:gd name="T7" fmla="*/ 111 h 226"/>
                <a:gd name="T8" fmla="*/ 322 w 351"/>
                <a:gd name="T9" fmla="*/ 128 h 226"/>
                <a:gd name="T10" fmla="*/ 319 w 351"/>
                <a:gd name="T11" fmla="*/ 141 h 226"/>
                <a:gd name="T12" fmla="*/ 313 w 351"/>
                <a:gd name="T13" fmla="*/ 152 h 226"/>
                <a:gd name="T14" fmla="*/ 303 w 351"/>
                <a:gd name="T15" fmla="*/ 164 h 226"/>
                <a:gd name="T16" fmla="*/ 293 w 351"/>
                <a:gd name="T17" fmla="*/ 173 h 226"/>
                <a:gd name="T18" fmla="*/ 279 w 351"/>
                <a:gd name="T19" fmla="*/ 183 h 226"/>
                <a:gd name="T20" fmla="*/ 266 w 351"/>
                <a:gd name="T21" fmla="*/ 192 h 226"/>
                <a:gd name="T22" fmla="*/ 253 w 351"/>
                <a:gd name="T23" fmla="*/ 201 h 226"/>
                <a:gd name="T24" fmla="*/ 240 w 351"/>
                <a:gd name="T25" fmla="*/ 210 h 226"/>
                <a:gd name="T26" fmla="*/ 237 w 351"/>
                <a:gd name="T27" fmla="*/ 213 h 226"/>
                <a:gd name="T28" fmla="*/ 237 w 351"/>
                <a:gd name="T29" fmla="*/ 216 h 226"/>
                <a:gd name="T30" fmla="*/ 237 w 351"/>
                <a:gd name="T31" fmla="*/ 219 h 226"/>
                <a:gd name="T32" fmla="*/ 240 w 351"/>
                <a:gd name="T33" fmla="*/ 222 h 226"/>
                <a:gd name="T34" fmla="*/ 245 w 351"/>
                <a:gd name="T35" fmla="*/ 225 h 226"/>
                <a:gd name="T36" fmla="*/ 250 w 351"/>
                <a:gd name="T37" fmla="*/ 226 h 226"/>
                <a:gd name="T38" fmla="*/ 255 w 351"/>
                <a:gd name="T39" fmla="*/ 225 h 226"/>
                <a:gd name="T40" fmla="*/ 259 w 351"/>
                <a:gd name="T41" fmla="*/ 222 h 226"/>
                <a:gd name="T42" fmla="*/ 288 w 351"/>
                <a:gd name="T43" fmla="*/ 209 h 226"/>
                <a:gd name="T44" fmla="*/ 313 w 351"/>
                <a:gd name="T45" fmla="*/ 192 h 226"/>
                <a:gd name="T46" fmla="*/ 332 w 351"/>
                <a:gd name="T47" fmla="*/ 172 h 226"/>
                <a:gd name="T48" fmla="*/ 345 w 351"/>
                <a:gd name="T49" fmla="*/ 149 h 226"/>
                <a:gd name="T50" fmla="*/ 351 w 351"/>
                <a:gd name="T51" fmla="*/ 127 h 226"/>
                <a:gd name="T52" fmla="*/ 348 w 351"/>
                <a:gd name="T53" fmla="*/ 103 h 226"/>
                <a:gd name="T54" fmla="*/ 336 w 351"/>
                <a:gd name="T55" fmla="*/ 81 h 226"/>
                <a:gd name="T56" fmla="*/ 313 w 351"/>
                <a:gd name="T57" fmla="*/ 62 h 226"/>
                <a:gd name="T58" fmla="*/ 295 w 351"/>
                <a:gd name="T59" fmla="*/ 51 h 226"/>
                <a:gd name="T60" fmla="*/ 275 w 351"/>
                <a:gd name="T61" fmla="*/ 43 h 226"/>
                <a:gd name="T62" fmla="*/ 253 w 351"/>
                <a:gd name="T63" fmla="*/ 35 h 226"/>
                <a:gd name="T64" fmla="*/ 229 w 351"/>
                <a:gd name="T65" fmla="*/ 28 h 226"/>
                <a:gd name="T66" fmla="*/ 204 w 351"/>
                <a:gd name="T67" fmla="*/ 20 h 226"/>
                <a:gd name="T68" fmla="*/ 179 w 351"/>
                <a:gd name="T69" fmla="*/ 15 h 226"/>
                <a:gd name="T70" fmla="*/ 153 w 351"/>
                <a:gd name="T71" fmla="*/ 11 h 226"/>
                <a:gd name="T72" fmla="*/ 128 w 351"/>
                <a:gd name="T73" fmla="*/ 7 h 226"/>
                <a:gd name="T74" fmla="*/ 104 w 351"/>
                <a:gd name="T75" fmla="*/ 4 h 226"/>
                <a:gd name="T76" fmla="*/ 82 w 351"/>
                <a:gd name="T77" fmla="*/ 2 h 226"/>
                <a:gd name="T78" fmla="*/ 60 w 351"/>
                <a:gd name="T79" fmla="*/ 0 h 226"/>
                <a:gd name="T80" fmla="*/ 43 w 351"/>
                <a:gd name="T81" fmla="*/ 0 h 226"/>
                <a:gd name="T82" fmla="*/ 27 w 351"/>
                <a:gd name="T83" fmla="*/ 0 h 226"/>
                <a:gd name="T84" fmla="*/ 14 w 351"/>
                <a:gd name="T85" fmla="*/ 0 h 226"/>
                <a:gd name="T86" fmla="*/ 5 w 351"/>
                <a:gd name="T87" fmla="*/ 2 h 226"/>
                <a:gd name="T88" fmla="*/ 0 w 351"/>
                <a:gd name="T89" fmla="*/ 4 h 226"/>
                <a:gd name="T90" fmla="*/ 15 w 351"/>
                <a:gd name="T91" fmla="*/ 6 h 226"/>
                <a:gd name="T92" fmla="*/ 30 w 351"/>
                <a:gd name="T93" fmla="*/ 7 h 226"/>
                <a:gd name="T94" fmla="*/ 47 w 351"/>
                <a:gd name="T95" fmla="*/ 9 h 226"/>
                <a:gd name="T96" fmla="*/ 64 w 351"/>
                <a:gd name="T97" fmla="*/ 11 h 226"/>
                <a:gd name="T98" fmla="*/ 82 w 351"/>
                <a:gd name="T99" fmla="*/ 14 h 226"/>
                <a:gd name="T100" fmla="*/ 102 w 351"/>
                <a:gd name="T101" fmla="*/ 16 h 226"/>
                <a:gd name="T102" fmla="*/ 121 w 351"/>
                <a:gd name="T103" fmla="*/ 19 h 226"/>
                <a:gd name="T104" fmla="*/ 141 w 351"/>
                <a:gd name="T105" fmla="*/ 23 h 226"/>
                <a:gd name="T106" fmla="*/ 160 w 351"/>
                <a:gd name="T107" fmla="*/ 27 h 226"/>
                <a:gd name="T108" fmla="*/ 181 w 351"/>
                <a:gd name="T109" fmla="*/ 31 h 226"/>
                <a:gd name="T110" fmla="*/ 201 w 351"/>
                <a:gd name="T111" fmla="*/ 35 h 226"/>
                <a:gd name="T112" fmla="*/ 220 w 351"/>
                <a:gd name="T113" fmla="*/ 40 h 226"/>
                <a:gd name="T114" fmla="*/ 239 w 351"/>
                <a:gd name="T115" fmla="*/ 46 h 226"/>
                <a:gd name="T116" fmla="*/ 258 w 351"/>
                <a:gd name="T117" fmla="*/ 53 h 226"/>
                <a:gd name="T118" fmla="*/ 275 w 351"/>
                <a:gd name="T119" fmla="*/ 61 h 226"/>
                <a:gd name="T120" fmla="*/ 291 w 351"/>
                <a:gd name="T121" fmla="*/ 69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51" h="226">
                  <a:moveTo>
                    <a:pt x="291" y="69"/>
                  </a:moveTo>
                  <a:lnTo>
                    <a:pt x="307" y="81"/>
                  </a:lnTo>
                  <a:lnTo>
                    <a:pt x="317" y="96"/>
                  </a:lnTo>
                  <a:lnTo>
                    <a:pt x="322" y="111"/>
                  </a:lnTo>
                  <a:lnTo>
                    <a:pt x="322" y="128"/>
                  </a:lnTo>
                  <a:lnTo>
                    <a:pt x="319" y="141"/>
                  </a:lnTo>
                  <a:lnTo>
                    <a:pt x="313" y="152"/>
                  </a:lnTo>
                  <a:lnTo>
                    <a:pt x="303" y="164"/>
                  </a:lnTo>
                  <a:lnTo>
                    <a:pt x="293" y="173"/>
                  </a:lnTo>
                  <a:lnTo>
                    <a:pt x="279" y="183"/>
                  </a:lnTo>
                  <a:lnTo>
                    <a:pt x="266" y="192"/>
                  </a:lnTo>
                  <a:lnTo>
                    <a:pt x="253" y="201"/>
                  </a:lnTo>
                  <a:lnTo>
                    <a:pt x="240" y="210"/>
                  </a:lnTo>
                  <a:lnTo>
                    <a:pt x="237" y="213"/>
                  </a:lnTo>
                  <a:lnTo>
                    <a:pt x="237" y="216"/>
                  </a:lnTo>
                  <a:lnTo>
                    <a:pt x="237" y="219"/>
                  </a:lnTo>
                  <a:lnTo>
                    <a:pt x="240" y="222"/>
                  </a:lnTo>
                  <a:lnTo>
                    <a:pt x="245" y="225"/>
                  </a:lnTo>
                  <a:lnTo>
                    <a:pt x="250" y="226"/>
                  </a:lnTo>
                  <a:lnTo>
                    <a:pt x="255" y="225"/>
                  </a:lnTo>
                  <a:lnTo>
                    <a:pt x="259" y="222"/>
                  </a:lnTo>
                  <a:lnTo>
                    <a:pt x="288" y="209"/>
                  </a:lnTo>
                  <a:lnTo>
                    <a:pt x="313" y="192"/>
                  </a:lnTo>
                  <a:lnTo>
                    <a:pt x="332" y="172"/>
                  </a:lnTo>
                  <a:lnTo>
                    <a:pt x="345" y="149"/>
                  </a:lnTo>
                  <a:lnTo>
                    <a:pt x="351" y="127"/>
                  </a:lnTo>
                  <a:lnTo>
                    <a:pt x="348" y="103"/>
                  </a:lnTo>
                  <a:lnTo>
                    <a:pt x="336" y="81"/>
                  </a:lnTo>
                  <a:lnTo>
                    <a:pt x="313" y="62"/>
                  </a:lnTo>
                  <a:lnTo>
                    <a:pt x="295" y="51"/>
                  </a:lnTo>
                  <a:lnTo>
                    <a:pt x="275" y="43"/>
                  </a:lnTo>
                  <a:lnTo>
                    <a:pt x="253" y="35"/>
                  </a:lnTo>
                  <a:lnTo>
                    <a:pt x="229" y="28"/>
                  </a:lnTo>
                  <a:lnTo>
                    <a:pt x="204" y="20"/>
                  </a:lnTo>
                  <a:lnTo>
                    <a:pt x="179" y="15"/>
                  </a:lnTo>
                  <a:lnTo>
                    <a:pt x="153" y="11"/>
                  </a:lnTo>
                  <a:lnTo>
                    <a:pt x="128" y="7"/>
                  </a:lnTo>
                  <a:lnTo>
                    <a:pt x="104" y="4"/>
                  </a:lnTo>
                  <a:lnTo>
                    <a:pt x="82" y="2"/>
                  </a:lnTo>
                  <a:lnTo>
                    <a:pt x="60" y="0"/>
                  </a:lnTo>
                  <a:lnTo>
                    <a:pt x="43" y="0"/>
                  </a:lnTo>
                  <a:lnTo>
                    <a:pt x="27" y="0"/>
                  </a:lnTo>
                  <a:lnTo>
                    <a:pt x="14" y="0"/>
                  </a:lnTo>
                  <a:lnTo>
                    <a:pt x="5" y="2"/>
                  </a:lnTo>
                  <a:lnTo>
                    <a:pt x="0" y="4"/>
                  </a:lnTo>
                  <a:lnTo>
                    <a:pt x="15" y="6"/>
                  </a:lnTo>
                  <a:lnTo>
                    <a:pt x="30" y="7"/>
                  </a:lnTo>
                  <a:lnTo>
                    <a:pt x="47" y="9"/>
                  </a:lnTo>
                  <a:lnTo>
                    <a:pt x="64" y="11"/>
                  </a:lnTo>
                  <a:lnTo>
                    <a:pt x="82" y="14"/>
                  </a:lnTo>
                  <a:lnTo>
                    <a:pt x="102" y="16"/>
                  </a:lnTo>
                  <a:lnTo>
                    <a:pt x="121" y="19"/>
                  </a:lnTo>
                  <a:lnTo>
                    <a:pt x="141" y="23"/>
                  </a:lnTo>
                  <a:lnTo>
                    <a:pt x="160" y="27"/>
                  </a:lnTo>
                  <a:lnTo>
                    <a:pt x="181" y="31"/>
                  </a:lnTo>
                  <a:lnTo>
                    <a:pt x="201" y="35"/>
                  </a:lnTo>
                  <a:lnTo>
                    <a:pt x="220" y="40"/>
                  </a:lnTo>
                  <a:lnTo>
                    <a:pt x="239" y="46"/>
                  </a:lnTo>
                  <a:lnTo>
                    <a:pt x="258" y="53"/>
                  </a:lnTo>
                  <a:lnTo>
                    <a:pt x="275" y="61"/>
                  </a:lnTo>
                  <a:lnTo>
                    <a:pt x="291" y="69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8429" name="Freeform 93"/>
            <p:cNvSpPr>
              <a:spLocks/>
            </p:cNvSpPr>
            <p:nvPr/>
          </p:nvSpPr>
          <p:spPr bwMode="auto">
            <a:xfrm>
              <a:off x="4769" y="324"/>
              <a:ext cx="48" cy="107"/>
            </a:xfrm>
            <a:custGeom>
              <a:avLst/>
              <a:gdLst>
                <a:gd name="T0" fmla="*/ 0 w 142"/>
                <a:gd name="T1" fmla="*/ 116 h 213"/>
                <a:gd name="T2" fmla="*/ 0 w 142"/>
                <a:gd name="T3" fmla="*/ 134 h 213"/>
                <a:gd name="T4" fmla="*/ 6 w 142"/>
                <a:gd name="T5" fmla="*/ 150 h 213"/>
                <a:gd name="T6" fmla="*/ 16 w 142"/>
                <a:gd name="T7" fmla="*/ 166 h 213"/>
                <a:gd name="T8" fmla="*/ 30 w 142"/>
                <a:gd name="T9" fmla="*/ 179 h 213"/>
                <a:gd name="T10" fmla="*/ 48 w 142"/>
                <a:gd name="T11" fmla="*/ 191 h 213"/>
                <a:gd name="T12" fmla="*/ 68 w 142"/>
                <a:gd name="T13" fmla="*/ 201 h 213"/>
                <a:gd name="T14" fmla="*/ 91 w 142"/>
                <a:gd name="T15" fmla="*/ 208 h 213"/>
                <a:gd name="T16" fmla="*/ 115 w 142"/>
                <a:gd name="T17" fmla="*/ 212 h 213"/>
                <a:gd name="T18" fmla="*/ 122 w 142"/>
                <a:gd name="T19" fmla="*/ 213 h 213"/>
                <a:gd name="T20" fmla="*/ 129 w 142"/>
                <a:gd name="T21" fmla="*/ 211 h 213"/>
                <a:gd name="T22" fmla="*/ 135 w 142"/>
                <a:gd name="T23" fmla="*/ 208 h 213"/>
                <a:gd name="T24" fmla="*/ 138 w 142"/>
                <a:gd name="T25" fmla="*/ 204 h 213"/>
                <a:gd name="T26" fmla="*/ 138 w 142"/>
                <a:gd name="T27" fmla="*/ 199 h 213"/>
                <a:gd name="T28" fmla="*/ 137 w 142"/>
                <a:gd name="T29" fmla="*/ 194 h 213"/>
                <a:gd name="T30" fmla="*/ 132 w 142"/>
                <a:gd name="T31" fmla="*/ 190 h 213"/>
                <a:gd name="T32" fmla="*/ 125 w 142"/>
                <a:gd name="T33" fmla="*/ 188 h 213"/>
                <a:gd name="T34" fmla="*/ 102 w 142"/>
                <a:gd name="T35" fmla="*/ 181 h 213"/>
                <a:gd name="T36" fmla="*/ 80 w 142"/>
                <a:gd name="T37" fmla="*/ 173 h 213"/>
                <a:gd name="T38" fmla="*/ 62 w 142"/>
                <a:gd name="T39" fmla="*/ 162 h 213"/>
                <a:gd name="T40" fmla="*/ 49 w 142"/>
                <a:gd name="T41" fmla="*/ 149 h 213"/>
                <a:gd name="T42" fmla="*/ 41 w 142"/>
                <a:gd name="T43" fmla="*/ 134 h 213"/>
                <a:gd name="T44" fmla="*/ 36 w 142"/>
                <a:gd name="T45" fmla="*/ 117 h 213"/>
                <a:gd name="T46" fmla="*/ 36 w 142"/>
                <a:gd name="T47" fmla="*/ 100 h 213"/>
                <a:gd name="T48" fmla="*/ 44 w 142"/>
                <a:gd name="T49" fmla="*/ 81 h 213"/>
                <a:gd name="T50" fmla="*/ 52 w 142"/>
                <a:gd name="T51" fmla="*/ 68 h 213"/>
                <a:gd name="T52" fmla="*/ 64 w 142"/>
                <a:gd name="T53" fmla="*/ 56 h 213"/>
                <a:gd name="T54" fmla="*/ 77 w 142"/>
                <a:gd name="T55" fmla="*/ 44 h 213"/>
                <a:gd name="T56" fmla="*/ 91 w 142"/>
                <a:gd name="T57" fmla="*/ 34 h 213"/>
                <a:gd name="T58" fmla="*/ 105 w 142"/>
                <a:gd name="T59" fmla="*/ 25 h 213"/>
                <a:gd name="T60" fmla="*/ 119 w 142"/>
                <a:gd name="T61" fmla="*/ 16 h 213"/>
                <a:gd name="T62" fmla="*/ 132 w 142"/>
                <a:gd name="T63" fmla="*/ 8 h 213"/>
                <a:gd name="T64" fmla="*/ 142 w 142"/>
                <a:gd name="T65" fmla="*/ 1 h 213"/>
                <a:gd name="T66" fmla="*/ 132 w 142"/>
                <a:gd name="T67" fmla="*/ 0 h 213"/>
                <a:gd name="T68" fmla="*/ 116 w 142"/>
                <a:gd name="T69" fmla="*/ 5 h 213"/>
                <a:gd name="T70" fmla="*/ 94 w 142"/>
                <a:gd name="T71" fmla="*/ 16 h 213"/>
                <a:gd name="T72" fmla="*/ 70 w 142"/>
                <a:gd name="T73" fmla="*/ 32 h 213"/>
                <a:gd name="T74" fmla="*/ 46 w 142"/>
                <a:gd name="T75" fmla="*/ 51 h 213"/>
                <a:gd name="T76" fmla="*/ 25 w 142"/>
                <a:gd name="T77" fmla="*/ 72 h 213"/>
                <a:gd name="T78" fmla="*/ 9 w 142"/>
                <a:gd name="T79" fmla="*/ 95 h 213"/>
                <a:gd name="T80" fmla="*/ 0 w 142"/>
                <a:gd name="T81" fmla="*/ 116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42" h="213">
                  <a:moveTo>
                    <a:pt x="0" y="116"/>
                  </a:moveTo>
                  <a:lnTo>
                    <a:pt x="0" y="134"/>
                  </a:lnTo>
                  <a:lnTo>
                    <a:pt x="6" y="150"/>
                  </a:lnTo>
                  <a:lnTo>
                    <a:pt x="16" y="166"/>
                  </a:lnTo>
                  <a:lnTo>
                    <a:pt x="30" y="179"/>
                  </a:lnTo>
                  <a:lnTo>
                    <a:pt x="48" y="191"/>
                  </a:lnTo>
                  <a:lnTo>
                    <a:pt x="68" y="201"/>
                  </a:lnTo>
                  <a:lnTo>
                    <a:pt x="91" y="208"/>
                  </a:lnTo>
                  <a:lnTo>
                    <a:pt x="115" y="212"/>
                  </a:lnTo>
                  <a:lnTo>
                    <a:pt x="122" y="213"/>
                  </a:lnTo>
                  <a:lnTo>
                    <a:pt x="129" y="211"/>
                  </a:lnTo>
                  <a:lnTo>
                    <a:pt x="135" y="208"/>
                  </a:lnTo>
                  <a:lnTo>
                    <a:pt x="138" y="204"/>
                  </a:lnTo>
                  <a:lnTo>
                    <a:pt x="138" y="199"/>
                  </a:lnTo>
                  <a:lnTo>
                    <a:pt x="137" y="194"/>
                  </a:lnTo>
                  <a:lnTo>
                    <a:pt x="132" y="190"/>
                  </a:lnTo>
                  <a:lnTo>
                    <a:pt x="125" y="188"/>
                  </a:lnTo>
                  <a:lnTo>
                    <a:pt x="102" y="181"/>
                  </a:lnTo>
                  <a:lnTo>
                    <a:pt x="80" y="173"/>
                  </a:lnTo>
                  <a:lnTo>
                    <a:pt x="62" y="162"/>
                  </a:lnTo>
                  <a:lnTo>
                    <a:pt x="49" y="149"/>
                  </a:lnTo>
                  <a:lnTo>
                    <a:pt x="41" y="134"/>
                  </a:lnTo>
                  <a:lnTo>
                    <a:pt x="36" y="117"/>
                  </a:lnTo>
                  <a:lnTo>
                    <a:pt x="36" y="100"/>
                  </a:lnTo>
                  <a:lnTo>
                    <a:pt x="44" y="81"/>
                  </a:lnTo>
                  <a:lnTo>
                    <a:pt x="52" y="68"/>
                  </a:lnTo>
                  <a:lnTo>
                    <a:pt x="64" y="56"/>
                  </a:lnTo>
                  <a:lnTo>
                    <a:pt x="77" y="44"/>
                  </a:lnTo>
                  <a:lnTo>
                    <a:pt x="91" y="34"/>
                  </a:lnTo>
                  <a:lnTo>
                    <a:pt x="105" y="25"/>
                  </a:lnTo>
                  <a:lnTo>
                    <a:pt x="119" y="16"/>
                  </a:lnTo>
                  <a:lnTo>
                    <a:pt x="132" y="8"/>
                  </a:lnTo>
                  <a:lnTo>
                    <a:pt x="142" y="1"/>
                  </a:lnTo>
                  <a:lnTo>
                    <a:pt x="132" y="0"/>
                  </a:lnTo>
                  <a:lnTo>
                    <a:pt x="116" y="5"/>
                  </a:lnTo>
                  <a:lnTo>
                    <a:pt x="94" y="16"/>
                  </a:lnTo>
                  <a:lnTo>
                    <a:pt x="70" y="32"/>
                  </a:lnTo>
                  <a:lnTo>
                    <a:pt x="46" y="51"/>
                  </a:lnTo>
                  <a:lnTo>
                    <a:pt x="25" y="72"/>
                  </a:lnTo>
                  <a:lnTo>
                    <a:pt x="9" y="95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8430" name="Freeform 94"/>
            <p:cNvSpPr>
              <a:spLocks/>
            </p:cNvSpPr>
            <p:nvPr/>
          </p:nvSpPr>
          <p:spPr bwMode="auto">
            <a:xfrm>
              <a:off x="5104" y="264"/>
              <a:ext cx="101" cy="139"/>
            </a:xfrm>
            <a:custGeom>
              <a:avLst/>
              <a:gdLst>
                <a:gd name="T0" fmla="*/ 257 w 305"/>
                <a:gd name="T1" fmla="*/ 112 h 279"/>
                <a:gd name="T2" fmla="*/ 271 w 305"/>
                <a:gd name="T3" fmla="*/ 129 h 279"/>
                <a:gd name="T4" fmla="*/ 279 w 305"/>
                <a:gd name="T5" fmla="*/ 148 h 279"/>
                <a:gd name="T6" fmla="*/ 274 w 305"/>
                <a:gd name="T7" fmla="*/ 168 h 279"/>
                <a:gd name="T8" fmla="*/ 258 w 305"/>
                <a:gd name="T9" fmla="*/ 188 h 279"/>
                <a:gd name="T10" fmla="*/ 234 w 305"/>
                <a:gd name="T11" fmla="*/ 205 h 279"/>
                <a:gd name="T12" fmla="*/ 206 w 305"/>
                <a:gd name="T13" fmla="*/ 221 h 279"/>
                <a:gd name="T14" fmla="*/ 177 w 305"/>
                <a:gd name="T15" fmla="*/ 237 h 279"/>
                <a:gd name="T16" fmla="*/ 160 w 305"/>
                <a:gd name="T17" fmla="*/ 250 h 279"/>
                <a:gd name="T18" fmla="*/ 154 w 305"/>
                <a:gd name="T19" fmla="*/ 258 h 279"/>
                <a:gd name="T20" fmla="*/ 149 w 305"/>
                <a:gd name="T21" fmla="*/ 266 h 279"/>
                <a:gd name="T22" fmla="*/ 151 w 305"/>
                <a:gd name="T23" fmla="*/ 275 h 279"/>
                <a:gd name="T24" fmla="*/ 161 w 305"/>
                <a:gd name="T25" fmla="*/ 279 h 279"/>
                <a:gd name="T26" fmla="*/ 173 w 305"/>
                <a:gd name="T27" fmla="*/ 278 h 279"/>
                <a:gd name="T28" fmla="*/ 191 w 305"/>
                <a:gd name="T29" fmla="*/ 263 h 279"/>
                <a:gd name="T30" fmla="*/ 223 w 305"/>
                <a:gd name="T31" fmla="*/ 242 h 279"/>
                <a:gd name="T32" fmla="*/ 257 w 305"/>
                <a:gd name="T33" fmla="*/ 221 h 279"/>
                <a:gd name="T34" fmla="*/ 286 w 305"/>
                <a:gd name="T35" fmla="*/ 197 h 279"/>
                <a:gd name="T36" fmla="*/ 303 w 305"/>
                <a:gd name="T37" fmla="*/ 168 h 279"/>
                <a:gd name="T38" fmla="*/ 300 w 305"/>
                <a:gd name="T39" fmla="*/ 137 h 279"/>
                <a:gd name="T40" fmla="*/ 282 w 305"/>
                <a:gd name="T41" fmla="*/ 109 h 279"/>
                <a:gd name="T42" fmla="*/ 250 w 305"/>
                <a:gd name="T43" fmla="*/ 85 h 279"/>
                <a:gd name="T44" fmla="*/ 219 w 305"/>
                <a:gd name="T45" fmla="*/ 67 h 279"/>
                <a:gd name="T46" fmla="*/ 189 w 305"/>
                <a:gd name="T47" fmla="*/ 54 h 279"/>
                <a:gd name="T48" fmla="*/ 157 w 305"/>
                <a:gd name="T49" fmla="*/ 40 h 279"/>
                <a:gd name="T50" fmla="*/ 122 w 305"/>
                <a:gd name="T51" fmla="*/ 26 h 279"/>
                <a:gd name="T52" fmla="*/ 90 w 305"/>
                <a:gd name="T53" fmla="*/ 15 h 279"/>
                <a:gd name="T54" fmla="*/ 58 w 305"/>
                <a:gd name="T55" fmla="*/ 7 h 279"/>
                <a:gd name="T56" fmla="*/ 30 w 305"/>
                <a:gd name="T57" fmla="*/ 1 h 279"/>
                <a:gd name="T58" fmla="*/ 8 w 305"/>
                <a:gd name="T59" fmla="*/ 1 h 279"/>
                <a:gd name="T60" fmla="*/ 10 w 305"/>
                <a:gd name="T61" fmla="*/ 6 h 279"/>
                <a:gd name="T62" fmla="*/ 35 w 305"/>
                <a:gd name="T63" fmla="*/ 13 h 279"/>
                <a:gd name="T64" fmla="*/ 64 w 305"/>
                <a:gd name="T65" fmla="*/ 22 h 279"/>
                <a:gd name="T66" fmla="*/ 97 w 305"/>
                <a:gd name="T67" fmla="*/ 33 h 279"/>
                <a:gd name="T68" fmla="*/ 132 w 305"/>
                <a:gd name="T69" fmla="*/ 47 h 279"/>
                <a:gd name="T70" fmla="*/ 167 w 305"/>
                <a:gd name="T71" fmla="*/ 62 h 279"/>
                <a:gd name="T72" fmla="*/ 202 w 305"/>
                <a:gd name="T73" fmla="*/ 79 h 279"/>
                <a:gd name="T74" fmla="*/ 232 w 305"/>
                <a:gd name="T75" fmla="*/ 95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05" h="279">
                  <a:moveTo>
                    <a:pt x="247" y="104"/>
                  </a:moveTo>
                  <a:lnTo>
                    <a:pt x="257" y="112"/>
                  </a:lnTo>
                  <a:lnTo>
                    <a:pt x="266" y="120"/>
                  </a:lnTo>
                  <a:lnTo>
                    <a:pt x="271" y="129"/>
                  </a:lnTo>
                  <a:lnTo>
                    <a:pt x="277" y="138"/>
                  </a:lnTo>
                  <a:lnTo>
                    <a:pt x="279" y="148"/>
                  </a:lnTo>
                  <a:lnTo>
                    <a:pt x="279" y="158"/>
                  </a:lnTo>
                  <a:lnTo>
                    <a:pt x="274" y="168"/>
                  </a:lnTo>
                  <a:lnTo>
                    <a:pt x="268" y="178"/>
                  </a:lnTo>
                  <a:lnTo>
                    <a:pt x="258" y="188"/>
                  </a:lnTo>
                  <a:lnTo>
                    <a:pt x="247" y="197"/>
                  </a:lnTo>
                  <a:lnTo>
                    <a:pt x="234" y="205"/>
                  </a:lnTo>
                  <a:lnTo>
                    <a:pt x="219" y="214"/>
                  </a:lnTo>
                  <a:lnTo>
                    <a:pt x="206" y="221"/>
                  </a:lnTo>
                  <a:lnTo>
                    <a:pt x="191" y="229"/>
                  </a:lnTo>
                  <a:lnTo>
                    <a:pt x="177" y="237"/>
                  </a:lnTo>
                  <a:lnTo>
                    <a:pt x="164" y="247"/>
                  </a:lnTo>
                  <a:lnTo>
                    <a:pt x="160" y="250"/>
                  </a:lnTo>
                  <a:lnTo>
                    <a:pt x="157" y="254"/>
                  </a:lnTo>
                  <a:lnTo>
                    <a:pt x="154" y="258"/>
                  </a:lnTo>
                  <a:lnTo>
                    <a:pt x="151" y="262"/>
                  </a:lnTo>
                  <a:lnTo>
                    <a:pt x="149" y="266"/>
                  </a:lnTo>
                  <a:lnTo>
                    <a:pt x="149" y="270"/>
                  </a:lnTo>
                  <a:lnTo>
                    <a:pt x="151" y="275"/>
                  </a:lnTo>
                  <a:lnTo>
                    <a:pt x="155" y="278"/>
                  </a:lnTo>
                  <a:lnTo>
                    <a:pt x="161" y="279"/>
                  </a:lnTo>
                  <a:lnTo>
                    <a:pt x="167" y="279"/>
                  </a:lnTo>
                  <a:lnTo>
                    <a:pt x="173" y="278"/>
                  </a:lnTo>
                  <a:lnTo>
                    <a:pt x="177" y="275"/>
                  </a:lnTo>
                  <a:lnTo>
                    <a:pt x="191" y="263"/>
                  </a:lnTo>
                  <a:lnTo>
                    <a:pt x="207" y="252"/>
                  </a:lnTo>
                  <a:lnTo>
                    <a:pt x="223" y="242"/>
                  </a:lnTo>
                  <a:lnTo>
                    <a:pt x="241" y="231"/>
                  </a:lnTo>
                  <a:lnTo>
                    <a:pt x="257" y="221"/>
                  </a:lnTo>
                  <a:lnTo>
                    <a:pt x="271" y="210"/>
                  </a:lnTo>
                  <a:lnTo>
                    <a:pt x="286" y="197"/>
                  </a:lnTo>
                  <a:lnTo>
                    <a:pt x="296" y="184"/>
                  </a:lnTo>
                  <a:lnTo>
                    <a:pt x="303" y="168"/>
                  </a:lnTo>
                  <a:lnTo>
                    <a:pt x="305" y="153"/>
                  </a:lnTo>
                  <a:lnTo>
                    <a:pt x="300" y="137"/>
                  </a:lnTo>
                  <a:lnTo>
                    <a:pt x="293" y="123"/>
                  </a:lnTo>
                  <a:lnTo>
                    <a:pt x="282" y="109"/>
                  </a:lnTo>
                  <a:lnTo>
                    <a:pt x="267" y="96"/>
                  </a:lnTo>
                  <a:lnTo>
                    <a:pt x="250" y="85"/>
                  </a:lnTo>
                  <a:lnTo>
                    <a:pt x="232" y="75"/>
                  </a:lnTo>
                  <a:lnTo>
                    <a:pt x="219" y="67"/>
                  </a:lnTo>
                  <a:lnTo>
                    <a:pt x="205" y="61"/>
                  </a:lnTo>
                  <a:lnTo>
                    <a:pt x="189" y="54"/>
                  </a:lnTo>
                  <a:lnTo>
                    <a:pt x="173" y="47"/>
                  </a:lnTo>
                  <a:lnTo>
                    <a:pt x="157" y="40"/>
                  </a:lnTo>
                  <a:lnTo>
                    <a:pt x="139" y="32"/>
                  </a:lnTo>
                  <a:lnTo>
                    <a:pt x="122" y="26"/>
                  </a:lnTo>
                  <a:lnTo>
                    <a:pt x="106" y="20"/>
                  </a:lnTo>
                  <a:lnTo>
                    <a:pt x="90" y="15"/>
                  </a:lnTo>
                  <a:lnTo>
                    <a:pt x="74" y="10"/>
                  </a:lnTo>
                  <a:lnTo>
                    <a:pt x="58" y="7"/>
                  </a:lnTo>
                  <a:lnTo>
                    <a:pt x="43" y="3"/>
                  </a:lnTo>
                  <a:lnTo>
                    <a:pt x="30" y="1"/>
                  </a:lnTo>
                  <a:lnTo>
                    <a:pt x="19" y="0"/>
                  </a:lnTo>
                  <a:lnTo>
                    <a:pt x="8" y="1"/>
                  </a:lnTo>
                  <a:lnTo>
                    <a:pt x="0" y="3"/>
                  </a:lnTo>
                  <a:lnTo>
                    <a:pt x="10" y="6"/>
                  </a:lnTo>
                  <a:lnTo>
                    <a:pt x="21" y="9"/>
                  </a:lnTo>
                  <a:lnTo>
                    <a:pt x="35" y="13"/>
                  </a:lnTo>
                  <a:lnTo>
                    <a:pt x="48" y="17"/>
                  </a:lnTo>
                  <a:lnTo>
                    <a:pt x="64" y="22"/>
                  </a:lnTo>
                  <a:lnTo>
                    <a:pt x="80" y="27"/>
                  </a:lnTo>
                  <a:lnTo>
                    <a:pt x="97" y="33"/>
                  </a:lnTo>
                  <a:lnTo>
                    <a:pt x="114" y="40"/>
                  </a:lnTo>
                  <a:lnTo>
                    <a:pt x="132" y="47"/>
                  </a:lnTo>
                  <a:lnTo>
                    <a:pt x="149" y="54"/>
                  </a:lnTo>
                  <a:lnTo>
                    <a:pt x="167" y="62"/>
                  </a:lnTo>
                  <a:lnTo>
                    <a:pt x="184" y="70"/>
                  </a:lnTo>
                  <a:lnTo>
                    <a:pt x="202" y="79"/>
                  </a:lnTo>
                  <a:lnTo>
                    <a:pt x="218" y="87"/>
                  </a:lnTo>
                  <a:lnTo>
                    <a:pt x="232" y="95"/>
                  </a:lnTo>
                  <a:lnTo>
                    <a:pt x="247" y="104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8435" name="Freeform 99"/>
            <p:cNvSpPr>
              <a:spLocks/>
            </p:cNvSpPr>
            <p:nvPr/>
          </p:nvSpPr>
          <p:spPr bwMode="auto">
            <a:xfrm>
              <a:off x="4976" y="382"/>
              <a:ext cx="18" cy="42"/>
            </a:xfrm>
            <a:custGeom>
              <a:avLst/>
              <a:gdLst>
                <a:gd name="T0" fmla="*/ 28 w 54"/>
                <a:gd name="T1" fmla="*/ 10 h 85"/>
                <a:gd name="T2" fmla="*/ 27 w 54"/>
                <a:gd name="T3" fmla="*/ 6 h 85"/>
                <a:gd name="T4" fmla="*/ 22 w 54"/>
                <a:gd name="T5" fmla="*/ 2 h 85"/>
                <a:gd name="T6" fmla="*/ 18 w 54"/>
                <a:gd name="T7" fmla="*/ 0 h 85"/>
                <a:gd name="T8" fmla="*/ 12 w 54"/>
                <a:gd name="T9" fmla="*/ 0 h 85"/>
                <a:gd name="T10" fmla="*/ 8 w 54"/>
                <a:gd name="T11" fmla="*/ 1 h 85"/>
                <a:gd name="T12" fmla="*/ 3 w 54"/>
                <a:gd name="T13" fmla="*/ 3 h 85"/>
                <a:gd name="T14" fmla="*/ 0 w 54"/>
                <a:gd name="T15" fmla="*/ 7 h 85"/>
                <a:gd name="T16" fmla="*/ 0 w 54"/>
                <a:gd name="T17" fmla="*/ 11 h 85"/>
                <a:gd name="T18" fmla="*/ 0 w 54"/>
                <a:gd name="T19" fmla="*/ 22 h 85"/>
                <a:gd name="T20" fmla="*/ 5 w 54"/>
                <a:gd name="T21" fmla="*/ 34 h 85"/>
                <a:gd name="T22" fmla="*/ 11 w 54"/>
                <a:gd name="T23" fmla="*/ 47 h 85"/>
                <a:gd name="T24" fmla="*/ 18 w 54"/>
                <a:gd name="T25" fmla="*/ 59 h 85"/>
                <a:gd name="T26" fmla="*/ 27 w 54"/>
                <a:gd name="T27" fmla="*/ 70 h 85"/>
                <a:gd name="T28" fmla="*/ 35 w 54"/>
                <a:gd name="T29" fmla="*/ 79 h 85"/>
                <a:gd name="T30" fmla="*/ 46 w 54"/>
                <a:gd name="T31" fmla="*/ 84 h 85"/>
                <a:gd name="T32" fmla="*/ 53 w 54"/>
                <a:gd name="T33" fmla="*/ 85 h 85"/>
                <a:gd name="T34" fmla="*/ 54 w 54"/>
                <a:gd name="T35" fmla="*/ 68 h 85"/>
                <a:gd name="T36" fmla="*/ 47 w 54"/>
                <a:gd name="T37" fmla="*/ 49 h 85"/>
                <a:gd name="T38" fmla="*/ 38 w 54"/>
                <a:gd name="T39" fmla="*/ 29 h 85"/>
                <a:gd name="T40" fmla="*/ 28 w 54"/>
                <a:gd name="T41" fmla="*/ 1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4" h="85">
                  <a:moveTo>
                    <a:pt x="28" y="10"/>
                  </a:moveTo>
                  <a:lnTo>
                    <a:pt x="27" y="6"/>
                  </a:lnTo>
                  <a:lnTo>
                    <a:pt x="22" y="2"/>
                  </a:lnTo>
                  <a:lnTo>
                    <a:pt x="18" y="0"/>
                  </a:lnTo>
                  <a:lnTo>
                    <a:pt x="12" y="0"/>
                  </a:lnTo>
                  <a:lnTo>
                    <a:pt x="8" y="1"/>
                  </a:lnTo>
                  <a:lnTo>
                    <a:pt x="3" y="3"/>
                  </a:lnTo>
                  <a:lnTo>
                    <a:pt x="0" y="7"/>
                  </a:lnTo>
                  <a:lnTo>
                    <a:pt x="0" y="11"/>
                  </a:lnTo>
                  <a:lnTo>
                    <a:pt x="0" y="22"/>
                  </a:lnTo>
                  <a:lnTo>
                    <a:pt x="5" y="34"/>
                  </a:lnTo>
                  <a:lnTo>
                    <a:pt x="11" y="47"/>
                  </a:lnTo>
                  <a:lnTo>
                    <a:pt x="18" y="59"/>
                  </a:lnTo>
                  <a:lnTo>
                    <a:pt x="27" y="70"/>
                  </a:lnTo>
                  <a:lnTo>
                    <a:pt x="35" y="79"/>
                  </a:lnTo>
                  <a:lnTo>
                    <a:pt x="46" y="84"/>
                  </a:lnTo>
                  <a:lnTo>
                    <a:pt x="53" y="85"/>
                  </a:lnTo>
                  <a:lnTo>
                    <a:pt x="54" y="68"/>
                  </a:lnTo>
                  <a:lnTo>
                    <a:pt x="47" y="49"/>
                  </a:lnTo>
                  <a:lnTo>
                    <a:pt x="38" y="29"/>
                  </a:lnTo>
                  <a:lnTo>
                    <a:pt x="28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8436" name="Freeform 100"/>
            <p:cNvSpPr>
              <a:spLocks/>
            </p:cNvSpPr>
            <p:nvPr/>
          </p:nvSpPr>
          <p:spPr bwMode="auto">
            <a:xfrm>
              <a:off x="4962" y="351"/>
              <a:ext cx="15" cy="24"/>
            </a:xfrm>
            <a:custGeom>
              <a:avLst/>
              <a:gdLst>
                <a:gd name="T0" fmla="*/ 25 w 46"/>
                <a:gd name="T1" fmla="*/ 6 h 48"/>
                <a:gd name="T2" fmla="*/ 25 w 46"/>
                <a:gd name="T3" fmla="*/ 7 h 48"/>
                <a:gd name="T4" fmla="*/ 25 w 46"/>
                <a:gd name="T5" fmla="*/ 7 h 48"/>
                <a:gd name="T6" fmla="*/ 25 w 46"/>
                <a:gd name="T7" fmla="*/ 7 h 48"/>
                <a:gd name="T8" fmla="*/ 25 w 46"/>
                <a:gd name="T9" fmla="*/ 7 h 48"/>
                <a:gd name="T10" fmla="*/ 23 w 46"/>
                <a:gd name="T11" fmla="*/ 4 h 48"/>
                <a:gd name="T12" fmla="*/ 19 w 46"/>
                <a:gd name="T13" fmla="*/ 1 h 48"/>
                <a:gd name="T14" fmla="*/ 14 w 46"/>
                <a:gd name="T15" fmla="*/ 0 h 48"/>
                <a:gd name="T16" fmla="*/ 9 w 46"/>
                <a:gd name="T17" fmla="*/ 0 h 48"/>
                <a:gd name="T18" fmla="*/ 4 w 46"/>
                <a:gd name="T19" fmla="*/ 1 h 48"/>
                <a:gd name="T20" fmla="*/ 1 w 46"/>
                <a:gd name="T21" fmla="*/ 4 h 48"/>
                <a:gd name="T22" fmla="*/ 0 w 46"/>
                <a:gd name="T23" fmla="*/ 7 h 48"/>
                <a:gd name="T24" fmla="*/ 0 w 46"/>
                <a:gd name="T25" fmla="*/ 10 h 48"/>
                <a:gd name="T26" fmla="*/ 1 w 46"/>
                <a:gd name="T27" fmla="*/ 15 h 48"/>
                <a:gd name="T28" fmla="*/ 4 w 46"/>
                <a:gd name="T29" fmla="*/ 21 h 48"/>
                <a:gd name="T30" fmla="*/ 10 w 46"/>
                <a:gd name="T31" fmla="*/ 28 h 48"/>
                <a:gd name="T32" fmla="*/ 17 w 46"/>
                <a:gd name="T33" fmla="*/ 35 h 48"/>
                <a:gd name="T34" fmla="*/ 25 w 46"/>
                <a:gd name="T35" fmla="*/ 41 h 48"/>
                <a:gd name="T36" fmla="*/ 33 w 46"/>
                <a:gd name="T37" fmla="*/ 45 h 48"/>
                <a:gd name="T38" fmla="*/ 41 w 46"/>
                <a:gd name="T39" fmla="*/ 48 h 48"/>
                <a:gd name="T40" fmla="*/ 46 w 46"/>
                <a:gd name="T41" fmla="*/ 48 h 48"/>
                <a:gd name="T42" fmla="*/ 45 w 46"/>
                <a:gd name="T43" fmla="*/ 38 h 48"/>
                <a:gd name="T44" fmla="*/ 39 w 46"/>
                <a:gd name="T45" fmla="*/ 25 h 48"/>
                <a:gd name="T46" fmla="*/ 30 w 46"/>
                <a:gd name="T47" fmla="*/ 14 h 48"/>
                <a:gd name="T48" fmla="*/ 25 w 46"/>
                <a:gd name="T49" fmla="*/ 6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6" h="48">
                  <a:moveTo>
                    <a:pt x="25" y="6"/>
                  </a:moveTo>
                  <a:lnTo>
                    <a:pt x="25" y="7"/>
                  </a:lnTo>
                  <a:lnTo>
                    <a:pt x="25" y="7"/>
                  </a:lnTo>
                  <a:lnTo>
                    <a:pt x="25" y="7"/>
                  </a:lnTo>
                  <a:lnTo>
                    <a:pt x="25" y="7"/>
                  </a:lnTo>
                  <a:lnTo>
                    <a:pt x="23" y="4"/>
                  </a:lnTo>
                  <a:lnTo>
                    <a:pt x="19" y="1"/>
                  </a:lnTo>
                  <a:lnTo>
                    <a:pt x="14" y="0"/>
                  </a:lnTo>
                  <a:lnTo>
                    <a:pt x="9" y="0"/>
                  </a:lnTo>
                  <a:lnTo>
                    <a:pt x="4" y="1"/>
                  </a:lnTo>
                  <a:lnTo>
                    <a:pt x="1" y="4"/>
                  </a:lnTo>
                  <a:lnTo>
                    <a:pt x="0" y="7"/>
                  </a:lnTo>
                  <a:lnTo>
                    <a:pt x="0" y="10"/>
                  </a:lnTo>
                  <a:lnTo>
                    <a:pt x="1" y="15"/>
                  </a:lnTo>
                  <a:lnTo>
                    <a:pt x="4" y="21"/>
                  </a:lnTo>
                  <a:lnTo>
                    <a:pt x="10" y="28"/>
                  </a:lnTo>
                  <a:lnTo>
                    <a:pt x="17" y="35"/>
                  </a:lnTo>
                  <a:lnTo>
                    <a:pt x="25" y="41"/>
                  </a:lnTo>
                  <a:lnTo>
                    <a:pt x="33" y="45"/>
                  </a:lnTo>
                  <a:lnTo>
                    <a:pt x="41" y="48"/>
                  </a:lnTo>
                  <a:lnTo>
                    <a:pt x="46" y="48"/>
                  </a:lnTo>
                  <a:lnTo>
                    <a:pt x="45" y="38"/>
                  </a:lnTo>
                  <a:lnTo>
                    <a:pt x="39" y="25"/>
                  </a:lnTo>
                  <a:lnTo>
                    <a:pt x="30" y="14"/>
                  </a:lnTo>
                  <a:lnTo>
                    <a:pt x="25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8437" name="Freeform 101"/>
            <p:cNvSpPr>
              <a:spLocks/>
            </p:cNvSpPr>
            <p:nvPr/>
          </p:nvSpPr>
          <p:spPr bwMode="auto">
            <a:xfrm>
              <a:off x="4949" y="331"/>
              <a:ext cx="21" cy="16"/>
            </a:xfrm>
            <a:custGeom>
              <a:avLst/>
              <a:gdLst>
                <a:gd name="T0" fmla="*/ 50 w 64"/>
                <a:gd name="T1" fmla="*/ 24 h 32"/>
                <a:gd name="T2" fmla="*/ 56 w 64"/>
                <a:gd name="T3" fmla="*/ 22 h 32"/>
                <a:gd name="T4" fmla="*/ 62 w 64"/>
                <a:gd name="T5" fmla="*/ 19 h 32"/>
                <a:gd name="T6" fmla="*/ 64 w 64"/>
                <a:gd name="T7" fmla="*/ 15 h 32"/>
                <a:gd name="T8" fmla="*/ 64 w 64"/>
                <a:gd name="T9" fmla="*/ 11 h 32"/>
                <a:gd name="T10" fmla="*/ 61 w 64"/>
                <a:gd name="T11" fmla="*/ 6 h 32"/>
                <a:gd name="T12" fmla="*/ 56 w 64"/>
                <a:gd name="T13" fmla="*/ 2 h 32"/>
                <a:gd name="T14" fmla="*/ 50 w 64"/>
                <a:gd name="T15" fmla="*/ 0 h 32"/>
                <a:gd name="T16" fmla="*/ 43 w 64"/>
                <a:gd name="T17" fmla="*/ 0 h 32"/>
                <a:gd name="T18" fmla="*/ 40 w 64"/>
                <a:gd name="T19" fmla="*/ 0 h 32"/>
                <a:gd name="T20" fmla="*/ 35 w 64"/>
                <a:gd name="T21" fmla="*/ 1 h 32"/>
                <a:gd name="T22" fmla="*/ 26 w 64"/>
                <a:gd name="T23" fmla="*/ 3 h 32"/>
                <a:gd name="T24" fmla="*/ 16 w 64"/>
                <a:gd name="T25" fmla="*/ 8 h 32"/>
                <a:gd name="T26" fmla="*/ 7 w 64"/>
                <a:gd name="T27" fmla="*/ 14 h 32"/>
                <a:gd name="T28" fmla="*/ 3 w 64"/>
                <a:gd name="T29" fmla="*/ 20 h 32"/>
                <a:gd name="T30" fmla="*/ 0 w 64"/>
                <a:gd name="T31" fmla="*/ 26 h 32"/>
                <a:gd name="T32" fmla="*/ 0 w 64"/>
                <a:gd name="T33" fmla="*/ 28 h 32"/>
                <a:gd name="T34" fmla="*/ 4 w 64"/>
                <a:gd name="T35" fmla="*/ 30 h 32"/>
                <a:gd name="T36" fmla="*/ 10 w 64"/>
                <a:gd name="T37" fmla="*/ 32 h 32"/>
                <a:gd name="T38" fmla="*/ 16 w 64"/>
                <a:gd name="T39" fmla="*/ 32 h 32"/>
                <a:gd name="T40" fmla="*/ 21 w 64"/>
                <a:gd name="T41" fmla="*/ 32 h 32"/>
                <a:gd name="T42" fmla="*/ 29 w 64"/>
                <a:gd name="T43" fmla="*/ 30 h 32"/>
                <a:gd name="T44" fmla="*/ 36 w 64"/>
                <a:gd name="T45" fmla="*/ 29 h 32"/>
                <a:gd name="T46" fmla="*/ 43 w 64"/>
                <a:gd name="T47" fmla="*/ 27 h 32"/>
                <a:gd name="T48" fmla="*/ 50 w 64"/>
                <a:gd name="T49" fmla="*/ 2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4" h="32">
                  <a:moveTo>
                    <a:pt x="50" y="24"/>
                  </a:moveTo>
                  <a:lnTo>
                    <a:pt x="56" y="22"/>
                  </a:lnTo>
                  <a:lnTo>
                    <a:pt x="62" y="19"/>
                  </a:lnTo>
                  <a:lnTo>
                    <a:pt x="64" y="15"/>
                  </a:lnTo>
                  <a:lnTo>
                    <a:pt x="64" y="11"/>
                  </a:lnTo>
                  <a:lnTo>
                    <a:pt x="61" y="6"/>
                  </a:lnTo>
                  <a:lnTo>
                    <a:pt x="56" y="2"/>
                  </a:lnTo>
                  <a:lnTo>
                    <a:pt x="50" y="0"/>
                  </a:lnTo>
                  <a:lnTo>
                    <a:pt x="43" y="0"/>
                  </a:lnTo>
                  <a:lnTo>
                    <a:pt x="40" y="0"/>
                  </a:lnTo>
                  <a:lnTo>
                    <a:pt x="35" y="1"/>
                  </a:lnTo>
                  <a:lnTo>
                    <a:pt x="26" y="3"/>
                  </a:lnTo>
                  <a:lnTo>
                    <a:pt x="16" y="8"/>
                  </a:lnTo>
                  <a:lnTo>
                    <a:pt x="7" y="14"/>
                  </a:lnTo>
                  <a:lnTo>
                    <a:pt x="3" y="20"/>
                  </a:lnTo>
                  <a:lnTo>
                    <a:pt x="0" y="26"/>
                  </a:lnTo>
                  <a:lnTo>
                    <a:pt x="0" y="28"/>
                  </a:lnTo>
                  <a:lnTo>
                    <a:pt x="4" y="30"/>
                  </a:lnTo>
                  <a:lnTo>
                    <a:pt x="10" y="32"/>
                  </a:lnTo>
                  <a:lnTo>
                    <a:pt x="16" y="32"/>
                  </a:lnTo>
                  <a:lnTo>
                    <a:pt x="21" y="32"/>
                  </a:lnTo>
                  <a:lnTo>
                    <a:pt x="29" y="30"/>
                  </a:lnTo>
                  <a:lnTo>
                    <a:pt x="36" y="29"/>
                  </a:lnTo>
                  <a:lnTo>
                    <a:pt x="43" y="27"/>
                  </a:lnTo>
                  <a:lnTo>
                    <a:pt x="50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8466" name="Freeform 130"/>
            <p:cNvSpPr>
              <a:spLocks/>
            </p:cNvSpPr>
            <p:nvPr/>
          </p:nvSpPr>
          <p:spPr bwMode="auto">
            <a:xfrm>
              <a:off x="4849" y="304"/>
              <a:ext cx="82" cy="106"/>
            </a:xfrm>
            <a:custGeom>
              <a:avLst/>
              <a:gdLst>
                <a:gd name="T0" fmla="*/ 90 w 246"/>
                <a:gd name="T1" fmla="*/ 32 h 211"/>
                <a:gd name="T2" fmla="*/ 73 w 246"/>
                <a:gd name="T3" fmla="*/ 41 h 211"/>
                <a:gd name="T4" fmla="*/ 57 w 246"/>
                <a:gd name="T5" fmla="*/ 51 h 211"/>
                <a:gd name="T6" fmla="*/ 41 w 246"/>
                <a:gd name="T7" fmla="*/ 64 h 211"/>
                <a:gd name="T8" fmla="*/ 28 w 246"/>
                <a:gd name="T9" fmla="*/ 76 h 211"/>
                <a:gd name="T10" fmla="*/ 18 w 246"/>
                <a:gd name="T11" fmla="*/ 89 h 211"/>
                <a:gd name="T12" fmla="*/ 9 w 246"/>
                <a:gd name="T13" fmla="*/ 103 h 211"/>
                <a:gd name="T14" fmla="*/ 3 w 246"/>
                <a:gd name="T15" fmla="*/ 116 h 211"/>
                <a:gd name="T16" fmla="*/ 0 w 246"/>
                <a:gd name="T17" fmla="*/ 131 h 211"/>
                <a:gd name="T18" fmla="*/ 3 w 246"/>
                <a:gd name="T19" fmla="*/ 152 h 211"/>
                <a:gd name="T20" fmla="*/ 15 w 246"/>
                <a:gd name="T21" fmla="*/ 170 h 211"/>
                <a:gd name="T22" fmla="*/ 32 w 246"/>
                <a:gd name="T23" fmla="*/ 185 h 211"/>
                <a:gd name="T24" fmla="*/ 54 w 246"/>
                <a:gd name="T25" fmla="*/ 197 h 211"/>
                <a:gd name="T26" fmla="*/ 80 w 246"/>
                <a:gd name="T27" fmla="*/ 205 h 211"/>
                <a:gd name="T28" fmla="*/ 109 w 246"/>
                <a:gd name="T29" fmla="*/ 210 h 211"/>
                <a:gd name="T30" fmla="*/ 137 w 246"/>
                <a:gd name="T31" fmla="*/ 211 h 211"/>
                <a:gd name="T32" fmla="*/ 164 w 246"/>
                <a:gd name="T33" fmla="*/ 208 h 211"/>
                <a:gd name="T34" fmla="*/ 170 w 246"/>
                <a:gd name="T35" fmla="*/ 208 h 211"/>
                <a:gd name="T36" fmla="*/ 176 w 246"/>
                <a:gd name="T37" fmla="*/ 206 h 211"/>
                <a:gd name="T38" fmla="*/ 180 w 246"/>
                <a:gd name="T39" fmla="*/ 202 h 211"/>
                <a:gd name="T40" fmla="*/ 182 w 246"/>
                <a:gd name="T41" fmla="*/ 198 h 211"/>
                <a:gd name="T42" fmla="*/ 180 w 246"/>
                <a:gd name="T43" fmla="*/ 196 h 211"/>
                <a:gd name="T44" fmla="*/ 176 w 246"/>
                <a:gd name="T45" fmla="*/ 196 h 211"/>
                <a:gd name="T46" fmla="*/ 170 w 246"/>
                <a:gd name="T47" fmla="*/ 195 h 211"/>
                <a:gd name="T48" fmla="*/ 163 w 246"/>
                <a:gd name="T49" fmla="*/ 195 h 211"/>
                <a:gd name="T50" fmla="*/ 154 w 246"/>
                <a:gd name="T51" fmla="*/ 195 h 211"/>
                <a:gd name="T52" fmla="*/ 147 w 246"/>
                <a:gd name="T53" fmla="*/ 195 h 211"/>
                <a:gd name="T54" fmla="*/ 140 w 246"/>
                <a:gd name="T55" fmla="*/ 195 h 211"/>
                <a:gd name="T56" fmla="*/ 135 w 246"/>
                <a:gd name="T57" fmla="*/ 195 h 211"/>
                <a:gd name="T58" fmla="*/ 121 w 246"/>
                <a:gd name="T59" fmla="*/ 194 h 211"/>
                <a:gd name="T60" fmla="*/ 108 w 246"/>
                <a:gd name="T61" fmla="*/ 193 h 211"/>
                <a:gd name="T62" fmla="*/ 93 w 246"/>
                <a:gd name="T63" fmla="*/ 191 h 211"/>
                <a:gd name="T64" fmla="*/ 79 w 246"/>
                <a:gd name="T65" fmla="*/ 188 h 211"/>
                <a:gd name="T66" fmla="*/ 64 w 246"/>
                <a:gd name="T67" fmla="*/ 185 h 211"/>
                <a:gd name="T68" fmla="*/ 50 w 246"/>
                <a:gd name="T69" fmla="*/ 178 h 211"/>
                <a:gd name="T70" fmla="*/ 37 w 246"/>
                <a:gd name="T71" fmla="*/ 169 h 211"/>
                <a:gd name="T72" fmla="*/ 22 w 246"/>
                <a:gd name="T73" fmla="*/ 155 h 211"/>
                <a:gd name="T74" fmla="*/ 19 w 246"/>
                <a:gd name="T75" fmla="*/ 140 h 211"/>
                <a:gd name="T76" fmla="*/ 21 w 246"/>
                <a:gd name="T77" fmla="*/ 126 h 211"/>
                <a:gd name="T78" fmla="*/ 26 w 246"/>
                <a:gd name="T79" fmla="*/ 111 h 211"/>
                <a:gd name="T80" fmla="*/ 35 w 246"/>
                <a:gd name="T81" fmla="*/ 98 h 211"/>
                <a:gd name="T82" fmla="*/ 48 w 246"/>
                <a:gd name="T83" fmla="*/ 85 h 211"/>
                <a:gd name="T84" fmla="*/ 63 w 246"/>
                <a:gd name="T85" fmla="*/ 73 h 211"/>
                <a:gd name="T86" fmla="*/ 79 w 246"/>
                <a:gd name="T87" fmla="*/ 63 h 211"/>
                <a:gd name="T88" fmla="*/ 98 w 246"/>
                <a:gd name="T89" fmla="*/ 52 h 211"/>
                <a:gd name="T90" fmla="*/ 117 w 246"/>
                <a:gd name="T91" fmla="*/ 43 h 211"/>
                <a:gd name="T92" fmla="*/ 137 w 246"/>
                <a:gd name="T93" fmla="*/ 35 h 211"/>
                <a:gd name="T94" fmla="*/ 157 w 246"/>
                <a:gd name="T95" fmla="*/ 28 h 211"/>
                <a:gd name="T96" fmla="*/ 176 w 246"/>
                <a:gd name="T97" fmla="*/ 21 h 211"/>
                <a:gd name="T98" fmla="*/ 196 w 246"/>
                <a:gd name="T99" fmla="*/ 16 h 211"/>
                <a:gd name="T100" fmla="*/ 214 w 246"/>
                <a:gd name="T101" fmla="*/ 11 h 211"/>
                <a:gd name="T102" fmla="*/ 231 w 246"/>
                <a:gd name="T103" fmla="*/ 8 h 211"/>
                <a:gd name="T104" fmla="*/ 246 w 246"/>
                <a:gd name="T105" fmla="*/ 6 h 211"/>
                <a:gd name="T106" fmla="*/ 236 w 246"/>
                <a:gd name="T107" fmla="*/ 2 h 211"/>
                <a:gd name="T108" fmla="*/ 220 w 246"/>
                <a:gd name="T109" fmla="*/ 0 h 211"/>
                <a:gd name="T110" fmla="*/ 201 w 246"/>
                <a:gd name="T111" fmla="*/ 2 h 211"/>
                <a:gd name="T112" fmla="*/ 179 w 246"/>
                <a:gd name="T113" fmla="*/ 5 h 211"/>
                <a:gd name="T114" fmla="*/ 154 w 246"/>
                <a:gd name="T115" fmla="*/ 10 h 211"/>
                <a:gd name="T116" fmla="*/ 131 w 246"/>
                <a:gd name="T117" fmla="*/ 16 h 211"/>
                <a:gd name="T118" fmla="*/ 109 w 246"/>
                <a:gd name="T119" fmla="*/ 24 h 211"/>
                <a:gd name="T120" fmla="*/ 90 w 246"/>
                <a:gd name="T121" fmla="*/ 32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46" h="211">
                  <a:moveTo>
                    <a:pt x="90" y="32"/>
                  </a:moveTo>
                  <a:lnTo>
                    <a:pt x="73" y="41"/>
                  </a:lnTo>
                  <a:lnTo>
                    <a:pt x="57" y="51"/>
                  </a:lnTo>
                  <a:lnTo>
                    <a:pt x="41" y="64"/>
                  </a:lnTo>
                  <a:lnTo>
                    <a:pt x="28" y="76"/>
                  </a:lnTo>
                  <a:lnTo>
                    <a:pt x="18" y="89"/>
                  </a:lnTo>
                  <a:lnTo>
                    <a:pt x="9" y="103"/>
                  </a:lnTo>
                  <a:lnTo>
                    <a:pt x="3" y="116"/>
                  </a:lnTo>
                  <a:lnTo>
                    <a:pt x="0" y="131"/>
                  </a:lnTo>
                  <a:lnTo>
                    <a:pt x="3" y="152"/>
                  </a:lnTo>
                  <a:lnTo>
                    <a:pt x="15" y="170"/>
                  </a:lnTo>
                  <a:lnTo>
                    <a:pt x="32" y="185"/>
                  </a:lnTo>
                  <a:lnTo>
                    <a:pt x="54" y="197"/>
                  </a:lnTo>
                  <a:lnTo>
                    <a:pt x="80" y="205"/>
                  </a:lnTo>
                  <a:lnTo>
                    <a:pt x="109" y="210"/>
                  </a:lnTo>
                  <a:lnTo>
                    <a:pt x="137" y="211"/>
                  </a:lnTo>
                  <a:lnTo>
                    <a:pt x="164" y="208"/>
                  </a:lnTo>
                  <a:lnTo>
                    <a:pt x="170" y="208"/>
                  </a:lnTo>
                  <a:lnTo>
                    <a:pt x="176" y="206"/>
                  </a:lnTo>
                  <a:lnTo>
                    <a:pt x="180" y="202"/>
                  </a:lnTo>
                  <a:lnTo>
                    <a:pt x="182" y="198"/>
                  </a:lnTo>
                  <a:lnTo>
                    <a:pt x="180" y="196"/>
                  </a:lnTo>
                  <a:lnTo>
                    <a:pt x="176" y="196"/>
                  </a:lnTo>
                  <a:lnTo>
                    <a:pt x="170" y="195"/>
                  </a:lnTo>
                  <a:lnTo>
                    <a:pt x="163" y="195"/>
                  </a:lnTo>
                  <a:lnTo>
                    <a:pt x="154" y="195"/>
                  </a:lnTo>
                  <a:lnTo>
                    <a:pt x="147" y="195"/>
                  </a:lnTo>
                  <a:lnTo>
                    <a:pt x="140" y="195"/>
                  </a:lnTo>
                  <a:lnTo>
                    <a:pt x="135" y="195"/>
                  </a:lnTo>
                  <a:lnTo>
                    <a:pt x="121" y="194"/>
                  </a:lnTo>
                  <a:lnTo>
                    <a:pt x="108" y="193"/>
                  </a:lnTo>
                  <a:lnTo>
                    <a:pt x="93" y="191"/>
                  </a:lnTo>
                  <a:lnTo>
                    <a:pt x="79" y="188"/>
                  </a:lnTo>
                  <a:lnTo>
                    <a:pt x="64" y="185"/>
                  </a:lnTo>
                  <a:lnTo>
                    <a:pt x="50" y="178"/>
                  </a:lnTo>
                  <a:lnTo>
                    <a:pt x="37" y="169"/>
                  </a:lnTo>
                  <a:lnTo>
                    <a:pt x="22" y="155"/>
                  </a:lnTo>
                  <a:lnTo>
                    <a:pt x="19" y="140"/>
                  </a:lnTo>
                  <a:lnTo>
                    <a:pt x="21" y="126"/>
                  </a:lnTo>
                  <a:lnTo>
                    <a:pt x="26" y="111"/>
                  </a:lnTo>
                  <a:lnTo>
                    <a:pt x="35" y="98"/>
                  </a:lnTo>
                  <a:lnTo>
                    <a:pt x="48" y="85"/>
                  </a:lnTo>
                  <a:lnTo>
                    <a:pt x="63" y="73"/>
                  </a:lnTo>
                  <a:lnTo>
                    <a:pt x="79" y="63"/>
                  </a:lnTo>
                  <a:lnTo>
                    <a:pt x="98" y="52"/>
                  </a:lnTo>
                  <a:lnTo>
                    <a:pt x="117" y="43"/>
                  </a:lnTo>
                  <a:lnTo>
                    <a:pt x="137" y="35"/>
                  </a:lnTo>
                  <a:lnTo>
                    <a:pt x="157" y="28"/>
                  </a:lnTo>
                  <a:lnTo>
                    <a:pt x="176" y="21"/>
                  </a:lnTo>
                  <a:lnTo>
                    <a:pt x="196" y="16"/>
                  </a:lnTo>
                  <a:lnTo>
                    <a:pt x="214" y="11"/>
                  </a:lnTo>
                  <a:lnTo>
                    <a:pt x="231" y="8"/>
                  </a:lnTo>
                  <a:lnTo>
                    <a:pt x="246" y="6"/>
                  </a:lnTo>
                  <a:lnTo>
                    <a:pt x="236" y="2"/>
                  </a:lnTo>
                  <a:lnTo>
                    <a:pt x="220" y="0"/>
                  </a:lnTo>
                  <a:lnTo>
                    <a:pt x="201" y="2"/>
                  </a:lnTo>
                  <a:lnTo>
                    <a:pt x="179" y="5"/>
                  </a:lnTo>
                  <a:lnTo>
                    <a:pt x="154" y="10"/>
                  </a:lnTo>
                  <a:lnTo>
                    <a:pt x="131" y="16"/>
                  </a:lnTo>
                  <a:lnTo>
                    <a:pt x="109" y="24"/>
                  </a:lnTo>
                  <a:lnTo>
                    <a:pt x="90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8467" name="Freeform 131"/>
            <p:cNvSpPr>
              <a:spLocks/>
            </p:cNvSpPr>
            <p:nvPr/>
          </p:nvSpPr>
          <p:spPr bwMode="auto">
            <a:xfrm>
              <a:off x="4989" y="303"/>
              <a:ext cx="53" cy="82"/>
            </a:xfrm>
            <a:custGeom>
              <a:avLst/>
              <a:gdLst>
                <a:gd name="T0" fmla="*/ 133 w 158"/>
                <a:gd name="T1" fmla="*/ 54 h 164"/>
                <a:gd name="T2" fmla="*/ 138 w 158"/>
                <a:gd name="T3" fmla="*/ 72 h 164"/>
                <a:gd name="T4" fmla="*/ 135 w 158"/>
                <a:gd name="T5" fmla="*/ 86 h 164"/>
                <a:gd name="T6" fmla="*/ 125 w 158"/>
                <a:gd name="T7" fmla="*/ 99 h 164"/>
                <a:gd name="T8" fmla="*/ 110 w 158"/>
                <a:gd name="T9" fmla="*/ 110 h 164"/>
                <a:gd name="T10" fmla="*/ 93 w 158"/>
                <a:gd name="T11" fmla="*/ 120 h 164"/>
                <a:gd name="T12" fmla="*/ 74 w 158"/>
                <a:gd name="T13" fmla="*/ 130 h 164"/>
                <a:gd name="T14" fmla="*/ 53 w 158"/>
                <a:gd name="T15" fmla="*/ 140 h 164"/>
                <a:gd name="T16" fmla="*/ 36 w 158"/>
                <a:gd name="T17" fmla="*/ 149 h 164"/>
                <a:gd name="T18" fmla="*/ 33 w 158"/>
                <a:gd name="T19" fmla="*/ 152 h 164"/>
                <a:gd name="T20" fmla="*/ 32 w 158"/>
                <a:gd name="T21" fmla="*/ 154 h 164"/>
                <a:gd name="T22" fmla="*/ 32 w 158"/>
                <a:gd name="T23" fmla="*/ 157 h 164"/>
                <a:gd name="T24" fmla="*/ 35 w 158"/>
                <a:gd name="T25" fmla="*/ 160 h 164"/>
                <a:gd name="T26" fmla="*/ 37 w 158"/>
                <a:gd name="T27" fmla="*/ 163 h 164"/>
                <a:gd name="T28" fmla="*/ 42 w 158"/>
                <a:gd name="T29" fmla="*/ 164 h 164"/>
                <a:gd name="T30" fmla="*/ 46 w 158"/>
                <a:gd name="T31" fmla="*/ 164 h 164"/>
                <a:gd name="T32" fmla="*/ 51 w 158"/>
                <a:gd name="T33" fmla="*/ 163 h 164"/>
                <a:gd name="T34" fmla="*/ 72 w 158"/>
                <a:gd name="T35" fmla="*/ 153 h 164"/>
                <a:gd name="T36" fmla="*/ 94 w 158"/>
                <a:gd name="T37" fmla="*/ 143 h 164"/>
                <a:gd name="T38" fmla="*/ 114 w 158"/>
                <a:gd name="T39" fmla="*/ 132 h 164"/>
                <a:gd name="T40" fmla="*/ 133 w 158"/>
                <a:gd name="T41" fmla="*/ 118 h 164"/>
                <a:gd name="T42" fmla="*/ 146 w 158"/>
                <a:gd name="T43" fmla="*/ 104 h 164"/>
                <a:gd name="T44" fmla="*/ 155 w 158"/>
                <a:gd name="T45" fmla="*/ 87 h 164"/>
                <a:gd name="T46" fmla="*/ 158 w 158"/>
                <a:gd name="T47" fmla="*/ 70 h 164"/>
                <a:gd name="T48" fmla="*/ 152 w 158"/>
                <a:gd name="T49" fmla="*/ 51 h 164"/>
                <a:gd name="T50" fmla="*/ 139 w 158"/>
                <a:gd name="T51" fmla="*/ 37 h 164"/>
                <a:gd name="T52" fmla="*/ 122 w 158"/>
                <a:gd name="T53" fmla="*/ 24 h 164"/>
                <a:gd name="T54" fmla="*/ 99 w 158"/>
                <a:gd name="T55" fmla="*/ 14 h 164"/>
                <a:gd name="T56" fmla="*/ 75 w 158"/>
                <a:gd name="T57" fmla="*/ 7 h 164"/>
                <a:gd name="T58" fmla="*/ 51 w 158"/>
                <a:gd name="T59" fmla="*/ 2 h 164"/>
                <a:gd name="T60" fmla="*/ 29 w 158"/>
                <a:gd name="T61" fmla="*/ 0 h 164"/>
                <a:gd name="T62" fmla="*/ 11 w 158"/>
                <a:gd name="T63" fmla="*/ 1 h 164"/>
                <a:gd name="T64" fmla="*/ 0 w 158"/>
                <a:gd name="T65" fmla="*/ 5 h 164"/>
                <a:gd name="T66" fmla="*/ 20 w 158"/>
                <a:gd name="T67" fmla="*/ 9 h 164"/>
                <a:gd name="T68" fmla="*/ 40 w 158"/>
                <a:gd name="T69" fmla="*/ 12 h 164"/>
                <a:gd name="T70" fmla="*/ 59 w 158"/>
                <a:gd name="T71" fmla="*/ 15 h 164"/>
                <a:gd name="T72" fmla="*/ 78 w 158"/>
                <a:gd name="T73" fmla="*/ 19 h 164"/>
                <a:gd name="T74" fmla="*/ 96 w 158"/>
                <a:gd name="T75" fmla="*/ 24 h 164"/>
                <a:gd name="T76" fmla="*/ 112 w 158"/>
                <a:gd name="T77" fmla="*/ 32 h 164"/>
                <a:gd name="T78" fmla="*/ 125 w 158"/>
                <a:gd name="T79" fmla="*/ 41 h 164"/>
                <a:gd name="T80" fmla="*/ 133 w 158"/>
                <a:gd name="T81" fmla="*/ 54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58" h="164">
                  <a:moveTo>
                    <a:pt x="133" y="54"/>
                  </a:moveTo>
                  <a:lnTo>
                    <a:pt x="138" y="72"/>
                  </a:lnTo>
                  <a:lnTo>
                    <a:pt x="135" y="86"/>
                  </a:lnTo>
                  <a:lnTo>
                    <a:pt x="125" y="99"/>
                  </a:lnTo>
                  <a:lnTo>
                    <a:pt x="110" y="110"/>
                  </a:lnTo>
                  <a:lnTo>
                    <a:pt x="93" y="120"/>
                  </a:lnTo>
                  <a:lnTo>
                    <a:pt x="74" y="130"/>
                  </a:lnTo>
                  <a:lnTo>
                    <a:pt x="53" y="140"/>
                  </a:lnTo>
                  <a:lnTo>
                    <a:pt x="36" y="149"/>
                  </a:lnTo>
                  <a:lnTo>
                    <a:pt x="33" y="152"/>
                  </a:lnTo>
                  <a:lnTo>
                    <a:pt x="32" y="154"/>
                  </a:lnTo>
                  <a:lnTo>
                    <a:pt x="32" y="157"/>
                  </a:lnTo>
                  <a:lnTo>
                    <a:pt x="35" y="160"/>
                  </a:lnTo>
                  <a:lnTo>
                    <a:pt x="37" y="163"/>
                  </a:lnTo>
                  <a:lnTo>
                    <a:pt x="42" y="164"/>
                  </a:lnTo>
                  <a:lnTo>
                    <a:pt x="46" y="164"/>
                  </a:lnTo>
                  <a:lnTo>
                    <a:pt x="51" y="163"/>
                  </a:lnTo>
                  <a:lnTo>
                    <a:pt x="72" y="153"/>
                  </a:lnTo>
                  <a:lnTo>
                    <a:pt x="94" y="143"/>
                  </a:lnTo>
                  <a:lnTo>
                    <a:pt x="114" y="132"/>
                  </a:lnTo>
                  <a:lnTo>
                    <a:pt x="133" y="118"/>
                  </a:lnTo>
                  <a:lnTo>
                    <a:pt x="146" y="104"/>
                  </a:lnTo>
                  <a:lnTo>
                    <a:pt x="155" y="87"/>
                  </a:lnTo>
                  <a:lnTo>
                    <a:pt x="158" y="70"/>
                  </a:lnTo>
                  <a:lnTo>
                    <a:pt x="152" y="51"/>
                  </a:lnTo>
                  <a:lnTo>
                    <a:pt x="139" y="37"/>
                  </a:lnTo>
                  <a:lnTo>
                    <a:pt x="122" y="24"/>
                  </a:lnTo>
                  <a:lnTo>
                    <a:pt x="99" y="14"/>
                  </a:lnTo>
                  <a:lnTo>
                    <a:pt x="75" y="7"/>
                  </a:lnTo>
                  <a:lnTo>
                    <a:pt x="51" y="2"/>
                  </a:lnTo>
                  <a:lnTo>
                    <a:pt x="29" y="0"/>
                  </a:lnTo>
                  <a:lnTo>
                    <a:pt x="11" y="1"/>
                  </a:lnTo>
                  <a:lnTo>
                    <a:pt x="0" y="5"/>
                  </a:lnTo>
                  <a:lnTo>
                    <a:pt x="20" y="9"/>
                  </a:lnTo>
                  <a:lnTo>
                    <a:pt x="40" y="12"/>
                  </a:lnTo>
                  <a:lnTo>
                    <a:pt x="59" y="15"/>
                  </a:lnTo>
                  <a:lnTo>
                    <a:pt x="78" y="19"/>
                  </a:lnTo>
                  <a:lnTo>
                    <a:pt x="96" y="24"/>
                  </a:lnTo>
                  <a:lnTo>
                    <a:pt x="112" y="32"/>
                  </a:lnTo>
                  <a:lnTo>
                    <a:pt x="125" y="41"/>
                  </a:lnTo>
                  <a:lnTo>
                    <a:pt x="133" y="5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8468" name="Freeform 132"/>
            <p:cNvSpPr>
              <a:spLocks/>
            </p:cNvSpPr>
            <p:nvPr/>
          </p:nvSpPr>
          <p:spPr bwMode="auto">
            <a:xfrm>
              <a:off x="4796" y="285"/>
              <a:ext cx="134" cy="170"/>
            </a:xfrm>
            <a:custGeom>
              <a:avLst/>
              <a:gdLst>
                <a:gd name="T0" fmla="*/ 125 w 400"/>
                <a:gd name="T1" fmla="*/ 62 h 340"/>
                <a:gd name="T2" fmla="*/ 67 w 400"/>
                <a:gd name="T3" fmla="*/ 103 h 340"/>
                <a:gd name="T4" fmla="*/ 22 w 400"/>
                <a:gd name="T5" fmla="*/ 150 h 340"/>
                <a:gd name="T6" fmla="*/ 0 w 400"/>
                <a:gd name="T7" fmla="*/ 204 h 340"/>
                <a:gd name="T8" fmla="*/ 5 w 400"/>
                <a:gd name="T9" fmla="*/ 240 h 340"/>
                <a:gd name="T10" fmla="*/ 13 w 400"/>
                <a:gd name="T11" fmla="*/ 254 h 340"/>
                <a:gd name="T12" fmla="*/ 26 w 400"/>
                <a:gd name="T13" fmla="*/ 268 h 340"/>
                <a:gd name="T14" fmla="*/ 42 w 400"/>
                <a:gd name="T15" fmla="*/ 279 h 340"/>
                <a:gd name="T16" fmla="*/ 70 w 400"/>
                <a:gd name="T17" fmla="*/ 291 h 340"/>
                <a:gd name="T18" fmla="*/ 108 w 400"/>
                <a:gd name="T19" fmla="*/ 305 h 340"/>
                <a:gd name="T20" fmla="*/ 149 w 400"/>
                <a:gd name="T21" fmla="*/ 315 h 340"/>
                <a:gd name="T22" fmla="*/ 189 w 400"/>
                <a:gd name="T23" fmla="*/ 323 h 340"/>
                <a:gd name="T24" fmla="*/ 231 w 400"/>
                <a:gd name="T25" fmla="*/ 329 h 340"/>
                <a:gd name="T26" fmla="*/ 274 w 400"/>
                <a:gd name="T27" fmla="*/ 334 h 340"/>
                <a:gd name="T28" fmla="*/ 317 w 400"/>
                <a:gd name="T29" fmla="*/ 337 h 340"/>
                <a:gd name="T30" fmla="*/ 359 w 400"/>
                <a:gd name="T31" fmla="*/ 339 h 340"/>
                <a:gd name="T32" fmla="*/ 387 w 400"/>
                <a:gd name="T33" fmla="*/ 340 h 340"/>
                <a:gd name="T34" fmla="*/ 397 w 400"/>
                <a:gd name="T35" fmla="*/ 334 h 340"/>
                <a:gd name="T36" fmla="*/ 400 w 400"/>
                <a:gd name="T37" fmla="*/ 323 h 340"/>
                <a:gd name="T38" fmla="*/ 391 w 400"/>
                <a:gd name="T39" fmla="*/ 316 h 340"/>
                <a:gd name="T40" fmla="*/ 365 w 400"/>
                <a:gd name="T41" fmla="*/ 315 h 340"/>
                <a:gd name="T42" fmla="*/ 326 w 400"/>
                <a:gd name="T43" fmla="*/ 314 h 340"/>
                <a:gd name="T44" fmla="*/ 287 w 400"/>
                <a:gd name="T45" fmla="*/ 312 h 340"/>
                <a:gd name="T46" fmla="*/ 247 w 400"/>
                <a:gd name="T47" fmla="*/ 308 h 340"/>
                <a:gd name="T48" fmla="*/ 208 w 400"/>
                <a:gd name="T49" fmla="*/ 303 h 340"/>
                <a:gd name="T50" fmla="*/ 169 w 400"/>
                <a:gd name="T51" fmla="*/ 295 h 340"/>
                <a:gd name="T52" fmla="*/ 131 w 400"/>
                <a:gd name="T53" fmla="*/ 287 h 340"/>
                <a:gd name="T54" fmla="*/ 95 w 400"/>
                <a:gd name="T55" fmla="*/ 275 h 340"/>
                <a:gd name="T56" fmla="*/ 63 w 400"/>
                <a:gd name="T57" fmla="*/ 261 h 340"/>
                <a:gd name="T58" fmla="*/ 44 w 400"/>
                <a:gd name="T59" fmla="*/ 241 h 340"/>
                <a:gd name="T60" fmla="*/ 38 w 400"/>
                <a:gd name="T61" fmla="*/ 214 h 340"/>
                <a:gd name="T62" fmla="*/ 47 w 400"/>
                <a:gd name="T63" fmla="*/ 177 h 340"/>
                <a:gd name="T64" fmla="*/ 63 w 400"/>
                <a:gd name="T65" fmla="*/ 148 h 340"/>
                <a:gd name="T66" fmla="*/ 85 w 400"/>
                <a:gd name="T67" fmla="*/ 122 h 340"/>
                <a:gd name="T68" fmla="*/ 111 w 400"/>
                <a:gd name="T69" fmla="*/ 100 h 340"/>
                <a:gd name="T70" fmla="*/ 141 w 400"/>
                <a:gd name="T71" fmla="*/ 79 h 340"/>
                <a:gd name="T72" fmla="*/ 179 w 400"/>
                <a:gd name="T73" fmla="*/ 57 h 340"/>
                <a:gd name="T74" fmla="*/ 224 w 400"/>
                <a:gd name="T75" fmla="*/ 37 h 340"/>
                <a:gd name="T76" fmla="*/ 272 w 400"/>
                <a:gd name="T77" fmla="*/ 19 h 340"/>
                <a:gd name="T78" fmla="*/ 314 w 400"/>
                <a:gd name="T79" fmla="*/ 6 h 340"/>
                <a:gd name="T80" fmla="*/ 316 w 400"/>
                <a:gd name="T81" fmla="*/ 0 h 340"/>
                <a:gd name="T82" fmla="*/ 274 w 400"/>
                <a:gd name="T83" fmla="*/ 5 h 340"/>
                <a:gd name="T84" fmla="*/ 224 w 400"/>
                <a:gd name="T85" fmla="*/ 17 h 340"/>
                <a:gd name="T86" fmla="*/ 176 w 400"/>
                <a:gd name="T87" fmla="*/ 35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00" h="340">
                  <a:moveTo>
                    <a:pt x="156" y="45"/>
                  </a:moveTo>
                  <a:lnTo>
                    <a:pt x="125" y="62"/>
                  </a:lnTo>
                  <a:lnTo>
                    <a:pt x="95" y="82"/>
                  </a:lnTo>
                  <a:lnTo>
                    <a:pt x="67" y="103"/>
                  </a:lnTo>
                  <a:lnTo>
                    <a:pt x="42" y="125"/>
                  </a:lnTo>
                  <a:lnTo>
                    <a:pt x="22" y="150"/>
                  </a:lnTo>
                  <a:lnTo>
                    <a:pt x="8" y="176"/>
                  </a:lnTo>
                  <a:lnTo>
                    <a:pt x="0" y="204"/>
                  </a:lnTo>
                  <a:lnTo>
                    <a:pt x="2" y="233"/>
                  </a:lnTo>
                  <a:lnTo>
                    <a:pt x="5" y="240"/>
                  </a:lnTo>
                  <a:lnTo>
                    <a:pt x="9" y="248"/>
                  </a:lnTo>
                  <a:lnTo>
                    <a:pt x="13" y="254"/>
                  </a:lnTo>
                  <a:lnTo>
                    <a:pt x="19" y="261"/>
                  </a:lnTo>
                  <a:lnTo>
                    <a:pt x="26" y="268"/>
                  </a:lnTo>
                  <a:lnTo>
                    <a:pt x="34" y="274"/>
                  </a:lnTo>
                  <a:lnTo>
                    <a:pt x="42" y="279"/>
                  </a:lnTo>
                  <a:lnTo>
                    <a:pt x="51" y="283"/>
                  </a:lnTo>
                  <a:lnTo>
                    <a:pt x="70" y="291"/>
                  </a:lnTo>
                  <a:lnTo>
                    <a:pt x="89" y="298"/>
                  </a:lnTo>
                  <a:lnTo>
                    <a:pt x="108" y="305"/>
                  </a:lnTo>
                  <a:lnTo>
                    <a:pt x="128" y="310"/>
                  </a:lnTo>
                  <a:lnTo>
                    <a:pt x="149" y="315"/>
                  </a:lnTo>
                  <a:lnTo>
                    <a:pt x="169" y="319"/>
                  </a:lnTo>
                  <a:lnTo>
                    <a:pt x="189" y="323"/>
                  </a:lnTo>
                  <a:lnTo>
                    <a:pt x="210" y="326"/>
                  </a:lnTo>
                  <a:lnTo>
                    <a:pt x="231" y="329"/>
                  </a:lnTo>
                  <a:lnTo>
                    <a:pt x="253" y="331"/>
                  </a:lnTo>
                  <a:lnTo>
                    <a:pt x="274" y="334"/>
                  </a:lnTo>
                  <a:lnTo>
                    <a:pt x="295" y="336"/>
                  </a:lnTo>
                  <a:lnTo>
                    <a:pt x="317" y="337"/>
                  </a:lnTo>
                  <a:lnTo>
                    <a:pt x="339" y="338"/>
                  </a:lnTo>
                  <a:lnTo>
                    <a:pt x="359" y="339"/>
                  </a:lnTo>
                  <a:lnTo>
                    <a:pt x="381" y="340"/>
                  </a:lnTo>
                  <a:lnTo>
                    <a:pt x="387" y="340"/>
                  </a:lnTo>
                  <a:lnTo>
                    <a:pt x="393" y="337"/>
                  </a:lnTo>
                  <a:lnTo>
                    <a:pt x="397" y="334"/>
                  </a:lnTo>
                  <a:lnTo>
                    <a:pt x="400" y="328"/>
                  </a:lnTo>
                  <a:lnTo>
                    <a:pt x="400" y="323"/>
                  </a:lnTo>
                  <a:lnTo>
                    <a:pt x="397" y="319"/>
                  </a:lnTo>
                  <a:lnTo>
                    <a:pt x="391" y="316"/>
                  </a:lnTo>
                  <a:lnTo>
                    <a:pt x="385" y="315"/>
                  </a:lnTo>
                  <a:lnTo>
                    <a:pt x="365" y="315"/>
                  </a:lnTo>
                  <a:lnTo>
                    <a:pt x="346" y="315"/>
                  </a:lnTo>
                  <a:lnTo>
                    <a:pt x="326" y="314"/>
                  </a:lnTo>
                  <a:lnTo>
                    <a:pt x="307" y="313"/>
                  </a:lnTo>
                  <a:lnTo>
                    <a:pt x="287" y="312"/>
                  </a:lnTo>
                  <a:lnTo>
                    <a:pt x="266" y="310"/>
                  </a:lnTo>
                  <a:lnTo>
                    <a:pt x="247" y="308"/>
                  </a:lnTo>
                  <a:lnTo>
                    <a:pt x="227" y="306"/>
                  </a:lnTo>
                  <a:lnTo>
                    <a:pt x="208" y="303"/>
                  </a:lnTo>
                  <a:lnTo>
                    <a:pt x="188" y="300"/>
                  </a:lnTo>
                  <a:lnTo>
                    <a:pt x="169" y="295"/>
                  </a:lnTo>
                  <a:lnTo>
                    <a:pt x="150" y="291"/>
                  </a:lnTo>
                  <a:lnTo>
                    <a:pt x="131" y="287"/>
                  </a:lnTo>
                  <a:lnTo>
                    <a:pt x="114" y="281"/>
                  </a:lnTo>
                  <a:lnTo>
                    <a:pt x="95" y="275"/>
                  </a:lnTo>
                  <a:lnTo>
                    <a:pt x="77" y="269"/>
                  </a:lnTo>
                  <a:lnTo>
                    <a:pt x="63" y="261"/>
                  </a:lnTo>
                  <a:lnTo>
                    <a:pt x="51" y="251"/>
                  </a:lnTo>
                  <a:lnTo>
                    <a:pt x="44" y="241"/>
                  </a:lnTo>
                  <a:lnTo>
                    <a:pt x="38" y="228"/>
                  </a:lnTo>
                  <a:lnTo>
                    <a:pt x="38" y="214"/>
                  </a:lnTo>
                  <a:lnTo>
                    <a:pt x="41" y="195"/>
                  </a:lnTo>
                  <a:lnTo>
                    <a:pt x="47" y="177"/>
                  </a:lnTo>
                  <a:lnTo>
                    <a:pt x="53" y="163"/>
                  </a:lnTo>
                  <a:lnTo>
                    <a:pt x="63" y="148"/>
                  </a:lnTo>
                  <a:lnTo>
                    <a:pt x="74" y="135"/>
                  </a:lnTo>
                  <a:lnTo>
                    <a:pt x="85" y="122"/>
                  </a:lnTo>
                  <a:lnTo>
                    <a:pt x="98" y="111"/>
                  </a:lnTo>
                  <a:lnTo>
                    <a:pt x="111" y="100"/>
                  </a:lnTo>
                  <a:lnTo>
                    <a:pt x="125" y="89"/>
                  </a:lnTo>
                  <a:lnTo>
                    <a:pt x="141" y="79"/>
                  </a:lnTo>
                  <a:lnTo>
                    <a:pt x="160" y="68"/>
                  </a:lnTo>
                  <a:lnTo>
                    <a:pt x="179" y="57"/>
                  </a:lnTo>
                  <a:lnTo>
                    <a:pt x="201" y="47"/>
                  </a:lnTo>
                  <a:lnTo>
                    <a:pt x="224" y="37"/>
                  </a:lnTo>
                  <a:lnTo>
                    <a:pt x="249" y="27"/>
                  </a:lnTo>
                  <a:lnTo>
                    <a:pt x="272" y="19"/>
                  </a:lnTo>
                  <a:lnTo>
                    <a:pt x="294" y="12"/>
                  </a:lnTo>
                  <a:lnTo>
                    <a:pt x="314" y="6"/>
                  </a:lnTo>
                  <a:lnTo>
                    <a:pt x="332" y="1"/>
                  </a:lnTo>
                  <a:lnTo>
                    <a:pt x="316" y="0"/>
                  </a:lnTo>
                  <a:lnTo>
                    <a:pt x="295" y="1"/>
                  </a:lnTo>
                  <a:lnTo>
                    <a:pt x="274" y="5"/>
                  </a:lnTo>
                  <a:lnTo>
                    <a:pt x="249" y="10"/>
                  </a:lnTo>
                  <a:lnTo>
                    <a:pt x="224" y="17"/>
                  </a:lnTo>
                  <a:lnTo>
                    <a:pt x="199" y="25"/>
                  </a:lnTo>
                  <a:lnTo>
                    <a:pt x="176" y="35"/>
                  </a:lnTo>
                  <a:lnTo>
                    <a:pt x="156" y="4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8469" name="Freeform 133"/>
            <p:cNvSpPr>
              <a:spLocks/>
            </p:cNvSpPr>
            <p:nvPr/>
          </p:nvSpPr>
          <p:spPr bwMode="auto">
            <a:xfrm>
              <a:off x="4984" y="279"/>
              <a:ext cx="117" cy="114"/>
            </a:xfrm>
            <a:custGeom>
              <a:avLst/>
              <a:gdLst>
                <a:gd name="T0" fmla="*/ 291 w 349"/>
                <a:gd name="T1" fmla="*/ 70 h 227"/>
                <a:gd name="T2" fmla="*/ 307 w 349"/>
                <a:gd name="T3" fmla="*/ 83 h 227"/>
                <a:gd name="T4" fmla="*/ 316 w 349"/>
                <a:gd name="T5" fmla="*/ 97 h 227"/>
                <a:gd name="T6" fmla="*/ 321 w 349"/>
                <a:gd name="T7" fmla="*/ 113 h 227"/>
                <a:gd name="T8" fmla="*/ 321 w 349"/>
                <a:gd name="T9" fmla="*/ 129 h 227"/>
                <a:gd name="T10" fmla="*/ 318 w 349"/>
                <a:gd name="T11" fmla="*/ 142 h 227"/>
                <a:gd name="T12" fmla="*/ 313 w 349"/>
                <a:gd name="T13" fmla="*/ 154 h 227"/>
                <a:gd name="T14" fmla="*/ 302 w 349"/>
                <a:gd name="T15" fmla="*/ 165 h 227"/>
                <a:gd name="T16" fmla="*/ 292 w 349"/>
                <a:gd name="T17" fmla="*/ 174 h 227"/>
                <a:gd name="T18" fmla="*/ 279 w 349"/>
                <a:gd name="T19" fmla="*/ 185 h 227"/>
                <a:gd name="T20" fmla="*/ 266 w 349"/>
                <a:gd name="T21" fmla="*/ 193 h 227"/>
                <a:gd name="T22" fmla="*/ 253 w 349"/>
                <a:gd name="T23" fmla="*/ 202 h 227"/>
                <a:gd name="T24" fmla="*/ 240 w 349"/>
                <a:gd name="T25" fmla="*/ 212 h 227"/>
                <a:gd name="T26" fmla="*/ 237 w 349"/>
                <a:gd name="T27" fmla="*/ 215 h 227"/>
                <a:gd name="T28" fmla="*/ 236 w 349"/>
                <a:gd name="T29" fmla="*/ 218 h 227"/>
                <a:gd name="T30" fmla="*/ 237 w 349"/>
                <a:gd name="T31" fmla="*/ 221 h 227"/>
                <a:gd name="T32" fmla="*/ 240 w 349"/>
                <a:gd name="T33" fmla="*/ 224 h 227"/>
                <a:gd name="T34" fmla="*/ 244 w 349"/>
                <a:gd name="T35" fmla="*/ 226 h 227"/>
                <a:gd name="T36" fmla="*/ 249 w 349"/>
                <a:gd name="T37" fmla="*/ 227 h 227"/>
                <a:gd name="T38" fmla="*/ 254 w 349"/>
                <a:gd name="T39" fmla="*/ 226 h 227"/>
                <a:gd name="T40" fmla="*/ 259 w 349"/>
                <a:gd name="T41" fmla="*/ 224 h 227"/>
                <a:gd name="T42" fmla="*/ 288 w 349"/>
                <a:gd name="T43" fmla="*/ 211 h 227"/>
                <a:gd name="T44" fmla="*/ 311 w 349"/>
                <a:gd name="T45" fmla="*/ 193 h 227"/>
                <a:gd name="T46" fmla="*/ 331 w 349"/>
                <a:gd name="T47" fmla="*/ 172 h 227"/>
                <a:gd name="T48" fmla="*/ 345 w 349"/>
                <a:gd name="T49" fmla="*/ 151 h 227"/>
                <a:gd name="T50" fmla="*/ 349 w 349"/>
                <a:gd name="T51" fmla="*/ 127 h 227"/>
                <a:gd name="T52" fmla="*/ 346 w 349"/>
                <a:gd name="T53" fmla="*/ 104 h 227"/>
                <a:gd name="T54" fmla="*/ 334 w 349"/>
                <a:gd name="T55" fmla="*/ 83 h 227"/>
                <a:gd name="T56" fmla="*/ 311 w 349"/>
                <a:gd name="T57" fmla="*/ 63 h 227"/>
                <a:gd name="T58" fmla="*/ 294 w 349"/>
                <a:gd name="T59" fmla="*/ 53 h 227"/>
                <a:gd name="T60" fmla="*/ 273 w 349"/>
                <a:gd name="T61" fmla="*/ 44 h 227"/>
                <a:gd name="T62" fmla="*/ 250 w 349"/>
                <a:gd name="T63" fmla="*/ 35 h 227"/>
                <a:gd name="T64" fmla="*/ 227 w 349"/>
                <a:gd name="T65" fmla="*/ 28 h 227"/>
                <a:gd name="T66" fmla="*/ 202 w 349"/>
                <a:gd name="T67" fmla="*/ 22 h 227"/>
                <a:gd name="T68" fmla="*/ 176 w 349"/>
                <a:gd name="T69" fmla="*/ 17 h 227"/>
                <a:gd name="T70" fmla="*/ 151 w 349"/>
                <a:gd name="T71" fmla="*/ 12 h 227"/>
                <a:gd name="T72" fmla="*/ 125 w 349"/>
                <a:gd name="T73" fmla="*/ 7 h 227"/>
                <a:gd name="T74" fmla="*/ 102 w 349"/>
                <a:gd name="T75" fmla="*/ 4 h 227"/>
                <a:gd name="T76" fmla="*/ 79 w 349"/>
                <a:gd name="T77" fmla="*/ 2 h 227"/>
                <a:gd name="T78" fmla="*/ 58 w 349"/>
                <a:gd name="T79" fmla="*/ 0 h 227"/>
                <a:gd name="T80" fmla="*/ 39 w 349"/>
                <a:gd name="T81" fmla="*/ 0 h 227"/>
                <a:gd name="T82" fmla="*/ 23 w 349"/>
                <a:gd name="T83" fmla="*/ 0 h 227"/>
                <a:gd name="T84" fmla="*/ 12 w 349"/>
                <a:gd name="T85" fmla="*/ 1 h 227"/>
                <a:gd name="T86" fmla="*/ 5 w 349"/>
                <a:gd name="T87" fmla="*/ 3 h 227"/>
                <a:gd name="T88" fmla="*/ 0 w 349"/>
                <a:gd name="T89" fmla="*/ 5 h 227"/>
                <a:gd name="T90" fmla="*/ 15 w 349"/>
                <a:gd name="T91" fmla="*/ 7 h 227"/>
                <a:gd name="T92" fmla="*/ 31 w 349"/>
                <a:gd name="T93" fmla="*/ 9 h 227"/>
                <a:gd name="T94" fmla="*/ 47 w 349"/>
                <a:gd name="T95" fmla="*/ 11 h 227"/>
                <a:gd name="T96" fmla="*/ 64 w 349"/>
                <a:gd name="T97" fmla="*/ 13 h 227"/>
                <a:gd name="T98" fmla="*/ 83 w 349"/>
                <a:gd name="T99" fmla="*/ 15 h 227"/>
                <a:gd name="T100" fmla="*/ 102 w 349"/>
                <a:gd name="T101" fmla="*/ 17 h 227"/>
                <a:gd name="T102" fmla="*/ 121 w 349"/>
                <a:gd name="T103" fmla="*/ 20 h 227"/>
                <a:gd name="T104" fmla="*/ 141 w 349"/>
                <a:gd name="T105" fmla="*/ 23 h 227"/>
                <a:gd name="T106" fmla="*/ 160 w 349"/>
                <a:gd name="T107" fmla="*/ 27 h 227"/>
                <a:gd name="T108" fmla="*/ 180 w 349"/>
                <a:gd name="T109" fmla="*/ 31 h 227"/>
                <a:gd name="T110" fmla="*/ 201 w 349"/>
                <a:gd name="T111" fmla="*/ 36 h 227"/>
                <a:gd name="T112" fmla="*/ 220 w 349"/>
                <a:gd name="T113" fmla="*/ 41 h 227"/>
                <a:gd name="T114" fmla="*/ 238 w 349"/>
                <a:gd name="T115" fmla="*/ 48 h 227"/>
                <a:gd name="T116" fmla="*/ 257 w 349"/>
                <a:gd name="T117" fmla="*/ 54 h 227"/>
                <a:gd name="T118" fmla="*/ 275 w 349"/>
                <a:gd name="T119" fmla="*/ 62 h 227"/>
                <a:gd name="T120" fmla="*/ 291 w 349"/>
                <a:gd name="T121" fmla="*/ 7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" h="227">
                  <a:moveTo>
                    <a:pt x="291" y="70"/>
                  </a:moveTo>
                  <a:lnTo>
                    <a:pt x="307" y="83"/>
                  </a:lnTo>
                  <a:lnTo>
                    <a:pt x="316" y="97"/>
                  </a:lnTo>
                  <a:lnTo>
                    <a:pt x="321" y="113"/>
                  </a:lnTo>
                  <a:lnTo>
                    <a:pt x="321" y="129"/>
                  </a:lnTo>
                  <a:lnTo>
                    <a:pt x="318" y="142"/>
                  </a:lnTo>
                  <a:lnTo>
                    <a:pt x="313" y="154"/>
                  </a:lnTo>
                  <a:lnTo>
                    <a:pt x="302" y="165"/>
                  </a:lnTo>
                  <a:lnTo>
                    <a:pt x="292" y="174"/>
                  </a:lnTo>
                  <a:lnTo>
                    <a:pt x="279" y="185"/>
                  </a:lnTo>
                  <a:lnTo>
                    <a:pt x="266" y="193"/>
                  </a:lnTo>
                  <a:lnTo>
                    <a:pt x="253" y="202"/>
                  </a:lnTo>
                  <a:lnTo>
                    <a:pt x="240" y="212"/>
                  </a:lnTo>
                  <a:lnTo>
                    <a:pt x="237" y="215"/>
                  </a:lnTo>
                  <a:lnTo>
                    <a:pt x="236" y="218"/>
                  </a:lnTo>
                  <a:lnTo>
                    <a:pt x="237" y="221"/>
                  </a:lnTo>
                  <a:lnTo>
                    <a:pt x="240" y="224"/>
                  </a:lnTo>
                  <a:lnTo>
                    <a:pt x="244" y="226"/>
                  </a:lnTo>
                  <a:lnTo>
                    <a:pt x="249" y="227"/>
                  </a:lnTo>
                  <a:lnTo>
                    <a:pt x="254" y="226"/>
                  </a:lnTo>
                  <a:lnTo>
                    <a:pt x="259" y="224"/>
                  </a:lnTo>
                  <a:lnTo>
                    <a:pt x="288" y="211"/>
                  </a:lnTo>
                  <a:lnTo>
                    <a:pt x="311" y="193"/>
                  </a:lnTo>
                  <a:lnTo>
                    <a:pt x="331" y="172"/>
                  </a:lnTo>
                  <a:lnTo>
                    <a:pt x="345" y="151"/>
                  </a:lnTo>
                  <a:lnTo>
                    <a:pt x="349" y="127"/>
                  </a:lnTo>
                  <a:lnTo>
                    <a:pt x="346" y="104"/>
                  </a:lnTo>
                  <a:lnTo>
                    <a:pt x="334" y="83"/>
                  </a:lnTo>
                  <a:lnTo>
                    <a:pt x="311" y="63"/>
                  </a:lnTo>
                  <a:lnTo>
                    <a:pt x="294" y="53"/>
                  </a:lnTo>
                  <a:lnTo>
                    <a:pt x="273" y="44"/>
                  </a:lnTo>
                  <a:lnTo>
                    <a:pt x="250" y="35"/>
                  </a:lnTo>
                  <a:lnTo>
                    <a:pt x="227" y="28"/>
                  </a:lnTo>
                  <a:lnTo>
                    <a:pt x="202" y="22"/>
                  </a:lnTo>
                  <a:lnTo>
                    <a:pt x="176" y="17"/>
                  </a:lnTo>
                  <a:lnTo>
                    <a:pt x="151" y="12"/>
                  </a:lnTo>
                  <a:lnTo>
                    <a:pt x="125" y="7"/>
                  </a:lnTo>
                  <a:lnTo>
                    <a:pt x="102" y="4"/>
                  </a:lnTo>
                  <a:lnTo>
                    <a:pt x="79" y="2"/>
                  </a:lnTo>
                  <a:lnTo>
                    <a:pt x="58" y="0"/>
                  </a:lnTo>
                  <a:lnTo>
                    <a:pt x="39" y="0"/>
                  </a:lnTo>
                  <a:lnTo>
                    <a:pt x="23" y="0"/>
                  </a:lnTo>
                  <a:lnTo>
                    <a:pt x="12" y="1"/>
                  </a:lnTo>
                  <a:lnTo>
                    <a:pt x="5" y="3"/>
                  </a:lnTo>
                  <a:lnTo>
                    <a:pt x="0" y="5"/>
                  </a:lnTo>
                  <a:lnTo>
                    <a:pt x="15" y="7"/>
                  </a:lnTo>
                  <a:lnTo>
                    <a:pt x="31" y="9"/>
                  </a:lnTo>
                  <a:lnTo>
                    <a:pt x="47" y="11"/>
                  </a:lnTo>
                  <a:lnTo>
                    <a:pt x="64" y="13"/>
                  </a:lnTo>
                  <a:lnTo>
                    <a:pt x="83" y="15"/>
                  </a:lnTo>
                  <a:lnTo>
                    <a:pt x="102" y="17"/>
                  </a:lnTo>
                  <a:lnTo>
                    <a:pt x="121" y="20"/>
                  </a:lnTo>
                  <a:lnTo>
                    <a:pt x="141" y="23"/>
                  </a:lnTo>
                  <a:lnTo>
                    <a:pt x="160" y="27"/>
                  </a:lnTo>
                  <a:lnTo>
                    <a:pt x="180" y="31"/>
                  </a:lnTo>
                  <a:lnTo>
                    <a:pt x="201" y="36"/>
                  </a:lnTo>
                  <a:lnTo>
                    <a:pt x="220" y="41"/>
                  </a:lnTo>
                  <a:lnTo>
                    <a:pt x="238" y="48"/>
                  </a:lnTo>
                  <a:lnTo>
                    <a:pt x="257" y="54"/>
                  </a:lnTo>
                  <a:lnTo>
                    <a:pt x="275" y="62"/>
                  </a:lnTo>
                  <a:lnTo>
                    <a:pt x="291" y="7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8470" name="Freeform 134"/>
            <p:cNvSpPr>
              <a:spLocks/>
            </p:cNvSpPr>
            <p:nvPr/>
          </p:nvSpPr>
          <p:spPr bwMode="auto">
            <a:xfrm>
              <a:off x="4750" y="340"/>
              <a:ext cx="48" cy="107"/>
            </a:xfrm>
            <a:custGeom>
              <a:avLst/>
              <a:gdLst>
                <a:gd name="T0" fmla="*/ 0 w 143"/>
                <a:gd name="T1" fmla="*/ 115 h 212"/>
                <a:gd name="T2" fmla="*/ 0 w 143"/>
                <a:gd name="T3" fmla="*/ 133 h 212"/>
                <a:gd name="T4" fmla="*/ 6 w 143"/>
                <a:gd name="T5" fmla="*/ 149 h 212"/>
                <a:gd name="T6" fmla="*/ 16 w 143"/>
                <a:gd name="T7" fmla="*/ 165 h 212"/>
                <a:gd name="T8" fmla="*/ 31 w 143"/>
                <a:gd name="T9" fmla="*/ 178 h 212"/>
                <a:gd name="T10" fmla="*/ 48 w 143"/>
                <a:gd name="T11" fmla="*/ 190 h 212"/>
                <a:gd name="T12" fmla="*/ 69 w 143"/>
                <a:gd name="T13" fmla="*/ 200 h 212"/>
                <a:gd name="T14" fmla="*/ 92 w 143"/>
                <a:gd name="T15" fmla="*/ 207 h 212"/>
                <a:gd name="T16" fmla="*/ 115 w 143"/>
                <a:gd name="T17" fmla="*/ 211 h 212"/>
                <a:gd name="T18" fmla="*/ 122 w 143"/>
                <a:gd name="T19" fmla="*/ 212 h 212"/>
                <a:gd name="T20" fmla="*/ 130 w 143"/>
                <a:gd name="T21" fmla="*/ 210 h 212"/>
                <a:gd name="T22" fmla="*/ 135 w 143"/>
                <a:gd name="T23" fmla="*/ 207 h 212"/>
                <a:gd name="T24" fmla="*/ 138 w 143"/>
                <a:gd name="T25" fmla="*/ 203 h 212"/>
                <a:gd name="T26" fmla="*/ 138 w 143"/>
                <a:gd name="T27" fmla="*/ 198 h 212"/>
                <a:gd name="T28" fmla="*/ 137 w 143"/>
                <a:gd name="T29" fmla="*/ 193 h 212"/>
                <a:gd name="T30" fmla="*/ 133 w 143"/>
                <a:gd name="T31" fmla="*/ 189 h 212"/>
                <a:gd name="T32" fmla="*/ 125 w 143"/>
                <a:gd name="T33" fmla="*/ 186 h 212"/>
                <a:gd name="T34" fmla="*/ 102 w 143"/>
                <a:gd name="T35" fmla="*/ 180 h 212"/>
                <a:gd name="T36" fmla="*/ 80 w 143"/>
                <a:gd name="T37" fmla="*/ 172 h 212"/>
                <a:gd name="T38" fmla="*/ 63 w 143"/>
                <a:gd name="T39" fmla="*/ 161 h 212"/>
                <a:gd name="T40" fmla="*/ 50 w 143"/>
                <a:gd name="T41" fmla="*/ 148 h 212"/>
                <a:gd name="T42" fmla="*/ 41 w 143"/>
                <a:gd name="T43" fmla="*/ 133 h 212"/>
                <a:gd name="T44" fmla="*/ 37 w 143"/>
                <a:gd name="T45" fmla="*/ 116 h 212"/>
                <a:gd name="T46" fmla="*/ 37 w 143"/>
                <a:gd name="T47" fmla="*/ 99 h 212"/>
                <a:gd name="T48" fmla="*/ 44 w 143"/>
                <a:gd name="T49" fmla="*/ 80 h 212"/>
                <a:gd name="T50" fmla="*/ 54 w 143"/>
                <a:gd name="T51" fmla="*/ 67 h 212"/>
                <a:gd name="T52" fmla="*/ 70 w 143"/>
                <a:gd name="T53" fmla="*/ 54 h 212"/>
                <a:gd name="T54" fmla="*/ 87 w 143"/>
                <a:gd name="T55" fmla="*/ 41 h 212"/>
                <a:gd name="T56" fmla="*/ 106 w 143"/>
                <a:gd name="T57" fmla="*/ 30 h 212"/>
                <a:gd name="T58" fmla="*/ 122 w 143"/>
                <a:gd name="T59" fmla="*/ 21 h 212"/>
                <a:gd name="T60" fmla="*/ 135 w 143"/>
                <a:gd name="T61" fmla="*/ 11 h 212"/>
                <a:gd name="T62" fmla="*/ 143 w 143"/>
                <a:gd name="T63" fmla="*/ 5 h 212"/>
                <a:gd name="T64" fmla="*/ 143 w 143"/>
                <a:gd name="T65" fmla="*/ 0 h 212"/>
                <a:gd name="T66" fmla="*/ 127 w 143"/>
                <a:gd name="T67" fmla="*/ 4 h 212"/>
                <a:gd name="T68" fmla="*/ 106 w 143"/>
                <a:gd name="T69" fmla="*/ 11 h 212"/>
                <a:gd name="T70" fmla="*/ 85 w 143"/>
                <a:gd name="T71" fmla="*/ 24 h 212"/>
                <a:gd name="T72" fmla="*/ 61 w 143"/>
                <a:gd name="T73" fmla="*/ 38 h 212"/>
                <a:gd name="T74" fmla="*/ 40 w 143"/>
                <a:gd name="T75" fmla="*/ 55 h 212"/>
                <a:gd name="T76" fmla="*/ 22 w 143"/>
                <a:gd name="T77" fmla="*/ 74 h 212"/>
                <a:gd name="T78" fmla="*/ 8 w 143"/>
                <a:gd name="T79" fmla="*/ 95 h 212"/>
                <a:gd name="T80" fmla="*/ 0 w 143"/>
                <a:gd name="T81" fmla="*/ 115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43" h="212">
                  <a:moveTo>
                    <a:pt x="0" y="115"/>
                  </a:moveTo>
                  <a:lnTo>
                    <a:pt x="0" y="133"/>
                  </a:lnTo>
                  <a:lnTo>
                    <a:pt x="6" y="149"/>
                  </a:lnTo>
                  <a:lnTo>
                    <a:pt x="16" y="165"/>
                  </a:lnTo>
                  <a:lnTo>
                    <a:pt x="31" y="178"/>
                  </a:lnTo>
                  <a:lnTo>
                    <a:pt x="48" y="190"/>
                  </a:lnTo>
                  <a:lnTo>
                    <a:pt x="69" y="200"/>
                  </a:lnTo>
                  <a:lnTo>
                    <a:pt x="92" y="207"/>
                  </a:lnTo>
                  <a:lnTo>
                    <a:pt x="115" y="211"/>
                  </a:lnTo>
                  <a:lnTo>
                    <a:pt x="122" y="212"/>
                  </a:lnTo>
                  <a:lnTo>
                    <a:pt x="130" y="210"/>
                  </a:lnTo>
                  <a:lnTo>
                    <a:pt x="135" y="207"/>
                  </a:lnTo>
                  <a:lnTo>
                    <a:pt x="138" y="203"/>
                  </a:lnTo>
                  <a:lnTo>
                    <a:pt x="138" y="198"/>
                  </a:lnTo>
                  <a:lnTo>
                    <a:pt x="137" y="193"/>
                  </a:lnTo>
                  <a:lnTo>
                    <a:pt x="133" y="189"/>
                  </a:lnTo>
                  <a:lnTo>
                    <a:pt x="125" y="186"/>
                  </a:lnTo>
                  <a:lnTo>
                    <a:pt x="102" y="180"/>
                  </a:lnTo>
                  <a:lnTo>
                    <a:pt x="80" y="172"/>
                  </a:lnTo>
                  <a:lnTo>
                    <a:pt x="63" y="161"/>
                  </a:lnTo>
                  <a:lnTo>
                    <a:pt x="50" y="148"/>
                  </a:lnTo>
                  <a:lnTo>
                    <a:pt x="41" y="133"/>
                  </a:lnTo>
                  <a:lnTo>
                    <a:pt x="37" y="116"/>
                  </a:lnTo>
                  <a:lnTo>
                    <a:pt x="37" y="99"/>
                  </a:lnTo>
                  <a:lnTo>
                    <a:pt x="44" y="80"/>
                  </a:lnTo>
                  <a:lnTo>
                    <a:pt x="54" y="67"/>
                  </a:lnTo>
                  <a:lnTo>
                    <a:pt x="70" y="54"/>
                  </a:lnTo>
                  <a:lnTo>
                    <a:pt x="87" y="41"/>
                  </a:lnTo>
                  <a:lnTo>
                    <a:pt x="106" y="30"/>
                  </a:lnTo>
                  <a:lnTo>
                    <a:pt x="122" y="21"/>
                  </a:lnTo>
                  <a:lnTo>
                    <a:pt x="135" y="11"/>
                  </a:lnTo>
                  <a:lnTo>
                    <a:pt x="143" y="5"/>
                  </a:lnTo>
                  <a:lnTo>
                    <a:pt x="143" y="0"/>
                  </a:lnTo>
                  <a:lnTo>
                    <a:pt x="127" y="4"/>
                  </a:lnTo>
                  <a:lnTo>
                    <a:pt x="106" y="11"/>
                  </a:lnTo>
                  <a:lnTo>
                    <a:pt x="85" y="24"/>
                  </a:lnTo>
                  <a:lnTo>
                    <a:pt x="61" y="38"/>
                  </a:lnTo>
                  <a:lnTo>
                    <a:pt x="40" y="55"/>
                  </a:lnTo>
                  <a:lnTo>
                    <a:pt x="22" y="74"/>
                  </a:lnTo>
                  <a:lnTo>
                    <a:pt x="8" y="95"/>
                  </a:lnTo>
                  <a:lnTo>
                    <a:pt x="0" y="1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8471" name="Freeform 135"/>
            <p:cNvSpPr>
              <a:spLocks/>
            </p:cNvSpPr>
            <p:nvPr/>
          </p:nvSpPr>
          <p:spPr bwMode="auto">
            <a:xfrm>
              <a:off x="5081" y="272"/>
              <a:ext cx="101" cy="139"/>
            </a:xfrm>
            <a:custGeom>
              <a:avLst/>
              <a:gdLst>
                <a:gd name="T0" fmla="*/ 258 w 304"/>
                <a:gd name="T1" fmla="*/ 111 h 278"/>
                <a:gd name="T2" fmla="*/ 272 w 304"/>
                <a:gd name="T3" fmla="*/ 129 h 278"/>
                <a:gd name="T4" fmla="*/ 279 w 304"/>
                <a:gd name="T5" fmla="*/ 147 h 278"/>
                <a:gd name="T6" fmla="*/ 275 w 304"/>
                <a:gd name="T7" fmla="*/ 168 h 278"/>
                <a:gd name="T8" fmla="*/ 258 w 304"/>
                <a:gd name="T9" fmla="*/ 187 h 278"/>
                <a:gd name="T10" fmla="*/ 233 w 304"/>
                <a:gd name="T11" fmla="*/ 205 h 278"/>
                <a:gd name="T12" fmla="*/ 205 w 304"/>
                <a:gd name="T13" fmla="*/ 220 h 278"/>
                <a:gd name="T14" fmla="*/ 176 w 304"/>
                <a:gd name="T15" fmla="*/ 237 h 278"/>
                <a:gd name="T16" fmla="*/ 159 w 304"/>
                <a:gd name="T17" fmla="*/ 249 h 278"/>
                <a:gd name="T18" fmla="*/ 153 w 304"/>
                <a:gd name="T19" fmla="*/ 258 h 278"/>
                <a:gd name="T20" fmla="*/ 149 w 304"/>
                <a:gd name="T21" fmla="*/ 266 h 278"/>
                <a:gd name="T22" fmla="*/ 151 w 304"/>
                <a:gd name="T23" fmla="*/ 274 h 278"/>
                <a:gd name="T24" fmla="*/ 162 w 304"/>
                <a:gd name="T25" fmla="*/ 278 h 278"/>
                <a:gd name="T26" fmla="*/ 172 w 304"/>
                <a:gd name="T27" fmla="*/ 277 h 278"/>
                <a:gd name="T28" fmla="*/ 191 w 304"/>
                <a:gd name="T29" fmla="*/ 262 h 278"/>
                <a:gd name="T30" fmla="*/ 223 w 304"/>
                <a:gd name="T31" fmla="*/ 241 h 278"/>
                <a:gd name="T32" fmla="*/ 256 w 304"/>
                <a:gd name="T33" fmla="*/ 220 h 278"/>
                <a:gd name="T34" fmla="*/ 285 w 304"/>
                <a:gd name="T35" fmla="*/ 197 h 278"/>
                <a:gd name="T36" fmla="*/ 303 w 304"/>
                <a:gd name="T37" fmla="*/ 167 h 278"/>
                <a:gd name="T38" fmla="*/ 301 w 304"/>
                <a:gd name="T39" fmla="*/ 136 h 278"/>
                <a:gd name="T40" fmla="*/ 282 w 304"/>
                <a:gd name="T41" fmla="*/ 107 h 278"/>
                <a:gd name="T42" fmla="*/ 252 w 304"/>
                <a:gd name="T43" fmla="*/ 83 h 278"/>
                <a:gd name="T44" fmla="*/ 218 w 304"/>
                <a:gd name="T45" fmla="*/ 68 h 278"/>
                <a:gd name="T46" fmla="*/ 186 w 304"/>
                <a:gd name="T47" fmla="*/ 54 h 278"/>
                <a:gd name="T48" fmla="*/ 151 w 304"/>
                <a:gd name="T49" fmla="*/ 41 h 278"/>
                <a:gd name="T50" fmla="*/ 115 w 304"/>
                <a:gd name="T51" fmla="*/ 28 h 278"/>
                <a:gd name="T52" fmla="*/ 82 w 304"/>
                <a:gd name="T53" fmla="*/ 16 h 278"/>
                <a:gd name="T54" fmla="*/ 50 w 304"/>
                <a:gd name="T55" fmla="*/ 7 h 278"/>
                <a:gd name="T56" fmla="*/ 25 w 304"/>
                <a:gd name="T57" fmla="*/ 1 h 278"/>
                <a:gd name="T58" fmla="*/ 6 w 304"/>
                <a:gd name="T59" fmla="*/ 0 h 278"/>
                <a:gd name="T60" fmla="*/ 13 w 304"/>
                <a:gd name="T61" fmla="*/ 7 h 278"/>
                <a:gd name="T62" fmla="*/ 44 w 304"/>
                <a:gd name="T63" fmla="*/ 17 h 278"/>
                <a:gd name="T64" fmla="*/ 74 w 304"/>
                <a:gd name="T65" fmla="*/ 28 h 278"/>
                <a:gd name="T66" fmla="*/ 106 w 304"/>
                <a:gd name="T67" fmla="*/ 39 h 278"/>
                <a:gd name="T68" fmla="*/ 140 w 304"/>
                <a:gd name="T69" fmla="*/ 51 h 278"/>
                <a:gd name="T70" fmla="*/ 172 w 304"/>
                <a:gd name="T71" fmla="*/ 64 h 278"/>
                <a:gd name="T72" fmla="*/ 204 w 304"/>
                <a:gd name="T73" fmla="*/ 79 h 278"/>
                <a:gd name="T74" fmla="*/ 233 w 304"/>
                <a:gd name="T75" fmla="*/ 95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04" h="278">
                  <a:moveTo>
                    <a:pt x="247" y="104"/>
                  </a:moveTo>
                  <a:lnTo>
                    <a:pt x="258" y="111"/>
                  </a:lnTo>
                  <a:lnTo>
                    <a:pt x="265" y="119"/>
                  </a:lnTo>
                  <a:lnTo>
                    <a:pt x="272" y="129"/>
                  </a:lnTo>
                  <a:lnTo>
                    <a:pt x="276" y="138"/>
                  </a:lnTo>
                  <a:lnTo>
                    <a:pt x="279" y="147"/>
                  </a:lnTo>
                  <a:lnTo>
                    <a:pt x="278" y="158"/>
                  </a:lnTo>
                  <a:lnTo>
                    <a:pt x="275" y="168"/>
                  </a:lnTo>
                  <a:lnTo>
                    <a:pt x="268" y="177"/>
                  </a:lnTo>
                  <a:lnTo>
                    <a:pt x="258" y="187"/>
                  </a:lnTo>
                  <a:lnTo>
                    <a:pt x="246" y="197"/>
                  </a:lnTo>
                  <a:lnTo>
                    <a:pt x="233" y="205"/>
                  </a:lnTo>
                  <a:lnTo>
                    <a:pt x="220" y="213"/>
                  </a:lnTo>
                  <a:lnTo>
                    <a:pt x="205" y="220"/>
                  </a:lnTo>
                  <a:lnTo>
                    <a:pt x="191" y="229"/>
                  </a:lnTo>
                  <a:lnTo>
                    <a:pt x="176" y="237"/>
                  </a:lnTo>
                  <a:lnTo>
                    <a:pt x="163" y="246"/>
                  </a:lnTo>
                  <a:lnTo>
                    <a:pt x="159" y="249"/>
                  </a:lnTo>
                  <a:lnTo>
                    <a:pt x="156" y="253"/>
                  </a:lnTo>
                  <a:lnTo>
                    <a:pt x="153" y="258"/>
                  </a:lnTo>
                  <a:lnTo>
                    <a:pt x="150" y="262"/>
                  </a:lnTo>
                  <a:lnTo>
                    <a:pt x="149" y="266"/>
                  </a:lnTo>
                  <a:lnTo>
                    <a:pt x="149" y="270"/>
                  </a:lnTo>
                  <a:lnTo>
                    <a:pt x="151" y="274"/>
                  </a:lnTo>
                  <a:lnTo>
                    <a:pt x="156" y="277"/>
                  </a:lnTo>
                  <a:lnTo>
                    <a:pt x="162" y="278"/>
                  </a:lnTo>
                  <a:lnTo>
                    <a:pt x="167" y="278"/>
                  </a:lnTo>
                  <a:lnTo>
                    <a:pt x="172" y="277"/>
                  </a:lnTo>
                  <a:lnTo>
                    <a:pt x="176" y="274"/>
                  </a:lnTo>
                  <a:lnTo>
                    <a:pt x="191" y="262"/>
                  </a:lnTo>
                  <a:lnTo>
                    <a:pt x="207" y="251"/>
                  </a:lnTo>
                  <a:lnTo>
                    <a:pt x="223" y="241"/>
                  </a:lnTo>
                  <a:lnTo>
                    <a:pt x="240" y="231"/>
                  </a:lnTo>
                  <a:lnTo>
                    <a:pt x="256" y="220"/>
                  </a:lnTo>
                  <a:lnTo>
                    <a:pt x="272" y="209"/>
                  </a:lnTo>
                  <a:lnTo>
                    <a:pt x="285" y="197"/>
                  </a:lnTo>
                  <a:lnTo>
                    <a:pt x="295" y="183"/>
                  </a:lnTo>
                  <a:lnTo>
                    <a:pt x="303" y="167"/>
                  </a:lnTo>
                  <a:lnTo>
                    <a:pt x="304" y="151"/>
                  </a:lnTo>
                  <a:lnTo>
                    <a:pt x="301" y="136"/>
                  </a:lnTo>
                  <a:lnTo>
                    <a:pt x="294" y="120"/>
                  </a:lnTo>
                  <a:lnTo>
                    <a:pt x="282" y="107"/>
                  </a:lnTo>
                  <a:lnTo>
                    <a:pt x="269" y="94"/>
                  </a:lnTo>
                  <a:lnTo>
                    <a:pt x="252" y="83"/>
                  </a:lnTo>
                  <a:lnTo>
                    <a:pt x="233" y="74"/>
                  </a:lnTo>
                  <a:lnTo>
                    <a:pt x="218" y="68"/>
                  </a:lnTo>
                  <a:lnTo>
                    <a:pt x="202" y="62"/>
                  </a:lnTo>
                  <a:lnTo>
                    <a:pt x="186" y="54"/>
                  </a:lnTo>
                  <a:lnTo>
                    <a:pt x="169" y="48"/>
                  </a:lnTo>
                  <a:lnTo>
                    <a:pt x="151" y="41"/>
                  </a:lnTo>
                  <a:lnTo>
                    <a:pt x="133" y="35"/>
                  </a:lnTo>
                  <a:lnTo>
                    <a:pt x="115" y="28"/>
                  </a:lnTo>
                  <a:lnTo>
                    <a:pt x="98" y="21"/>
                  </a:lnTo>
                  <a:lnTo>
                    <a:pt x="82" y="16"/>
                  </a:lnTo>
                  <a:lnTo>
                    <a:pt x="66" y="11"/>
                  </a:lnTo>
                  <a:lnTo>
                    <a:pt x="50" y="7"/>
                  </a:lnTo>
                  <a:lnTo>
                    <a:pt x="37" y="4"/>
                  </a:lnTo>
                  <a:lnTo>
                    <a:pt x="25" y="1"/>
                  </a:lnTo>
                  <a:lnTo>
                    <a:pt x="15" y="0"/>
                  </a:lnTo>
                  <a:lnTo>
                    <a:pt x="6" y="0"/>
                  </a:lnTo>
                  <a:lnTo>
                    <a:pt x="0" y="2"/>
                  </a:lnTo>
                  <a:lnTo>
                    <a:pt x="13" y="7"/>
                  </a:lnTo>
                  <a:lnTo>
                    <a:pt x="28" y="12"/>
                  </a:lnTo>
                  <a:lnTo>
                    <a:pt x="44" y="17"/>
                  </a:lnTo>
                  <a:lnTo>
                    <a:pt x="58" y="23"/>
                  </a:lnTo>
                  <a:lnTo>
                    <a:pt x="74" y="28"/>
                  </a:lnTo>
                  <a:lnTo>
                    <a:pt x="90" y="33"/>
                  </a:lnTo>
                  <a:lnTo>
                    <a:pt x="106" y="39"/>
                  </a:lnTo>
                  <a:lnTo>
                    <a:pt x="122" y="45"/>
                  </a:lnTo>
                  <a:lnTo>
                    <a:pt x="140" y="51"/>
                  </a:lnTo>
                  <a:lnTo>
                    <a:pt x="156" y="58"/>
                  </a:lnTo>
                  <a:lnTo>
                    <a:pt x="172" y="64"/>
                  </a:lnTo>
                  <a:lnTo>
                    <a:pt x="188" y="71"/>
                  </a:lnTo>
                  <a:lnTo>
                    <a:pt x="204" y="79"/>
                  </a:lnTo>
                  <a:lnTo>
                    <a:pt x="218" y="86"/>
                  </a:lnTo>
                  <a:lnTo>
                    <a:pt x="233" y="95"/>
                  </a:lnTo>
                  <a:lnTo>
                    <a:pt x="247" y="10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Wireless, Mobile Networks</a:t>
            </a:r>
          </a:p>
        </p:txBody>
      </p:sp>
      <p:sp>
        <p:nvSpPr>
          <p:cNvPr id="6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6-</a:t>
            </a:r>
            <a:fld id="{ECE7B414-5C99-4ACD-BA4F-C38FF02E0B87}" type="slidenum">
              <a:rPr lang="en-US"/>
              <a:pPr/>
              <a:t>5</a:t>
            </a:fld>
            <a:endParaRPr lang="en-US"/>
          </a:p>
        </p:txBody>
      </p:sp>
      <p:sp>
        <p:nvSpPr>
          <p:cNvPr id="396290" name="Rectangle 2"/>
          <p:cNvSpPr>
            <a:spLocks noGrp="1" noChangeArrowheads="1"/>
          </p:cNvSpPr>
          <p:nvPr>
            <p:ph type="title"/>
          </p:nvPr>
        </p:nvSpPr>
        <p:spPr>
          <a:xfrm>
            <a:off x="93550" y="228600"/>
            <a:ext cx="8334375" cy="1143000"/>
          </a:xfrm>
        </p:spPr>
        <p:txBody>
          <a:bodyPr/>
          <a:lstStyle/>
          <a:p>
            <a:r>
              <a:rPr lang="en-US" sz="3200" u="none" dirty="0">
                <a:solidFill>
                  <a:srgbClr val="3333CC"/>
                </a:solidFill>
              </a:rPr>
              <a:t>Characteristics of selected wireless link  standards</a:t>
            </a:r>
          </a:p>
        </p:txBody>
      </p:sp>
      <p:sp>
        <p:nvSpPr>
          <p:cNvPr id="396396" name="Rectangle 108"/>
          <p:cNvSpPr>
            <a:spLocks noChangeArrowheads="1"/>
          </p:cNvSpPr>
          <p:nvPr/>
        </p:nvSpPr>
        <p:spPr bwMode="auto">
          <a:xfrm>
            <a:off x="2952750" y="1968500"/>
            <a:ext cx="1589088" cy="3454400"/>
          </a:xfrm>
          <a:prstGeom prst="rect">
            <a:avLst/>
          </a:prstGeom>
          <a:gradFill rotWithShape="1">
            <a:gsLst>
              <a:gs pos="0">
                <a:srgbClr val="DDDDDD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6397" name="Rectangle 109"/>
          <p:cNvSpPr>
            <a:spLocks noChangeArrowheads="1"/>
          </p:cNvSpPr>
          <p:nvPr/>
        </p:nvSpPr>
        <p:spPr bwMode="auto">
          <a:xfrm>
            <a:off x="4578350" y="1982788"/>
            <a:ext cx="1589088" cy="3440112"/>
          </a:xfrm>
          <a:prstGeom prst="rect">
            <a:avLst/>
          </a:prstGeom>
          <a:gradFill rotWithShape="1">
            <a:gsLst>
              <a:gs pos="0">
                <a:srgbClr val="DDDDDD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6398" name="Rectangle 110"/>
          <p:cNvSpPr>
            <a:spLocks noChangeArrowheads="1"/>
          </p:cNvSpPr>
          <p:nvPr/>
        </p:nvSpPr>
        <p:spPr bwMode="auto">
          <a:xfrm>
            <a:off x="6203950" y="1982788"/>
            <a:ext cx="1589088" cy="3440112"/>
          </a:xfrm>
          <a:prstGeom prst="rect">
            <a:avLst/>
          </a:prstGeom>
          <a:gradFill rotWithShape="1">
            <a:gsLst>
              <a:gs pos="0">
                <a:srgbClr val="DDDDDD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6399" name="Rectangle 111"/>
          <p:cNvSpPr>
            <a:spLocks noChangeArrowheads="1"/>
          </p:cNvSpPr>
          <p:nvPr/>
        </p:nvSpPr>
        <p:spPr bwMode="auto">
          <a:xfrm>
            <a:off x="1327150" y="1955800"/>
            <a:ext cx="1589088" cy="3467100"/>
          </a:xfrm>
          <a:prstGeom prst="rect">
            <a:avLst/>
          </a:prstGeom>
          <a:gradFill rotWithShape="1">
            <a:gsLst>
              <a:gs pos="0">
                <a:srgbClr val="DDDDDD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6400" name="Line 112"/>
          <p:cNvSpPr>
            <a:spLocks noChangeShapeType="1"/>
          </p:cNvSpPr>
          <p:nvPr/>
        </p:nvSpPr>
        <p:spPr bwMode="auto">
          <a:xfrm>
            <a:off x="1327150" y="5422900"/>
            <a:ext cx="6626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6401" name="Text Box 113"/>
          <p:cNvSpPr txBox="1">
            <a:spLocks noChangeArrowheads="1"/>
          </p:cNvSpPr>
          <p:nvPr/>
        </p:nvSpPr>
        <p:spPr bwMode="auto">
          <a:xfrm>
            <a:off x="1704975" y="5413375"/>
            <a:ext cx="8318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>
                <a:latin typeface="Arial" charset="0"/>
              </a:rPr>
              <a:t>Indoor</a:t>
            </a:r>
          </a:p>
          <a:p>
            <a:pPr algn="ctr" eaLnBrk="1" hangingPunct="1"/>
            <a:r>
              <a:rPr lang="en-US" sz="1400">
                <a:latin typeface="Arial" charset="0"/>
              </a:rPr>
              <a:t>10-30m</a:t>
            </a:r>
          </a:p>
        </p:txBody>
      </p:sp>
      <p:sp>
        <p:nvSpPr>
          <p:cNvPr id="396402" name="Text Box 114"/>
          <p:cNvSpPr txBox="1">
            <a:spLocks noChangeArrowheads="1"/>
          </p:cNvSpPr>
          <p:nvPr/>
        </p:nvSpPr>
        <p:spPr bwMode="auto">
          <a:xfrm>
            <a:off x="3217863" y="5416550"/>
            <a:ext cx="10096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>
                <a:latin typeface="Arial" charset="0"/>
              </a:rPr>
              <a:t>Outdoor</a:t>
            </a:r>
          </a:p>
          <a:p>
            <a:pPr algn="ctr" eaLnBrk="1" hangingPunct="1"/>
            <a:r>
              <a:rPr lang="en-US" sz="1400">
                <a:latin typeface="Arial" charset="0"/>
              </a:rPr>
              <a:t>50-200m</a:t>
            </a:r>
          </a:p>
        </p:txBody>
      </p:sp>
      <p:sp>
        <p:nvSpPr>
          <p:cNvPr id="396403" name="Text Box 115"/>
          <p:cNvSpPr txBox="1">
            <a:spLocks noChangeArrowheads="1"/>
          </p:cNvSpPr>
          <p:nvPr/>
        </p:nvSpPr>
        <p:spPr bwMode="auto">
          <a:xfrm>
            <a:off x="4695825" y="5421313"/>
            <a:ext cx="1238250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>
                <a:latin typeface="Arial" charset="0"/>
              </a:rPr>
              <a:t>Mid-range</a:t>
            </a:r>
          </a:p>
          <a:p>
            <a:pPr algn="ctr" eaLnBrk="1" hangingPunct="1"/>
            <a:r>
              <a:rPr lang="en-US">
                <a:latin typeface="Arial" charset="0"/>
              </a:rPr>
              <a:t>outdoor</a:t>
            </a:r>
          </a:p>
          <a:p>
            <a:pPr algn="ctr" eaLnBrk="1" hangingPunct="1"/>
            <a:r>
              <a:rPr lang="en-US" sz="1400">
                <a:latin typeface="Arial" charset="0"/>
              </a:rPr>
              <a:t>200m – 4 Km</a:t>
            </a:r>
          </a:p>
        </p:txBody>
      </p:sp>
      <p:sp>
        <p:nvSpPr>
          <p:cNvPr id="396404" name="Text Box 116"/>
          <p:cNvSpPr txBox="1">
            <a:spLocks noChangeArrowheads="1"/>
          </p:cNvSpPr>
          <p:nvPr/>
        </p:nvSpPr>
        <p:spPr bwMode="auto">
          <a:xfrm>
            <a:off x="6200775" y="5421313"/>
            <a:ext cx="1352550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>
                <a:latin typeface="Arial" charset="0"/>
              </a:rPr>
              <a:t>Long-range</a:t>
            </a:r>
          </a:p>
          <a:p>
            <a:pPr algn="ctr" eaLnBrk="1" hangingPunct="1"/>
            <a:r>
              <a:rPr lang="en-US">
                <a:latin typeface="Arial" charset="0"/>
              </a:rPr>
              <a:t>outdoor</a:t>
            </a:r>
          </a:p>
          <a:p>
            <a:pPr algn="ctr" eaLnBrk="1" hangingPunct="1"/>
            <a:r>
              <a:rPr lang="en-US" sz="1400">
                <a:latin typeface="Arial" charset="0"/>
              </a:rPr>
              <a:t>5Km – 20 Km</a:t>
            </a:r>
          </a:p>
        </p:txBody>
      </p:sp>
      <p:sp>
        <p:nvSpPr>
          <p:cNvPr id="396405" name="Text Box 117"/>
          <p:cNvSpPr txBox="1">
            <a:spLocks noChangeArrowheads="1"/>
          </p:cNvSpPr>
          <p:nvPr/>
        </p:nvSpPr>
        <p:spPr bwMode="auto">
          <a:xfrm>
            <a:off x="679450" y="4800600"/>
            <a:ext cx="628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>
                <a:latin typeface="Arial" charset="0"/>
              </a:rPr>
              <a:t>.056</a:t>
            </a:r>
            <a:endParaRPr lang="en-US" sz="1400">
              <a:latin typeface="Arial" charset="0"/>
            </a:endParaRPr>
          </a:p>
        </p:txBody>
      </p:sp>
      <p:sp>
        <p:nvSpPr>
          <p:cNvPr id="396406" name="Text Box 118"/>
          <p:cNvSpPr txBox="1">
            <a:spLocks noChangeArrowheads="1"/>
          </p:cNvSpPr>
          <p:nvPr/>
        </p:nvSpPr>
        <p:spPr bwMode="auto">
          <a:xfrm>
            <a:off x="682625" y="4368800"/>
            <a:ext cx="628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>
                <a:latin typeface="Arial" charset="0"/>
              </a:rPr>
              <a:t>.384</a:t>
            </a:r>
            <a:endParaRPr lang="en-US" sz="1400">
              <a:latin typeface="Arial" charset="0"/>
            </a:endParaRPr>
          </a:p>
        </p:txBody>
      </p:sp>
      <p:sp>
        <p:nvSpPr>
          <p:cNvPr id="396407" name="Text Box 119"/>
          <p:cNvSpPr txBox="1">
            <a:spLocks noChangeArrowheads="1"/>
          </p:cNvSpPr>
          <p:nvPr/>
        </p:nvSpPr>
        <p:spPr bwMode="auto">
          <a:xfrm>
            <a:off x="923925" y="3678238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>
                <a:latin typeface="Arial" charset="0"/>
              </a:rPr>
              <a:t>1</a:t>
            </a:r>
            <a:endParaRPr lang="en-US" sz="1400">
              <a:latin typeface="Arial" charset="0"/>
            </a:endParaRPr>
          </a:p>
        </p:txBody>
      </p:sp>
      <p:sp>
        <p:nvSpPr>
          <p:cNvPr id="396408" name="Text Box 120"/>
          <p:cNvSpPr txBox="1">
            <a:spLocks noChangeArrowheads="1"/>
          </p:cNvSpPr>
          <p:nvPr/>
        </p:nvSpPr>
        <p:spPr bwMode="auto">
          <a:xfrm>
            <a:off x="922338" y="3246438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>
                <a:latin typeface="Arial" charset="0"/>
              </a:rPr>
              <a:t>4</a:t>
            </a:r>
            <a:endParaRPr lang="en-US" sz="1400">
              <a:latin typeface="Arial" charset="0"/>
            </a:endParaRPr>
          </a:p>
        </p:txBody>
      </p:sp>
      <p:sp>
        <p:nvSpPr>
          <p:cNvPr id="396409" name="Text Box 121"/>
          <p:cNvSpPr txBox="1">
            <a:spLocks noChangeArrowheads="1"/>
          </p:cNvSpPr>
          <p:nvPr/>
        </p:nvSpPr>
        <p:spPr bwMode="auto">
          <a:xfrm>
            <a:off x="625475" y="2851150"/>
            <a:ext cx="641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>
                <a:latin typeface="Arial" charset="0"/>
              </a:rPr>
              <a:t>5-11</a:t>
            </a:r>
            <a:endParaRPr lang="en-US" sz="1400">
              <a:latin typeface="Arial" charset="0"/>
            </a:endParaRPr>
          </a:p>
        </p:txBody>
      </p:sp>
      <p:sp>
        <p:nvSpPr>
          <p:cNvPr id="396410" name="Text Box 122"/>
          <p:cNvSpPr txBox="1">
            <a:spLocks noChangeArrowheads="1"/>
          </p:cNvSpPr>
          <p:nvPr/>
        </p:nvSpPr>
        <p:spPr bwMode="auto">
          <a:xfrm>
            <a:off x="814388" y="2435225"/>
            <a:ext cx="438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>
                <a:latin typeface="Arial" charset="0"/>
              </a:rPr>
              <a:t>54</a:t>
            </a:r>
            <a:endParaRPr lang="en-US" sz="1400">
              <a:latin typeface="Arial" charset="0"/>
            </a:endParaRPr>
          </a:p>
        </p:txBody>
      </p:sp>
      <p:sp>
        <p:nvSpPr>
          <p:cNvPr id="396411" name="Rectangle 123"/>
          <p:cNvSpPr>
            <a:spLocks noChangeArrowheads="1"/>
          </p:cNvSpPr>
          <p:nvPr/>
        </p:nvSpPr>
        <p:spPr bwMode="auto">
          <a:xfrm>
            <a:off x="2662238" y="4852988"/>
            <a:ext cx="4676775" cy="284162"/>
          </a:xfrm>
          <a:prstGeom prst="rect">
            <a:avLst/>
          </a:prstGeom>
          <a:solidFill>
            <a:srgbClr val="3333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6412" name="Text Box 124"/>
          <p:cNvSpPr txBox="1">
            <a:spLocks noChangeArrowheads="1"/>
          </p:cNvSpPr>
          <p:nvPr/>
        </p:nvSpPr>
        <p:spPr bwMode="auto">
          <a:xfrm>
            <a:off x="3948113" y="4845050"/>
            <a:ext cx="17430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400" b="1">
                <a:solidFill>
                  <a:schemeClr val="bg1"/>
                </a:solidFill>
                <a:latin typeface="Arial" charset="0"/>
              </a:rPr>
              <a:t>IS-95, CDMA, GSM</a:t>
            </a:r>
          </a:p>
        </p:txBody>
      </p:sp>
      <p:sp>
        <p:nvSpPr>
          <p:cNvPr id="396413" name="Text Box 125"/>
          <p:cNvSpPr txBox="1">
            <a:spLocks noChangeArrowheads="1"/>
          </p:cNvSpPr>
          <p:nvPr/>
        </p:nvSpPr>
        <p:spPr bwMode="auto">
          <a:xfrm>
            <a:off x="7750175" y="4795838"/>
            <a:ext cx="4556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600">
                <a:latin typeface="Arial" charset="0"/>
              </a:rPr>
              <a:t>2G</a:t>
            </a:r>
          </a:p>
        </p:txBody>
      </p:sp>
      <p:sp>
        <p:nvSpPr>
          <p:cNvPr id="396414" name="Rectangle 126"/>
          <p:cNvSpPr>
            <a:spLocks noChangeArrowheads="1"/>
          </p:cNvSpPr>
          <p:nvPr/>
        </p:nvSpPr>
        <p:spPr bwMode="auto">
          <a:xfrm>
            <a:off x="2651125" y="4435475"/>
            <a:ext cx="4676775" cy="284163"/>
          </a:xfrm>
          <a:prstGeom prst="rect">
            <a:avLst/>
          </a:prstGeom>
          <a:solidFill>
            <a:srgbClr val="3333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6415" name="Text Box 127"/>
          <p:cNvSpPr txBox="1">
            <a:spLocks noChangeArrowheads="1"/>
          </p:cNvSpPr>
          <p:nvPr/>
        </p:nvSpPr>
        <p:spPr bwMode="auto">
          <a:xfrm>
            <a:off x="3681413" y="4413250"/>
            <a:ext cx="2463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400" b="1">
                <a:solidFill>
                  <a:schemeClr val="bg1"/>
                </a:solidFill>
                <a:latin typeface="Arial" charset="0"/>
              </a:rPr>
              <a:t>UMTS/WCDMA, CDMA2000</a:t>
            </a:r>
          </a:p>
        </p:txBody>
      </p:sp>
      <p:sp>
        <p:nvSpPr>
          <p:cNvPr id="396416" name="Text Box 128"/>
          <p:cNvSpPr txBox="1">
            <a:spLocks noChangeArrowheads="1"/>
          </p:cNvSpPr>
          <p:nvPr/>
        </p:nvSpPr>
        <p:spPr bwMode="auto">
          <a:xfrm>
            <a:off x="7751763" y="4406900"/>
            <a:ext cx="4556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600">
                <a:latin typeface="Arial" charset="0"/>
              </a:rPr>
              <a:t>3G</a:t>
            </a:r>
          </a:p>
        </p:txBody>
      </p:sp>
      <p:sp>
        <p:nvSpPr>
          <p:cNvPr id="396417" name="Rectangle 129"/>
          <p:cNvSpPr>
            <a:spLocks noChangeArrowheads="1"/>
          </p:cNvSpPr>
          <p:nvPr/>
        </p:nvSpPr>
        <p:spPr bwMode="auto">
          <a:xfrm>
            <a:off x="1339850" y="3703638"/>
            <a:ext cx="928688" cy="284162"/>
          </a:xfrm>
          <a:prstGeom prst="rect">
            <a:avLst/>
          </a:prstGeom>
          <a:solidFill>
            <a:srgbClr val="3333CC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6418" name="Text Box 130"/>
          <p:cNvSpPr txBox="1">
            <a:spLocks noChangeArrowheads="1"/>
          </p:cNvSpPr>
          <p:nvPr/>
        </p:nvSpPr>
        <p:spPr bwMode="auto">
          <a:xfrm>
            <a:off x="1422400" y="3711575"/>
            <a:ext cx="7254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400" b="1">
                <a:solidFill>
                  <a:schemeClr val="bg1"/>
                </a:solidFill>
                <a:latin typeface="Arial" charset="0"/>
              </a:rPr>
              <a:t>802.15</a:t>
            </a:r>
          </a:p>
        </p:txBody>
      </p:sp>
      <p:sp>
        <p:nvSpPr>
          <p:cNvPr id="396419" name="Rectangle 131"/>
          <p:cNvSpPr>
            <a:spLocks noChangeArrowheads="1"/>
          </p:cNvSpPr>
          <p:nvPr/>
        </p:nvSpPr>
        <p:spPr bwMode="auto">
          <a:xfrm>
            <a:off x="1354138" y="2865438"/>
            <a:ext cx="1724025" cy="315912"/>
          </a:xfrm>
          <a:prstGeom prst="rect">
            <a:avLst/>
          </a:prstGeom>
          <a:solidFill>
            <a:srgbClr val="3333CC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6420" name="Text Box 132"/>
          <p:cNvSpPr txBox="1">
            <a:spLocks noChangeArrowheads="1"/>
          </p:cNvSpPr>
          <p:nvPr/>
        </p:nvSpPr>
        <p:spPr bwMode="auto">
          <a:xfrm>
            <a:off x="1724025" y="2890838"/>
            <a:ext cx="8334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400" b="1">
                <a:solidFill>
                  <a:schemeClr val="bg1"/>
                </a:solidFill>
                <a:latin typeface="Arial" charset="0"/>
              </a:rPr>
              <a:t>802.11b</a:t>
            </a:r>
          </a:p>
        </p:txBody>
      </p:sp>
      <p:sp>
        <p:nvSpPr>
          <p:cNvPr id="396421" name="Rectangle 133"/>
          <p:cNvSpPr>
            <a:spLocks noChangeArrowheads="1"/>
          </p:cNvSpPr>
          <p:nvPr/>
        </p:nvSpPr>
        <p:spPr bwMode="auto">
          <a:xfrm>
            <a:off x="1357313" y="2432050"/>
            <a:ext cx="1724025" cy="315913"/>
          </a:xfrm>
          <a:prstGeom prst="rect">
            <a:avLst/>
          </a:prstGeom>
          <a:solidFill>
            <a:srgbClr val="3333CC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6422" name="Text Box 134"/>
          <p:cNvSpPr txBox="1">
            <a:spLocks noChangeArrowheads="1"/>
          </p:cNvSpPr>
          <p:nvPr/>
        </p:nvSpPr>
        <p:spPr bwMode="auto">
          <a:xfrm>
            <a:off x="1727200" y="2457450"/>
            <a:ext cx="9810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400" b="1">
                <a:solidFill>
                  <a:schemeClr val="bg1"/>
                </a:solidFill>
                <a:latin typeface="Arial" charset="0"/>
              </a:rPr>
              <a:t>802.11a,g</a:t>
            </a:r>
          </a:p>
        </p:txBody>
      </p:sp>
      <p:sp>
        <p:nvSpPr>
          <p:cNvPr id="396423" name="Line 135"/>
          <p:cNvSpPr>
            <a:spLocks noChangeShapeType="1"/>
          </p:cNvSpPr>
          <p:nvPr/>
        </p:nvSpPr>
        <p:spPr bwMode="auto">
          <a:xfrm flipV="1">
            <a:off x="1328738" y="2395538"/>
            <a:ext cx="0" cy="3027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6424" name="Rectangle 136"/>
          <p:cNvSpPr>
            <a:spLocks noChangeArrowheads="1"/>
          </p:cNvSpPr>
          <p:nvPr/>
        </p:nvSpPr>
        <p:spPr bwMode="auto">
          <a:xfrm>
            <a:off x="2717800" y="2744788"/>
            <a:ext cx="5078413" cy="596900"/>
          </a:xfrm>
          <a:prstGeom prst="rect">
            <a:avLst/>
          </a:prstGeom>
          <a:solidFill>
            <a:srgbClr val="3333CC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6425" name="Rectangle 137"/>
          <p:cNvSpPr>
            <a:spLocks noChangeArrowheads="1"/>
          </p:cNvSpPr>
          <p:nvPr/>
        </p:nvSpPr>
        <p:spPr bwMode="auto">
          <a:xfrm>
            <a:off x="2654300" y="3297238"/>
            <a:ext cx="4676775" cy="284162"/>
          </a:xfrm>
          <a:prstGeom prst="rect">
            <a:avLst/>
          </a:prstGeom>
          <a:solidFill>
            <a:srgbClr val="3333CC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6426" name="Text Box 138"/>
          <p:cNvSpPr txBox="1">
            <a:spLocks noChangeArrowheads="1"/>
          </p:cNvSpPr>
          <p:nvPr/>
        </p:nvSpPr>
        <p:spPr bwMode="auto">
          <a:xfrm>
            <a:off x="2965450" y="3305175"/>
            <a:ext cx="39068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400" b="1">
                <a:solidFill>
                  <a:schemeClr val="bg1"/>
                </a:solidFill>
                <a:latin typeface="Arial" charset="0"/>
              </a:rPr>
              <a:t>UMTS/WCDMA-HSPDA, CDMA2000-1xEVDO</a:t>
            </a:r>
          </a:p>
        </p:txBody>
      </p:sp>
      <p:sp>
        <p:nvSpPr>
          <p:cNvPr id="396427" name="Text Box 139"/>
          <p:cNvSpPr txBox="1">
            <a:spLocks noChangeArrowheads="1"/>
          </p:cNvSpPr>
          <p:nvPr/>
        </p:nvSpPr>
        <p:spPr bwMode="auto">
          <a:xfrm>
            <a:off x="7729538" y="3230563"/>
            <a:ext cx="1154112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600">
                <a:latin typeface="Arial" charset="0"/>
              </a:rPr>
              <a:t>3G cellular</a:t>
            </a:r>
          </a:p>
          <a:p>
            <a:pPr algn="ctr" eaLnBrk="1" hangingPunct="1"/>
            <a:r>
              <a:rPr lang="en-US" sz="1600">
                <a:latin typeface="Arial" charset="0"/>
              </a:rPr>
              <a:t>enhanced</a:t>
            </a:r>
          </a:p>
        </p:txBody>
      </p:sp>
      <p:sp>
        <p:nvSpPr>
          <p:cNvPr id="396428" name="Text Box 140"/>
          <p:cNvSpPr txBox="1">
            <a:spLocks noChangeArrowheads="1"/>
          </p:cNvSpPr>
          <p:nvPr/>
        </p:nvSpPr>
        <p:spPr bwMode="auto">
          <a:xfrm>
            <a:off x="5013325" y="2922588"/>
            <a:ext cx="15049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400" b="1">
                <a:solidFill>
                  <a:schemeClr val="bg1"/>
                </a:solidFill>
                <a:latin typeface="Arial" charset="0"/>
              </a:rPr>
              <a:t>802.16 (WiMAX)</a:t>
            </a:r>
          </a:p>
        </p:txBody>
      </p:sp>
      <p:sp>
        <p:nvSpPr>
          <p:cNvPr id="396429" name="Rectangle 141"/>
          <p:cNvSpPr>
            <a:spLocks noChangeArrowheads="1"/>
          </p:cNvSpPr>
          <p:nvPr/>
        </p:nvSpPr>
        <p:spPr bwMode="auto">
          <a:xfrm>
            <a:off x="3133725" y="2536825"/>
            <a:ext cx="4062413" cy="284163"/>
          </a:xfrm>
          <a:prstGeom prst="rect">
            <a:avLst/>
          </a:prstGeom>
          <a:solidFill>
            <a:srgbClr val="3333CC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6430" name="Text Box 142"/>
          <p:cNvSpPr txBox="1">
            <a:spLocks noChangeArrowheads="1"/>
          </p:cNvSpPr>
          <p:nvPr/>
        </p:nvSpPr>
        <p:spPr bwMode="auto">
          <a:xfrm>
            <a:off x="4164013" y="2514600"/>
            <a:ext cx="2178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400" b="1">
                <a:solidFill>
                  <a:schemeClr val="bg1"/>
                </a:solidFill>
                <a:latin typeface="Arial" charset="0"/>
              </a:rPr>
              <a:t>802.11a,g point-to-point</a:t>
            </a:r>
          </a:p>
        </p:txBody>
      </p:sp>
      <p:sp>
        <p:nvSpPr>
          <p:cNvPr id="396431" name="Line 143"/>
          <p:cNvSpPr>
            <a:spLocks noChangeShapeType="1"/>
          </p:cNvSpPr>
          <p:nvPr/>
        </p:nvSpPr>
        <p:spPr bwMode="auto">
          <a:xfrm flipH="1">
            <a:off x="7900988" y="2700338"/>
            <a:ext cx="254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6432" name="Text Box 144"/>
          <p:cNvSpPr txBox="1">
            <a:spLocks noChangeArrowheads="1"/>
          </p:cNvSpPr>
          <p:nvPr/>
        </p:nvSpPr>
        <p:spPr bwMode="auto">
          <a:xfrm>
            <a:off x="714375" y="2022475"/>
            <a:ext cx="565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>
                <a:latin typeface="Arial" charset="0"/>
              </a:rPr>
              <a:t>200</a:t>
            </a:r>
            <a:endParaRPr lang="en-US" sz="1400">
              <a:latin typeface="Arial" charset="0"/>
            </a:endParaRPr>
          </a:p>
        </p:txBody>
      </p:sp>
      <p:sp>
        <p:nvSpPr>
          <p:cNvPr id="396433" name="Rectangle 145"/>
          <p:cNvSpPr>
            <a:spLocks noChangeArrowheads="1"/>
          </p:cNvSpPr>
          <p:nvPr/>
        </p:nvSpPr>
        <p:spPr bwMode="auto">
          <a:xfrm>
            <a:off x="1344613" y="2036763"/>
            <a:ext cx="1522412" cy="315912"/>
          </a:xfrm>
          <a:prstGeom prst="rect">
            <a:avLst/>
          </a:prstGeom>
          <a:solidFill>
            <a:srgbClr val="3333CC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6434" name="Text Box 146"/>
          <p:cNvSpPr txBox="1">
            <a:spLocks noChangeArrowheads="1"/>
          </p:cNvSpPr>
          <p:nvPr/>
        </p:nvSpPr>
        <p:spPr bwMode="auto">
          <a:xfrm>
            <a:off x="1714500" y="2036763"/>
            <a:ext cx="8334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400" b="1">
                <a:solidFill>
                  <a:schemeClr val="bg1"/>
                </a:solidFill>
                <a:latin typeface="Arial" charset="0"/>
              </a:rPr>
              <a:t>802.11n</a:t>
            </a:r>
          </a:p>
        </p:txBody>
      </p:sp>
      <p:sp>
        <p:nvSpPr>
          <p:cNvPr id="396435" name="Text Box 147"/>
          <p:cNvSpPr txBox="1">
            <a:spLocks noChangeArrowheads="1"/>
          </p:cNvSpPr>
          <p:nvPr/>
        </p:nvSpPr>
        <p:spPr bwMode="auto">
          <a:xfrm rot="16200000">
            <a:off x="-446881" y="3417094"/>
            <a:ext cx="1898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latin typeface="Arial" charset="0"/>
              </a:rPr>
              <a:t>Data rate (Mbps)</a:t>
            </a:r>
          </a:p>
        </p:txBody>
      </p:sp>
      <p:sp>
        <p:nvSpPr>
          <p:cNvPr id="396436" name="AutoShape 148"/>
          <p:cNvSpPr>
            <a:spLocks/>
          </p:cNvSpPr>
          <p:nvPr/>
        </p:nvSpPr>
        <p:spPr bwMode="auto">
          <a:xfrm>
            <a:off x="7799388" y="2124075"/>
            <a:ext cx="152400" cy="1238250"/>
          </a:xfrm>
          <a:prstGeom prst="rightBrace">
            <a:avLst>
              <a:gd name="adj1" fmla="val 67708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6437" name="Text Box 149"/>
          <p:cNvSpPr txBox="1">
            <a:spLocks noChangeArrowheads="1"/>
          </p:cNvSpPr>
          <p:nvPr/>
        </p:nvSpPr>
        <p:spPr bwMode="auto">
          <a:xfrm>
            <a:off x="7937500" y="2541588"/>
            <a:ext cx="5794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600">
                <a:latin typeface="Arial" charset="0"/>
              </a:rPr>
              <a:t>data</a:t>
            </a:r>
          </a:p>
        </p:txBody>
      </p:sp>
      <p:sp>
        <p:nvSpPr>
          <p:cNvPr id="396439" name="AutoShape 151"/>
          <p:cNvSpPr>
            <a:spLocks noChangeAspect="1" noChangeArrowheads="1" noTextEdit="1"/>
          </p:cNvSpPr>
          <p:nvPr/>
        </p:nvSpPr>
        <p:spPr bwMode="auto">
          <a:xfrm>
            <a:off x="5991225" y="1011238"/>
            <a:ext cx="735013" cy="2206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96440" name="Group 152"/>
          <p:cNvGrpSpPr>
            <a:grpSpLocks/>
          </p:cNvGrpSpPr>
          <p:nvPr/>
        </p:nvGrpSpPr>
        <p:grpSpPr bwMode="auto">
          <a:xfrm>
            <a:off x="6005513" y="928688"/>
            <a:ext cx="722312" cy="303212"/>
            <a:chOff x="4750" y="264"/>
            <a:chExt cx="455" cy="191"/>
          </a:xfrm>
        </p:grpSpPr>
        <p:sp>
          <p:nvSpPr>
            <p:cNvPr id="396441" name="Freeform 153"/>
            <p:cNvSpPr>
              <a:spLocks/>
            </p:cNvSpPr>
            <p:nvPr/>
          </p:nvSpPr>
          <p:spPr bwMode="auto">
            <a:xfrm>
              <a:off x="4872" y="298"/>
              <a:ext cx="82" cy="104"/>
            </a:xfrm>
            <a:custGeom>
              <a:avLst/>
              <a:gdLst>
                <a:gd name="T0" fmla="*/ 87 w 247"/>
                <a:gd name="T1" fmla="*/ 27 h 209"/>
                <a:gd name="T2" fmla="*/ 68 w 247"/>
                <a:gd name="T3" fmla="*/ 35 h 209"/>
                <a:gd name="T4" fmla="*/ 52 w 247"/>
                <a:gd name="T5" fmla="*/ 46 h 209"/>
                <a:gd name="T6" fmla="*/ 37 w 247"/>
                <a:gd name="T7" fmla="*/ 57 h 209"/>
                <a:gd name="T8" fmla="*/ 24 w 247"/>
                <a:gd name="T9" fmla="*/ 69 h 209"/>
                <a:gd name="T10" fmla="*/ 14 w 247"/>
                <a:gd name="T11" fmla="*/ 83 h 209"/>
                <a:gd name="T12" fmla="*/ 7 w 247"/>
                <a:gd name="T13" fmla="*/ 97 h 209"/>
                <a:gd name="T14" fmla="*/ 2 w 247"/>
                <a:gd name="T15" fmla="*/ 113 h 209"/>
                <a:gd name="T16" fmla="*/ 0 w 247"/>
                <a:gd name="T17" fmla="*/ 128 h 209"/>
                <a:gd name="T18" fmla="*/ 2 w 247"/>
                <a:gd name="T19" fmla="*/ 150 h 209"/>
                <a:gd name="T20" fmla="*/ 14 w 247"/>
                <a:gd name="T21" fmla="*/ 167 h 209"/>
                <a:gd name="T22" fmla="*/ 32 w 247"/>
                <a:gd name="T23" fmla="*/ 183 h 209"/>
                <a:gd name="T24" fmla="*/ 55 w 247"/>
                <a:gd name="T25" fmla="*/ 194 h 209"/>
                <a:gd name="T26" fmla="*/ 81 w 247"/>
                <a:gd name="T27" fmla="*/ 203 h 209"/>
                <a:gd name="T28" fmla="*/ 109 w 247"/>
                <a:gd name="T29" fmla="*/ 208 h 209"/>
                <a:gd name="T30" fmla="*/ 138 w 247"/>
                <a:gd name="T31" fmla="*/ 209 h 209"/>
                <a:gd name="T32" fmla="*/ 165 w 247"/>
                <a:gd name="T33" fmla="*/ 206 h 209"/>
                <a:gd name="T34" fmla="*/ 171 w 247"/>
                <a:gd name="T35" fmla="*/ 206 h 209"/>
                <a:gd name="T36" fmla="*/ 177 w 247"/>
                <a:gd name="T37" fmla="*/ 203 h 209"/>
                <a:gd name="T38" fmla="*/ 181 w 247"/>
                <a:gd name="T39" fmla="*/ 200 h 209"/>
                <a:gd name="T40" fmla="*/ 183 w 247"/>
                <a:gd name="T41" fmla="*/ 196 h 209"/>
                <a:gd name="T42" fmla="*/ 180 w 247"/>
                <a:gd name="T43" fmla="*/ 191 h 209"/>
                <a:gd name="T44" fmla="*/ 174 w 247"/>
                <a:gd name="T45" fmla="*/ 187 h 209"/>
                <a:gd name="T46" fmla="*/ 167 w 247"/>
                <a:gd name="T47" fmla="*/ 183 h 209"/>
                <a:gd name="T48" fmla="*/ 159 w 247"/>
                <a:gd name="T49" fmla="*/ 181 h 209"/>
                <a:gd name="T50" fmla="*/ 145 w 247"/>
                <a:gd name="T51" fmla="*/ 178 h 209"/>
                <a:gd name="T52" fmla="*/ 130 w 247"/>
                <a:gd name="T53" fmla="*/ 176 h 209"/>
                <a:gd name="T54" fmla="*/ 116 w 247"/>
                <a:gd name="T55" fmla="*/ 174 h 209"/>
                <a:gd name="T56" fmla="*/ 103 w 247"/>
                <a:gd name="T57" fmla="*/ 171 h 209"/>
                <a:gd name="T58" fmla="*/ 90 w 247"/>
                <a:gd name="T59" fmla="*/ 168 h 209"/>
                <a:gd name="T60" fmla="*/ 77 w 247"/>
                <a:gd name="T61" fmla="*/ 164 h 209"/>
                <a:gd name="T62" fmla="*/ 65 w 247"/>
                <a:gd name="T63" fmla="*/ 159 h 209"/>
                <a:gd name="T64" fmla="*/ 53 w 247"/>
                <a:gd name="T65" fmla="*/ 151 h 209"/>
                <a:gd name="T66" fmla="*/ 49 w 247"/>
                <a:gd name="T67" fmla="*/ 116 h 209"/>
                <a:gd name="T68" fmla="*/ 61 w 247"/>
                <a:gd name="T69" fmla="*/ 87 h 209"/>
                <a:gd name="T70" fmla="*/ 84 w 247"/>
                <a:gd name="T71" fmla="*/ 64 h 209"/>
                <a:gd name="T72" fmla="*/ 116 w 247"/>
                <a:gd name="T73" fmla="*/ 46 h 209"/>
                <a:gd name="T74" fmla="*/ 151 w 247"/>
                <a:gd name="T75" fmla="*/ 31 h 209"/>
                <a:gd name="T76" fmla="*/ 187 w 247"/>
                <a:gd name="T77" fmla="*/ 20 h 209"/>
                <a:gd name="T78" fmla="*/ 220 w 247"/>
                <a:gd name="T79" fmla="*/ 12 h 209"/>
                <a:gd name="T80" fmla="*/ 247 w 247"/>
                <a:gd name="T81" fmla="*/ 5 h 209"/>
                <a:gd name="T82" fmla="*/ 231 w 247"/>
                <a:gd name="T83" fmla="*/ 1 h 209"/>
                <a:gd name="T84" fmla="*/ 213 w 247"/>
                <a:gd name="T85" fmla="*/ 0 h 209"/>
                <a:gd name="T86" fmla="*/ 193 w 247"/>
                <a:gd name="T87" fmla="*/ 2 h 209"/>
                <a:gd name="T88" fmla="*/ 171 w 247"/>
                <a:gd name="T89" fmla="*/ 5 h 209"/>
                <a:gd name="T90" fmla="*/ 149 w 247"/>
                <a:gd name="T91" fmla="*/ 10 h 209"/>
                <a:gd name="T92" fmla="*/ 127 w 247"/>
                <a:gd name="T93" fmla="*/ 15 h 209"/>
                <a:gd name="T94" fmla="*/ 106 w 247"/>
                <a:gd name="T95" fmla="*/ 21 h 209"/>
                <a:gd name="T96" fmla="*/ 87 w 247"/>
                <a:gd name="T97" fmla="*/ 27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47" h="209">
                  <a:moveTo>
                    <a:pt x="87" y="27"/>
                  </a:moveTo>
                  <a:lnTo>
                    <a:pt x="68" y="35"/>
                  </a:lnTo>
                  <a:lnTo>
                    <a:pt x="52" y="46"/>
                  </a:lnTo>
                  <a:lnTo>
                    <a:pt x="37" y="57"/>
                  </a:lnTo>
                  <a:lnTo>
                    <a:pt x="24" y="69"/>
                  </a:lnTo>
                  <a:lnTo>
                    <a:pt x="14" y="83"/>
                  </a:lnTo>
                  <a:lnTo>
                    <a:pt x="7" y="97"/>
                  </a:lnTo>
                  <a:lnTo>
                    <a:pt x="2" y="113"/>
                  </a:lnTo>
                  <a:lnTo>
                    <a:pt x="0" y="128"/>
                  </a:lnTo>
                  <a:lnTo>
                    <a:pt x="2" y="150"/>
                  </a:lnTo>
                  <a:lnTo>
                    <a:pt x="14" y="167"/>
                  </a:lnTo>
                  <a:lnTo>
                    <a:pt x="32" y="183"/>
                  </a:lnTo>
                  <a:lnTo>
                    <a:pt x="55" y="194"/>
                  </a:lnTo>
                  <a:lnTo>
                    <a:pt x="81" y="203"/>
                  </a:lnTo>
                  <a:lnTo>
                    <a:pt x="109" y="208"/>
                  </a:lnTo>
                  <a:lnTo>
                    <a:pt x="138" y="209"/>
                  </a:lnTo>
                  <a:lnTo>
                    <a:pt x="165" y="206"/>
                  </a:lnTo>
                  <a:lnTo>
                    <a:pt x="171" y="206"/>
                  </a:lnTo>
                  <a:lnTo>
                    <a:pt x="177" y="203"/>
                  </a:lnTo>
                  <a:lnTo>
                    <a:pt x="181" y="200"/>
                  </a:lnTo>
                  <a:lnTo>
                    <a:pt x="183" y="196"/>
                  </a:lnTo>
                  <a:lnTo>
                    <a:pt x="180" y="191"/>
                  </a:lnTo>
                  <a:lnTo>
                    <a:pt x="174" y="187"/>
                  </a:lnTo>
                  <a:lnTo>
                    <a:pt x="167" y="183"/>
                  </a:lnTo>
                  <a:lnTo>
                    <a:pt x="159" y="181"/>
                  </a:lnTo>
                  <a:lnTo>
                    <a:pt x="145" y="178"/>
                  </a:lnTo>
                  <a:lnTo>
                    <a:pt x="130" y="176"/>
                  </a:lnTo>
                  <a:lnTo>
                    <a:pt x="116" y="174"/>
                  </a:lnTo>
                  <a:lnTo>
                    <a:pt x="103" y="171"/>
                  </a:lnTo>
                  <a:lnTo>
                    <a:pt x="90" y="168"/>
                  </a:lnTo>
                  <a:lnTo>
                    <a:pt x="77" y="164"/>
                  </a:lnTo>
                  <a:lnTo>
                    <a:pt x="65" y="159"/>
                  </a:lnTo>
                  <a:lnTo>
                    <a:pt x="53" y="151"/>
                  </a:lnTo>
                  <a:lnTo>
                    <a:pt x="49" y="116"/>
                  </a:lnTo>
                  <a:lnTo>
                    <a:pt x="61" y="87"/>
                  </a:lnTo>
                  <a:lnTo>
                    <a:pt x="84" y="64"/>
                  </a:lnTo>
                  <a:lnTo>
                    <a:pt x="116" y="46"/>
                  </a:lnTo>
                  <a:lnTo>
                    <a:pt x="151" y="31"/>
                  </a:lnTo>
                  <a:lnTo>
                    <a:pt x="187" y="20"/>
                  </a:lnTo>
                  <a:lnTo>
                    <a:pt x="220" y="12"/>
                  </a:lnTo>
                  <a:lnTo>
                    <a:pt x="247" y="5"/>
                  </a:lnTo>
                  <a:lnTo>
                    <a:pt x="231" y="1"/>
                  </a:lnTo>
                  <a:lnTo>
                    <a:pt x="213" y="0"/>
                  </a:lnTo>
                  <a:lnTo>
                    <a:pt x="193" y="2"/>
                  </a:lnTo>
                  <a:lnTo>
                    <a:pt x="171" y="5"/>
                  </a:lnTo>
                  <a:lnTo>
                    <a:pt x="149" y="10"/>
                  </a:lnTo>
                  <a:lnTo>
                    <a:pt x="127" y="15"/>
                  </a:lnTo>
                  <a:lnTo>
                    <a:pt x="106" y="21"/>
                  </a:lnTo>
                  <a:lnTo>
                    <a:pt x="87" y="27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6442" name="Freeform 154"/>
            <p:cNvSpPr>
              <a:spLocks/>
            </p:cNvSpPr>
            <p:nvPr/>
          </p:nvSpPr>
          <p:spPr bwMode="auto">
            <a:xfrm>
              <a:off x="5012" y="297"/>
              <a:ext cx="53" cy="81"/>
            </a:xfrm>
            <a:custGeom>
              <a:avLst/>
              <a:gdLst>
                <a:gd name="T0" fmla="*/ 134 w 158"/>
                <a:gd name="T1" fmla="*/ 53 h 162"/>
                <a:gd name="T2" fmla="*/ 140 w 158"/>
                <a:gd name="T3" fmla="*/ 69 h 162"/>
                <a:gd name="T4" fmla="*/ 138 w 158"/>
                <a:gd name="T5" fmla="*/ 85 h 162"/>
                <a:gd name="T6" fmla="*/ 128 w 158"/>
                <a:gd name="T7" fmla="*/ 97 h 162"/>
                <a:gd name="T8" fmla="*/ 113 w 158"/>
                <a:gd name="T9" fmla="*/ 109 h 162"/>
                <a:gd name="T10" fmla="*/ 96 w 158"/>
                <a:gd name="T11" fmla="*/ 119 h 162"/>
                <a:gd name="T12" fmla="*/ 76 w 158"/>
                <a:gd name="T13" fmla="*/ 129 h 162"/>
                <a:gd name="T14" fmla="*/ 55 w 158"/>
                <a:gd name="T15" fmla="*/ 138 h 162"/>
                <a:gd name="T16" fmla="*/ 38 w 158"/>
                <a:gd name="T17" fmla="*/ 148 h 162"/>
                <a:gd name="T18" fmla="*/ 35 w 158"/>
                <a:gd name="T19" fmla="*/ 151 h 162"/>
                <a:gd name="T20" fmla="*/ 33 w 158"/>
                <a:gd name="T21" fmla="*/ 153 h 162"/>
                <a:gd name="T22" fmla="*/ 33 w 158"/>
                <a:gd name="T23" fmla="*/ 156 h 162"/>
                <a:gd name="T24" fmla="*/ 35 w 158"/>
                <a:gd name="T25" fmla="*/ 159 h 162"/>
                <a:gd name="T26" fmla="*/ 39 w 158"/>
                <a:gd name="T27" fmla="*/ 161 h 162"/>
                <a:gd name="T28" fmla="*/ 44 w 158"/>
                <a:gd name="T29" fmla="*/ 162 h 162"/>
                <a:gd name="T30" fmla="*/ 46 w 158"/>
                <a:gd name="T31" fmla="*/ 162 h 162"/>
                <a:gd name="T32" fmla="*/ 51 w 158"/>
                <a:gd name="T33" fmla="*/ 161 h 162"/>
                <a:gd name="T34" fmla="*/ 74 w 158"/>
                <a:gd name="T35" fmla="*/ 152 h 162"/>
                <a:gd name="T36" fmla="*/ 96 w 158"/>
                <a:gd name="T37" fmla="*/ 142 h 162"/>
                <a:gd name="T38" fmla="*/ 116 w 158"/>
                <a:gd name="T39" fmla="*/ 130 h 162"/>
                <a:gd name="T40" fmla="*/ 135 w 158"/>
                <a:gd name="T41" fmla="*/ 117 h 162"/>
                <a:gd name="T42" fmla="*/ 148 w 158"/>
                <a:gd name="T43" fmla="*/ 102 h 162"/>
                <a:gd name="T44" fmla="*/ 157 w 158"/>
                <a:gd name="T45" fmla="*/ 86 h 162"/>
                <a:gd name="T46" fmla="*/ 158 w 158"/>
                <a:gd name="T47" fmla="*/ 68 h 162"/>
                <a:gd name="T48" fmla="*/ 153 w 158"/>
                <a:gd name="T49" fmla="*/ 50 h 162"/>
                <a:gd name="T50" fmla="*/ 140 w 158"/>
                <a:gd name="T51" fmla="*/ 35 h 162"/>
                <a:gd name="T52" fmla="*/ 121 w 158"/>
                <a:gd name="T53" fmla="*/ 23 h 162"/>
                <a:gd name="T54" fmla="*/ 97 w 158"/>
                <a:gd name="T55" fmla="*/ 14 h 162"/>
                <a:gd name="T56" fmla="*/ 71 w 158"/>
                <a:gd name="T57" fmla="*/ 6 h 162"/>
                <a:gd name="T58" fmla="*/ 45 w 158"/>
                <a:gd name="T59" fmla="*/ 2 h 162"/>
                <a:gd name="T60" fmla="*/ 23 w 158"/>
                <a:gd name="T61" fmla="*/ 0 h 162"/>
                <a:gd name="T62" fmla="*/ 7 w 158"/>
                <a:gd name="T63" fmla="*/ 0 h 162"/>
                <a:gd name="T64" fmla="*/ 0 w 158"/>
                <a:gd name="T65" fmla="*/ 3 h 162"/>
                <a:gd name="T66" fmla="*/ 17 w 158"/>
                <a:gd name="T67" fmla="*/ 9 h 162"/>
                <a:gd name="T68" fmla="*/ 36 w 158"/>
                <a:gd name="T69" fmla="*/ 13 h 162"/>
                <a:gd name="T70" fmla="*/ 57 w 158"/>
                <a:gd name="T71" fmla="*/ 17 h 162"/>
                <a:gd name="T72" fmla="*/ 76 w 158"/>
                <a:gd name="T73" fmla="*/ 21 h 162"/>
                <a:gd name="T74" fmla="*/ 94 w 158"/>
                <a:gd name="T75" fmla="*/ 26 h 162"/>
                <a:gd name="T76" fmla="*/ 110 w 158"/>
                <a:gd name="T77" fmla="*/ 33 h 162"/>
                <a:gd name="T78" fmla="*/ 124 w 158"/>
                <a:gd name="T79" fmla="*/ 42 h 162"/>
                <a:gd name="T80" fmla="*/ 134 w 158"/>
                <a:gd name="T81" fmla="*/ 53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58" h="162">
                  <a:moveTo>
                    <a:pt x="134" y="53"/>
                  </a:moveTo>
                  <a:lnTo>
                    <a:pt x="140" y="69"/>
                  </a:lnTo>
                  <a:lnTo>
                    <a:pt x="138" y="85"/>
                  </a:lnTo>
                  <a:lnTo>
                    <a:pt x="128" y="97"/>
                  </a:lnTo>
                  <a:lnTo>
                    <a:pt x="113" y="109"/>
                  </a:lnTo>
                  <a:lnTo>
                    <a:pt x="96" y="119"/>
                  </a:lnTo>
                  <a:lnTo>
                    <a:pt x="76" y="129"/>
                  </a:lnTo>
                  <a:lnTo>
                    <a:pt x="55" y="138"/>
                  </a:lnTo>
                  <a:lnTo>
                    <a:pt x="38" y="148"/>
                  </a:lnTo>
                  <a:lnTo>
                    <a:pt x="35" y="151"/>
                  </a:lnTo>
                  <a:lnTo>
                    <a:pt x="33" y="153"/>
                  </a:lnTo>
                  <a:lnTo>
                    <a:pt x="33" y="156"/>
                  </a:lnTo>
                  <a:lnTo>
                    <a:pt x="35" y="159"/>
                  </a:lnTo>
                  <a:lnTo>
                    <a:pt x="39" y="161"/>
                  </a:lnTo>
                  <a:lnTo>
                    <a:pt x="44" y="162"/>
                  </a:lnTo>
                  <a:lnTo>
                    <a:pt x="46" y="162"/>
                  </a:lnTo>
                  <a:lnTo>
                    <a:pt x="51" y="161"/>
                  </a:lnTo>
                  <a:lnTo>
                    <a:pt x="74" y="152"/>
                  </a:lnTo>
                  <a:lnTo>
                    <a:pt x="96" y="142"/>
                  </a:lnTo>
                  <a:lnTo>
                    <a:pt x="116" y="130"/>
                  </a:lnTo>
                  <a:lnTo>
                    <a:pt x="135" y="117"/>
                  </a:lnTo>
                  <a:lnTo>
                    <a:pt x="148" y="102"/>
                  </a:lnTo>
                  <a:lnTo>
                    <a:pt x="157" y="86"/>
                  </a:lnTo>
                  <a:lnTo>
                    <a:pt x="158" y="68"/>
                  </a:lnTo>
                  <a:lnTo>
                    <a:pt x="153" y="50"/>
                  </a:lnTo>
                  <a:lnTo>
                    <a:pt x="140" y="35"/>
                  </a:lnTo>
                  <a:lnTo>
                    <a:pt x="121" y="23"/>
                  </a:lnTo>
                  <a:lnTo>
                    <a:pt x="97" y="14"/>
                  </a:lnTo>
                  <a:lnTo>
                    <a:pt x="71" y="6"/>
                  </a:lnTo>
                  <a:lnTo>
                    <a:pt x="45" y="2"/>
                  </a:lnTo>
                  <a:lnTo>
                    <a:pt x="23" y="0"/>
                  </a:lnTo>
                  <a:lnTo>
                    <a:pt x="7" y="0"/>
                  </a:lnTo>
                  <a:lnTo>
                    <a:pt x="0" y="3"/>
                  </a:lnTo>
                  <a:lnTo>
                    <a:pt x="17" y="9"/>
                  </a:lnTo>
                  <a:lnTo>
                    <a:pt x="36" y="13"/>
                  </a:lnTo>
                  <a:lnTo>
                    <a:pt x="57" y="17"/>
                  </a:lnTo>
                  <a:lnTo>
                    <a:pt x="76" y="21"/>
                  </a:lnTo>
                  <a:lnTo>
                    <a:pt x="94" y="26"/>
                  </a:lnTo>
                  <a:lnTo>
                    <a:pt x="110" y="33"/>
                  </a:lnTo>
                  <a:lnTo>
                    <a:pt x="124" y="42"/>
                  </a:lnTo>
                  <a:lnTo>
                    <a:pt x="134" y="53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6443" name="Freeform 155"/>
            <p:cNvSpPr>
              <a:spLocks/>
            </p:cNvSpPr>
            <p:nvPr/>
          </p:nvSpPr>
          <p:spPr bwMode="auto">
            <a:xfrm>
              <a:off x="4820" y="278"/>
              <a:ext cx="133" cy="169"/>
            </a:xfrm>
            <a:custGeom>
              <a:avLst/>
              <a:gdLst>
                <a:gd name="T0" fmla="*/ 125 w 400"/>
                <a:gd name="T1" fmla="*/ 63 h 339"/>
                <a:gd name="T2" fmla="*/ 67 w 400"/>
                <a:gd name="T3" fmla="*/ 103 h 339"/>
                <a:gd name="T4" fmla="*/ 22 w 400"/>
                <a:gd name="T5" fmla="*/ 150 h 339"/>
                <a:gd name="T6" fmla="*/ 0 w 400"/>
                <a:gd name="T7" fmla="*/ 203 h 339"/>
                <a:gd name="T8" fmla="*/ 4 w 400"/>
                <a:gd name="T9" fmla="*/ 239 h 339"/>
                <a:gd name="T10" fmla="*/ 12 w 400"/>
                <a:gd name="T11" fmla="*/ 254 h 339"/>
                <a:gd name="T12" fmla="*/ 25 w 400"/>
                <a:gd name="T13" fmla="*/ 267 h 339"/>
                <a:gd name="T14" fmla="*/ 41 w 400"/>
                <a:gd name="T15" fmla="*/ 278 h 339"/>
                <a:gd name="T16" fmla="*/ 70 w 400"/>
                <a:gd name="T17" fmla="*/ 291 h 339"/>
                <a:gd name="T18" fmla="*/ 108 w 400"/>
                <a:gd name="T19" fmla="*/ 304 h 339"/>
                <a:gd name="T20" fmla="*/ 148 w 400"/>
                <a:gd name="T21" fmla="*/ 315 h 339"/>
                <a:gd name="T22" fmla="*/ 189 w 400"/>
                <a:gd name="T23" fmla="*/ 323 h 339"/>
                <a:gd name="T24" fmla="*/ 231 w 400"/>
                <a:gd name="T25" fmla="*/ 329 h 339"/>
                <a:gd name="T26" fmla="*/ 273 w 400"/>
                <a:gd name="T27" fmla="*/ 333 h 339"/>
                <a:gd name="T28" fmla="*/ 315 w 400"/>
                <a:gd name="T29" fmla="*/ 336 h 339"/>
                <a:gd name="T30" fmla="*/ 359 w 400"/>
                <a:gd name="T31" fmla="*/ 338 h 339"/>
                <a:gd name="T32" fmla="*/ 387 w 400"/>
                <a:gd name="T33" fmla="*/ 339 h 339"/>
                <a:gd name="T34" fmla="*/ 397 w 400"/>
                <a:gd name="T35" fmla="*/ 333 h 339"/>
                <a:gd name="T36" fmla="*/ 400 w 400"/>
                <a:gd name="T37" fmla="*/ 324 h 339"/>
                <a:gd name="T38" fmla="*/ 391 w 400"/>
                <a:gd name="T39" fmla="*/ 317 h 339"/>
                <a:gd name="T40" fmla="*/ 365 w 400"/>
                <a:gd name="T41" fmla="*/ 311 h 339"/>
                <a:gd name="T42" fmla="*/ 327 w 400"/>
                <a:gd name="T43" fmla="*/ 306 h 339"/>
                <a:gd name="T44" fmla="*/ 288 w 400"/>
                <a:gd name="T45" fmla="*/ 302 h 339"/>
                <a:gd name="T46" fmla="*/ 249 w 400"/>
                <a:gd name="T47" fmla="*/ 298 h 339"/>
                <a:gd name="T48" fmla="*/ 211 w 400"/>
                <a:gd name="T49" fmla="*/ 293 h 339"/>
                <a:gd name="T50" fmla="*/ 173 w 400"/>
                <a:gd name="T51" fmla="*/ 286 h 339"/>
                <a:gd name="T52" fmla="*/ 137 w 400"/>
                <a:gd name="T53" fmla="*/ 277 h 339"/>
                <a:gd name="T54" fmla="*/ 100 w 400"/>
                <a:gd name="T55" fmla="*/ 267 h 339"/>
                <a:gd name="T56" fmla="*/ 68 w 400"/>
                <a:gd name="T57" fmla="*/ 253 h 339"/>
                <a:gd name="T58" fmla="*/ 48 w 400"/>
                <a:gd name="T59" fmla="*/ 233 h 339"/>
                <a:gd name="T60" fmla="*/ 42 w 400"/>
                <a:gd name="T61" fmla="*/ 208 h 339"/>
                <a:gd name="T62" fmla="*/ 48 w 400"/>
                <a:gd name="T63" fmla="*/ 180 h 339"/>
                <a:gd name="T64" fmla="*/ 64 w 400"/>
                <a:gd name="T65" fmla="*/ 153 h 339"/>
                <a:gd name="T66" fmla="*/ 89 w 400"/>
                <a:gd name="T67" fmla="*/ 124 h 339"/>
                <a:gd name="T68" fmla="*/ 118 w 400"/>
                <a:gd name="T69" fmla="*/ 99 h 339"/>
                <a:gd name="T70" fmla="*/ 153 w 400"/>
                <a:gd name="T71" fmla="*/ 74 h 339"/>
                <a:gd name="T72" fmla="*/ 190 w 400"/>
                <a:gd name="T73" fmla="*/ 52 h 339"/>
                <a:gd name="T74" fmla="*/ 243 w 400"/>
                <a:gd name="T75" fmla="*/ 34 h 339"/>
                <a:gd name="T76" fmla="*/ 295 w 400"/>
                <a:gd name="T77" fmla="*/ 19 h 339"/>
                <a:gd name="T78" fmla="*/ 328 w 400"/>
                <a:gd name="T79" fmla="*/ 6 h 339"/>
                <a:gd name="T80" fmla="*/ 318 w 400"/>
                <a:gd name="T81" fmla="*/ 0 h 339"/>
                <a:gd name="T82" fmla="*/ 275 w 400"/>
                <a:gd name="T83" fmla="*/ 4 h 339"/>
                <a:gd name="T84" fmla="*/ 224 w 400"/>
                <a:gd name="T85" fmla="*/ 17 h 339"/>
                <a:gd name="T86" fmla="*/ 176 w 400"/>
                <a:gd name="T87" fmla="*/ 34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00" h="339">
                  <a:moveTo>
                    <a:pt x="156" y="44"/>
                  </a:moveTo>
                  <a:lnTo>
                    <a:pt x="125" y="63"/>
                  </a:lnTo>
                  <a:lnTo>
                    <a:pt x="95" y="82"/>
                  </a:lnTo>
                  <a:lnTo>
                    <a:pt x="67" y="103"/>
                  </a:lnTo>
                  <a:lnTo>
                    <a:pt x="42" y="126"/>
                  </a:lnTo>
                  <a:lnTo>
                    <a:pt x="22" y="150"/>
                  </a:lnTo>
                  <a:lnTo>
                    <a:pt x="7" y="175"/>
                  </a:lnTo>
                  <a:lnTo>
                    <a:pt x="0" y="203"/>
                  </a:lnTo>
                  <a:lnTo>
                    <a:pt x="2" y="232"/>
                  </a:lnTo>
                  <a:lnTo>
                    <a:pt x="4" y="239"/>
                  </a:lnTo>
                  <a:lnTo>
                    <a:pt x="7" y="248"/>
                  </a:lnTo>
                  <a:lnTo>
                    <a:pt x="12" y="254"/>
                  </a:lnTo>
                  <a:lnTo>
                    <a:pt x="18" y="261"/>
                  </a:lnTo>
                  <a:lnTo>
                    <a:pt x="25" y="267"/>
                  </a:lnTo>
                  <a:lnTo>
                    <a:pt x="33" y="273"/>
                  </a:lnTo>
                  <a:lnTo>
                    <a:pt x="41" y="278"/>
                  </a:lnTo>
                  <a:lnTo>
                    <a:pt x="51" y="283"/>
                  </a:lnTo>
                  <a:lnTo>
                    <a:pt x="70" y="291"/>
                  </a:lnTo>
                  <a:lnTo>
                    <a:pt x="89" y="298"/>
                  </a:lnTo>
                  <a:lnTo>
                    <a:pt x="108" y="304"/>
                  </a:lnTo>
                  <a:lnTo>
                    <a:pt x="128" y="309"/>
                  </a:lnTo>
                  <a:lnTo>
                    <a:pt x="148" y="315"/>
                  </a:lnTo>
                  <a:lnTo>
                    <a:pt x="169" y="319"/>
                  </a:lnTo>
                  <a:lnTo>
                    <a:pt x="189" y="323"/>
                  </a:lnTo>
                  <a:lnTo>
                    <a:pt x="209" y="326"/>
                  </a:lnTo>
                  <a:lnTo>
                    <a:pt x="231" y="329"/>
                  </a:lnTo>
                  <a:lnTo>
                    <a:pt x="251" y="331"/>
                  </a:lnTo>
                  <a:lnTo>
                    <a:pt x="273" y="333"/>
                  </a:lnTo>
                  <a:lnTo>
                    <a:pt x="295" y="335"/>
                  </a:lnTo>
                  <a:lnTo>
                    <a:pt x="315" y="336"/>
                  </a:lnTo>
                  <a:lnTo>
                    <a:pt x="337" y="337"/>
                  </a:lnTo>
                  <a:lnTo>
                    <a:pt x="359" y="338"/>
                  </a:lnTo>
                  <a:lnTo>
                    <a:pt x="379" y="339"/>
                  </a:lnTo>
                  <a:lnTo>
                    <a:pt x="387" y="339"/>
                  </a:lnTo>
                  <a:lnTo>
                    <a:pt x="392" y="337"/>
                  </a:lnTo>
                  <a:lnTo>
                    <a:pt x="397" y="333"/>
                  </a:lnTo>
                  <a:lnTo>
                    <a:pt x="400" y="329"/>
                  </a:lnTo>
                  <a:lnTo>
                    <a:pt x="400" y="324"/>
                  </a:lnTo>
                  <a:lnTo>
                    <a:pt x="397" y="320"/>
                  </a:lnTo>
                  <a:lnTo>
                    <a:pt x="391" y="317"/>
                  </a:lnTo>
                  <a:lnTo>
                    <a:pt x="384" y="315"/>
                  </a:lnTo>
                  <a:lnTo>
                    <a:pt x="365" y="311"/>
                  </a:lnTo>
                  <a:lnTo>
                    <a:pt x="346" y="309"/>
                  </a:lnTo>
                  <a:lnTo>
                    <a:pt x="327" y="306"/>
                  </a:lnTo>
                  <a:lnTo>
                    <a:pt x="307" y="304"/>
                  </a:lnTo>
                  <a:lnTo>
                    <a:pt x="288" y="302"/>
                  </a:lnTo>
                  <a:lnTo>
                    <a:pt x="269" y="300"/>
                  </a:lnTo>
                  <a:lnTo>
                    <a:pt x="249" y="298"/>
                  </a:lnTo>
                  <a:lnTo>
                    <a:pt x="230" y="295"/>
                  </a:lnTo>
                  <a:lnTo>
                    <a:pt x="211" y="293"/>
                  </a:lnTo>
                  <a:lnTo>
                    <a:pt x="192" y="290"/>
                  </a:lnTo>
                  <a:lnTo>
                    <a:pt x="173" y="286"/>
                  </a:lnTo>
                  <a:lnTo>
                    <a:pt x="154" y="283"/>
                  </a:lnTo>
                  <a:lnTo>
                    <a:pt x="137" y="277"/>
                  </a:lnTo>
                  <a:lnTo>
                    <a:pt x="118" y="272"/>
                  </a:lnTo>
                  <a:lnTo>
                    <a:pt x="100" y="267"/>
                  </a:lnTo>
                  <a:lnTo>
                    <a:pt x="83" y="260"/>
                  </a:lnTo>
                  <a:lnTo>
                    <a:pt x="68" y="253"/>
                  </a:lnTo>
                  <a:lnTo>
                    <a:pt x="57" y="243"/>
                  </a:lnTo>
                  <a:lnTo>
                    <a:pt x="48" y="233"/>
                  </a:lnTo>
                  <a:lnTo>
                    <a:pt x="44" y="221"/>
                  </a:lnTo>
                  <a:lnTo>
                    <a:pt x="42" y="208"/>
                  </a:lnTo>
                  <a:lnTo>
                    <a:pt x="44" y="194"/>
                  </a:lnTo>
                  <a:lnTo>
                    <a:pt x="48" y="180"/>
                  </a:lnTo>
                  <a:lnTo>
                    <a:pt x="54" y="168"/>
                  </a:lnTo>
                  <a:lnTo>
                    <a:pt x="64" y="153"/>
                  </a:lnTo>
                  <a:lnTo>
                    <a:pt x="76" y="137"/>
                  </a:lnTo>
                  <a:lnTo>
                    <a:pt x="89" y="124"/>
                  </a:lnTo>
                  <a:lnTo>
                    <a:pt x="103" y="111"/>
                  </a:lnTo>
                  <a:lnTo>
                    <a:pt x="118" y="99"/>
                  </a:lnTo>
                  <a:lnTo>
                    <a:pt x="134" y="87"/>
                  </a:lnTo>
                  <a:lnTo>
                    <a:pt x="153" y="74"/>
                  </a:lnTo>
                  <a:lnTo>
                    <a:pt x="172" y="62"/>
                  </a:lnTo>
                  <a:lnTo>
                    <a:pt x="190" y="52"/>
                  </a:lnTo>
                  <a:lnTo>
                    <a:pt x="215" y="42"/>
                  </a:lnTo>
                  <a:lnTo>
                    <a:pt x="243" y="34"/>
                  </a:lnTo>
                  <a:lnTo>
                    <a:pt x="270" y="26"/>
                  </a:lnTo>
                  <a:lnTo>
                    <a:pt x="295" y="19"/>
                  </a:lnTo>
                  <a:lnTo>
                    <a:pt x="315" y="13"/>
                  </a:lnTo>
                  <a:lnTo>
                    <a:pt x="328" y="6"/>
                  </a:lnTo>
                  <a:lnTo>
                    <a:pt x="333" y="2"/>
                  </a:lnTo>
                  <a:lnTo>
                    <a:pt x="318" y="0"/>
                  </a:lnTo>
                  <a:lnTo>
                    <a:pt x="298" y="1"/>
                  </a:lnTo>
                  <a:lnTo>
                    <a:pt x="275" y="4"/>
                  </a:lnTo>
                  <a:lnTo>
                    <a:pt x="250" y="9"/>
                  </a:lnTo>
                  <a:lnTo>
                    <a:pt x="224" y="17"/>
                  </a:lnTo>
                  <a:lnTo>
                    <a:pt x="199" y="25"/>
                  </a:lnTo>
                  <a:lnTo>
                    <a:pt x="176" y="34"/>
                  </a:lnTo>
                  <a:lnTo>
                    <a:pt x="156" y="44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6444" name="Freeform 156"/>
            <p:cNvSpPr>
              <a:spLocks/>
            </p:cNvSpPr>
            <p:nvPr/>
          </p:nvSpPr>
          <p:spPr bwMode="auto">
            <a:xfrm>
              <a:off x="5007" y="272"/>
              <a:ext cx="117" cy="113"/>
            </a:xfrm>
            <a:custGeom>
              <a:avLst/>
              <a:gdLst>
                <a:gd name="T0" fmla="*/ 291 w 351"/>
                <a:gd name="T1" fmla="*/ 69 h 226"/>
                <a:gd name="T2" fmla="*/ 307 w 351"/>
                <a:gd name="T3" fmla="*/ 81 h 226"/>
                <a:gd name="T4" fmla="*/ 317 w 351"/>
                <a:gd name="T5" fmla="*/ 96 h 226"/>
                <a:gd name="T6" fmla="*/ 322 w 351"/>
                <a:gd name="T7" fmla="*/ 111 h 226"/>
                <a:gd name="T8" fmla="*/ 322 w 351"/>
                <a:gd name="T9" fmla="*/ 128 h 226"/>
                <a:gd name="T10" fmla="*/ 319 w 351"/>
                <a:gd name="T11" fmla="*/ 141 h 226"/>
                <a:gd name="T12" fmla="*/ 313 w 351"/>
                <a:gd name="T13" fmla="*/ 152 h 226"/>
                <a:gd name="T14" fmla="*/ 303 w 351"/>
                <a:gd name="T15" fmla="*/ 164 h 226"/>
                <a:gd name="T16" fmla="*/ 293 w 351"/>
                <a:gd name="T17" fmla="*/ 173 h 226"/>
                <a:gd name="T18" fmla="*/ 279 w 351"/>
                <a:gd name="T19" fmla="*/ 183 h 226"/>
                <a:gd name="T20" fmla="*/ 266 w 351"/>
                <a:gd name="T21" fmla="*/ 192 h 226"/>
                <a:gd name="T22" fmla="*/ 253 w 351"/>
                <a:gd name="T23" fmla="*/ 201 h 226"/>
                <a:gd name="T24" fmla="*/ 240 w 351"/>
                <a:gd name="T25" fmla="*/ 210 h 226"/>
                <a:gd name="T26" fmla="*/ 237 w 351"/>
                <a:gd name="T27" fmla="*/ 213 h 226"/>
                <a:gd name="T28" fmla="*/ 237 w 351"/>
                <a:gd name="T29" fmla="*/ 216 h 226"/>
                <a:gd name="T30" fmla="*/ 237 w 351"/>
                <a:gd name="T31" fmla="*/ 219 h 226"/>
                <a:gd name="T32" fmla="*/ 240 w 351"/>
                <a:gd name="T33" fmla="*/ 222 h 226"/>
                <a:gd name="T34" fmla="*/ 245 w 351"/>
                <a:gd name="T35" fmla="*/ 225 h 226"/>
                <a:gd name="T36" fmla="*/ 250 w 351"/>
                <a:gd name="T37" fmla="*/ 226 h 226"/>
                <a:gd name="T38" fmla="*/ 255 w 351"/>
                <a:gd name="T39" fmla="*/ 225 h 226"/>
                <a:gd name="T40" fmla="*/ 259 w 351"/>
                <a:gd name="T41" fmla="*/ 222 h 226"/>
                <a:gd name="T42" fmla="*/ 288 w 351"/>
                <a:gd name="T43" fmla="*/ 209 h 226"/>
                <a:gd name="T44" fmla="*/ 313 w 351"/>
                <a:gd name="T45" fmla="*/ 192 h 226"/>
                <a:gd name="T46" fmla="*/ 332 w 351"/>
                <a:gd name="T47" fmla="*/ 172 h 226"/>
                <a:gd name="T48" fmla="*/ 345 w 351"/>
                <a:gd name="T49" fmla="*/ 149 h 226"/>
                <a:gd name="T50" fmla="*/ 351 w 351"/>
                <a:gd name="T51" fmla="*/ 127 h 226"/>
                <a:gd name="T52" fmla="*/ 348 w 351"/>
                <a:gd name="T53" fmla="*/ 103 h 226"/>
                <a:gd name="T54" fmla="*/ 336 w 351"/>
                <a:gd name="T55" fmla="*/ 81 h 226"/>
                <a:gd name="T56" fmla="*/ 313 w 351"/>
                <a:gd name="T57" fmla="*/ 62 h 226"/>
                <a:gd name="T58" fmla="*/ 295 w 351"/>
                <a:gd name="T59" fmla="*/ 51 h 226"/>
                <a:gd name="T60" fmla="*/ 275 w 351"/>
                <a:gd name="T61" fmla="*/ 43 h 226"/>
                <a:gd name="T62" fmla="*/ 253 w 351"/>
                <a:gd name="T63" fmla="*/ 35 h 226"/>
                <a:gd name="T64" fmla="*/ 229 w 351"/>
                <a:gd name="T65" fmla="*/ 28 h 226"/>
                <a:gd name="T66" fmla="*/ 204 w 351"/>
                <a:gd name="T67" fmla="*/ 20 h 226"/>
                <a:gd name="T68" fmla="*/ 179 w 351"/>
                <a:gd name="T69" fmla="*/ 15 h 226"/>
                <a:gd name="T70" fmla="*/ 153 w 351"/>
                <a:gd name="T71" fmla="*/ 11 h 226"/>
                <a:gd name="T72" fmla="*/ 128 w 351"/>
                <a:gd name="T73" fmla="*/ 7 h 226"/>
                <a:gd name="T74" fmla="*/ 104 w 351"/>
                <a:gd name="T75" fmla="*/ 4 h 226"/>
                <a:gd name="T76" fmla="*/ 82 w 351"/>
                <a:gd name="T77" fmla="*/ 2 h 226"/>
                <a:gd name="T78" fmla="*/ 60 w 351"/>
                <a:gd name="T79" fmla="*/ 0 h 226"/>
                <a:gd name="T80" fmla="*/ 43 w 351"/>
                <a:gd name="T81" fmla="*/ 0 h 226"/>
                <a:gd name="T82" fmla="*/ 27 w 351"/>
                <a:gd name="T83" fmla="*/ 0 h 226"/>
                <a:gd name="T84" fmla="*/ 14 w 351"/>
                <a:gd name="T85" fmla="*/ 0 h 226"/>
                <a:gd name="T86" fmla="*/ 5 w 351"/>
                <a:gd name="T87" fmla="*/ 2 h 226"/>
                <a:gd name="T88" fmla="*/ 0 w 351"/>
                <a:gd name="T89" fmla="*/ 4 h 226"/>
                <a:gd name="T90" fmla="*/ 15 w 351"/>
                <a:gd name="T91" fmla="*/ 6 h 226"/>
                <a:gd name="T92" fmla="*/ 30 w 351"/>
                <a:gd name="T93" fmla="*/ 7 h 226"/>
                <a:gd name="T94" fmla="*/ 47 w 351"/>
                <a:gd name="T95" fmla="*/ 9 h 226"/>
                <a:gd name="T96" fmla="*/ 64 w 351"/>
                <a:gd name="T97" fmla="*/ 11 h 226"/>
                <a:gd name="T98" fmla="*/ 82 w 351"/>
                <a:gd name="T99" fmla="*/ 14 h 226"/>
                <a:gd name="T100" fmla="*/ 102 w 351"/>
                <a:gd name="T101" fmla="*/ 16 h 226"/>
                <a:gd name="T102" fmla="*/ 121 w 351"/>
                <a:gd name="T103" fmla="*/ 19 h 226"/>
                <a:gd name="T104" fmla="*/ 141 w 351"/>
                <a:gd name="T105" fmla="*/ 23 h 226"/>
                <a:gd name="T106" fmla="*/ 160 w 351"/>
                <a:gd name="T107" fmla="*/ 27 h 226"/>
                <a:gd name="T108" fmla="*/ 181 w 351"/>
                <a:gd name="T109" fmla="*/ 31 h 226"/>
                <a:gd name="T110" fmla="*/ 201 w 351"/>
                <a:gd name="T111" fmla="*/ 35 h 226"/>
                <a:gd name="T112" fmla="*/ 220 w 351"/>
                <a:gd name="T113" fmla="*/ 40 h 226"/>
                <a:gd name="T114" fmla="*/ 239 w 351"/>
                <a:gd name="T115" fmla="*/ 46 h 226"/>
                <a:gd name="T116" fmla="*/ 258 w 351"/>
                <a:gd name="T117" fmla="*/ 53 h 226"/>
                <a:gd name="T118" fmla="*/ 275 w 351"/>
                <a:gd name="T119" fmla="*/ 61 h 226"/>
                <a:gd name="T120" fmla="*/ 291 w 351"/>
                <a:gd name="T121" fmla="*/ 69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51" h="226">
                  <a:moveTo>
                    <a:pt x="291" y="69"/>
                  </a:moveTo>
                  <a:lnTo>
                    <a:pt x="307" y="81"/>
                  </a:lnTo>
                  <a:lnTo>
                    <a:pt x="317" y="96"/>
                  </a:lnTo>
                  <a:lnTo>
                    <a:pt x="322" y="111"/>
                  </a:lnTo>
                  <a:lnTo>
                    <a:pt x="322" y="128"/>
                  </a:lnTo>
                  <a:lnTo>
                    <a:pt x="319" y="141"/>
                  </a:lnTo>
                  <a:lnTo>
                    <a:pt x="313" y="152"/>
                  </a:lnTo>
                  <a:lnTo>
                    <a:pt x="303" y="164"/>
                  </a:lnTo>
                  <a:lnTo>
                    <a:pt x="293" y="173"/>
                  </a:lnTo>
                  <a:lnTo>
                    <a:pt x="279" y="183"/>
                  </a:lnTo>
                  <a:lnTo>
                    <a:pt x="266" y="192"/>
                  </a:lnTo>
                  <a:lnTo>
                    <a:pt x="253" y="201"/>
                  </a:lnTo>
                  <a:lnTo>
                    <a:pt x="240" y="210"/>
                  </a:lnTo>
                  <a:lnTo>
                    <a:pt x="237" y="213"/>
                  </a:lnTo>
                  <a:lnTo>
                    <a:pt x="237" y="216"/>
                  </a:lnTo>
                  <a:lnTo>
                    <a:pt x="237" y="219"/>
                  </a:lnTo>
                  <a:lnTo>
                    <a:pt x="240" y="222"/>
                  </a:lnTo>
                  <a:lnTo>
                    <a:pt x="245" y="225"/>
                  </a:lnTo>
                  <a:lnTo>
                    <a:pt x="250" y="226"/>
                  </a:lnTo>
                  <a:lnTo>
                    <a:pt x="255" y="225"/>
                  </a:lnTo>
                  <a:lnTo>
                    <a:pt x="259" y="222"/>
                  </a:lnTo>
                  <a:lnTo>
                    <a:pt x="288" y="209"/>
                  </a:lnTo>
                  <a:lnTo>
                    <a:pt x="313" y="192"/>
                  </a:lnTo>
                  <a:lnTo>
                    <a:pt x="332" y="172"/>
                  </a:lnTo>
                  <a:lnTo>
                    <a:pt x="345" y="149"/>
                  </a:lnTo>
                  <a:lnTo>
                    <a:pt x="351" y="127"/>
                  </a:lnTo>
                  <a:lnTo>
                    <a:pt x="348" y="103"/>
                  </a:lnTo>
                  <a:lnTo>
                    <a:pt x="336" y="81"/>
                  </a:lnTo>
                  <a:lnTo>
                    <a:pt x="313" y="62"/>
                  </a:lnTo>
                  <a:lnTo>
                    <a:pt x="295" y="51"/>
                  </a:lnTo>
                  <a:lnTo>
                    <a:pt x="275" y="43"/>
                  </a:lnTo>
                  <a:lnTo>
                    <a:pt x="253" y="35"/>
                  </a:lnTo>
                  <a:lnTo>
                    <a:pt x="229" y="28"/>
                  </a:lnTo>
                  <a:lnTo>
                    <a:pt x="204" y="20"/>
                  </a:lnTo>
                  <a:lnTo>
                    <a:pt x="179" y="15"/>
                  </a:lnTo>
                  <a:lnTo>
                    <a:pt x="153" y="11"/>
                  </a:lnTo>
                  <a:lnTo>
                    <a:pt x="128" y="7"/>
                  </a:lnTo>
                  <a:lnTo>
                    <a:pt x="104" y="4"/>
                  </a:lnTo>
                  <a:lnTo>
                    <a:pt x="82" y="2"/>
                  </a:lnTo>
                  <a:lnTo>
                    <a:pt x="60" y="0"/>
                  </a:lnTo>
                  <a:lnTo>
                    <a:pt x="43" y="0"/>
                  </a:lnTo>
                  <a:lnTo>
                    <a:pt x="27" y="0"/>
                  </a:lnTo>
                  <a:lnTo>
                    <a:pt x="14" y="0"/>
                  </a:lnTo>
                  <a:lnTo>
                    <a:pt x="5" y="2"/>
                  </a:lnTo>
                  <a:lnTo>
                    <a:pt x="0" y="4"/>
                  </a:lnTo>
                  <a:lnTo>
                    <a:pt x="15" y="6"/>
                  </a:lnTo>
                  <a:lnTo>
                    <a:pt x="30" y="7"/>
                  </a:lnTo>
                  <a:lnTo>
                    <a:pt x="47" y="9"/>
                  </a:lnTo>
                  <a:lnTo>
                    <a:pt x="64" y="11"/>
                  </a:lnTo>
                  <a:lnTo>
                    <a:pt x="82" y="14"/>
                  </a:lnTo>
                  <a:lnTo>
                    <a:pt x="102" y="16"/>
                  </a:lnTo>
                  <a:lnTo>
                    <a:pt x="121" y="19"/>
                  </a:lnTo>
                  <a:lnTo>
                    <a:pt x="141" y="23"/>
                  </a:lnTo>
                  <a:lnTo>
                    <a:pt x="160" y="27"/>
                  </a:lnTo>
                  <a:lnTo>
                    <a:pt x="181" y="31"/>
                  </a:lnTo>
                  <a:lnTo>
                    <a:pt x="201" y="35"/>
                  </a:lnTo>
                  <a:lnTo>
                    <a:pt x="220" y="40"/>
                  </a:lnTo>
                  <a:lnTo>
                    <a:pt x="239" y="46"/>
                  </a:lnTo>
                  <a:lnTo>
                    <a:pt x="258" y="53"/>
                  </a:lnTo>
                  <a:lnTo>
                    <a:pt x="275" y="61"/>
                  </a:lnTo>
                  <a:lnTo>
                    <a:pt x="291" y="69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6445" name="Freeform 157"/>
            <p:cNvSpPr>
              <a:spLocks/>
            </p:cNvSpPr>
            <p:nvPr/>
          </p:nvSpPr>
          <p:spPr bwMode="auto">
            <a:xfrm>
              <a:off x="4769" y="324"/>
              <a:ext cx="48" cy="107"/>
            </a:xfrm>
            <a:custGeom>
              <a:avLst/>
              <a:gdLst>
                <a:gd name="T0" fmla="*/ 0 w 142"/>
                <a:gd name="T1" fmla="*/ 116 h 213"/>
                <a:gd name="T2" fmla="*/ 0 w 142"/>
                <a:gd name="T3" fmla="*/ 134 h 213"/>
                <a:gd name="T4" fmla="*/ 6 w 142"/>
                <a:gd name="T5" fmla="*/ 150 h 213"/>
                <a:gd name="T6" fmla="*/ 16 w 142"/>
                <a:gd name="T7" fmla="*/ 166 h 213"/>
                <a:gd name="T8" fmla="*/ 30 w 142"/>
                <a:gd name="T9" fmla="*/ 179 h 213"/>
                <a:gd name="T10" fmla="*/ 48 w 142"/>
                <a:gd name="T11" fmla="*/ 191 h 213"/>
                <a:gd name="T12" fmla="*/ 68 w 142"/>
                <a:gd name="T13" fmla="*/ 201 h 213"/>
                <a:gd name="T14" fmla="*/ 91 w 142"/>
                <a:gd name="T15" fmla="*/ 208 h 213"/>
                <a:gd name="T16" fmla="*/ 115 w 142"/>
                <a:gd name="T17" fmla="*/ 212 h 213"/>
                <a:gd name="T18" fmla="*/ 122 w 142"/>
                <a:gd name="T19" fmla="*/ 213 h 213"/>
                <a:gd name="T20" fmla="*/ 129 w 142"/>
                <a:gd name="T21" fmla="*/ 211 h 213"/>
                <a:gd name="T22" fmla="*/ 135 w 142"/>
                <a:gd name="T23" fmla="*/ 208 h 213"/>
                <a:gd name="T24" fmla="*/ 138 w 142"/>
                <a:gd name="T25" fmla="*/ 204 h 213"/>
                <a:gd name="T26" fmla="*/ 138 w 142"/>
                <a:gd name="T27" fmla="*/ 199 h 213"/>
                <a:gd name="T28" fmla="*/ 137 w 142"/>
                <a:gd name="T29" fmla="*/ 194 h 213"/>
                <a:gd name="T30" fmla="*/ 132 w 142"/>
                <a:gd name="T31" fmla="*/ 190 h 213"/>
                <a:gd name="T32" fmla="*/ 125 w 142"/>
                <a:gd name="T33" fmla="*/ 188 h 213"/>
                <a:gd name="T34" fmla="*/ 102 w 142"/>
                <a:gd name="T35" fmla="*/ 181 h 213"/>
                <a:gd name="T36" fmla="*/ 80 w 142"/>
                <a:gd name="T37" fmla="*/ 173 h 213"/>
                <a:gd name="T38" fmla="*/ 62 w 142"/>
                <a:gd name="T39" fmla="*/ 162 h 213"/>
                <a:gd name="T40" fmla="*/ 49 w 142"/>
                <a:gd name="T41" fmla="*/ 149 h 213"/>
                <a:gd name="T42" fmla="*/ 41 w 142"/>
                <a:gd name="T43" fmla="*/ 134 h 213"/>
                <a:gd name="T44" fmla="*/ 36 w 142"/>
                <a:gd name="T45" fmla="*/ 117 h 213"/>
                <a:gd name="T46" fmla="*/ 36 w 142"/>
                <a:gd name="T47" fmla="*/ 100 h 213"/>
                <a:gd name="T48" fmla="*/ 44 w 142"/>
                <a:gd name="T49" fmla="*/ 81 h 213"/>
                <a:gd name="T50" fmla="*/ 52 w 142"/>
                <a:gd name="T51" fmla="*/ 68 h 213"/>
                <a:gd name="T52" fmla="*/ 64 w 142"/>
                <a:gd name="T53" fmla="*/ 56 h 213"/>
                <a:gd name="T54" fmla="*/ 77 w 142"/>
                <a:gd name="T55" fmla="*/ 44 h 213"/>
                <a:gd name="T56" fmla="*/ 91 w 142"/>
                <a:gd name="T57" fmla="*/ 34 h 213"/>
                <a:gd name="T58" fmla="*/ 105 w 142"/>
                <a:gd name="T59" fmla="*/ 25 h 213"/>
                <a:gd name="T60" fmla="*/ 119 w 142"/>
                <a:gd name="T61" fmla="*/ 16 h 213"/>
                <a:gd name="T62" fmla="*/ 132 w 142"/>
                <a:gd name="T63" fmla="*/ 8 h 213"/>
                <a:gd name="T64" fmla="*/ 142 w 142"/>
                <a:gd name="T65" fmla="*/ 1 h 213"/>
                <a:gd name="T66" fmla="*/ 132 w 142"/>
                <a:gd name="T67" fmla="*/ 0 h 213"/>
                <a:gd name="T68" fmla="*/ 116 w 142"/>
                <a:gd name="T69" fmla="*/ 5 h 213"/>
                <a:gd name="T70" fmla="*/ 94 w 142"/>
                <a:gd name="T71" fmla="*/ 16 h 213"/>
                <a:gd name="T72" fmla="*/ 70 w 142"/>
                <a:gd name="T73" fmla="*/ 32 h 213"/>
                <a:gd name="T74" fmla="*/ 46 w 142"/>
                <a:gd name="T75" fmla="*/ 51 h 213"/>
                <a:gd name="T76" fmla="*/ 25 w 142"/>
                <a:gd name="T77" fmla="*/ 72 h 213"/>
                <a:gd name="T78" fmla="*/ 9 w 142"/>
                <a:gd name="T79" fmla="*/ 95 h 213"/>
                <a:gd name="T80" fmla="*/ 0 w 142"/>
                <a:gd name="T81" fmla="*/ 116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42" h="213">
                  <a:moveTo>
                    <a:pt x="0" y="116"/>
                  </a:moveTo>
                  <a:lnTo>
                    <a:pt x="0" y="134"/>
                  </a:lnTo>
                  <a:lnTo>
                    <a:pt x="6" y="150"/>
                  </a:lnTo>
                  <a:lnTo>
                    <a:pt x="16" y="166"/>
                  </a:lnTo>
                  <a:lnTo>
                    <a:pt x="30" y="179"/>
                  </a:lnTo>
                  <a:lnTo>
                    <a:pt x="48" y="191"/>
                  </a:lnTo>
                  <a:lnTo>
                    <a:pt x="68" y="201"/>
                  </a:lnTo>
                  <a:lnTo>
                    <a:pt x="91" y="208"/>
                  </a:lnTo>
                  <a:lnTo>
                    <a:pt x="115" y="212"/>
                  </a:lnTo>
                  <a:lnTo>
                    <a:pt x="122" y="213"/>
                  </a:lnTo>
                  <a:lnTo>
                    <a:pt x="129" y="211"/>
                  </a:lnTo>
                  <a:lnTo>
                    <a:pt x="135" y="208"/>
                  </a:lnTo>
                  <a:lnTo>
                    <a:pt x="138" y="204"/>
                  </a:lnTo>
                  <a:lnTo>
                    <a:pt x="138" y="199"/>
                  </a:lnTo>
                  <a:lnTo>
                    <a:pt x="137" y="194"/>
                  </a:lnTo>
                  <a:lnTo>
                    <a:pt x="132" y="190"/>
                  </a:lnTo>
                  <a:lnTo>
                    <a:pt x="125" y="188"/>
                  </a:lnTo>
                  <a:lnTo>
                    <a:pt x="102" y="181"/>
                  </a:lnTo>
                  <a:lnTo>
                    <a:pt x="80" y="173"/>
                  </a:lnTo>
                  <a:lnTo>
                    <a:pt x="62" y="162"/>
                  </a:lnTo>
                  <a:lnTo>
                    <a:pt x="49" y="149"/>
                  </a:lnTo>
                  <a:lnTo>
                    <a:pt x="41" y="134"/>
                  </a:lnTo>
                  <a:lnTo>
                    <a:pt x="36" y="117"/>
                  </a:lnTo>
                  <a:lnTo>
                    <a:pt x="36" y="100"/>
                  </a:lnTo>
                  <a:lnTo>
                    <a:pt x="44" y="81"/>
                  </a:lnTo>
                  <a:lnTo>
                    <a:pt x="52" y="68"/>
                  </a:lnTo>
                  <a:lnTo>
                    <a:pt x="64" y="56"/>
                  </a:lnTo>
                  <a:lnTo>
                    <a:pt x="77" y="44"/>
                  </a:lnTo>
                  <a:lnTo>
                    <a:pt x="91" y="34"/>
                  </a:lnTo>
                  <a:lnTo>
                    <a:pt x="105" y="25"/>
                  </a:lnTo>
                  <a:lnTo>
                    <a:pt x="119" y="16"/>
                  </a:lnTo>
                  <a:lnTo>
                    <a:pt x="132" y="8"/>
                  </a:lnTo>
                  <a:lnTo>
                    <a:pt x="142" y="1"/>
                  </a:lnTo>
                  <a:lnTo>
                    <a:pt x="132" y="0"/>
                  </a:lnTo>
                  <a:lnTo>
                    <a:pt x="116" y="5"/>
                  </a:lnTo>
                  <a:lnTo>
                    <a:pt x="94" y="16"/>
                  </a:lnTo>
                  <a:lnTo>
                    <a:pt x="70" y="32"/>
                  </a:lnTo>
                  <a:lnTo>
                    <a:pt x="46" y="51"/>
                  </a:lnTo>
                  <a:lnTo>
                    <a:pt x="25" y="72"/>
                  </a:lnTo>
                  <a:lnTo>
                    <a:pt x="9" y="95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6446" name="Freeform 158"/>
            <p:cNvSpPr>
              <a:spLocks/>
            </p:cNvSpPr>
            <p:nvPr/>
          </p:nvSpPr>
          <p:spPr bwMode="auto">
            <a:xfrm>
              <a:off x="5104" y="264"/>
              <a:ext cx="101" cy="139"/>
            </a:xfrm>
            <a:custGeom>
              <a:avLst/>
              <a:gdLst>
                <a:gd name="T0" fmla="*/ 257 w 305"/>
                <a:gd name="T1" fmla="*/ 112 h 279"/>
                <a:gd name="T2" fmla="*/ 271 w 305"/>
                <a:gd name="T3" fmla="*/ 129 h 279"/>
                <a:gd name="T4" fmla="*/ 279 w 305"/>
                <a:gd name="T5" fmla="*/ 148 h 279"/>
                <a:gd name="T6" fmla="*/ 274 w 305"/>
                <a:gd name="T7" fmla="*/ 168 h 279"/>
                <a:gd name="T8" fmla="*/ 258 w 305"/>
                <a:gd name="T9" fmla="*/ 188 h 279"/>
                <a:gd name="T10" fmla="*/ 234 w 305"/>
                <a:gd name="T11" fmla="*/ 205 h 279"/>
                <a:gd name="T12" fmla="*/ 206 w 305"/>
                <a:gd name="T13" fmla="*/ 221 h 279"/>
                <a:gd name="T14" fmla="*/ 177 w 305"/>
                <a:gd name="T15" fmla="*/ 237 h 279"/>
                <a:gd name="T16" fmla="*/ 160 w 305"/>
                <a:gd name="T17" fmla="*/ 250 h 279"/>
                <a:gd name="T18" fmla="*/ 154 w 305"/>
                <a:gd name="T19" fmla="*/ 258 h 279"/>
                <a:gd name="T20" fmla="*/ 149 w 305"/>
                <a:gd name="T21" fmla="*/ 266 h 279"/>
                <a:gd name="T22" fmla="*/ 151 w 305"/>
                <a:gd name="T23" fmla="*/ 275 h 279"/>
                <a:gd name="T24" fmla="*/ 161 w 305"/>
                <a:gd name="T25" fmla="*/ 279 h 279"/>
                <a:gd name="T26" fmla="*/ 173 w 305"/>
                <a:gd name="T27" fmla="*/ 278 h 279"/>
                <a:gd name="T28" fmla="*/ 191 w 305"/>
                <a:gd name="T29" fmla="*/ 263 h 279"/>
                <a:gd name="T30" fmla="*/ 223 w 305"/>
                <a:gd name="T31" fmla="*/ 242 h 279"/>
                <a:gd name="T32" fmla="*/ 257 w 305"/>
                <a:gd name="T33" fmla="*/ 221 h 279"/>
                <a:gd name="T34" fmla="*/ 286 w 305"/>
                <a:gd name="T35" fmla="*/ 197 h 279"/>
                <a:gd name="T36" fmla="*/ 303 w 305"/>
                <a:gd name="T37" fmla="*/ 168 h 279"/>
                <a:gd name="T38" fmla="*/ 300 w 305"/>
                <a:gd name="T39" fmla="*/ 137 h 279"/>
                <a:gd name="T40" fmla="*/ 282 w 305"/>
                <a:gd name="T41" fmla="*/ 109 h 279"/>
                <a:gd name="T42" fmla="*/ 250 w 305"/>
                <a:gd name="T43" fmla="*/ 85 h 279"/>
                <a:gd name="T44" fmla="*/ 219 w 305"/>
                <a:gd name="T45" fmla="*/ 67 h 279"/>
                <a:gd name="T46" fmla="*/ 189 w 305"/>
                <a:gd name="T47" fmla="*/ 54 h 279"/>
                <a:gd name="T48" fmla="*/ 157 w 305"/>
                <a:gd name="T49" fmla="*/ 40 h 279"/>
                <a:gd name="T50" fmla="*/ 122 w 305"/>
                <a:gd name="T51" fmla="*/ 26 h 279"/>
                <a:gd name="T52" fmla="*/ 90 w 305"/>
                <a:gd name="T53" fmla="*/ 15 h 279"/>
                <a:gd name="T54" fmla="*/ 58 w 305"/>
                <a:gd name="T55" fmla="*/ 7 h 279"/>
                <a:gd name="T56" fmla="*/ 30 w 305"/>
                <a:gd name="T57" fmla="*/ 1 h 279"/>
                <a:gd name="T58" fmla="*/ 8 w 305"/>
                <a:gd name="T59" fmla="*/ 1 h 279"/>
                <a:gd name="T60" fmla="*/ 10 w 305"/>
                <a:gd name="T61" fmla="*/ 6 h 279"/>
                <a:gd name="T62" fmla="*/ 35 w 305"/>
                <a:gd name="T63" fmla="*/ 13 h 279"/>
                <a:gd name="T64" fmla="*/ 64 w 305"/>
                <a:gd name="T65" fmla="*/ 22 h 279"/>
                <a:gd name="T66" fmla="*/ 97 w 305"/>
                <a:gd name="T67" fmla="*/ 33 h 279"/>
                <a:gd name="T68" fmla="*/ 132 w 305"/>
                <a:gd name="T69" fmla="*/ 47 h 279"/>
                <a:gd name="T70" fmla="*/ 167 w 305"/>
                <a:gd name="T71" fmla="*/ 62 h 279"/>
                <a:gd name="T72" fmla="*/ 202 w 305"/>
                <a:gd name="T73" fmla="*/ 79 h 279"/>
                <a:gd name="T74" fmla="*/ 232 w 305"/>
                <a:gd name="T75" fmla="*/ 95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05" h="279">
                  <a:moveTo>
                    <a:pt x="247" y="104"/>
                  </a:moveTo>
                  <a:lnTo>
                    <a:pt x="257" y="112"/>
                  </a:lnTo>
                  <a:lnTo>
                    <a:pt x="266" y="120"/>
                  </a:lnTo>
                  <a:lnTo>
                    <a:pt x="271" y="129"/>
                  </a:lnTo>
                  <a:lnTo>
                    <a:pt x="277" y="138"/>
                  </a:lnTo>
                  <a:lnTo>
                    <a:pt x="279" y="148"/>
                  </a:lnTo>
                  <a:lnTo>
                    <a:pt x="279" y="158"/>
                  </a:lnTo>
                  <a:lnTo>
                    <a:pt x="274" y="168"/>
                  </a:lnTo>
                  <a:lnTo>
                    <a:pt x="268" y="178"/>
                  </a:lnTo>
                  <a:lnTo>
                    <a:pt x="258" y="188"/>
                  </a:lnTo>
                  <a:lnTo>
                    <a:pt x="247" y="197"/>
                  </a:lnTo>
                  <a:lnTo>
                    <a:pt x="234" y="205"/>
                  </a:lnTo>
                  <a:lnTo>
                    <a:pt x="219" y="214"/>
                  </a:lnTo>
                  <a:lnTo>
                    <a:pt x="206" y="221"/>
                  </a:lnTo>
                  <a:lnTo>
                    <a:pt x="191" y="229"/>
                  </a:lnTo>
                  <a:lnTo>
                    <a:pt x="177" y="237"/>
                  </a:lnTo>
                  <a:lnTo>
                    <a:pt x="164" y="247"/>
                  </a:lnTo>
                  <a:lnTo>
                    <a:pt x="160" y="250"/>
                  </a:lnTo>
                  <a:lnTo>
                    <a:pt x="157" y="254"/>
                  </a:lnTo>
                  <a:lnTo>
                    <a:pt x="154" y="258"/>
                  </a:lnTo>
                  <a:lnTo>
                    <a:pt x="151" y="262"/>
                  </a:lnTo>
                  <a:lnTo>
                    <a:pt x="149" y="266"/>
                  </a:lnTo>
                  <a:lnTo>
                    <a:pt x="149" y="270"/>
                  </a:lnTo>
                  <a:lnTo>
                    <a:pt x="151" y="275"/>
                  </a:lnTo>
                  <a:lnTo>
                    <a:pt x="155" y="278"/>
                  </a:lnTo>
                  <a:lnTo>
                    <a:pt x="161" y="279"/>
                  </a:lnTo>
                  <a:lnTo>
                    <a:pt x="167" y="279"/>
                  </a:lnTo>
                  <a:lnTo>
                    <a:pt x="173" y="278"/>
                  </a:lnTo>
                  <a:lnTo>
                    <a:pt x="177" y="275"/>
                  </a:lnTo>
                  <a:lnTo>
                    <a:pt x="191" y="263"/>
                  </a:lnTo>
                  <a:lnTo>
                    <a:pt x="207" y="252"/>
                  </a:lnTo>
                  <a:lnTo>
                    <a:pt x="223" y="242"/>
                  </a:lnTo>
                  <a:lnTo>
                    <a:pt x="241" y="231"/>
                  </a:lnTo>
                  <a:lnTo>
                    <a:pt x="257" y="221"/>
                  </a:lnTo>
                  <a:lnTo>
                    <a:pt x="271" y="210"/>
                  </a:lnTo>
                  <a:lnTo>
                    <a:pt x="286" y="197"/>
                  </a:lnTo>
                  <a:lnTo>
                    <a:pt x="296" y="184"/>
                  </a:lnTo>
                  <a:lnTo>
                    <a:pt x="303" y="168"/>
                  </a:lnTo>
                  <a:lnTo>
                    <a:pt x="305" y="153"/>
                  </a:lnTo>
                  <a:lnTo>
                    <a:pt x="300" y="137"/>
                  </a:lnTo>
                  <a:lnTo>
                    <a:pt x="293" y="123"/>
                  </a:lnTo>
                  <a:lnTo>
                    <a:pt x="282" y="109"/>
                  </a:lnTo>
                  <a:lnTo>
                    <a:pt x="267" y="96"/>
                  </a:lnTo>
                  <a:lnTo>
                    <a:pt x="250" y="85"/>
                  </a:lnTo>
                  <a:lnTo>
                    <a:pt x="232" y="75"/>
                  </a:lnTo>
                  <a:lnTo>
                    <a:pt x="219" y="67"/>
                  </a:lnTo>
                  <a:lnTo>
                    <a:pt x="205" y="61"/>
                  </a:lnTo>
                  <a:lnTo>
                    <a:pt x="189" y="54"/>
                  </a:lnTo>
                  <a:lnTo>
                    <a:pt x="173" y="47"/>
                  </a:lnTo>
                  <a:lnTo>
                    <a:pt x="157" y="40"/>
                  </a:lnTo>
                  <a:lnTo>
                    <a:pt x="139" y="32"/>
                  </a:lnTo>
                  <a:lnTo>
                    <a:pt x="122" y="26"/>
                  </a:lnTo>
                  <a:lnTo>
                    <a:pt x="106" y="20"/>
                  </a:lnTo>
                  <a:lnTo>
                    <a:pt x="90" y="15"/>
                  </a:lnTo>
                  <a:lnTo>
                    <a:pt x="74" y="10"/>
                  </a:lnTo>
                  <a:lnTo>
                    <a:pt x="58" y="7"/>
                  </a:lnTo>
                  <a:lnTo>
                    <a:pt x="43" y="3"/>
                  </a:lnTo>
                  <a:lnTo>
                    <a:pt x="30" y="1"/>
                  </a:lnTo>
                  <a:lnTo>
                    <a:pt x="19" y="0"/>
                  </a:lnTo>
                  <a:lnTo>
                    <a:pt x="8" y="1"/>
                  </a:lnTo>
                  <a:lnTo>
                    <a:pt x="0" y="3"/>
                  </a:lnTo>
                  <a:lnTo>
                    <a:pt x="10" y="6"/>
                  </a:lnTo>
                  <a:lnTo>
                    <a:pt x="21" y="9"/>
                  </a:lnTo>
                  <a:lnTo>
                    <a:pt x="35" y="13"/>
                  </a:lnTo>
                  <a:lnTo>
                    <a:pt x="48" y="17"/>
                  </a:lnTo>
                  <a:lnTo>
                    <a:pt x="64" y="22"/>
                  </a:lnTo>
                  <a:lnTo>
                    <a:pt x="80" y="27"/>
                  </a:lnTo>
                  <a:lnTo>
                    <a:pt x="97" y="33"/>
                  </a:lnTo>
                  <a:lnTo>
                    <a:pt x="114" y="40"/>
                  </a:lnTo>
                  <a:lnTo>
                    <a:pt x="132" y="47"/>
                  </a:lnTo>
                  <a:lnTo>
                    <a:pt x="149" y="54"/>
                  </a:lnTo>
                  <a:lnTo>
                    <a:pt x="167" y="62"/>
                  </a:lnTo>
                  <a:lnTo>
                    <a:pt x="184" y="70"/>
                  </a:lnTo>
                  <a:lnTo>
                    <a:pt x="202" y="79"/>
                  </a:lnTo>
                  <a:lnTo>
                    <a:pt x="218" y="87"/>
                  </a:lnTo>
                  <a:lnTo>
                    <a:pt x="232" y="95"/>
                  </a:lnTo>
                  <a:lnTo>
                    <a:pt x="247" y="104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6447" name="Freeform 159"/>
            <p:cNvSpPr>
              <a:spLocks/>
            </p:cNvSpPr>
            <p:nvPr/>
          </p:nvSpPr>
          <p:spPr bwMode="auto">
            <a:xfrm>
              <a:off x="4976" y="382"/>
              <a:ext cx="18" cy="42"/>
            </a:xfrm>
            <a:custGeom>
              <a:avLst/>
              <a:gdLst>
                <a:gd name="T0" fmla="*/ 28 w 54"/>
                <a:gd name="T1" fmla="*/ 10 h 85"/>
                <a:gd name="T2" fmla="*/ 27 w 54"/>
                <a:gd name="T3" fmla="*/ 6 h 85"/>
                <a:gd name="T4" fmla="*/ 22 w 54"/>
                <a:gd name="T5" fmla="*/ 2 h 85"/>
                <a:gd name="T6" fmla="*/ 18 w 54"/>
                <a:gd name="T7" fmla="*/ 0 h 85"/>
                <a:gd name="T8" fmla="*/ 12 w 54"/>
                <a:gd name="T9" fmla="*/ 0 h 85"/>
                <a:gd name="T10" fmla="*/ 8 w 54"/>
                <a:gd name="T11" fmla="*/ 1 h 85"/>
                <a:gd name="T12" fmla="*/ 3 w 54"/>
                <a:gd name="T13" fmla="*/ 3 h 85"/>
                <a:gd name="T14" fmla="*/ 0 w 54"/>
                <a:gd name="T15" fmla="*/ 7 h 85"/>
                <a:gd name="T16" fmla="*/ 0 w 54"/>
                <a:gd name="T17" fmla="*/ 11 h 85"/>
                <a:gd name="T18" fmla="*/ 0 w 54"/>
                <a:gd name="T19" fmla="*/ 22 h 85"/>
                <a:gd name="T20" fmla="*/ 5 w 54"/>
                <a:gd name="T21" fmla="*/ 34 h 85"/>
                <a:gd name="T22" fmla="*/ 11 w 54"/>
                <a:gd name="T23" fmla="*/ 47 h 85"/>
                <a:gd name="T24" fmla="*/ 18 w 54"/>
                <a:gd name="T25" fmla="*/ 59 h 85"/>
                <a:gd name="T26" fmla="*/ 27 w 54"/>
                <a:gd name="T27" fmla="*/ 70 h 85"/>
                <a:gd name="T28" fmla="*/ 35 w 54"/>
                <a:gd name="T29" fmla="*/ 79 h 85"/>
                <a:gd name="T30" fmla="*/ 46 w 54"/>
                <a:gd name="T31" fmla="*/ 84 h 85"/>
                <a:gd name="T32" fmla="*/ 53 w 54"/>
                <a:gd name="T33" fmla="*/ 85 h 85"/>
                <a:gd name="T34" fmla="*/ 54 w 54"/>
                <a:gd name="T35" fmla="*/ 68 h 85"/>
                <a:gd name="T36" fmla="*/ 47 w 54"/>
                <a:gd name="T37" fmla="*/ 49 h 85"/>
                <a:gd name="T38" fmla="*/ 38 w 54"/>
                <a:gd name="T39" fmla="*/ 29 h 85"/>
                <a:gd name="T40" fmla="*/ 28 w 54"/>
                <a:gd name="T41" fmla="*/ 1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4" h="85">
                  <a:moveTo>
                    <a:pt x="28" y="10"/>
                  </a:moveTo>
                  <a:lnTo>
                    <a:pt x="27" y="6"/>
                  </a:lnTo>
                  <a:lnTo>
                    <a:pt x="22" y="2"/>
                  </a:lnTo>
                  <a:lnTo>
                    <a:pt x="18" y="0"/>
                  </a:lnTo>
                  <a:lnTo>
                    <a:pt x="12" y="0"/>
                  </a:lnTo>
                  <a:lnTo>
                    <a:pt x="8" y="1"/>
                  </a:lnTo>
                  <a:lnTo>
                    <a:pt x="3" y="3"/>
                  </a:lnTo>
                  <a:lnTo>
                    <a:pt x="0" y="7"/>
                  </a:lnTo>
                  <a:lnTo>
                    <a:pt x="0" y="11"/>
                  </a:lnTo>
                  <a:lnTo>
                    <a:pt x="0" y="22"/>
                  </a:lnTo>
                  <a:lnTo>
                    <a:pt x="5" y="34"/>
                  </a:lnTo>
                  <a:lnTo>
                    <a:pt x="11" y="47"/>
                  </a:lnTo>
                  <a:lnTo>
                    <a:pt x="18" y="59"/>
                  </a:lnTo>
                  <a:lnTo>
                    <a:pt x="27" y="70"/>
                  </a:lnTo>
                  <a:lnTo>
                    <a:pt x="35" y="79"/>
                  </a:lnTo>
                  <a:lnTo>
                    <a:pt x="46" y="84"/>
                  </a:lnTo>
                  <a:lnTo>
                    <a:pt x="53" y="85"/>
                  </a:lnTo>
                  <a:lnTo>
                    <a:pt x="54" y="68"/>
                  </a:lnTo>
                  <a:lnTo>
                    <a:pt x="47" y="49"/>
                  </a:lnTo>
                  <a:lnTo>
                    <a:pt x="38" y="29"/>
                  </a:lnTo>
                  <a:lnTo>
                    <a:pt x="28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6448" name="Freeform 160"/>
            <p:cNvSpPr>
              <a:spLocks/>
            </p:cNvSpPr>
            <p:nvPr/>
          </p:nvSpPr>
          <p:spPr bwMode="auto">
            <a:xfrm>
              <a:off x="4962" y="351"/>
              <a:ext cx="15" cy="24"/>
            </a:xfrm>
            <a:custGeom>
              <a:avLst/>
              <a:gdLst>
                <a:gd name="T0" fmla="*/ 25 w 46"/>
                <a:gd name="T1" fmla="*/ 6 h 48"/>
                <a:gd name="T2" fmla="*/ 25 w 46"/>
                <a:gd name="T3" fmla="*/ 7 h 48"/>
                <a:gd name="T4" fmla="*/ 25 w 46"/>
                <a:gd name="T5" fmla="*/ 7 h 48"/>
                <a:gd name="T6" fmla="*/ 25 w 46"/>
                <a:gd name="T7" fmla="*/ 7 h 48"/>
                <a:gd name="T8" fmla="*/ 25 w 46"/>
                <a:gd name="T9" fmla="*/ 7 h 48"/>
                <a:gd name="T10" fmla="*/ 23 w 46"/>
                <a:gd name="T11" fmla="*/ 4 h 48"/>
                <a:gd name="T12" fmla="*/ 19 w 46"/>
                <a:gd name="T13" fmla="*/ 1 h 48"/>
                <a:gd name="T14" fmla="*/ 14 w 46"/>
                <a:gd name="T15" fmla="*/ 0 h 48"/>
                <a:gd name="T16" fmla="*/ 9 w 46"/>
                <a:gd name="T17" fmla="*/ 0 h 48"/>
                <a:gd name="T18" fmla="*/ 4 w 46"/>
                <a:gd name="T19" fmla="*/ 1 h 48"/>
                <a:gd name="T20" fmla="*/ 1 w 46"/>
                <a:gd name="T21" fmla="*/ 4 h 48"/>
                <a:gd name="T22" fmla="*/ 0 w 46"/>
                <a:gd name="T23" fmla="*/ 7 h 48"/>
                <a:gd name="T24" fmla="*/ 0 w 46"/>
                <a:gd name="T25" fmla="*/ 10 h 48"/>
                <a:gd name="T26" fmla="*/ 1 w 46"/>
                <a:gd name="T27" fmla="*/ 15 h 48"/>
                <a:gd name="T28" fmla="*/ 4 w 46"/>
                <a:gd name="T29" fmla="*/ 21 h 48"/>
                <a:gd name="T30" fmla="*/ 10 w 46"/>
                <a:gd name="T31" fmla="*/ 28 h 48"/>
                <a:gd name="T32" fmla="*/ 17 w 46"/>
                <a:gd name="T33" fmla="*/ 35 h 48"/>
                <a:gd name="T34" fmla="*/ 25 w 46"/>
                <a:gd name="T35" fmla="*/ 41 h 48"/>
                <a:gd name="T36" fmla="*/ 33 w 46"/>
                <a:gd name="T37" fmla="*/ 45 h 48"/>
                <a:gd name="T38" fmla="*/ 41 w 46"/>
                <a:gd name="T39" fmla="*/ 48 h 48"/>
                <a:gd name="T40" fmla="*/ 46 w 46"/>
                <a:gd name="T41" fmla="*/ 48 h 48"/>
                <a:gd name="T42" fmla="*/ 45 w 46"/>
                <a:gd name="T43" fmla="*/ 38 h 48"/>
                <a:gd name="T44" fmla="*/ 39 w 46"/>
                <a:gd name="T45" fmla="*/ 25 h 48"/>
                <a:gd name="T46" fmla="*/ 30 w 46"/>
                <a:gd name="T47" fmla="*/ 14 h 48"/>
                <a:gd name="T48" fmla="*/ 25 w 46"/>
                <a:gd name="T49" fmla="*/ 6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6" h="48">
                  <a:moveTo>
                    <a:pt x="25" y="6"/>
                  </a:moveTo>
                  <a:lnTo>
                    <a:pt x="25" y="7"/>
                  </a:lnTo>
                  <a:lnTo>
                    <a:pt x="25" y="7"/>
                  </a:lnTo>
                  <a:lnTo>
                    <a:pt x="25" y="7"/>
                  </a:lnTo>
                  <a:lnTo>
                    <a:pt x="25" y="7"/>
                  </a:lnTo>
                  <a:lnTo>
                    <a:pt x="23" y="4"/>
                  </a:lnTo>
                  <a:lnTo>
                    <a:pt x="19" y="1"/>
                  </a:lnTo>
                  <a:lnTo>
                    <a:pt x="14" y="0"/>
                  </a:lnTo>
                  <a:lnTo>
                    <a:pt x="9" y="0"/>
                  </a:lnTo>
                  <a:lnTo>
                    <a:pt x="4" y="1"/>
                  </a:lnTo>
                  <a:lnTo>
                    <a:pt x="1" y="4"/>
                  </a:lnTo>
                  <a:lnTo>
                    <a:pt x="0" y="7"/>
                  </a:lnTo>
                  <a:lnTo>
                    <a:pt x="0" y="10"/>
                  </a:lnTo>
                  <a:lnTo>
                    <a:pt x="1" y="15"/>
                  </a:lnTo>
                  <a:lnTo>
                    <a:pt x="4" y="21"/>
                  </a:lnTo>
                  <a:lnTo>
                    <a:pt x="10" y="28"/>
                  </a:lnTo>
                  <a:lnTo>
                    <a:pt x="17" y="35"/>
                  </a:lnTo>
                  <a:lnTo>
                    <a:pt x="25" y="41"/>
                  </a:lnTo>
                  <a:lnTo>
                    <a:pt x="33" y="45"/>
                  </a:lnTo>
                  <a:lnTo>
                    <a:pt x="41" y="48"/>
                  </a:lnTo>
                  <a:lnTo>
                    <a:pt x="46" y="48"/>
                  </a:lnTo>
                  <a:lnTo>
                    <a:pt x="45" y="38"/>
                  </a:lnTo>
                  <a:lnTo>
                    <a:pt x="39" y="25"/>
                  </a:lnTo>
                  <a:lnTo>
                    <a:pt x="30" y="14"/>
                  </a:lnTo>
                  <a:lnTo>
                    <a:pt x="25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6449" name="Freeform 161"/>
            <p:cNvSpPr>
              <a:spLocks/>
            </p:cNvSpPr>
            <p:nvPr/>
          </p:nvSpPr>
          <p:spPr bwMode="auto">
            <a:xfrm>
              <a:off x="4949" y="331"/>
              <a:ext cx="21" cy="16"/>
            </a:xfrm>
            <a:custGeom>
              <a:avLst/>
              <a:gdLst>
                <a:gd name="T0" fmla="*/ 50 w 64"/>
                <a:gd name="T1" fmla="*/ 24 h 32"/>
                <a:gd name="T2" fmla="*/ 56 w 64"/>
                <a:gd name="T3" fmla="*/ 22 h 32"/>
                <a:gd name="T4" fmla="*/ 62 w 64"/>
                <a:gd name="T5" fmla="*/ 19 h 32"/>
                <a:gd name="T6" fmla="*/ 64 w 64"/>
                <a:gd name="T7" fmla="*/ 15 h 32"/>
                <a:gd name="T8" fmla="*/ 64 w 64"/>
                <a:gd name="T9" fmla="*/ 11 h 32"/>
                <a:gd name="T10" fmla="*/ 61 w 64"/>
                <a:gd name="T11" fmla="*/ 6 h 32"/>
                <a:gd name="T12" fmla="*/ 56 w 64"/>
                <a:gd name="T13" fmla="*/ 2 h 32"/>
                <a:gd name="T14" fmla="*/ 50 w 64"/>
                <a:gd name="T15" fmla="*/ 0 h 32"/>
                <a:gd name="T16" fmla="*/ 43 w 64"/>
                <a:gd name="T17" fmla="*/ 0 h 32"/>
                <a:gd name="T18" fmla="*/ 40 w 64"/>
                <a:gd name="T19" fmla="*/ 0 h 32"/>
                <a:gd name="T20" fmla="*/ 35 w 64"/>
                <a:gd name="T21" fmla="*/ 1 h 32"/>
                <a:gd name="T22" fmla="*/ 26 w 64"/>
                <a:gd name="T23" fmla="*/ 3 h 32"/>
                <a:gd name="T24" fmla="*/ 16 w 64"/>
                <a:gd name="T25" fmla="*/ 8 h 32"/>
                <a:gd name="T26" fmla="*/ 7 w 64"/>
                <a:gd name="T27" fmla="*/ 14 h 32"/>
                <a:gd name="T28" fmla="*/ 3 w 64"/>
                <a:gd name="T29" fmla="*/ 20 h 32"/>
                <a:gd name="T30" fmla="*/ 0 w 64"/>
                <a:gd name="T31" fmla="*/ 26 h 32"/>
                <a:gd name="T32" fmla="*/ 0 w 64"/>
                <a:gd name="T33" fmla="*/ 28 h 32"/>
                <a:gd name="T34" fmla="*/ 4 w 64"/>
                <a:gd name="T35" fmla="*/ 30 h 32"/>
                <a:gd name="T36" fmla="*/ 10 w 64"/>
                <a:gd name="T37" fmla="*/ 32 h 32"/>
                <a:gd name="T38" fmla="*/ 16 w 64"/>
                <a:gd name="T39" fmla="*/ 32 h 32"/>
                <a:gd name="T40" fmla="*/ 21 w 64"/>
                <a:gd name="T41" fmla="*/ 32 h 32"/>
                <a:gd name="T42" fmla="*/ 29 w 64"/>
                <a:gd name="T43" fmla="*/ 30 h 32"/>
                <a:gd name="T44" fmla="*/ 36 w 64"/>
                <a:gd name="T45" fmla="*/ 29 h 32"/>
                <a:gd name="T46" fmla="*/ 43 w 64"/>
                <a:gd name="T47" fmla="*/ 27 h 32"/>
                <a:gd name="T48" fmla="*/ 50 w 64"/>
                <a:gd name="T49" fmla="*/ 2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4" h="32">
                  <a:moveTo>
                    <a:pt x="50" y="24"/>
                  </a:moveTo>
                  <a:lnTo>
                    <a:pt x="56" y="22"/>
                  </a:lnTo>
                  <a:lnTo>
                    <a:pt x="62" y="19"/>
                  </a:lnTo>
                  <a:lnTo>
                    <a:pt x="64" y="15"/>
                  </a:lnTo>
                  <a:lnTo>
                    <a:pt x="64" y="11"/>
                  </a:lnTo>
                  <a:lnTo>
                    <a:pt x="61" y="6"/>
                  </a:lnTo>
                  <a:lnTo>
                    <a:pt x="56" y="2"/>
                  </a:lnTo>
                  <a:lnTo>
                    <a:pt x="50" y="0"/>
                  </a:lnTo>
                  <a:lnTo>
                    <a:pt x="43" y="0"/>
                  </a:lnTo>
                  <a:lnTo>
                    <a:pt x="40" y="0"/>
                  </a:lnTo>
                  <a:lnTo>
                    <a:pt x="35" y="1"/>
                  </a:lnTo>
                  <a:lnTo>
                    <a:pt x="26" y="3"/>
                  </a:lnTo>
                  <a:lnTo>
                    <a:pt x="16" y="8"/>
                  </a:lnTo>
                  <a:lnTo>
                    <a:pt x="7" y="14"/>
                  </a:lnTo>
                  <a:lnTo>
                    <a:pt x="3" y="20"/>
                  </a:lnTo>
                  <a:lnTo>
                    <a:pt x="0" y="26"/>
                  </a:lnTo>
                  <a:lnTo>
                    <a:pt x="0" y="28"/>
                  </a:lnTo>
                  <a:lnTo>
                    <a:pt x="4" y="30"/>
                  </a:lnTo>
                  <a:lnTo>
                    <a:pt x="10" y="32"/>
                  </a:lnTo>
                  <a:lnTo>
                    <a:pt x="16" y="32"/>
                  </a:lnTo>
                  <a:lnTo>
                    <a:pt x="21" y="32"/>
                  </a:lnTo>
                  <a:lnTo>
                    <a:pt x="29" y="30"/>
                  </a:lnTo>
                  <a:lnTo>
                    <a:pt x="36" y="29"/>
                  </a:lnTo>
                  <a:lnTo>
                    <a:pt x="43" y="27"/>
                  </a:lnTo>
                  <a:lnTo>
                    <a:pt x="50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6450" name="Freeform 162"/>
            <p:cNvSpPr>
              <a:spLocks/>
            </p:cNvSpPr>
            <p:nvPr/>
          </p:nvSpPr>
          <p:spPr bwMode="auto">
            <a:xfrm>
              <a:off x="4849" y="304"/>
              <a:ext cx="82" cy="106"/>
            </a:xfrm>
            <a:custGeom>
              <a:avLst/>
              <a:gdLst>
                <a:gd name="T0" fmla="*/ 90 w 246"/>
                <a:gd name="T1" fmla="*/ 32 h 211"/>
                <a:gd name="T2" fmla="*/ 73 w 246"/>
                <a:gd name="T3" fmla="*/ 41 h 211"/>
                <a:gd name="T4" fmla="*/ 57 w 246"/>
                <a:gd name="T5" fmla="*/ 51 h 211"/>
                <a:gd name="T6" fmla="*/ 41 w 246"/>
                <a:gd name="T7" fmla="*/ 64 h 211"/>
                <a:gd name="T8" fmla="*/ 28 w 246"/>
                <a:gd name="T9" fmla="*/ 76 h 211"/>
                <a:gd name="T10" fmla="*/ 18 w 246"/>
                <a:gd name="T11" fmla="*/ 89 h 211"/>
                <a:gd name="T12" fmla="*/ 9 w 246"/>
                <a:gd name="T13" fmla="*/ 103 h 211"/>
                <a:gd name="T14" fmla="*/ 3 w 246"/>
                <a:gd name="T15" fmla="*/ 116 h 211"/>
                <a:gd name="T16" fmla="*/ 0 w 246"/>
                <a:gd name="T17" fmla="*/ 131 h 211"/>
                <a:gd name="T18" fmla="*/ 3 w 246"/>
                <a:gd name="T19" fmla="*/ 152 h 211"/>
                <a:gd name="T20" fmla="*/ 15 w 246"/>
                <a:gd name="T21" fmla="*/ 170 h 211"/>
                <a:gd name="T22" fmla="*/ 32 w 246"/>
                <a:gd name="T23" fmla="*/ 185 h 211"/>
                <a:gd name="T24" fmla="*/ 54 w 246"/>
                <a:gd name="T25" fmla="*/ 197 h 211"/>
                <a:gd name="T26" fmla="*/ 80 w 246"/>
                <a:gd name="T27" fmla="*/ 205 h 211"/>
                <a:gd name="T28" fmla="*/ 109 w 246"/>
                <a:gd name="T29" fmla="*/ 210 h 211"/>
                <a:gd name="T30" fmla="*/ 137 w 246"/>
                <a:gd name="T31" fmla="*/ 211 h 211"/>
                <a:gd name="T32" fmla="*/ 164 w 246"/>
                <a:gd name="T33" fmla="*/ 208 h 211"/>
                <a:gd name="T34" fmla="*/ 170 w 246"/>
                <a:gd name="T35" fmla="*/ 208 h 211"/>
                <a:gd name="T36" fmla="*/ 176 w 246"/>
                <a:gd name="T37" fmla="*/ 206 h 211"/>
                <a:gd name="T38" fmla="*/ 180 w 246"/>
                <a:gd name="T39" fmla="*/ 202 h 211"/>
                <a:gd name="T40" fmla="*/ 182 w 246"/>
                <a:gd name="T41" fmla="*/ 198 h 211"/>
                <a:gd name="T42" fmla="*/ 180 w 246"/>
                <a:gd name="T43" fmla="*/ 196 h 211"/>
                <a:gd name="T44" fmla="*/ 176 w 246"/>
                <a:gd name="T45" fmla="*/ 196 h 211"/>
                <a:gd name="T46" fmla="*/ 170 w 246"/>
                <a:gd name="T47" fmla="*/ 195 h 211"/>
                <a:gd name="T48" fmla="*/ 163 w 246"/>
                <a:gd name="T49" fmla="*/ 195 h 211"/>
                <a:gd name="T50" fmla="*/ 154 w 246"/>
                <a:gd name="T51" fmla="*/ 195 h 211"/>
                <a:gd name="T52" fmla="*/ 147 w 246"/>
                <a:gd name="T53" fmla="*/ 195 h 211"/>
                <a:gd name="T54" fmla="*/ 140 w 246"/>
                <a:gd name="T55" fmla="*/ 195 h 211"/>
                <a:gd name="T56" fmla="*/ 135 w 246"/>
                <a:gd name="T57" fmla="*/ 195 h 211"/>
                <a:gd name="T58" fmla="*/ 121 w 246"/>
                <a:gd name="T59" fmla="*/ 194 h 211"/>
                <a:gd name="T60" fmla="*/ 108 w 246"/>
                <a:gd name="T61" fmla="*/ 193 h 211"/>
                <a:gd name="T62" fmla="*/ 93 w 246"/>
                <a:gd name="T63" fmla="*/ 191 h 211"/>
                <a:gd name="T64" fmla="*/ 79 w 246"/>
                <a:gd name="T65" fmla="*/ 188 h 211"/>
                <a:gd name="T66" fmla="*/ 64 w 246"/>
                <a:gd name="T67" fmla="*/ 185 h 211"/>
                <a:gd name="T68" fmla="*/ 50 w 246"/>
                <a:gd name="T69" fmla="*/ 178 h 211"/>
                <a:gd name="T70" fmla="*/ 37 w 246"/>
                <a:gd name="T71" fmla="*/ 169 h 211"/>
                <a:gd name="T72" fmla="*/ 22 w 246"/>
                <a:gd name="T73" fmla="*/ 155 h 211"/>
                <a:gd name="T74" fmla="*/ 19 w 246"/>
                <a:gd name="T75" fmla="*/ 140 h 211"/>
                <a:gd name="T76" fmla="*/ 21 w 246"/>
                <a:gd name="T77" fmla="*/ 126 h 211"/>
                <a:gd name="T78" fmla="*/ 26 w 246"/>
                <a:gd name="T79" fmla="*/ 111 h 211"/>
                <a:gd name="T80" fmla="*/ 35 w 246"/>
                <a:gd name="T81" fmla="*/ 98 h 211"/>
                <a:gd name="T82" fmla="*/ 48 w 246"/>
                <a:gd name="T83" fmla="*/ 85 h 211"/>
                <a:gd name="T84" fmla="*/ 63 w 246"/>
                <a:gd name="T85" fmla="*/ 73 h 211"/>
                <a:gd name="T86" fmla="*/ 79 w 246"/>
                <a:gd name="T87" fmla="*/ 63 h 211"/>
                <a:gd name="T88" fmla="*/ 98 w 246"/>
                <a:gd name="T89" fmla="*/ 52 h 211"/>
                <a:gd name="T90" fmla="*/ 117 w 246"/>
                <a:gd name="T91" fmla="*/ 43 h 211"/>
                <a:gd name="T92" fmla="*/ 137 w 246"/>
                <a:gd name="T93" fmla="*/ 35 h 211"/>
                <a:gd name="T94" fmla="*/ 157 w 246"/>
                <a:gd name="T95" fmla="*/ 28 h 211"/>
                <a:gd name="T96" fmla="*/ 176 w 246"/>
                <a:gd name="T97" fmla="*/ 21 h 211"/>
                <a:gd name="T98" fmla="*/ 196 w 246"/>
                <a:gd name="T99" fmla="*/ 16 h 211"/>
                <a:gd name="T100" fmla="*/ 214 w 246"/>
                <a:gd name="T101" fmla="*/ 11 h 211"/>
                <a:gd name="T102" fmla="*/ 231 w 246"/>
                <a:gd name="T103" fmla="*/ 8 h 211"/>
                <a:gd name="T104" fmla="*/ 246 w 246"/>
                <a:gd name="T105" fmla="*/ 6 h 211"/>
                <a:gd name="T106" fmla="*/ 236 w 246"/>
                <a:gd name="T107" fmla="*/ 2 h 211"/>
                <a:gd name="T108" fmla="*/ 220 w 246"/>
                <a:gd name="T109" fmla="*/ 0 h 211"/>
                <a:gd name="T110" fmla="*/ 201 w 246"/>
                <a:gd name="T111" fmla="*/ 2 h 211"/>
                <a:gd name="T112" fmla="*/ 179 w 246"/>
                <a:gd name="T113" fmla="*/ 5 h 211"/>
                <a:gd name="T114" fmla="*/ 154 w 246"/>
                <a:gd name="T115" fmla="*/ 10 h 211"/>
                <a:gd name="T116" fmla="*/ 131 w 246"/>
                <a:gd name="T117" fmla="*/ 16 h 211"/>
                <a:gd name="T118" fmla="*/ 109 w 246"/>
                <a:gd name="T119" fmla="*/ 24 h 211"/>
                <a:gd name="T120" fmla="*/ 90 w 246"/>
                <a:gd name="T121" fmla="*/ 32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46" h="211">
                  <a:moveTo>
                    <a:pt x="90" y="32"/>
                  </a:moveTo>
                  <a:lnTo>
                    <a:pt x="73" y="41"/>
                  </a:lnTo>
                  <a:lnTo>
                    <a:pt x="57" y="51"/>
                  </a:lnTo>
                  <a:lnTo>
                    <a:pt x="41" y="64"/>
                  </a:lnTo>
                  <a:lnTo>
                    <a:pt x="28" y="76"/>
                  </a:lnTo>
                  <a:lnTo>
                    <a:pt x="18" y="89"/>
                  </a:lnTo>
                  <a:lnTo>
                    <a:pt x="9" y="103"/>
                  </a:lnTo>
                  <a:lnTo>
                    <a:pt x="3" y="116"/>
                  </a:lnTo>
                  <a:lnTo>
                    <a:pt x="0" y="131"/>
                  </a:lnTo>
                  <a:lnTo>
                    <a:pt x="3" y="152"/>
                  </a:lnTo>
                  <a:lnTo>
                    <a:pt x="15" y="170"/>
                  </a:lnTo>
                  <a:lnTo>
                    <a:pt x="32" y="185"/>
                  </a:lnTo>
                  <a:lnTo>
                    <a:pt x="54" y="197"/>
                  </a:lnTo>
                  <a:lnTo>
                    <a:pt x="80" y="205"/>
                  </a:lnTo>
                  <a:lnTo>
                    <a:pt x="109" y="210"/>
                  </a:lnTo>
                  <a:lnTo>
                    <a:pt x="137" y="211"/>
                  </a:lnTo>
                  <a:lnTo>
                    <a:pt x="164" y="208"/>
                  </a:lnTo>
                  <a:lnTo>
                    <a:pt x="170" y="208"/>
                  </a:lnTo>
                  <a:lnTo>
                    <a:pt x="176" y="206"/>
                  </a:lnTo>
                  <a:lnTo>
                    <a:pt x="180" y="202"/>
                  </a:lnTo>
                  <a:lnTo>
                    <a:pt x="182" y="198"/>
                  </a:lnTo>
                  <a:lnTo>
                    <a:pt x="180" y="196"/>
                  </a:lnTo>
                  <a:lnTo>
                    <a:pt x="176" y="196"/>
                  </a:lnTo>
                  <a:lnTo>
                    <a:pt x="170" y="195"/>
                  </a:lnTo>
                  <a:lnTo>
                    <a:pt x="163" y="195"/>
                  </a:lnTo>
                  <a:lnTo>
                    <a:pt x="154" y="195"/>
                  </a:lnTo>
                  <a:lnTo>
                    <a:pt x="147" y="195"/>
                  </a:lnTo>
                  <a:lnTo>
                    <a:pt x="140" y="195"/>
                  </a:lnTo>
                  <a:lnTo>
                    <a:pt x="135" y="195"/>
                  </a:lnTo>
                  <a:lnTo>
                    <a:pt x="121" y="194"/>
                  </a:lnTo>
                  <a:lnTo>
                    <a:pt x="108" y="193"/>
                  </a:lnTo>
                  <a:lnTo>
                    <a:pt x="93" y="191"/>
                  </a:lnTo>
                  <a:lnTo>
                    <a:pt x="79" y="188"/>
                  </a:lnTo>
                  <a:lnTo>
                    <a:pt x="64" y="185"/>
                  </a:lnTo>
                  <a:lnTo>
                    <a:pt x="50" y="178"/>
                  </a:lnTo>
                  <a:lnTo>
                    <a:pt x="37" y="169"/>
                  </a:lnTo>
                  <a:lnTo>
                    <a:pt x="22" y="155"/>
                  </a:lnTo>
                  <a:lnTo>
                    <a:pt x="19" y="140"/>
                  </a:lnTo>
                  <a:lnTo>
                    <a:pt x="21" y="126"/>
                  </a:lnTo>
                  <a:lnTo>
                    <a:pt x="26" y="111"/>
                  </a:lnTo>
                  <a:lnTo>
                    <a:pt x="35" y="98"/>
                  </a:lnTo>
                  <a:lnTo>
                    <a:pt x="48" y="85"/>
                  </a:lnTo>
                  <a:lnTo>
                    <a:pt x="63" y="73"/>
                  </a:lnTo>
                  <a:lnTo>
                    <a:pt x="79" y="63"/>
                  </a:lnTo>
                  <a:lnTo>
                    <a:pt x="98" y="52"/>
                  </a:lnTo>
                  <a:lnTo>
                    <a:pt x="117" y="43"/>
                  </a:lnTo>
                  <a:lnTo>
                    <a:pt x="137" y="35"/>
                  </a:lnTo>
                  <a:lnTo>
                    <a:pt x="157" y="28"/>
                  </a:lnTo>
                  <a:lnTo>
                    <a:pt x="176" y="21"/>
                  </a:lnTo>
                  <a:lnTo>
                    <a:pt x="196" y="16"/>
                  </a:lnTo>
                  <a:lnTo>
                    <a:pt x="214" y="11"/>
                  </a:lnTo>
                  <a:lnTo>
                    <a:pt x="231" y="8"/>
                  </a:lnTo>
                  <a:lnTo>
                    <a:pt x="246" y="6"/>
                  </a:lnTo>
                  <a:lnTo>
                    <a:pt x="236" y="2"/>
                  </a:lnTo>
                  <a:lnTo>
                    <a:pt x="220" y="0"/>
                  </a:lnTo>
                  <a:lnTo>
                    <a:pt x="201" y="2"/>
                  </a:lnTo>
                  <a:lnTo>
                    <a:pt x="179" y="5"/>
                  </a:lnTo>
                  <a:lnTo>
                    <a:pt x="154" y="10"/>
                  </a:lnTo>
                  <a:lnTo>
                    <a:pt x="131" y="16"/>
                  </a:lnTo>
                  <a:lnTo>
                    <a:pt x="109" y="24"/>
                  </a:lnTo>
                  <a:lnTo>
                    <a:pt x="90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6451" name="Freeform 163"/>
            <p:cNvSpPr>
              <a:spLocks/>
            </p:cNvSpPr>
            <p:nvPr/>
          </p:nvSpPr>
          <p:spPr bwMode="auto">
            <a:xfrm>
              <a:off x="4989" y="303"/>
              <a:ext cx="53" cy="82"/>
            </a:xfrm>
            <a:custGeom>
              <a:avLst/>
              <a:gdLst>
                <a:gd name="T0" fmla="*/ 133 w 158"/>
                <a:gd name="T1" fmla="*/ 54 h 164"/>
                <a:gd name="T2" fmla="*/ 138 w 158"/>
                <a:gd name="T3" fmla="*/ 72 h 164"/>
                <a:gd name="T4" fmla="*/ 135 w 158"/>
                <a:gd name="T5" fmla="*/ 86 h 164"/>
                <a:gd name="T6" fmla="*/ 125 w 158"/>
                <a:gd name="T7" fmla="*/ 99 h 164"/>
                <a:gd name="T8" fmla="*/ 110 w 158"/>
                <a:gd name="T9" fmla="*/ 110 h 164"/>
                <a:gd name="T10" fmla="*/ 93 w 158"/>
                <a:gd name="T11" fmla="*/ 120 h 164"/>
                <a:gd name="T12" fmla="*/ 74 w 158"/>
                <a:gd name="T13" fmla="*/ 130 h 164"/>
                <a:gd name="T14" fmla="*/ 53 w 158"/>
                <a:gd name="T15" fmla="*/ 140 h 164"/>
                <a:gd name="T16" fmla="*/ 36 w 158"/>
                <a:gd name="T17" fmla="*/ 149 h 164"/>
                <a:gd name="T18" fmla="*/ 33 w 158"/>
                <a:gd name="T19" fmla="*/ 152 h 164"/>
                <a:gd name="T20" fmla="*/ 32 w 158"/>
                <a:gd name="T21" fmla="*/ 154 h 164"/>
                <a:gd name="T22" fmla="*/ 32 w 158"/>
                <a:gd name="T23" fmla="*/ 157 h 164"/>
                <a:gd name="T24" fmla="*/ 35 w 158"/>
                <a:gd name="T25" fmla="*/ 160 h 164"/>
                <a:gd name="T26" fmla="*/ 37 w 158"/>
                <a:gd name="T27" fmla="*/ 163 h 164"/>
                <a:gd name="T28" fmla="*/ 42 w 158"/>
                <a:gd name="T29" fmla="*/ 164 h 164"/>
                <a:gd name="T30" fmla="*/ 46 w 158"/>
                <a:gd name="T31" fmla="*/ 164 h 164"/>
                <a:gd name="T32" fmla="*/ 51 w 158"/>
                <a:gd name="T33" fmla="*/ 163 h 164"/>
                <a:gd name="T34" fmla="*/ 72 w 158"/>
                <a:gd name="T35" fmla="*/ 153 h 164"/>
                <a:gd name="T36" fmla="*/ 94 w 158"/>
                <a:gd name="T37" fmla="*/ 143 h 164"/>
                <a:gd name="T38" fmla="*/ 114 w 158"/>
                <a:gd name="T39" fmla="*/ 132 h 164"/>
                <a:gd name="T40" fmla="*/ 133 w 158"/>
                <a:gd name="T41" fmla="*/ 118 h 164"/>
                <a:gd name="T42" fmla="*/ 146 w 158"/>
                <a:gd name="T43" fmla="*/ 104 h 164"/>
                <a:gd name="T44" fmla="*/ 155 w 158"/>
                <a:gd name="T45" fmla="*/ 87 h 164"/>
                <a:gd name="T46" fmla="*/ 158 w 158"/>
                <a:gd name="T47" fmla="*/ 70 h 164"/>
                <a:gd name="T48" fmla="*/ 152 w 158"/>
                <a:gd name="T49" fmla="*/ 51 h 164"/>
                <a:gd name="T50" fmla="*/ 139 w 158"/>
                <a:gd name="T51" fmla="*/ 37 h 164"/>
                <a:gd name="T52" fmla="*/ 122 w 158"/>
                <a:gd name="T53" fmla="*/ 24 h 164"/>
                <a:gd name="T54" fmla="*/ 99 w 158"/>
                <a:gd name="T55" fmla="*/ 14 h 164"/>
                <a:gd name="T56" fmla="*/ 75 w 158"/>
                <a:gd name="T57" fmla="*/ 7 h 164"/>
                <a:gd name="T58" fmla="*/ 51 w 158"/>
                <a:gd name="T59" fmla="*/ 2 h 164"/>
                <a:gd name="T60" fmla="*/ 29 w 158"/>
                <a:gd name="T61" fmla="*/ 0 h 164"/>
                <a:gd name="T62" fmla="*/ 11 w 158"/>
                <a:gd name="T63" fmla="*/ 1 h 164"/>
                <a:gd name="T64" fmla="*/ 0 w 158"/>
                <a:gd name="T65" fmla="*/ 5 h 164"/>
                <a:gd name="T66" fmla="*/ 20 w 158"/>
                <a:gd name="T67" fmla="*/ 9 h 164"/>
                <a:gd name="T68" fmla="*/ 40 w 158"/>
                <a:gd name="T69" fmla="*/ 12 h 164"/>
                <a:gd name="T70" fmla="*/ 59 w 158"/>
                <a:gd name="T71" fmla="*/ 15 h 164"/>
                <a:gd name="T72" fmla="*/ 78 w 158"/>
                <a:gd name="T73" fmla="*/ 19 h 164"/>
                <a:gd name="T74" fmla="*/ 96 w 158"/>
                <a:gd name="T75" fmla="*/ 24 h 164"/>
                <a:gd name="T76" fmla="*/ 112 w 158"/>
                <a:gd name="T77" fmla="*/ 32 h 164"/>
                <a:gd name="T78" fmla="*/ 125 w 158"/>
                <a:gd name="T79" fmla="*/ 41 h 164"/>
                <a:gd name="T80" fmla="*/ 133 w 158"/>
                <a:gd name="T81" fmla="*/ 54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58" h="164">
                  <a:moveTo>
                    <a:pt x="133" y="54"/>
                  </a:moveTo>
                  <a:lnTo>
                    <a:pt x="138" y="72"/>
                  </a:lnTo>
                  <a:lnTo>
                    <a:pt x="135" y="86"/>
                  </a:lnTo>
                  <a:lnTo>
                    <a:pt x="125" y="99"/>
                  </a:lnTo>
                  <a:lnTo>
                    <a:pt x="110" y="110"/>
                  </a:lnTo>
                  <a:lnTo>
                    <a:pt x="93" y="120"/>
                  </a:lnTo>
                  <a:lnTo>
                    <a:pt x="74" y="130"/>
                  </a:lnTo>
                  <a:lnTo>
                    <a:pt x="53" y="140"/>
                  </a:lnTo>
                  <a:lnTo>
                    <a:pt x="36" y="149"/>
                  </a:lnTo>
                  <a:lnTo>
                    <a:pt x="33" y="152"/>
                  </a:lnTo>
                  <a:lnTo>
                    <a:pt x="32" y="154"/>
                  </a:lnTo>
                  <a:lnTo>
                    <a:pt x="32" y="157"/>
                  </a:lnTo>
                  <a:lnTo>
                    <a:pt x="35" y="160"/>
                  </a:lnTo>
                  <a:lnTo>
                    <a:pt x="37" y="163"/>
                  </a:lnTo>
                  <a:lnTo>
                    <a:pt x="42" y="164"/>
                  </a:lnTo>
                  <a:lnTo>
                    <a:pt x="46" y="164"/>
                  </a:lnTo>
                  <a:lnTo>
                    <a:pt x="51" y="163"/>
                  </a:lnTo>
                  <a:lnTo>
                    <a:pt x="72" y="153"/>
                  </a:lnTo>
                  <a:lnTo>
                    <a:pt x="94" y="143"/>
                  </a:lnTo>
                  <a:lnTo>
                    <a:pt x="114" y="132"/>
                  </a:lnTo>
                  <a:lnTo>
                    <a:pt x="133" y="118"/>
                  </a:lnTo>
                  <a:lnTo>
                    <a:pt x="146" y="104"/>
                  </a:lnTo>
                  <a:lnTo>
                    <a:pt x="155" y="87"/>
                  </a:lnTo>
                  <a:lnTo>
                    <a:pt x="158" y="70"/>
                  </a:lnTo>
                  <a:lnTo>
                    <a:pt x="152" y="51"/>
                  </a:lnTo>
                  <a:lnTo>
                    <a:pt x="139" y="37"/>
                  </a:lnTo>
                  <a:lnTo>
                    <a:pt x="122" y="24"/>
                  </a:lnTo>
                  <a:lnTo>
                    <a:pt x="99" y="14"/>
                  </a:lnTo>
                  <a:lnTo>
                    <a:pt x="75" y="7"/>
                  </a:lnTo>
                  <a:lnTo>
                    <a:pt x="51" y="2"/>
                  </a:lnTo>
                  <a:lnTo>
                    <a:pt x="29" y="0"/>
                  </a:lnTo>
                  <a:lnTo>
                    <a:pt x="11" y="1"/>
                  </a:lnTo>
                  <a:lnTo>
                    <a:pt x="0" y="5"/>
                  </a:lnTo>
                  <a:lnTo>
                    <a:pt x="20" y="9"/>
                  </a:lnTo>
                  <a:lnTo>
                    <a:pt x="40" y="12"/>
                  </a:lnTo>
                  <a:lnTo>
                    <a:pt x="59" y="15"/>
                  </a:lnTo>
                  <a:lnTo>
                    <a:pt x="78" y="19"/>
                  </a:lnTo>
                  <a:lnTo>
                    <a:pt x="96" y="24"/>
                  </a:lnTo>
                  <a:lnTo>
                    <a:pt x="112" y="32"/>
                  </a:lnTo>
                  <a:lnTo>
                    <a:pt x="125" y="41"/>
                  </a:lnTo>
                  <a:lnTo>
                    <a:pt x="133" y="5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6452" name="Freeform 164"/>
            <p:cNvSpPr>
              <a:spLocks/>
            </p:cNvSpPr>
            <p:nvPr/>
          </p:nvSpPr>
          <p:spPr bwMode="auto">
            <a:xfrm>
              <a:off x="4796" y="285"/>
              <a:ext cx="134" cy="170"/>
            </a:xfrm>
            <a:custGeom>
              <a:avLst/>
              <a:gdLst>
                <a:gd name="T0" fmla="*/ 125 w 400"/>
                <a:gd name="T1" fmla="*/ 62 h 340"/>
                <a:gd name="T2" fmla="*/ 67 w 400"/>
                <a:gd name="T3" fmla="*/ 103 h 340"/>
                <a:gd name="T4" fmla="*/ 22 w 400"/>
                <a:gd name="T5" fmla="*/ 150 h 340"/>
                <a:gd name="T6" fmla="*/ 0 w 400"/>
                <a:gd name="T7" fmla="*/ 204 h 340"/>
                <a:gd name="T8" fmla="*/ 5 w 400"/>
                <a:gd name="T9" fmla="*/ 240 h 340"/>
                <a:gd name="T10" fmla="*/ 13 w 400"/>
                <a:gd name="T11" fmla="*/ 254 h 340"/>
                <a:gd name="T12" fmla="*/ 26 w 400"/>
                <a:gd name="T13" fmla="*/ 268 h 340"/>
                <a:gd name="T14" fmla="*/ 42 w 400"/>
                <a:gd name="T15" fmla="*/ 279 h 340"/>
                <a:gd name="T16" fmla="*/ 70 w 400"/>
                <a:gd name="T17" fmla="*/ 291 h 340"/>
                <a:gd name="T18" fmla="*/ 108 w 400"/>
                <a:gd name="T19" fmla="*/ 305 h 340"/>
                <a:gd name="T20" fmla="*/ 149 w 400"/>
                <a:gd name="T21" fmla="*/ 315 h 340"/>
                <a:gd name="T22" fmla="*/ 189 w 400"/>
                <a:gd name="T23" fmla="*/ 323 h 340"/>
                <a:gd name="T24" fmla="*/ 231 w 400"/>
                <a:gd name="T25" fmla="*/ 329 h 340"/>
                <a:gd name="T26" fmla="*/ 274 w 400"/>
                <a:gd name="T27" fmla="*/ 334 h 340"/>
                <a:gd name="T28" fmla="*/ 317 w 400"/>
                <a:gd name="T29" fmla="*/ 337 h 340"/>
                <a:gd name="T30" fmla="*/ 359 w 400"/>
                <a:gd name="T31" fmla="*/ 339 h 340"/>
                <a:gd name="T32" fmla="*/ 387 w 400"/>
                <a:gd name="T33" fmla="*/ 340 h 340"/>
                <a:gd name="T34" fmla="*/ 397 w 400"/>
                <a:gd name="T35" fmla="*/ 334 h 340"/>
                <a:gd name="T36" fmla="*/ 400 w 400"/>
                <a:gd name="T37" fmla="*/ 323 h 340"/>
                <a:gd name="T38" fmla="*/ 391 w 400"/>
                <a:gd name="T39" fmla="*/ 316 h 340"/>
                <a:gd name="T40" fmla="*/ 365 w 400"/>
                <a:gd name="T41" fmla="*/ 315 h 340"/>
                <a:gd name="T42" fmla="*/ 326 w 400"/>
                <a:gd name="T43" fmla="*/ 314 h 340"/>
                <a:gd name="T44" fmla="*/ 287 w 400"/>
                <a:gd name="T45" fmla="*/ 312 h 340"/>
                <a:gd name="T46" fmla="*/ 247 w 400"/>
                <a:gd name="T47" fmla="*/ 308 h 340"/>
                <a:gd name="T48" fmla="*/ 208 w 400"/>
                <a:gd name="T49" fmla="*/ 303 h 340"/>
                <a:gd name="T50" fmla="*/ 169 w 400"/>
                <a:gd name="T51" fmla="*/ 295 h 340"/>
                <a:gd name="T52" fmla="*/ 131 w 400"/>
                <a:gd name="T53" fmla="*/ 287 h 340"/>
                <a:gd name="T54" fmla="*/ 95 w 400"/>
                <a:gd name="T55" fmla="*/ 275 h 340"/>
                <a:gd name="T56" fmla="*/ 63 w 400"/>
                <a:gd name="T57" fmla="*/ 261 h 340"/>
                <a:gd name="T58" fmla="*/ 44 w 400"/>
                <a:gd name="T59" fmla="*/ 241 h 340"/>
                <a:gd name="T60" fmla="*/ 38 w 400"/>
                <a:gd name="T61" fmla="*/ 214 h 340"/>
                <a:gd name="T62" fmla="*/ 47 w 400"/>
                <a:gd name="T63" fmla="*/ 177 h 340"/>
                <a:gd name="T64" fmla="*/ 63 w 400"/>
                <a:gd name="T65" fmla="*/ 148 h 340"/>
                <a:gd name="T66" fmla="*/ 85 w 400"/>
                <a:gd name="T67" fmla="*/ 122 h 340"/>
                <a:gd name="T68" fmla="*/ 111 w 400"/>
                <a:gd name="T69" fmla="*/ 100 h 340"/>
                <a:gd name="T70" fmla="*/ 141 w 400"/>
                <a:gd name="T71" fmla="*/ 79 h 340"/>
                <a:gd name="T72" fmla="*/ 179 w 400"/>
                <a:gd name="T73" fmla="*/ 57 h 340"/>
                <a:gd name="T74" fmla="*/ 224 w 400"/>
                <a:gd name="T75" fmla="*/ 37 h 340"/>
                <a:gd name="T76" fmla="*/ 272 w 400"/>
                <a:gd name="T77" fmla="*/ 19 h 340"/>
                <a:gd name="T78" fmla="*/ 314 w 400"/>
                <a:gd name="T79" fmla="*/ 6 h 340"/>
                <a:gd name="T80" fmla="*/ 316 w 400"/>
                <a:gd name="T81" fmla="*/ 0 h 340"/>
                <a:gd name="T82" fmla="*/ 274 w 400"/>
                <a:gd name="T83" fmla="*/ 5 h 340"/>
                <a:gd name="T84" fmla="*/ 224 w 400"/>
                <a:gd name="T85" fmla="*/ 17 h 340"/>
                <a:gd name="T86" fmla="*/ 176 w 400"/>
                <a:gd name="T87" fmla="*/ 35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00" h="340">
                  <a:moveTo>
                    <a:pt x="156" y="45"/>
                  </a:moveTo>
                  <a:lnTo>
                    <a:pt x="125" y="62"/>
                  </a:lnTo>
                  <a:lnTo>
                    <a:pt x="95" y="82"/>
                  </a:lnTo>
                  <a:lnTo>
                    <a:pt x="67" y="103"/>
                  </a:lnTo>
                  <a:lnTo>
                    <a:pt x="42" y="125"/>
                  </a:lnTo>
                  <a:lnTo>
                    <a:pt x="22" y="150"/>
                  </a:lnTo>
                  <a:lnTo>
                    <a:pt x="8" y="176"/>
                  </a:lnTo>
                  <a:lnTo>
                    <a:pt x="0" y="204"/>
                  </a:lnTo>
                  <a:lnTo>
                    <a:pt x="2" y="233"/>
                  </a:lnTo>
                  <a:lnTo>
                    <a:pt x="5" y="240"/>
                  </a:lnTo>
                  <a:lnTo>
                    <a:pt x="9" y="248"/>
                  </a:lnTo>
                  <a:lnTo>
                    <a:pt x="13" y="254"/>
                  </a:lnTo>
                  <a:lnTo>
                    <a:pt x="19" y="261"/>
                  </a:lnTo>
                  <a:lnTo>
                    <a:pt x="26" y="268"/>
                  </a:lnTo>
                  <a:lnTo>
                    <a:pt x="34" y="274"/>
                  </a:lnTo>
                  <a:lnTo>
                    <a:pt x="42" y="279"/>
                  </a:lnTo>
                  <a:lnTo>
                    <a:pt x="51" y="283"/>
                  </a:lnTo>
                  <a:lnTo>
                    <a:pt x="70" y="291"/>
                  </a:lnTo>
                  <a:lnTo>
                    <a:pt x="89" y="298"/>
                  </a:lnTo>
                  <a:lnTo>
                    <a:pt x="108" y="305"/>
                  </a:lnTo>
                  <a:lnTo>
                    <a:pt x="128" y="310"/>
                  </a:lnTo>
                  <a:lnTo>
                    <a:pt x="149" y="315"/>
                  </a:lnTo>
                  <a:lnTo>
                    <a:pt x="169" y="319"/>
                  </a:lnTo>
                  <a:lnTo>
                    <a:pt x="189" y="323"/>
                  </a:lnTo>
                  <a:lnTo>
                    <a:pt x="210" y="326"/>
                  </a:lnTo>
                  <a:lnTo>
                    <a:pt x="231" y="329"/>
                  </a:lnTo>
                  <a:lnTo>
                    <a:pt x="253" y="331"/>
                  </a:lnTo>
                  <a:lnTo>
                    <a:pt x="274" y="334"/>
                  </a:lnTo>
                  <a:lnTo>
                    <a:pt x="295" y="336"/>
                  </a:lnTo>
                  <a:lnTo>
                    <a:pt x="317" y="337"/>
                  </a:lnTo>
                  <a:lnTo>
                    <a:pt x="339" y="338"/>
                  </a:lnTo>
                  <a:lnTo>
                    <a:pt x="359" y="339"/>
                  </a:lnTo>
                  <a:lnTo>
                    <a:pt x="381" y="340"/>
                  </a:lnTo>
                  <a:lnTo>
                    <a:pt x="387" y="340"/>
                  </a:lnTo>
                  <a:lnTo>
                    <a:pt x="393" y="337"/>
                  </a:lnTo>
                  <a:lnTo>
                    <a:pt x="397" y="334"/>
                  </a:lnTo>
                  <a:lnTo>
                    <a:pt x="400" y="328"/>
                  </a:lnTo>
                  <a:lnTo>
                    <a:pt x="400" y="323"/>
                  </a:lnTo>
                  <a:lnTo>
                    <a:pt x="397" y="319"/>
                  </a:lnTo>
                  <a:lnTo>
                    <a:pt x="391" y="316"/>
                  </a:lnTo>
                  <a:lnTo>
                    <a:pt x="385" y="315"/>
                  </a:lnTo>
                  <a:lnTo>
                    <a:pt x="365" y="315"/>
                  </a:lnTo>
                  <a:lnTo>
                    <a:pt x="346" y="315"/>
                  </a:lnTo>
                  <a:lnTo>
                    <a:pt x="326" y="314"/>
                  </a:lnTo>
                  <a:lnTo>
                    <a:pt x="307" y="313"/>
                  </a:lnTo>
                  <a:lnTo>
                    <a:pt x="287" y="312"/>
                  </a:lnTo>
                  <a:lnTo>
                    <a:pt x="266" y="310"/>
                  </a:lnTo>
                  <a:lnTo>
                    <a:pt x="247" y="308"/>
                  </a:lnTo>
                  <a:lnTo>
                    <a:pt x="227" y="306"/>
                  </a:lnTo>
                  <a:lnTo>
                    <a:pt x="208" y="303"/>
                  </a:lnTo>
                  <a:lnTo>
                    <a:pt x="188" y="300"/>
                  </a:lnTo>
                  <a:lnTo>
                    <a:pt x="169" y="295"/>
                  </a:lnTo>
                  <a:lnTo>
                    <a:pt x="150" y="291"/>
                  </a:lnTo>
                  <a:lnTo>
                    <a:pt x="131" y="287"/>
                  </a:lnTo>
                  <a:lnTo>
                    <a:pt x="114" y="281"/>
                  </a:lnTo>
                  <a:lnTo>
                    <a:pt x="95" y="275"/>
                  </a:lnTo>
                  <a:lnTo>
                    <a:pt x="77" y="269"/>
                  </a:lnTo>
                  <a:lnTo>
                    <a:pt x="63" y="261"/>
                  </a:lnTo>
                  <a:lnTo>
                    <a:pt x="51" y="251"/>
                  </a:lnTo>
                  <a:lnTo>
                    <a:pt x="44" y="241"/>
                  </a:lnTo>
                  <a:lnTo>
                    <a:pt x="38" y="228"/>
                  </a:lnTo>
                  <a:lnTo>
                    <a:pt x="38" y="214"/>
                  </a:lnTo>
                  <a:lnTo>
                    <a:pt x="41" y="195"/>
                  </a:lnTo>
                  <a:lnTo>
                    <a:pt x="47" y="177"/>
                  </a:lnTo>
                  <a:lnTo>
                    <a:pt x="53" y="163"/>
                  </a:lnTo>
                  <a:lnTo>
                    <a:pt x="63" y="148"/>
                  </a:lnTo>
                  <a:lnTo>
                    <a:pt x="74" y="135"/>
                  </a:lnTo>
                  <a:lnTo>
                    <a:pt x="85" y="122"/>
                  </a:lnTo>
                  <a:lnTo>
                    <a:pt x="98" y="111"/>
                  </a:lnTo>
                  <a:lnTo>
                    <a:pt x="111" y="100"/>
                  </a:lnTo>
                  <a:lnTo>
                    <a:pt x="125" y="89"/>
                  </a:lnTo>
                  <a:lnTo>
                    <a:pt x="141" y="79"/>
                  </a:lnTo>
                  <a:lnTo>
                    <a:pt x="160" y="68"/>
                  </a:lnTo>
                  <a:lnTo>
                    <a:pt x="179" y="57"/>
                  </a:lnTo>
                  <a:lnTo>
                    <a:pt x="201" y="47"/>
                  </a:lnTo>
                  <a:lnTo>
                    <a:pt x="224" y="37"/>
                  </a:lnTo>
                  <a:lnTo>
                    <a:pt x="249" y="27"/>
                  </a:lnTo>
                  <a:lnTo>
                    <a:pt x="272" y="19"/>
                  </a:lnTo>
                  <a:lnTo>
                    <a:pt x="294" y="12"/>
                  </a:lnTo>
                  <a:lnTo>
                    <a:pt x="314" y="6"/>
                  </a:lnTo>
                  <a:lnTo>
                    <a:pt x="332" y="1"/>
                  </a:lnTo>
                  <a:lnTo>
                    <a:pt x="316" y="0"/>
                  </a:lnTo>
                  <a:lnTo>
                    <a:pt x="295" y="1"/>
                  </a:lnTo>
                  <a:lnTo>
                    <a:pt x="274" y="5"/>
                  </a:lnTo>
                  <a:lnTo>
                    <a:pt x="249" y="10"/>
                  </a:lnTo>
                  <a:lnTo>
                    <a:pt x="224" y="17"/>
                  </a:lnTo>
                  <a:lnTo>
                    <a:pt x="199" y="25"/>
                  </a:lnTo>
                  <a:lnTo>
                    <a:pt x="176" y="35"/>
                  </a:lnTo>
                  <a:lnTo>
                    <a:pt x="156" y="4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6453" name="Freeform 165"/>
            <p:cNvSpPr>
              <a:spLocks/>
            </p:cNvSpPr>
            <p:nvPr/>
          </p:nvSpPr>
          <p:spPr bwMode="auto">
            <a:xfrm>
              <a:off x="4984" y="279"/>
              <a:ext cx="117" cy="114"/>
            </a:xfrm>
            <a:custGeom>
              <a:avLst/>
              <a:gdLst>
                <a:gd name="T0" fmla="*/ 291 w 349"/>
                <a:gd name="T1" fmla="*/ 70 h 227"/>
                <a:gd name="T2" fmla="*/ 307 w 349"/>
                <a:gd name="T3" fmla="*/ 83 h 227"/>
                <a:gd name="T4" fmla="*/ 316 w 349"/>
                <a:gd name="T5" fmla="*/ 97 h 227"/>
                <a:gd name="T6" fmla="*/ 321 w 349"/>
                <a:gd name="T7" fmla="*/ 113 h 227"/>
                <a:gd name="T8" fmla="*/ 321 w 349"/>
                <a:gd name="T9" fmla="*/ 129 h 227"/>
                <a:gd name="T10" fmla="*/ 318 w 349"/>
                <a:gd name="T11" fmla="*/ 142 h 227"/>
                <a:gd name="T12" fmla="*/ 313 w 349"/>
                <a:gd name="T13" fmla="*/ 154 h 227"/>
                <a:gd name="T14" fmla="*/ 302 w 349"/>
                <a:gd name="T15" fmla="*/ 165 h 227"/>
                <a:gd name="T16" fmla="*/ 292 w 349"/>
                <a:gd name="T17" fmla="*/ 174 h 227"/>
                <a:gd name="T18" fmla="*/ 279 w 349"/>
                <a:gd name="T19" fmla="*/ 185 h 227"/>
                <a:gd name="T20" fmla="*/ 266 w 349"/>
                <a:gd name="T21" fmla="*/ 193 h 227"/>
                <a:gd name="T22" fmla="*/ 253 w 349"/>
                <a:gd name="T23" fmla="*/ 202 h 227"/>
                <a:gd name="T24" fmla="*/ 240 w 349"/>
                <a:gd name="T25" fmla="*/ 212 h 227"/>
                <a:gd name="T26" fmla="*/ 237 w 349"/>
                <a:gd name="T27" fmla="*/ 215 h 227"/>
                <a:gd name="T28" fmla="*/ 236 w 349"/>
                <a:gd name="T29" fmla="*/ 218 h 227"/>
                <a:gd name="T30" fmla="*/ 237 w 349"/>
                <a:gd name="T31" fmla="*/ 221 h 227"/>
                <a:gd name="T32" fmla="*/ 240 w 349"/>
                <a:gd name="T33" fmla="*/ 224 h 227"/>
                <a:gd name="T34" fmla="*/ 244 w 349"/>
                <a:gd name="T35" fmla="*/ 226 h 227"/>
                <a:gd name="T36" fmla="*/ 249 w 349"/>
                <a:gd name="T37" fmla="*/ 227 h 227"/>
                <a:gd name="T38" fmla="*/ 254 w 349"/>
                <a:gd name="T39" fmla="*/ 226 h 227"/>
                <a:gd name="T40" fmla="*/ 259 w 349"/>
                <a:gd name="T41" fmla="*/ 224 h 227"/>
                <a:gd name="T42" fmla="*/ 288 w 349"/>
                <a:gd name="T43" fmla="*/ 211 h 227"/>
                <a:gd name="T44" fmla="*/ 311 w 349"/>
                <a:gd name="T45" fmla="*/ 193 h 227"/>
                <a:gd name="T46" fmla="*/ 331 w 349"/>
                <a:gd name="T47" fmla="*/ 172 h 227"/>
                <a:gd name="T48" fmla="*/ 345 w 349"/>
                <a:gd name="T49" fmla="*/ 151 h 227"/>
                <a:gd name="T50" fmla="*/ 349 w 349"/>
                <a:gd name="T51" fmla="*/ 127 h 227"/>
                <a:gd name="T52" fmla="*/ 346 w 349"/>
                <a:gd name="T53" fmla="*/ 104 h 227"/>
                <a:gd name="T54" fmla="*/ 334 w 349"/>
                <a:gd name="T55" fmla="*/ 83 h 227"/>
                <a:gd name="T56" fmla="*/ 311 w 349"/>
                <a:gd name="T57" fmla="*/ 63 h 227"/>
                <a:gd name="T58" fmla="*/ 294 w 349"/>
                <a:gd name="T59" fmla="*/ 53 h 227"/>
                <a:gd name="T60" fmla="*/ 273 w 349"/>
                <a:gd name="T61" fmla="*/ 44 h 227"/>
                <a:gd name="T62" fmla="*/ 250 w 349"/>
                <a:gd name="T63" fmla="*/ 35 h 227"/>
                <a:gd name="T64" fmla="*/ 227 w 349"/>
                <a:gd name="T65" fmla="*/ 28 h 227"/>
                <a:gd name="T66" fmla="*/ 202 w 349"/>
                <a:gd name="T67" fmla="*/ 22 h 227"/>
                <a:gd name="T68" fmla="*/ 176 w 349"/>
                <a:gd name="T69" fmla="*/ 17 h 227"/>
                <a:gd name="T70" fmla="*/ 151 w 349"/>
                <a:gd name="T71" fmla="*/ 12 h 227"/>
                <a:gd name="T72" fmla="*/ 125 w 349"/>
                <a:gd name="T73" fmla="*/ 7 h 227"/>
                <a:gd name="T74" fmla="*/ 102 w 349"/>
                <a:gd name="T75" fmla="*/ 4 h 227"/>
                <a:gd name="T76" fmla="*/ 79 w 349"/>
                <a:gd name="T77" fmla="*/ 2 h 227"/>
                <a:gd name="T78" fmla="*/ 58 w 349"/>
                <a:gd name="T79" fmla="*/ 0 h 227"/>
                <a:gd name="T80" fmla="*/ 39 w 349"/>
                <a:gd name="T81" fmla="*/ 0 h 227"/>
                <a:gd name="T82" fmla="*/ 23 w 349"/>
                <a:gd name="T83" fmla="*/ 0 h 227"/>
                <a:gd name="T84" fmla="*/ 12 w 349"/>
                <a:gd name="T85" fmla="*/ 1 h 227"/>
                <a:gd name="T86" fmla="*/ 5 w 349"/>
                <a:gd name="T87" fmla="*/ 3 h 227"/>
                <a:gd name="T88" fmla="*/ 0 w 349"/>
                <a:gd name="T89" fmla="*/ 5 h 227"/>
                <a:gd name="T90" fmla="*/ 15 w 349"/>
                <a:gd name="T91" fmla="*/ 7 h 227"/>
                <a:gd name="T92" fmla="*/ 31 w 349"/>
                <a:gd name="T93" fmla="*/ 9 h 227"/>
                <a:gd name="T94" fmla="*/ 47 w 349"/>
                <a:gd name="T95" fmla="*/ 11 h 227"/>
                <a:gd name="T96" fmla="*/ 64 w 349"/>
                <a:gd name="T97" fmla="*/ 13 h 227"/>
                <a:gd name="T98" fmla="*/ 83 w 349"/>
                <a:gd name="T99" fmla="*/ 15 h 227"/>
                <a:gd name="T100" fmla="*/ 102 w 349"/>
                <a:gd name="T101" fmla="*/ 17 h 227"/>
                <a:gd name="T102" fmla="*/ 121 w 349"/>
                <a:gd name="T103" fmla="*/ 20 h 227"/>
                <a:gd name="T104" fmla="*/ 141 w 349"/>
                <a:gd name="T105" fmla="*/ 23 h 227"/>
                <a:gd name="T106" fmla="*/ 160 w 349"/>
                <a:gd name="T107" fmla="*/ 27 h 227"/>
                <a:gd name="T108" fmla="*/ 180 w 349"/>
                <a:gd name="T109" fmla="*/ 31 h 227"/>
                <a:gd name="T110" fmla="*/ 201 w 349"/>
                <a:gd name="T111" fmla="*/ 36 h 227"/>
                <a:gd name="T112" fmla="*/ 220 w 349"/>
                <a:gd name="T113" fmla="*/ 41 h 227"/>
                <a:gd name="T114" fmla="*/ 238 w 349"/>
                <a:gd name="T115" fmla="*/ 48 h 227"/>
                <a:gd name="T116" fmla="*/ 257 w 349"/>
                <a:gd name="T117" fmla="*/ 54 h 227"/>
                <a:gd name="T118" fmla="*/ 275 w 349"/>
                <a:gd name="T119" fmla="*/ 62 h 227"/>
                <a:gd name="T120" fmla="*/ 291 w 349"/>
                <a:gd name="T121" fmla="*/ 7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" h="227">
                  <a:moveTo>
                    <a:pt x="291" y="70"/>
                  </a:moveTo>
                  <a:lnTo>
                    <a:pt x="307" y="83"/>
                  </a:lnTo>
                  <a:lnTo>
                    <a:pt x="316" y="97"/>
                  </a:lnTo>
                  <a:lnTo>
                    <a:pt x="321" y="113"/>
                  </a:lnTo>
                  <a:lnTo>
                    <a:pt x="321" y="129"/>
                  </a:lnTo>
                  <a:lnTo>
                    <a:pt x="318" y="142"/>
                  </a:lnTo>
                  <a:lnTo>
                    <a:pt x="313" y="154"/>
                  </a:lnTo>
                  <a:lnTo>
                    <a:pt x="302" y="165"/>
                  </a:lnTo>
                  <a:lnTo>
                    <a:pt x="292" y="174"/>
                  </a:lnTo>
                  <a:lnTo>
                    <a:pt x="279" y="185"/>
                  </a:lnTo>
                  <a:lnTo>
                    <a:pt x="266" y="193"/>
                  </a:lnTo>
                  <a:lnTo>
                    <a:pt x="253" y="202"/>
                  </a:lnTo>
                  <a:lnTo>
                    <a:pt x="240" y="212"/>
                  </a:lnTo>
                  <a:lnTo>
                    <a:pt x="237" y="215"/>
                  </a:lnTo>
                  <a:lnTo>
                    <a:pt x="236" y="218"/>
                  </a:lnTo>
                  <a:lnTo>
                    <a:pt x="237" y="221"/>
                  </a:lnTo>
                  <a:lnTo>
                    <a:pt x="240" y="224"/>
                  </a:lnTo>
                  <a:lnTo>
                    <a:pt x="244" y="226"/>
                  </a:lnTo>
                  <a:lnTo>
                    <a:pt x="249" y="227"/>
                  </a:lnTo>
                  <a:lnTo>
                    <a:pt x="254" y="226"/>
                  </a:lnTo>
                  <a:lnTo>
                    <a:pt x="259" y="224"/>
                  </a:lnTo>
                  <a:lnTo>
                    <a:pt x="288" y="211"/>
                  </a:lnTo>
                  <a:lnTo>
                    <a:pt x="311" y="193"/>
                  </a:lnTo>
                  <a:lnTo>
                    <a:pt x="331" y="172"/>
                  </a:lnTo>
                  <a:lnTo>
                    <a:pt x="345" y="151"/>
                  </a:lnTo>
                  <a:lnTo>
                    <a:pt x="349" y="127"/>
                  </a:lnTo>
                  <a:lnTo>
                    <a:pt x="346" y="104"/>
                  </a:lnTo>
                  <a:lnTo>
                    <a:pt x="334" y="83"/>
                  </a:lnTo>
                  <a:lnTo>
                    <a:pt x="311" y="63"/>
                  </a:lnTo>
                  <a:lnTo>
                    <a:pt x="294" y="53"/>
                  </a:lnTo>
                  <a:lnTo>
                    <a:pt x="273" y="44"/>
                  </a:lnTo>
                  <a:lnTo>
                    <a:pt x="250" y="35"/>
                  </a:lnTo>
                  <a:lnTo>
                    <a:pt x="227" y="28"/>
                  </a:lnTo>
                  <a:lnTo>
                    <a:pt x="202" y="22"/>
                  </a:lnTo>
                  <a:lnTo>
                    <a:pt x="176" y="17"/>
                  </a:lnTo>
                  <a:lnTo>
                    <a:pt x="151" y="12"/>
                  </a:lnTo>
                  <a:lnTo>
                    <a:pt x="125" y="7"/>
                  </a:lnTo>
                  <a:lnTo>
                    <a:pt x="102" y="4"/>
                  </a:lnTo>
                  <a:lnTo>
                    <a:pt x="79" y="2"/>
                  </a:lnTo>
                  <a:lnTo>
                    <a:pt x="58" y="0"/>
                  </a:lnTo>
                  <a:lnTo>
                    <a:pt x="39" y="0"/>
                  </a:lnTo>
                  <a:lnTo>
                    <a:pt x="23" y="0"/>
                  </a:lnTo>
                  <a:lnTo>
                    <a:pt x="12" y="1"/>
                  </a:lnTo>
                  <a:lnTo>
                    <a:pt x="5" y="3"/>
                  </a:lnTo>
                  <a:lnTo>
                    <a:pt x="0" y="5"/>
                  </a:lnTo>
                  <a:lnTo>
                    <a:pt x="15" y="7"/>
                  </a:lnTo>
                  <a:lnTo>
                    <a:pt x="31" y="9"/>
                  </a:lnTo>
                  <a:lnTo>
                    <a:pt x="47" y="11"/>
                  </a:lnTo>
                  <a:lnTo>
                    <a:pt x="64" y="13"/>
                  </a:lnTo>
                  <a:lnTo>
                    <a:pt x="83" y="15"/>
                  </a:lnTo>
                  <a:lnTo>
                    <a:pt x="102" y="17"/>
                  </a:lnTo>
                  <a:lnTo>
                    <a:pt x="121" y="20"/>
                  </a:lnTo>
                  <a:lnTo>
                    <a:pt x="141" y="23"/>
                  </a:lnTo>
                  <a:lnTo>
                    <a:pt x="160" y="27"/>
                  </a:lnTo>
                  <a:lnTo>
                    <a:pt x="180" y="31"/>
                  </a:lnTo>
                  <a:lnTo>
                    <a:pt x="201" y="36"/>
                  </a:lnTo>
                  <a:lnTo>
                    <a:pt x="220" y="41"/>
                  </a:lnTo>
                  <a:lnTo>
                    <a:pt x="238" y="48"/>
                  </a:lnTo>
                  <a:lnTo>
                    <a:pt x="257" y="54"/>
                  </a:lnTo>
                  <a:lnTo>
                    <a:pt x="275" y="62"/>
                  </a:lnTo>
                  <a:lnTo>
                    <a:pt x="291" y="7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6454" name="Freeform 166"/>
            <p:cNvSpPr>
              <a:spLocks/>
            </p:cNvSpPr>
            <p:nvPr/>
          </p:nvSpPr>
          <p:spPr bwMode="auto">
            <a:xfrm>
              <a:off x="4750" y="340"/>
              <a:ext cx="48" cy="107"/>
            </a:xfrm>
            <a:custGeom>
              <a:avLst/>
              <a:gdLst>
                <a:gd name="T0" fmla="*/ 0 w 143"/>
                <a:gd name="T1" fmla="*/ 115 h 212"/>
                <a:gd name="T2" fmla="*/ 0 w 143"/>
                <a:gd name="T3" fmla="*/ 133 h 212"/>
                <a:gd name="T4" fmla="*/ 6 w 143"/>
                <a:gd name="T5" fmla="*/ 149 h 212"/>
                <a:gd name="T6" fmla="*/ 16 w 143"/>
                <a:gd name="T7" fmla="*/ 165 h 212"/>
                <a:gd name="T8" fmla="*/ 31 w 143"/>
                <a:gd name="T9" fmla="*/ 178 h 212"/>
                <a:gd name="T10" fmla="*/ 48 w 143"/>
                <a:gd name="T11" fmla="*/ 190 h 212"/>
                <a:gd name="T12" fmla="*/ 69 w 143"/>
                <a:gd name="T13" fmla="*/ 200 h 212"/>
                <a:gd name="T14" fmla="*/ 92 w 143"/>
                <a:gd name="T15" fmla="*/ 207 h 212"/>
                <a:gd name="T16" fmla="*/ 115 w 143"/>
                <a:gd name="T17" fmla="*/ 211 h 212"/>
                <a:gd name="T18" fmla="*/ 122 w 143"/>
                <a:gd name="T19" fmla="*/ 212 h 212"/>
                <a:gd name="T20" fmla="*/ 130 w 143"/>
                <a:gd name="T21" fmla="*/ 210 h 212"/>
                <a:gd name="T22" fmla="*/ 135 w 143"/>
                <a:gd name="T23" fmla="*/ 207 h 212"/>
                <a:gd name="T24" fmla="*/ 138 w 143"/>
                <a:gd name="T25" fmla="*/ 203 h 212"/>
                <a:gd name="T26" fmla="*/ 138 w 143"/>
                <a:gd name="T27" fmla="*/ 198 h 212"/>
                <a:gd name="T28" fmla="*/ 137 w 143"/>
                <a:gd name="T29" fmla="*/ 193 h 212"/>
                <a:gd name="T30" fmla="*/ 133 w 143"/>
                <a:gd name="T31" fmla="*/ 189 h 212"/>
                <a:gd name="T32" fmla="*/ 125 w 143"/>
                <a:gd name="T33" fmla="*/ 186 h 212"/>
                <a:gd name="T34" fmla="*/ 102 w 143"/>
                <a:gd name="T35" fmla="*/ 180 h 212"/>
                <a:gd name="T36" fmla="*/ 80 w 143"/>
                <a:gd name="T37" fmla="*/ 172 h 212"/>
                <a:gd name="T38" fmla="*/ 63 w 143"/>
                <a:gd name="T39" fmla="*/ 161 h 212"/>
                <a:gd name="T40" fmla="*/ 50 w 143"/>
                <a:gd name="T41" fmla="*/ 148 h 212"/>
                <a:gd name="T42" fmla="*/ 41 w 143"/>
                <a:gd name="T43" fmla="*/ 133 h 212"/>
                <a:gd name="T44" fmla="*/ 37 w 143"/>
                <a:gd name="T45" fmla="*/ 116 h 212"/>
                <a:gd name="T46" fmla="*/ 37 w 143"/>
                <a:gd name="T47" fmla="*/ 99 h 212"/>
                <a:gd name="T48" fmla="*/ 44 w 143"/>
                <a:gd name="T49" fmla="*/ 80 h 212"/>
                <a:gd name="T50" fmla="*/ 54 w 143"/>
                <a:gd name="T51" fmla="*/ 67 h 212"/>
                <a:gd name="T52" fmla="*/ 70 w 143"/>
                <a:gd name="T53" fmla="*/ 54 h 212"/>
                <a:gd name="T54" fmla="*/ 87 w 143"/>
                <a:gd name="T55" fmla="*/ 41 h 212"/>
                <a:gd name="T56" fmla="*/ 106 w 143"/>
                <a:gd name="T57" fmla="*/ 30 h 212"/>
                <a:gd name="T58" fmla="*/ 122 w 143"/>
                <a:gd name="T59" fmla="*/ 21 h 212"/>
                <a:gd name="T60" fmla="*/ 135 w 143"/>
                <a:gd name="T61" fmla="*/ 11 h 212"/>
                <a:gd name="T62" fmla="*/ 143 w 143"/>
                <a:gd name="T63" fmla="*/ 5 h 212"/>
                <a:gd name="T64" fmla="*/ 143 w 143"/>
                <a:gd name="T65" fmla="*/ 0 h 212"/>
                <a:gd name="T66" fmla="*/ 127 w 143"/>
                <a:gd name="T67" fmla="*/ 4 h 212"/>
                <a:gd name="T68" fmla="*/ 106 w 143"/>
                <a:gd name="T69" fmla="*/ 11 h 212"/>
                <a:gd name="T70" fmla="*/ 85 w 143"/>
                <a:gd name="T71" fmla="*/ 24 h 212"/>
                <a:gd name="T72" fmla="*/ 61 w 143"/>
                <a:gd name="T73" fmla="*/ 38 h 212"/>
                <a:gd name="T74" fmla="*/ 40 w 143"/>
                <a:gd name="T75" fmla="*/ 55 h 212"/>
                <a:gd name="T76" fmla="*/ 22 w 143"/>
                <a:gd name="T77" fmla="*/ 74 h 212"/>
                <a:gd name="T78" fmla="*/ 8 w 143"/>
                <a:gd name="T79" fmla="*/ 95 h 212"/>
                <a:gd name="T80" fmla="*/ 0 w 143"/>
                <a:gd name="T81" fmla="*/ 115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43" h="212">
                  <a:moveTo>
                    <a:pt x="0" y="115"/>
                  </a:moveTo>
                  <a:lnTo>
                    <a:pt x="0" y="133"/>
                  </a:lnTo>
                  <a:lnTo>
                    <a:pt x="6" y="149"/>
                  </a:lnTo>
                  <a:lnTo>
                    <a:pt x="16" y="165"/>
                  </a:lnTo>
                  <a:lnTo>
                    <a:pt x="31" y="178"/>
                  </a:lnTo>
                  <a:lnTo>
                    <a:pt x="48" y="190"/>
                  </a:lnTo>
                  <a:lnTo>
                    <a:pt x="69" y="200"/>
                  </a:lnTo>
                  <a:lnTo>
                    <a:pt x="92" y="207"/>
                  </a:lnTo>
                  <a:lnTo>
                    <a:pt x="115" y="211"/>
                  </a:lnTo>
                  <a:lnTo>
                    <a:pt x="122" y="212"/>
                  </a:lnTo>
                  <a:lnTo>
                    <a:pt x="130" y="210"/>
                  </a:lnTo>
                  <a:lnTo>
                    <a:pt x="135" y="207"/>
                  </a:lnTo>
                  <a:lnTo>
                    <a:pt x="138" y="203"/>
                  </a:lnTo>
                  <a:lnTo>
                    <a:pt x="138" y="198"/>
                  </a:lnTo>
                  <a:lnTo>
                    <a:pt x="137" y="193"/>
                  </a:lnTo>
                  <a:lnTo>
                    <a:pt x="133" y="189"/>
                  </a:lnTo>
                  <a:lnTo>
                    <a:pt x="125" y="186"/>
                  </a:lnTo>
                  <a:lnTo>
                    <a:pt x="102" y="180"/>
                  </a:lnTo>
                  <a:lnTo>
                    <a:pt x="80" y="172"/>
                  </a:lnTo>
                  <a:lnTo>
                    <a:pt x="63" y="161"/>
                  </a:lnTo>
                  <a:lnTo>
                    <a:pt x="50" y="148"/>
                  </a:lnTo>
                  <a:lnTo>
                    <a:pt x="41" y="133"/>
                  </a:lnTo>
                  <a:lnTo>
                    <a:pt x="37" y="116"/>
                  </a:lnTo>
                  <a:lnTo>
                    <a:pt x="37" y="99"/>
                  </a:lnTo>
                  <a:lnTo>
                    <a:pt x="44" y="80"/>
                  </a:lnTo>
                  <a:lnTo>
                    <a:pt x="54" y="67"/>
                  </a:lnTo>
                  <a:lnTo>
                    <a:pt x="70" y="54"/>
                  </a:lnTo>
                  <a:lnTo>
                    <a:pt x="87" y="41"/>
                  </a:lnTo>
                  <a:lnTo>
                    <a:pt x="106" y="30"/>
                  </a:lnTo>
                  <a:lnTo>
                    <a:pt x="122" y="21"/>
                  </a:lnTo>
                  <a:lnTo>
                    <a:pt x="135" y="11"/>
                  </a:lnTo>
                  <a:lnTo>
                    <a:pt x="143" y="5"/>
                  </a:lnTo>
                  <a:lnTo>
                    <a:pt x="143" y="0"/>
                  </a:lnTo>
                  <a:lnTo>
                    <a:pt x="127" y="4"/>
                  </a:lnTo>
                  <a:lnTo>
                    <a:pt x="106" y="11"/>
                  </a:lnTo>
                  <a:lnTo>
                    <a:pt x="85" y="24"/>
                  </a:lnTo>
                  <a:lnTo>
                    <a:pt x="61" y="38"/>
                  </a:lnTo>
                  <a:lnTo>
                    <a:pt x="40" y="55"/>
                  </a:lnTo>
                  <a:lnTo>
                    <a:pt x="22" y="74"/>
                  </a:lnTo>
                  <a:lnTo>
                    <a:pt x="8" y="95"/>
                  </a:lnTo>
                  <a:lnTo>
                    <a:pt x="0" y="1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6455" name="Freeform 167"/>
            <p:cNvSpPr>
              <a:spLocks/>
            </p:cNvSpPr>
            <p:nvPr/>
          </p:nvSpPr>
          <p:spPr bwMode="auto">
            <a:xfrm>
              <a:off x="5081" y="272"/>
              <a:ext cx="101" cy="139"/>
            </a:xfrm>
            <a:custGeom>
              <a:avLst/>
              <a:gdLst>
                <a:gd name="T0" fmla="*/ 258 w 304"/>
                <a:gd name="T1" fmla="*/ 111 h 278"/>
                <a:gd name="T2" fmla="*/ 272 w 304"/>
                <a:gd name="T3" fmla="*/ 129 h 278"/>
                <a:gd name="T4" fmla="*/ 279 w 304"/>
                <a:gd name="T5" fmla="*/ 147 h 278"/>
                <a:gd name="T6" fmla="*/ 275 w 304"/>
                <a:gd name="T7" fmla="*/ 168 h 278"/>
                <a:gd name="T8" fmla="*/ 258 w 304"/>
                <a:gd name="T9" fmla="*/ 187 h 278"/>
                <a:gd name="T10" fmla="*/ 233 w 304"/>
                <a:gd name="T11" fmla="*/ 205 h 278"/>
                <a:gd name="T12" fmla="*/ 205 w 304"/>
                <a:gd name="T13" fmla="*/ 220 h 278"/>
                <a:gd name="T14" fmla="*/ 176 w 304"/>
                <a:gd name="T15" fmla="*/ 237 h 278"/>
                <a:gd name="T16" fmla="*/ 159 w 304"/>
                <a:gd name="T17" fmla="*/ 249 h 278"/>
                <a:gd name="T18" fmla="*/ 153 w 304"/>
                <a:gd name="T19" fmla="*/ 258 h 278"/>
                <a:gd name="T20" fmla="*/ 149 w 304"/>
                <a:gd name="T21" fmla="*/ 266 h 278"/>
                <a:gd name="T22" fmla="*/ 151 w 304"/>
                <a:gd name="T23" fmla="*/ 274 h 278"/>
                <a:gd name="T24" fmla="*/ 162 w 304"/>
                <a:gd name="T25" fmla="*/ 278 h 278"/>
                <a:gd name="T26" fmla="*/ 172 w 304"/>
                <a:gd name="T27" fmla="*/ 277 h 278"/>
                <a:gd name="T28" fmla="*/ 191 w 304"/>
                <a:gd name="T29" fmla="*/ 262 h 278"/>
                <a:gd name="T30" fmla="*/ 223 w 304"/>
                <a:gd name="T31" fmla="*/ 241 h 278"/>
                <a:gd name="T32" fmla="*/ 256 w 304"/>
                <a:gd name="T33" fmla="*/ 220 h 278"/>
                <a:gd name="T34" fmla="*/ 285 w 304"/>
                <a:gd name="T35" fmla="*/ 197 h 278"/>
                <a:gd name="T36" fmla="*/ 303 w 304"/>
                <a:gd name="T37" fmla="*/ 167 h 278"/>
                <a:gd name="T38" fmla="*/ 301 w 304"/>
                <a:gd name="T39" fmla="*/ 136 h 278"/>
                <a:gd name="T40" fmla="*/ 282 w 304"/>
                <a:gd name="T41" fmla="*/ 107 h 278"/>
                <a:gd name="T42" fmla="*/ 252 w 304"/>
                <a:gd name="T43" fmla="*/ 83 h 278"/>
                <a:gd name="T44" fmla="*/ 218 w 304"/>
                <a:gd name="T45" fmla="*/ 68 h 278"/>
                <a:gd name="T46" fmla="*/ 186 w 304"/>
                <a:gd name="T47" fmla="*/ 54 h 278"/>
                <a:gd name="T48" fmla="*/ 151 w 304"/>
                <a:gd name="T49" fmla="*/ 41 h 278"/>
                <a:gd name="T50" fmla="*/ 115 w 304"/>
                <a:gd name="T51" fmla="*/ 28 h 278"/>
                <a:gd name="T52" fmla="*/ 82 w 304"/>
                <a:gd name="T53" fmla="*/ 16 h 278"/>
                <a:gd name="T54" fmla="*/ 50 w 304"/>
                <a:gd name="T55" fmla="*/ 7 h 278"/>
                <a:gd name="T56" fmla="*/ 25 w 304"/>
                <a:gd name="T57" fmla="*/ 1 h 278"/>
                <a:gd name="T58" fmla="*/ 6 w 304"/>
                <a:gd name="T59" fmla="*/ 0 h 278"/>
                <a:gd name="T60" fmla="*/ 13 w 304"/>
                <a:gd name="T61" fmla="*/ 7 h 278"/>
                <a:gd name="T62" fmla="*/ 44 w 304"/>
                <a:gd name="T63" fmla="*/ 17 h 278"/>
                <a:gd name="T64" fmla="*/ 74 w 304"/>
                <a:gd name="T65" fmla="*/ 28 h 278"/>
                <a:gd name="T66" fmla="*/ 106 w 304"/>
                <a:gd name="T67" fmla="*/ 39 h 278"/>
                <a:gd name="T68" fmla="*/ 140 w 304"/>
                <a:gd name="T69" fmla="*/ 51 h 278"/>
                <a:gd name="T70" fmla="*/ 172 w 304"/>
                <a:gd name="T71" fmla="*/ 64 h 278"/>
                <a:gd name="T72" fmla="*/ 204 w 304"/>
                <a:gd name="T73" fmla="*/ 79 h 278"/>
                <a:gd name="T74" fmla="*/ 233 w 304"/>
                <a:gd name="T75" fmla="*/ 95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04" h="278">
                  <a:moveTo>
                    <a:pt x="247" y="104"/>
                  </a:moveTo>
                  <a:lnTo>
                    <a:pt x="258" y="111"/>
                  </a:lnTo>
                  <a:lnTo>
                    <a:pt x="265" y="119"/>
                  </a:lnTo>
                  <a:lnTo>
                    <a:pt x="272" y="129"/>
                  </a:lnTo>
                  <a:lnTo>
                    <a:pt x="276" y="138"/>
                  </a:lnTo>
                  <a:lnTo>
                    <a:pt x="279" y="147"/>
                  </a:lnTo>
                  <a:lnTo>
                    <a:pt x="278" y="158"/>
                  </a:lnTo>
                  <a:lnTo>
                    <a:pt x="275" y="168"/>
                  </a:lnTo>
                  <a:lnTo>
                    <a:pt x="268" y="177"/>
                  </a:lnTo>
                  <a:lnTo>
                    <a:pt x="258" y="187"/>
                  </a:lnTo>
                  <a:lnTo>
                    <a:pt x="246" y="197"/>
                  </a:lnTo>
                  <a:lnTo>
                    <a:pt x="233" y="205"/>
                  </a:lnTo>
                  <a:lnTo>
                    <a:pt x="220" y="213"/>
                  </a:lnTo>
                  <a:lnTo>
                    <a:pt x="205" y="220"/>
                  </a:lnTo>
                  <a:lnTo>
                    <a:pt x="191" y="229"/>
                  </a:lnTo>
                  <a:lnTo>
                    <a:pt x="176" y="237"/>
                  </a:lnTo>
                  <a:lnTo>
                    <a:pt x="163" y="246"/>
                  </a:lnTo>
                  <a:lnTo>
                    <a:pt x="159" y="249"/>
                  </a:lnTo>
                  <a:lnTo>
                    <a:pt x="156" y="253"/>
                  </a:lnTo>
                  <a:lnTo>
                    <a:pt x="153" y="258"/>
                  </a:lnTo>
                  <a:lnTo>
                    <a:pt x="150" y="262"/>
                  </a:lnTo>
                  <a:lnTo>
                    <a:pt x="149" y="266"/>
                  </a:lnTo>
                  <a:lnTo>
                    <a:pt x="149" y="270"/>
                  </a:lnTo>
                  <a:lnTo>
                    <a:pt x="151" y="274"/>
                  </a:lnTo>
                  <a:lnTo>
                    <a:pt x="156" y="277"/>
                  </a:lnTo>
                  <a:lnTo>
                    <a:pt x="162" y="278"/>
                  </a:lnTo>
                  <a:lnTo>
                    <a:pt x="167" y="278"/>
                  </a:lnTo>
                  <a:lnTo>
                    <a:pt x="172" y="277"/>
                  </a:lnTo>
                  <a:lnTo>
                    <a:pt x="176" y="274"/>
                  </a:lnTo>
                  <a:lnTo>
                    <a:pt x="191" y="262"/>
                  </a:lnTo>
                  <a:lnTo>
                    <a:pt x="207" y="251"/>
                  </a:lnTo>
                  <a:lnTo>
                    <a:pt x="223" y="241"/>
                  </a:lnTo>
                  <a:lnTo>
                    <a:pt x="240" y="231"/>
                  </a:lnTo>
                  <a:lnTo>
                    <a:pt x="256" y="220"/>
                  </a:lnTo>
                  <a:lnTo>
                    <a:pt x="272" y="209"/>
                  </a:lnTo>
                  <a:lnTo>
                    <a:pt x="285" y="197"/>
                  </a:lnTo>
                  <a:lnTo>
                    <a:pt x="295" y="183"/>
                  </a:lnTo>
                  <a:lnTo>
                    <a:pt x="303" y="167"/>
                  </a:lnTo>
                  <a:lnTo>
                    <a:pt x="304" y="151"/>
                  </a:lnTo>
                  <a:lnTo>
                    <a:pt x="301" y="136"/>
                  </a:lnTo>
                  <a:lnTo>
                    <a:pt x="294" y="120"/>
                  </a:lnTo>
                  <a:lnTo>
                    <a:pt x="282" y="107"/>
                  </a:lnTo>
                  <a:lnTo>
                    <a:pt x="269" y="94"/>
                  </a:lnTo>
                  <a:lnTo>
                    <a:pt x="252" y="83"/>
                  </a:lnTo>
                  <a:lnTo>
                    <a:pt x="233" y="74"/>
                  </a:lnTo>
                  <a:lnTo>
                    <a:pt x="218" y="68"/>
                  </a:lnTo>
                  <a:lnTo>
                    <a:pt x="202" y="62"/>
                  </a:lnTo>
                  <a:lnTo>
                    <a:pt x="186" y="54"/>
                  </a:lnTo>
                  <a:lnTo>
                    <a:pt x="169" y="48"/>
                  </a:lnTo>
                  <a:lnTo>
                    <a:pt x="151" y="41"/>
                  </a:lnTo>
                  <a:lnTo>
                    <a:pt x="133" y="35"/>
                  </a:lnTo>
                  <a:lnTo>
                    <a:pt x="115" y="28"/>
                  </a:lnTo>
                  <a:lnTo>
                    <a:pt x="98" y="21"/>
                  </a:lnTo>
                  <a:lnTo>
                    <a:pt x="82" y="16"/>
                  </a:lnTo>
                  <a:lnTo>
                    <a:pt x="66" y="11"/>
                  </a:lnTo>
                  <a:lnTo>
                    <a:pt x="50" y="7"/>
                  </a:lnTo>
                  <a:lnTo>
                    <a:pt x="37" y="4"/>
                  </a:lnTo>
                  <a:lnTo>
                    <a:pt x="25" y="1"/>
                  </a:lnTo>
                  <a:lnTo>
                    <a:pt x="15" y="0"/>
                  </a:lnTo>
                  <a:lnTo>
                    <a:pt x="6" y="0"/>
                  </a:lnTo>
                  <a:lnTo>
                    <a:pt x="0" y="2"/>
                  </a:lnTo>
                  <a:lnTo>
                    <a:pt x="13" y="7"/>
                  </a:lnTo>
                  <a:lnTo>
                    <a:pt x="28" y="12"/>
                  </a:lnTo>
                  <a:lnTo>
                    <a:pt x="44" y="17"/>
                  </a:lnTo>
                  <a:lnTo>
                    <a:pt x="58" y="23"/>
                  </a:lnTo>
                  <a:lnTo>
                    <a:pt x="74" y="28"/>
                  </a:lnTo>
                  <a:lnTo>
                    <a:pt x="90" y="33"/>
                  </a:lnTo>
                  <a:lnTo>
                    <a:pt x="106" y="39"/>
                  </a:lnTo>
                  <a:lnTo>
                    <a:pt x="122" y="45"/>
                  </a:lnTo>
                  <a:lnTo>
                    <a:pt x="140" y="51"/>
                  </a:lnTo>
                  <a:lnTo>
                    <a:pt x="156" y="58"/>
                  </a:lnTo>
                  <a:lnTo>
                    <a:pt x="172" y="64"/>
                  </a:lnTo>
                  <a:lnTo>
                    <a:pt x="188" y="71"/>
                  </a:lnTo>
                  <a:lnTo>
                    <a:pt x="204" y="79"/>
                  </a:lnTo>
                  <a:lnTo>
                    <a:pt x="218" y="86"/>
                  </a:lnTo>
                  <a:lnTo>
                    <a:pt x="233" y="95"/>
                  </a:lnTo>
                  <a:lnTo>
                    <a:pt x="247" y="10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7496" y="5366"/>
            <a:ext cx="1076504" cy="862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Wireless, Mobile Networks</a:t>
            </a:r>
          </a:p>
        </p:txBody>
      </p:sp>
      <p:sp>
        <p:nvSpPr>
          <p:cNvPr id="7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6-</a:t>
            </a:r>
            <a:fld id="{88936A03-9F01-491E-AC70-E13BEA839DB7}" type="slidenum">
              <a:rPr lang="en-US"/>
              <a:pPr/>
              <a:t>6</a:t>
            </a:fld>
            <a:endParaRPr lang="en-US"/>
          </a:p>
        </p:txBody>
      </p:sp>
      <p:sp>
        <p:nvSpPr>
          <p:cNvPr id="399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Elements of a wireless network</a:t>
            </a:r>
          </a:p>
        </p:txBody>
      </p:sp>
      <p:sp>
        <p:nvSpPr>
          <p:cNvPr id="399363" name="Oval 3"/>
          <p:cNvSpPr>
            <a:spLocks noChangeArrowheads="1"/>
          </p:cNvSpPr>
          <p:nvPr/>
        </p:nvSpPr>
        <p:spPr bwMode="auto">
          <a:xfrm>
            <a:off x="4940300" y="4667250"/>
            <a:ext cx="1755775" cy="1625600"/>
          </a:xfrm>
          <a:prstGeom prst="ellipse">
            <a:avLst/>
          </a:pr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99364" name="Group 4"/>
          <p:cNvGrpSpPr>
            <a:grpSpLocks/>
          </p:cNvGrpSpPr>
          <p:nvPr/>
        </p:nvGrpSpPr>
        <p:grpSpPr bwMode="auto">
          <a:xfrm>
            <a:off x="3059113" y="2781300"/>
            <a:ext cx="2362200" cy="1762125"/>
            <a:chOff x="3839" y="1737"/>
            <a:chExt cx="1488" cy="1110"/>
          </a:xfrm>
        </p:grpSpPr>
        <p:sp>
          <p:nvSpPr>
            <p:cNvPr id="399365" name="Freeform 5"/>
            <p:cNvSpPr>
              <a:spLocks/>
            </p:cNvSpPr>
            <p:nvPr/>
          </p:nvSpPr>
          <p:spPr bwMode="auto">
            <a:xfrm>
              <a:off x="3839" y="1737"/>
              <a:ext cx="1488" cy="1110"/>
            </a:xfrm>
            <a:custGeom>
              <a:avLst/>
              <a:gdLst>
                <a:gd name="T0" fmla="*/ 27 w 2135"/>
                <a:gd name="T1" fmla="*/ 652 h 1662"/>
                <a:gd name="T2" fmla="*/ 105 w 2135"/>
                <a:gd name="T3" fmla="*/ 76 h 1662"/>
                <a:gd name="T4" fmla="*/ 657 w 2135"/>
                <a:gd name="T5" fmla="*/ 196 h 1662"/>
                <a:gd name="T6" fmla="*/ 1209 w 2135"/>
                <a:gd name="T7" fmla="*/ 100 h 1662"/>
                <a:gd name="T8" fmla="*/ 2001 w 2135"/>
                <a:gd name="T9" fmla="*/ 406 h 1662"/>
                <a:gd name="T10" fmla="*/ 2013 w 2135"/>
                <a:gd name="T11" fmla="*/ 1144 h 1662"/>
                <a:gd name="T12" fmla="*/ 1581 w 2135"/>
                <a:gd name="T13" fmla="*/ 1600 h 1662"/>
                <a:gd name="T14" fmla="*/ 813 w 2135"/>
                <a:gd name="T15" fmla="*/ 1516 h 1662"/>
                <a:gd name="T16" fmla="*/ 501 w 2135"/>
                <a:gd name="T17" fmla="*/ 1270 h 1662"/>
                <a:gd name="T18" fmla="*/ 183 w 2135"/>
                <a:gd name="T19" fmla="*/ 1066 h 1662"/>
                <a:gd name="T20" fmla="*/ 27 w 2135"/>
                <a:gd name="T21" fmla="*/ 652 h 16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366" name="Text Box 6"/>
            <p:cNvSpPr txBox="1">
              <a:spLocks noChangeArrowheads="1"/>
            </p:cNvSpPr>
            <p:nvPr/>
          </p:nvSpPr>
          <p:spPr bwMode="auto">
            <a:xfrm>
              <a:off x="4075" y="1947"/>
              <a:ext cx="1094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/>
                <a:t>network </a:t>
              </a:r>
            </a:p>
            <a:p>
              <a:pPr algn="ctr" eaLnBrk="1" hangingPunct="1"/>
              <a:r>
                <a:rPr lang="en-US"/>
                <a:t>infrastructure</a:t>
              </a:r>
            </a:p>
          </p:txBody>
        </p:sp>
      </p:grpSp>
      <p:pic>
        <p:nvPicPr>
          <p:cNvPr id="399367" name="Picture 7" descr="31u_bnrz[1]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5325" y="5245100"/>
            <a:ext cx="214313" cy="336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99368" name="Group 8"/>
          <p:cNvGrpSpPr>
            <a:grpSpLocks/>
          </p:cNvGrpSpPr>
          <p:nvPr/>
        </p:nvGrpSpPr>
        <p:grpSpPr bwMode="auto">
          <a:xfrm>
            <a:off x="1147763" y="1709738"/>
            <a:ext cx="1755775" cy="1625600"/>
            <a:chOff x="567" y="1326"/>
            <a:chExt cx="1106" cy="1024"/>
          </a:xfrm>
        </p:grpSpPr>
        <p:sp>
          <p:nvSpPr>
            <p:cNvPr id="399369" name="Oval 9"/>
            <p:cNvSpPr>
              <a:spLocks noChangeArrowheads="1"/>
            </p:cNvSpPr>
            <p:nvPr/>
          </p:nvSpPr>
          <p:spPr bwMode="auto">
            <a:xfrm>
              <a:off x="567" y="1326"/>
              <a:ext cx="1106" cy="1024"/>
            </a:xfrm>
            <a:prstGeom prst="ellipse">
              <a:avLst/>
            </a:prstGeom>
            <a:solidFill>
              <a:srgbClr val="66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399370" name="Picture 10" descr="31u_bnrz[1]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1035" y="1785"/>
              <a:ext cx="212" cy="135"/>
            </a:xfrm>
            <a:prstGeom prst="rect">
              <a:avLst/>
            </a:prstGeom>
            <a:solidFill>
              <a:srgbClr val="66CCFF"/>
            </a:solidFill>
          </p:spPr>
        </p:pic>
        <p:grpSp>
          <p:nvGrpSpPr>
            <p:cNvPr id="399371" name="Group 11"/>
            <p:cNvGrpSpPr>
              <a:grpSpLocks/>
            </p:cNvGrpSpPr>
            <p:nvPr/>
          </p:nvGrpSpPr>
          <p:grpSpPr bwMode="auto">
            <a:xfrm>
              <a:off x="1221" y="1447"/>
              <a:ext cx="252" cy="288"/>
              <a:chOff x="2870" y="1518"/>
              <a:chExt cx="292" cy="320"/>
            </a:xfrm>
          </p:grpSpPr>
          <p:graphicFrame>
            <p:nvGraphicFramePr>
              <p:cNvPr id="399372" name="Object 12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69374" name="Clip" r:id="rId6" imgW="819000" imgH="847800" progId="MS_ClipArt_Gallery.2">
                      <p:embed/>
                    </p:oleObj>
                  </mc:Choice>
                  <mc:Fallback>
                    <p:oleObj name="Clip" r:id="rId6" imgW="819000" imgH="847800" progId="MS_ClipArt_Gallery.2">
                      <p:embed/>
                      <p:pic>
                        <p:nvPicPr>
                          <p:cNvPr id="0" name="Object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solidFill>
                            <a:srgbClr val="66CCFF"/>
                          </a:solidFill>
                          <a:ln>
                            <a:noFill/>
                          </a:ln>
                          <a:effectLst/>
                          <a:extLs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99373" name="Object 13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69375" name="Clip" r:id="rId8" imgW="1266840" imgH="1200240" progId="MS_ClipArt_Gallery.2">
                      <p:embed/>
                    </p:oleObj>
                  </mc:Choice>
                  <mc:Fallback>
                    <p:oleObj name="Clip" r:id="rId8" imgW="1266840" imgH="1200240" progId="MS_ClipArt_Gallery.2">
                      <p:embed/>
                      <p:pic>
                        <p:nvPicPr>
                          <p:cNvPr id="0" name="Object 1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solidFill>
                            <a:srgbClr val="66CCFF"/>
                          </a:solidFill>
                          <a:ln>
                            <a:noFill/>
                          </a:ln>
                          <a:effectLst/>
                          <a:extLs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399374" name="Group 14"/>
            <p:cNvGrpSpPr>
              <a:grpSpLocks/>
            </p:cNvGrpSpPr>
            <p:nvPr/>
          </p:nvGrpSpPr>
          <p:grpSpPr bwMode="auto">
            <a:xfrm>
              <a:off x="869" y="1379"/>
              <a:ext cx="252" cy="288"/>
              <a:chOff x="2870" y="1518"/>
              <a:chExt cx="292" cy="320"/>
            </a:xfrm>
          </p:grpSpPr>
          <p:graphicFrame>
            <p:nvGraphicFramePr>
              <p:cNvPr id="399375" name="Object 15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69376" name="Clip" r:id="rId10" imgW="819000" imgH="847800" progId="MS_ClipArt_Gallery.2">
                      <p:embed/>
                    </p:oleObj>
                  </mc:Choice>
                  <mc:Fallback>
                    <p:oleObj name="Clip" r:id="rId10" imgW="819000" imgH="847800" progId="MS_ClipArt_Gallery.2">
                      <p:embed/>
                      <p:pic>
                        <p:nvPicPr>
                          <p:cNvPr id="0" name="Object 1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solidFill>
                            <a:srgbClr val="66CCFF"/>
                          </a:solidFill>
                          <a:ln>
                            <a:noFill/>
                          </a:ln>
                          <a:effectLst/>
                          <a:extLs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99376" name="Object 16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69377" name="Clip" r:id="rId11" imgW="1266840" imgH="1200240" progId="MS_ClipArt_Gallery.2">
                      <p:embed/>
                    </p:oleObj>
                  </mc:Choice>
                  <mc:Fallback>
                    <p:oleObj name="Clip" r:id="rId11" imgW="1266840" imgH="1200240" progId="MS_ClipArt_Gallery.2">
                      <p:embed/>
                      <p:pic>
                        <p:nvPicPr>
                          <p:cNvPr id="0" name="Object 1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solidFill>
                            <a:srgbClr val="66CCFF"/>
                          </a:solidFill>
                          <a:ln>
                            <a:noFill/>
                          </a:ln>
                          <a:effectLst/>
                          <a:extLs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399377" name="Group 17"/>
            <p:cNvGrpSpPr>
              <a:grpSpLocks/>
            </p:cNvGrpSpPr>
            <p:nvPr/>
          </p:nvGrpSpPr>
          <p:grpSpPr bwMode="auto">
            <a:xfrm>
              <a:off x="727" y="1878"/>
              <a:ext cx="252" cy="288"/>
              <a:chOff x="2870" y="1518"/>
              <a:chExt cx="292" cy="320"/>
            </a:xfrm>
          </p:grpSpPr>
          <p:graphicFrame>
            <p:nvGraphicFramePr>
              <p:cNvPr id="399378" name="Object 18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69378" name="Clip" r:id="rId12" imgW="819000" imgH="847800" progId="MS_ClipArt_Gallery.2">
                      <p:embed/>
                    </p:oleObj>
                  </mc:Choice>
                  <mc:Fallback>
                    <p:oleObj name="Clip" r:id="rId12" imgW="819000" imgH="847800" progId="MS_ClipArt_Gallery.2">
                      <p:embed/>
                      <p:pic>
                        <p:nvPicPr>
                          <p:cNvPr id="0" name="Object 1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solidFill>
                            <a:srgbClr val="66CCFF"/>
                          </a:solidFill>
                          <a:ln>
                            <a:noFill/>
                          </a:ln>
                          <a:effectLst/>
                          <a:extLs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99379" name="Object 19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69379" name="Clip" r:id="rId13" imgW="1266840" imgH="1200240" progId="MS_ClipArt_Gallery.2">
                      <p:embed/>
                    </p:oleObj>
                  </mc:Choice>
                  <mc:Fallback>
                    <p:oleObj name="Clip" r:id="rId13" imgW="1266840" imgH="1200240" progId="MS_ClipArt_Gallery.2">
                      <p:embed/>
                      <p:pic>
                        <p:nvPicPr>
                          <p:cNvPr id="0" name="Object 1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solidFill>
                            <a:srgbClr val="66CCFF"/>
                          </a:solidFill>
                          <a:ln>
                            <a:noFill/>
                          </a:ln>
                          <a:effectLst/>
                          <a:extLs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399380" name="Line 20"/>
          <p:cNvSpPr>
            <a:spLocks noChangeShapeType="1"/>
          </p:cNvSpPr>
          <p:nvPr/>
        </p:nvSpPr>
        <p:spPr bwMode="auto">
          <a:xfrm>
            <a:off x="2176463" y="2711450"/>
            <a:ext cx="900112" cy="3921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381" name="Oval 21"/>
          <p:cNvSpPr>
            <a:spLocks noChangeArrowheads="1"/>
          </p:cNvSpPr>
          <p:nvPr/>
        </p:nvSpPr>
        <p:spPr bwMode="auto">
          <a:xfrm>
            <a:off x="1243013" y="3632200"/>
            <a:ext cx="1755775" cy="1625600"/>
          </a:xfrm>
          <a:prstGeom prst="ellipse">
            <a:avLst/>
          </a:pr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399382" name="Picture 22" descr="31u_bnrz[1]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6288" y="4300538"/>
            <a:ext cx="214312" cy="336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99383" name="Group 23"/>
          <p:cNvGrpSpPr>
            <a:grpSpLocks/>
          </p:cNvGrpSpPr>
          <p:nvPr/>
        </p:nvGrpSpPr>
        <p:grpSpPr bwMode="auto">
          <a:xfrm>
            <a:off x="2033588" y="4651375"/>
            <a:ext cx="400050" cy="457200"/>
            <a:chOff x="2870" y="1518"/>
            <a:chExt cx="292" cy="320"/>
          </a:xfrm>
        </p:grpSpPr>
        <p:graphicFrame>
          <p:nvGraphicFramePr>
            <p:cNvPr id="399384" name="Object 24"/>
            <p:cNvGraphicFramePr>
              <a:graphicFrameLocks noChangeAspect="1"/>
            </p:cNvGraphicFramePr>
            <p:nvPr/>
          </p:nvGraphicFramePr>
          <p:xfrm>
            <a:off x="2870" y="1518"/>
            <a:ext cx="272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9380" name="Clip" r:id="rId14" imgW="819000" imgH="847800" progId="MS_ClipArt_Gallery.2">
                    <p:embed/>
                  </p:oleObj>
                </mc:Choice>
                <mc:Fallback>
                  <p:oleObj name="Clip" r:id="rId14" imgW="819000" imgH="847800" progId="MS_ClipArt_Gallery.2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70" y="1518"/>
                          <a:ext cx="272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9385" name="Object 25"/>
            <p:cNvGraphicFramePr>
              <a:graphicFrameLocks noChangeAspect="1"/>
            </p:cNvGraphicFramePr>
            <p:nvPr/>
          </p:nvGraphicFramePr>
          <p:xfrm>
            <a:off x="2913" y="1602"/>
            <a:ext cx="249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9381" name="Clip" r:id="rId15" imgW="1266840" imgH="1200240" progId="MS_ClipArt_Gallery.2">
                    <p:embed/>
                  </p:oleObj>
                </mc:Choice>
                <mc:Fallback>
                  <p:oleObj name="Clip" r:id="rId15" imgW="1266840" imgH="1200240" progId="MS_ClipArt_Gallery.2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3" y="1602"/>
                          <a:ext cx="249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99386" name="Group 26"/>
          <p:cNvGrpSpPr>
            <a:grpSpLocks/>
          </p:cNvGrpSpPr>
          <p:nvPr/>
        </p:nvGrpSpPr>
        <p:grpSpPr bwMode="auto">
          <a:xfrm>
            <a:off x="1882775" y="3702050"/>
            <a:ext cx="400050" cy="457200"/>
            <a:chOff x="2870" y="1518"/>
            <a:chExt cx="292" cy="320"/>
          </a:xfrm>
        </p:grpSpPr>
        <p:graphicFrame>
          <p:nvGraphicFramePr>
            <p:cNvPr id="399387" name="Object 27"/>
            <p:cNvGraphicFramePr>
              <a:graphicFrameLocks noChangeAspect="1"/>
            </p:cNvGraphicFramePr>
            <p:nvPr/>
          </p:nvGraphicFramePr>
          <p:xfrm>
            <a:off x="2870" y="1518"/>
            <a:ext cx="272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9382" name="Clip" r:id="rId16" imgW="819000" imgH="847800" progId="MS_ClipArt_Gallery.2">
                    <p:embed/>
                  </p:oleObj>
                </mc:Choice>
                <mc:Fallback>
                  <p:oleObj name="Clip" r:id="rId16" imgW="819000" imgH="847800" progId="MS_ClipArt_Gallery.2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70" y="1518"/>
                          <a:ext cx="272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9388" name="Object 28"/>
            <p:cNvGraphicFramePr>
              <a:graphicFrameLocks noChangeAspect="1"/>
            </p:cNvGraphicFramePr>
            <p:nvPr/>
          </p:nvGraphicFramePr>
          <p:xfrm>
            <a:off x="2913" y="1602"/>
            <a:ext cx="249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9383" name="Clip" r:id="rId17" imgW="1266840" imgH="1200240" progId="MS_ClipArt_Gallery.2">
                    <p:embed/>
                  </p:oleObj>
                </mc:Choice>
                <mc:Fallback>
                  <p:oleObj name="Clip" r:id="rId17" imgW="1266840" imgH="1200240" progId="MS_ClipArt_Gallery.2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3" y="1602"/>
                          <a:ext cx="249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99389" name="Group 29"/>
          <p:cNvGrpSpPr>
            <a:grpSpLocks/>
          </p:cNvGrpSpPr>
          <p:nvPr/>
        </p:nvGrpSpPr>
        <p:grpSpPr bwMode="auto">
          <a:xfrm>
            <a:off x="1497013" y="4508500"/>
            <a:ext cx="400050" cy="457200"/>
            <a:chOff x="2870" y="1518"/>
            <a:chExt cx="292" cy="320"/>
          </a:xfrm>
        </p:grpSpPr>
        <p:graphicFrame>
          <p:nvGraphicFramePr>
            <p:cNvPr id="399390" name="Object 30"/>
            <p:cNvGraphicFramePr>
              <a:graphicFrameLocks noChangeAspect="1"/>
            </p:cNvGraphicFramePr>
            <p:nvPr/>
          </p:nvGraphicFramePr>
          <p:xfrm>
            <a:off x="2870" y="1518"/>
            <a:ext cx="272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9384" name="Clip" r:id="rId18" imgW="819000" imgH="847800" progId="MS_ClipArt_Gallery.2">
                    <p:embed/>
                  </p:oleObj>
                </mc:Choice>
                <mc:Fallback>
                  <p:oleObj name="Clip" r:id="rId18" imgW="819000" imgH="847800" progId="MS_ClipArt_Gallery.2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70" y="1518"/>
                          <a:ext cx="272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9391" name="Object 31"/>
            <p:cNvGraphicFramePr>
              <a:graphicFrameLocks noChangeAspect="1"/>
            </p:cNvGraphicFramePr>
            <p:nvPr/>
          </p:nvGraphicFramePr>
          <p:xfrm>
            <a:off x="2913" y="1602"/>
            <a:ext cx="249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9385" name="Clip" r:id="rId19" imgW="1266840" imgH="1200240" progId="MS_ClipArt_Gallery.2">
                    <p:embed/>
                  </p:oleObj>
                </mc:Choice>
                <mc:Fallback>
                  <p:oleObj name="Clip" r:id="rId19" imgW="1266840" imgH="1200240" progId="MS_ClipArt_Gallery.2">
                    <p:embed/>
                    <p:pic>
                      <p:nvPicPr>
                        <p:cNvPr id="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3" y="1602"/>
                          <a:ext cx="249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99392" name="Line 32"/>
          <p:cNvSpPr>
            <a:spLocks noChangeShapeType="1"/>
          </p:cNvSpPr>
          <p:nvPr/>
        </p:nvSpPr>
        <p:spPr bwMode="auto">
          <a:xfrm flipV="1">
            <a:off x="2197100" y="3721100"/>
            <a:ext cx="974725" cy="725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99393" name="Group 33"/>
          <p:cNvGrpSpPr>
            <a:grpSpLocks/>
          </p:cNvGrpSpPr>
          <p:nvPr/>
        </p:nvGrpSpPr>
        <p:grpSpPr bwMode="auto">
          <a:xfrm>
            <a:off x="1373188" y="3960813"/>
            <a:ext cx="400050" cy="457200"/>
            <a:chOff x="2870" y="1518"/>
            <a:chExt cx="292" cy="320"/>
          </a:xfrm>
        </p:grpSpPr>
        <p:graphicFrame>
          <p:nvGraphicFramePr>
            <p:cNvPr id="399394" name="Object 34"/>
            <p:cNvGraphicFramePr>
              <a:graphicFrameLocks noChangeAspect="1"/>
            </p:cNvGraphicFramePr>
            <p:nvPr/>
          </p:nvGraphicFramePr>
          <p:xfrm>
            <a:off x="2870" y="1518"/>
            <a:ext cx="272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9386" name="Clip" r:id="rId20" imgW="819000" imgH="847800" progId="MS_ClipArt_Gallery.2">
                    <p:embed/>
                  </p:oleObj>
                </mc:Choice>
                <mc:Fallback>
                  <p:oleObj name="Clip" r:id="rId20" imgW="819000" imgH="847800" progId="MS_ClipArt_Gallery.2">
                    <p:embed/>
                    <p:pic>
                      <p:nvPicPr>
                        <p:cNvPr id="0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70" y="1518"/>
                          <a:ext cx="272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9395" name="Object 35"/>
            <p:cNvGraphicFramePr>
              <a:graphicFrameLocks noChangeAspect="1"/>
            </p:cNvGraphicFramePr>
            <p:nvPr/>
          </p:nvGraphicFramePr>
          <p:xfrm>
            <a:off x="2913" y="1602"/>
            <a:ext cx="249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9387" name="Clip" r:id="rId21" imgW="1266840" imgH="1200240" progId="MS_ClipArt_Gallery.2">
                    <p:embed/>
                  </p:oleObj>
                </mc:Choice>
                <mc:Fallback>
                  <p:oleObj name="Clip" r:id="rId21" imgW="1266840" imgH="1200240" progId="MS_ClipArt_Gallery.2">
                    <p:embed/>
                    <p:pic>
                      <p:nvPicPr>
                        <p:cNvPr id="0" name="Object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3" y="1602"/>
                          <a:ext cx="249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99396" name="Oval 36"/>
          <p:cNvSpPr>
            <a:spLocks noChangeArrowheads="1"/>
          </p:cNvSpPr>
          <p:nvPr/>
        </p:nvSpPr>
        <p:spPr bwMode="auto">
          <a:xfrm>
            <a:off x="3630613" y="4583113"/>
            <a:ext cx="1755775" cy="1625600"/>
          </a:xfrm>
          <a:prstGeom prst="ellipse">
            <a:avLst/>
          </a:pr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399397" name="Picture 37" descr="31u_bnrz[1]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3888" y="5265738"/>
            <a:ext cx="214312" cy="336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99398" name="Group 38"/>
          <p:cNvGrpSpPr>
            <a:grpSpLocks/>
          </p:cNvGrpSpPr>
          <p:nvPr/>
        </p:nvGrpSpPr>
        <p:grpSpPr bwMode="auto">
          <a:xfrm>
            <a:off x="4421188" y="5616575"/>
            <a:ext cx="400050" cy="457200"/>
            <a:chOff x="2870" y="1518"/>
            <a:chExt cx="292" cy="320"/>
          </a:xfrm>
        </p:grpSpPr>
        <p:graphicFrame>
          <p:nvGraphicFramePr>
            <p:cNvPr id="399399" name="Object 39"/>
            <p:cNvGraphicFramePr>
              <a:graphicFrameLocks noChangeAspect="1"/>
            </p:cNvGraphicFramePr>
            <p:nvPr/>
          </p:nvGraphicFramePr>
          <p:xfrm>
            <a:off x="2870" y="1518"/>
            <a:ext cx="272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9388" name="Clip" r:id="rId22" imgW="819000" imgH="847800" progId="MS_ClipArt_Gallery.2">
                    <p:embed/>
                  </p:oleObj>
                </mc:Choice>
                <mc:Fallback>
                  <p:oleObj name="Clip" r:id="rId22" imgW="819000" imgH="847800" progId="MS_ClipArt_Gallery.2">
                    <p:embed/>
                    <p:pic>
                      <p:nvPicPr>
                        <p:cNvPr id="0" name="Object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70" y="1518"/>
                          <a:ext cx="272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9400" name="Object 40"/>
            <p:cNvGraphicFramePr>
              <a:graphicFrameLocks noChangeAspect="1"/>
            </p:cNvGraphicFramePr>
            <p:nvPr/>
          </p:nvGraphicFramePr>
          <p:xfrm>
            <a:off x="2913" y="1602"/>
            <a:ext cx="249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9389" name="Clip" r:id="rId23" imgW="1266840" imgH="1200240" progId="MS_ClipArt_Gallery.2">
                    <p:embed/>
                  </p:oleObj>
                </mc:Choice>
                <mc:Fallback>
                  <p:oleObj name="Clip" r:id="rId23" imgW="1266840" imgH="1200240" progId="MS_ClipArt_Gallery.2">
                    <p:embed/>
                    <p:pic>
                      <p:nvPicPr>
                        <p:cNvPr id="0" name="Object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3" y="1602"/>
                          <a:ext cx="249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99401" name="Group 41"/>
          <p:cNvGrpSpPr>
            <a:grpSpLocks/>
          </p:cNvGrpSpPr>
          <p:nvPr/>
        </p:nvGrpSpPr>
        <p:grpSpPr bwMode="auto">
          <a:xfrm>
            <a:off x="4622800" y="4672013"/>
            <a:ext cx="400050" cy="457200"/>
            <a:chOff x="2870" y="1518"/>
            <a:chExt cx="292" cy="320"/>
          </a:xfrm>
        </p:grpSpPr>
        <p:graphicFrame>
          <p:nvGraphicFramePr>
            <p:cNvPr id="399402" name="Object 42"/>
            <p:cNvGraphicFramePr>
              <a:graphicFrameLocks noChangeAspect="1"/>
            </p:cNvGraphicFramePr>
            <p:nvPr/>
          </p:nvGraphicFramePr>
          <p:xfrm>
            <a:off x="2870" y="1518"/>
            <a:ext cx="272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9390" name="Clip" r:id="rId24" imgW="819000" imgH="847800" progId="MS_ClipArt_Gallery.2">
                    <p:embed/>
                  </p:oleObj>
                </mc:Choice>
                <mc:Fallback>
                  <p:oleObj name="Clip" r:id="rId24" imgW="819000" imgH="847800" progId="MS_ClipArt_Gallery.2">
                    <p:embed/>
                    <p:pic>
                      <p:nvPicPr>
                        <p:cNvPr id="0" name="Object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70" y="1518"/>
                          <a:ext cx="272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9403" name="Object 43"/>
            <p:cNvGraphicFramePr>
              <a:graphicFrameLocks noChangeAspect="1"/>
            </p:cNvGraphicFramePr>
            <p:nvPr/>
          </p:nvGraphicFramePr>
          <p:xfrm>
            <a:off x="2913" y="1602"/>
            <a:ext cx="249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9391" name="Clip" r:id="rId25" imgW="1266840" imgH="1200240" progId="MS_ClipArt_Gallery.2">
                    <p:embed/>
                  </p:oleObj>
                </mc:Choice>
                <mc:Fallback>
                  <p:oleObj name="Clip" r:id="rId25" imgW="1266840" imgH="1200240" progId="MS_ClipArt_Gallery.2">
                    <p:embed/>
                    <p:pic>
                      <p:nvPicPr>
                        <p:cNvPr id="0" name="Object 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3" y="1602"/>
                          <a:ext cx="249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99404" name="Group 44"/>
          <p:cNvGrpSpPr>
            <a:grpSpLocks/>
          </p:cNvGrpSpPr>
          <p:nvPr/>
        </p:nvGrpSpPr>
        <p:grpSpPr bwMode="auto">
          <a:xfrm>
            <a:off x="3884613" y="5473700"/>
            <a:ext cx="400050" cy="457200"/>
            <a:chOff x="2870" y="1518"/>
            <a:chExt cx="292" cy="320"/>
          </a:xfrm>
        </p:grpSpPr>
        <p:graphicFrame>
          <p:nvGraphicFramePr>
            <p:cNvPr id="399405" name="Object 45"/>
            <p:cNvGraphicFramePr>
              <a:graphicFrameLocks noChangeAspect="1"/>
            </p:cNvGraphicFramePr>
            <p:nvPr/>
          </p:nvGraphicFramePr>
          <p:xfrm>
            <a:off x="2870" y="1518"/>
            <a:ext cx="272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9392" name="Clip" r:id="rId26" imgW="819000" imgH="847800" progId="MS_ClipArt_Gallery.2">
                    <p:embed/>
                  </p:oleObj>
                </mc:Choice>
                <mc:Fallback>
                  <p:oleObj name="Clip" r:id="rId26" imgW="819000" imgH="847800" progId="MS_ClipArt_Gallery.2">
                    <p:embed/>
                    <p:pic>
                      <p:nvPicPr>
                        <p:cNvPr id="0" name="Object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70" y="1518"/>
                          <a:ext cx="272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9406" name="Object 46"/>
            <p:cNvGraphicFramePr>
              <a:graphicFrameLocks noChangeAspect="1"/>
            </p:cNvGraphicFramePr>
            <p:nvPr/>
          </p:nvGraphicFramePr>
          <p:xfrm>
            <a:off x="2913" y="1602"/>
            <a:ext cx="249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9393" name="Clip" r:id="rId27" imgW="1266840" imgH="1200240" progId="MS_ClipArt_Gallery.2">
                    <p:embed/>
                  </p:oleObj>
                </mc:Choice>
                <mc:Fallback>
                  <p:oleObj name="Clip" r:id="rId27" imgW="1266840" imgH="1200240" progId="MS_ClipArt_Gallery.2">
                    <p:embed/>
                    <p:pic>
                      <p:nvPicPr>
                        <p:cNvPr id="0" name="Object 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3" y="1602"/>
                          <a:ext cx="249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99407" name="Group 47"/>
          <p:cNvGrpSpPr>
            <a:grpSpLocks/>
          </p:cNvGrpSpPr>
          <p:nvPr/>
        </p:nvGrpSpPr>
        <p:grpSpPr bwMode="auto">
          <a:xfrm>
            <a:off x="3760788" y="4926013"/>
            <a:ext cx="400050" cy="457200"/>
            <a:chOff x="2870" y="1518"/>
            <a:chExt cx="292" cy="320"/>
          </a:xfrm>
        </p:grpSpPr>
        <p:graphicFrame>
          <p:nvGraphicFramePr>
            <p:cNvPr id="399408" name="Object 48"/>
            <p:cNvGraphicFramePr>
              <a:graphicFrameLocks noChangeAspect="1"/>
            </p:cNvGraphicFramePr>
            <p:nvPr/>
          </p:nvGraphicFramePr>
          <p:xfrm>
            <a:off x="2870" y="1518"/>
            <a:ext cx="272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9394" name="Clip" r:id="rId28" imgW="819000" imgH="847800" progId="MS_ClipArt_Gallery.2">
                    <p:embed/>
                  </p:oleObj>
                </mc:Choice>
                <mc:Fallback>
                  <p:oleObj name="Clip" r:id="rId28" imgW="819000" imgH="847800" progId="MS_ClipArt_Gallery.2">
                    <p:embed/>
                    <p:pic>
                      <p:nvPicPr>
                        <p:cNvPr id="0" name="Object 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70" y="1518"/>
                          <a:ext cx="272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9409" name="Object 49"/>
            <p:cNvGraphicFramePr>
              <a:graphicFrameLocks noChangeAspect="1"/>
            </p:cNvGraphicFramePr>
            <p:nvPr/>
          </p:nvGraphicFramePr>
          <p:xfrm>
            <a:off x="2913" y="1602"/>
            <a:ext cx="249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9395" name="Clip" r:id="rId29" imgW="1266840" imgH="1200240" progId="MS_ClipArt_Gallery.2">
                    <p:embed/>
                  </p:oleObj>
                </mc:Choice>
                <mc:Fallback>
                  <p:oleObj name="Clip" r:id="rId29" imgW="1266840" imgH="1200240" progId="MS_ClipArt_Gallery.2">
                    <p:embed/>
                    <p:pic>
                      <p:nvPicPr>
                        <p:cNvPr id="0" name="Object 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3" y="1602"/>
                          <a:ext cx="249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99410" name="Group 50"/>
          <p:cNvGrpSpPr>
            <a:grpSpLocks/>
          </p:cNvGrpSpPr>
          <p:nvPr/>
        </p:nvGrpSpPr>
        <p:grpSpPr bwMode="auto">
          <a:xfrm>
            <a:off x="5837238" y="5697538"/>
            <a:ext cx="400050" cy="457200"/>
            <a:chOff x="2870" y="1518"/>
            <a:chExt cx="292" cy="320"/>
          </a:xfrm>
        </p:grpSpPr>
        <p:graphicFrame>
          <p:nvGraphicFramePr>
            <p:cNvPr id="399411" name="Object 51"/>
            <p:cNvGraphicFramePr>
              <a:graphicFrameLocks noChangeAspect="1"/>
            </p:cNvGraphicFramePr>
            <p:nvPr/>
          </p:nvGraphicFramePr>
          <p:xfrm>
            <a:off x="2870" y="1518"/>
            <a:ext cx="272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9396" name="Clip" r:id="rId30" imgW="819000" imgH="847800" progId="MS_ClipArt_Gallery.2">
                    <p:embed/>
                  </p:oleObj>
                </mc:Choice>
                <mc:Fallback>
                  <p:oleObj name="Clip" r:id="rId30" imgW="819000" imgH="847800" progId="MS_ClipArt_Gallery.2">
                    <p:embed/>
                    <p:pic>
                      <p:nvPicPr>
                        <p:cNvPr id="0" name="Object 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70" y="1518"/>
                          <a:ext cx="272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9412" name="Object 52"/>
            <p:cNvGraphicFramePr>
              <a:graphicFrameLocks noChangeAspect="1"/>
            </p:cNvGraphicFramePr>
            <p:nvPr/>
          </p:nvGraphicFramePr>
          <p:xfrm>
            <a:off x="2913" y="1602"/>
            <a:ext cx="249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9397" name="Clip" r:id="rId31" imgW="1266840" imgH="1200240" progId="MS_ClipArt_Gallery.2">
                    <p:embed/>
                  </p:oleObj>
                </mc:Choice>
                <mc:Fallback>
                  <p:oleObj name="Clip" r:id="rId31" imgW="1266840" imgH="1200240" progId="MS_ClipArt_Gallery.2">
                    <p:embed/>
                    <p:pic>
                      <p:nvPicPr>
                        <p:cNvPr id="0" name="Object 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3" y="1602"/>
                          <a:ext cx="249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99413" name="Group 53"/>
          <p:cNvGrpSpPr>
            <a:grpSpLocks/>
          </p:cNvGrpSpPr>
          <p:nvPr/>
        </p:nvGrpSpPr>
        <p:grpSpPr bwMode="auto">
          <a:xfrm>
            <a:off x="4830763" y="5164138"/>
            <a:ext cx="835025" cy="457200"/>
            <a:chOff x="3345" y="3383"/>
            <a:chExt cx="526" cy="288"/>
          </a:xfrm>
        </p:grpSpPr>
        <p:grpSp>
          <p:nvGrpSpPr>
            <p:cNvPr id="399414" name="Group 54"/>
            <p:cNvGrpSpPr>
              <a:grpSpLocks/>
            </p:cNvGrpSpPr>
            <p:nvPr/>
          </p:nvGrpSpPr>
          <p:grpSpPr bwMode="auto">
            <a:xfrm>
              <a:off x="3426" y="3383"/>
              <a:ext cx="252" cy="288"/>
              <a:chOff x="2870" y="1518"/>
              <a:chExt cx="292" cy="320"/>
            </a:xfrm>
          </p:grpSpPr>
          <p:graphicFrame>
            <p:nvGraphicFramePr>
              <p:cNvPr id="399415" name="Object 55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69398" name="Clip" r:id="rId32" imgW="819000" imgH="847800" progId="MS_ClipArt_Gallery.2">
                      <p:embed/>
                    </p:oleObj>
                  </mc:Choice>
                  <mc:Fallback>
                    <p:oleObj name="Clip" r:id="rId32" imgW="819000" imgH="847800" progId="MS_ClipArt_Gallery.2">
                      <p:embed/>
                      <p:pic>
                        <p:nvPicPr>
                          <p:cNvPr id="0" name="Object 5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99416" name="Object 56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69399" name="Clip" r:id="rId33" imgW="1266840" imgH="1200240" progId="MS_ClipArt_Gallery.2">
                      <p:embed/>
                    </p:oleObj>
                  </mc:Choice>
                  <mc:Fallback>
                    <p:oleObj name="Clip" r:id="rId33" imgW="1266840" imgH="1200240" progId="MS_ClipArt_Gallery.2">
                      <p:embed/>
                      <p:pic>
                        <p:nvPicPr>
                          <p:cNvPr id="0" name="Object 5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399417" name="Line 57"/>
            <p:cNvSpPr>
              <a:spLocks noChangeShapeType="1"/>
            </p:cNvSpPr>
            <p:nvPr/>
          </p:nvSpPr>
          <p:spPr bwMode="auto">
            <a:xfrm>
              <a:off x="3679" y="3547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418" name="Line 58"/>
            <p:cNvSpPr>
              <a:spLocks noChangeShapeType="1"/>
            </p:cNvSpPr>
            <p:nvPr/>
          </p:nvSpPr>
          <p:spPr bwMode="auto">
            <a:xfrm flipH="1">
              <a:off x="3372" y="3486"/>
              <a:ext cx="1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419" name="Line 59"/>
            <p:cNvSpPr>
              <a:spLocks noChangeShapeType="1"/>
            </p:cNvSpPr>
            <p:nvPr/>
          </p:nvSpPr>
          <p:spPr bwMode="auto">
            <a:xfrm flipH="1">
              <a:off x="3381" y="3534"/>
              <a:ext cx="1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420" name="Line 60"/>
            <p:cNvSpPr>
              <a:spLocks noChangeShapeType="1"/>
            </p:cNvSpPr>
            <p:nvPr/>
          </p:nvSpPr>
          <p:spPr bwMode="auto">
            <a:xfrm flipH="1">
              <a:off x="3345" y="3576"/>
              <a:ext cx="1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99421" name="Line 61"/>
          <p:cNvSpPr>
            <a:spLocks noChangeShapeType="1"/>
          </p:cNvSpPr>
          <p:nvPr/>
        </p:nvSpPr>
        <p:spPr bwMode="auto">
          <a:xfrm flipH="1" flipV="1">
            <a:off x="5068888" y="4303713"/>
            <a:ext cx="747712" cy="1095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422" name="Line 62"/>
          <p:cNvSpPr>
            <a:spLocks noChangeShapeType="1"/>
          </p:cNvSpPr>
          <p:nvPr/>
        </p:nvSpPr>
        <p:spPr bwMode="auto">
          <a:xfrm flipH="1" flipV="1">
            <a:off x="4297363" y="4451350"/>
            <a:ext cx="176212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99447" name="Group 87"/>
          <p:cNvGrpSpPr>
            <a:grpSpLocks/>
          </p:cNvGrpSpPr>
          <p:nvPr/>
        </p:nvGrpSpPr>
        <p:grpSpPr bwMode="auto">
          <a:xfrm>
            <a:off x="4597400" y="1362075"/>
            <a:ext cx="4233863" cy="4064000"/>
            <a:chOff x="2896" y="858"/>
            <a:chExt cx="2667" cy="2560"/>
          </a:xfrm>
        </p:grpSpPr>
        <p:sp>
          <p:nvSpPr>
            <p:cNvPr id="399423" name="Rectangle 63"/>
            <p:cNvSpPr>
              <a:spLocks noChangeArrowheads="1"/>
            </p:cNvSpPr>
            <p:nvPr/>
          </p:nvSpPr>
          <p:spPr bwMode="auto">
            <a:xfrm>
              <a:off x="3455" y="981"/>
              <a:ext cx="2108" cy="1464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424" name="Rectangle 64"/>
            <p:cNvSpPr>
              <a:spLocks noChangeArrowheads="1"/>
            </p:cNvSpPr>
            <p:nvPr/>
          </p:nvSpPr>
          <p:spPr bwMode="auto">
            <a:xfrm>
              <a:off x="3489" y="884"/>
              <a:ext cx="1719" cy="15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425" name="Rectangle 65"/>
            <p:cNvSpPr>
              <a:spLocks noChangeArrowheads="1"/>
            </p:cNvSpPr>
            <p:nvPr/>
          </p:nvSpPr>
          <p:spPr bwMode="auto">
            <a:xfrm>
              <a:off x="3488" y="858"/>
              <a:ext cx="1984" cy="1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342900" indent="-342900">
                <a:lnSpc>
                  <a:spcPct val="90000"/>
                </a:lnSpc>
                <a:spcBef>
                  <a:spcPct val="20000"/>
                </a:spcBef>
                <a:buClr>
                  <a:srgbClr val="000099"/>
                </a:buClr>
                <a:buSzPct val="75000"/>
                <a:buFont typeface="Wingdings" pitchFamily="2" charset="2"/>
                <a:buNone/>
              </a:pPr>
              <a:r>
                <a:rPr lang="en-US" sz="2000" dirty="0"/>
                <a:t> infrastructure mode</a:t>
              </a:r>
            </a:p>
            <a:p>
              <a:pPr marL="342900" indent="-342900">
                <a:lnSpc>
                  <a:spcPct val="90000"/>
                </a:lnSpc>
                <a:spcBef>
                  <a:spcPct val="20000"/>
                </a:spcBef>
                <a:buClr>
                  <a:srgbClr val="000099"/>
                </a:buClr>
                <a:buSzPct val="75000"/>
                <a:buFont typeface="Wingdings" pitchFamily="2" charset="2"/>
                <a:buChar char="v"/>
              </a:pPr>
              <a:r>
                <a:rPr lang="en-US" sz="2000" dirty="0"/>
                <a:t>base station connects mobiles </a:t>
              </a:r>
              <a:r>
                <a:rPr lang="en-US" sz="2000" dirty="0" smtClean="0"/>
                <a:t>to </a:t>
              </a:r>
              <a:r>
                <a:rPr lang="en-US" sz="2000" dirty="0"/>
                <a:t>wired network</a:t>
              </a:r>
            </a:p>
            <a:p>
              <a:pPr marL="342900" indent="-342900">
                <a:lnSpc>
                  <a:spcPct val="90000"/>
                </a:lnSpc>
                <a:spcBef>
                  <a:spcPct val="20000"/>
                </a:spcBef>
                <a:buClr>
                  <a:srgbClr val="000099"/>
                </a:buClr>
                <a:buSzPct val="75000"/>
                <a:buFont typeface="Wingdings" pitchFamily="2" charset="2"/>
                <a:buChar char="v"/>
              </a:pPr>
              <a:r>
                <a:rPr lang="en-US" sz="2000" dirty="0"/>
                <a:t>handoff: mobile changes base station providing connection </a:t>
              </a:r>
              <a:r>
                <a:rPr lang="en-US" sz="2000" dirty="0" smtClean="0"/>
                <a:t>to </a:t>
              </a:r>
              <a:r>
                <a:rPr lang="en-US" sz="2000" dirty="0"/>
                <a:t>wired network</a:t>
              </a:r>
            </a:p>
          </p:txBody>
        </p:sp>
        <p:sp>
          <p:nvSpPr>
            <p:cNvPr id="399444" name="Line 84"/>
            <p:cNvSpPr>
              <a:spLocks noChangeShapeType="1"/>
            </p:cNvSpPr>
            <p:nvPr/>
          </p:nvSpPr>
          <p:spPr bwMode="auto">
            <a:xfrm flipH="1">
              <a:off x="3314" y="2446"/>
              <a:ext cx="1072" cy="88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99445" name="Line 85"/>
            <p:cNvSpPr>
              <a:spLocks noChangeShapeType="1"/>
            </p:cNvSpPr>
            <p:nvPr/>
          </p:nvSpPr>
          <p:spPr bwMode="auto">
            <a:xfrm flipH="1">
              <a:off x="3747" y="2445"/>
              <a:ext cx="637" cy="903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99446" name="Line 86"/>
            <p:cNvSpPr>
              <a:spLocks noChangeShapeType="1"/>
            </p:cNvSpPr>
            <p:nvPr/>
          </p:nvSpPr>
          <p:spPr bwMode="auto">
            <a:xfrm flipH="1">
              <a:off x="2896" y="2453"/>
              <a:ext cx="1470" cy="96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Wireless, Mobile Networks</a:t>
            </a:r>
          </a:p>
        </p:txBody>
      </p:sp>
      <p:sp>
        <p:nvSpPr>
          <p:cNvPr id="5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6-</a:t>
            </a:r>
            <a:fld id="{5627EA1C-2F42-47CD-AA8A-4060BE45D5A2}" type="slidenum">
              <a:rPr lang="en-US"/>
              <a:pPr/>
              <a:t>7</a:t>
            </a:fld>
            <a:endParaRPr lang="en-US"/>
          </a:p>
        </p:txBody>
      </p:sp>
      <p:sp>
        <p:nvSpPr>
          <p:cNvPr id="400448" name="Rectangle 64"/>
          <p:cNvSpPr>
            <a:spLocks noChangeArrowheads="1"/>
          </p:cNvSpPr>
          <p:nvPr/>
        </p:nvSpPr>
        <p:spPr bwMode="auto">
          <a:xfrm>
            <a:off x="5484813" y="1557338"/>
            <a:ext cx="3346450" cy="284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0624" name="Rectangle 240"/>
          <p:cNvSpPr>
            <a:spLocks noChangeArrowheads="1"/>
          </p:cNvSpPr>
          <p:nvPr/>
        </p:nvSpPr>
        <p:spPr bwMode="auto">
          <a:xfrm>
            <a:off x="5562600" y="1384300"/>
            <a:ext cx="1752600" cy="317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00592" name="Group 208"/>
          <p:cNvGrpSpPr>
            <a:grpSpLocks/>
          </p:cNvGrpSpPr>
          <p:nvPr/>
        </p:nvGrpSpPr>
        <p:grpSpPr bwMode="auto">
          <a:xfrm>
            <a:off x="876300" y="1717675"/>
            <a:ext cx="1755775" cy="1625600"/>
            <a:chOff x="1824" y="1076"/>
            <a:chExt cx="1106" cy="1024"/>
          </a:xfrm>
        </p:grpSpPr>
        <p:sp>
          <p:nvSpPr>
            <p:cNvPr id="400593" name="Oval 209"/>
            <p:cNvSpPr>
              <a:spLocks noChangeArrowheads="1"/>
            </p:cNvSpPr>
            <p:nvPr/>
          </p:nvSpPr>
          <p:spPr bwMode="auto">
            <a:xfrm>
              <a:off x="1824" y="1076"/>
              <a:ext cx="1106" cy="1024"/>
            </a:xfrm>
            <a:prstGeom prst="ellipse">
              <a:avLst/>
            </a:prstGeom>
            <a:gradFill rotWithShape="1">
              <a:gsLst>
                <a:gs pos="0">
                  <a:srgbClr val="66CCFF"/>
                </a:gs>
                <a:gs pos="100000">
                  <a:srgbClr val="CCFFFF">
                    <a:alpha val="50999"/>
                  </a:srgbClr>
                </a:gs>
              </a:gsLst>
              <a:path path="shape">
                <a:fillToRect l="50000" t="50000" r="50000" b="50000"/>
              </a:path>
            </a:gradFill>
            <a:ln w="127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00594" name="Group 210"/>
            <p:cNvGrpSpPr>
              <a:grpSpLocks/>
            </p:cNvGrpSpPr>
            <p:nvPr/>
          </p:nvGrpSpPr>
          <p:grpSpPr bwMode="auto">
            <a:xfrm>
              <a:off x="2204" y="1436"/>
              <a:ext cx="252" cy="288"/>
              <a:chOff x="2870" y="1518"/>
              <a:chExt cx="292" cy="320"/>
            </a:xfrm>
          </p:grpSpPr>
          <p:graphicFrame>
            <p:nvGraphicFramePr>
              <p:cNvPr id="400595" name="Object 211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01369" name="Clip" r:id="rId4" imgW="819000" imgH="847800" progId="MS_ClipArt_Gallery.2">
                      <p:embed/>
                    </p:oleObj>
                  </mc:Choice>
                  <mc:Fallback>
                    <p:oleObj name="Clip" r:id="rId4" imgW="819000" imgH="847800" progId="MS_ClipArt_Gallery.2">
                      <p:embed/>
                      <p:pic>
                        <p:nvPicPr>
                          <p:cNvPr id="0" name="Object 21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00596" name="Object 212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01370" name="Clip" r:id="rId6" imgW="1266840" imgH="1200240" progId="MS_ClipArt_Gallery.2">
                      <p:embed/>
                    </p:oleObj>
                  </mc:Choice>
                  <mc:Fallback>
                    <p:oleObj name="Clip" r:id="rId6" imgW="1266840" imgH="1200240" progId="MS_ClipArt_Gallery.2">
                      <p:embed/>
                      <p:pic>
                        <p:nvPicPr>
                          <p:cNvPr id="0" name="Object 2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400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Elements of a wireless network</a:t>
            </a:r>
          </a:p>
        </p:txBody>
      </p:sp>
      <p:sp>
        <p:nvSpPr>
          <p:cNvPr id="400450" name="Rectangle 66"/>
          <p:cNvSpPr>
            <a:spLocks noChangeArrowheads="1"/>
          </p:cNvSpPr>
          <p:nvPr/>
        </p:nvSpPr>
        <p:spPr bwMode="auto">
          <a:xfrm>
            <a:off x="5537200" y="1362075"/>
            <a:ext cx="3149600" cy="2579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None/>
            </a:pPr>
            <a:r>
              <a:rPr lang="en-US" sz="2000"/>
              <a:t>ad hoc mode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sz="2000"/>
              <a:t>no base stations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sz="2000"/>
              <a:t>nodes can only transmit to other nodes within link coverage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sz="2000"/>
              <a:t>nodes organize themselves into a network: route among themselves</a:t>
            </a:r>
          </a:p>
        </p:txBody>
      </p:sp>
      <p:grpSp>
        <p:nvGrpSpPr>
          <p:cNvPr id="400521" name="Group 137"/>
          <p:cNvGrpSpPr>
            <a:grpSpLocks/>
          </p:cNvGrpSpPr>
          <p:nvPr/>
        </p:nvGrpSpPr>
        <p:grpSpPr bwMode="auto">
          <a:xfrm>
            <a:off x="2181225" y="3041650"/>
            <a:ext cx="1755775" cy="1625600"/>
            <a:chOff x="1824" y="1076"/>
            <a:chExt cx="1106" cy="1024"/>
          </a:xfrm>
        </p:grpSpPr>
        <p:sp>
          <p:nvSpPr>
            <p:cNvPr id="400522" name="Oval 138"/>
            <p:cNvSpPr>
              <a:spLocks noChangeArrowheads="1"/>
            </p:cNvSpPr>
            <p:nvPr/>
          </p:nvSpPr>
          <p:spPr bwMode="auto">
            <a:xfrm>
              <a:off x="1824" y="1076"/>
              <a:ext cx="1106" cy="1024"/>
            </a:xfrm>
            <a:prstGeom prst="ellipse">
              <a:avLst/>
            </a:prstGeom>
            <a:gradFill rotWithShape="1">
              <a:gsLst>
                <a:gs pos="0">
                  <a:srgbClr val="66CCFF"/>
                </a:gs>
                <a:gs pos="100000">
                  <a:srgbClr val="CCFFFF">
                    <a:alpha val="50999"/>
                  </a:srgbClr>
                </a:gs>
              </a:gsLst>
              <a:path path="shape">
                <a:fillToRect l="50000" t="50000" r="50000" b="50000"/>
              </a:path>
            </a:gradFill>
            <a:ln w="127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00523" name="Group 139"/>
            <p:cNvGrpSpPr>
              <a:grpSpLocks/>
            </p:cNvGrpSpPr>
            <p:nvPr/>
          </p:nvGrpSpPr>
          <p:grpSpPr bwMode="auto">
            <a:xfrm>
              <a:off x="2204" y="1436"/>
              <a:ext cx="252" cy="288"/>
              <a:chOff x="2870" y="1518"/>
              <a:chExt cx="292" cy="320"/>
            </a:xfrm>
          </p:grpSpPr>
          <p:graphicFrame>
            <p:nvGraphicFramePr>
              <p:cNvPr id="400524" name="Object 140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01371" name="Clip" r:id="rId8" imgW="819000" imgH="847800" progId="MS_ClipArt_Gallery.2">
                      <p:embed/>
                    </p:oleObj>
                  </mc:Choice>
                  <mc:Fallback>
                    <p:oleObj name="Clip" r:id="rId8" imgW="819000" imgH="847800" progId="MS_ClipArt_Gallery.2">
                      <p:embed/>
                      <p:pic>
                        <p:nvPicPr>
                          <p:cNvPr id="0" name="Object 14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00525" name="Object 141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01372" name="Clip" r:id="rId9" imgW="1266840" imgH="1200240" progId="MS_ClipArt_Gallery.2">
                      <p:embed/>
                    </p:oleObj>
                  </mc:Choice>
                  <mc:Fallback>
                    <p:oleObj name="Clip" r:id="rId9" imgW="1266840" imgH="1200240" progId="MS_ClipArt_Gallery.2">
                      <p:embed/>
                      <p:pic>
                        <p:nvPicPr>
                          <p:cNvPr id="0" name="Object 14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400582" name="Group 198"/>
          <p:cNvGrpSpPr>
            <a:grpSpLocks/>
          </p:cNvGrpSpPr>
          <p:nvPr/>
        </p:nvGrpSpPr>
        <p:grpSpPr bwMode="auto">
          <a:xfrm>
            <a:off x="1933575" y="4765675"/>
            <a:ext cx="1755775" cy="1625600"/>
            <a:chOff x="1824" y="1076"/>
            <a:chExt cx="1106" cy="1024"/>
          </a:xfrm>
        </p:grpSpPr>
        <p:sp>
          <p:nvSpPr>
            <p:cNvPr id="400583" name="Oval 199"/>
            <p:cNvSpPr>
              <a:spLocks noChangeArrowheads="1"/>
            </p:cNvSpPr>
            <p:nvPr/>
          </p:nvSpPr>
          <p:spPr bwMode="auto">
            <a:xfrm>
              <a:off x="1824" y="1076"/>
              <a:ext cx="1106" cy="1024"/>
            </a:xfrm>
            <a:prstGeom prst="ellipse">
              <a:avLst/>
            </a:prstGeom>
            <a:gradFill rotWithShape="1">
              <a:gsLst>
                <a:gs pos="0">
                  <a:srgbClr val="66CCFF"/>
                </a:gs>
                <a:gs pos="100000">
                  <a:srgbClr val="CCFFFF">
                    <a:alpha val="50999"/>
                  </a:srgbClr>
                </a:gs>
              </a:gsLst>
              <a:path path="shape">
                <a:fillToRect l="50000" t="50000" r="50000" b="50000"/>
              </a:path>
            </a:gradFill>
            <a:ln w="127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00584" name="Group 200"/>
            <p:cNvGrpSpPr>
              <a:grpSpLocks/>
            </p:cNvGrpSpPr>
            <p:nvPr/>
          </p:nvGrpSpPr>
          <p:grpSpPr bwMode="auto">
            <a:xfrm>
              <a:off x="2204" y="1436"/>
              <a:ext cx="252" cy="288"/>
              <a:chOff x="2870" y="1518"/>
              <a:chExt cx="292" cy="320"/>
            </a:xfrm>
          </p:grpSpPr>
          <p:graphicFrame>
            <p:nvGraphicFramePr>
              <p:cNvPr id="400585" name="Object 201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01373" name="Clip" r:id="rId10" imgW="819000" imgH="847800" progId="MS_ClipArt_Gallery.2">
                      <p:embed/>
                    </p:oleObj>
                  </mc:Choice>
                  <mc:Fallback>
                    <p:oleObj name="Clip" r:id="rId10" imgW="819000" imgH="847800" progId="MS_ClipArt_Gallery.2">
                      <p:embed/>
                      <p:pic>
                        <p:nvPicPr>
                          <p:cNvPr id="0" name="Object 20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00586" name="Object 202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01374" name="Clip" r:id="rId11" imgW="1266840" imgH="1200240" progId="MS_ClipArt_Gallery.2">
                      <p:embed/>
                    </p:oleObj>
                  </mc:Choice>
                  <mc:Fallback>
                    <p:oleObj name="Clip" r:id="rId11" imgW="1266840" imgH="1200240" progId="MS_ClipArt_Gallery.2">
                      <p:embed/>
                      <p:pic>
                        <p:nvPicPr>
                          <p:cNvPr id="0" name="Object 20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400587" name="Group 203"/>
          <p:cNvGrpSpPr>
            <a:grpSpLocks/>
          </p:cNvGrpSpPr>
          <p:nvPr/>
        </p:nvGrpSpPr>
        <p:grpSpPr bwMode="auto">
          <a:xfrm>
            <a:off x="1047750" y="2317750"/>
            <a:ext cx="1755775" cy="1625600"/>
            <a:chOff x="1824" y="1076"/>
            <a:chExt cx="1106" cy="1024"/>
          </a:xfrm>
        </p:grpSpPr>
        <p:sp>
          <p:nvSpPr>
            <p:cNvPr id="400588" name="Oval 204"/>
            <p:cNvSpPr>
              <a:spLocks noChangeArrowheads="1"/>
            </p:cNvSpPr>
            <p:nvPr/>
          </p:nvSpPr>
          <p:spPr bwMode="auto">
            <a:xfrm>
              <a:off x="1824" y="1076"/>
              <a:ext cx="1106" cy="1024"/>
            </a:xfrm>
            <a:prstGeom prst="ellipse">
              <a:avLst/>
            </a:prstGeom>
            <a:gradFill rotWithShape="1">
              <a:gsLst>
                <a:gs pos="0">
                  <a:srgbClr val="66CCFF"/>
                </a:gs>
                <a:gs pos="100000">
                  <a:srgbClr val="CCFFFF">
                    <a:alpha val="50999"/>
                  </a:srgbClr>
                </a:gs>
              </a:gsLst>
              <a:path path="shape">
                <a:fillToRect l="50000" t="50000" r="50000" b="50000"/>
              </a:path>
            </a:gradFill>
            <a:ln w="127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00589" name="Group 205"/>
            <p:cNvGrpSpPr>
              <a:grpSpLocks/>
            </p:cNvGrpSpPr>
            <p:nvPr/>
          </p:nvGrpSpPr>
          <p:grpSpPr bwMode="auto">
            <a:xfrm>
              <a:off x="2204" y="1436"/>
              <a:ext cx="252" cy="288"/>
              <a:chOff x="2870" y="1518"/>
              <a:chExt cx="292" cy="320"/>
            </a:xfrm>
          </p:grpSpPr>
          <p:graphicFrame>
            <p:nvGraphicFramePr>
              <p:cNvPr id="400590" name="Object 206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01375" name="Clip" r:id="rId12" imgW="819000" imgH="847800" progId="MS_ClipArt_Gallery.2">
                      <p:embed/>
                    </p:oleObj>
                  </mc:Choice>
                  <mc:Fallback>
                    <p:oleObj name="Clip" r:id="rId12" imgW="819000" imgH="847800" progId="MS_ClipArt_Gallery.2">
                      <p:embed/>
                      <p:pic>
                        <p:nvPicPr>
                          <p:cNvPr id="0" name="Object 20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00591" name="Object 207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01376" name="Clip" r:id="rId13" imgW="1266840" imgH="1200240" progId="MS_ClipArt_Gallery.2">
                      <p:embed/>
                    </p:oleObj>
                  </mc:Choice>
                  <mc:Fallback>
                    <p:oleObj name="Clip" r:id="rId13" imgW="1266840" imgH="1200240" progId="MS_ClipArt_Gallery.2">
                      <p:embed/>
                      <p:pic>
                        <p:nvPicPr>
                          <p:cNvPr id="0" name="Object 20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400496" name="Group 112"/>
          <p:cNvGrpSpPr>
            <a:grpSpLocks/>
          </p:cNvGrpSpPr>
          <p:nvPr/>
        </p:nvGrpSpPr>
        <p:grpSpPr bwMode="auto">
          <a:xfrm>
            <a:off x="1620838" y="2741613"/>
            <a:ext cx="1755775" cy="1625600"/>
            <a:chOff x="1824" y="1076"/>
            <a:chExt cx="1106" cy="1024"/>
          </a:xfrm>
        </p:grpSpPr>
        <p:sp>
          <p:nvSpPr>
            <p:cNvPr id="400497" name="Oval 113"/>
            <p:cNvSpPr>
              <a:spLocks noChangeArrowheads="1"/>
            </p:cNvSpPr>
            <p:nvPr/>
          </p:nvSpPr>
          <p:spPr bwMode="auto">
            <a:xfrm>
              <a:off x="1824" y="1076"/>
              <a:ext cx="1106" cy="1024"/>
            </a:xfrm>
            <a:prstGeom prst="ellipse">
              <a:avLst/>
            </a:prstGeom>
            <a:gradFill rotWithShape="1">
              <a:gsLst>
                <a:gs pos="0">
                  <a:srgbClr val="CCECFF"/>
                </a:gs>
                <a:gs pos="100000">
                  <a:srgbClr val="CCFFFF">
                    <a:alpha val="50999"/>
                  </a:srgbClr>
                </a:gs>
              </a:gsLst>
              <a:path path="shape">
                <a:fillToRect l="50000" t="50000" r="50000" b="50000"/>
              </a:path>
            </a:gradFill>
            <a:ln w="127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00498" name="Group 114"/>
            <p:cNvGrpSpPr>
              <a:grpSpLocks/>
            </p:cNvGrpSpPr>
            <p:nvPr/>
          </p:nvGrpSpPr>
          <p:grpSpPr bwMode="auto">
            <a:xfrm>
              <a:off x="2204" y="1436"/>
              <a:ext cx="252" cy="288"/>
              <a:chOff x="2870" y="1518"/>
              <a:chExt cx="292" cy="320"/>
            </a:xfrm>
          </p:grpSpPr>
          <p:graphicFrame>
            <p:nvGraphicFramePr>
              <p:cNvPr id="400499" name="Object 115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01377" name="Clip" r:id="rId14" imgW="819000" imgH="847800" progId="MS_ClipArt_Gallery.2">
                      <p:embed/>
                    </p:oleObj>
                  </mc:Choice>
                  <mc:Fallback>
                    <p:oleObj name="Clip" r:id="rId14" imgW="819000" imgH="847800" progId="MS_ClipArt_Gallery.2">
                      <p:embed/>
                      <p:pic>
                        <p:nvPicPr>
                          <p:cNvPr id="0" name="Object 11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00500" name="Object 116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01378" name="Clip" r:id="rId15" imgW="1266840" imgH="1200240" progId="MS_ClipArt_Gallery.2">
                      <p:embed/>
                    </p:oleObj>
                  </mc:Choice>
                  <mc:Fallback>
                    <p:oleObj name="Clip" r:id="rId15" imgW="1266840" imgH="1200240" progId="MS_ClipArt_Gallery.2">
                      <p:embed/>
                      <p:pic>
                        <p:nvPicPr>
                          <p:cNvPr id="0" name="Object 11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400623" name="Group 239"/>
          <p:cNvGrpSpPr>
            <a:grpSpLocks/>
          </p:cNvGrpSpPr>
          <p:nvPr/>
        </p:nvGrpSpPr>
        <p:grpSpPr bwMode="auto">
          <a:xfrm>
            <a:off x="879475" y="1468438"/>
            <a:ext cx="3543300" cy="4935537"/>
            <a:chOff x="2346" y="893"/>
            <a:chExt cx="2232" cy="3109"/>
          </a:xfrm>
        </p:grpSpPr>
        <p:sp>
          <p:nvSpPr>
            <p:cNvPr id="400449" name="Rectangle 65"/>
            <p:cNvSpPr>
              <a:spLocks noChangeArrowheads="1"/>
            </p:cNvSpPr>
            <p:nvPr/>
          </p:nvSpPr>
          <p:spPr bwMode="auto">
            <a:xfrm>
              <a:off x="3489" y="893"/>
              <a:ext cx="1089" cy="1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598" name="Oval 214"/>
            <p:cNvSpPr>
              <a:spLocks noChangeArrowheads="1"/>
            </p:cNvSpPr>
            <p:nvPr/>
          </p:nvSpPr>
          <p:spPr bwMode="auto">
            <a:xfrm>
              <a:off x="2346" y="1058"/>
              <a:ext cx="1106" cy="1024"/>
            </a:xfrm>
            <a:prstGeom prst="ellipse">
              <a:avLst/>
            </a:prstGeom>
            <a:solidFill>
              <a:srgbClr val="66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3333CC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603" name="Oval 219"/>
            <p:cNvSpPr>
              <a:spLocks noChangeArrowheads="1"/>
            </p:cNvSpPr>
            <p:nvPr/>
          </p:nvSpPr>
          <p:spPr bwMode="auto">
            <a:xfrm>
              <a:off x="3168" y="1892"/>
              <a:ext cx="1106" cy="1024"/>
            </a:xfrm>
            <a:prstGeom prst="ellipse">
              <a:avLst/>
            </a:prstGeom>
            <a:solidFill>
              <a:srgbClr val="66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3333CC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613" name="Oval 229"/>
            <p:cNvSpPr>
              <a:spLocks noChangeArrowheads="1"/>
            </p:cNvSpPr>
            <p:nvPr/>
          </p:nvSpPr>
          <p:spPr bwMode="auto">
            <a:xfrm>
              <a:off x="2454" y="1436"/>
              <a:ext cx="1106" cy="1024"/>
            </a:xfrm>
            <a:prstGeom prst="ellipse">
              <a:avLst/>
            </a:prstGeom>
            <a:solidFill>
              <a:srgbClr val="66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3333CC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618" name="Oval 234"/>
            <p:cNvSpPr>
              <a:spLocks noChangeArrowheads="1"/>
            </p:cNvSpPr>
            <p:nvPr/>
          </p:nvSpPr>
          <p:spPr bwMode="auto">
            <a:xfrm>
              <a:off x="2815" y="1703"/>
              <a:ext cx="1106" cy="1024"/>
            </a:xfrm>
            <a:prstGeom prst="ellipse">
              <a:avLst/>
            </a:prstGeom>
            <a:solidFill>
              <a:srgbClr val="66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3333CC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608" name="Oval 224"/>
            <p:cNvSpPr>
              <a:spLocks noChangeArrowheads="1"/>
            </p:cNvSpPr>
            <p:nvPr/>
          </p:nvSpPr>
          <p:spPr bwMode="auto">
            <a:xfrm>
              <a:off x="3012" y="2978"/>
              <a:ext cx="1106" cy="1024"/>
            </a:xfrm>
            <a:prstGeom prst="ellipse">
              <a:avLst/>
            </a:prstGeom>
            <a:solidFill>
              <a:srgbClr val="66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3333CC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00609" name="Group 225"/>
            <p:cNvGrpSpPr>
              <a:grpSpLocks/>
            </p:cNvGrpSpPr>
            <p:nvPr/>
          </p:nvGrpSpPr>
          <p:grpSpPr bwMode="auto">
            <a:xfrm>
              <a:off x="3392" y="3338"/>
              <a:ext cx="252" cy="288"/>
              <a:chOff x="2870" y="1518"/>
              <a:chExt cx="292" cy="320"/>
            </a:xfrm>
          </p:grpSpPr>
          <p:graphicFrame>
            <p:nvGraphicFramePr>
              <p:cNvPr id="400610" name="Object 226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01379" name="Clip" r:id="rId16" imgW="819000" imgH="847800" progId="MS_ClipArt_Gallery.2">
                      <p:embed/>
                    </p:oleObj>
                  </mc:Choice>
                  <mc:Fallback>
                    <p:oleObj name="Clip" r:id="rId16" imgW="819000" imgH="847800" progId="MS_ClipArt_Gallery.2">
                      <p:embed/>
                      <p:pic>
                        <p:nvPicPr>
                          <p:cNvPr id="0" name="Object 22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00611" name="Object 227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01380" name="Clip" r:id="rId17" imgW="1266840" imgH="1200240" progId="MS_ClipArt_Gallery.2">
                      <p:embed/>
                    </p:oleObj>
                  </mc:Choice>
                  <mc:Fallback>
                    <p:oleObj name="Clip" r:id="rId17" imgW="1266840" imgH="1200240" progId="MS_ClipArt_Gallery.2">
                      <p:embed/>
                      <p:pic>
                        <p:nvPicPr>
                          <p:cNvPr id="0" name="Object 22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400619" name="Group 235"/>
            <p:cNvGrpSpPr>
              <a:grpSpLocks/>
            </p:cNvGrpSpPr>
            <p:nvPr/>
          </p:nvGrpSpPr>
          <p:grpSpPr bwMode="auto">
            <a:xfrm>
              <a:off x="3195" y="2063"/>
              <a:ext cx="252" cy="288"/>
              <a:chOff x="2870" y="1518"/>
              <a:chExt cx="292" cy="320"/>
            </a:xfrm>
          </p:grpSpPr>
          <p:graphicFrame>
            <p:nvGraphicFramePr>
              <p:cNvPr id="400620" name="Object 236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01381" name="Clip" r:id="rId18" imgW="819000" imgH="847800" progId="MS_ClipArt_Gallery.2">
                      <p:embed/>
                    </p:oleObj>
                  </mc:Choice>
                  <mc:Fallback>
                    <p:oleObj name="Clip" r:id="rId18" imgW="819000" imgH="847800" progId="MS_ClipArt_Gallery.2">
                      <p:embed/>
                      <p:pic>
                        <p:nvPicPr>
                          <p:cNvPr id="0" name="Object 23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00621" name="Object 237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01382" name="Clip" r:id="rId19" imgW="1266840" imgH="1200240" progId="MS_ClipArt_Gallery.2">
                      <p:embed/>
                    </p:oleObj>
                  </mc:Choice>
                  <mc:Fallback>
                    <p:oleObj name="Clip" r:id="rId19" imgW="1266840" imgH="1200240" progId="MS_ClipArt_Gallery.2">
                      <p:embed/>
                      <p:pic>
                        <p:nvPicPr>
                          <p:cNvPr id="0" name="Object 23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400604" name="Group 220"/>
            <p:cNvGrpSpPr>
              <a:grpSpLocks/>
            </p:cNvGrpSpPr>
            <p:nvPr/>
          </p:nvGrpSpPr>
          <p:grpSpPr bwMode="auto">
            <a:xfrm>
              <a:off x="3548" y="2252"/>
              <a:ext cx="252" cy="288"/>
              <a:chOff x="2870" y="1518"/>
              <a:chExt cx="292" cy="320"/>
            </a:xfrm>
          </p:grpSpPr>
          <p:graphicFrame>
            <p:nvGraphicFramePr>
              <p:cNvPr id="400605" name="Object 221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01383" name="Clip" r:id="rId20" imgW="819000" imgH="847800" progId="MS_ClipArt_Gallery.2">
                      <p:embed/>
                    </p:oleObj>
                  </mc:Choice>
                  <mc:Fallback>
                    <p:oleObj name="Clip" r:id="rId20" imgW="819000" imgH="847800" progId="MS_ClipArt_Gallery.2">
                      <p:embed/>
                      <p:pic>
                        <p:nvPicPr>
                          <p:cNvPr id="0" name="Object 22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00606" name="Object 222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01384" name="Clip" r:id="rId21" imgW="1266840" imgH="1200240" progId="MS_ClipArt_Gallery.2">
                      <p:embed/>
                    </p:oleObj>
                  </mc:Choice>
                  <mc:Fallback>
                    <p:oleObj name="Clip" r:id="rId21" imgW="1266840" imgH="1200240" progId="MS_ClipArt_Gallery.2">
                      <p:embed/>
                      <p:pic>
                        <p:nvPicPr>
                          <p:cNvPr id="0" name="Object 22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400599" name="Group 215"/>
            <p:cNvGrpSpPr>
              <a:grpSpLocks/>
            </p:cNvGrpSpPr>
            <p:nvPr/>
          </p:nvGrpSpPr>
          <p:grpSpPr bwMode="auto">
            <a:xfrm>
              <a:off x="2726" y="1418"/>
              <a:ext cx="252" cy="288"/>
              <a:chOff x="2870" y="1518"/>
              <a:chExt cx="292" cy="320"/>
            </a:xfrm>
          </p:grpSpPr>
          <p:graphicFrame>
            <p:nvGraphicFramePr>
              <p:cNvPr id="400600" name="Object 216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01385" name="Clip" r:id="rId22" imgW="819000" imgH="847800" progId="MS_ClipArt_Gallery.2">
                      <p:embed/>
                    </p:oleObj>
                  </mc:Choice>
                  <mc:Fallback>
                    <p:oleObj name="Clip" r:id="rId22" imgW="819000" imgH="847800" progId="MS_ClipArt_Gallery.2">
                      <p:embed/>
                      <p:pic>
                        <p:nvPicPr>
                          <p:cNvPr id="0" name="Object 21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00601" name="Object 217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01386" name="Clip" r:id="rId23" imgW="1266840" imgH="1200240" progId="MS_ClipArt_Gallery.2">
                      <p:embed/>
                    </p:oleObj>
                  </mc:Choice>
                  <mc:Fallback>
                    <p:oleObj name="Clip" r:id="rId23" imgW="1266840" imgH="1200240" progId="MS_ClipArt_Gallery.2">
                      <p:embed/>
                      <p:pic>
                        <p:nvPicPr>
                          <p:cNvPr id="0" name="Object 21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400614" name="Group 230"/>
            <p:cNvGrpSpPr>
              <a:grpSpLocks/>
            </p:cNvGrpSpPr>
            <p:nvPr/>
          </p:nvGrpSpPr>
          <p:grpSpPr bwMode="auto">
            <a:xfrm>
              <a:off x="2834" y="1796"/>
              <a:ext cx="252" cy="288"/>
              <a:chOff x="2870" y="1518"/>
              <a:chExt cx="292" cy="320"/>
            </a:xfrm>
          </p:grpSpPr>
          <p:graphicFrame>
            <p:nvGraphicFramePr>
              <p:cNvPr id="400615" name="Object 231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01387" name="Clip" r:id="rId24" imgW="819000" imgH="847800" progId="MS_ClipArt_Gallery.2">
                      <p:embed/>
                    </p:oleObj>
                  </mc:Choice>
                  <mc:Fallback>
                    <p:oleObj name="Clip" r:id="rId24" imgW="819000" imgH="847800" progId="MS_ClipArt_Gallery.2">
                      <p:embed/>
                      <p:pic>
                        <p:nvPicPr>
                          <p:cNvPr id="0" name="Object 23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00616" name="Object 232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01388" name="Clip" r:id="rId25" imgW="1266840" imgH="1200240" progId="MS_ClipArt_Gallery.2">
                      <p:embed/>
                    </p:oleObj>
                  </mc:Choice>
                  <mc:Fallback>
                    <p:oleObj name="Clip" r:id="rId25" imgW="1266840" imgH="1200240" progId="MS_ClipArt_Gallery.2">
                      <p:embed/>
                      <p:pic>
                        <p:nvPicPr>
                          <p:cNvPr id="0" name="Object 23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00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00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00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00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00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1000"/>
                                        <p:tgtEl>
                                          <p:spTgt spid="400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Wireless, Mobile Networks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6-</a:t>
            </a:r>
            <a:fld id="{EBD9D9E6-E1F8-487A-A49C-FD816C3C45BA}" type="slidenum">
              <a:rPr lang="en-US"/>
              <a:pPr/>
              <a:t>8</a:t>
            </a:fld>
            <a:endParaRPr lang="en-US"/>
          </a:p>
        </p:txBody>
      </p:sp>
      <p:sp>
        <p:nvSpPr>
          <p:cNvPr id="532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Wireless network taxonomy</a:t>
            </a:r>
          </a:p>
        </p:txBody>
      </p:sp>
      <p:sp>
        <p:nvSpPr>
          <p:cNvPr id="532484" name="Text Box 4"/>
          <p:cNvSpPr txBox="1">
            <a:spLocks noChangeArrowheads="1"/>
          </p:cNvSpPr>
          <p:nvPr/>
        </p:nvSpPr>
        <p:spPr bwMode="auto">
          <a:xfrm>
            <a:off x="2909888" y="1625600"/>
            <a:ext cx="13493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000099"/>
                </a:solidFill>
              </a:rPr>
              <a:t>single hop</a:t>
            </a:r>
          </a:p>
        </p:txBody>
      </p:sp>
      <p:sp>
        <p:nvSpPr>
          <p:cNvPr id="532485" name="Text Box 5"/>
          <p:cNvSpPr txBox="1">
            <a:spLocks noChangeArrowheads="1"/>
          </p:cNvSpPr>
          <p:nvPr/>
        </p:nvSpPr>
        <p:spPr bwMode="auto">
          <a:xfrm>
            <a:off x="5605463" y="1619250"/>
            <a:ext cx="17351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000099"/>
                </a:solidFill>
              </a:rPr>
              <a:t>multiple hops</a:t>
            </a:r>
          </a:p>
        </p:txBody>
      </p:sp>
      <p:sp>
        <p:nvSpPr>
          <p:cNvPr id="532487" name="Text Box 7"/>
          <p:cNvSpPr txBox="1">
            <a:spLocks noChangeArrowheads="1"/>
          </p:cNvSpPr>
          <p:nvPr/>
        </p:nvSpPr>
        <p:spPr bwMode="auto">
          <a:xfrm>
            <a:off x="765175" y="2425700"/>
            <a:ext cx="15684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600">
                <a:solidFill>
                  <a:srgbClr val="000099"/>
                </a:solidFill>
              </a:rPr>
              <a:t>infrastructure</a:t>
            </a:r>
          </a:p>
          <a:p>
            <a:pPr algn="ctr"/>
            <a:r>
              <a:rPr lang="en-US" sz="1600">
                <a:solidFill>
                  <a:srgbClr val="000099"/>
                </a:solidFill>
              </a:rPr>
              <a:t>(e.g., APs)</a:t>
            </a:r>
          </a:p>
        </p:txBody>
      </p:sp>
      <p:sp>
        <p:nvSpPr>
          <p:cNvPr id="532488" name="Text Box 8"/>
          <p:cNvSpPr txBox="1">
            <a:spLocks noChangeArrowheads="1"/>
          </p:cNvSpPr>
          <p:nvPr/>
        </p:nvSpPr>
        <p:spPr bwMode="auto">
          <a:xfrm>
            <a:off x="812800" y="4121150"/>
            <a:ext cx="15684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600">
                <a:solidFill>
                  <a:srgbClr val="000099"/>
                </a:solidFill>
              </a:rPr>
              <a:t>no</a:t>
            </a:r>
          </a:p>
          <a:p>
            <a:pPr algn="ctr"/>
            <a:r>
              <a:rPr lang="en-US" sz="1600">
                <a:solidFill>
                  <a:srgbClr val="000099"/>
                </a:solidFill>
              </a:rPr>
              <a:t>infrastructure</a:t>
            </a:r>
          </a:p>
        </p:txBody>
      </p:sp>
      <p:sp>
        <p:nvSpPr>
          <p:cNvPr id="532494" name="Text Box 14"/>
          <p:cNvSpPr txBox="1">
            <a:spLocks noChangeArrowheads="1"/>
          </p:cNvSpPr>
          <p:nvPr/>
        </p:nvSpPr>
        <p:spPr bwMode="auto">
          <a:xfrm>
            <a:off x="2671763" y="2179638"/>
            <a:ext cx="2208212" cy="1465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host connects to </a:t>
            </a:r>
          </a:p>
          <a:p>
            <a:pPr algn="ctr"/>
            <a:r>
              <a:rPr lang="en-US"/>
              <a:t>base station (WiFi,</a:t>
            </a:r>
          </a:p>
          <a:p>
            <a:pPr algn="ctr"/>
            <a:r>
              <a:rPr lang="en-US"/>
              <a:t>WiMAX, cellular) </a:t>
            </a:r>
          </a:p>
          <a:p>
            <a:pPr algn="ctr"/>
            <a:r>
              <a:rPr lang="en-US"/>
              <a:t>which connects to </a:t>
            </a:r>
          </a:p>
          <a:p>
            <a:pPr algn="ctr"/>
            <a:r>
              <a:rPr lang="en-US"/>
              <a:t>larger Internet</a:t>
            </a:r>
          </a:p>
        </p:txBody>
      </p:sp>
      <p:sp>
        <p:nvSpPr>
          <p:cNvPr id="532495" name="Text Box 15"/>
          <p:cNvSpPr txBox="1">
            <a:spLocks noChangeArrowheads="1"/>
          </p:cNvSpPr>
          <p:nvPr/>
        </p:nvSpPr>
        <p:spPr bwMode="auto">
          <a:xfrm>
            <a:off x="2579688" y="4121150"/>
            <a:ext cx="2447925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no base station, no</a:t>
            </a:r>
          </a:p>
          <a:p>
            <a:pPr algn="ctr"/>
            <a:r>
              <a:rPr lang="en-US"/>
              <a:t>connection to larger </a:t>
            </a:r>
          </a:p>
          <a:p>
            <a:pPr algn="ctr"/>
            <a:r>
              <a:rPr lang="en-US"/>
              <a:t>Internet (Bluetooth, </a:t>
            </a:r>
          </a:p>
          <a:p>
            <a:pPr algn="ctr"/>
            <a:r>
              <a:rPr lang="en-US"/>
              <a:t>ad hoc nets)</a:t>
            </a:r>
          </a:p>
        </p:txBody>
      </p:sp>
      <p:sp>
        <p:nvSpPr>
          <p:cNvPr id="532496" name="Text Box 16"/>
          <p:cNvSpPr txBox="1">
            <a:spLocks noChangeArrowheads="1"/>
          </p:cNvSpPr>
          <p:nvPr/>
        </p:nvSpPr>
        <p:spPr bwMode="auto">
          <a:xfrm>
            <a:off x="5314950" y="2133600"/>
            <a:ext cx="245745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host may have to</a:t>
            </a:r>
          </a:p>
          <a:p>
            <a:pPr algn="ctr"/>
            <a:r>
              <a:rPr lang="en-US"/>
              <a:t>relay through several</a:t>
            </a:r>
          </a:p>
          <a:p>
            <a:pPr algn="ctr"/>
            <a:r>
              <a:rPr lang="en-US"/>
              <a:t>wireless nodes to </a:t>
            </a:r>
          </a:p>
          <a:p>
            <a:pPr algn="ctr"/>
            <a:r>
              <a:rPr lang="en-US"/>
              <a:t>connect to larger </a:t>
            </a:r>
          </a:p>
          <a:p>
            <a:pPr algn="ctr"/>
            <a:r>
              <a:rPr lang="en-US"/>
              <a:t>Internet: </a:t>
            </a:r>
            <a:r>
              <a:rPr lang="en-US" i="1"/>
              <a:t>mesh net</a:t>
            </a:r>
          </a:p>
        </p:txBody>
      </p:sp>
      <p:sp>
        <p:nvSpPr>
          <p:cNvPr id="532497" name="Text Box 17"/>
          <p:cNvSpPr txBox="1">
            <a:spLocks noChangeArrowheads="1"/>
          </p:cNvSpPr>
          <p:nvPr/>
        </p:nvSpPr>
        <p:spPr bwMode="auto">
          <a:xfrm>
            <a:off x="5303838" y="3716338"/>
            <a:ext cx="2538412" cy="173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no base station, no</a:t>
            </a:r>
          </a:p>
          <a:p>
            <a:pPr algn="ctr"/>
            <a:r>
              <a:rPr lang="en-US"/>
              <a:t>connection to larger </a:t>
            </a:r>
          </a:p>
          <a:p>
            <a:pPr algn="ctr"/>
            <a:r>
              <a:rPr lang="en-US"/>
              <a:t>Internet. May have to</a:t>
            </a:r>
          </a:p>
          <a:p>
            <a:pPr algn="ctr"/>
            <a:r>
              <a:rPr lang="en-US"/>
              <a:t>relay to reach other </a:t>
            </a:r>
          </a:p>
          <a:p>
            <a:pPr algn="ctr"/>
            <a:r>
              <a:rPr lang="en-US"/>
              <a:t>a given wireless node</a:t>
            </a:r>
          </a:p>
          <a:p>
            <a:pPr algn="ctr"/>
            <a:r>
              <a:rPr lang="en-US"/>
              <a:t>MANET, VANET</a:t>
            </a:r>
            <a:endParaRPr lang="en-US" i="1"/>
          </a:p>
        </p:txBody>
      </p:sp>
      <p:sp>
        <p:nvSpPr>
          <p:cNvPr id="532499" name="Rectangle 19"/>
          <p:cNvSpPr>
            <a:spLocks noChangeArrowheads="1"/>
          </p:cNvSpPr>
          <p:nvPr/>
        </p:nvSpPr>
        <p:spPr bwMode="auto">
          <a:xfrm>
            <a:off x="701675" y="1606550"/>
            <a:ext cx="7232650" cy="3849688"/>
          </a:xfrm>
          <a:prstGeom prst="rect">
            <a:avLst/>
          </a:prstGeom>
          <a:noFill/>
          <a:ln w="19050">
            <a:solidFill>
              <a:srgbClr val="00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500" name="Line 20"/>
          <p:cNvSpPr>
            <a:spLocks noChangeShapeType="1"/>
          </p:cNvSpPr>
          <p:nvPr/>
        </p:nvSpPr>
        <p:spPr bwMode="auto">
          <a:xfrm>
            <a:off x="701675" y="2052638"/>
            <a:ext cx="7232650" cy="0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32501" name="Line 21"/>
          <p:cNvSpPr>
            <a:spLocks noChangeShapeType="1"/>
          </p:cNvSpPr>
          <p:nvPr/>
        </p:nvSpPr>
        <p:spPr bwMode="auto">
          <a:xfrm>
            <a:off x="2425700" y="1604963"/>
            <a:ext cx="0" cy="3851275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32502" name="Line 22"/>
          <p:cNvSpPr>
            <a:spLocks noChangeShapeType="1"/>
          </p:cNvSpPr>
          <p:nvPr/>
        </p:nvSpPr>
        <p:spPr bwMode="auto">
          <a:xfrm>
            <a:off x="5037138" y="1604963"/>
            <a:ext cx="0" cy="3851275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7496" y="5366"/>
            <a:ext cx="1076504" cy="862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Wireless, Mobile Networks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6-</a:t>
            </a:r>
            <a:fld id="{DDE886BE-2FB4-4A76-ADD6-3275507BCED5}" type="slidenum">
              <a:rPr lang="en-US"/>
              <a:pPr/>
              <a:t>9</a:t>
            </a:fld>
            <a:endParaRPr lang="en-US"/>
          </a:p>
        </p:txBody>
      </p:sp>
      <p:sp>
        <p:nvSpPr>
          <p:cNvPr id="544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Wireless Link Characteristics (1)</a:t>
            </a:r>
          </a:p>
        </p:txBody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16050"/>
            <a:ext cx="7772400" cy="5197475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/>
              <a:t>Differences from wired link ….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2400" dirty="0"/>
          </a:p>
          <a:p>
            <a:pPr lvl="1">
              <a:lnSpc>
                <a:spcPct val="80000"/>
              </a:lnSpc>
            </a:pPr>
            <a:r>
              <a:rPr lang="en-US" dirty="0">
                <a:solidFill>
                  <a:srgbClr val="FF0000"/>
                </a:solidFill>
              </a:rPr>
              <a:t>decreased signal strength:</a:t>
            </a:r>
            <a:r>
              <a:rPr lang="en-US" dirty="0"/>
              <a:t> radio signal attenuates as it propagates through matter (path loss)</a:t>
            </a:r>
          </a:p>
          <a:p>
            <a:pPr lvl="1">
              <a:lnSpc>
                <a:spcPct val="80000"/>
              </a:lnSpc>
            </a:pPr>
            <a:r>
              <a:rPr lang="en-US" dirty="0">
                <a:solidFill>
                  <a:srgbClr val="FF0000"/>
                </a:solidFill>
              </a:rPr>
              <a:t>interference from other sources:</a:t>
            </a:r>
            <a:r>
              <a:rPr lang="en-US" dirty="0"/>
              <a:t> standardized wireless network frequencies (e.g., 2.4 GHz) shared by other devices (e.g., phone); devices (motors) interfere as well</a:t>
            </a:r>
          </a:p>
          <a:p>
            <a:pPr lvl="1">
              <a:lnSpc>
                <a:spcPct val="80000"/>
              </a:lnSpc>
            </a:pPr>
            <a:r>
              <a:rPr lang="en-US" dirty="0">
                <a:solidFill>
                  <a:srgbClr val="FF0000"/>
                </a:solidFill>
              </a:rPr>
              <a:t>multipath propagation:</a:t>
            </a:r>
            <a:r>
              <a:rPr lang="en-US" dirty="0"/>
              <a:t> radio signal reflects off objects </a:t>
            </a:r>
            <a:r>
              <a:rPr lang="en-US" dirty="0" smtClean="0"/>
              <a:t>&amp; ground</a:t>
            </a:r>
            <a:r>
              <a:rPr lang="en-US" dirty="0"/>
              <a:t>, arriving ad destination at slightly different times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2400" dirty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/>
              <a:t>…. make communication across (even a point to point) wireless link much more “difficult” </a:t>
            </a:r>
          </a:p>
          <a:p>
            <a:pPr>
              <a:lnSpc>
                <a:spcPct val="80000"/>
              </a:lnSpc>
            </a:pPr>
            <a:endParaRPr lang="en-US" sz="24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6910</TotalTime>
  <Words>2643</Words>
  <Application>Microsoft Macintosh PowerPoint</Application>
  <PresentationFormat>On-screen Show (4:3)</PresentationFormat>
  <Paragraphs>563</Paragraphs>
  <Slides>28</Slides>
  <Notes>26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0" baseType="lpstr">
      <vt:lpstr>Default Design</vt:lpstr>
      <vt:lpstr>Clip</vt:lpstr>
      <vt:lpstr>Chapter 6: Wireless and Mobile Networks</vt:lpstr>
      <vt:lpstr>Elements of a wireless network</vt:lpstr>
      <vt:lpstr>Elements of a wireless network</vt:lpstr>
      <vt:lpstr>Elements of a wireless network</vt:lpstr>
      <vt:lpstr>Characteristics of selected wireless link  standards</vt:lpstr>
      <vt:lpstr>Elements of a wireless network</vt:lpstr>
      <vt:lpstr>Elements of a wireless network</vt:lpstr>
      <vt:lpstr>Wireless network taxonomy</vt:lpstr>
      <vt:lpstr>Wireless Link Characteristics (1)</vt:lpstr>
      <vt:lpstr>Wireless Link Characteristics (2)</vt:lpstr>
      <vt:lpstr>Wireless network characteristics</vt:lpstr>
      <vt:lpstr>Code Division Multiple Access (CDMA)</vt:lpstr>
      <vt:lpstr>802.11: Channels, association</vt:lpstr>
      <vt:lpstr>IEEE 802.11: multiple access</vt:lpstr>
      <vt:lpstr>IEEE 802.11 MAC Protocol: CSMA/CA</vt:lpstr>
      <vt:lpstr>Avoiding collisions (more)</vt:lpstr>
      <vt:lpstr>Collision Avoidance: RTS-CTS exchange</vt:lpstr>
      <vt:lpstr>802.11 frame: addressing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Cellular standards: brief survey</vt:lpstr>
      <vt:lpstr>Cellular standards: brief survey</vt:lpstr>
      <vt:lpstr>Cellular standards: brief survey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6 slides, Computer Networking, 3rd edition</dc:title>
  <dc:creator>Jim Kurose and Keith Ross</dc:creator>
  <cp:lastModifiedBy>Delvin Defoe</cp:lastModifiedBy>
  <cp:revision>262</cp:revision>
  <cp:lastPrinted>2000-10-23T11:49:35Z</cp:lastPrinted>
  <dcterms:created xsi:type="dcterms:W3CDTF">1999-10-08T19:08:27Z</dcterms:created>
  <dcterms:modified xsi:type="dcterms:W3CDTF">2012-05-03T15:14:46Z</dcterms:modified>
</cp:coreProperties>
</file>