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1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0" r:id="rId2"/>
    <p:sldId id="303" r:id="rId3"/>
    <p:sldId id="306" r:id="rId4"/>
    <p:sldId id="307" r:id="rId5"/>
    <p:sldId id="308" r:id="rId6"/>
    <p:sldId id="310" r:id="rId7"/>
    <p:sldId id="311" r:id="rId8"/>
    <p:sldId id="312" r:id="rId9"/>
    <p:sldId id="317" r:id="rId10"/>
    <p:sldId id="325" r:id="rId11"/>
    <p:sldId id="326" r:id="rId12"/>
    <p:sldId id="327" r:id="rId13"/>
    <p:sldId id="328" r:id="rId14"/>
    <p:sldId id="329" r:id="rId15"/>
    <p:sldId id="344" r:id="rId16"/>
    <p:sldId id="345" r:id="rId17"/>
    <p:sldId id="346" r:id="rId18"/>
    <p:sldId id="347" r:id="rId19"/>
    <p:sldId id="34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66" autoAdjust="0"/>
  </p:normalViewPr>
  <p:slideViewPr>
    <p:cSldViewPr>
      <p:cViewPr varScale="1">
        <p:scale>
          <a:sx n="112" d="100"/>
          <a:sy n="112" d="100"/>
        </p:scale>
        <p:origin x="-23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E485-6A1C-4C0A-A157-9C6358B2ADDB}" type="datetimeFigureOut">
              <a:rPr lang="en-US" smtClean="0"/>
              <a:t>5/2/12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A109E-9EBC-42BF-A0F7-11454DECF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12983"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2983"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2983"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2983"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algn="ctr" defTabSz="91298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EDDF6C-258C-394E-9F39-FE6521E477D8}" type="slidenum">
              <a:rPr lang="en-US" sz="1100">
                <a:latin typeface="Times New Roman" charset="0"/>
              </a:rPr>
              <a:pPr/>
              <a:t>1</a:t>
            </a:fld>
            <a:endParaRPr lang="en-US" sz="110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B68CE-B87C-4E23-9AD5-2AFB1EF0660B}" type="slidenum">
              <a:rPr lang="en-US"/>
              <a:pPr/>
              <a:t>10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3DAB-9CEB-42AC-9311-81AD7889062D}" type="slidenum">
              <a:rPr lang="en-US"/>
              <a:pPr/>
              <a:t>11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B0F19-119E-4493-B506-8351BBFF55EA}" type="slidenum">
              <a:rPr lang="en-US"/>
              <a:pPr/>
              <a:t>12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7F56F-5926-4D57-998D-A88932413311}" type="slidenum">
              <a:rPr lang="en-US"/>
              <a:pPr/>
              <a:t>13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F3E97-6B1E-4F11-8E05-9CF47CC6B558}" type="slidenum">
              <a:rPr lang="en-US"/>
              <a:pPr/>
              <a:t>14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8D49B-D48B-43A7-9007-23D4766CEBE7}" type="slidenum">
              <a:rPr lang="en-US"/>
              <a:pPr/>
              <a:t>15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C3E95-DC18-4520-83C0-062F0D73706F}" type="slidenum">
              <a:rPr lang="en-US"/>
              <a:pPr/>
              <a:t>16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3BA8EE-7CD5-4A0C-B47C-DF560DE7117D}" type="slidenum">
              <a:rPr lang="en-US"/>
              <a:pPr/>
              <a:t>17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F28C5-98BF-4C6E-A0FE-F25E367B85FA}" type="slidenum">
              <a:rPr lang="en-US"/>
              <a:pPr/>
              <a:t>18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08AB8-E5EC-4964-9FF8-4503BC15ED4E}" type="slidenum">
              <a:rPr lang="en-US"/>
              <a:pPr/>
              <a:t>19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14C1A-E63A-40A4-AE73-2A9232483C31}" type="slidenum">
              <a:rPr lang="en-US"/>
              <a:pPr/>
              <a:t>2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53E5E-3AC4-465F-A846-B400B5BE5048}" type="slidenum">
              <a:rPr lang="en-US"/>
              <a:pPr/>
              <a:t>3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ED9C3-5FB6-4ED6-AC00-FE603EC23918}" type="slidenum">
              <a:rPr lang="en-US"/>
              <a:pPr/>
              <a:t>4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ABA6D7-E24F-4F39-BC0B-8B2ACFD97C6B}" type="slidenum">
              <a:rPr lang="en-US"/>
              <a:pPr/>
              <a:t>5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D719D-82EC-4AA3-95EF-9367E7F879F2}" type="slidenum">
              <a:rPr lang="en-US"/>
              <a:pPr/>
              <a:t>6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6592FE-BF7A-4F82-9759-ED8C31D93230}" type="slidenum">
              <a:rPr lang="en-US"/>
              <a:pPr/>
              <a:t>7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DA9BA-2A28-4808-855A-509FF203F316}" type="slidenum">
              <a:rPr lang="en-US"/>
              <a:pPr/>
              <a:t>8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67AFD-B56E-4FE2-A664-7D43DB98B0FE}" type="slidenum">
              <a:rPr lang="en-US"/>
              <a:pPr/>
              <a:t>9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5DD8B-5900-456D-B88E-B17240839538}" type="datetimeFigureOut">
              <a:rPr lang="en-US" smtClean="0"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9929-4A81-40AB-90FA-D83F221A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w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2.wmf"/><Relationship Id="rId10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5" Type="http://schemas.openxmlformats.org/officeDocument/2006/relationships/image" Target="../media/image6.jpeg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6" Type="http://schemas.openxmlformats.org/officeDocument/2006/relationships/image" Target="../media/image3.png"/><Relationship Id="rId7" Type="http://schemas.openxmlformats.org/officeDocument/2006/relationships/image" Target="../media/image6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omic Sans MS" charset="0"/>
              </a:rPr>
              <a:t>19 </a:t>
            </a:r>
            <a:r>
              <a:rPr lang="en-US" dirty="0" smtClean="0">
                <a:latin typeface="Comic Sans MS" charset="0"/>
              </a:rPr>
              <a:t>– </a:t>
            </a:r>
            <a:r>
              <a:rPr lang="en-US" dirty="0" smtClean="0">
                <a:latin typeface="Comic Sans MS" charset="0"/>
              </a:rPr>
              <a:t>Multimedia Networking</a:t>
            </a:r>
            <a:endParaRPr lang="en-US" dirty="0">
              <a:latin typeface="Comic Sans MS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omic Sans MS" charset="0"/>
            </a:endParaRPr>
          </a:p>
          <a:p>
            <a:endParaRPr lang="en-US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0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E0FD9919-ECE5-4B60-8632-33832F1C1630}" type="slidenum">
              <a:rPr lang="en-US"/>
              <a:pPr/>
              <a:t>10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User Control of Streaming Media: RTSP 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HTTP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/>
              <a:t>does not target multimedia content</a:t>
            </a:r>
          </a:p>
          <a:p>
            <a:r>
              <a:rPr lang="en-US" sz="2400"/>
              <a:t>no commands for fast forward, etc.</a:t>
            </a:r>
          </a:p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RTSP: RFC 2326</a:t>
            </a:r>
            <a:endParaRPr lang="en-US" sz="2400"/>
          </a:p>
          <a:p>
            <a:r>
              <a:rPr lang="en-US" sz="2400"/>
              <a:t>client-server application layer protocol</a:t>
            </a:r>
          </a:p>
          <a:p>
            <a:r>
              <a:rPr lang="en-US" sz="2400"/>
              <a:t>user control: rewind, fast forward, pause, resume, repositioning, etc…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3983038" cy="4908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What it doesn’t do:</a:t>
            </a:r>
          </a:p>
          <a:p>
            <a:r>
              <a:rPr lang="en-US" sz="2400"/>
              <a:t>doesn’t define how audio/video is encapsulated for streaming over network</a:t>
            </a:r>
          </a:p>
          <a:p>
            <a:r>
              <a:rPr lang="en-US" sz="2400"/>
              <a:t>doesn’t restrict how streamed media is transported (UDP or TCP possible)</a:t>
            </a:r>
          </a:p>
          <a:p>
            <a:r>
              <a:rPr lang="en-US" sz="2400"/>
              <a:t>doesn’t specify how media player buffers audio/video</a:t>
            </a:r>
          </a:p>
        </p:txBody>
      </p:sp>
    </p:spTree>
    <p:extLst>
      <p:ext uri="{BB962C8B-B14F-4D97-AF65-F5344CB8AC3E}">
        <p14:creationId xmlns:p14="http://schemas.microsoft.com/office/powerpoint/2010/main" val="93824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6F140B33-1EA4-479D-A6B5-7B6C1097E759}" type="slidenum">
              <a:rPr lang="en-US"/>
              <a:pPr/>
              <a:t>11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RTSP: out of band control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176338"/>
            <a:ext cx="3810000" cy="4908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FTP uses an “out-of-band” control channel:</a:t>
            </a:r>
            <a:endParaRPr lang="en-US" sz="2400"/>
          </a:p>
          <a:p>
            <a:r>
              <a:rPr lang="en-US" sz="2400"/>
              <a:t>file transferred over one TCP connection.</a:t>
            </a:r>
          </a:p>
          <a:p>
            <a:r>
              <a:rPr lang="en-US" sz="2400"/>
              <a:t>control info (directory changes, file deletion, rename) sent over separate TCP connection</a:t>
            </a:r>
          </a:p>
          <a:p>
            <a:r>
              <a:rPr lang="en-US" sz="2400"/>
              <a:t> “out-of-band”, “in-band” channels use different port numbers</a:t>
            </a:r>
          </a:p>
          <a:p>
            <a:pPr lvl="1"/>
            <a:endParaRPr lang="en-US"/>
          </a:p>
          <a:p>
            <a:endParaRPr lang="en-US" sz="1400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150938"/>
            <a:ext cx="3810000" cy="4908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RTSP messages also sent out-of-band:</a:t>
            </a:r>
            <a:endParaRPr lang="en-US" sz="2400"/>
          </a:p>
          <a:p>
            <a:r>
              <a:rPr lang="en-US" sz="2400"/>
              <a:t> RTSP control messages use different port numbers than media stream: out-of-band.</a:t>
            </a:r>
          </a:p>
          <a:p>
            <a:pPr lvl="1"/>
            <a:r>
              <a:rPr lang="en-US"/>
              <a:t>port 554</a:t>
            </a:r>
          </a:p>
          <a:p>
            <a:r>
              <a:rPr lang="en-US" sz="2400"/>
              <a:t>media stream is considered “in-band”.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74" y="1509"/>
            <a:ext cx="819785" cy="68326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19952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BE6E45EC-58A8-4EEE-BBA6-FAF498180C87}" type="slidenum">
              <a:rPr lang="en-US"/>
              <a:pPr/>
              <a:t>12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RTSP Example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348663" cy="271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</a:rPr>
              <a:t>Scenario:</a:t>
            </a:r>
            <a:endParaRPr lang="en-US"/>
          </a:p>
          <a:p>
            <a:r>
              <a:rPr lang="en-US"/>
              <a:t>metafile communicated to web browser</a:t>
            </a:r>
          </a:p>
          <a:p>
            <a:r>
              <a:rPr lang="en-US"/>
              <a:t>browser launches player</a:t>
            </a:r>
          </a:p>
          <a:p>
            <a:r>
              <a:rPr lang="en-US"/>
              <a:t>player sets up an RTSP control connection, data connection to streaming server</a:t>
            </a:r>
          </a:p>
        </p:txBody>
      </p:sp>
    </p:spTree>
    <p:extLst>
      <p:ext uri="{BB962C8B-B14F-4D97-AF65-F5344CB8AC3E}">
        <p14:creationId xmlns:p14="http://schemas.microsoft.com/office/powerpoint/2010/main" val="386205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B7482569-3C64-4AC7-9570-554F31420A89}" type="slidenum">
              <a:rPr lang="en-US"/>
              <a:pPr/>
              <a:t>13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Metafile Example</a:t>
            </a:r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16038"/>
            <a:ext cx="8659812" cy="49530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/>
              <a:t>&lt;title&gt;Twister&lt;/title&gt; 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</a:rPr>
              <a:t>&lt;session&gt;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&lt;group language=en lipsync&gt;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        </a:t>
            </a:r>
            <a:r>
              <a:rPr lang="en-US" sz="1800">
                <a:solidFill>
                  <a:schemeClr val="accent2"/>
                </a:solidFill>
              </a:rPr>
              <a:t>&lt;switch&gt;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            &lt;track type=audio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                   e="PCMU/8000/1"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                   src = "</a:t>
            </a:r>
            <a:r>
              <a:rPr lang="en-US" sz="1800">
                <a:solidFill>
                  <a:srgbClr val="FF0000"/>
                </a:solidFill>
              </a:rPr>
              <a:t>rtsp</a:t>
            </a:r>
            <a:r>
              <a:rPr lang="en-US" sz="1800"/>
              <a:t>://audio.example.com/twister/audio.en/lofi"&gt;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            &lt;track type=audio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                   e="DVI4/16000/2" pt="90 DVI4/8000/1"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1800"/>
              <a:t>                              src="</a:t>
            </a:r>
            <a:r>
              <a:rPr lang="en-US" sz="1800">
                <a:solidFill>
                  <a:srgbClr val="FF0000"/>
                </a:solidFill>
              </a:rPr>
              <a:t>rtsp</a:t>
            </a:r>
            <a:r>
              <a:rPr lang="en-US" sz="1800"/>
              <a:t>://audio.example.com/twister/audio.en/hifi"&gt;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         </a:t>
            </a:r>
            <a:r>
              <a:rPr lang="en-US" sz="1800">
                <a:solidFill>
                  <a:schemeClr val="accent2"/>
                </a:solidFill>
              </a:rPr>
              <a:t>&lt;/switch&gt;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     &lt;track type="video/jpeg"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                   src="</a:t>
            </a:r>
            <a:r>
              <a:rPr lang="en-US" sz="1800">
                <a:solidFill>
                  <a:srgbClr val="FF0000"/>
                </a:solidFill>
              </a:rPr>
              <a:t>rtsp</a:t>
            </a:r>
            <a:r>
              <a:rPr lang="en-US" sz="1800"/>
              <a:t>://video.example.com/twister/video"&gt;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&lt;/group&gt; </a:t>
            </a:r>
          </a:p>
          <a:p>
            <a:pPr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</a:rPr>
              <a:t>&lt;/session&gt; </a:t>
            </a:r>
          </a:p>
        </p:txBody>
      </p:sp>
    </p:spTree>
    <p:extLst>
      <p:ext uri="{BB962C8B-B14F-4D97-AF65-F5344CB8AC3E}">
        <p14:creationId xmlns:p14="http://schemas.microsoft.com/office/powerpoint/2010/main" val="1447015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830B8CAE-C108-4FDF-B182-9610FF134413}" type="slidenum">
              <a:rPr lang="en-US"/>
              <a:pPr/>
              <a:t>14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RTSP Operation</a:t>
            </a:r>
            <a:endParaRPr lang="en-US"/>
          </a:p>
        </p:txBody>
      </p:sp>
      <p:pic>
        <p:nvPicPr>
          <p:cNvPr id="316419" name="Picture 3" descr="625 RTS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412875"/>
            <a:ext cx="7134225" cy="47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43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90FB98F1-3991-490E-9573-B4BCD9948C82}" type="slidenum">
              <a:rPr lang="en-US"/>
              <a:pPr/>
              <a:t>15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957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distribution networks (CDNs)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284663" cy="49085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Content replication</a:t>
            </a:r>
            <a:endParaRPr lang="en-US" sz="2400"/>
          </a:p>
          <a:p>
            <a:r>
              <a:rPr lang="en-US" sz="2000"/>
              <a:t>challenging to stream large files (e.g., video) from single origin server in real time</a:t>
            </a:r>
          </a:p>
          <a:p>
            <a:r>
              <a:rPr lang="en-US" sz="2000" i="1"/>
              <a:t>solution:</a:t>
            </a:r>
            <a:r>
              <a:rPr lang="en-US" sz="2000"/>
              <a:t> replicate content at hundreds of servers throughout Internet</a:t>
            </a:r>
          </a:p>
          <a:p>
            <a:pPr lvl="1"/>
            <a:r>
              <a:rPr lang="en-US" sz="2000"/>
              <a:t>content downloaded to CDN servers ahead of time</a:t>
            </a:r>
          </a:p>
          <a:p>
            <a:pPr lvl="1"/>
            <a:r>
              <a:rPr lang="en-US" sz="2000" i="1">
                <a:solidFill>
                  <a:srgbClr val="FF0000"/>
                </a:solidFill>
              </a:rPr>
              <a:t>placing content “close” to user avoids impairments (loss, delay) of sending content over long paths</a:t>
            </a:r>
          </a:p>
          <a:p>
            <a:pPr lvl="1"/>
            <a:r>
              <a:rPr lang="en-US" sz="2000"/>
              <a:t>CDN server typically in edge/access network</a:t>
            </a:r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grpSp>
        <p:nvGrpSpPr>
          <p:cNvPr id="594948" name="Group 4"/>
          <p:cNvGrpSpPr>
            <a:grpSpLocks/>
          </p:cNvGrpSpPr>
          <p:nvPr/>
        </p:nvGrpSpPr>
        <p:grpSpPr bwMode="auto">
          <a:xfrm>
            <a:off x="6786563" y="1968500"/>
            <a:ext cx="184150" cy="542925"/>
            <a:chOff x="4180" y="783"/>
            <a:chExt cx="150" cy="307"/>
          </a:xfrm>
        </p:grpSpPr>
        <p:sp>
          <p:nvSpPr>
            <p:cNvPr id="594949" name="AutoShape 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AutoShape 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Line 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4" name="Line 1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7" name="Group 13"/>
          <p:cNvGrpSpPr>
            <a:grpSpLocks/>
          </p:cNvGrpSpPr>
          <p:nvPr/>
        </p:nvGrpSpPr>
        <p:grpSpPr bwMode="auto">
          <a:xfrm>
            <a:off x="5635625" y="4340225"/>
            <a:ext cx="347663" cy="695325"/>
            <a:chOff x="4730" y="2897"/>
            <a:chExt cx="219" cy="438"/>
          </a:xfrm>
        </p:grpSpPr>
        <p:sp>
          <p:nvSpPr>
            <p:cNvPr id="594958" name="Freeform 14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959" name="Group 15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4960" name="AutoShape 1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61" name="Rectangle 1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62" name="Rectangle 1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63" name="AutoShape 1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64" name="Line 2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65" name="Line 2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66" name="Rectangle 2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67" name="Rectangle 2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94968" name="Group 24"/>
          <p:cNvGrpSpPr>
            <a:grpSpLocks/>
          </p:cNvGrpSpPr>
          <p:nvPr/>
        </p:nvGrpSpPr>
        <p:grpSpPr bwMode="auto">
          <a:xfrm>
            <a:off x="6777038" y="4651375"/>
            <a:ext cx="347662" cy="695325"/>
            <a:chOff x="4730" y="2897"/>
            <a:chExt cx="219" cy="438"/>
          </a:xfrm>
        </p:grpSpPr>
        <p:sp>
          <p:nvSpPr>
            <p:cNvPr id="594969" name="Freeform 2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970" name="Group 26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4971" name="AutoShape 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72" name="Rectangle 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73" name="Rectangle 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74" name="AutoShape 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75" name="Line 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76" name="Line 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77" name="Rectangle 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78" name="Rectangle 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7772400" y="4462463"/>
            <a:ext cx="347663" cy="695325"/>
            <a:chOff x="4730" y="2897"/>
            <a:chExt cx="219" cy="438"/>
          </a:xfrm>
        </p:grpSpPr>
        <p:sp>
          <p:nvSpPr>
            <p:cNvPr id="594980" name="Freeform 3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981" name="Group 37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4982" name="AutoShape 3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83" name="Rectangle 3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84" name="Rectangle 4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85" name="AutoShape 4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86" name="Line 4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87" name="Line 4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88" name="Rectangle 4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89" name="Rectangle 4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94990" name="Group 46"/>
          <p:cNvGrpSpPr>
            <a:grpSpLocks/>
          </p:cNvGrpSpPr>
          <p:nvPr/>
        </p:nvGrpSpPr>
        <p:grpSpPr bwMode="auto">
          <a:xfrm>
            <a:off x="6754813" y="3357563"/>
            <a:ext cx="347662" cy="695325"/>
            <a:chOff x="4730" y="2897"/>
            <a:chExt cx="219" cy="438"/>
          </a:xfrm>
        </p:grpSpPr>
        <p:sp>
          <p:nvSpPr>
            <p:cNvPr id="594991" name="Freeform 4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992" name="Group 48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4993" name="AutoShape 4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94" name="Rectangle 5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95" name="Rectangle 5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96" name="AutoShape 5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97" name="Line 5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98" name="Line 5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99" name="Rectangle 5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000" name="Rectangle 5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95001" name="Text Box 57"/>
          <p:cNvSpPr txBox="1">
            <a:spLocks noChangeArrowheads="1"/>
          </p:cNvSpPr>
          <p:nvPr/>
        </p:nvSpPr>
        <p:spPr bwMode="auto">
          <a:xfrm>
            <a:off x="6083300" y="1376363"/>
            <a:ext cx="183038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origin server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in North America</a:t>
            </a:r>
          </a:p>
        </p:txBody>
      </p:sp>
      <p:sp>
        <p:nvSpPr>
          <p:cNvPr id="595002" name="Text Box 58"/>
          <p:cNvSpPr txBox="1">
            <a:spLocks noChangeArrowheads="1"/>
          </p:cNvSpPr>
          <p:nvPr/>
        </p:nvSpPr>
        <p:spPr bwMode="auto">
          <a:xfrm>
            <a:off x="5838825" y="2987675"/>
            <a:ext cx="2295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CDN distribution node</a:t>
            </a:r>
          </a:p>
        </p:txBody>
      </p:sp>
      <p:sp>
        <p:nvSpPr>
          <p:cNvPr id="595003" name="Line 59"/>
          <p:cNvSpPr>
            <a:spLocks noChangeShapeType="1"/>
          </p:cNvSpPr>
          <p:nvPr/>
        </p:nvSpPr>
        <p:spPr bwMode="auto">
          <a:xfrm>
            <a:off x="6859588" y="2520950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4" name="Line 60"/>
          <p:cNvSpPr>
            <a:spLocks noChangeShapeType="1"/>
          </p:cNvSpPr>
          <p:nvPr/>
        </p:nvSpPr>
        <p:spPr bwMode="auto">
          <a:xfrm flipH="1">
            <a:off x="5980113" y="3863975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5" name="Line 61"/>
          <p:cNvSpPr>
            <a:spLocks noChangeShapeType="1"/>
          </p:cNvSpPr>
          <p:nvPr/>
        </p:nvSpPr>
        <p:spPr bwMode="auto">
          <a:xfrm>
            <a:off x="6932613" y="4143375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6" name="Line 62"/>
          <p:cNvSpPr>
            <a:spLocks noChangeShapeType="1"/>
          </p:cNvSpPr>
          <p:nvPr/>
        </p:nvSpPr>
        <p:spPr bwMode="auto">
          <a:xfrm>
            <a:off x="7151688" y="3838575"/>
            <a:ext cx="598487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07" name="Text Box 63"/>
          <p:cNvSpPr txBox="1">
            <a:spLocks noChangeArrowheads="1"/>
          </p:cNvSpPr>
          <p:nvPr/>
        </p:nvSpPr>
        <p:spPr bwMode="auto">
          <a:xfrm>
            <a:off x="4911725" y="5089525"/>
            <a:ext cx="1443038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in S. America</a:t>
            </a:r>
          </a:p>
        </p:txBody>
      </p:sp>
      <p:sp>
        <p:nvSpPr>
          <p:cNvPr id="595008" name="Text Box 64"/>
          <p:cNvSpPr txBox="1">
            <a:spLocks noChangeArrowheads="1"/>
          </p:cNvSpPr>
          <p:nvPr/>
        </p:nvSpPr>
        <p:spPr bwMode="auto">
          <a:xfrm>
            <a:off x="6340475" y="5418138"/>
            <a:ext cx="129063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in Europe</a:t>
            </a:r>
          </a:p>
        </p:txBody>
      </p:sp>
      <p:sp>
        <p:nvSpPr>
          <p:cNvPr id="595009" name="Text Box 65"/>
          <p:cNvSpPr txBox="1">
            <a:spLocks noChangeArrowheads="1"/>
          </p:cNvSpPr>
          <p:nvPr/>
        </p:nvSpPr>
        <p:spPr bwMode="auto">
          <a:xfrm>
            <a:off x="7651750" y="5240338"/>
            <a:ext cx="129063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in Asia</a:t>
            </a:r>
          </a:p>
        </p:txBody>
      </p:sp>
    </p:spTree>
    <p:extLst>
      <p:ext uri="{BB962C8B-B14F-4D97-AF65-F5344CB8AC3E}">
        <p14:creationId xmlns:p14="http://schemas.microsoft.com/office/powerpoint/2010/main" val="339570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AF17D359-D6B1-423E-8054-68C968BBB5F3}" type="slidenum">
              <a:rPr lang="en-US"/>
              <a:pPr/>
              <a:t>16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029575" cy="1143000"/>
          </a:xfrm>
        </p:spPr>
        <p:txBody>
          <a:bodyPr>
            <a:normAutofit fontScale="90000"/>
          </a:bodyPr>
          <a:lstStyle/>
          <a:p>
            <a:r>
              <a:rPr lang="en-US"/>
              <a:t>Content distribution networks (CDNs)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65588" cy="4908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Content replication</a:t>
            </a:r>
            <a:endParaRPr lang="en-US" sz="2400"/>
          </a:p>
          <a:p>
            <a:r>
              <a:rPr lang="en-US" sz="2400"/>
              <a:t>CDN (e.g., Akamai) customer is the content provider (e.g., CNN)</a:t>
            </a:r>
          </a:p>
          <a:p>
            <a:r>
              <a:rPr lang="en-US" sz="2400"/>
              <a:t>CDN replicates customers’ content in CDN servers. </a:t>
            </a:r>
          </a:p>
          <a:p>
            <a:r>
              <a:rPr lang="en-US" sz="2400"/>
              <a:t>when provider updates content, CDN updates servers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grpSp>
        <p:nvGrpSpPr>
          <p:cNvPr id="596996" name="Group 4"/>
          <p:cNvGrpSpPr>
            <a:grpSpLocks/>
          </p:cNvGrpSpPr>
          <p:nvPr/>
        </p:nvGrpSpPr>
        <p:grpSpPr bwMode="auto">
          <a:xfrm>
            <a:off x="6435725" y="1841500"/>
            <a:ext cx="184150" cy="542925"/>
            <a:chOff x="4180" y="783"/>
            <a:chExt cx="150" cy="307"/>
          </a:xfrm>
        </p:grpSpPr>
        <p:sp>
          <p:nvSpPr>
            <p:cNvPr id="596997" name="AutoShape 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998" name="Rectangle 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999" name="Rectangle 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000" name="AutoShape 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001" name="Line 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002" name="Line 1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003" name="Rectangle 1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004" name="Rectangle 1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7005" name="Group 13"/>
          <p:cNvGrpSpPr>
            <a:grpSpLocks/>
          </p:cNvGrpSpPr>
          <p:nvPr/>
        </p:nvGrpSpPr>
        <p:grpSpPr bwMode="auto">
          <a:xfrm>
            <a:off x="5284788" y="4213225"/>
            <a:ext cx="347662" cy="695325"/>
            <a:chOff x="4730" y="2897"/>
            <a:chExt cx="219" cy="438"/>
          </a:xfrm>
        </p:grpSpPr>
        <p:sp>
          <p:nvSpPr>
            <p:cNvPr id="597006" name="Freeform 14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7007" name="Group 15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7008" name="AutoShape 1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09" name="Rectangle 1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0" name="Rectangle 1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1" name="AutoShape 1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2" name="Line 2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3" name="Line 2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4" name="Rectangle 2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15" name="Rectangle 2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97016" name="Group 24"/>
          <p:cNvGrpSpPr>
            <a:grpSpLocks/>
          </p:cNvGrpSpPr>
          <p:nvPr/>
        </p:nvGrpSpPr>
        <p:grpSpPr bwMode="auto">
          <a:xfrm>
            <a:off x="6426200" y="4524375"/>
            <a:ext cx="347663" cy="695325"/>
            <a:chOff x="4730" y="2897"/>
            <a:chExt cx="219" cy="438"/>
          </a:xfrm>
        </p:grpSpPr>
        <p:sp>
          <p:nvSpPr>
            <p:cNvPr id="597017" name="Freeform 2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7018" name="Group 26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7019" name="AutoShape 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20" name="Rectangle 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21" name="Rectangle 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22" name="AutoShape 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23" name="Line 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24" name="Line 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25" name="Rectangle 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26" name="Rectangle 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97027" name="Group 35"/>
          <p:cNvGrpSpPr>
            <a:grpSpLocks/>
          </p:cNvGrpSpPr>
          <p:nvPr/>
        </p:nvGrpSpPr>
        <p:grpSpPr bwMode="auto">
          <a:xfrm>
            <a:off x="7421563" y="4335463"/>
            <a:ext cx="347662" cy="695325"/>
            <a:chOff x="4730" y="2897"/>
            <a:chExt cx="219" cy="438"/>
          </a:xfrm>
        </p:grpSpPr>
        <p:sp>
          <p:nvSpPr>
            <p:cNvPr id="597028" name="Freeform 3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7029" name="Group 37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7030" name="AutoShape 3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1" name="Rectangle 3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2" name="Rectangle 4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3" name="AutoShape 4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4" name="Line 4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5" name="Line 4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6" name="Rectangle 4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37" name="Rectangle 4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97038" name="Group 46"/>
          <p:cNvGrpSpPr>
            <a:grpSpLocks/>
          </p:cNvGrpSpPr>
          <p:nvPr/>
        </p:nvGrpSpPr>
        <p:grpSpPr bwMode="auto">
          <a:xfrm>
            <a:off x="6403975" y="3230563"/>
            <a:ext cx="347663" cy="695325"/>
            <a:chOff x="4730" y="2897"/>
            <a:chExt cx="219" cy="438"/>
          </a:xfrm>
        </p:grpSpPr>
        <p:sp>
          <p:nvSpPr>
            <p:cNvPr id="597039" name="Freeform 4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7040" name="Group 48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7041" name="AutoShape 4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42" name="Rectangle 5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43" name="Rectangle 5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44" name="AutoShape 5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45" name="Line 5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46" name="Line 5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47" name="Rectangle 5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048" name="Rectangle 5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97049" name="Text Box 57"/>
          <p:cNvSpPr txBox="1">
            <a:spLocks noChangeArrowheads="1"/>
          </p:cNvSpPr>
          <p:nvPr/>
        </p:nvSpPr>
        <p:spPr bwMode="auto">
          <a:xfrm>
            <a:off x="5732463" y="1249363"/>
            <a:ext cx="1830387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origin server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in North America</a:t>
            </a:r>
          </a:p>
        </p:txBody>
      </p:sp>
      <p:sp>
        <p:nvSpPr>
          <p:cNvPr id="597050" name="Text Box 58"/>
          <p:cNvSpPr txBox="1">
            <a:spLocks noChangeArrowheads="1"/>
          </p:cNvSpPr>
          <p:nvPr/>
        </p:nvSpPr>
        <p:spPr bwMode="auto">
          <a:xfrm>
            <a:off x="5487988" y="2860675"/>
            <a:ext cx="2295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CDN distribution node</a:t>
            </a:r>
          </a:p>
        </p:txBody>
      </p:sp>
      <p:sp>
        <p:nvSpPr>
          <p:cNvPr id="597051" name="Line 59"/>
          <p:cNvSpPr>
            <a:spLocks noChangeShapeType="1"/>
          </p:cNvSpPr>
          <p:nvPr/>
        </p:nvSpPr>
        <p:spPr bwMode="auto">
          <a:xfrm>
            <a:off x="6508750" y="2393950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2" name="Line 60"/>
          <p:cNvSpPr>
            <a:spLocks noChangeShapeType="1"/>
          </p:cNvSpPr>
          <p:nvPr/>
        </p:nvSpPr>
        <p:spPr bwMode="auto">
          <a:xfrm flipH="1">
            <a:off x="5629275" y="3736975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3" name="Line 61"/>
          <p:cNvSpPr>
            <a:spLocks noChangeShapeType="1"/>
          </p:cNvSpPr>
          <p:nvPr/>
        </p:nvSpPr>
        <p:spPr bwMode="auto">
          <a:xfrm>
            <a:off x="6581775" y="4016375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4" name="Line 62"/>
          <p:cNvSpPr>
            <a:spLocks noChangeShapeType="1"/>
          </p:cNvSpPr>
          <p:nvPr/>
        </p:nvSpPr>
        <p:spPr bwMode="auto">
          <a:xfrm>
            <a:off x="6800850" y="3711575"/>
            <a:ext cx="598488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55" name="Text Box 63"/>
          <p:cNvSpPr txBox="1">
            <a:spLocks noChangeArrowheads="1"/>
          </p:cNvSpPr>
          <p:nvPr/>
        </p:nvSpPr>
        <p:spPr bwMode="auto">
          <a:xfrm>
            <a:off x="4560888" y="4962525"/>
            <a:ext cx="1443037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in S. America</a:t>
            </a:r>
          </a:p>
        </p:txBody>
      </p:sp>
      <p:sp>
        <p:nvSpPr>
          <p:cNvPr id="597056" name="Text Box 64"/>
          <p:cNvSpPr txBox="1">
            <a:spLocks noChangeArrowheads="1"/>
          </p:cNvSpPr>
          <p:nvPr/>
        </p:nvSpPr>
        <p:spPr bwMode="auto">
          <a:xfrm>
            <a:off x="5989638" y="5291138"/>
            <a:ext cx="1290637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in Europe</a:t>
            </a:r>
          </a:p>
        </p:txBody>
      </p:sp>
      <p:sp>
        <p:nvSpPr>
          <p:cNvPr id="597057" name="Text Box 65"/>
          <p:cNvSpPr txBox="1">
            <a:spLocks noChangeArrowheads="1"/>
          </p:cNvSpPr>
          <p:nvPr/>
        </p:nvSpPr>
        <p:spPr bwMode="auto">
          <a:xfrm>
            <a:off x="7300913" y="5113338"/>
            <a:ext cx="1290637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in Asia</a:t>
            </a:r>
          </a:p>
        </p:txBody>
      </p:sp>
      <p:pic>
        <p:nvPicPr>
          <p:cNvPr id="68" name="Picture 6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74" y="1509"/>
            <a:ext cx="819785" cy="68326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3278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B2CCC928-FE90-475D-A411-F016C48A6BDF}" type="slidenum">
              <a:rPr lang="en-US"/>
              <a:pPr/>
              <a:t>17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/>
              <a:t>CDN example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4056063"/>
            <a:ext cx="4946650" cy="23479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origin server (www.foo.com)</a:t>
            </a:r>
            <a:endParaRPr lang="en-US" sz="2400"/>
          </a:p>
          <a:p>
            <a:r>
              <a:rPr lang="en-US" sz="2400"/>
              <a:t>distributes HTML</a:t>
            </a:r>
          </a:p>
          <a:p>
            <a:r>
              <a:rPr lang="en-US" sz="2400"/>
              <a:t>replaces:</a:t>
            </a:r>
          </a:p>
          <a:p>
            <a:pPr>
              <a:buFont typeface="Wingdings" pitchFamily="2" charset="2"/>
              <a:buNone/>
            </a:pPr>
            <a:r>
              <a:rPr lang="en-US" sz="1200">
                <a:latin typeface="Arial" charset="0"/>
                <a:cs typeface="Arial" charset="0"/>
              </a:rPr>
              <a:t>          </a:t>
            </a:r>
            <a:r>
              <a:rPr lang="en-US" sz="1400">
                <a:latin typeface="Arial" charset="0"/>
                <a:cs typeface="Arial" charset="0"/>
              </a:rPr>
              <a:t>http://www.foo.com/sports.ruth.gif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with</a:t>
            </a:r>
            <a:r>
              <a:rPr lang="en-US" sz="1200">
                <a:latin typeface="Times New Roman" pitchFamily="18" charset="0"/>
              </a:rPr>
              <a:t>                          </a:t>
            </a:r>
            <a:r>
              <a:rPr lang="en-US" sz="1200">
                <a:latin typeface="Arial" charset="0"/>
                <a:cs typeface="Arial" charset="0"/>
              </a:rPr>
              <a:t>h</a:t>
            </a:r>
            <a:r>
              <a:rPr lang="en-US" sz="1400">
                <a:latin typeface="Arial" charset="0"/>
                <a:cs typeface="Arial" charset="0"/>
              </a:rPr>
              <a:t>ttp://www.cdn.com/www.foo.com/sports/ruth.gif</a:t>
            </a:r>
            <a:endParaRPr lang="en-US" sz="2000">
              <a:latin typeface="Arial" charset="0"/>
              <a:cs typeface="Arial" charset="0"/>
            </a:endParaRPr>
          </a:p>
        </p:txBody>
      </p:sp>
      <p:graphicFrame>
        <p:nvGraphicFramePr>
          <p:cNvPr id="599045" name="Object 5"/>
          <p:cNvGraphicFramePr>
            <a:graphicFrameLocks noChangeAspect="1"/>
          </p:cNvGraphicFramePr>
          <p:nvPr/>
        </p:nvGraphicFramePr>
        <p:xfrm>
          <a:off x="2306638" y="1700213"/>
          <a:ext cx="4445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700213"/>
                        <a:ext cx="4445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9046" name="Group 6"/>
          <p:cNvGrpSpPr>
            <a:grpSpLocks/>
          </p:cNvGrpSpPr>
          <p:nvPr/>
        </p:nvGrpSpPr>
        <p:grpSpPr bwMode="auto">
          <a:xfrm>
            <a:off x="4851400" y="523875"/>
            <a:ext cx="184150" cy="542925"/>
            <a:chOff x="4180" y="783"/>
            <a:chExt cx="150" cy="307"/>
          </a:xfrm>
        </p:grpSpPr>
        <p:sp>
          <p:nvSpPr>
            <p:cNvPr id="599047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0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1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2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64" name="Group 24"/>
          <p:cNvGrpSpPr>
            <a:grpSpLocks/>
          </p:cNvGrpSpPr>
          <p:nvPr/>
        </p:nvGrpSpPr>
        <p:grpSpPr bwMode="auto">
          <a:xfrm>
            <a:off x="4757738" y="2749550"/>
            <a:ext cx="347662" cy="695325"/>
            <a:chOff x="4730" y="2897"/>
            <a:chExt cx="219" cy="438"/>
          </a:xfrm>
        </p:grpSpPr>
        <p:sp>
          <p:nvSpPr>
            <p:cNvPr id="599065" name="Freeform 2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9066" name="Group 26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99067" name="AutoShape 2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8" name="Rectangle 2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69" name="Rectangle 2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70" name="AutoShape 3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71" name="Line 3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72" name="Line 3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73" name="Rectangle 3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074" name="Rectangle 3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99075" name="Line 35"/>
          <p:cNvSpPr>
            <a:spLocks noChangeShapeType="1"/>
          </p:cNvSpPr>
          <p:nvPr/>
        </p:nvSpPr>
        <p:spPr bwMode="auto">
          <a:xfrm flipV="1">
            <a:off x="2894013" y="896938"/>
            <a:ext cx="1817687" cy="8318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6" name="Text Box 36"/>
          <p:cNvSpPr txBox="1">
            <a:spLocks noChangeArrowheads="1"/>
          </p:cNvSpPr>
          <p:nvPr/>
        </p:nvSpPr>
        <p:spPr bwMode="auto">
          <a:xfrm>
            <a:off x="5235575" y="419100"/>
            <a:ext cx="269716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400">
                <a:latin typeface="Arial" charset="0"/>
                <a:cs typeface="Arial" charset="0"/>
              </a:rPr>
              <a:t>HTTP request for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400">
                <a:latin typeface="Arial" charset="0"/>
                <a:cs typeface="Arial" charset="0"/>
              </a:rPr>
              <a:t>www.foo.com/sports/sports.html</a:t>
            </a:r>
          </a:p>
        </p:txBody>
      </p:sp>
      <p:sp>
        <p:nvSpPr>
          <p:cNvPr id="599077" name="Text Box 37"/>
          <p:cNvSpPr txBox="1">
            <a:spLocks noChangeArrowheads="1"/>
          </p:cNvSpPr>
          <p:nvPr/>
        </p:nvSpPr>
        <p:spPr bwMode="auto">
          <a:xfrm>
            <a:off x="5348288" y="1712913"/>
            <a:ext cx="2638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400">
                <a:latin typeface="Arial" charset="0"/>
                <a:cs typeface="Arial" charset="0"/>
              </a:rPr>
              <a:t>DNS query for www.cdn.com</a:t>
            </a:r>
          </a:p>
        </p:txBody>
      </p:sp>
      <p:sp>
        <p:nvSpPr>
          <p:cNvPr id="599078" name="Text Box 38"/>
          <p:cNvSpPr txBox="1">
            <a:spLocks noChangeArrowheads="1"/>
          </p:cNvSpPr>
          <p:nvPr/>
        </p:nvSpPr>
        <p:spPr bwMode="auto">
          <a:xfrm>
            <a:off x="5286375" y="2892425"/>
            <a:ext cx="3525838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400">
                <a:latin typeface="Arial" charset="0"/>
                <a:cs typeface="Arial" charset="0"/>
              </a:rPr>
              <a:t>HTTP request for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400">
                <a:latin typeface="Arial" charset="0"/>
                <a:cs typeface="Arial" charset="0"/>
              </a:rPr>
              <a:t>www.cdn.com/www.foo.com/sports/ruth.gif</a:t>
            </a:r>
          </a:p>
        </p:txBody>
      </p:sp>
      <p:sp>
        <p:nvSpPr>
          <p:cNvPr id="599079" name="Line 39"/>
          <p:cNvSpPr>
            <a:spLocks noChangeShapeType="1"/>
          </p:cNvSpPr>
          <p:nvPr/>
        </p:nvSpPr>
        <p:spPr bwMode="auto">
          <a:xfrm>
            <a:off x="2955925" y="1876425"/>
            <a:ext cx="161131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80" name="Line 40"/>
          <p:cNvSpPr>
            <a:spLocks noChangeShapeType="1"/>
          </p:cNvSpPr>
          <p:nvPr/>
        </p:nvSpPr>
        <p:spPr bwMode="auto">
          <a:xfrm>
            <a:off x="2881313" y="2058988"/>
            <a:ext cx="1798637" cy="1128712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81" name="Oval 41"/>
          <p:cNvSpPr>
            <a:spLocks noChangeArrowheads="1"/>
          </p:cNvSpPr>
          <p:nvPr/>
        </p:nvSpPr>
        <p:spPr bwMode="auto">
          <a:xfrm>
            <a:off x="3638550" y="1249363"/>
            <a:ext cx="206375" cy="220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400"/>
              <a:t>1</a:t>
            </a:r>
            <a:endParaRPr lang="en-US" sz="2400"/>
          </a:p>
        </p:txBody>
      </p:sp>
      <p:sp>
        <p:nvSpPr>
          <p:cNvPr id="599082" name="Oval 42"/>
          <p:cNvSpPr>
            <a:spLocks noChangeArrowheads="1"/>
          </p:cNvSpPr>
          <p:nvPr/>
        </p:nvSpPr>
        <p:spPr bwMode="auto">
          <a:xfrm>
            <a:off x="3670300" y="1771650"/>
            <a:ext cx="206375" cy="2206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400"/>
              <a:t>2</a:t>
            </a:r>
            <a:endParaRPr lang="en-US" sz="2400"/>
          </a:p>
        </p:txBody>
      </p:sp>
      <p:sp>
        <p:nvSpPr>
          <p:cNvPr id="599083" name="Oval 43"/>
          <p:cNvSpPr>
            <a:spLocks noChangeArrowheads="1"/>
          </p:cNvSpPr>
          <p:nvPr/>
        </p:nvSpPr>
        <p:spPr bwMode="auto">
          <a:xfrm>
            <a:off x="3638550" y="2481263"/>
            <a:ext cx="206375" cy="220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400"/>
              <a:t>3</a:t>
            </a:r>
          </a:p>
        </p:txBody>
      </p:sp>
      <p:sp>
        <p:nvSpPr>
          <p:cNvPr id="599084" name="Text Box 44"/>
          <p:cNvSpPr txBox="1">
            <a:spLocks noChangeArrowheads="1"/>
          </p:cNvSpPr>
          <p:nvPr/>
        </p:nvSpPr>
        <p:spPr bwMode="auto">
          <a:xfrm>
            <a:off x="4295775" y="952500"/>
            <a:ext cx="1393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origin server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599085" name="Text Box 45"/>
          <p:cNvSpPr txBox="1">
            <a:spLocks noChangeArrowheads="1"/>
          </p:cNvSpPr>
          <p:nvPr/>
        </p:nvSpPr>
        <p:spPr bwMode="auto">
          <a:xfrm>
            <a:off x="4040188" y="2027238"/>
            <a:ext cx="2117725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CDN’s authoritative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     DNS server</a:t>
            </a:r>
          </a:p>
        </p:txBody>
      </p:sp>
      <p:sp>
        <p:nvSpPr>
          <p:cNvPr id="599086" name="Text Box 46"/>
          <p:cNvSpPr txBox="1">
            <a:spLocks noChangeArrowheads="1"/>
          </p:cNvSpPr>
          <p:nvPr/>
        </p:nvSpPr>
        <p:spPr bwMode="auto">
          <a:xfrm>
            <a:off x="3659188" y="3368675"/>
            <a:ext cx="2543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   CDN server near client</a:t>
            </a:r>
          </a:p>
        </p:txBody>
      </p:sp>
      <p:sp>
        <p:nvSpPr>
          <p:cNvPr id="599087" name="Rectangle 47"/>
          <p:cNvSpPr>
            <a:spLocks noChangeArrowheads="1"/>
          </p:cNvSpPr>
          <p:nvPr/>
        </p:nvSpPr>
        <p:spPr bwMode="auto">
          <a:xfrm>
            <a:off x="5281613" y="3795713"/>
            <a:ext cx="3395662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/>
          </a:p>
        </p:txBody>
      </p:sp>
      <p:sp>
        <p:nvSpPr>
          <p:cNvPr id="599088" name="Rectangle 48"/>
          <p:cNvSpPr>
            <a:spLocks noChangeArrowheads="1"/>
          </p:cNvSpPr>
          <p:nvPr/>
        </p:nvSpPr>
        <p:spPr bwMode="auto">
          <a:xfrm>
            <a:off x="5046663" y="4084638"/>
            <a:ext cx="3835400" cy="199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CDN company (cdn.com)</a:t>
            </a:r>
            <a:endParaRPr lang="en-US" sz="2400"/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/>
              <a:t>distributes gif files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/>
              <a:t>uses its authoritative DNS server to route redirect requests</a:t>
            </a:r>
          </a:p>
        </p:txBody>
      </p:sp>
      <p:grpSp>
        <p:nvGrpSpPr>
          <p:cNvPr id="599089" name="Group 49"/>
          <p:cNvGrpSpPr>
            <a:grpSpLocks/>
          </p:cNvGrpSpPr>
          <p:nvPr/>
        </p:nvGrpSpPr>
        <p:grpSpPr bwMode="auto">
          <a:xfrm>
            <a:off x="4837113" y="1546225"/>
            <a:ext cx="184150" cy="542925"/>
            <a:chOff x="4180" y="783"/>
            <a:chExt cx="150" cy="307"/>
          </a:xfrm>
        </p:grpSpPr>
        <p:sp>
          <p:nvSpPr>
            <p:cNvPr id="599090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1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2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3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4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5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6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97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98" name="Text Box 58"/>
          <p:cNvSpPr txBox="1">
            <a:spLocks noChangeArrowheads="1"/>
          </p:cNvSpPr>
          <p:nvPr/>
        </p:nvSpPr>
        <p:spPr bwMode="auto">
          <a:xfrm>
            <a:off x="2228850" y="2033588"/>
            <a:ext cx="714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16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09712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66DB80D7-951F-4F46-90FF-26B2CC8FF0A1}" type="slidenum">
              <a:rPr lang="en-US"/>
              <a:pPr/>
              <a:t>18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CDNs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430338"/>
            <a:ext cx="7847012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routing requests</a:t>
            </a:r>
            <a:endParaRPr lang="en-US" sz="2400"/>
          </a:p>
          <a:p>
            <a:r>
              <a:rPr lang="en-US" sz="2400"/>
              <a:t>CDN creates a “map”, indicating distances from leaf ISPs and CDN nodes</a:t>
            </a:r>
          </a:p>
          <a:p>
            <a:r>
              <a:rPr lang="en-US" sz="2400"/>
              <a:t>when query arrives at authoritative DNS server:</a:t>
            </a:r>
          </a:p>
          <a:p>
            <a:pPr lvl="1"/>
            <a:r>
              <a:rPr lang="en-US" sz="2000"/>
              <a:t>server determines ISP from which query originates</a:t>
            </a:r>
          </a:p>
          <a:p>
            <a:pPr lvl="1"/>
            <a:r>
              <a:rPr lang="en-US" sz="2000"/>
              <a:t>uses “map” to determine best CDN server</a:t>
            </a:r>
          </a:p>
          <a:p>
            <a:r>
              <a:rPr lang="en-US" sz="2400"/>
              <a:t>CDN nodes create application-layer overlay network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3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16F85DDE-B3D7-4751-9C5A-A84AFDC274AA}" type="slidenum">
              <a:rPr lang="en-US"/>
              <a:pPr/>
              <a:t>19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72425" cy="871538"/>
          </a:xfrm>
        </p:spPr>
        <p:txBody>
          <a:bodyPr/>
          <a:lstStyle/>
          <a:p>
            <a:r>
              <a:rPr lang="en-US"/>
              <a:t>Summary: </a:t>
            </a:r>
            <a:r>
              <a:rPr lang="en-US" sz="2800"/>
              <a:t>Internet Multimedia: bag of tricks</a:t>
            </a: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6500"/>
            <a:ext cx="7772400" cy="52593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>
              <a:spcAft>
                <a:spcPct val="45000"/>
              </a:spcAft>
            </a:pPr>
            <a:r>
              <a:rPr lang="en-US">
                <a:solidFill>
                  <a:srgbClr val="FF0000"/>
                </a:solidFill>
              </a:rPr>
              <a:t>use UDP</a:t>
            </a:r>
            <a:r>
              <a:rPr lang="en-US"/>
              <a:t> to avoid TCP congestion control (delays) for time-sensitive traffic</a:t>
            </a:r>
          </a:p>
          <a:p>
            <a:r>
              <a:rPr lang="en-US"/>
              <a:t>client-side </a:t>
            </a:r>
            <a:r>
              <a:rPr lang="en-US">
                <a:solidFill>
                  <a:srgbClr val="FF0000"/>
                </a:solidFill>
              </a:rPr>
              <a:t>adaptive playout delay</a:t>
            </a:r>
            <a:r>
              <a:rPr lang="en-US"/>
              <a:t>: to compensate for delay</a:t>
            </a:r>
          </a:p>
          <a:p>
            <a:r>
              <a:rPr lang="en-US"/>
              <a:t>server side </a:t>
            </a:r>
            <a:r>
              <a:rPr lang="en-US">
                <a:solidFill>
                  <a:srgbClr val="FF0000"/>
                </a:solidFill>
              </a:rPr>
              <a:t>matches stream bandwidth</a:t>
            </a:r>
            <a:r>
              <a:rPr lang="en-US"/>
              <a:t> to available client-to-server path bandwidth</a:t>
            </a:r>
          </a:p>
          <a:p>
            <a:pPr lvl="1"/>
            <a:r>
              <a:rPr lang="en-US"/>
              <a:t>chose among pre-encoded stream rates</a:t>
            </a:r>
          </a:p>
          <a:p>
            <a:pPr lvl="1"/>
            <a:r>
              <a:rPr lang="en-US"/>
              <a:t>dynamic server encoding rate</a:t>
            </a:r>
          </a:p>
          <a:p>
            <a:r>
              <a:rPr lang="en-US"/>
              <a:t>error recovery (on top of UDP)</a:t>
            </a:r>
          </a:p>
          <a:p>
            <a:pPr lvl="1"/>
            <a:r>
              <a:rPr lang="en-US"/>
              <a:t>FEC, interleaving, error concealment</a:t>
            </a:r>
          </a:p>
          <a:p>
            <a:pPr lvl="1"/>
            <a:r>
              <a:rPr lang="en-US"/>
              <a:t>retransmissions, time permitting</a:t>
            </a:r>
          </a:p>
          <a:p>
            <a:r>
              <a:rPr lang="en-US"/>
              <a:t>CDN: bring content closer to clients</a:t>
            </a:r>
          </a:p>
        </p:txBody>
      </p:sp>
    </p:spTree>
    <p:extLst>
      <p:ext uri="{BB962C8B-B14F-4D97-AF65-F5344CB8AC3E}">
        <p14:creationId xmlns:p14="http://schemas.microsoft.com/office/powerpoint/2010/main" val="110349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1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E53185EC-FA77-4671-AE98-9FDF35C6D56D}" type="slidenum">
              <a:rPr lang="en-US"/>
              <a:pPr/>
              <a:t>2</a:t>
            </a:fld>
            <a:endParaRPr lang="en-US"/>
          </a:p>
        </p:txBody>
      </p:sp>
      <p:sp>
        <p:nvSpPr>
          <p:cNvPr id="278530" name="Freeform 2"/>
          <p:cNvSpPr>
            <a:spLocks/>
          </p:cNvSpPr>
          <p:nvPr/>
        </p:nvSpPr>
        <p:spPr bwMode="auto">
          <a:xfrm>
            <a:off x="768350" y="2201863"/>
            <a:ext cx="2092325" cy="1490662"/>
          </a:xfrm>
          <a:custGeom>
            <a:avLst/>
            <a:gdLst>
              <a:gd name="T0" fmla="*/ 618 w 1318"/>
              <a:gd name="T1" fmla="*/ 39 h 939"/>
              <a:gd name="T2" fmla="*/ 94 w 1318"/>
              <a:gd name="T3" fmla="*/ 57 h 939"/>
              <a:gd name="T4" fmla="*/ 57 w 1318"/>
              <a:gd name="T5" fmla="*/ 327 h 939"/>
              <a:gd name="T6" fmla="*/ 202 w 1318"/>
              <a:gd name="T7" fmla="*/ 519 h 939"/>
              <a:gd name="T8" fmla="*/ 294 w 1318"/>
              <a:gd name="T9" fmla="*/ 657 h 939"/>
              <a:gd name="T10" fmla="*/ 604 w 1318"/>
              <a:gd name="T11" fmla="*/ 887 h 939"/>
              <a:gd name="T12" fmla="*/ 808 w 1318"/>
              <a:gd name="T13" fmla="*/ 908 h 939"/>
              <a:gd name="T14" fmla="*/ 1072 w 1318"/>
              <a:gd name="T15" fmla="*/ 908 h 939"/>
              <a:gd name="T16" fmla="*/ 1296 w 1318"/>
              <a:gd name="T17" fmla="*/ 723 h 939"/>
              <a:gd name="T18" fmla="*/ 1204 w 1318"/>
              <a:gd name="T19" fmla="*/ 466 h 939"/>
              <a:gd name="T20" fmla="*/ 901 w 1318"/>
              <a:gd name="T21" fmla="*/ 413 h 939"/>
              <a:gd name="T22" fmla="*/ 808 w 1318"/>
              <a:gd name="T23" fmla="*/ 83 h 939"/>
              <a:gd name="T24" fmla="*/ 618 w 1318"/>
              <a:gd name="T25" fmla="*/ 39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8" h="939">
                <a:moveTo>
                  <a:pt x="618" y="39"/>
                </a:moveTo>
                <a:cubicBezTo>
                  <a:pt x="491" y="0"/>
                  <a:pt x="188" y="9"/>
                  <a:pt x="94" y="57"/>
                </a:cubicBezTo>
                <a:cubicBezTo>
                  <a:pt x="0" y="105"/>
                  <a:pt x="39" y="250"/>
                  <a:pt x="57" y="327"/>
                </a:cubicBezTo>
                <a:cubicBezTo>
                  <a:pt x="75" y="404"/>
                  <a:pt x="163" y="464"/>
                  <a:pt x="202" y="519"/>
                </a:cubicBezTo>
                <a:cubicBezTo>
                  <a:pt x="241" y="574"/>
                  <a:pt x="227" y="596"/>
                  <a:pt x="294" y="657"/>
                </a:cubicBezTo>
                <a:cubicBezTo>
                  <a:pt x="361" y="718"/>
                  <a:pt x="518" y="845"/>
                  <a:pt x="604" y="887"/>
                </a:cubicBezTo>
                <a:cubicBezTo>
                  <a:pt x="690" y="929"/>
                  <a:pt x="730" y="905"/>
                  <a:pt x="808" y="908"/>
                </a:cubicBezTo>
                <a:cubicBezTo>
                  <a:pt x="886" y="911"/>
                  <a:pt x="991" y="939"/>
                  <a:pt x="1072" y="908"/>
                </a:cubicBezTo>
                <a:cubicBezTo>
                  <a:pt x="1153" y="877"/>
                  <a:pt x="1274" y="797"/>
                  <a:pt x="1296" y="723"/>
                </a:cubicBezTo>
                <a:cubicBezTo>
                  <a:pt x="1318" y="649"/>
                  <a:pt x="1270" y="518"/>
                  <a:pt x="1204" y="466"/>
                </a:cubicBezTo>
                <a:cubicBezTo>
                  <a:pt x="1138" y="414"/>
                  <a:pt x="967" y="477"/>
                  <a:pt x="901" y="413"/>
                </a:cubicBezTo>
                <a:cubicBezTo>
                  <a:pt x="835" y="349"/>
                  <a:pt x="855" y="145"/>
                  <a:pt x="808" y="83"/>
                </a:cubicBezTo>
                <a:cubicBezTo>
                  <a:pt x="761" y="21"/>
                  <a:pt x="658" y="48"/>
                  <a:pt x="618" y="39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1" name="Freeform 3"/>
          <p:cNvSpPr>
            <a:spLocks/>
          </p:cNvSpPr>
          <p:nvPr/>
        </p:nvSpPr>
        <p:spPr bwMode="auto">
          <a:xfrm>
            <a:off x="1757363" y="3071813"/>
            <a:ext cx="509587" cy="214312"/>
          </a:xfrm>
          <a:custGeom>
            <a:avLst/>
            <a:gdLst>
              <a:gd name="T0" fmla="*/ 0 w 294"/>
              <a:gd name="T1" fmla="*/ 0 h 102"/>
              <a:gd name="T2" fmla="*/ 294 w 294"/>
              <a:gd name="T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02">
                <a:moveTo>
                  <a:pt x="0" y="0"/>
                </a:moveTo>
                <a:lnTo>
                  <a:pt x="294" y="10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2" name="Freeform 4"/>
          <p:cNvSpPr>
            <a:spLocks/>
          </p:cNvSpPr>
          <p:nvPr/>
        </p:nvSpPr>
        <p:spPr bwMode="auto">
          <a:xfrm>
            <a:off x="4667250" y="3914775"/>
            <a:ext cx="3773488" cy="1876425"/>
          </a:xfrm>
          <a:custGeom>
            <a:avLst/>
            <a:gdLst>
              <a:gd name="T0" fmla="*/ 139 w 2377"/>
              <a:gd name="T1" fmla="*/ 442 h 1182"/>
              <a:gd name="T2" fmla="*/ 159 w 2377"/>
              <a:gd name="T3" fmla="*/ 33 h 1182"/>
              <a:gd name="T4" fmla="*/ 1093 w 2377"/>
              <a:gd name="T5" fmla="*/ 245 h 1182"/>
              <a:gd name="T6" fmla="*/ 1577 w 2377"/>
              <a:gd name="T7" fmla="*/ 164 h 1182"/>
              <a:gd name="T8" fmla="*/ 2272 w 2377"/>
              <a:gd name="T9" fmla="*/ 422 h 1182"/>
              <a:gd name="T10" fmla="*/ 2209 w 2377"/>
              <a:gd name="T11" fmla="*/ 785 h 1182"/>
              <a:gd name="T12" fmla="*/ 1985 w 2377"/>
              <a:gd name="T13" fmla="*/ 1108 h 1182"/>
              <a:gd name="T14" fmla="*/ 1418 w 2377"/>
              <a:gd name="T15" fmla="*/ 1147 h 1182"/>
              <a:gd name="T16" fmla="*/ 1181 w 2377"/>
              <a:gd name="T17" fmla="*/ 897 h 1182"/>
              <a:gd name="T18" fmla="*/ 801 w 2377"/>
              <a:gd name="T19" fmla="*/ 852 h 1182"/>
              <a:gd name="T20" fmla="*/ 327 w 2377"/>
              <a:gd name="T21" fmla="*/ 792 h 1182"/>
              <a:gd name="T22" fmla="*/ 139 w 2377"/>
              <a:gd name="T23" fmla="*/ 442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7" h="1182">
                <a:moveTo>
                  <a:pt x="139" y="442"/>
                </a:moveTo>
                <a:cubicBezTo>
                  <a:pt x="93" y="341"/>
                  <a:pt x="0" y="66"/>
                  <a:pt x="159" y="33"/>
                </a:cubicBezTo>
                <a:cubicBezTo>
                  <a:pt x="318" y="0"/>
                  <a:pt x="857" y="223"/>
                  <a:pt x="1093" y="245"/>
                </a:cubicBezTo>
                <a:cubicBezTo>
                  <a:pt x="1329" y="267"/>
                  <a:pt x="1381" y="135"/>
                  <a:pt x="1577" y="164"/>
                </a:cubicBezTo>
                <a:cubicBezTo>
                  <a:pt x="1774" y="194"/>
                  <a:pt x="2167" y="318"/>
                  <a:pt x="2272" y="422"/>
                </a:cubicBezTo>
                <a:cubicBezTo>
                  <a:pt x="2377" y="526"/>
                  <a:pt x="2257" y="671"/>
                  <a:pt x="2209" y="785"/>
                </a:cubicBezTo>
                <a:cubicBezTo>
                  <a:pt x="2161" y="899"/>
                  <a:pt x="2117" y="1048"/>
                  <a:pt x="1985" y="1108"/>
                </a:cubicBezTo>
                <a:cubicBezTo>
                  <a:pt x="1853" y="1168"/>
                  <a:pt x="1552" y="1182"/>
                  <a:pt x="1418" y="1147"/>
                </a:cubicBezTo>
                <a:cubicBezTo>
                  <a:pt x="1284" y="1112"/>
                  <a:pt x="1284" y="946"/>
                  <a:pt x="1181" y="897"/>
                </a:cubicBezTo>
                <a:cubicBezTo>
                  <a:pt x="1078" y="848"/>
                  <a:pt x="943" y="870"/>
                  <a:pt x="801" y="852"/>
                </a:cubicBezTo>
                <a:cubicBezTo>
                  <a:pt x="659" y="834"/>
                  <a:pt x="437" y="860"/>
                  <a:pt x="327" y="792"/>
                </a:cubicBezTo>
                <a:cubicBezTo>
                  <a:pt x="217" y="724"/>
                  <a:pt x="178" y="515"/>
                  <a:pt x="139" y="4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3" name="Line 5"/>
          <p:cNvSpPr>
            <a:spLocks noChangeShapeType="1"/>
          </p:cNvSpPr>
          <p:nvPr/>
        </p:nvSpPr>
        <p:spPr bwMode="auto">
          <a:xfrm>
            <a:off x="6567488" y="484981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4" name="Line 6"/>
          <p:cNvSpPr>
            <a:spLocks noChangeShapeType="1"/>
          </p:cNvSpPr>
          <p:nvPr/>
        </p:nvSpPr>
        <p:spPr bwMode="auto">
          <a:xfrm flipH="1">
            <a:off x="7362825" y="484663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8535" name="Group 7"/>
          <p:cNvGrpSpPr>
            <a:grpSpLocks/>
          </p:cNvGrpSpPr>
          <p:nvPr/>
        </p:nvGrpSpPr>
        <p:grpSpPr bwMode="auto">
          <a:xfrm>
            <a:off x="7462838" y="4597400"/>
            <a:ext cx="501650" cy="234950"/>
            <a:chOff x="3600" y="219"/>
            <a:chExt cx="360" cy="175"/>
          </a:xfrm>
        </p:grpSpPr>
        <p:sp>
          <p:nvSpPr>
            <p:cNvPr id="27853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7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8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7854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541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54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43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4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8545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546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47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48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8549" name="Group 21"/>
          <p:cNvGrpSpPr>
            <a:grpSpLocks/>
          </p:cNvGrpSpPr>
          <p:nvPr/>
        </p:nvGrpSpPr>
        <p:grpSpPr bwMode="auto">
          <a:xfrm>
            <a:off x="6862763" y="5095875"/>
            <a:ext cx="500062" cy="233363"/>
            <a:chOff x="3600" y="219"/>
            <a:chExt cx="360" cy="175"/>
          </a:xfrm>
        </p:grpSpPr>
        <p:sp>
          <p:nvSpPr>
            <p:cNvPr id="278550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51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52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53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78554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555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556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57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58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8559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560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61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62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8563" name="Group 35"/>
          <p:cNvGrpSpPr>
            <a:grpSpLocks/>
          </p:cNvGrpSpPr>
          <p:nvPr/>
        </p:nvGrpSpPr>
        <p:grpSpPr bwMode="auto">
          <a:xfrm>
            <a:off x="6059488" y="4719638"/>
            <a:ext cx="501650" cy="233362"/>
            <a:chOff x="3600" y="219"/>
            <a:chExt cx="360" cy="175"/>
          </a:xfrm>
        </p:grpSpPr>
        <p:sp>
          <p:nvSpPr>
            <p:cNvPr id="278564" name="Oval 3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65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66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67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78568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569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570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71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72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8573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574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75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76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8577" name="Line 49"/>
          <p:cNvSpPr>
            <a:spLocks noChangeShapeType="1"/>
          </p:cNvSpPr>
          <p:nvPr/>
        </p:nvSpPr>
        <p:spPr bwMode="auto">
          <a:xfrm flipV="1">
            <a:off x="6538913" y="4721225"/>
            <a:ext cx="9318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78" name="Freeform 50"/>
          <p:cNvSpPr>
            <a:spLocks/>
          </p:cNvSpPr>
          <p:nvPr/>
        </p:nvSpPr>
        <p:spPr bwMode="auto">
          <a:xfrm>
            <a:off x="2978150" y="3106738"/>
            <a:ext cx="1439863" cy="1166812"/>
          </a:xfrm>
          <a:custGeom>
            <a:avLst/>
            <a:gdLst>
              <a:gd name="T0" fmla="*/ 210 w 907"/>
              <a:gd name="T1" fmla="*/ 0 h 735"/>
              <a:gd name="T2" fmla="*/ 31 w 907"/>
              <a:gd name="T3" fmla="*/ 126 h 735"/>
              <a:gd name="T4" fmla="*/ 25 w 907"/>
              <a:gd name="T5" fmla="*/ 434 h 735"/>
              <a:gd name="T6" fmla="*/ 46 w 907"/>
              <a:gd name="T7" fmla="*/ 691 h 735"/>
              <a:gd name="T8" fmla="*/ 218 w 907"/>
              <a:gd name="T9" fmla="*/ 701 h 735"/>
              <a:gd name="T10" fmla="*/ 377 w 907"/>
              <a:gd name="T11" fmla="*/ 677 h 735"/>
              <a:gd name="T12" fmla="*/ 551 w 907"/>
              <a:gd name="T13" fmla="*/ 665 h 735"/>
              <a:gd name="T14" fmla="*/ 818 w 907"/>
              <a:gd name="T15" fmla="*/ 551 h 735"/>
              <a:gd name="T16" fmla="*/ 902 w 907"/>
              <a:gd name="T17" fmla="*/ 377 h 735"/>
              <a:gd name="T18" fmla="*/ 785 w 907"/>
              <a:gd name="T19" fmla="*/ 218 h 735"/>
              <a:gd name="T20" fmla="*/ 590 w 907"/>
              <a:gd name="T21" fmla="*/ 122 h 735"/>
              <a:gd name="T22" fmla="*/ 210 w 907"/>
              <a:gd name="T23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7" h="735">
                <a:moveTo>
                  <a:pt x="210" y="0"/>
                </a:moveTo>
                <a:cubicBezTo>
                  <a:pt x="105" y="6"/>
                  <a:pt x="61" y="54"/>
                  <a:pt x="31" y="126"/>
                </a:cubicBezTo>
                <a:cubicBezTo>
                  <a:pt x="0" y="198"/>
                  <a:pt x="23" y="340"/>
                  <a:pt x="25" y="434"/>
                </a:cubicBezTo>
                <a:cubicBezTo>
                  <a:pt x="28" y="528"/>
                  <a:pt x="14" y="647"/>
                  <a:pt x="46" y="691"/>
                </a:cubicBezTo>
                <a:cubicBezTo>
                  <a:pt x="78" y="735"/>
                  <a:pt x="163" y="703"/>
                  <a:pt x="218" y="701"/>
                </a:cubicBezTo>
                <a:cubicBezTo>
                  <a:pt x="273" y="699"/>
                  <a:pt x="322" y="683"/>
                  <a:pt x="377" y="677"/>
                </a:cubicBezTo>
                <a:cubicBezTo>
                  <a:pt x="432" y="671"/>
                  <a:pt x="478" y="686"/>
                  <a:pt x="551" y="665"/>
                </a:cubicBezTo>
                <a:cubicBezTo>
                  <a:pt x="624" y="644"/>
                  <a:pt x="760" y="599"/>
                  <a:pt x="818" y="551"/>
                </a:cubicBezTo>
                <a:cubicBezTo>
                  <a:pt x="876" y="503"/>
                  <a:pt x="907" y="432"/>
                  <a:pt x="902" y="377"/>
                </a:cubicBezTo>
                <a:cubicBezTo>
                  <a:pt x="897" y="322"/>
                  <a:pt x="837" y="261"/>
                  <a:pt x="785" y="218"/>
                </a:cubicBezTo>
                <a:cubicBezTo>
                  <a:pt x="733" y="175"/>
                  <a:pt x="686" y="158"/>
                  <a:pt x="590" y="122"/>
                </a:cubicBezTo>
                <a:cubicBezTo>
                  <a:pt x="494" y="86"/>
                  <a:pt x="289" y="25"/>
                  <a:pt x="210" y="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79" name="Line 51"/>
          <p:cNvSpPr>
            <a:spLocks noChangeShapeType="1"/>
          </p:cNvSpPr>
          <p:nvPr/>
        </p:nvSpPr>
        <p:spPr bwMode="auto">
          <a:xfrm>
            <a:off x="3584575" y="3433763"/>
            <a:ext cx="347663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80" name="Line 52"/>
          <p:cNvSpPr>
            <a:spLocks noChangeShapeType="1"/>
          </p:cNvSpPr>
          <p:nvPr/>
        </p:nvSpPr>
        <p:spPr bwMode="auto">
          <a:xfrm>
            <a:off x="4230688" y="3765550"/>
            <a:ext cx="658812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81" name="Line 53"/>
          <p:cNvSpPr>
            <a:spLocks noChangeShapeType="1"/>
          </p:cNvSpPr>
          <p:nvPr/>
        </p:nvSpPr>
        <p:spPr bwMode="auto">
          <a:xfrm flipH="1">
            <a:off x="3324225" y="3543300"/>
            <a:ext cx="1588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82" name="Freeform 54"/>
          <p:cNvSpPr>
            <a:spLocks/>
          </p:cNvSpPr>
          <p:nvPr/>
        </p:nvSpPr>
        <p:spPr bwMode="auto">
          <a:xfrm>
            <a:off x="5411788" y="4313238"/>
            <a:ext cx="679450" cy="458787"/>
          </a:xfrm>
          <a:custGeom>
            <a:avLst/>
            <a:gdLst>
              <a:gd name="T0" fmla="*/ 0 w 428"/>
              <a:gd name="T1" fmla="*/ 0 h 289"/>
              <a:gd name="T2" fmla="*/ 428 w 428"/>
              <a:gd name="T3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83" name="Line 55"/>
          <p:cNvSpPr>
            <a:spLocks noChangeShapeType="1"/>
          </p:cNvSpPr>
          <p:nvPr/>
        </p:nvSpPr>
        <p:spPr bwMode="auto">
          <a:xfrm flipH="1">
            <a:off x="3597275" y="3697288"/>
            <a:ext cx="350838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8584" name="Group 56"/>
          <p:cNvGrpSpPr>
            <a:grpSpLocks/>
          </p:cNvGrpSpPr>
          <p:nvPr/>
        </p:nvGrpSpPr>
        <p:grpSpPr bwMode="auto">
          <a:xfrm>
            <a:off x="3084513" y="3303588"/>
            <a:ext cx="501650" cy="233362"/>
            <a:chOff x="3600" y="219"/>
            <a:chExt cx="360" cy="175"/>
          </a:xfrm>
        </p:grpSpPr>
        <p:sp>
          <p:nvSpPr>
            <p:cNvPr id="278585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86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87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588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78589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590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591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92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93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8594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595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96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597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8598" name="Group 70"/>
          <p:cNvGrpSpPr>
            <a:grpSpLocks/>
          </p:cNvGrpSpPr>
          <p:nvPr/>
        </p:nvGrpSpPr>
        <p:grpSpPr bwMode="auto">
          <a:xfrm>
            <a:off x="3087688" y="3838575"/>
            <a:ext cx="501650" cy="233363"/>
            <a:chOff x="3600" y="219"/>
            <a:chExt cx="360" cy="175"/>
          </a:xfrm>
        </p:grpSpPr>
        <p:sp>
          <p:nvSpPr>
            <p:cNvPr id="278599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00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01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02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78603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604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605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06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07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8608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609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10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11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8612" name="Group 84"/>
          <p:cNvGrpSpPr>
            <a:grpSpLocks/>
          </p:cNvGrpSpPr>
          <p:nvPr/>
        </p:nvGrpSpPr>
        <p:grpSpPr bwMode="auto">
          <a:xfrm>
            <a:off x="3727450" y="3638550"/>
            <a:ext cx="500063" cy="233363"/>
            <a:chOff x="3600" y="219"/>
            <a:chExt cx="360" cy="175"/>
          </a:xfrm>
        </p:grpSpPr>
        <p:sp>
          <p:nvSpPr>
            <p:cNvPr id="278613" name="Oval 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14" name="Line 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15" name="Line 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16" name="Rectangle 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78617" name="Oval 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618" name="Group 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619" name="Line 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20" name="Line 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21" name="Line 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8622" name="Group 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623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24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25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8626" name="Group 98"/>
          <p:cNvGrpSpPr>
            <a:grpSpLocks/>
          </p:cNvGrpSpPr>
          <p:nvPr/>
        </p:nvGrpSpPr>
        <p:grpSpPr bwMode="auto">
          <a:xfrm>
            <a:off x="4892675" y="4167188"/>
            <a:ext cx="501650" cy="233362"/>
            <a:chOff x="3600" y="219"/>
            <a:chExt cx="360" cy="175"/>
          </a:xfrm>
        </p:grpSpPr>
        <p:sp>
          <p:nvSpPr>
            <p:cNvPr id="278627" name="Oval 9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28" name="Line 10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29" name="Line 10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30" name="Rectangle 10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78631" name="Oval 10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632" name="Group 10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633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34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35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8636" name="Group 10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637" name="Line 10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38" name="Line 11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39" name="Line 11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8640" name="Line 112"/>
          <p:cNvSpPr>
            <a:spLocks noChangeShapeType="1"/>
          </p:cNvSpPr>
          <p:nvPr/>
        </p:nvSpPr>
        <p:spPr bwMode="auto">
          <a:xfrm>
            <a:off x="2747963" y="3290888"/>
            <a:ext cx="352425" cy="125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8641" name="Group 113"/>
          <p:cNvGrpSpPr>
            <a:grpSpLocks/>
          </p:cNvGrpSpPr>
          <p:nvPr/>
        </p:nvGrpSpPr>
        <p:grpSpPr bwMode="auto">
          <a:xfrm>
            <a:off x="2254250" y="3160713"/>
            <a:ext cx="501650" cy="233362"/>
            <a:chOff x="3600" y="219"/>
            <a:chExt cx="360" cy="175"/>
          </a:xfrm>
        </p:grpSpPr>
        <p:sp>
          <p:nvSpPr>
            <p:cNvPr id="278642" name="Oval 11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43" name="Line 11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44" name="Line 11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45" name="Rectangle 11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78646" name="Oval 11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647" name="Group 11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64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4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5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8651" name="Group 12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652" name="Line 1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53" name="Line 1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54" name="Line 1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8655" name="Rectangle 127"/>
          <p:cNvSpPr>
            <a:spLocks noGrp="1" noChangeArrowheads="1"/>
          </p:cNvSpPr>
          <p:nvPr>
            <p:ph type="title"/>
          </p:nvPr>
        </p:nvSpPr>
        <p:spPr>
          <a:xfrm>
            <a:off x="284163" y="179388"/>
            <a:ext cx="8405812" cy="1143000"/>
          </a:xfrm>
        </p:spPr>
        <p:txBody>
          <a:bodyPr/>
          <a:lstStyle/>
          <a:p>
            <a:r>
              <a:rPr lang="en-US" sz="2800"/>
              <a:t>Multimedia and Quality of Service: What is it?</a:t>
            </a:r>
            <a:endParaRPr lang="en-US"/>
          </a:p>
        </p:txBody>
      </p:sp>
      <p:grpSp>
        <p:nvGrpSpPr>
          <p:cNvPr id="278656" name="Group 128"/>
          <p:cNvGrpSpPr>
            <a:grpSpLocks/>
          </p:cNvGrpSpPr>
          <p:nvPr/>
        </p:nvGrpSpPr>
        <p:grpSpPr bwMode="auto">
          <a:xfrm>
            <a:off x="688975" y="1747838"/>
            <a:ext cx="1800225" cy="561975"/>
            <a:chOff x="3621" y="3265"/>
            <a:chExt cx="1776" cy="744"/>
          </a:xfrm>
        </p:grpSpPr>
        <p:pic>
          <p:nvPicPr>
            <p:cNvPr id="278657" name="Picture 129" descr="reel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8658" name="Freeform 130"/>
            <p:cNvSpPr>
              <a:spLocks/>
            </p:cNvSpPr>
            <p:nvPr/>
          </p:nvSpPr>
          <p:spPr bwMode="auto">
            <a:xfrm>
              <a:off x="3972" y="3288"/>
              <a:ext cx="1401" cy="438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59" name="Freeform 131"/>
            <p:cNvSpPr>
              <a:spLocks/>
            </p:cNvSpPr>
            <p:nvPr/>
          </p:nvSpPr>
          <p:spPr bwMode="auto">
            <a:xfrm>
              <a:off x="4242" y="3858"/>
              <a:ext cx="999" cy="123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78660" name="Picture 132" descr="video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8661" name="Group 133"/>
          <p:cNvGrpSpPr>
            <a:grpSpLocks/>
          </p:cNvGrpSpPr>
          <p:nvPr/>
        </p:nvGrpSpPr>
        <p:grpSpPr bwMode="auto">
          <a:xfrm>
            <a:off x="6650038" y="2763838"/>
            <a:ext cx="1463675" cy="1341437"/>
            <a:chOff x="4367" y="1793"/>
            <a:chExt cx="922" cy="845"/>
          </a:xfrm>
        </p:grpSpPr>
        <p:grpSp>
          <p:nvGrpSpPr>
            <p:cNvPr id="278662" name="Group 134"/>
            <p:cNvGrpSpPr>
              <a:grpSpLocks/>
            </p:cNvGrpSpPr>
            <p:nvPr/>
          </p:nvGrpSpPr>
          <p:grpSpPr bwMode="auto">
            <a:xfrm>
              <a:off x="4371" y="1799"/>
              <a:ext cx="918" cy="839"/>
              <a:chOff x="1044" y="2733"/>
              <a:chExt cx="918" cy="839"/>
            </a:xfrm>
          </p:grpSpPr>
          <p:sp>
            <p:nvSpPr>
              <p:cNvPr id="278663" name="Rectangle 135"/>
              <p:cNvSpPr>
                <a:spLocks noChangeArrowheads="1"/>
              </p:cNvSpPr>
              <p:nvPr/>
            </p:nvSpPr>
            <p:spPr bwMode="auto">
              <a:xfrm>
                <a:off x="1044" y="2733"/>
                <a:ext cx="918" cy="744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7620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64" name="Rectangle 136"/>
              <p:cNvSpPr>
                <a:spLocks noChangeArrowheads="1"/>
              </p:cNvSpPr>
              <p:nvPr/>
            </p:nvSpPr>
            <p:spPr bwMode="auto">
              <a:xfrm>
                <a:off x="1314" y="3480"/>
                <a:ext cx="390" cy="47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65" name="Rectangle 137"/>
              <p:cNvSpPr>
                <a:spLocks noChangeArrowheads="1"/>
              </p:cNvSpPr>
              <p:nvPr/>
            </p:nvSpPr>
            <p:spPr bwMode="auto">
              <a:xfrm>
                <a:off x="1047" y="3522"/>
                <a:ext cx="903" cy="5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8666" name="Rectangle 138"/>
            <p:cNvSpPr>
              <a:spLocks noChangeArrowheads="1"/>
            </p:cNvSpPr>
            <p:nvPr/>
          </p:nvSpPr>
          <p:spPr bwMode="auto">
            <a:xfrm>
              <a:off x="4367" y="1793"/>
              <a:ext cx="921" cy="73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8667" name="Freeform 139"/>
          <p:cNvSpPr>
            <a:spLocks/>
          </p:cNvSpPr>
          <p:nvPr/>
        </p:nvSpPr>
        <p:spPr bwMode="auto">
          <a:xfrm>
            <a:off x="1757363" y="2182813"/>
            <a:ext cx="5795962" cy="2573337"/>
          </a:xfrm>
          <a:custGeom>
            <a:avLst/>
            <a:gdLst>
              <a:gd name="T0" fmla="*/ 0 w 3651"/>
              <a:gd name="T1" fmla="*/ 0 h 1621"/>
              <a:gd name="T2" fmla="*/ 1 w 3651"/>
              <a:gd name="T3" fmla="*/ 511 h 1621"/>
              <a:gd name="T4" fmla="*/ 353 w 3651"/>
              <a:gd name="T5" fmla="*/ 665 h 1621"/>
              <a:gd name="T6" fmla="*/ 669 w 3651"/>
              <a:gd name="T7" fmla="*/ 673 h 1621"/>
              <a:gd name="T8" fmla="*/ 977 w 3651"/>
              <a:gd name="T9" fmla="*/ 797 h 1621"/>
              <a:gd name="T10" fmla="*/ 1157 w 3651"/>
              <a:gd name="T11" fmla="*/ 745 h 1621"/>
              <a:gd name="T12" fmla="*/ 1429 w 3651"/>
              <a:gd name="T13" fmla="*/ 909 h 1621"/>
              <a:gd name="T14" fmla="*/ 1569 w 3651"/>
              <a:gd name="T15" fmla="*/ 953 h 1621"/>
              <a:gd name="T16" fmla="*/ 1969 w 3651"/>
              <a:gd name="T17" fmla="*/ 1261 h 1621"/>
              <a:gd name="T18" fmla="*/ 2317 w 3651"/>
              <a:gd name="T19" fmla="*/ 1301 h 1621"/>
              <a:gd name="T20" fmla="*/ 2797 w 3651"/>
              <a:gd name="T21" fmla="*/ 1621 h 1621"/>
              <a:gd name="T22" fmla="*/ 3651 w 3651"/>
              <a:gd name="T23" fmla="*/ 1559 h 1621"/>
              <a:gd name="T24" fmla="*/ 3651 w 3651"/>
              <a:gd name="T25" fmla="*/ 1187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51" h="1621">
                <a:moveTo>
                  <a:pt x="0" y="0"/>
                </a:moveTo>
                <a:lnTo>
                  <a:pt x="1" y="511"/>
                </a:lnTo>
                <a:lnTo>
                  <a:pt x="353" y="665"/>
                </a:lnTo>
                <a:lnTo>
                  <a:pt x="669" y="673"/>
                </a:lnTo>
                <a:lnTo>
                  <a:pt x="977" y="797"/>
                </a:lnTo>
                <a:lnTo>
                  <a:pt x="1157" y="745"/>
                </a:lnTo>
                <a:lnTo>
                  <a:pt x="1429" y="909"/>
                </a:lnTo>
                <a:lnTo>
                  <a:pt x="1569" y="953"/>
                </a:lnTo>
                <a:lnTo>
                  <a:pt x="1969" y="1261"/>
                </a:lnTo>
                <a:lnTo>
                  <a:pt x="2317" y="1301"/>
                </a:lnTo>
                <a:lnTo>
                  <a:pt x="2797" y="1621"/>
                </a:lnTo>
                <a:lnTo>
                  <a:pt x="3651" y="1559"/>
                </a:lnTo>
                <a:lnTo>
                  <a:pt x="3651" y="1187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8668" name="Object 140"/>
          <p:cNvGraphicFramePr>
            <a:graphicFrameLocks noChangeAspect="1"/>
          </p:cNvGraphicFramePr>
          <p:nvPr/>
        </p:nvGraphicFramePr>
        <p:xfrm>
          <a:off x="1387475" y="2312988"/>
          <a:ext cx="5191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Clip" r:id="rId6" imgW="857160" imgH="1324080" progId="MS_ClipArt_Gallery.2">
                  <p:embed/>
                </p:oleObj>
              </mc:Choice>
              <mc:Fallback>
                <p:oleObj name="Clip" r:id="rId6" imgW="857160" imgH="132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312988"/>
                        <a:ext cx="5191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8669" name="Group 141"/>
          <p:cNvGrpSpPr>
            <a:grpSpLocks/>
          </p:cNvGrpSpPr>
          <p:nvPr/>
        </p:nvGrpSpPr>
        <p:grpSpPr bwMode="auto">
          <a:xfrm>
            <a:off x="5168900" y="4848225"/>
            <a:ext cx="501650" cy="233363"/>
            <a:chOff x="3600" y="219"/>
            <a:chExt cx="360" cy="175"/>
          </a:xfrm>
        </p:grpSpPr>
        <p:sp>
          <p:nvSpPr>
            <p:cNvPr id="278670" name="Oval 1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71" name="Line 1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72" name="Line 1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673" name="Rectangle 1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78674" name="Oval 1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8675" name="Group 1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78676" name="Line 1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77" name="Line 1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78" name="Line 1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8679" name="Group 1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8680" name="Line 1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81" name="Line 1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82" name="Line 1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8683" name="Freeform 155"/>
          <p:cNvSpPr>
            <a:spLocks/>
          </p:cNvSpPr>
          <p:nvPr/>
        </p:nvSpPr>
        <p:spPr bwMode="auto">
          <a:xfrm>
            <a:off x="5197475" y="4394200"/>
            <a:ext cx="193675" cy="473075"/>
          </a:xfrm>
          <a:custGeom>
            <a:avLst/>
            <a:gdLst>
              <a:gd name="T0" fmla="*/ 0 w 428"/>
              <a:gd name="T1" fmla="*/ 0 h 289"/>
              <a:gd name="T2" fmla="*/ 428 w 428"/>
              <a:gd name="T3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84" name="Freeform 156"/>
          <p:cNvSpPr>
            <a:spLocks/>
          </p:cNvSpPr>
          <p:nvPr/>
        </p:nvSpPr>
        <p:spPr bwMode="auto">
          <a:xfrm flipV="1">
            <a:off x="5668963" y="4867275"/>
            <a:ext cx="379412" cy="93663"/>
          </a:xfrm>
          <a:custGeom>
            <a:avLst/>
            <a:gdLst>
              <a:gd name="T0" fmla="*/ 0 w 428"/>
              <a:gd name="T1" fmla="*/ 0 h 289"/>
              <a:gd name="T2" fmla="*/ 428 w 428"/>
              <a:gd name="T3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8685" name="Object 157"/>
          <p:cNvGraphicFramePr>
            <a:graphicFrameLocks noChangeAspect="1"/>
          </p:cNvGraphicFramePr>
          <p:nvPr/>
        </p:nvGraphicFramePr>
        <p:xfrm>
          <a:off x="3736975" y="2586038"/>
          <a:ext cx="7223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Clip" r:id="rId8" imgW="676440" imgH="485640" progId="MS_ClipArt_Gallery.2">
                  <p:embed/>
                </p:oleObj>
              </mc:Choice>
              <mc:Fallback>
                <p:oleObj name="Clip" r:id="rId8" imgW="676440" imgH="48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2586038"/>
                        <a:ext cx="7223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686" name="Freeform 158"/>
          <p:cNvSpPr>
            <a:spLocks/>
          </p:cNvSpPr>
          <p:nvPr/>
        </p:nvSpPr>
        <p:spPr bwMode="auto">
          <a:xfrm>
            <a:off x="5445125" y="5080000"/>
            <a:ext cx="107950" cy="292100"/>
          </a:xfrm>
          <a:custGeom>
            <a:avLst/>
            <a:gdLst>
              <a:gd name="T0" fmla="*/ 0 w 428"/>
              <a:gd name="T1" fmla="*/ 0 h 289"/>
              <a:gd name="T2" fmla="*/ 428 w 428"/>
              <a:gd name="T3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8687" name="Object 159"/>
          <p:cNvGraphicFramePr>
            <a:graphicFrameLocks noChangeAspect="1"/>
          </p:cNvGraphicFramePr>
          <p:nvPr/>
        </p:nvGraphicFramePr>
        <p:xfrm>
          <a:off x="5232400" y="5329238"/>
          <a:ext cx="7223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Clip" r:id="rId10" imgW="676440" imgH="485640" progId="MS_ClipArt_Gallery.2">
                  <p:embed/>
                </p:oleObj>
              </mc:Choice>
              <mc:Fallback>
                <p:oleObj name="Clip" r:id="rId10" imgW="676440" imgH="48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5329238"/>
                        <a:ext cx="7223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688" name="Freeform 160"/>
          <p:cNvSpPr>
            <a:spLocks/>
          </p:cNvSpPr>
          <p:nvPr/>
        </p:nvSpPr>
        <p:spPr bwMode="auto">
          <a:xfrm flipH="1">
            <a:off x="3400425" y="2974975"/>
            <a:ext cx="415925" cy="349250"/>
          </a:xfrm>
          <a:custGeom>
            <a:avLst/>
            <a:gdLst>
              <a:gd name="T0" fmla="*/ 0 w 428"/>
              <a:gd name="T1" fmla="*/ 0 h 289"/>
              <a:gd name="T2" fmla="*/ 428 w 428"/>
              <a:gd name="T3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89" name="Freeform 161"/>
          <p:cNvSpPr>
            <a:spLocks/>
          </p:cNvSpPr>
          <p:nvPr/>
        </p:nvSpPr>
        <p:spPr bwMode="auto">
          <a:xfrm>
            <a:off x="3114675" y="2867025"/>
            <a:ext cx="2400300" cy="2481263"/>
          </a:xfrm>
          <a:custGeom>
            <a:avLst/>
            <a:gdLst>
              <a:gd name="T0" fmla="*/ 468 w 1512"/>
              <a:gd name="T1" fmla="*/ 0 h 1563"/>
              <a:gd name="T2" fmla="*/ 0 w 1512"/>
              <a:gd name="T3" fmla="*/ 396 h 1563"/>
              <a:gd name="T4" fmla="*/ 108 w 1512"/>
              <a:gd name="T5" fmla="*/ 423 h 1563"/>
              <a:gd name="T6" fmla="*/ 315 w 1512"/>
              <a:gd name="T7" fmla="*/ 381 h 1563"/>
              <a:gd name="T8" fmla="*/ 570 w 1512"/>
              <a:gd name="T9" fmla="*/ 555 h 1563"/>
              <a:gd name="T10" fmla="*/ 693 w 1512"/>
              <a:gd name="T11" fmla="*/ 573 h 1563"/>
              <a:gd name="T12" fmla="*/ 1080 w 1512"/>
              <a:gd name="T13" fmla="*/ 882 h 1563"/>
              <a:gd name="T14" fmla="*/ 1254 w 1512"/>
              <a:gd name="T15" fmla="*/ 900 h 1563"/>
              <a:gd name="T16" fmla="*/ 1512 w 1512"/>
              <a:gd name="T17" fmla="*/ 1563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2" h="1563">
                <a:moveTo>
                  <a:pt x="468" y="0"/>
                </a:moveTo>
                <a:lnTo>
                  <a:pt x="0" y="396"/>
                </a:lnTo>
                <a:lnTo>
                  <a:pt x="108" y="423"/>
                </a:lnTo>
                <a:lnTo>
                  <a:pt x="315" y="381"/>
                </a:lnTo>
                <a:lnTo>
                  <a:pt x="570" y="555"/>
                </a:lnTo>
                <a:lnTo>
                  <a:pt x="693" y="573"/>
                </a:lnTo>
                <a:lnTo>
                  <a:pt x="1080" y="882"/>
                </a:lnTo>
                <a:lnTo>
                  <a:pt x="1254" y="900"/>
                </a:lnTo>
                <a:lnTo>
                  <a:pt x="1512" y="1563"/>
                </a:lnTo>
              </a:path>
            </a:pathLst>
          </a:custGeom>
          <a:noFill/>
          <a:ln w="57150" cmpd="sng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90" name="Line 162"/>
          <p:cNvSpPr>
            <a:spLocks noChangeShapeType="1"/>
          </p:cNvSpPr>
          <p:nvPr/>
        </p:nvSpPr>
        <p:spPr bwMode="auto">
          <a:xfrm flipH="1">
            <a:off x="7686675" y="4210050"/>
            <a:ext cx="1588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691" name="Text Box 163"/>
          <p:cNvSpPr txBox="1">
            <a:spLocks noChangeArrowheads="1"/>
          </p:cNvSpPr>
          <p:nvPr/>
        </p:nvSpPr>
        <p:spPr bwMode="auto">
          <a:xfrm>
            <a:off x="4614863" y="1290638"/>
            <a:ext cx="37957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multimedia applications: </a:t>
            </a:r>
            <a:r>
              <a:rPr lang="en-US" sz="2400"/>
              <a:t>network audio and video</a:t>
            </a:r>
          </a:p>
          <a:p>
            <a:r>
              <a:rPr lang="en-US" sz="2400"/>
              <a:t>(“continuous media”)</a:t>
            </a:r>
          </a:p>
        </p:txBody>
      </p:sp>
      <p:grpSp>
        <p:nvGrpSpPr>
          <p:cNvPr id="278692" name="Group 164"/>
          <p:cNvGrpSpPr>
            <a:grpSpLocks/>
          </p:cNvGrpSpPr>
          <p:nvPr/>
        </p:nvGrpSpPr>
        <p:grpSpPr bwMode="auto">
          <a:xfrm>
            <a:off x="352425" y="4048125"/>
            <a:ext cx="4303713" cy="2243138"/>
            <a:chOff x="222" y="2550"/>
            <a:chExt cx="2711" cy="1413"/>
          </a:xfrm>
        </p:grpSpPr>
        <p:sp>
          <p:nvSpPr>
            <p:cNvPr id="278693" name="Text Box 165"/>
            <p:cNvSpPr txBox="1">
              <a:spLocks noChangeArrowheads="1"/>
            </p:cNvSpPr>
            <p:nvPr/>
          </p:nvSpPr>
          <p:spPr bwMode="auto">
            <a:xfrm>
              <a:off x="392" y="2882"/>
              <a:ext cx="2391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/>
                <a:t>network provides application with </a:t>
              </a:r>
              <a:r>
                <a:rPr lang="en-US" sz="2400" i="1">
                  <a:solidFill>
                    <a:srgbClr val="FF0000"/>
                  </a:solidFill>
                </a:rPr>
                <a:t>level of performance needed for application to function.</a:t>
              </a:r>
            </a:p>
          </p:txBody>
        </p:sp>
        <p:sp>
          <p:nvSpPr>
            <p:cNvPr id="278694" name="Rectangle 166"/>
            <p:cNvSpPr>
              <a:spLocks noChangeArrowheads="1"/>
            </p:cNvSpPr>
            <p:nvPr/>
          </p:nvSpPr>
          <p:spPr bwMode="auto">
            <a:xfrm>
              <a:off x="222" y="2719"/>
              <a:ext cx="2711" cy="12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278695" name="Group 167"/>
            <p:cNvGrpSpPr>
              <a:grpSpLocks/>
            </p:cNvGrpSpPr>
            <p:nvPr/>
          </p:nvGrpSpPr>
          <p:grpSpPr bwMode="auto">
            <a:xfrm>
              <a:off x="378" y="2550"/>
              <a:ext cx="601" cy="327"/>
              <a:chOff x="378" y="1832"/>
              <a:chExt cx="601" cy="327"/>
            </a:xfrm>
          </p:grpSpPr>
          <p:sp>
            <p:nvSpPr>
              <p:cNvPr id="278696" name="Rectangle 168"/>
              <p:cNvSpPr>
                <a:spLocks noChangeArrowheads="1"/>
              </p:cNvSpPr>
              <p:nvPr/>
            </p:nvSpPr>
            <p:spPr bwMode="auto">
              <a:xfrm>
                <a:off x="378" y="1845"/>
                <a:ext cx="577" cy="2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697" name="Text Box 169"/>
              <p:cNvSpPr txBox="1">
                <a:spLocks noChangeArrowheads="1"/>
              </p:cNvSpPr>
              <p:nvPr/>
            </p:nvSpPr>
            <p:spPr bwMode="auto">
              <a:xfrm>
                <a:off x="394" y="1832"/>
                <a:ext cx="58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QoS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205989"/>
      </p:ext>
    </p:extLst>
  </p:cSld>
  <p:clrMapOvr>
    <a:masterClrMapping/>
  </p:clrMapOvr>
  <p:transition xmlns:p14="http://schemas.microsoft.com/office/powerpoint/2010/main">
    <p:cover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8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8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8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67" grpId="0" animBg="1"/>
      <p:bldP spid="2786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93D348DD-BC8D-4151-A9F0-077EFB6A4D94}" type="slidenum">
              <a:rPr lang="en-US"/>
              <a:pPr/>
              <a:t>3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MM Networking Applications 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56163" y="1279525"/>
            <a:ext cx="4103687" cy="4908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Fundamental characteristics:</a:t>
            </a:r>
            <a:endParaRPr lang="en-US" sz="2400"/>
          </a:p>
          <a:p>
            <a:r>
              <a:rPr lang="en-US" sz="2400"/>
              <a:t>typically </a:t>
            </a:r>
            <a:r>
              <a:rPr lang="en-US" sz="2400" b="1">
                <a:solidFill>
                  <a:srgbClr val="FF0000"/>
                </a:solidFill>
              </a:rPr>
              <a:t>delay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 b="1">
                <a:solidFill>
                  <a:srgbClr val="FF0000"/>
                </a:solidFill>
              </a:rPr>
              <a:t>sensitive</a:t>
            </a:r>
          </a:p>
          <a:p>
            <a:pPr lvl="1"/>
            <a:r>
              <a:rPr lang="en-US" sz="2000"/>
              <a:t>end-to-end delay</a:t>
            </a:r>
          </a:p>
          <a:p>
            <a:pPr lvl="1"/>
            <a:r>
              <a:rPr lang="en-US" sz="2000"/>
              <a:t>delay jitter</a:t>
            </a:r>
            <a:r>
              <a:rPr lang="en-US" sz="2000" b="1"/>
              <a:t> </a:t>
            </a:r>
          </a:p>
          <a:p>
            <a:r>
              <a:rPr lang="en-US" sz="2400" b="1">
                <a:solidFill>
                  <a:srgbClr val="FF0000"/>
                </a:solidFill>
              </a:rPr>
              <a:t>loss tolerant</a:t>
            </a:r>
            <a:r>
              <a:rPr lang="en-US" sz="2400"/>
              <a:t>: infrequent losses cause minor glitches </a:t>
            </a:r>
          </a:p>
          <a:p>
            <a:r>
              <a:rPr lang="en-US" sz="2400"/>
              <a:t>antithesis of data, which are loss </a:t>
            </a:r>
            <a:r>
              <a:rPr lang="en-US" sz="2400" i="1"/>
              <a:t>intolerant</a:t>
            </a:r>
            <a:r>
              <a:rPr lang="en-US" sz="2400"/>
              <a:t> but delay </a:t>
            </a:r>
            <a:r>
              <a:rPr lang="en-US" sz="2400" i="1"/>
              <a:t>tolerant</a:t>
            </a:r>
            <a:r>
              <a:rPr lang="en-US" sz="2400"/>
              <a:t>.</a:t>
            </a:r>
            <a:endParaRPr lang="en-US" sz="2400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4025" y="1377950"/>
            <a:ext cx="4359275" cy="4908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Classes of MM applications: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1) stored streaming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2) live streaming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3) interactive, real-time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500063" y="5035550"/>
            <a:ext cx="4262437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2400" b="1"/>
              <a:t>Jitter</a:t>
            </a:r>
            <a:r>
              <a:rPr lang="en-US" sz="2400"/>
              <a:t> is the variability </a:t>
            </a:r>
          </a:p>
          <a:p>
            <a:pPr lvl="1"/>
            <a:r>
              <a:rPr lang="en-US" sz="2400"/>
              <a:t>of packet delays within </a:t>
            </a:r>
          </a:p>
          <a:p>
            <a:pPr lvl="1"/>
            <a:r>
              <a:rPr lang="en-US" sz="2400"/>
              <a:t>the same packet stream</a:t>
            </a:r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74" y="1509"/>
            <a:ext cx="819785" cy="68326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4346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1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B8AD8D88-CDE0-475F-BB05-488EDC505871}" type="slidenum">
              <a:rPr lang="en-US"/>
              <a:pPr/>
              <a:t>4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0850"/>
            <a:ext cx="7772400" cy="871538"/>
          </a:xfrm>
        </p:spPr>
        <p:txBody>
          <a:bodyPr/>
          <a:lstStyle/>
          <a:p>
            <a:r>
              <a:rPr lang="en-US"/>
              <a:t>Streaming Stored Multimedia 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501650" y="2654300"/>
            <a:ext cx="5070475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Stored streaming: 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/>
              <a:t>media stored at source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/>
              <a:t>transmitted to client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1" u="sng">
                <a:solidFill>
                  <a:srgbClr val="FF0000"/>
                </a:solidFill>
              </a:rPr>
              <a:t>streaming:</a:t>
            </a:r>
            <a:r>
              <a:rPr lang="en-US" sz="2400"/>
              <a:t> client playout begins </a:t>
            </a:r>
            <a:r>
              <a:rPr lang="en-US" sz="2400" i="1"/>
              <a:t>before</a:t>
            </a:r>
            <a:r>
              <a:rPr lang="en-US" sz="2400"/>
              <a:t> all data has arrived</a:t>
            </a:r>
          </a:p>
        </p:txBody>
      </p:sp>
      <p:sp>
        <p:nvSpPr>
          <p:cNvPr id="219290" name="Freeform 154"/>
          <p:cNvSpPr>
            <a:spLocks/>
          </p:cNvSpPr>
          <p:nvPr/>
        </p:nvSpPr>
        <p:spPr bwMode="auto">
          <a:xfrm>
            <a:off x="3282950" y="1933575"/>
            <a:ext cx="1492250" cy="966788"/>
          </a:xfrm>
          <a:custGeom>
            <a:avLst/>
            <a:gdLst>
              <a:gd name="T0" fmla="*/ 618 w 1318"/>
              <a:gd name="T1" fmla="*/ 39 h 939"/>
              <a:gd name="T2" fmla="*/ 94 w 1318"/>
              <a:gd name="T3" fmla="*/ 57 h 939"/>
              <a:gd name="T4" fmla="*/ 57 w 1318"/>
              <a:gd name="T5" fmla="*/ 327 h 939"/>
              <a:gd name="T6" fmla="*/ 202 w 1318"/>
              <a:gd name="T7" fmla="*/ 519 h 939"/>
              <a:gd name="T8" fmla="*/ 294 w 1318"/>
              <a:gd name="T9" fmla="*/ 657 h 939"/>
              <a:gd name="T10" fmla="*/ 604 w 1318"/>
              <a:gd name="T11" fmla="*/ 887 h 939"/>
              <a:gd name="T12" fmla="*/ 808 w 1318"/>
              <a:gd name="T13" fmla="*/ 908 h 939"/>
              <a:gd name="T14" fmla="*/ 1072 w 1318"/>
              <a:gd name="T15" fmla="*/ 908 h 939"/>
              <a:gd name="T16" fmla="*/ 1296 w 1318"/>
              <a:gd name="T17" fmla="*/ 723 h 939"/>
              <a:gd name="T18" fmla="*/ 1204 w 1318"/>
              <a:gd name="T19" fmla="*/ 466 h 939"/>
              <a:gd name="T20" fmla="*/ 901 w 1318"/>
              <a:gd name="T21" fmla="*/ 413 h 939"/>
              <a:gd name="T22" fmla="*/ 808 w 1318"/>
              <a:gd name="T23" fmla="*/ 83 h 939"/>
              <a:gd name="T24" fmla="*/ 618 w 1318"/>
              <a:gd name="T25" fmla="*/ 39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8" h="939">
                <a:moveTo>
                  <a:pt x="618" y="39"/>
                </a:moveTo>
                <a:cubicBezTo>
                  <a:pt x="491" y="0"/>
                  <a:pt x="188" y="9"/>
                  <a:pt x="94" y="57"/>
                </a:cubicBezTo>
                <a:cubicBezTo>
                  <a:pt x="0" y="105"/>
                  <a:pt x="39" y="250"/>
                  <a:pt x="57" y="327"/>
                </a:cubicBezTo>
                <a:cubicBezTo>
                  <a:pt x="75" y="404"/>
                  <a:pt x="163" y="464"/>
                  <a:pt x="202" y="519"/>
                </a:cubicBezTo>
                <a:cubicBezTo>
                  <a:pt x="241" y="574"/>
                  <a:pt x="227" y="596"/>
                  <a:pt x="294" y="657"/>
                </a:cubicBezTo>
                <a:cubicBezTo>
                  <a:pt x="361" y="718"/>
                  <a:pt x="518" y="845"/>
                  <a:pt x="604" y="887"/>
                </a:cubicBezTo>
                <a:cubicBezTo>
                  <a:pt x="690" y="929"/>
                  <a:pt x="730" y="905"/>
                  <a:pt x="808" y="908"/>
                </a:cubicBezTo>
                <a:cubicBezTo>
                  <a:pt x="886" y="911"/>
                  <a:pt x="991" y="939"/>
                  <a:pt x="1072" y="908"/>
                </a:cubicBezTo>
                <a:cubicBezTo>
                  <a:pt x="1153" y="877"/>
                  <a:pt x="1274" y="797"/>
                  <a:pt x="1296" y="723"/>
                </a:cubicBezTo>
                <a:cubicBezTo>
                  <a:pt x="1318" y="649"/>
                  <a:pt x="1270" y="518"/>
                  <a:pt x="1204" y="466"/>
                </a:cubicBezTo>
                <a:cubicBezTo>
                  <a:pt x="1138" y="414"/>
                  <a:pt x="967" y="477"/>
                  <a:pt x="901" y="413"/>
                </a:cubicBezTo>
                <a:cubicBezTo>
                  <a:pt x="835" y="349"/>
                  <a:pt x="855" y="145"/>
                  <a:pt x="808" y="83"/>
                </a:cubicBezTo>
                <a:cubicBezTo>
                  <a:pt x="761" y="21"/>
                  <a:pt x="658" y="48"/>
                  <a:pt x="618" y="39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291" name="Freeform 155"/>
          <p:cNvSpPr>
            <a:spLocks/>
          </p:cNvSpPr>
          <p:nvPr/>
        </p:nvSpPr>
        <p:spPr bwMode="auto">
          <a:xfrm>
            <a:off x="3987800" y="2497138"/>
            <a:ext cx="361950" cy="139700"/>
          </a:xfrm>
          <a:custGeom>
            <a:avLst/>
            <a:gdLst>
              <a:gd name="T0" fmla="*/ 0 w 294"/>
              <a:gd name="T1" fmla="*/ 0 h 102"/>
              <a:gd name="T2" fmla="*/ 294 w 294"/>
              <a:gd name="T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02">
                <a:moveTo>
                  <a:pt x="0" y="0"/>
                </a:moveTo>
                <a:lnTo>
                  <a:pt x="294" y="102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292" name="Freeform 156"/>
          <p:cNvSpPr>
            <a:spLocks/>
          </p:cNvSpPr>
          <p:nvPr/>
        </p:nvSpPr>
        <p:spPr bwMode="auto">
          <a:xfrm>
            <a:off x="6059488" y="3043238"/>
            <a:ext cx="2687637" cy="1214437"/>
          </a:xfrm>
          <a:custGeom>
            <a:avLst/>
            <a:gdLst>
              <a:gd name="T0" fmla="*/ 139 w 2377"/>
              <a:gd name="T1" fmla="*/ 442 h 1182"/>
              <a:gd name="T2" fmla="*/ 159 w 2377"/>
              <a:gd name="T3" fmla="*/ 33 h 1182"/>
              <a:gd name="T4" fmla="*/ 1093 w 2377"/>
              <a:gd name="T5" fmla="*/ 245 h 1182"/>
              <a:gd name="T6" fmla="*/ 1577 w 2377"/>
              <a:gd name="T7" fmla="*/ 164 h 1182"/>
              <a:gd name="T8" fmla="*/ 2272 w 2377"/>
              <a:gd name="T9" fmla="*/ 422 h 1182"/>
              <a:gd name="T10" fmla="*/ 2209 w 2377"/>
              <a:gd name="T11" fmla="*/ 785 h 1182"/>
              <a:gd name="T12" fmla="*/ 1985 w 2377"/>
              <a:gd name="T13" fmla="*/ 1108 h 1182"/>
              <a:gd name="T14" fmla="*/ 1418 w 2377"/>
              <a:gd name="T15" fmla="*/ 1147 h 1182"/>
              <a:gd name="T16" fmla="*/ 1181 w 2377"/>
              <a:gd name="T17" fmla="*/ 897 h 1182"/>
              <a:gd name="T18" fmla="*/ 801 w 2377"/>
              <a:gd name="T19" fmla="*/ 852 h 1182"/>
              <a:gd name="T20" fmla="*/ 327 w 2377"/>
              <a:gd name="T21" fmla="*/ 792 h 1182"/>
              <a:gd name="T22" fmla="*/ 139 w 2377"/>
              <a:gd name="T23" fmla="*/ 442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7" h="1182">
                <a:moveTo>
                  <a:pt x="139" y="442"/>
                </a:moveTo>
                <a:cubicBezTo>
                  <a:pt x="93" y="341"/>
                  <a:pt x="0" y="66"/>
                  <a:pt x="159" y="33"/>
                </a:cubicBezTo>
                <a:cubicBezTo>
                  <a:pt x="318" y="0"/>
                  <a:pt x="857" y="223"/>
                  <a:pt x="1093" y="245"/>
                </a:cubicBezTo>
                <a:cubicBezTo>
                  <a:pt x="1329" y="267"/>
                  <a:pt x="1381" y="135"/>
                  <a:pt x="1577" y="164"/>
                </a:cubicBezTo>
                <a:cubicBezTo>
                  <a:pt x="1774" y="194"/>
                  <a:pt x="2167" y="318"/>
                  <a:pt x="2272" y="422"/>
                </a:cubicBezTo>
                <a:cubicBezTo>
                  <a:pt x="2377" y="526"/>
                  <a:pt x="2257" y="671"/>
                  <a:pt x="2209" y="785"/>
                </a:cubicBezTo>
                <a:cubicBezTo>
                  <a:pt x="2161" y="899"/>
                  <a:pt x="2117" y="1048"/>
                  <a:pt x="1985" y="1108"/>
                </a:cubicBezTo>
                <a:cubicBezTo>
                  <a:pt x="1853" y="1168"/>
                  <a:pt x="1552" y="1182"/>
                  <a:pt x="1418" y="1147"/>
                </a:cubicBezTo>
                <a:cubicBezTo>
                  <a:pt x="1284" y="1112"/>
                  <a:pt x="1284" y="946"/>
                  <a:pt x="1181" y="897"/>
                </a:cubicBezTo>
                <a:cubicBezTo>
                  <a:pt x="1078" y="848"/>
                  <a:pt x="943" y="870"/>
                  <a:pt x="801" y="852"/>
                </a:cubicBezTo>
                <a:cubicBezTo>
                  <a:pt x="659" y="834"/>
                  <a:pt x="437" y="860"/>
                  <a:pt x="327" y="792"/>
                </a:cubicBezTo>
                <a:cubicBezTo>
                  <a:pt x="217" y="724"/>
                  <a:pt x="178" y="515"/>
                  <a:pt x="139" y="4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293" name="Line 157"/>
          <p:cNvSpPr>
            <a:spLocks noChangeShapeType="1"/>
          </p:cNvSpPr>
          <p:nvPr/>
        </p:nvSpPr>
        <p:spPr bwMode="auto">
          <a:xfrm>
            <a:off x="7413625" y="3648075"/>
            <a:ext cx="215900" cy="249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294" name="Line 158"/>
          <p:cNvSpPr>
            <a:spLocks noChangeShapeType="1"/>
          </p:cNvSpPr>
          <p:nvPr/>
        </p:nvSpPr>
        <p:spPr bwMode="auto">
          <a:xfrm flipH="1">
            <a:off x="7980363" y="3646488"/>
            <a:ext cx="198437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9295" name="Group 159"/>
          <p:cNvGrpSpPr>
            <a:grpSpLocks/>
          </p:cNvGrpSpPr>
          <p:nvPr/>
        </p:nvGrpSpPr>
        <p:grpSpPr bwMode="auto">
          <a:xfrm>
            <a:off x="8050213" y="3484563"/>
            <a:ext cx="357187" cy="152400"/>
            <a:chOff x="3600" y="219"/>
            <a:chExt cx="360" cy="175"/>
          </a:xfrm>
        </p:grpSpPr>
        <p:sp>
          <p:nvSpPr>
            <p:cNvPr id="219296" name="Oval 16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97" name="Line 16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98" name="Line 16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299" name="Rectangle 16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300" name="Oval 16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301" name="Group 16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02" name="Line 1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03" name="Line 1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04" name="Line 1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305" name="Group 16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06" name="Line 1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07" name="Line 1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08" name="Line 1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9309" name="Group 173"/>
          <p:cNvGrpSpPr>
            <a:grpSpLocks/>
          </p:cNvGrpSpPr>
          <p:nvPr/>
        </p:nvGrpSpPr>
        <p:grpSpPr bwMode="auto">
          <a:xfrm>
            <a:off x="7624763" y="3806825"/>
            <a:ext cx="355600" cy="152400"/>
            <a:chOff x="3600" y="219"/>
            <a:chExt cx="360" cy="175"/>
          </a:xfrm>
        </p:grpSpPr>
        <p:sp>
          <p:nvSpPr>
            <p:cNvPr id="219310" name="Oval 17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11" name="Line 17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12" name="Line 17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13" name="Rectangle 17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314" name="Oval 17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315" name="Group 17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16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17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18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319" name="Group 18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20" name="Line 1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21" name="Line 1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22" name="Line 1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9323" name="Group 187"/>
          <p:cNvGrpSpPr>
            <a:grpSpLocks/>
          </p:cNvGrpSpPr>
          <p:nvPr/>
        </p:nvGrpSpPr>
        <p:grpSpPr bwMode="auto">
          <a:xfrm>
            <a:off x="7051675" y="3563938"/>
            <a:ext cx="357188" cy="150812"/>
            <a:chOff x="3600" y="219"/>
            <a:chExt cx="360" cy="175"/>
          </a:xfrm>
        </p:grpSpPr>
        <p:sp>
          <p:nvSpPr>
            <p:cNvPr id="219324" name="Oval 1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25" name="Line 1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26" name="Line 1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27" name="Rectangle 1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328" name="Oval 1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329" name="Group 1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30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31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32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333" name="Group 1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34" name="Line 1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35" name="Line 1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36" name="Line 2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9337" name="Line 201"/>
          <p:cNvSpPr>
            <a:spLocks noChangeShapeType="1"/>
          </p:cNvSpPr>
          <p:nvPr/>
        </p:nvSpPr>
        <p:spPr bwMode="auto">
          <a:xfrm flipV="1">
            <a:off x="7392988" y="3565525"/>
            <a:ext cx="663575" cy="46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338" name="Freeform 202"/>
          <p:cNvSpPr>
            <a:spLocks/>
          </p:cNvSpPr>
          <p:nvPr/>
        </p:nvSpPr>
        <p:spPr bwMode="auto">
          <a:xfrm>
            <a:off x="4857750" y="2520950"/>
            <a:ext cx="1025525" cy="754063"/>
          </a:xfrm>
          <a:custGeom>
            <a:avLst/>
            <a:gdLst>
              <a:gd name="T0" fmla="*/ 210 w 907"/>
              <a:gd name="T1" fmla="*/ 0 h 735"/>
              <a:gd name="T2" fmla="*/ 31 w 907"/>
              <a:gd name="T3" fmla="*/ 126 h 735"/>
              <a:gd name="T4" fmla="*/ 25 w 907"/>
              <a:gd name="T5" fmla="*/ 434 h 735"/>
              <a:gd name="T6" fmla="*/ 46 w 907"/>
              <a:gd name="T7" fmla="*/ 691 h 735"/>
              <a:gd name="T8" fmla="*/ 218 w 907"/>
              <a:gd name="T9" fmla="*/ 701 h 735"/>
              <a:gd name="T10" fmla="*/ 377 w 907"/>
              <a:gd name="T11" fmla="*/ 677 h 735"/>
              <a:gd name="T12" fmla="*/ 551 w 907"/>
              <a:gd name="T13" fmla="*/ 665 h 735"/>
              <a:gd name="T14" fmla="*/ 818 w 907"/>
              <a:gd name="T15" fmla="*/ 551 h 735"/>
              <a:gd name="T16" fmla="*/ 902 w 907"/>
              <a:gd name="T17" fmla="*/ 377 h 735"/>
              <a:gd name="T18" fmla="*/ 785 w 907"/>
              <a:gd name="T19" fmla="*/ 218 h 735"/>
              <a:gd name="T20" fmla="*/ 590 w 907"/>
              <a:gd name="T21" fmla="*/ 122 h 735"/>
              <a:gd name="T22" fmla="*/ 210 w 907"/>
              <a:gd name="T23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07" h="735">
                <a:moveTo>
                  <a:pt x="210" y="0"/>
                </a:moveTo>
                <a:cubicBezTo>
                  <a:pt x="105" y="6"/>
                  <a:pt x="61" y="54"/>
                  <a:pt x="31" y="126"/>
                </a:cubicBezTo>
                <a:cubicBezTo>
                  <a:pt x="0" y="198"/>
                  <a:pt x="23" y="340"/>
                  <a:pt x="25" y="434"/>
                </a:cubicBezTo>
                <a:cubicBezTo>
                  <a:pt x="28" y="528"/>
                  <a:pt x="14" y="647"/>
                  <a:pt x="46" y="691"/>
                </a:cubicBezTo>
                <a:cubicBezTo>
                  <a:pt x="78" y="735"/>
                  <a:pt x="163" y="703"/>
                  <a:pt x="218" y="701"/>
                </a:cubicBezTo>
                <a:cubicBezTo>
                  <a:pt x="273" y="699"/>
                  <a:pt x="322" y="683"/>
                  <a:pt x="377" y="677"/>
                </a:cubicBezTo>
                <a:cubicBezTo>
                  <a:pt x="432" y="671"/>
                  <a:pt x="478" y="686"/>
                  <a:pt x="551" y="665"/>
                </a:cubicBezTo>
                <a:cubicBezTo>
                  <a:pt x="624" y="644"/>
                  <a:pt x="760" y="599"/>
                  <a:pt x="818" y="551"/>
                </a:cubicBezTo>
                <a:cubicBezTo>
                  <a:pt x="876" y="503"/>
                  <a:pt x="907" y="432"/>
                  <a:pt x="902" y="377"/>
                </a:cubicBezTo>
                <a:cubicBezTo>
                  <a:pt x="897" y="322"/>
                  <a:pt x="837" y="261"/>
                  <a:pt x="785" y="218"/>
                </a:cubicBezTo>
                <a:cubicBezTo>
                  <a:pt x="733" y="175"/>
                  <a:pt x="686" y="158"/>
                  <a:pt x="590" y="122"/>
                </a:cubicBezTo>
                <a:cubicBezTo>
                  <a:pt x="494" y="86"/>
                  <a:pt x="289" y="25"/>
                  <a:pt x="210" y="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339" name="Line 203"/>
          <p:cNvSpPr>
            <a:spLocks noChangeShapeType="1"/>
          </p:cNvSpPr>
          <p:nvPr/>
        </p:nvSpPr>
        <p:spPr bwMode="auto">
          <a:xfrm>
            <a:off x="5287963" y="2732088"/>
            <a:ext cx="249237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340" name="Line 204"/>
          <p:cNvSpPr>
            <a:spLocks noChangeShapeType="1"/>
          </p:cNvSpPr>
          <p:nvPr/>
        </p:nvSpPr>
        <p:spPr bwMode="auto">
          <a:xfrm>
            <a:off x="5749925" y="2946400"/>
            <a:ext cx="468313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341" name="Line 205"/>
          <p:cNvSpPr>
            <a:spLocks noChangeShapeType="1"/>
          </p:cNvSpPr>
          <p:nvPr/>
        </p:nvSpPr>
        <p:spPr bwMode="auto">
          <a:xfrm flipH="1">
            <a:off x="5103813" y="2803525"/>
            <a:ext cx="1587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342" name="Freeform 206"/>
          <p:cNvSpPr>
            <a:spLocks/>
          </p:cNvSpPr>
          <p:nvPr/>
        </p:nvSpPr>
        <p:spPr bwMode="auto">
          <a:xfrm>
            <a:off x="6591300" y="3300413"/>
            <a:ext cx="484188" cy="296862"/>
          </a:xfrm>
          <a:custGeom>
            <a:avLst/>
            <a:gdLst>
              <a:gd name="T0" fmla="*/ 0 w 428"/>
              <a:gd name="T1" fmla="*/ 0 h 289"/>
              <a:gd name="T2" fmla="*/ 428 w 428"/>
              <a:gd name="T3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343" name="Line 207"/>
          <p:cNvSpPr>
            <a:spLocks noChangeShapeType="1"/>
          </p:cNvSpPr>
          <p:nvPr/>
        </p:nvSpPr>
        <p:spPr bwMode="auto">
          <a:xfrm flipH="1">
            <a:off x="5299075" y="2901950"/>
            <a:ext cx="24765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9344" name="Group 208"/>
          <p:cNvGrpSpPr>
            <a:grpSpLocks/>
          </p:cNvGrpSpPr>
          <p:nvPr/>
        </p:nvGrpSpPr>
        <p:grpSpPr bwMode="auto">
          <a:xfrm>
            <a:off x="4932363" y="2647950"/>
            <a:ext cx="357187" cy="149225"/>
            <a:chOff x="3600" y="219"/>
            <a:chExt cx="360" cy="175"/>
          </a:xfrm>
        </p:grpSpPr>
        <p:sp>
          <p:nvSpPr>
            <p:cNvPr id="219345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46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47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48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349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350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5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5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5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354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55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56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57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9358" name="Group 222"/>
          <p:cNvGrpSpPr>
            <a:grpSpLocks/>
          </p:cNvGrpSpPr>
          <p:nvPr/>
        </p:nvGrpSpPr>
        <p:grpSpPr bwMode="auto">
          <a:xfrm>
            <a:off x="4933950" y="2992438"/>
            <a:ext cx="358775" cy="152400"/>
            <a:chOff x="3600" y="219"/>
            <a:chExt cx="360" cy="175"/>
          </a:xfrm>
        </p:grpSpPr>
        <p:sp>
          <p:nvSpPr>
            <p:cNvPr id="219359" name="Oval 22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60" name="Line 22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61" name="Line 22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62" name="Rectangle 22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363" name="Oval 22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364" name="Group 22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65" name="Line 2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66" name="Line 2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67" name="Line 2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368" name="Group 23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69" name="Line 2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70" name="Line 2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71" name="Line 2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9372" name="Group 236"/>
          <p:cNvGrpSpPr>
            <a:grpSpLocks/>
          </p:cNvGrpSpPr>
          <p:nvPr/>
        </p:nvGrpSpPr>
        <p:grpSpPr bwMode="auto">
          <a:xfrm>
            <a:off x="5391150" y="2863850"/>
            <a:ext cx="357188" cy="150813"/>
            <a:chOff x="3600" y="219"/>
            <a:chExt cx="360" cy="175"/>
          </a:xfrm>
        </p:grpSpPr>
        <p:sp>
          <p:nvSpPr>
            <p:cNvPr id="219373" name="Oval 23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74" name="Line 23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75" name="Line 23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76" name="Rectangle 24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377" name="Oval 24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378" name="Group 24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79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80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81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382" name="Group 24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83" name="Line 2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84" name="Line 2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85" name="Line 2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9386" name="Group 250"/>
          <p:cNvGrpSpPr>
            <a:grpSpLocks/>
          </p:cNvGrpSpPr>
          <p:nvPr/>
        </p:nvGrpSpPr>
        <p:grpSpPr bwMode="auto">
          <a:xfrm>
            <a:off x="6221413" y="3205163"/>
            <a:ext cx="357187" cy="152400"/>
            <a:chOff x="3600" y="219"/>
            <a:chExt cx="360" cy="175"/>
          </a:xfrm>
        </p:grpSpPr>
        <p:sp>
          <p:nvSpPr>
            <p:cNvPr id="219387" name="Oval 25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88" name="Line 25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89" name="Line 25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390" name="Rectangle 25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391" name="Oval 25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392" name="Group 25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393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94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95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396" name="Group 26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397" name="Line 2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98" name="Line 2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399" name="Line 2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9400" name="Line 264"/>
          <p:cNvSpPr>
            <a:spLocks noChangeShapeType="1"/>
          </p:cNvSpPr>
          <p:nvPr/>
        </p:nvSpPr>
        <p:spPr bwMode="auto">
          <a:xfrm>
            <a:off x="4694238" y="2638425"/>
            <a:ext cx="250825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9401" name="Group 265"/>
          <p:cNvGrpSpPr>
            <a:grpSpLocks/>
          </p:cNvGrpSpPr>
          <p:nvPr/>
        </p:nvGrpSpPr>
        <p:grpSpPr bwMode="auto">
          <a:xfrm>
            <a:off x="4341813" y="2554288"/>
            <a:ext cx="357187" cy="152400"/>
            <a:chOff x="3600" y="219"/>
            <a:chExt cx="360" cy="175"/>
          </a:xfrm>
        </p:grpSpPr>
        <p:sp>
          <p:nvSpPr>
            <p:cNvPr id="219402" name="Oval 26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03" name="Line 26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04" name="Line 26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05" name="Rectangle 26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406" name="Oval 27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407" name="Group 27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408" name="Line 27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409" name="Line 27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410" name="Line 27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411" name="Group 27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412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413" name="Line 27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414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9415" name="Group 279"/>
          <p:cNvGrpSpPr>
            <a:grpSpLocks/>
          </p:cNvGrpSpPr>
          <p:nvPr/>
        </p:nvGrpSpPr>
        <p:grpSpPr bwMode="auto">
          <a:xfrm>
            <a:off x="3227388" y="1639888"/>
            <a:ext cx="1281112" cy="363537"/>
            <a:chOff x="3621" y="3265"/>
            <a:chExt cx="1776" cy="744"/>
          </a:xfrm>
        </p:grpSpPr>
        <p:pic>
          <p:nvPicPr>
            <p:cNvPr id="219416" name="Picture 280" descr="reel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9417" name="Freeform 281"/>
            <p:cNvSpPr>
              <a:spLocks/>
            </p:cNvSpPr>
            <p:nvPr/>
          </p:nvSpPr>
          <p:spPr bwMode="auto">
            <a:xfrm>
              <a:off x="3972" y="3288"/>
              <a:ext cx="1401" cy="438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18" name="Freeform 282"/>
            <p:cNvSpPr>
              <a:spLocks/>
            </p:cNvSpPr>
            <p:nvPr/>
          </p:nvSpPr>
          <p:spPr bwMode="auto">
            <a:xfrm>
              <a:off x="4242" y="3858"/>
              <a:ext cx="999" cy="123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19419" name="Picture 283" descr="video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9456" name="Group 320"/>
          <p:cNvGrpSpPr>
            <a:grpSpLocks/>
          </p:cNvGrpSpPr>
          <p:nvPr/>
        </p:nvGrpSpPr>
        <p:grpSpPr bwMode="auto">
          <a:xfrm>
            <a:off x="7751763" y="2476500"/>
            <a:ext cx="677862" cy="663575"/>
            <a:chOff x="4437" y="1472"/>
            <a:chExt cx="427" cy="418"/>
          </a:xfrm>
        </p:grpSpPr>
        <p:sp>
          <p:nvSpPr>
            <p:cNvPr id="219422" name="Rectangle 286"/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23" name="Rectangle 287"/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24" name="Rectangle 288"/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25" name="Rectangle 289"/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9426" name="Freeform 290"/>
          <p:cNvSpPr>
            <a:spLocks/>
          </p:cNvSpPr>
          <p:nvPr/>
        </p:nvSpPr>
        <p:spPr bwMode="auto">
          <a:xfrm>
            <a:off x="3987800" y="1920875"/>
            <a:ext cx="4127500" cy="1665288"/>
          </a:xfrm>
          <a:custGeom>
            <a:avLst/>
            <a:gdLst>
              <a:gd name="T0" fmla="*/ 0 w 3651"/>
              <a:gd name="T1" fmla="*/ 0 h 1621"/>
              <a:gd name="T2" fmla="*/ 1 w 3651"/>
              <a:gd name="T3" fmla="*/ 511 h 1621"/>
              <a:gd name="T4" fmla="*/ 353 w 3651"/>
              <a:gd name="T5" fmla="*/ 665 h 1621"/>
              <a:gd name="T6" fmla="*/ 669 w 3651"/>
              <a:gd name="T7" fmla="*/ 673 h 1621"/>
              <a:gd name="T8" fmla="*/ 977 w 3651"/>
              <a:gd name="T9" fmla="*/ 797 h 1621"/>
              <a:gd name="T10" fmla="*/ 1157 w 3651"/>
              <a:gd name="T11" fmla="*/ 745 h 1621"/>
              <a:gd name="T12" fmla="*/ 1429 w 3651"/>
              <a:gd name="T13" fmla="*/ 909 h 1621"/>
              <a:gd name="T14" fmla="*/ 1569 w 3651"/>
              <a:gd name="T15" fmla="*/ 953 h 1621"/>
              <a:gd name="T16" fmla="*/ 1969 w 3651"/>
              <a:gd name="T17" fmla="*/ 1261 h 1621"/>
              <a:gd name="T18" fmla="*/ 2317 w 3651"/>
              <a:gd name="T19" fmla="*/ 1301 h 1621"/>
              <a:gd name="T20" fmla="*/ 2797 w 3651"/>
              <a:gd name="T21" fmla="*/ 1621 h 1621"/>
              <a:gd name="T22" fmla="*/ 3651 w 3651"/>
              <a:gd name="T23" fmla="*/ 1559 h 1621"/>
              <a:gd name="T24" fmla="*/ 3651 w 3651"/>
              <a:gd name="T25" fmla="*/ 1187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51" h="1621">
                <a:moveTo>
                  <a:pt x="0" y="0"/>
                </a:moveTo>
                <a:lnTo>
                  <a:pt x="1" y="511"/>
                </a:lnTo>
                <a:lnTo>
                  <a:pt x="353" y="665"/>
                </a:lnTo>
                <a:lnTo>
                  <a:pt x="669" y="673"/>
                </a:lnTo>
                <a:lnTo>
                  <a:pt x="977" y="797"/>
                </a:lnTo>
                <a:lnTo>
                  <a:pt x="1157" y="745"/>
                </a:lnTo>
                <a:lnTo>
                  <a:pt x="1429" y="909"/>
                </a:lnTo>
                <a:lnTo>
                  <a:pt x="1569" y="953"/>
                </a:lnTo>
                <a:lnTo>
                  <a:pt x="1969" y="1261"/>
                </a:lnTo>
                <a:lnTo>
                  <a:pt x="2317" y="1301"/>
                </a:lnTo>
                <a:lnTo>
                  <a:pt x="2797" y="1621"/>
                </a:lnTo>
                <a:lnTo>
                  <a:pt x="3651" y="1559"/>
                </a:lnTo>
                <a:lnTo>
                  <a:pt x="3651" y="1187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9427" name="Object 291"/>
          <p:cNvGraphicFramePr>
            <a:graphicFrameLocks noChangeAspect="1"/>
          </p:cNvGraphicFramePr>
          <p:nvPr/>
        </p:nvGraphicFramePr>
        <p:xfrm>
          <a:off x="3725863" y="2005013"/>
          <a:ext cx="3698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Clip" r:id="rId6" imgW="857160" imgH="1324080" progId="MS_ClipArt_Gallery.2">
                  <p:embed/>
                </p:oleObj>
              </mc:Choice>
              <mc:Fallback>
                <p:oleObj name="Clip" r:id="rId6" imgW="857160" imgH="132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2005013"/>
                        <a:ext cx="3698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9428" name="Group 292"/>
          <p:cNvGrpSpPr>
            <a:grpSpLocks/>
          </p:cNvGrpSpPr>
          <p:nvPr/>
        </p:nvGrpSpPr>
        <p:grpSpPr bwMode="auto">
          <a:xfrm>
            <a:off x="6416675" y="3648075"/>
            <a:ext cx="357188" cy="149225"/>
            <a:chOff x="3600" y="219"/>
            <a:chExt cx="360" cy="175"/>
          </a:xfrm>
        </p:grpSpPr>
        <p:sp>
          <p:nvSpPr>
            <p:cNvPr id="219429" name="Oval 29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30" name="Line 29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31" name="Line 29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432" name="Rectangle 29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19433" name="Oval 29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9434" name="Group 29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9435" name="Line 2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436" name="Line 3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437" name="Line 3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438" name="Group 30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9439" name="Line 3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440" name="Line 3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441" name="Line 3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9442" name="Freeform 306"/>
          <p:cNvSpPr>
            <a:spLocks/>
          </p:cNvSpPr>
          <p:nvPr/>
        </p:nvSpPr>
        <p:spPr bwMode="auto">
          <a:xfrm>
            <a:off x="6437313" y="3352800"/>
            <a:ext cx="138112" cy="307975"/>
          </a:xfrm>
          <a:custGeom>
            <a:avLst/>
            <a:gdLst>
              <a:gd name="T0" fmla="*/ 0 w 428"/>
              <a:gd name="T1" fmla="*/ 0 h 289"/>
              <a:gd name="T2" fmla="*/ 428 w 428"/>
              <a:gd name="T3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3" name="Freeform 307"/>
          <p:cNvSpPr>
            <a:spLocks/>
          </p:cNvSpPr>
          <p:nvPr/>
        </p:nvSpPr>
        <p:spPr bwMode="auto">
          <a:xfrm flipV="1">
            <a:off x="6773863" y="3660775"/>
            <a:ext cx="269875" cy="58738"/>
          </a:xfrm>
          <a:custGeom>
            <a:avLst/>
            <a:gdLst>
              <a:gd name="T0" fmla="*/ 0 w 428"/>
              <a:gd name="T1" fmla="*/ 0 h 289"/>
              <a:gd name="T2" fmla="*/ 428 w 428"/>
              <a:gd name="T3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5" name="Freeform 309"/>
          <p:cNvSpPr>
            <a:spLocks/>
          </p:cNvSpPr>
          <p:nvPr/>
        </p:nvSpPr>
        <p:spPr bwMode="auto">
          <a:xfrm>
            <a:off x="6613525" y="3797300"/>
            <a:ext cx="77788" cy="188913"/>
          </a:xfrm>
          <a:custGeom>
            <a:avLst/>
            <a:gdLst>
              <a:gd name="T0" fmla="*/ 0 w 428"/>
              <a:gd name="T1" fmla="*/ 0 h 289"/>
              <a:gd name="T2" fmla="*/ 428 w 428"/>
              <a:gd name="T3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7" name="Freeform 311"/>
          <p:cNvSpPr>
            <a:spLocks/>
          </p:cNvSpPr>
          <p:nvPr/>
        </p:nvSpPr>
        <p:spPr bwMode="auto">
          <a:xfrm flipH="1">
            <a:off x="5157788" y="2433638"/>
            <a:ext cx="296862" cy="225425"/>
          </a:xfrm>
          <a:custGeom>
            <a:avLst/>
            <a:gdLst>
              <a:gd name="T0" fmla="*/ 0 w 428"/>
              <a:gd name="T1" fmla="*/ 0 h 289"/>
              <a:gd name="T2" fmla="*/ 428 w 428"/>
              <a:gd name="T3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8" h="289">
                <a:moveTo>
                  <a:pt x="0" y="0"/>
                </a:moveTo>
                <a:lnTo>
                  <a:pt x="428" y="28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9" name="Line 313"/>
          <p:cNvSpPr>
            <a:spLocks noChangeShapeType="1"/>
          </p:cNvSpPr>
          <p:nvPr/>
        </p:nvSpPr>
        <p:spPr bwMode="auto">
          <a:xfrm flipH="1">
            <a:off x="8210550" y="3233738"/>
            <a:ext cx="1588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51" name="Rectangle 315"/>
          <p:cNvSpPr>
            <a:spLocks noChangeArrowheads="1"/>
          </p:cNvSpPr>
          <p:nvPr/>
        </p:nvSpPr>
        <p:spPr bwMode="auto">
          <a:xfrm>
            <a:off x="842963" y="4795838"/>
            <a:ext cx="6516687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/>
              <a:t>timing constraint for still-to-be transmitted data: in time for playout</a:t>
            </a:r>
          </a:p>
        </p:txBody>
      </p:sp>
    </p:spTree>
    <p:extLst>
      <p:ext uri="{BB962C8B-B14F-4D97-AF65-F5344CB8AC3E}">
        <p14:creationId xmlns:p14="http://schemas.microsoft.com/office/powerpoint/2010/main" val="16243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1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EFF9E252-8BD2-4017-A00B-CC78DCBFF63B}" type="slidenum">
              <a:rPr lang="en-US"/>
              <a:pPr/>
              <a:t>5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Streaming Stored Multimedia: </a:t>
            </a:r>
            <a:br>
              <a:rPr lang="en-US"/>
            </a:br>
            <a:r>
              <a:rPr lang="en-US"/>
              <a:t>What is it?</a:t>
            </a:r>
          </a:p>
        </p:txBody>
      </p:sp>
      <p:graphicFrame>
        <p:nvGraphicFramePr>
          <p:cNvPr id="222354" name="Object 146"/>
          <p:cNvGraphicFramePr>
            <a:graphicFrameLocks noChangeAspect="1"/>
          </p:cNvGraphicFramePr>
          <p:nvPr/>
        </p:nvGraphicFramePr>
        <p:xfrm>
          <a:off x="2946400" y="4976813"/>
          <a:ext cx="7016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Clip" r:id="rId4" imgW="857160" imgH="1324080" progId="MS_ClipArt_Gallery.2">
                  <p:embed/>
                </p:oleObj>
              </mc:Choice>
              <mc:Fallback>
                <p:oleObj name="Clip" r:id="rId4" imgW="857160" imgH="13240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976813"/>
                        <a:ext cx="7016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2342" name="Group 134"/>
          <p:cNvGrpSpPr>
            <a:grpSpLocks/>
          </p:cNvGrpSpPr>
          <p:nvPr/>
        </p:nvGrpSpPr>
        <p:grpSpPr bwMode="auto">
          <a:xfrm>
            <a:off x="2665413" y="4602163"/>
            <a:ext cx="1281112" cy="363537"/>
            <a:chOff x="3621" y="3265"/>
            <a:chExt cx="1776" cy="744"/>
          </a:xfrm>
        </p:grpSpPr>
        <p:pic>
          <p:nvPicPr>
            <p:cNvPr id="222343" name="Picture 135" descr="reel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2" y="3288"/>
              <a:ext cx="1401" cy="438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58"/>
              <a:ext cx="999" cy="123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22346" name="Picture 138" descr="video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98600" y="3467100"/>
            <a:ext cx="1577975" cy="1057275"/>
            <a:chOff x="944" y="2184"/>
            <a:chExt cx="994" cy="666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7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1.  video</a:t>
              </a:r>
            </a:p>
            <a:p>
              <a:r>
                <a:rPr lang="en-US"/>
                <a:t>recorded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222414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223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22389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385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386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2390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391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394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222399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22400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24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2407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2445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22446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22447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2450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2453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22454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2457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3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2. video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sent</a:t>
              </a:r>
            </a:p>
          </p:txBody>
        </p:sp>
      </p:grp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535237"/>
            <a:chOff x="2466" y="1153"/>
            <a:chExt cx="3089" cy="1597"/>
          </a:xfrm>
        </p:grpSpPr>
        <p:grpSp>
          <p:nvGrpSpPr>
            <p:cNvPr id="222471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222472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222473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222474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222475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22478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22481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222482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22485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22488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489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492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2495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2498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222499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500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50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2506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507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510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222514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222515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222516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222517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22251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22521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22524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222525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22528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22531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532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53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2538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2541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222542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54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546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2549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2550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22553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12"/>
              <a:ext cx="16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</a:rPr>
                <a:t>3. video received,</a:t>
              </a:r>
            </a:p>
            <a:p>
              <a:r>
                <a:rPr lang="en-US">
                  <a:solidFill>
                    <a:srgbClr val="000099"/>
                  </a:solidFill>
                </a:rPr>
                <a:t>played out at client</a:t>
              </a:r>
            </a:p>
          </p:txBody>
        </p:sp>
        <p:grpSp>
          <p:nvGrpSpPr>
            <p:cNvPr id="222557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0" y="1657350"/>
            <a:ext cx="3530600" cy="4346575"/>
            <a:chOff x="2804" y="1044"/>
            <a:chExt cx="2224" cy="2738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224" cy="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u="sng">
                  <a:solidFill>
                    <a:srgbClr val="000099"/>
                  </a:solidFill>
                </a:rPr>
                <a:t>streaming:</a:t>
              </a:r>
              <a:r>
                <a:rPr lang="en-US"/>
                <a:t> at this time, client </a:t>
              </a:r>
            </a:p>
            <a:p>
              <a:r>
                <a:rPr lang="en-US"/>
                <a:t>playing out early part of video, </a:t>
              </a:r>
            </a:p>
            <a:p>
              <a:r>
                <a:rPr lang="en-US"/>
                <a:t>while server still sending later</a:t>
              </a:r>
            </a:p>
            <a:p>
              <a:r>
                <a:rPr lang="en-US"/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50" y="3908425"/>
            <a:ext cx="1743075" cy="641350"/>
            <a:chOff x="2508" y="2462"/>
            <a:chExt cx="1098" cy="404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722" y="2462"/>
              <a:ext cx="660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i="1"/>
                <a:t>network</a:t>
              </a:r>
            </a:p>
            <a:p>
              <a:pPr algn="ctr"/>
              <a:r>
                <a:rPr lang="en-US" i="1"/>
                <a:t>delay</a:t>
              </a:r>
              <a:endParaRPr lang="en-US"/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58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9344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7EF53157-702A-4E07-820A-DDCF4DE7CA1B}" type="slidenum">
              <a:rPr lang="en-US"/>
              <a:pPr/>
              <a:t>6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 </a:t>
            </a:r>
            <a:r>
              <a:rPr lang="en-US" i="1">
                <a:solidFill>
                  <a:srgbClr val="FF0000"/>
                </a:solidFill>
              </a:rPr>
              <a:t>Live</a:t>
            </a:r>
            <a:r>
              <a:rPr lang="en-US"/>
              <a:t> Multimedia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Examples:</a:t>
            </a:r>
            <a:endParaRPr lang="en-US"/>
          </a:p>
          <a:p>
            <a:r>
              <a:rPr lang="en-US"/>
              <a:t>Internet radio talk show</a:t>
            </a:r>
          </a:p>
          <a:p>
            <a:r>
              <a:rPr lang="en-US"/>
              <a:t>live sporting event</a:t>
            </a:r>
          </a:p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Streaming </a:t>
            </a:r>
            <a:r>
              <a:rPr lang="en-US" u="sng"/>
              <a:t>(</a:t>
            </a:r>
            <a:r>
              <a:rPr lang="en-US"/>
              <a:t>as with streaming </a:t>
            </a:r>
            <a:r>
              <a:rPr lang="en-US" i="1"/>
              <a:t>stored</a:t>
            </a:r>
            <a:r>
              <a:rPr lang="en-US"/>
              <a:t> multimedia)</a:t>
            </a:r>
          </a:p>
          <a:p>
            <a:r>
              <a:rPr lang="en-US"/>
              <a:t>playback buffer</a:t>
            </a:r>
          </a:p>
          <a:p>
            <a:r>
              <a:rPr lang="en-US"/>
              <a:t>playback can lag tens of seconds after transmission</a:t>
            </a:r>
          </a:p>
          <a:p>
            <a:r>
              <a:rPr lang="en-US"/>
              <a:t>still have timing constraint</a:t>
            </a:r>
          </a:p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Interactivity</a:t>
            </a:r>
            <a:endParaRPr lang="en-US"/>
          </a:p>
          <a:p>
            <a:r>
              <a:rPr lang="en-US"/>
              <a:t>fast forward impossible</a:t>
            </a:r>
          </a:p>
          <a:p>
            <a:r>
              <a:rPr lang="en-US"/>
              <a:t>rewind, pause possible!</a:t>
            </a:r>
          </a:p>
        </p:txBody>
      </p:sp>
    </p:spTree>
    <p:extLst>
      <p:ext uri="{BB962C8B-B14F-4D97-AF65-F5344CB8AC3E}">
        <p14:creationId xmlns:p14="http://schemas.microsoft.com/office/powerpoint/2010/main" val="297809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1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BB6E4626-DDC3-46FB-BE12-CCC0B80CBBFB}" type="slidenum">
              <a:rPr lang="en-US"/>
              <a:pPr/>
              <a:t>7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871538"/>
          </a:xfrm>
        </p:spPr>
        <p:txBody>
          <a:bodyPr/>
          <a:lstStyle/>
          <a:p>
            <a:r>
              <a:rPr lang="en-US"/>
              <a:t>Real-Time Interactive Multimedia 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3413125"/>
            <a:ext cx="7937500" cy="20272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end-end delay requirements:</a:t>
            </a:r>
          </a:p>
          <a:p>
            <a:pPr lvl="1"/>
            <a:r>
              <a:rPr lang="en-US" sz="2400" dirty="0"/>
              <a:t>audio: &lt; 150 </a:t>
            </a:r>
            <a:r>
              <a:rPr lang="en-US" sz="2400" dirty="0" err="1"/>
              <a:t>msec</a:t>
            </a:r>
            <a:r>
              <a:rPr lang="en-US" sz="2400" dirty="0"/>
              <a:t> good,  &lt; 400 </a:t>
            </a:r>
            <a:r>
              <a:rPr lang="en-US" sz="2400" dirty="0" err="1"/>
              <a:t>msec</a:t>
            </a:r>
            <a:r>
              <a:rPr lang="en-US" sz="2400" dirty="0"/>
              <a:t> OK</a:t>
            </a:r>
          </a:p>
          <a:p>
            <a:pPr lvl="2"/>
            <a:r>
              <a:rPr lang="en-US" sz="2000" dirty="0"/>
              <a:t>includes application-level (</a:t>
            </a:r>
            <a:r>
              <a:rPr lang="en-US" sz="2000" dirty="0" err="1"/>
              <a:t>packetization</a:t>
            </a:r>
            <a:r>
              <a:rPr lang="en-US" sz="2000" dirty="0"/>
              <a:t>) and network delays</a:t>
            </a:r>
          </a:p>
          <a:p>
            <a:pPr lvl="2"/>
            <a:r>
              <a:rPr lang="en-US" sz="2000" dirty="0"/>
              <a:t>higher delays noticeable, impair </a:t>
            </a:r>
            <a:r>
              <a:rPr lang="en-US" sz="2000" dirty="0" smtClean="0"/>
              <a:t>interactivity</a:t>
            </a:r>
            <a:endParaRPr lang="en-US" sz="2000" dirty="0"/>
          </a:p>
        </p:txBody>
      </p:sp>
      <p:grpSp>
        <p:nvGrpSpPr>
          <p:cNvPr id="218276" name="Group 164"/>
          <p:cNvGrpSpPr>
            <a:grpSpLocks/>
          </p:cNvGrpSpPr>
          <p:nvPr/>
        </p:nvGrpSpPr>
        <p:grpSpPr bwMode="auto">
          <a:xfrm>
            <a:off x="3949700" y="990600"/>
            <a:ext cx="4568825" cy="2476500"/>
            <a:chOff x="484" y="1387"/>
            <a:chExt cx="4833" cy="2270"/>
          </a:xfrm>
        </p:grpSpPr>
        <p:sp>
          <p:nvSpPr>
            <p:cNvPr id="218116" name="Freeform 4"/>
            <p:cNvSpPr>
              <a:spLocks/>
            </p:cNvSpPr>
            <p:nvPr/>
          </p:nvSpPr>
          <p:spPr bwMode="auto">
            <a:xfrm>
              <a:off x="484" y="1387"/>
              <a:ext cx="1318" cy="939"/>
            </a:xfrm>
            <a:custGeom>
              <a:avLst/>
              <a:gdLst>
                <a:gd name="T0" fmla="*/ 618 w 1318"/>
                <a:gd name="T1" fmla="*/ 39 h 939"/>
                <a:gd name="T2" fmla="*/ 94 w 1318"/>
                <a:gd name="T3" fmla="*/ 57 h 939"/>
                <a:gd name="T4" fmla="*/ 57 w 1318"/>
                <a:gd name="T5" fmla="*/ 327 h 939"/>
                <a:gd name="T6" fmla="*/ 202 w 1318"/>
                <a:gd name="T7" fmla="*/ 519 h 939"/>
                <a:gd name="T8" fmla="*/ 294 w 1318"/>
                <a:gd name="T9" fmla="*/ 657 h 939"/>
                <a:gd name="T10" fmla="*/ 604 w 1318"/>
                <a:gd name="T11" fmla="*/ 887 h 939"/>
                <a:gd name="T12" fmla="*/ 808 w 1318"/>
                <a:gd name="T13" fmla="*/ 908 h 939"/>
                <a:gd name="T14" fmla="*/ 1072 w 1318"/>
                <a:gd name="T15" fmla="*/ 908 h 939"/>
                <a:gd name="T16" fmla="*/ 1296 w 1318"/>
                <a:gd name="T17" fmla="*/ 723 h 939"/>
                <a:gd name="T18" fmla="*/ 1204 w 1318"/>
                <a:gd name="T19" fmla="*/ 466 h 939"/>
                <a:gd name="T20" fmla="*/ 901 w 1318"/>
                <a:gd name="T21" fmla="*/ 413 h 939"/>
                <a:gd name="T22" fmla="*/ 808 w 1318"/>
                <a:gd name="T23" fmla="*/ 83 h 939"/>
                <a:gd name="T24" fmla="*/ 618 w 1318"/>
                <a:gd name="T25" fmla="*/ 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8" h="939">
                  <a:moveTo>
                    <a:pt x="618" y="39"/>
                  </a:moveTo>
                  <a:cubicBezTo>
                    <a:pt x="491" y="0"/>
                    <a:pt x="188" y="9"/>
                    <a:pt x="94" y="57"/>
                  </a:cubicBezTo>
                  <a:cubicBezTo>
                    <a:pt x="0" y="105"/>
                    <a:pt x="39" y="250"/>
                    <a:pt x="57" y="327"/>
                  </a:cubicBezTo>
                  <a:cubicBezTo>
                    <a:pt x="75" y="404"/>
                    <a:pt x="163" y="464"/>
                    <a:pt x="202" y="519"/>
                  </a:cubicBezTo>
                  <a:cubicBezTo>
                    <a:pt x="241" y="574"/>
                    <a:pt x="227" y="596"/>
                    <a:pt x="294" y="657"/>
                  </a:cubicBezTo>
                  <a:cubicBezTo>
                    <a:pt x="361" y="718"/>
                    <a:pt x="518" y="845"/>
                    <a:pt x="604" y="887"/>
                  </a:cubicBezTo>
                  <a:cubicBezTo>
                    <a:pt x="690" y="929"/>
                    <a:pt x="730" y="905"/>
                    <a:pt x="808" y="908"/>
                  </a:cubicBezTo>
                  <a:cubicBezTo>
                    <a:pt x="886" y="911"/>
                    <a:pt x="991" y="939"/>
                    <a:pt x="1072" y="908"/>
                  </a:cubicBezTo>
                  <a:cubicBezTo>
                    <a:pt x="1153" y="877"/>
                    <a:pt x="1274" y="797"/>
                    <a:pt x="1296" y="723"/>
                  </a:cubicBezTo>
                  <a:cubicBezTo>
                    <a:pt x="1318" y="649"/>
                    <a:pt x="1270" y="518"/>
                    <a:pt x="1204" y="466"/>
                  </a:cubicBezTo>
                  <a:cubicBezTo>
                    <a:pt x="1138" y="414"/>
                    <a:pt x="967" y="477"/>
                    <a:pt x="901" y="413"/>
                  </a:cubicBezTo>
                  <a:cubicBezTo>
                    <a:pt x="835" y="349"/>
                    <a:pt x="855" y="145"/>
                    <a:pt x="808" y="83"/>
                  </a:cubicBezTo>
                  <a:cubicBezTo>
                    <a:pt x="761" y="21"/>
                    <a:pt x="658" y="48"/>
                    <a:pt x="618" y="39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17" name="Freeform 5"/>
            <p:cNvSpPr>
              <a:spLocks/>
            </p:cNvSpPr>
            <p:nvPr/>
          </p:nvSpPr>
          <p:spPr bwMode="auto">
            <a:xfrm>
              <a:off x="1107" y="1935"/>
              <a:ext cx="321" cy="135"/>
            </a:xfrm>
            <a:custGeom>
              <a:avLst/>
              <a:gdLst>
                <a:gd name="T0" fmla="*/ 0 w 294"/>
                <a:gd name="T1" fmla="*/ 0 h 102"/>
                <a:gd name="T2" fmla="*/ 294 w 294"/>
                <a:gd name="T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4" h="102">
                  <a:moveTo>
                    <a:pt x="0" y="0"/>
                  </a:moveTo>
                  <a:lnTo>
                    <a:pt x="294" y="102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18" name="Freeform 6"/>
            <p:cNvSpPr>
              <a:spLocks/>
            </p:cNvSpPr>
            <p:nvPr/>
          </p:nvSpPr>
          <p:spPr bwMode="auto">
            <a:xfrm>
              <a:off x="2940" y="2466"/>
              <a:ext cx="2377" cy="1182"/>
            </a:xfrm>
            <a:custGeom>
              <a:avLst/>
              <a:gdLst>
                <a:gd name="T0" fmla="*/ 139 w 2377"/>
                <a:gd name="T1" fmla="*/ 442 h 1182"/>
                <a:gd name="T2" fmla="*/ 159 w 2377"/>
                <a:gd name="T3" fmla="*/ 33 h 1182"/>
                <a:gd name="T4" fmla="*/ 1093 w 2377"/>
                <a:gd name="T5" fmla="*/ 245 h 1182"/>
                <a:gd name="T6" fmla="*/ 1577 w 2377"/>
                <a:gd name="T7" fmla="*/ 164 h 1182"/>
                <a:gd name="T8" fmla="*/ 2272 w 2377"/>
                <a:gd name="T9" fmla="*/ 422 h 1182"/>
                <a:gd name="T10" fmla="*/ 2209 w 2377"/>
                <a:gd name="T11" fmla="*/ 785 h 1182"/>
                <a:gd name="T12" fmla="*/ 1985 w 2377"/>
                <a:gd name="T13" fmla="*/ 1108 h 1182"/>
                <a:gd name="T14" fmla="*/ 1418 w 2377"/>
                <a:gd name="T15" fmla="*/ 1147 h 1182"/>
                <a:gd name="T16" fmla="*/ 1181 w 2377"/>
                <a:gd name="T17" fmla="*/ 897 h 1182"/>
                <a:gd name="T18" fmla="*/ 801 w 2377"/>
                <a:gd name="T19" fmla="*/ 852 h 1182"/>
                <a:gd name="T20" fmla="*/ 327 w 2377"/>
                <a:gd name="T21" fmla="*/ 792 h 1182"/>
                <a:gd name="T22" fmla="*/ 139 w 2377"/>
                <a:gd name="T23" fmla="*/ 44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7" h="1182">
                  <a:moveTo>
                    <a:pt x="139" y="442"/>
                  </a:moveTo>
                  <a:cubicBezTo>
                    <a:pt x="93" y="341"/>
                    <a:pt x="0" y="66"/>
                    <a:pt x="159" y="33"/>
                  </a:cubicBezTo>
                  <a:cubicBezTo>
                    <a:pt x="318" y="0"/>
                    <a:pt x="857" y="223"/>
                    <a:pt x="1093" y="245"/>
                  </a:cubicBezTo>
                  <a:cubicBezTo>
                    <a:pt x="1329" y="267"/>
                    <a:pt x="1381" y="135"/>
                    <a:pt x="1577" y="164"/>
                  </a:cubicBezTo>
                  <a:cubicBezTo>
                    <a:pt x="1774" y="194"/>
                    <a:pt x="2167" y="318"/>
                    <a:pt x="2272" y="422"/>
                  </a:cubicBezTo>
                  <a:cubicBezTo>
                    <a:pt x="2377" y="526"/>
                    <a:pt x="2257" y="671"/>
                    <a:pt x="2209" y="785"/>
                  </a:cubicBezTo>
                  <a:cubicBezTo>
                    <a:pt x="2161" y="899"/>
                    <a:pt x="2117" y="1048"/>
                    <a:pt x="1985" y="1108"/>
                  </a:cubicBezTo>
                  <a:cubicBezTo>
                    <a:pt x="1853" y="1168"/>
                    <a:pt x="1552" y="1182"/>
                    <a:pt x="1418" y="1147"/>
                  </a:cubicBezTo>
                  <a:cubicBezTo>
                    <a:pt x="1284" y="1112"/>
                    <a:pt x="1284" y="946"/>
                    <a:pt x="1181" y="897"/>
                  </a:cubicBezTo>
                  <a:cubicBezTo>
                    <a:pt x="1078" y="848"/>
                    <a:pt x="943" y="870"/>
                    <a:pt x="801" y="852"/>
                  </a:cubicBezTo>
                  <a:cubicBezTo>
                    <a:pt x="659" y="834"/>
                    <a:pt x="437" y="860"/>
                    <a:pt x="327" y="792"/>
                  </a:cubicBezTo>
                  <a:cubicBezTo>
                    <a:pt x="217" y="724"/>
                    <a:pt x="178" y="515"/>
                    <a:pt x="139" y="44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19" name="Line 7"/>
            <p:cNvSpPr>
              <a:spLocks noChangeShapeType="1"/>
            </p:cNvSpPr>
            <p:nvPr/>
          </p:nvSpPr>
          <p:spPr bwMode="auto">
            <a:xfrm>
              <a:off x="4137" y="3055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20" name="Line 8"/>
            <p:cNvSpPr>
              <a:spLocks noChangeShapeType="1"/>
            </p:cNvSpPr>
            <p:nvPr/>
          </p:nvSpPr>
          <p:spPr bwMode="auto">
            <a:xfrm flipH="1">
              <a:off x="4638" y="3053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8121" name="Group 9"/>
            <p:cNvGrpSpPr>
              <a:grpSpLocks/>
            </p:cNvGrpSpPr>
            <p:nvPr/>
          </p:nvGrpSpPr>
          <p:grpSpPr bwMode="auto">
            <a:xfrm>
              <a:off x="4701" y="2896"/>
              <a:ext cx="316" cy="148"/>
              <a:chOff x="3600" y="219"/>
              <a:chExt cx="360" cy="175"/>
            </a:xfrm>
          </p:grpSpPr>
          <p:sp>
            <p:nvSpPr>
              <p:cNvPr id="218122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23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24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25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8126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8127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12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29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30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131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13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33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34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8135" name="Group 23"/>
            <p:cNvGrpSpPr>
              <a:grpSpLocks/>
            </p:cNvGrpSpPr>
            <p:nvPr/>
          </p:nvGrpSpPr>
          <p:grpSpPr bwMode="auto">
            <a:xfrm>
              <a:off x="4323" y="3210"/>
              <a:ext cx="315" cy="147"/>
              <a:chOff x="3600" y="219"/>
              <a:chExt cx="360" cy="175"/>
            </a:xfrm>
          </p:grpSpPr>
          <p:sp>
            <p:nvSpPr>
              <p:cNvPr id="218136" name="Oval 2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37" name="Line 2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38" name="Line 2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39" name="Rectangle 2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8140" name="Oval 2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8141" name="Group 2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14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43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44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145" name="Group 3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14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47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48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8149" name="Group 37"/>
            <p:cNvGrpSpPr>
              <a:grpSpLocks/>
            </p:cNvGrpSpPr>
            <p:nvPr/>
          </p:nvGrpSpPr>
          <p:grpSpPr bwMode="auto">
            <a:xfrm>
              <a:off x="3817" y="2973"/>
              <a:ext cx="316" cy="147"/>
              <a:chOff x="3600" y="219"/>
              <a:chExt cx="360" cy="175"/>
            </a:xfrm>
          </p:grpSpPr>
          <p:sp>
            <p:nvSpPr>
              <p:cNvPr id="218150" name="Oval 3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51" name="Line 3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52" name="Line 4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53" name="Rectangle 4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8154" name="Oval 4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8155" name="Group 4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15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57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58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159" name="Group 4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160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61" name="Line 4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62" name="Line 5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8163" name="Line 51"/>
            <p:cNvSpPr>
              <a:spLocks noChangeShapeType="1"/>
            </p:cNvSpPr>
            <p:nvPr/>
          </p:nvSpPr>
          <p:spPr bwMode="auto">
            <a:xfrm flipV="1">
              <a:off x="4119" y="2974"/>
              <a:ext cx="587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64" name="Freeform 52"/>
            <p:cNvSpPr>
              <a:spLocks/>
            </p:cNvSpPr>
            <p:nvPr/>
          </p:nvSpPr>
          <p:spPr bwMode="auto">
            <a:xfrm>
              <a:off x="1876" y="1957"/>
              <a:ext cx="907" cy="735"/>
            </a:xfrm>
            <a:custGeom>
              <a:avLst/>
              <a:gdLst>
                <a:gd name="T0" fmla="*/ 210 w 907"/>
                <a:gd name="T1" fmla="*/ 0 h 735"/>
                <a:gd name="T2" fmla="*/ 31 w 907"/>
                <a:gd name="T3" fmla="*/ 126 h 735"/>
                <a:gd name="T4" fmla="*/ 25 w 907"/>
                <a:gd name="T5" fmla="*/ 434 h 735"/>
                <a:gd name="T6" fmla="*/ 46 w 907"/>
                <a:gd name="T7" fmla="*/ 691 h 735"/>
                <a:gd name="T8" fmla="*/ 218 w 907"/>
                <a:gd name="T9" fmla="*/ 701 h 735"/>
                <a:gd name="T10" fmla="*/ 377 w 907"/>
                <a:gd name="T11" fmla="*/ 677 h 735"/>
                <a:gd name="T12" fmla="*/ 551 w 907"/>
                <a:gd name="T13" fmla="*/ 665 h 735"/>
                <a:gd name="T14" fmla="*/ 818 w 907"/>
                <a:gd name="T15" fmla="*/ 551 h 735"/>
                <a:gd name="T16" fmla="*/ 902 w 907"/>
                <a:gd name="T17" fmla="*/ 377 h 735"/>
                <a:gd name="T18" fmla="*/ 785 w 907"/>
                <a:gd name="T19" fmla="*/ 218 h 735"/>
                <a:gd name="T20" fmla="*/ 590 w 907"/>
                <a:gd name="T21" fmla="*/ 122 h 735"/>
                <a:gd name="T22" fmla="*/ 210 w 907"/>
                <a:gd name="T23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7" h="735">
                  <a:moveTo>
                    <a:pt x="210" y="0"/>
                  </a:moveTo>
                  <a:cubicBezTo>
                    <a:pt x="105" y="6"/>
                    <a:pt x="61" y="54"/>
                    <a:pt x="31" y="126"/>
                  </a:cubicBezTo>
                  <a:cubicBezTo>
                    <a:pt x="0" y="198"/>
                    <a:pt x="23" y="340"/>
                    <a:pt x="25" y="434"/>
                  </a:cubicBezTo>
                  <a:cubicBezTo>
                    <a:pt x="28" y="528"/>
                    <a:pt x="14" y="647"/>
                    <a:pt x="46" y="691"/>
                  </a:cubicBezTo>
                  <a:cubicBezTo>
                    <a:pt x="78" y="735"/>
                    <a:pt x="163" y="703"/>
                    <a:pt x="218" y="701"/>
                  </a:cubicBezTo>
                  <a:cubicBezTo>
                    <a:pt x="273" y="699"/>
                    <a:pt x="322" y="683"/>
                    <a:pt x="377" y="677"/>
                  </a:cubicBezTo>
                  <a:cubicBezTo>
                    <a:pt x="432" y="671"/>
                    <a:pt x="478" y="686"/>
                    <a:pt x="551" y="665"/>
                  </a:cubicBezTo>
                  <a:cubicBezTo>
                    <a:pt x="624" y="644"/>
                    <a:pt x="760" y="599"/>
                    <a:pt x="818" y="551"/>
                  </a:cubicBezTo>
                  <a:cubicBezTo>
                    <a:pt x="876" y="503"/>
                    <a:pt x="907" y="432"/>
                    <a:pt x="902" y="377"/>
                  </a:cubicBezTo>
                  <a:cubicBezTo>
                    <a:pt x="897" y="322"/>
                    <a:pt x="837" y="261"/>
                    <a:pt x="785" y="218"/>
                  </a:cubicBezTo>
                  <a:cubicBezTo>
                    <a:pt x="733" y="175"/>
                    <a:pt x="686" y="158"/>
                    <a:pt x="590" y="122"/>
                  </a:cubicBezTo>
                  <a:cubicBezTo>
                    <a:pt x="494" y="86"/>
                    <a:pt x="289" y="25"/>
                    <a:pt x="210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65" name="Line 53"/>
            <p:cNvSpPr>
              <a:spLocks noChangeShapeType="1"/>
            </p:cNvSpPr>
            <p:nvPr/>
          </p:nvSpPr>
          <p:spPr bwMode="auto">
            <a:xfrm>
              <a:off x="2258" y="2163"/>
              <a:ext cx="219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66" name="Line 54"/>
            <p:cNvSpPr>
              <a:spLocks noChangeShapeType="1"/>
            </p:cNvSpPr>
            <p:nvPr/>
          </p:nvSpPr>
          <p:spPr bwMode="auto">
            <a:xfrm>
              <a:off x="2665" y="2372"/>
              <a:ext cx="415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67" name="Line 55"/>
            <p:cNvSpPr>
              <a:spLocks noChangeShapeType="1"/>
            </p:cNvSpPr>
            <p:nvPr/>
          </p:nvSpPr>
          <p:spPr bwMode="auto">
            <a:xfrm flipH="1">
              <a:off x="2094" y="2232"/>
              <a:ext cx="1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68" name="Freeform 56"/>
            <p:cNvSpPr>
              <a:spLocks/>
            </p:cNvSpPr>
            <p:nvPr/>
          </p:nvSpPr>
          <p:spPr bwMode="auto">
            <a:xfrm>
              <a:off x="3409" y="2717"/>
              <a:ext cx="428" cy="289"/>
            </a:xfrm>
            <a:custGeom>
              <a:avLst/>
              <a:gdLst>
                <a:gd name="T0" fmla="*/ 0 w 428"/>
                <a:gd name="T1" fmla="*/ 0 h 289"/>
                <a:gd name="T2" fmla="*/ 428 w 428"/>
                <a:gd name="T3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169" name="Line 57"/>
            <p:cNvSpPr>
              <a:spLocks noChangeShapeType="1"/>
            </p:cNvSpPr>
            <p:nvPr/>
          </p:nvSpPr>
          <p:spPr bwMode="auto">
            <a:xfrm flipH="1">
              <a:off x="2266" y="2329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8170" name="Group 58"/>
            <p:cNvGrpSpPr>
              <a:grpSpLocks/>
            </p:cNvGrpSpPr>
            <p:nvPr/>
          </p:nvGrpSpPr>
          <p:grpSpPr bwMode="auto">
            <a:xfrm>
              <a:off x="1943" y="2081"/>
              <a:ext cx="316" cy="147"/>
              <a:chOff x="3600" y="219"/>
              <a:chExt cx="360" cy="175"/>
            </a:xfrm>
          </p:grpSpPr>
          <p:sp>
            <p:nvSpPr>
              <p:cNvPr id="218171" name="Oval 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72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73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74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8175" name="Oval 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8176" name="Group 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17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78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79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180" name="Group 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181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82" name="Line 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83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8184" name="Group 72"/>
            <p:cNvGrpSpPr>
              <a:grpSpLocks/>
            </p:cNvGrpSpPr>
            <p:nvPr/>
          </p:nvGrpSpPr>
          <p:grpSpPr bwMode="auto">
            <a:xfrm>
              <a:off x="1945" y="2418"/>
              <a:ext cx="316" cy="147"/>
              <a:chOff x="3600" y="219"/>
              <a:chExt cx="360" cy="175"/>
            </a:xfrm>
          </p:grpSpPr>
          <p:sp>
            <p:nvSpPr>
              <p:cNvPr id="218185" name="Oval 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86" name="Line 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87" name="Line 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188" name="Rectangle 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8189" name="Oval 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8190" name="Group 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191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92" name="Line 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93" name="Line 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194" name="Group 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19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96" name="Line 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197" name="Line 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8198" name="Group 86"/>
            <p:cNvGrpSpPr>
              <a:grpSpLocks/>
            </p:cNvGrpSpPr>
            <p:nvPr/>
          </p:nvGrpSpPr>
          <p:grpSpPr bwMode="auto">
            <a:xfrm>
              <a:off x="2348" y="2292"/>
              <a:ext cx="315" cy="147"/>
              <a:chOff x="3600" y="219"/>
              <a:chExt cx="360" cy="175"/>
            </a:xfrm>
          </p:grpSpPr>
          <p:sp>
            <p:nvSpPr>
              <p:cNvPr id="218199" name="Oval 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00" name="Line 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01" name="Line 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02" name="Rectangle 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8203" name="Oval 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8204" name="Group 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205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06" name="Line 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07" name="Line 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208" name="Group 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209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10" name="Line 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11" name="Line 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8212" name="Group 100"/>
            <p:cNvGrpSpPr>
              <a:grpSpLocks/>
            </p:cNvGrpSpPr>
            <p:nvPr/>
          </p:nvGrpSpPr>
          <p:grpSpPr bwMode="auto">
            <a:xfrm>
              <a:off x="3082" y="2625"/>
              <a:ext cx="316" cy="147"/>
              <a:chOff x="3600" y="219"/>
              <a:chExt cx="360" cy="175"/>
            </a:xfrm>
          </p:grpSpPr>
          <p:sp>
            <p:nvSpPr>
              <p:cNvPr id="218213" name="Oval 1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14" name="Line 1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15" name="Line 1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16" name="Rectangle 1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8217" name="Oval 1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8218" name="Group 1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219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20" name="Line 1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21" name="Line 1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222" name="Group 1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223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24" name="Line 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25" name="Line 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8226" name="Line 114"/>
            <p:cNvSpPr>
              <a:spLocks noChangeShapeType="1"/>
            </p:cNvSpPr>
            <p:nvPr/>
          </p:nvSpPr>
          <p:spPr bwMode="auto">
            <a:xfrm>
              <a:off x="1731" y="2073"/>
              <a:ext cx="222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8227" name="Group 115"/>
            <p:cNvGrpSpPr>
              <a:grpSpLocks/>
            </p:cNvGrpSpPr>
            <p:nvPr/>
          </p:nvGrpSpPr>
          <p:grpSpPr bwMode="auto">
            <a:xfrm>
              <a:off x="1420" y="1991"/>
              <a:ext cx="316" cy="147"/>
              <a:chOff x="3600" y="219"/>
              <a:chExt cx="360" cy="175"/>
            </a:xfrm>
          </p:grpSpPr>
          <p:sp>
            <p:nvSpPr>
              <p:cNvPr id="218228" name="Oval 11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29" name="Line 11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30" name="Line 11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31" name="Rectangle 11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8232" name="Oval 12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8233" name="Group 12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234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35" name="Line 1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36" name="Line 1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237" name="Group 12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238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39" name="Line 1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40" name="Line 1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218253" name="Object 141"/>
            <p:cNvGraphicFramePr>
              <a:graphicFrameLocks noChangeAspect="1"/>
            </p:cNvGraphicFramePr>
            <p:nvPr/>
          </p:nvGraphicFramePr>
          <p:xfrm>
            <a:off x="874" y="1457"/>
            <a:ext cx="327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3" name="Clip" r:id="rId4" imgW="857160" imgH="1324080" progId="MS_ClipArt_Gallery.2">
                    <p:embed/>
                  </p:oleObj>
                </mc:Choice>
                <mc:Fallback>
                  <p:oleObj name="Clip" r:id="rId4" imgW="857160" imgH="13240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1457"/>
                          <a:ext cx="327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8254" name="Group 142"/>
            <p:cNvGrpSpPr>
              <a:grpSpLocks/>
            </p:cNvGrpSpPr>
            <p:nvPr/>
          </p:nvGrpSpPr>
          <p:grpSpPr bwMode="auto">
            <a:xfrm>
              <a:off x="3256" y="3054"/>
              <a:ext cx="316" cy="147"/>
              <a:chOff x="3600" y="219"/>
              <a:chExt cx="360" cy="175"/>
            </a:xfrm>
          </p:grpSpPr>
          <p:sp>
            <p:nvSpPr>
              <p:cNvPr id="218255" name="Oval 14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56" name="Line 14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57" name="Line 14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258" name="Rectangle 14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18259" name="Oval 14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8260" name="Group 14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261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62" name="Line 1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63" name="Line 1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8264" name="Group 15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265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66" name="Line 1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8267" name="Line 1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18268" name="Freeform 156"/>
            <p:cNvSpPr>
              <a:spLocks/>
            </p:cNvSpPr>
            <p:nvPr/>
          </p:nvSpPr>
          <p:spPr bwMode="auto">
            <a:xfrm>
              <a:off x="3274" y="2768"/>
              <a:ext cx="122" cy="298"/>
            </a:xfrm>
            <a:custGeom>
              <a:avLst/>
              <a:gdLst>
                <a:gd name="T0" fmla="*/ 0 w 428"/>
                <a:gd name="T1" fmla="*/ 0 h 289"/>
                <a:gd name="T2" fmla="*/ 428 w 428"/>
                <a:gd name="T3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269" name="Freeform 157"/>
            <p:cNvSpPr>
              <a:spLocks/>
            </p:cNvSpPr>
            <p:nvPr/>
          </p:nvSpPr>
          <p:spPr bwMode="auto">
            <a:xfrm flipV="1">
              <a:off x="3571" y="3066"/>
              <a:ext cx="239" cy="59"/>
            </a:xfrm>
            <a:custGeom>
              <a:avLst/>
              <a:gdLst>
                <a:gd name="T0" fmla="*/ 0 w 428"/>
                <a:gd name="T1" fmla="*/ 0 h 289"/>
                <a:gd name="T2" fmla="*/ 428 w 428"/>
                <a:gd name="T3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8270" name="Object 158"/>
            <p:cNvGraphicFramePr>
              <a:graphicFrameLocks noChangeAspect="1"/>
            </p:cNvGraphicFramePr>
            <p:nvPr/>
          </p:nvGraphicFramePr>
          <p:xfrm>
            <a:off x="2354" y="1629"/>
            <a:ext cx="45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4" name="Clip" r:id="rId6" imgW="676440" imgH="485640" progId="MS_ClipArt_Gallery.2">
                    <p:embed/>
                  </p:oleObj>
                </mc:Choice>
                <mc:Fallback>
                  <p:oleObj name="Clip" r:id="rId6" imgW="676440" imgH="48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" y="1629"/>
                          <a:ext cx="45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271" name="Freeform 159"/>
            <p:cNvSpPr>
              <a:spLocks/>
            </p:cNvSpPr>
            <p:nvPr/>
          </p:nvSpPr>
          <p:spPr bwMode="auto">
            <a:xfrm>
              <a:off x="3430" y="3200"/>
              <a:ext cx="68" cy="184"/>
            </a:xfrm>
            <a:custGeom>
              <a:avLst/>
              <a:gdLst>
                <a:gd name="T0" fmla="*/ 0 w 428"/>
                <a:gd name="T1" fmla="*/ 0 h 289"/>
                <a:gd name="T2" fmla="*/ 428 w 428"/>
                <a:gd name="T3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8272" name="Object 160"/>
            <p:cNvGraphicFramePr>
              <a:graphicFrameLocks noChangeAspect="1"/>
            </p:cNvGraphicFramePr>
            <p:nvPr/>
          </p:nvGraphicFramePr>
          <p:xfrm>
            <a:off x="3296" y="3357"/>
            <a:ext cx="45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35" name="Clip" r:id="rId8" imgW="676440" imgH="485640" progId="MS_ClipArt_Gallery.2">
                    <p:embed/>
                  </p:oleObj>
                </mc:Choice>
                <mc:Fallback>
                  <p:oleObj name="Clip" r:id="rId8" imgW="676440" imgH="48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3357"/>
                          <a:ext cx="45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8273" name="Freeform 161"/>
            <p:cNvSpPr>
              <a:spLocks/>
            </p:cNvSpPr>
            <p:nvPr/>
          </p:nvSpPr>
          <p:spPr bwMode="auto">
            <a:xfrm flipH="1">
              <a:off x="2142" y="1874"/>
              <a:ext cx="262" cy="220"/>
            </a:xfrm>
            <a:custGeom>
              <a:avLst/>
              <a:gdLst>
                <a:gd name="T0" fmla="*/ 0 w 428"/>
                <a:gd name="T1" fmla="*/ 0 h 289"/>
                <a:gd name="T2" fmla="*/ 428 w 428"/>
                <a:gd name="T3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8" h="289">
                  <a:moveTo>
                    <a:pt x="0" y="0"/>
                  </a:moveTo>
                  <a:lnTo>
                    <a:pt x="428" y="2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274" name="Freeform 162"/>
            <p:cNvSpPr>
              <a:spLocks/>
            </p:cNvSpPr>
            <p:nvPr/>
          </p:nvSpPr>
          <p:spPr bwMode="auto">
            <a:xfrm>
              <a:off x="1962" y="1806"/>
              <a:ext cx="1512" cy="1563"/>
            </a:xfrm>
            <a:custGeom>
              <a:avLst/>
              <a:gdLst>
                <a:gd name="T0" fmla="*/ 468 w 1512"/>
                <a:gd name="T1" fmla="*/ 0 h 1563"/>
                <a:gd name="T2" fmla="*/ 0 w 1512"/>
                <a:gd name="T3" fmla="*/ 396 h 1563"/>
                <a:gd name="T4" fmla="*/ 108 w 1512"/>
                <a:gd name="T5" fmla="*/ 423 h 1563"/>
                <a:gd name="T6" fmla="*/ 315 w 1512"/>
                <a:gd name="T7" fmla="*/ 381 h 1563"/>
                <a:gd name="T8" fmla="*/ 570 w 1512"/>
                <a:gd name="T9" fmla="*/ 555 h 1563"/>
                <a:gd name="T10" fmla="*/ 693 w 1512"/>
                <a:gd name="T11" fmla="*/ 573 h 1563"/>
                <a:gd name="T12" fmla="*/ 1080 w 1512"/>
                <a:gd name="T13" fmla="*/ 882 h 1563"/>
                <a:gd name="T14" fmla="*/ 1254 w 1512"/>
                <a:gd name="T15" fmla="*/ 900 h 1563"/>
                <a:gd name="T16" fmla="*/ 1512 w 1512"/>
                <a:gd name="T17" fmla="*/ 1563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2" h="1563">
                  <a:moveTo>
                    <a:pt x="468" y="0"/>
                  </a:moveTo>
                  <a:lnTo>
                    <a:pt x="0" y="396"/>
                  </a:lnTo>
                  <a:lnTo>
                    <a:pt x="108" y="423"/>
                  </a:lnTo>
                  <a:lnTo>
                    <a:pt x="315" y="381"/>
                  </a:lnTo>
                  <a:lnTo>
                    <a:pt x="570" y="555"/>
                  </a:lnTo>
                  <a:lnTo>
                    <a:pt x="693" y="573"/>
                  </a:lnTo>
                  <a:lnTo>
                    <a:pt x="1080" y="882"/>
                  </a:lnTo>
                  <a:lnTo>
                    <a:pt x="1254" y="900"/>
                  </a:lnTo>
                  <a:lnTo>
                    <a:pt x="1512" y="1563"/>
                  </a:lnTo>
                </a:path>
              </a:pathLst>
            </a:custGeom>
            <a:noFill/>
            <a:ln w="57150" cmpd="sng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275" name="Line 163"/>
            <p:cNvSpPr>
              <a:spLocks noChangeShapeType="1"/>
            </p:cNvSpPr>
            <p:nvPr/>
          </p:nvSpPr>
          <p:spPr bwMode="auto">
            <a:xfrm flipH="1">
              <a:off x="4842" y="2652"/>
              <a:ext cx="1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8277" name="Rectangle 165"/>
          <p:cNvSpPr>
            <a:spLocks noChangeArrowheads="1"/>
          </p:cNvSpPr>
          <p:nvPr/>
        </p:nvSpPr>
        <p:spPr bwMode="auto">
          <a:xfrm>
            <a:off x="369888" y="2257425"/>
            <a:ext cx="5070475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FF0000"/>
                </a:solidFill>
              </a:rPr>
              <a:t>applications:</a:t>
            </a:r>
            <a:r>
              <a:rPr lang="en-US" sz="2400"/>
              <a:t> IP telephony, video conference, distributed interactive worlds</a:t>
            </a:r>
          </a:p>
        </p:txBody>
      </p:sp>
      <p:pic>
        <p:nvPicPr>
          <p:cNvPr id="156" name="Picture 155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74" y="1509"/>
            <a:ext cx="819785" cy="68326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076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B9465FA9-D50D-4B22-8DE6-443B5A929D02}" type="slidenum">
              <a:rPr lang="en-US"/>
              <a:pPr/>
              <a:t>8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28625"/>
            <a:ext cx="7772400" cy="871538"/>
          </a:xfrm>
        </p:spPr>
        <p:txBody>
          <a:bodyPr/>
          <a:lstStyle/>
          <a:p>
            <a:r>
              <a:rPr lang="en-US" sz="3600"/>
              <a:t>Multimedia Over Today’s Internet</a:t>
            </a:r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481138"/>
            <a:ext cx="7772400" cy="10890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FF0000"/>
                </a:solidFill>
              </a:rPr>
              <a:t>TCP/UDP/IP:</a:t>
            </a:r>
            <a:r>
              <a:rPr lang="en-US" sz="2800"/>
              <a:t> “best-effort service”</a:t>
            </a:r>
            <a:endParaRPr lang="en-US"/>
          </a:p>
          <a:p>
            <a:r>
              <a:rPr lang="en-US" i="1">
                <a:solidFill>
                  <a:srgbClr val="FF0000"/>
                </a:solidFill>
              </a:rPr>
              <a:t>no</a:t>
            </a:r>
            <a:r>
              <a:rPr lang="en-US"/>
              <a:t> guarantees on delay, loss</a:t>
            </a:r>
          </a:p>
        </p:txBody>
      </p:sp>
      <p:grpSp>
        <p:nvGrpSpPr>
          <p:cNvPr id="179223" name="Group 23"/>
          <p:cNvGrpSpPr>
            <a:grpSpLocks/>
          </p:cNvGrpSpPr>
          <p:nvPr/>
        </p:nvGrpSpPr>
        <p:grpSpPr bwMode="auto">
          <a:xfrm>
            <a:off x="1614488" y="4587875"/>
            <a:ext cx="6438900" cy="1504950"/>
            <a:chOff x="1275" y="3172"/>
            <a:chExt cx="4056" cy="948"/>
          </a:xfrm>
        </p:grpSpPr>
        <p:sp>
          <p:nvSpPr>
            <p:cNvPr id="179205" name="Rectangle 5"/>
            <p:cNvSpPr>
              <a:spLocks noChangeArrowheads="1"/>
            </p:cNvSpPr>
            <p:nvPr/>
          </p:nvSpPr>
          <p:spPr bwMode="auto">
            <a:xfrm>
              <a:off x="1275" y="3172"/>
              <a:ext cx="4056" cy="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9206" name="Text Box 6"/>
            <p:cNvSpPr txBox="1">
              <a:spLocks noChangeArrowheads="1"/>
            </p:cNvSpPr>
            <p:nvPr/>
          </p:nvSpPr>
          <p:spPr bwMode="auto">
            <a:xfrm>
              <a:off x="1298" y="3271"/>
              <a:ext cx="397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Today’s Internet multimedia applications </a:t>
              </a:r>
            </a:p>
            <a:p>
              <a:pPr algn="ctr"/>
              <a:r>
                <a:rPr lang="en-US" sz="2400" dirty="0"/>
                <a:t>use application-level techniques to mitigate</a:t>
              </a:r>
            </a:p>
            <a:p>
              <a:pPr algn="ctr"/>
              <a:r>
                <a:rPr lang="en-US" sz="2400" dirty="0"/>
                <a:t>(as best possible) effects of delay, loss</a:t>
              </a:r>
            </a:p>
          </p:txBody>
        </p:sp>
      </p:grpSp>
      <p:grpSp>
        <p:nvGrpSpPr>
          <p:cNvPr id="179218" name="Group 18"/>
          <p:cNvGrpSpPr>
            <a:grpSpLocks/>
          </p:cNvGrpSpPr>
          <p:nvPr/>
        </p:nvGrpSpPr>
        <p:grpSpPr bwMode="auto">
          <a:xfrm>
            <a:off x="2014538" y="2312988"/>
            <a:ext cx="6369050" cy="1951037"/>
            <a:chOff x="687" y="1535"/>
            <a:chExt cx="4012" cy="1229"/>
          </a:xfrm>
        </p:grpSpPr>
        <p:sp>
          <p:nvSpPr>
            <p:cNvPr id="179204" name="Text Box 4"/>
            <p:cNvSpPr txBox="1">
              <a:spLocks noChangeArrowheads="1"/>
            </p:cNvSpPr>
            <p:nvPr/>
          </p:nvSpPr>
          <p:spPr bwMode="auto">
            <a:xfrm>
              <a:off x="964" y="1900"/>
              <a:ext cx="347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99"/>
                  </a:solidFill>
                </a:rPr>
                <a:t>But you said multimedia apps requires</a:t>
              </a:r>
            </a:p>
            <a:p>
              <a:pPr algn="ctr"/>
              <a:r>
                <a:rPr lang="en-US" sz="2400">
                  <a:solidFill>
                    <a:srgbClr val="000099"/>
                  </a:solidFill>
                </a:rPr>
                <a:t>QoS and level of performance to be</a:t>
              </a:r>
            </a:p>
            <a:p>
              <a:pPr algn="ctr"/>
              <a:r>
                <a:rPr lang="en-US" sz="2400">
                  <a:solidFill>
                    <a:srgbClr val="000099"/>
                  </a:solidFill>
                </a:rPr>
                <a:t>effective!</a:t>
              </a:r>
            </a:p>
          </p:txBody>
        </p:sp>
        <p:sp>
          <p:nvSpPr>
            <p:cNvPr id="179207" name="Text Box 7"/>
            <p:cNvSpPr txBox="1">
              <a:spLocks noChangeArrowheads="1"/>
            </p:cNvSpPr>
            <p:nvPr/>
          </p:nvSpPr>
          <p:spPr bwMode="auto">
            <a:xfrm>
              <a:off x="3518" y="1535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?</a:t>
              </a:r>
              <a:endParaRPr lang="en-US" sz="2400"/>
            </a:p>
          </p:txBody>
        </p:sp>
        <p:sp>
          <p:nvSpPr>
            <p:cNvPr id="179208" name="Text Box 8"/>
            <p:cNvSpPr txBox="1">
              <a:spLocks noChangeArrowheads="1"/>
            </p:cNvSpPr>
            <p:nvPr/>
          </p:nvSpPr>
          <p:spPr bwMode="auto">
            <a:xfrm>
              <a:off x="3022" y="1646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?</a:t>
              </a:r>
              <a:endParaRPr lang="en-US" sz="2400"/>
            </a:p>
          </p:txBody>
        </p:sp>
        <p:sp>
          <p:nvSpPr>
            <p:cNvPr id="179209" name="Text Box 9"/>
            <p:cNvSpPr txBox="1">
              <a:spLocks noChangeArrowheads="1"/>
            </p:cNvSpPr>
            <p:nvPr/>
          </p:nvSpPr>
          <p:spPr bwMode="auto">
            <a:xfrm>
              <a:off x="3844" y="170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?</a:t>
              </a:r>
              <a:endParaRPr lang="en-US" sz="2400"/>
            </a:p>
          </p:txBody>
        </p:sp>
        <p:sp>
          <p:nvSpPr>
            <p:cNvPr id="179210" name="Text Box 10"/>
            <p:cNvSpPr txBox="1">
              <a:spLocks noChangeArrowheads="1"/>
            </p:cNvSpPr>
            <p:nvPr/>
          </p:nvSpPr>
          <p:spPr bwMode="auto">
            <a:xfrm>
              <a:off x="718" y="170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?</a:t>
              </a:r>
              <a:endParaRPr lang="en-US" sz="2400"/>
            </a:p>
          </p:txBody>
        </p:sp>
        <p:sp>
          <p:nvSpPr>
            <p:cNvPr id="179211" name="Text Box 11"/>
            <p:cNvSpPr txBox="1">
              <a:spLocks noChangeArrowheads="1"/>
            </p:cNvSpPr>
            <p:nvPr/>
          </p:nvSpPr>
          <p:spPr bwMode="auto">
            <a:xfrm>
              <a:off x="4466" y="185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?</a:t>
              </a:r>
              <a:endParaRPr lang="en-US" sz="2400"/>
            </a:p>
          </p:txBody>
        </p:sp>
        <p:sp>
          <p:nvSpPr>
            <p:cNvPr id="179212" name="Text Box 12"/>
            <p:cNvSpPr txBox="1">
              <a:spLocks noChangeArrowheads="1"/>
            </p:cNvSpPr>
            <p:nvPr/>
          </p:nvSpPr>
          <p:spPr bwMode="auto">
            <a:xfrm>
              <a:off x="2258" y="1681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?</a:t>
              </a:r>
              <a:endParaRPr lang="en-US" sz="2400"/>
            </a:p>
          </p:txBody>
        </p:sp>
        <p:sp>
          <p:nvSpPr>
            <p:cNvPr id="179213" name="Text Box 13"/>
            <p:cNvSpPr txBox="1">
              <a:spLocks noChangeArrowheads="1"/>
            </p:cNvSpPr>
            <p:nvPr/>
          </p:nvSpPr>
          <p:spPr bwMode="auto">
            <a:xfrm>
              <a:off x="3428" y="2437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?</a:t>
              </a:r>
              <a:endParaRPr lang="en-US" sz="2400"/>
            </a:p>
          </p:txBody>
        </p:sp>
        <p:sp>
          <p:nvSpPr>
            <p:cNvPr id="179214" name="Text Box 14"/>
            <p:cNvSpPr txBox="1">
              <a:spLocks noChangeArrowheads="1"/>
            </p:cNvSpPr>
            <p:nvPr/>
          </p:nvSpPr>
          <p:spPr bwMode="auto">
            <a:xfrm>
              <a:off x="4243" y="241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?</a:t>
              </a:r>
              <a:endParaRPr lang="en-US" sz="2400"/>
            </a:p>
          </p:txBody>
        </p:sp>
        <p:sp>
          <p:nvSpPr>
            <p:cNvPr id="179215" name="Text Box 15"/>
            <p:cNvSpPr txBox="1">
              <a:spLocks noChangeArrowheads="1"/>
            </p:cNvSpPr>
            <p:nvPr/>
          </p:nvSpPr>
          <p:spPr bwMode="auto">
            <a:xfrm>
              <a:off x="687" y="2273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?</a:t>
              </a:r>
              <a:endParaRPr lang="en-US" sz="2400"/>
            </a:p>
          </p:txBody>
        </p:sp>
        <p:sp>
          <p:nvSpPr>
            <p:cNvPr id="179216" name="Text Box 16"/>
            <p:cNvSpPr txBox="1">
              <a:spLocks noChangeArrowheads="1"/>
            </p:cNvSpPr>
            <p:nvPr/>
          </p:nvSpPr>
          <p:spPr bwMode="auto">
            <a:xfrm>
              <a:off x="1494" y="1643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?</a:t>
              </a:r>
              <a:endParaRPr lang="en-US" sz="2400"/>
            </a:p>
          </p:txBody>
        </p:sp>
        <p:sp>
          <p:nvSpPr>
            <p:cNvPr id="179217" name="Text Box 17"/>
            <p:cNvSpPr txBox="1">
              <a:spLocks noChangeArrowheads="1"/>
            </p:cNvSpPr>
            <p:nvPr/>
          </p:nvSpPr>
          <p:spPr bwMode="auto">
            <a:xfrm>
              <a:off x="1849" y="2376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chemeClr val="accent2"/>
                  </a:solidFill>
                </a:rPr>
                <a:t>?</a:t>
              </a:r>
              <a:endParaRPr lang="en-US" sz="2400"/>
            </a:p>
          </p:txBody>
        </p:sp>
      </p:grpSp>
      <p:graphicFrame>
        <p:nvGraphicFramePr>
          <p:cNvPr id="179220" name="Object 20"/>
          <p:cNvGraphicFramePr>
            <a:graphicFrameLocks noChangeAspect="1"/>
          </p:cNvGraphicFramePr>
          <p:nvPr/>
        </p:nvGraphicFramePr>
        <p:xfrm>
          <a:off x="1200150" y="2544763"/>
          <a:ext cx="728663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Microsoft ClipArt Gallery" r:id="rId4" imgW="1857600" imgH="3995640" progId="MS_ClipArt_Gallery">
                  <p:embed/>
                </p:oleObj>
              </mc:Choice>
              <mc:Fallback>
                <p:oleObj name="Microsoft ClipArt Gallery" r:id="rId4" imgW="1857600" imgH="3995640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544763"/>
                        <a:ext cx="728663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2" name="Object 22"/>
          <p:cNvGraphicFramePr>
            <a:graphicFrameLocks noChangeAspect="1"/>
          </p:cNvGraphicFramePr>
          <p:nvPr/>
        </p:nvGraphicFramePr>
        <p:xfrm>
          <a:off x="666750" y="4338638"/>
          <a:ext cx="638175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Microsoft ClipArt Gallery" r:id="rId6" imgW="1295640" imgH="3934080" progId="MS_ClipArt_Gallery">
                  <p:embed/>
                </p:oleObj>
              </mc:Choice>
              <mc:Fallback>
                <p:oleObj name="Microsoft ClipArt Gallery" r:id="rId6" imgW="1295640" imgH="3934080" progId="MS_ClipArt_Gallery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338638"/>
                        <a:ext cx="638175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09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Multimedia Networking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7-</a:t>
            </a:r>
            <a:fld id="{31B3C680-F322-4DD6-AB83-84FC62B087AE}" type="slidenum">
              <a:rPr lang="en-US"/>
              <a:pPr/>
              <a:t>9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Streaming Stored Multimedia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2413" y="1255713"/>
            <a:ext cx="4249737" cy="4908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application-level streaming techniques for making the best out of best effort service:</a:t>
            </a:r>
          </a:p>
          <a:p>
            <a:pPr lvl="1"/>
            <a:r>
              <a:rPr lang="en-US"/>
              <a:t> client-side buffering</a:t>
            </a:r>
          </a:p>
          <a:p>
            <a:pPr lvl="1"/>
            <a:r>
              <a:rPr lang="en-US"/>
              <a:t> use of UDP versus TCP</a:t>
            </a:r>
          </a:p>
          <a:p>
            <a:pPr lvl="1"/>
            <a:r>
              <a:rPr lang="en-US"/>
              <a:t> multiple encodings of multimedia</a:t>
            </a:r>
            <a:br>
              <a:rPr lang="en-US"/>
            </a:br>
            <a:endParaRPr lang="en-US"/>
          </a:p>
          <a:p>
            <a:pPr lvl="1">
              <a:buFont typeface="Wingdings" pitchFamily="2" charset="2"/>
              <a:buNone/>
            </a:pPr>
            <a:r>
              <a:rPr lang="en-US"/>
              <a:t> </a:t>
            </a:r>
            <a:endParaRPr lang="en-US" sz="1800"/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4743450" y="5170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8362" name="Text Box 10"/>
          <p:cNvSpPr txBox="1">
            <a:spLocks noGrp="1" noChangeArrowheads="1"/>
          </p:cNvSpPr>
          <p:nvPr>
            <p:ph type="body" sz="half" idx="2"/>
          </p:nvPr>
        </p:nvSpPr>
        <p:spPr>
          <a:xfrm>
            <a:off x="4703763" y="2278063"/>
            <a:ext cx="3810000" cy="2808287"/>
          </a:xfr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  <a:p>
            <a:r>
              <a:rPr lang="en-US" sz="2000"/>
              <a:t>jitter removal</a:t>
            </a:r>
          </a:p>
          <a:p>
            <a:r>
              <a:rPr lang="en-US" sz="2000"/>
              <a:t>decompression</a:t>
            </a:r>
          </a:p>
          <a:p>
            <a:r>
              <a:rPr lang="en-US" sz="2000"/>
              <a:t>error concealment</a:t>
            </a:r>
          </a:p>
          <a:p>
            <a:r>
              <a:rPr lang="en-US" sz="2000"/>
              <a:t>graphical user interface </a:t>
            </a:r>
            <a:br>
              <a:rPr lang="en-US" sz="2000"/>
            </a:br>
            <a:r>
              <a:rPr lang="en-US" sz="2000"/>
              <a:t> w/ controls for interactivity</a:t>
            </a: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037138" y="2051050"/>
            <a:ext cx="20018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Media Player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1246</Words>
  <Application>Microsoft Macintosh PowerPoint</Application>
  <PresentationFormat>On-screen Show (4:3)</PresentationFormat>
  <Paragraphs>256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Clip</vt:lpstr>
      <vt:lpstr>Microsoft ClipArt Gallery</vt:lpstr>
      <vt:lpstr>19 – Multimedia Networking</vt:lpstr>
      <vt:lpstr>Multimedia and Quality of Service: What is it?</vt:lpstr>
      <vt:lpstr>MM Networking Applications </vt:lpstr>
      <vt:lpstr>Streaming Stored Multimedia </vt:lpstr>
      <vt:lpstr>Streaming Stored Multimedia:  What is it?</vt:lpstr>
      <vt:lpstr>Streaming Live Multimedia</vt:lpstr>
      <vt:lpstr>Real-Time Interactive Multimedia </vt:lpstr>
      <vt:lpstr>Multimedia Over Today’s Internet</vt:lpstr>
      <vt:lpstr>Streaming Stored Multimedia</vt:lpstr>
      <vt:lpstr>User Control of Streaming Media: RTSP </vt:lpstr>
      <vt:lpstr>RTSP: out of band control</vt:lpstr>
      <vt:lpstr>RTSP Example</vt:lpstr>
      <vt:lpstr>Metafile Example</vt:lpstr>
      <vt:lpstr>RTSP Operation</vt:lpstr>
      <vt:lpstr>Content distribution networks (CDNs)</vt:lpstr>
      <vt:lpstr>Content distribution networks (CDNs)</vt:lpstr>
      <vt:lpstr>CDN example</vt:lpstr>
      <vt:lpstr>More about CDNs</vt:lpstr>
      <vt:lpstr>Summary: Internet Multimedia: bag of tricks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Shillingford, Nadine</dc:creator>
  <cp:lastModifiedBy>Delvin Defoe</cp:lastModifiedBy>
  <cp:revision>26</cp:revision>
  <dcterms:created xsi:type="dcterms:W3CDTF">2011-04-20T15:03:27Z</dcterms:created>
  <dcterms:modified xsi:type="dcterms:W3CDTF">2012-05-03T02:23:29Z</dcterms:modified>
</cp:coreProperties>
</file>