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344" r:id="rId6"/>
    <p:sldId id="286" r:id="rId7"/>
    <p:sldId id="287" r:id="rId8"/>
    <p:sldId id="288" r:id="rId9"/>
    <p:sldId id="290" r:id="rId10"/>
    <p:sldId id="291" r:id="rId11"/>
    <p:sldId id="292" r:id="rId12"/>
    <p:sldId id="293" r:id="rId13"/>
    <p:sldId id="345" r:id="rId14"/>
    <p:sldId id="294" r:id="rId15"/>
    <p:sldId id="295" r:id="rId16"/>
    <p:sldId id="346" r:id="rId17"/>
    <p:sldId id="347" r:id="rId18"/>
    <p:sldId id="348" r:id="rId19"/>
    <p:sldId id="349" r:id="rId20"/>
    <p:sldId id="350" r:id="rId21"/>
    <p:sldId id="351" r:id="rId22"/>
    <p:sldId id="352" r:id="rId23"/>
    <p:sldId id="353" r:id="rId24"/>
    <p:sldId id="354" r:id="rId25"/>
    <p:sldId id="296" r:id="rId26"/>
    <p:sldId id="355" r:id="rId27"/>
    <p:sldId id="356" r:id="rId28"/>
    <p:sldId id="358" r:id="rId29"/>
    <p:sldId id="359" r:id="rId30"/>
    <p:sldId id="360" r:id="rId31"/>
    <p:sldId id="361" r:id="rId32"/>
    <p:sldId id="362" r:id="rId33"/>
    <p:sldId id="363" r:id="rId34"/>
    <p:sldId id="285" r:id="rId35"/>
    <p:sldId id="297" r:id="rId36"/>
    <p:sldId id="260" r:id="rId37"/>
    <p:sldId id="261" r:id="rId38"/>
    <p:sldId id="262" r:id="rId39"/>
    <p:sldId id="263" r:id="rId40"/>
    <p:sldId id="264" r:id="rId41"/>
    <p:sldId id="265" r:id="rId42"/>
    <p:sldId id="266" r:id="rId43"/>
    <p:sldId id="267" r:id="rId44"/>
    <p:sldId id="268" r:id="rId45"/>
    <p:sldId id="306" r:id="rId46"/>
    <p:sldId id="298" r:id="rId47"/>
    <p:sldId id="299" r:id="rId48"/>
    <p:sldId id="300" r:id="rId49"/>
    <p:sldId id="301" r:id="rId50"/>
    <p:sldId id="302" r:id="rId51"/>
    <p:sldId id="303" r:id="rId52"/>
    <p:sldId id="304"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07" r:id="rId78"/>
    <p:sldId id="308" r:id="rId79"/>
    <p:sldId id="309" r:id="rId80"/>
    <p:sldId id="310" r:id="rId81"/>
    <p:sldId id="311" r:id="rId82"/>
    <p:sldId id="312" r:id="rId83"/>
    <p:sldId id="313" r:id="rId84"/>
    <p:sldId id="314" r:id="rId85"/>
    <p:sldId id="315" r:id="rId86"/>
    <p:sldId id="316" r:id="rId87"/>
    <p:sldId id="317" r:id="rId88"/>
    <p:sldId id="318" r:id="rId89"/>
    <p:sldId id="319"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5" autoAdjust="0"/>
    <p:restoredTop sz="79457" autoAdjust="0"/>
  </p:normalViewPr>
  <p:slideViewPr>
    <p:cSldViewPr>
      <p:cViewPr varScale="1">
        <p:scale>
          <a:sx n="56" d="100"/>
          <a:sy n="56" d="100"/>
        </p:scale>
        <p:origin x="-1096" y="-96"/>
      </p:cViewPr>
      <p:guideLst>
        <p:guide orient="horz" pos="2160"/>
        <p:guide pos="2880"/>
      </p:guideLst>
    </p:cSldViewPr>
  </p:slideViewPr>
  <p:outlineViewPr>
    <p:cViewPr>
      <p:scale>
        <a:sx n="33" d="100"/>
        <a:sy n="33" d="100"/>
      </p:scale>
      <p:origin x="0" y="53616"/>
    </p:cViewPr>
  </p:outlineViewPr>
  <p:notesTextViewPr>
    <p:cViewPr>
      <p:scale>
        <a:sx n="1" d="1"/>
        <a:sy n="1" d="1"/>
      </p:scale>
      <p:origin x="0" y="0"/>
    </p:cViewPr>
  </p:notesTextViewPr>
  <p:sorterViewPr>
    <p:cViewPr>
      <p:scale>
        <a:sx n="100" d="100"/>
        <a:sy n="100" d="100"/>
      </p:scale>
      <p:origin x="0" y="7714"/>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7EE2D-FDF0-4F35-BC4E-E85FE3728ED0}" type="datetimeFigureOut">
              <a:rPr lang="en-US" smtClean="0"/>
              <a:t>5/8/12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9B547-4F84-4153-860C-8FF35D5FCAEB}" type="slidenum">
              <a:rPr lang="en-US" smtClean="0"/>
              <a:t>‹#›</a:t>
            </a:fld>
            <a:endParaRPr lang="en-US"/>
          </a:p>
        </p:txBody>
      </p:sp>
    </p:spTree>
    <p:extLst>
      <p:ext uri="{BB962C8B-B14F-4D97-AF65-F5344CB8AC3E}">
        <p14:creationId xmlns:p14="http://schemas.microsoft.com/office/powerpoint/2010/main" val="345362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5E7C025-B6C6-4AD8-A5FA-B6CBF019580B}" type="slidenum">
              <a:rPr lang="sv-SE" smtClean="0"/>
              <a:pPr/>
              <a:t>3</a:t>
            </a:fld>
            <a:endParaRPr lang="sv-SE"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r>
              <a:rPr lang="sv-SE" dirty="0" smtClean="0">
                <a:latin typeface="Times New Roman" pitchFamily="18" charset="0"/>
              </a:rPr>
              <a:t>Give examples for when each of these is important.</a:t>
            </a:r>
          </a:p>
          <a:p>
            <a:endParaRPr lang="sv-SE" dirty="0" smtClean="0">
              <a:latin typeface="Times New Roman" pitchFamily="18" charset="0"/>
            </a:endParaRPr>
          </a:p>
          <a:p>
            <a:pPr eaLnBrk="1" hangingPunct="1"/>
            <a:r>
              <a:rPr lang="en-US" dirty="0" smtClean="0">
                <a:latin typeface="Times New Roman" pitchFamily="18" charset="0"/>
              </a:rPr>
              <a:t>Confidentiality: a good example is cryptography, which traditionally is used to protect secret messages. But cryptography is traditionally used to protect data, not resources. Resources are protected by limiting information, for example by using firewalls or address translation mechanisms.</a:t>
            </a:r>
          </a:p>
          <a:p>
            <a:pPr eaLnBrk="1" hangingPunct="1"/>
            <a:endParaRPr lang="en-US" dirty="0" smtClean="0">
              <a:latin typeface="Times New Roman" pitchFamily="18" charset="0"/>
            </a:endParaRPr>
          </a:p>
          <a:p>
            <a:pPr eaLnBrk="1" hangingPunct="1"/>
            <a:r>
              <a:rPr lang="en-US" dirty="0" smtClean="0">
                <a:latin typeface="Times New Roman" pitchFamily="18" charset="0"/>
              </a:rPr>
              <a:t>Integrity: a good example here is that of an interrupted database transaction, leaving the database in an inconsistent state (this foreshadows the Clark-Wilson model). Trustworthiness of both data and origin affects integrity, as noted in the book’s example. That integrity is tied to trustworthiness makes it much harder to quantify than confidentiality. Cryptography provides mechanisms for detecting violations of integrity, but not preventing them (e.g., a digital signature can be used to determine if data has changed). </a:t>
            </a:r>
          </a:p>
          <a:p>
            <a:pPr eaLnBrk="1" hangingPunct="1"/>
            <a:endParaRPr lang="en-US" dirty="0" smtClean="0">
              <a:latin typeface="Times New Roman" pitchFamily="18" charset="0"/>
            </a:endParaRPr>
          </a:p>
          <a:p>
            <a:pPr eaLnBrk="1" hangingPunct="1"/>
            <a:r>
              <a:rPr lang="en-US" dirty="0" smtClean="0">
                <a:latin typeface="Times New Roman" pitchFamily="18" charset="0"/>
              </a:rPr>
              <a:t>Availability: this is usually defined in terms of “quality of service,” in which authorized users are expected to receive a specific level of service (stated in terms of a metric). Denial of service attacks are attempts to block availability.</a:t>
            </a:r>
          </a:p>
          <a:p>
            <a:endParaRPr lang="sv-SE"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RSA uses public key encryption.</a:t>
            </a:r>
            <a:endParaRPr lang="en-US" dirty="0"/>
          </a:p>
        </p:txBody>
      </p:sp>
      <p:sp>
        <p:nvSpPr>
          <p:cNvPr id="4" name="Slide Number Placeholder 3"/>
          <p:cNvSpPr>
            <a:spLocks noGrp="1"/>
          </p:cNvSpPr>
          <p:nvPr>
            <p:ph type="sldNum" sz="quarter" idx="10"/>
          </p:nvPr>
        </p:nvSpPr>
        <p:spPr/>
        <p:txBody>
          <a:bodyPr/>
          <a:lstStyle/>
          <a:p>
            <a:fld id="{B0E9B547-4F84-4153-860C-8FF35D5FCAEB}" type="slidenum">
              <a:rPr lang="en-US" smtClean="0"/>
              <a:t>26</a:t>
            </a:fld>
            <a:endParaRPr lang="en-US"/>
          </a:p>
        </p:txBody>
      </p:sp>
    </p:spTree>
    <p:extLst>
      <p:ext uri="{BB962C8B-B14F-4D97-AF65-F5344CB8AC3E}">
        <p14:creationId xmlns:p14="http://schemas.microsoft.com/office/powerpoint/2010/main" val="146306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Diffie</a:t>
            </a:r>
            <a:r>
              <a:rPr lang="en-US" dirty="0" smtClean="0"/>
              <a:t>–Hellman key exchange method allows two parties that have no prior knowledge of each other to jointly establish a shared secret key over an insecure communications channel. </a:t>
            </a:r>
          </a:p>
          <a:p>
            <a:endParaRPr lang="en-US" dirty="0" smtClean="0"/>
          </a:p>
          <a:p>
            <a:r>
              <a:rPr lang="en-US" dirty="0" smtClean="0"/>
              <a:t>It</a:t>
            </a:r>
            <a:r>
              <a:rPr lang="en-US" baseline="0" dirty="0" smtClean="0"/>
              <a:t> is a public key distribution system.</a:t>
            </a:r>
            <a:endParaRPr lang="en-US" dirty="0" smtClean="0"/>
          </a:p>
          <a:p>
            <a:endParaRPr lang="en-US" dirty="0" smtClean="0"/>
          </a:p>
          <a:p>
            <a:r>
              <a:rPr lang="en-US" dirty="0" smtClean="0"/>
              <a:t>This key can then be used to encrypt subsequent communications using a symmetric key cipher.</a:t>
            </a:r>
          </a:p>
          <a:p>
            <a:endParaRPr lang="en-US" dirty="0" smtClean="0"/>
          </a:p>
          <a:p>
            <a:r>
              <a:rPr lang="en-US" dirty="0" smtClean="0"/>
              <a:t>The scheme was published in 1976</a:t>
            </a:r>
            <a:r>
              <a:rPr lang="en-US" baseline="0" dirty="0" smtClean="0"/>
              <a:t> and precedes RSA, another implementation of public key cryptography using asymmetric algorithms.</a:t>
            </a:r>
          </a:p>
          <a:p>
            <a:endParaRPr lang="en-US" baseline="0" dirty="0" smtClean="0"/>
          </a:p>
          <a:p>
            <a:r>
              <a:rPr lang="en-US" baseline="0" dirty="0" smtClean="0"/>
              <a:t>Only a, b, g^(</a:t>
            </a:r>
            <a:r>
              <a:rPr lang="en-US" baseline="0" dirty="0" err="1" smtClean="0"/>
              <a:t>ba</a:t>
            </a:r>
            <a:r>
              <a:rPr lang="en-US" baseline="0" dirty="0" smtClean="0"/>
              <a:t>) = g^(</a:t>
            </a:r>
            <a:r>
              <a:rPr lang="en-US" baseline="0" dirty="0" err="1" smtClean="0"/>
              <a:t>ab</a:t>
            </a:r>
            <a:r>
              <a:rPr lang="en-US" baseline="0" dirty="0" smtClean="0"/>
              <a:t>) mod p are kept secret.  Everything else is public and sent in the clear. </a:t>
            </a:r>
          </a:p>
          <a:p>
            <a:endParaRPr lang="en-US" baseline="0" dirty="0" smtClean="0"/>
          </a:p>
          <a:p>
            <a:r>
              <a:rPr lang="en-US" baseline="0" dirty="0" smtClean="0"/>
              <a:t>P and g must be carefully chosen to prevent an eavesdropper from solving for the key.</a:t>
            </a:r>
            <a:endParaRPr lang="en-US" dirty="0" smtClean="0"/>
          </a:p>
        </p:txBody>
      </p:sp>
      <p:sp>
        <p:nvSpPr>
          <p:cNvPr id="4" name="Slide Number Placeholder 3"/>
          <p:cNvSpPr>
            <a:spLocks noGrp="1"/>
          </p:cNvSpPr>
          <p:nvPr>
            <p:ph type="sldNum" sz="quarter" idx="10"/>
          </p:nvPr>
        </p:nvSpPr>
        <p:spPr/>
        <p:txBody>
          <a:bodyPr/>
          <a:lstStyle/>
          <a:p>
            <a:fld id="{B0E9B547-4F84-4153-860C-8FF35D5FCAEB}" type="slidenum">
              <a:rPr lang="en-US" smtClean="0"/>
              <a:t>31</a:t>
            </a:fld>
            <a:endParaRPr lang="en-US"/>
          </a:p>
        </p:txBody>
      </p:sp>
    </p:spTree>
    <p:extLst>
      <p:ext uri="{BB962C8B-B14F-4D97-AF65-F5344CB8AC3E}">
        <p14:creationId xmlns:p14="http://schemas.microsoft.com/office/powerpoint/2010/main" val="2040466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not wish for</a:t>
            </a:r>
            <a:r>
              <a:rPr lang="en-US" baseline="0" dirty="0" smtClean="0"/>
              <a:t> the content of our email message to be disclosed to unauthorized users. </a:t>
            </a:r>
            <a:endParaRPr lang="en-US" dirty="0"/>
          </a:p>
        </p:txBody>
      </p:sp>
      <p:sp>
        <p:nvSpPr>
          <p:cNvPr id="4" name="Slide Number Placeholder 3"/>
          <p:cNvSpPr>
            <a:spLocks noGrp="1"/>
          </p:cNvSpPr>
          <p:nvPr>
            <p:ph type="sldNum" sz="quarter" idx="10"/>
          </p:nvPr>
        </p:nvSpPr>
        <p:spPr/>
        <p:txBody>
          <a:bodyPr/>
          <a:lstStyle/>
          <a:p>
            <a:fld id="{B0E9B547-4F84-4153-860C-8FF35D5FCAEB}" type="slidenum">
              <a:rPr lang="en-US" smtClean="0"/>
              <a:t>36</a:t>
            </a:fld>
            <a:endParaRPr lang="en-US"/>
          </a:p>
        </p:txBody>
      </p:sp>
    </p:spTree>
    <p:extLst>
      <p:ext uri="{BB962C8B-B14F-4D97-AF65-F5344CB8AC3E}">
        <p14:creationId xmlns:p14="http://schemas.microsoft.com/office/powerpoint/2010/main" val="1908346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E9B547-4F84-4153-860C-8FF35D5FCAEB}" type="slidenum">
              <a:rPr lang="en-US" smtClean="0"/>
              <a:t>40</a:t>
            </a:fld>
            <a:endParaRPr lang="en-US"/>
          </a:p>
        </p:txBody>
      </p:sp>
    </p:spTree>
    <p:extLst>
      <p:ext uri="{BB962C8B-B14F-4D97-AF65-F5344CB8AC3E}">
        <p14:creationId xmlns:p14="http://schemas.microsoft.com/office/powerpoint/2010/main" val="394478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E6600B5-516B-4C35-B87A-9BF510994676}" type="slidenum">
              <a:rPr lang="sv-SE" smtClean="0"/>
              <a:pPr/>
              <a:t>4</a:t>
            </a:fld>
            <a:endParaRPr lang="sv-SE"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p:spPr>
        <p:txBody>
          <a:bodyPr/>
          <a:lstStyle/>
          <a:p>
            <a:endParaRPr lang="sv-SE"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most systems require passwords.</a:t>
            </a:r>
            <a:endParaRPr lang="en-US" dirty="0"/>
          </a:p>
        </p:txBody>
      </p:sp>
      <p:sp>
        <p:nvSpPr>
          <p:cNvPr id="4" name="Slide Number Placeholder 3"/>
          <p:cNvSpPr>
            <a:spLocks noGrp="1"/>
          </p:cNvSpPr>
          <p:nvPr>
            <p:ph type="sldNum" sz="quarter" idx="10"/>
          </p:nvPr>
        </p:nvSpPr>
        <p:spPr/>
        <p:txBody>
          <a:bodyPr/>
          <a:lstStyle/>
          <a:p>
            <a:fld id="{B0E9B547-4F84-4153-860C-8FF35D5FCAEB}" type="slidenum">
              <a:rPr lang="en-US" smtClean="0"/>
              <a:t>8</a:t>
            </a:fld>
            <a:endParaRPr lang="en-US"/>
          </a:p>
        </p:txBody>
      </p:sp>
    </p:spTree>
    <p:extLst>
      <p:ext uri="{BB962C8B-B14F-4D97-AF65-F5344CB8AC3E}">
        <p14:creationId xmlns:p14="http://schemas.microsoft.com/office/powerpoint/2010/main" val="380839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F259499-F6B8-4FD1-BF97-ECCD7E1F572B}" type="slidenum">
              <a:rPr lang="en-US" smtClean="0"/>
              <a:pPr/>
              <a:t>14</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sv-SE"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182E836-3DA5-457A-AFAE-65C668AE28A0}" type="slidenum">
              <a:rPr lang="en-US" smtClean="0"/>
              <a:pPr/>
              <a:t>15</a:t>
            </a:fld>
            <a:endParaRPr lang="en-US" smtClean="0"/>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pPr eaLnBrk="1" hangingPunct="1"/>
            <a:endParaRPr lang="sv-SE"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9721130-044F-4A61-A9BF-1DFB11E885EE}" type="slidenum">
              <a:rPr lang="en-US" smtClean="0"/>
              <a:pPr/>
              <a:t>17</a:t>
            </a:fld>
            <a:endParaRPr lang="en-US" smtClean="0"/>
          </a:p>
        </p:txBody>
      </p:sp>
      <p:sp>
        <p:nvSpPr>
          <p:cNvPr id="78851" name="Rectangle 1026"/>
          <p:cNvSpPr>
            <a:spLocks noGrp="1" noRot="1" noChangeAspect="1" noChangeArrowheads="1" noTextEdit="1"/>
          </p:cNvSpPr>
          <p:nvPr>
            <p:ph type="sldImg"/>
          </p:nvPr>
        </p:nvSpPr>
        <p:spPr>
          <a:ln/>
        </p:spPr>
      </p:sp>
      <p:sp>
        <p:nvSpPr>
          <p:cNvPr id="78852" name="Rectangle 1027"/>
          <p:cNvSpPr>
            <a:spLocks noGrp="1" noChangeArrowheads="1"/>
          </p:cNvSpPr>
          <p:nvPr>
            <p:ph type="body" idx="1"/>
          </p:nvPr>
        </p:nvSpPr>
        <p:spPr>
          <a:noFill/>
          <a:ln/>
        </p:spPr>
        <p:txBody>
          <a:bodyPr/>
          <a:lstStyle/>
          <a:p>
            <a:pPr eaLnBrk="1" hangingPunct="1"/>
            <a:endParaRPr lang="sv-SE"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 </a:t>
            </a:r>
            <a:r>
              <a:rPr lang="en-US" dirty="0" smtClean="0">
                <a:sym typeface="Wingdings"/>
              </a:rPr>
              <a:t> Data Encryption Standard is a popular block</a:t>
            </a:r>
            <a:r>
              <a:rPr lang="en-US" baseline="0" dirty="0" smtClean="0">
                <a:sym typeface="Wingdings"/>
              </a:rPr>
              <a:t> cipher.  It uses a function instead of a predetermined table. </a:t>
            </a:r>
          </a:p>
          <a:p>
            <a:endParaRPr lang="en-US" baseline="0" dirty="0" smtClean="0">
              <a:sym typeface="Wingdings"/>
            </a:endParaRPr>
          </a:p>
          <a:p>
            <a:r>
              <a:rPr lang="en-US" baseline="0" dirty="0" smtClean="0">
                <a:sym typeface="Wingdings"/>
              </a:rPr>
              <a:t>Block ciphers use functions that simulate randomly permuted tables.</a:t>
            </a:r>
          </a:p>
          <a:p>
            <a:endParaRPr lang="en-US" baseline="0" dirty="0" smtClean="0">
              <a:sym typeface="Wingdings"/>
            </a:endParaRPr>
          </a:p>
          <a:p>
            <a:r>
              <a:rPr lang="en-US" baseline="0" dirty="0" smtClean="0">
                <a:sym typeface="Wingdings"/>
              </a:rPr>
              <a:t>Block ciphers are are used in many secure Internet protocols including PGP (for secure emails), SSL (for securing TCP connections) and </a:t>
            </a:r>
            <a:r>
              <a:rPr lang="en-US" baseline="0" dirty="0" err="1" smtClean="0">
                <a:sym typeface="Wingdings"/>
              </a:rPr>
              <a:t>IPsec</a:t>
            </a:r>
            <a:r>
              <a:rPr lang="en-US" baseline="0" dirty="0" smtClean="0">
                <a:sym typeface="Wingdings"/>
              </a:rPr>
              <a:t> (for securing the network layer transport).  </a:t>
            </a:r>
          </a:p>
          <a:p>
            <a:endParaRPr lang="en-US" baseline="0" dirty="0" smtClean="0">
              <a:sym typeface="Wingdings"/>
            </a:endParaRPr>
          </a:p>
          <a:p>
            <a:r>
              <a:rPr lang="en-US" baseline="0" dirty="0" smtClean="0">
                <a:sym typeface="Wingdings"/>
              </a:rPr>
              <a:t>A round is a stage of processing.</a:t>
            </a:r>
            <a:endParaRPr lang="en-US" dirty="0"/>
          </a:p>
        </p:txBody>
      </p:sp>
      <p:sp>
        <p:nvSpPr>
          <p:cNvPr id="4" name="Slide Number Placeholder 3"/>
          <p:cNvSpPr>
            <a:spLocks noGrp="1"/>
          </p:cNvSpPr>
          <p:nvPr>
            <p:ph type="sldNum" sz="quarter" idx="10"/>
          </p:nvPr>
        </p:nvSpPr>
        <p:spPr/>
        <p:txBody>
          <a:bodyPr/>
          <a:lstStyle/>
          <a:p>
            <a:fld id="{B0E9B547-4F84-4153-860C-8FF35D5FCAEB}" type="slidenum">
              <a:rPr lang="en-US" smtClean="0"/>
              <a:t>20</a:t>
            </a:fld>
            <a:endParaRPr lang="en-US"/>
          </a:p>
        </p:txBody>
      </p:sp>
    </p:spTree>
    <p:extLst>
      <p:ext uri="{BB962C8B-B14F-4D97-AF65-F5344CB8AC3E}">
        <p14:creationId xmlns:p14="http://schemas.microsoft.com/office/powerpoint/2010/main" val="87725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32 bit half is expanded to 48 bits using the</a:t>
            </a:r>
            <a:r>
              <a:rPr lang="en-US" baseline="0" dirty="0" smtClean="0"/>
              <a:t> expansion permutation, E.</a:t>
            </a:r>
          </a:p>
          <a:p>
            <a:pPr marL="228600" indent="-228600">
              <a:buAutoNum type="arabicPeriod"/>
            </a:pPr>
            <a:r>
              <a:rPr lang="en-US" dirty="0" smtClean="0"/>
              <a:t>There are 16 48 </a:t>
            </a:r>
            <a:r>
              <a:rPr lang="en-US" dirty="0" err="1" smtClean="0"/>
              <a:t>bt</a:t>
            </a:r>
            <a:r>
              <a:rPr lang="en-US" dirty="0" smtClean="0"/>
              <a:t> </a:t>
            </a:r>
            <a:r>
              <a:rPr lang="en-US" dirty="0" err="1" smtClean="0"/>
              <a:t>subkeys</a:t>
            </a:r>
            <a:r>
              <a:rPr lang="en-US" dirty="0" smtClean="0"/>
              <a:t> to choose </a:t>
            </a:r>
            <a:r>
              <a:rPr lang="en-US" dirty="0" err="1" smtClean="0"/>
              <a:t>fromusing</a:t>
            </a:r>
            <a:r>
              <a:rPr lang="en-US" dirty="0" smtClean="0"/>
              <a:t> a process know as key schedule.</a:t>
            </a:r>
          </a:p>
          <a:p>
            <a:pPr marL="228600" indent="-228600">
              <a:buAutoNum type="arabicPeriod"/>
            </a:pPr>
            <a:r>
              <a:rPr lang="en-US" dirty="0" smtClean="0"/>
              <a:t>Substitution is at the heart of DES.</a:t>
            </a:r>
            <a:r>
              <a:rPr lang="en-US" baseline="0" dirty="0" smtClean="0"/>
              <a:t>  </a:t>
            </a:r>
            <a:r>
              <a:rPr lang="en-US" dirty="0" smtClean="0"/>
              <a:t> After key</a:t>
            </a:r>
            <a:r>
              <a:rPr lang="en-US" baseline="0" dirty="0" smtClean="0"/>
              <a:t> mixing, the result is divided into 8 6 bit pieces before the S-Boxes are processed yielding 8 4 bit pieces.</a:t>
            </a:r>
          </a:p>
          <a:p>
            <a:pPr marL="228600" indent="-228600">
              <a:buAutoNum type="arabicPeriod"/>
            </a:pPr>
            <a:r>
              <a:rPr lang="en-US" baseline="0" dirty="0" smtClean="0"/>
              <a:t>The resulting 32 bits are rearranged into a fixed permutation, the P-box, which will be used in the next round.</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0E9B547-4F84-4153-860C-8FF35D5FCAEB}" type="slidenum">
              <a:rPr lang="en-US" smtClean="0"/>
              <a:t>21</a:t>
            </a:fld>
            <a:endParaRPr lang="en-US"/>
          </a:p>
        </p:txBody>
      </p:sp>
    </p:spTree>
    <p:extLst>
      <p:ext uri="{BB962C8B-B14F-4D97-AF65-F5344CB8AC3E}">
        <p14:creationId xmlns:p14="http://schemas.microsoft.com/office/powerpoint/2010/main" val="3929178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AES </a:t>
            </a:r>
            <a:r>
              <a:rPr lang="en-US" dirty="0" smtClean="0">
                <a:sym typeface="Wingdings"/>
              </a:rPr>
              <a:t> Advanced Encryption</a:t>
            </a:r>
            <a:r>
              <a:rPr lang="en-US" baseline="0" dirty="0" smtClean="0">
                <a:sym typeface="Wingdings"/>
              </a:rPr>
              <a:t> Standard.</a:t>
            </a:r>
            <a:endParaRPr lang="en-US" dirty="0"/>
          </a:p>
        </p:txBody>
      </p:sp>
      <p:sp>
        <p:nvSpPr>
          <p:cNvPr id="4" name="Slide Number Placeholder 3"/>
          <p:cNvSpPr>
            <a:spLocks noGrp="1"/>
          </p:cNvSpPr>
          <p:nvPr>
            <p:ph type="sldNum" sz="quarter" idx="10"/>
          </p:nvPr>
        </p:nvSpPr>
        <p:spPr/>
        <p:txBody>
          <a:bodyPr/>
          <a:lstStyle/>
          <a:p>
            <a:fld id="{B0E9B547-4F84-4153-860C-8FF35D5FCAEB}" type="slidenum">
              <a:rPr lang="en-US" smtClean="0"/>
              <a:t>23</a:t>
            </a:fld>
            <a:endParaRPr lang="en-US"/>
          </a:p>
        </p:txBody>
      </p:sp>
    </p:spTree>
    <p:extLst>
      <p:ext uri="{BB962C8B-B14F-4D97-AF65-F5344CB8AC3E}">
        <p14:creationId xmlns:p14="http://schemas.microsoft.com/office/powerpoint/2010/main" val="168800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773926-5AAA-46E1-B3F1-A190B4907402}" type="datetimeFigureOut">
              <a:rPr lang="en-US" smtClean="0"/>
              <a:t>5/8/12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219184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73926-5AAA-46E1-B3F1-A190B4907402}" type="datetimeFigureOut">
              <a:rPr lang="en-US" smtClean="0"/>
              <a:t>5/8/12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157099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73926-5AAA-46E1-B3F1-A190B4907402}" type="datetimeFigureOut">
              <a:rPr lang="en-US" smtClean="0"/>
              <a:t>5/8/12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198410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73926-5AAA-46E1-B3F1-A190B4907402}" type="datetimeFigureOut">
              <a:rPr lang="en-US" smtClean="0"/>
              <a:t>5/8/12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6716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773926-5AAA-46E1-B3F1-A190B4907402}" type="datetimeFigureOut">
              <a:rPr lang="en-US" smtClean="0"/>
              <a:t>5/8/12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306420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773926-5AAA-46E1-B3F1-A190B4907402}" type="datetimeFigureOut">
              <a:rPr lang="en-US" smtClean="0"/>
              <a:t>5/8/12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188315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773926-5AAA-46E1-B3F1-A190B4907402}" type="datetimeFigureOut">
              <a:rPr lang="en-US" smtClean="0"/>
              <a:t>5/8/12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180370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773926-5AAA-46E1-B3F1-A190B4907402}" type="datetimeFigureOut">
              <a:rPr lang="en-US" smtClean="0"/>
              <a:t>5/8/12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203462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73926-5AAA-46E1-B3F1-A190B4907402}" type="datetimeFigureOut">
              <a:rPr lang="en-US" smtClean="0"/>
              <a:t>5/8/12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250036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73926-5AAA-46E1-B3F1-A190B4907402}" type="datetimeFigureOut">
              <a:rPr lang="en-US" smtClean="0"/>
              <a:t>5/8/12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295323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73926-5AAA-46E1-B3F1-A190B4907402}" type="datetimeFigureOut">
              <a:rPr lang="en-US" smtClean="0"/>
              <a:t>5/8/12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727ED-2BD0-4C61-90EA-981D821C6276}" type="slidenum">
              <a:rPr lang="en-US" smtClean="0"/>
              <a:t>‹#›</a:t>
            </a:fld>
            <a:endParaRPr lang="en-US"/>
          </a:p>
        </p:txBody>
      </p:sp>
    </p:spTree>
    <p:extLst>
      <p:ext uri="{BB962C8B-B14F-4D97-AF65-F5344CB8AC3E}">
        <p14:creationId xmlns:p14="http://schemas.microsoft.com/office/powerpoint/2010/main" val="4179643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73926-5AAA-46E1-B3F1-A190B4907402}" type="datetimeFigureOut">
              <a:rPr lang="en-US" smtClean="0"/>
              <a:t>5/8/12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727ED-2BD0-4C61-90EA-981D821C6276}" type="slidenum">
              <a:rPr lang="en-US" smtClean="0"/>
              <a:t>‹#›</a:t>
            </a:fld>
            <a:endParaRPr lang="en-US"/>
          </a:p>
        </p:txBody>
      </p:sp>
    </p:spTree>
    <p:extLst>
      <p:ext uri="{BB962C8B-B14F-4D97-AF65-F5344CB8AC3E}">
        <p14:creationId xmlns:p14="http://schemas.microsoft.com/office/powerpoint/2010/main" val="160577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84.xml"/><Relationship Id="rId4" Type="http://schemas.openxmlformats.org/officeDocument/2006/relationships/slideLayout" Target="../slideLayouts/slideLayout2.xml"/><Relationship Id="rId5" Type="http://schemas.openxmlformats.org/officeDocument/2006/relationships/notesSlide" Target="../notesSlides/notesSlide4.xml"/><Relationship Id="rId1" Type="http://schemas.openxmlformats.org/officeDocument/2006/relationships/tags" Target="../tags/tag82.xml"/><Relationship Id="rId2" Type="http://schemas.openxmlformats.org/officeDocument/2006/relationships/tags" Target="../tags/tag83.xml"/></Relationships>
</file>

<file path=ppt/slides/_rels/slide15.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slideLayout" Target="../slideLayouts/slideLayout2.xml"/><Relationship Id="rId5" Type="http://schemas.openxmlformats.org/officeDocument/2006/relationships/notesSlide" Target="../notesSlides/notesSlide5.xml"/><Relationship Id="rId6" Type="http://schemas.openxmlformats.org/officeDocument/2006/relationships/hyperlink" Target="http://simonsingh.net/The_Black_Chamber/caesar.html" TargetMode="External"/><Relationship Id="rId7" Type="http://schemas.openxmlformats.org/officeDocument/2006/relationships/hyperlink" Target="http://simonsingh.net/The_Black_Chamber/kamasutra.html" TargetMode="External"/><Relationship Id="rId1" Type="http://schemas.openxmlformats.org/officeDocument/2006/relationships/tags" Target="../tags/tag85.xml"/><Relationship Id="rId2" Type="http://schemas.openxmlformats.org/officeDocument/2006/relationships/tags" Target="../tags/tag8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90.xml"/><Relationship Id="rId4" Type="http://schemas.openxmlformats.org/officeDocument/2006/relationships/slideLayout" Target="../slideLayouts/slideLayout2.xml"/><Relationship Id="rId5" Type="http://schemas.openxmlformats.org/officeDocument/2006/relationships/notesSlide" Target="../notesSlides/notesSlide6.xml"/><Relationship Id="rId1" Type="http://schemas.openxmlformats.org/officeDocument/2006/relationships/tags" Target="../tags/tag88.xml"/><Relationship Id="rId2" Type="http://schemas.openxmlformats.org/officeDocument/2006/relationships/tags" Target="../tags/tag8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geometer.org/mathcircles/RSA.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U62S8SchxX4&amp;feature=related"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tags" Target="../tags/tag15.xml"/><Relationship Id="rId14" Type="http://schemas.openxmlformats.org/officeDocument/2006/relationships/tags" Target="../tags/tag16.xml"/><Relationship Id="rId15" Type="http://schemas.openxmlformats.org/officeDocument/2006/relationships/tags" Target="../tags/tag17.xml"/><Relationship Id="rId16" Type="http://schemas.openxmlformats.org/officeDocument/2006/relationships/tags" Target="../tags/tag18.xml"/><Relationship Id="rId17" Type="http://schemas.openxmlformats.org/officeDocument/2006/relationships/tags" Target="../tags/tag19.xml"/><Relationship Id="rId18" Type="http://schemas.openxmlformats.org/officeDocument/2006/relationships/tags" Target="../tags/tag20.xml"/><Relationship Id="rId19" Type="http://schemas.openxmlformats.org/officeDocument/2006/relationships/tags" Target="../tags/tag21.xml"/><Relationship Id="rId63" Type="http://schemas.openxmlformats.org/officeDocument/2006/relationships/tags" Target="../tags/tag65.xml"/><Relationship Id="rId64" Type="http://schemas.openxmlformats.org/officeDocument/2006/relationships/tags" Target="../tags/tag66.xml"/><Relationship Id="rId65" Type="http://schemas.openxmlformats.org/officeDocument/2006/relationships/tags" Target="../tags/tag67.xml"/><Relationship Id="rId66" Type="http://schemas.openxmlformats.org/officeDocument/2006/relationships/tags" Target="../tags/tag68.xml"/><Relationship Id="rId67" Type="http://schemas.openxmlformats.org/officeDocument/2006/relationships/tags" Target="../tags/tag69.xml"/><Relationship Id="rId68" Type="http://schemas.openxmlformats.org/officeDocument/2006/relationships/tags" Target="../tags/tag70.xml"/><Relationship Id="rId69" Type="http://schemas.openxmlformats.org/officeDocument/2006/relationships/tags" Target="../tags/tag71.xml"/><Relationship Id="rId50" Type="http://schemas.openxmlformats.org/officeDocument/2006/relationships/tags" Target="../tags/tag52.xml"/><Relationship Id="rId51" Type="http://schemas.openxmlformats.org/officeDocument/2006/relationships/tags" Target="../tags/tag53.xml"/><Relationship Id="rId52" Type="http://schemas.openxmlformats.org/officeDocument/2006/relationships/tags" Target="../tags/tag54.xml"/><Relationship Id="rId53" Type="http://schemas.openxmlformats.org/officeDocument/2006/relationships/tags" Target="../tags/tag55.xml"/><Relationship Id="rId54" Type="http://schemas.openxmlformats.org/officeDocument/2006/relationships/tags" Target="../tags/tag56.xml"/><Relationship Id="rId55" Type="http://schemas.openxmlformats.org/officeDocument/2006/relationships/tags" Target="../tags/tag57.xml"/><Relationship Id="rId56" Type="http://schemas.openxmlformats.org/officeDocument/2006/relationships/tags" Target="../tags/tag58.xml"/><Relationship Id="rId57" Type="http://schemas.openxmlformats.org/officeDocument/2006/relationships/tags" Target="../tags/tag59.xml"/><Relationship Id="rId58" Type="http://schemas.openxmlformats.org/officeDocument/2006/relationships/tags" Target="../tags/tag60.xml"/><Relationship Id="rId59" Type="http://schemas.openxmlformats.org/officeDocument/2006/relationships/tags" Target="../tags/tag61.xml"/><Relationship Id="rId40" Type="http://schemas.openxmlformats.org/officeDocument/2006/relationships/tags" Target="../tags/tag42.xml"/><Relationship Id="rId41" Type="http://schemas.openxmlformats.org/officeDocument/2006/relationships/tags" Target="../tags/tag43.xml"/><Relationship Id="rId42" Type="http://schemas.openxmlformats.org/officeDocument/2006/relationships/tags" Target="../tags/tag44.xml"/><Relationship Id="rId43" Type="http://schemas.openxmlformats.org/officeDocument/2006/relationships/tags" Target="../tags/tag45.xml"/><Relationship Id="rId44" Type="http://schemas.openxmlformats.org/officeDocument/2006/relationships/tags" Target="../tags/tag46.xml"/><Relationship Id="rId45" Type="http://schemas.openxmlformats.org/officeDocument/2006/relationships/tags" Target="../tags/tag47.xml"/><Relationship Id="rId46" Type="http://schemas.openxmlformats.org/officeDocument/2006/relationships/tags" Target="../tags/tag48.xml"/><Relationship Id="rId47" Type="http://schemas.openxmlformats.org/officeDocument/2006/relationships/tags" Target="../tags/tag49.xml"/><Relationship Id="rId48" Type="http://schemas.openxmlformats.org/officeDocument/2006/relationships/tags" Target="../tags/tag50.xml"/><Relationship Id="rId49" Type="http://schemas.openxmlformats.org/officeDocument/2006/relationships/tags" Target="../tags/tag51.xml"/><Relationship Id="rId1" Type="http://schemas.openxmlformats.org/officeDocument/2006/relationships/tags" Target="../tags/tag3.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tags" Target="../tags/tag6.xml"/><Relationship Id="rId5" Type="http://schemas.openxmlformats.org/officeDocument/2006/relationships/tags" Target="../tags/tag7.xml"/><Relationship Id="rId6" Type="http://schemas.openxmlformats.org/officeDocument/2006/relationships/tags" Target="../tags/tag8.xml"/><Relationship Id="rId7" Type="http://schemas.openxmlformats.org/officeDocument/2006/relationships/tags" Target="../tags/tag9.xml"/><Relationship Id="rId8" Type="http://schemas.openxmlformats.org/officeDocument/2006/relationships/tags" Target="../tags/tag10.xml"/><Relationship Id="rId9" Type="http://schemas.openxmlformats.org/officeDocument/2006/relationships/tags" Target="../tags/tag11.xml"/><Relationship Id="rId30" Type="http://schemas.openxmlformats.org/officeDocument/2006/relationships/tags" Target="../tags/tag32.xml"/><Relationship Id="rId31" Type="http://schemas.openxmlformats.org/officeDocument/2006/relationships/tags" Target="../tags/tag33.xml"/><Relationship Id="rId32" Type="http://schemas.openxmlformats.org/officeDocument/2006/relationships/tags" Target="../tags/tag34.xml"/><Relationship Id="rId33" Type="http://schemas.openxmlformats.org/officeDocument/2006/relationships/tags" Target="../tags/tag35.xml"/><Relationship Id="rId34" Type="http://schemas.openxmlformats.org/officeDocument/2006/relationships/tags" Target="../tags/tag36.xml"/><Relationship Id="rId35" Type="http://schemas.openxmlformats.org/officeDocument/2006/relationships/tags" Target="../tags/tag37.xml"/><Relationship Id="rId36" Type="http://schemas.openxmlformats.org/officeDocument/2006/relationships/tags" Target="../tags/tag38.xml"/><Relationship Id="rId37" Type="http://schemas.openxmlformats.org/officeDocument/2006/relationships/tags" Target="../tags/tag39.xml"/><Relationship Id="rId38" Type="http://schemas.openxmlformats.org/officeDocument/2006/relationships/tags" Target="../tags/tag40.xml"/><Relationship Id="rId39" Type="http://schemas.openxmlformats.org/officeDocument/2006/relationships/tags" Target="../tags/tag41.xml"/><Relationship Id="rId80" Type="http://schemas.openxmlformats.org/officeDocument/2006/relationships/slideLayout" Target="../slideLayouts/slideLayout2.xml"/><Relationship Id="rId81" Type="http://schemas.openxmlformats.org/officeDocument/2006/relationships/notesSlide" Target="../notesSlides/notesSlide2.xml"/><Relationship Id="rId82" Type="http://schemas.openxmlformats.org/officeDocument/2006/relationships/hyperlink" Target="http://www.youtube.com/watch?v=G2i_6j55bS0" TargetMode="External"/><Relationship Id="rId70" Type="http://schemas.openxmlformats.org/officeDocument/2006/relationships/tags" Target="../tags/tag72.xml"/><Relationship Id="rId71" Type="http://schemas.openxmlformats.org/officeDocument/2006/relationships/tags" Target="../tags/tag73.xml"/><Relationship Id="rId72" Type="http://schemas.openxmlformats.org/officeDocument/2006/relationships/tags" Target="../tags/tag74.xml"/><Relationship Id="rId20" Type="http://schemas.openxmlformats.org/officeDocument/2006/relationships/tags" Target="../tags/tag22.xml"/><Relationship Id="rId21" Type="http://schemas.openxmlformats.org/officeDocument/2006/relationships/tags" Target="../tags/tag23.xml"/><Relationship Id="rId22" Type="http://schemas.openxmlformats.org/officeDocument/2006/relationships/tags" Target="../tags/tag24.xml"/><Relationship Id="rId23" Type="http://schemas.openxmlformats.org/officeDocument/2006/relationships/tags" Target="../tags/tag25.xml"/><Relationship Id="rId24" Type="http://schemas.openxmlformats.org/officeDocument/2006/relationships/tags" Target="../tags/tag26.xml"/><Relationship Id="rId25" Type="http://schemas.openxmlformats.org/officeDocument/2006/relationships/tags" Target="../tags/tag27.xml"/><Relationship Id="rId26" Type="http://schemas.openxmlformats.org/officeDocument/2006/relationships/tags" Target="../tags/tag28.xml"/><Relationship Id="rId27" Type="http://schemas.openxmlformats.org/officeDocument/2006/relationships/tags" Target="../tags/tag29.xml"/><Relationship Id="rId28" Type="http://schemas.openxmlformats.org/officeDocument/2006/relationships/tags" Target="../tags/tag30.xml"/><Relationship Id="rId29" Type="http://schemas.openxmlformats.org/officeDocument/2006/relationships/tags" Target="../tags/tag31.xml"/><Relationship Id="rId73" Type="http://schemas.openxmlformats.org/officeDocument/2006/relationships/tags" Target="../tags/tag75.xml"/><Relationship Id="rId74" Type="http://schemas.openxmlformats.org/officeDocument/2006/relationships/tags" Target="../tags/tag76.xml"/><Relationship Id="rId75" Type="http://schemas.openxmlformats.org/officeDocument/2006/relationships/tags" Target="../tags/tag77.xml"/><Relationship Id="rId76" Type="http://schemas.openxmlformats.org/officeDocument/2006/relationships/tags" Target="../tags/tag78.xml"/><Relationship Id="rId77" Type="http://schemas.openxmlformats.org/officeDocument/2006/relationships/tags" Target="../tags/tag79.xml"/><Relationship Id="rId78" Type="http://schemas.openxmlformats.org/officeDocument/2006/relationships/tags" Target="../tags/tag80.xml"/><Relationship Id="rId79" Type="http://schemas.openxmlformats.org/officeDocument/2006/relationships/tags" Target="../tags/tag81.xml"/><Relationship Id="rId60" Type="http://schemas.openxmlformats.org/officeDocument/2006/relationships/tags" Target="../tags/tag62.xml"/><Relationship Id="rId61" Type="http://schemas.openxmlformats.org/officeDocument/2006/relationships/tags" Target="../tags/tag63.xml"/><Relationship Id="rId62" Type="http://schemas.openxmlformats.org/officeDocument/2006/relationships/tags" Target="../tags/tag64.xml"/><Relationship Id="rId10" Type="http://schemas.openxmlformats.org/officeDocument/2006/relationships/tags" Target="../tags/tag12.xml"/><Relationship Id="rId11" Type="http://schemas.openxmlformats.org/officeDocument/2006/relationships/tags" Target="../tags/tag13.xml"/><Relationship Id="rId12" Type="http://schemas.openxmlformats.org/officeDocument/2006/relationships/tags" Target="../tags/tag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latin typeface="Cambria" pitchFamily="18" charset="0"/>
            </a:endParaRPr>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810161"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4635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pitchFamily="18" charset="0"/>
              </a:rPr>
              <a:t>Twelve steps to password cracking</a:t>
            </a:r>
            <a:endParaRPr lang="en-US"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latin typeface="Cambria" pitchFamily="18" charset="0"/>
              </a:rPr>
              <a:t>No password</a:t>
            </a:r>
          </a:p>
          <a:p>
            <a:pPr marL="514350" indent="-514350">
              <a:buFont typeface="+mj-lt"/>
              <a:buAutoNum type="arabicPeriod"/>
            </a:pPr>
            <a:r>
              <a:rPr lang="en-US" dirty="0" smtClean="0">
                <a:latin typeface="Cambria" pitchFamily="18" charset="0"/>
              </a:rPr>
              <a:t>The same as user ID</a:t>
            </a:r>
          </a:p>
          <a:p>
            <a:pPr marL="514350" indent="-514350">
              <a:buFont typeface="+mj-lt"/>
              <a:buAutoNum type="arabicPeriod"/>
            </a:pPr>
            <a:r>
              <a:rPr lang="en-US" dirty="0" smtClean="0">
                <a:latin typeface="Cambria" pitchFamily="18" charset="0"/>
              </a:rPr>
              <a:t>Is, or is derived from, the user’s name</a:t>
            </a:r>
          </a:p>
          <a:p>
            <a:pPr marL="514350" indent="-514350">
              <a:buFont typeface="+mj-lt"/>
              <a:buAutoNum type="arabicPeriod"/>
            </a:pPr>
            <a:r>
              <a:rPr lang="en-US" dirty="0" smtClean="0">
                <a:latin typeface="Cambria" pitchFamily="18" charset="0"/>
              </a:rPr>
              <a:t>Common word list (</a:t>
            </a:r>
            <a:r>
              <a:rPr lang="en-US" dirty="0" err="1" smtClean="0">
                <a:latin typeface="Cambria" pitchFamily="18" charset="0"/>
              </a:rPr>
              <a:t>eg</a:t>
            </a:r>
            <a:r>
              <a:rPr lang="en-US" dirty="0" smtClean="0">
                <a:latin typeface="Cambria" pitchFamily="18" charset="0"/>
              </a:rPr>
              <a:t> “password”) and common patterns (</a:t>
            </a:r>
            <a:r>
              <a:rPr lang="en-US" dirty="0" err="1" smtClean="0">
                <a:latin typeface="Cambria" pitchFamily="18" charset="0"/>
              </a:rPr>
              <a:t>eg</a:t>
            </a:r>
            <a:r>
              <a:rPr lang="en-US" dirty="0" smtClean="0">
                <a:latin typeface="Cambria" pitchFamily="18" charset="0"/>
              </a:rPr>
              <a:t> “</a:t>
            </a:r>
            <a:r>
              <a:rPr lang="en-US" dirty="0" err="1" smtClean="0">
                <a:latin typeface="Cambria" pitchFamily="18" charset="0"/>
              </a:rPr>
              <a:t>asdfg</a:t>
            </a:r>
            <a:r>
              <a:rPr lang="en-US" dirty="0" smtClean="0">
                <a:latin typeface="Cambria" pitchFamily="18" charset="0"/>
              </a:rPr>
              <a:t>”, “</a:t>
            </a:r>
            <a:r>
              <a:rPr lang="en-US" dirty="0" err="1" smtClean="0">
                <a:latin typeface="Cambria" pitchFamily="18" charset="0"/>
              </a:rPr>
              <a:t>aaaaa</a:t>
            </a:r>
            <a:r>
              <a:rPr lang="en-US" dirty="0" smtClean="0">
                <a:latin typeface="Cambria" pitchFamily="18" charset="0"/>
              </a:rPr>
              <a:t>”)</a:t>
            </a:r>
          </a:p>
          <a:p>
            <a:pPr marL="514350" indent="-514350">
              <a:buFont typeface="+mj-lt"/>
              <a:buAutoNum type="arabicPeriod"/>
            </a:pPr>
            <a:r>
              <a:rPr lang="en-US" dirty="0" smtClean="0">
                <a:latin typeface="Cambria" pitchFamily="18" charset="0"/>
              </a:rPr>
              <a:t>Short college dictionary</a:t>
            </a:r>
          </a:p>
          <a:p>
            <a:pPr marL="514350" indent="-514350">
              <a:buFont typeface="+mj-lt"/>
              <a:buAutoNum type="arabicPeriod"/>
            </a:pPr>
            <a:r>
              <a:rPr lang="en-US" dirty="0" smtClean="0">
                <a:latin typeface="Cambria" pitchFamily="18" charset="0"/>
              </a:rPr>
              <a:t>Complete English word list</a:t>
            </a:r>
          </a:p>
          <a:p>
            <a:pPr marL="514350" indent="-514350">
              <a:buFont typeface="+mj-lt"/>
              <a:buAutoNum type="arabicPeriod"/>
            </a:pPr>
            <a:r>
              <a:rPr lang="en-US" dirty="0" smtClean="0">
                <a:latin typeface="Cambria" pitchFamily="18" charset="0"/>
              </a:rPr>
              <a:t>Common non-English language dictionaries</a:t>
            </a:r>
          </a:p>
          <a:p>
            <a:pPr marL="514350" indent="-514350">
              <a:buFont typeface="+mj-lt"/>
              <a:buAutoNum type="arabicPeriod"/>
            </a:pPr>
            <a:r>
              <a:rPr lang="en-US" dirty="0" smtClean="0">
                <a:latin typeface="Cambria" pitchFamily="18" charset="0"/>
              </a:rPr>
              <a:t>Short college dictionary with capitalizations (</a:t>
            </a:r>
            <a:r>
              <a:rPr lang="en-US" dirty="0" err="1" smtClean="0">
                <a:latin typeface="Cambria" pitchFamily="18" charset="0"/>
              </a:rPr>
              <a:t>PaSsWorD</a:t>
            </a:r>
            <a:r>
              <a:rPr lang="en-US" dirty="0" smtClean="0">
                <a:latin typeface="Cambria" pitchFamily="18" charset="0"/>
              </a:rPr>
              <a:t>) and substitutions of 0 for O </a:t>
            </a:r>
            <a:r>
              <a:rPr lang="en-US" dirty="0" err="1" smtClean="0">
                <a:latin typeface="Cambria" pitchFamily="18" charset="0"/>
              </a:rPr>
              <a:t>etc</a:t>
            </a:r>
            <a:endParaRPr lang="en-US" dirty="0" smtClean="0">
              <a:latin typeface="Cambria" pitchFamily="18" charset="0"/>
            </a:endParaRPr>
          </a:p>
          <a:p>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2FC21A1E-6AC4-4BB8-8402-BA3DAD3B1B95}" type="slidenum">
              <a:rPr lang="en-US" smtClean="0"/>
              <a:t>10</a:t>
            </a:fld>
            <a:endParaRPr lang="en-US"/>
          </a:p>
        </p:txBody>
      </p:sp>
    </p:spTree>
    <p:extLst>
      <p:ext uri="{BB962C8B-B14F-4D97-AF65-F5344CB8AC3E}">
        <p14:creationId xmlns:p14="http://schemas.microsoft.com/office/powerpoint/2010/main" val="24543035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pitchFamily="18" charset="0"/>
              </a:rPr>
              <a:t>Twelve steps to password cracking (</a:t>
            </a:r>
            <a:r>
              <a:rPr lang="en-US" dirty="0" err="1" smtClean="0">
                <a:latin typeface="Cambria" pitchFamily="18" charset="0"/>
              </a:rPr>
              <a:t>cont</a:t>
            </a:r>
            <a:r>
              <a:rPr lang="en-US" dirty="0" smtClean="0">
                <a:latin typeface="Cambria" pitchFamily="18" charset="0"/>
              </a:rPr>
              <a:t>)</a:t>
            </a:r>
            <a:endParaRPr lang="en-US" dirty="0">
              <a:latin typeface="Cambria" pitchFamily="18" charset="0"/>
            </a:endParaRPr>
          </a:p>
        </p:txBody>
      </p:sp>
      <p:sp>
        <p:nvSpPr>
          <p:cNvPr id="3" name="Content Placeholder 2"/>
          <p:cNvSpPr>
            <a:spLocks noGrp="1"/>
          </p:cNvSpPr>
          <p:nvPr>
            <p:ph idx="1"/>
          </p:nvPr>
        </p:nvSpPr>
        <p:spPr/>
        <p:txBody>
          <a:bodyPr/>
          <a:lstStyle/>
          <a:p>
            <a:pPr marL="514350" indent="-514350">
              <a:buFont typeface="+mj-lt"/>
              <a:buAutoNum type="arabicPeriod" startAt="9"/>
            </a:pPr>
            <a:r>
              <a:rPr lang="en-US" dirty="0" smtClean="0">
                <a:latin typeface="Cambria" pitchFamily="18" charset="0"/>
              </a:rPr>
              <a:t>Complete English with capitalizations and substitutions</a:t>
            </a:r>
          </a:p>
          <a:p>
            <a:pPr marL="514350" indent="-514350">
              <a:buFont typeface="+mj-lt"/>
              <a:buAutoNum type="arabicPeriod" startAt="9"/>
            </a:pPr>
            <a:r>
              <a:rPr lang="en-US" dirty="0" smtClean="0">
                <a:latin typeface="Cambria" pitchFamily="18" charset="0"/>
              </a:rPr>
              <a:t>Common non-English dictionaries with capitalizations and substitutions</a:t>
            </a:r>
          </a:p>
          <a:p>
            <a:pPr marL="514350" indent="-514350">
              <a:buFont typeface="+mj-lt"/>
              <a:buAutoNum type="arabicPeriod" startAt="9"/>
            </a:pPr>
            <a:r>
              <a:rPr lang="en-US" dirty="0" smtClean="0">
                <a:latin typeface="Cambria" pitchFamily="18" charset="0"/>
              </a:rPr>
              <a:t>Brute force, lowercase alphabetic characters</a:t>
            </a:r>
          </a:p>
          <a:p>
            <a:pPr marL="514350" indent="-514350">
              <a:buFont typeface="+mj-lt"/>
              <a:buAutoNum type="arabicPeriod" startAt="9"/>
            </a:pPr>
            <a:r>
              <a:rPr lang="en-US" dirty="0" smtClean="0">
                <a:latin typeface="Cambria" pitchFamily="18" charset="0"/>
              </a:rPr>
              <a:t>Brute force, full character set</a:t>
            </a:r>
          </a:p>
          <a:p>
            <a:endParaRPr lang="en-US" dirty="0" smtClean="0">
              <a:latin typeface="Cambria" pitchFamily="18" charset="0"/>
            </a:endParaRPr>
          </a:p>
          <a:p>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2FC21A1E-6AC4-4BB8-8402-BA3DAD3B1B95}" type="slidenum">
              <a:rPr lang="en-US" smtClean="0"/>
              <a:t>11</a:t>
            </a:fld>
            <a:endParaRPr lang="en-US"/>
          </a:p>
        </p:txBody>
      </p:sp>
    </p:spTree>
    <p:extLst>
      <p:ext uri="{BB962C8B-B14F-4D97-AF65-F5344CB8AC3E}">
        <p14:creationId xmlns:p14="http://schemas.microsoft.com/office/powerpoint/2010/main" val="26875514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Guidelines for passwords</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Use characters other than just A-Z</a:t>
            </a:r>
          </a:p>
          <a:p>
            <a:r>
              <a:rPr lang="en-US" dirty="0" smtClean="0">
                <a:latin typeface="Cambria" pitchFamily="18" charset="0"/>
              </a:rPr>
              <a:t>Choose long passwords</a:t>
            </a:r>
          </a:p>
          <a:p>
            <a:r>
              <a:rPr lang="en-US" dirty="0" smtClean="0">
                <a:latin typeface="Cambria" pitchFamily="18" charset="0"/>
              </a:rPr>
              <a:t>Avoid actual names or words</a:t>
            </a:r>
          </a:p>
          <a:p>
            <a:r>
              <a:rPr lang="en-US" dirty="0" smtClean="0">
                <a:latin typeface="Cambria" pitchFamily="18" charset="0"/>
              </a:rPr>
              <a:t>Choose an unlikely password</a:t>
            </a:r>
          </a:p>
          <a:p>
            <a:r>
              <a:rPr lang="en-US" dirty="0" smtClean="0">
                <a:latin typeface="Cambria" pitchFamily="18" charset="0"/>
              </a:rPr>
              <a:t>Change password regularly</a:t>
            </a:r>
          </a:p>
          <a:p>
            <a:r>
              <a:rPr lang="en-US" dirty="0" smtClean="0">
                <a:latin typeface="Cambria" pitchFamily="18" charset="0"/>
              </a:rPr>
              <a:t>Don’t write it down</a:t>
            </a:r>
          </a:p>
          <a:p>
            <a:r>
              <a:rPr lang="en-US" dirty="0" smtClean="0">
                <a:latin typeface="Cambria" pitchFamily="18" charset="0"/>
              </a:rPr>
              <a:t>Don’t tell anyone else</a:t>
            </a:r>
          </a:p>
          <a:p>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2FC21A1E-6AC4-4BB8-8402-BA3DAD3B1B95}" type="slidenum">
              <a:rPr lang="en-US" smtClean="0"/>
              <a:t>12</a:t>
            </a:fld>
            <a:endParaRPr lang="en-US"/>
          </a:p>
        </p:txBody>
      </p:sp>
    </p:spTree>
    <p:extLst>
      <p:ext uri="{BB962C8B-B14F-4D97-AF65-F5344CB8AC3E}">
        <p14:creationId xmlns:p14="http://schemas.microsoft.com/office/powerpoint/2010/main" val="31825236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9187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custDataLst>
              <p:tags r:id="rId1"/>
            </p:custDataLst>
          </p:nvPr>
        </p:nvSpPr>
        <p:spPr/>
        <p:txBody>
          <a:bodyPr/>
          <a:lstStyle/>
          <a:p>
            <a:pPr eaLnBrk="1" hangingPunct="1">
              <a:defRPr/>
            </a:pPr>
            <a:r>
              <a:rPr lang="en-GB" altLang="ko-KR" sz="3600" dirty="0" smtClean="0">
                <a:latin typeface="Cambria" pitchFamily="18" charset="0"/>
              </a:rPr>
              <a:t>Classical Encryption Techniques</a:t>
            </a:r>
            <a:endParaRPr lang="en-GB" sz="3600" dirty="0" smtClean="0">
              <a:latin typeface="Cambria" pitchFamily="18" charset="0"/>
            </a:endParaRPr>
          </a:p>
        </p:txBody>
      </p:sp>
      <p:sp>
        <p:nvSpPr>
          <p:cNvPr id="12292" name="Rectangle 3"/>
          <p:cNvSpPr>
            <a:spLocks noGrp="1" noChangeArrowheads="1"/>
          </p:cNvSpPr>
          <p:nvPr>
            <p:ph idx="1"/>
            <p:custDataLst>
              <p:tags r:id="rId2"/>
            </p:custDataLst>
          </p:nvPr>
        </p:nvSpPr>
        <p:spPr/>
        <p:txBody>
          <a:bodyPr/>
          <a:lstStyle/>
          <a:p>
            <a:pPr eaLnBrk="1" hangingPunct="1"/>
            <a:r>
              <a:rPr lang="en-GB" altLang="ko-KR" sz="2400" dirty="0" smtClean="0">
                <a:solidFill>
                  <a:srgbClr val="C00000"/>
                </a:solidFill>
                <a:latin typeface="Cambria" pitchFamily="18" charset="0"/>
              </a:rPr>
              <a:t>Substitution Techniques </a:t>
            </a:r>
            <a:r>
              <a:rPr lang="en-GB" altLang="ko-KR" sz="2400" dirty="0" smtClean="0">
                <a:latin typeface="Cambria" pitchFamily="18" charset="0"/>
              </a:rPr>
              <a:t>: plaintext are replaced by other letters or by numbers or symbols </a:t>
            </a:r>
          </a:p>
          <a:p>
            <a:pPr lvl="1"/>
            <a:r>
              <a:rPr lang="en-GB" altLang="ko-KR" sz="2000" dirty="0" smtClean="0">
                <a:latin typeface="Cambria" pitchFamily="18" charset="0"/>
              </a:rPr>
              <a:t>Caesar Cipher  </a:t>
            </a:r>
          </a:p>
          <a:p>
            <a:pPr eaLnBrk="1" hangingPunct="1"/>
            <a:r>
              <a:rPr lang="en-GB" altLang="ko-KR" sz="2400" dirty="0" smtClean="0">
                <a:solidFill>
                  <a:srgbClr val="C00000"/>
                </a:solidFill>
                <a:latin typeface="Cambria" pitchFamily="18" charset="0"/>
              </a:rPr>
              <a:t>Transposition Techniques </a:t>
            </a:r>
            <a:r>
              <a:rPr lang="en-GB" altLang="ko-KR" sz="2400" dirty="0" smtClean="0">
                <a:latin typeface="Cambria" pitchFamily="18" charset="0"/>
              </a:rPr>
              <a:t>: some sort of permutation on the plaintext letters</a:t>
            </a:r>
          </a:p>
          <a:p>
            <a:pPr lvl="1"/>
            <a:r>
              <a:rPr lang="en-GB" sz="2000" dirty="0" smtClean="0">
                <a:latin typeface="Cambria" pitchFamily="18" charset="0"/>
              </a:rPr>
              <a:t>Columnar transpositions</a:t>
            </a:r>
          </a:p>
        </p:txBody>
      </p:sp>
      <p:sp>
        <p:nvSpPr>
          <p:cNvPr id="12290" name="Slide Number Placeholder 3"/>
          <p:cNvSpPr>
            <a:spLocks noGrp="1"/>
          </p:cNvSpPr>
          <p:nvPr>
            <p:ph type="sldNum" sz="quarter" idx="12"/>
            <p:custDataLst>
              <p:tags r:id="rId3"/>
            </p:custDataLst>
          </p:nvPr>
        </p:nvSpPr>
        <p:spPr>
          <a:noFill/>
        </p:spPr>
        <p:txBody>
          <a:bodyPr/>
          <a:lstStyle/>
          <a:p>
            <a:fld id="{FDF3496E-7B16-4B57-A2E9-38C9047942ED}" type="slidenum">
              <a:rPr lang="sv-SE" smtClean="0">
                <a:latin typeface="Cambria" pitchFamily="18" charset="0"/>
              </a:rPr>
              <a:pPr/>
              <a:t>14</a:t>
            </a:fld>
            <a:endParaRPr lang="sv-SE" smtClean="0">
              <a:latin typeface="Cambria" pitchFamily="18" charset="0"/>
            </a:endParaRPr>
          </a:p>
        </p:txBody>
      </p:sp>
    </p:spTree>
    <p:extLst>
      <p:ext uri="{BB962C8B-B14F-4D97-AF65-F5344CB8AC3E}">
        <p14:creationId xmlns:p14="http://schemas.microsoft.com/office/powerpoint/2010/main" val="19279031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custDataLst>
              <p:tags r:id="rId1"/>
            </p:custDataLst>
          </p:nvPr>
        </p:nvSpPr>
        <p:spPr/>
        <p:txBody>
          <a:bodyPr/>
          <a:lstStyle/>
          <a:p>
            <a:pPr eaLnBrk="1" hangingPunct="1">
              <a:defRPr/>
            </a:pPr>
            <a:r>
              <a:rPr lang="en-GB" altLang="ko-KR" sz="3600" dirty="0" smtClean="0">
                <a:effectLst>
                  <a:outerShdw blurRad="38100" dist="38100" dir="2700000" algn="tl">
                    <a:srgbClr val="C0C0C0"/>
                  </a:outerShdw>
                </a:effectLst>
                <a:latin typeface="Cambria" pitchFamily="18" charset="0"/>
              </a:rPr>
              <a:t>Caesar Cipher</a:t>
            </a:r>
            <a:endParaRPr lang="en-GB" sz="3600" dirty="0" smtClean="0">
              <a:effectLst>
                <a:outerShdw blurRad="38100" dist="38100" dir="2700000" algn="tl">
                  <a:srgbClr val="C0C0C0"/>
                </a:outerShdw>
              </a:effectLst>
              <a:latin typeface="Cambria" pitchFamily="18" charset="0"/>
            </a:endParaRPr>
          </a:p>
        </p:txBody>
      </p:sp>
      <p:sp>
        <p:nvSpPr>
          <p:cNvPr id="13316" name="Rectangle 3"/>
          <p:cNvSpPr>
            <a:spLocks noGrp="1" noChangeArrowheads="1"/>
          </p:cNvSpPr>
          <p:nvPr>
            <p:ph idx="1"/>
            <p:custDataLst>
              <p:tags r:id="rId2"/>
            </p:custDataLst>
          </p:nvPr>
        </p:nvSpPr>
        <p:spPr/>
        <p:txBody>
          <a:bodyPr/>
          <a:lstStyle/>
          <a:p>
            <a:pPr eaLnBrk="1" hangingPunct="1">
              <a:lnSpc>
                <a:spcPct val="90000"/>
              </a:lnSpc>
            </a:pPr>
            <a:r>
              <a:rPr lang="en-GB" altLang="ko-KR" sz="2400" dirty="0" smtClean="0">
                <a:latin typeface="Cambria" pitchFamily="18" charset="0"/>
              </a:rPr>
              <a:t>Replacing each other letter of the alphabet with the letter standing three places further down</a:t>
            </a: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 - plain :  meet  me  after  the  toga  party</a:t>
            </a:r>
            <a:br>
              <a:rPr lang="en-GB" altLang="ko-KR" sz="1600" dirty="0" smtClean="0">
                <a:latin typeface="Cambria" pitchFamily="18" charset="0"/>
              </a:rPr>
            </a:br>
            <a:r>
              <a:rPr lang="en-GB" altLang="ko-KR" sz="1600" dirty="0" smtClean="0">
                <a:latin typeface="Cambria" pitchFamily="18" charset="0"/>
              </a:rPr>
              <a:t> - cipher : PHHW  PH  DIWHU  WKH  WRJD  SDUWB</a:t>
            </a:r>
          </a:p>
          <a:p>
            <a:pPr eaLnBrk="1" hangingPunct="1">
              <a:lnSpc>
                <a:spcPct val="90000"/>
              </a:lnSpc>
            </a:pPr>
            <a:r>
              <a:rPr lang="en-GB" altLang="ko-KR" sz="2000" dirty="0" smtClean="0">
                <a:latin typeface="Cambria" pitchFamily="18" charset="0"/>
              </a:rPr>
              <a:t>Note that the alphabet is wrapped around, so that the letter following Z is A.</a:t>
            </a:r>
            <a:br>
              <a:rPr lang="en-GB" altLang="ko-KR" sz="2000" dirty="0" smtClean="0">
                <a:latin typeface="Cambria" pitchFamily="18" charset="0"/>
              </a:rPr>
            </a:br>
            <a:r>
              <a:rPr lang="en-GB" altLang="ko-KR" sz="2000" dirty="0" smtClean="0">
                <a:latin typeface="Cambria" pitchFamily="18" charset="0"/>
              </a:rPr>
              <a:t> - plain :  </a:t>
            </a:r>
            <a:r>
              <a:rPr lang="en-GB" altLang="ko-KR" sz="2000" dirty="0" err="1" smtClean="0">
                <a:latin typeface="Cambria" pitchFamily="18" charset="0"/>
              </a:rPr>
              <a:t>abcdefghijklmnopqrstuvwxyz</a:t>
            </a:r>
            <a:r>
              <a:rPr lang="en-GB" altLang="ko-KR" sz="2000" dirty="0" smtClean="0">
                <a:latin typeface="Cambria" pitchFamily="18" charset="0"/>
              </a:rPr>
              <a:t/>
            </a:r>
            <a:br>
              <a:rPr lang="en-GB" altLang="ko-KR" sz="2000" dirty="0" smtClean="0">
                <a:latin typeface="Cambria" pitchFamily="18" charset="0"/>
              </a:rPr>
            </a:br>
            <a:r>
              <a:rPr lang="en-GB" altLang="ko-KR" sz="2000" dirty="0" smtClean="0">
                <a:latin typeface="Cambria" pitchFamily="18" charset="0"/>
              </a:rPr>
              <a:t> - cipher : DEFGHIJKLMNOPQRSTUVWXYZABC</a:t>
            </a:r>
          </a:p>
          <a:p>
            <a:pPr eaLnBrk="1" hangingPunct="1">
              <a:lnSpc>
                <a:spcPct val="90000"/>
              </a:lnSpc>
            </a:pPr>
            <a:r>
              <a:rPr lang="en-GB" altLang="ko-KR" sz="2000" dirty="0" smtClean="0">
                <a:latin typeface="Cambria" pitchFamily="18" charset="0"/>
              </a:rPr>
              <a:t>If we assign a numerical equivalent to each letter(a=1, b=2 etc)</a:t>
            </a:r>
            <a:br>
              <a:rPr lang="en-GB" altLang="ko-KR" sz="2000" dirty="0" smtClean="0">
                <a:latin typeface="Cambria" pitchFamily="18" charset="0"/>
              </a:rPr>
            </a:br>
            <a:r>
              <a:rPr lang="en-GB" altLang="ko-KR" sz="2000" dirty="0" smtClean="0">
                <a:latin typeface="Cambria" pitchFamily="18" charset="0"/>
              </a:rPr>
              <a:t> - C = E(p) = (p+3) mod (26)</a:t>
            </a:r>
            <a:br>
              <a:rPr lang="en-GB" altLang="ko-KR" sz="2000" dirty="0" smtClean="0">
                <a:latin typeface="Cambria" pitchFamily="18" charset="0"/>
              </a:rPr>
            </a:br>
            <a:r>
              <a:rPr lang="en-GB" altLang="ko-KR" sz="2000" dirty="0" smtClean="0">
                <a:latin typeface="Cambria" pitchFamily="18" charset="0"/>
              </a:rPr>
              <a:t> - P = D(c) = (c–3) mod (26)</a:t>
            </a:r>
          </a:p>
          <a:p>
            <a:pPr eaLnBrk="1" hangingPunct="1">
              <a:lnSpc>
                <a:spcPct val="90000"/>
              </a:lnSpc>
            </a:pPr>
            <a:r>
              <a:rPr lang="en-GB" altLang="ko-KR" sz="2000" dirty="0" smtClean="0">
                <a:latin typeface="Cambria" pitchFamily="18" charset="0"/>
                <a:hlinkClick r:id="rId6"/>
              </a:rPr>
              <a:t>Caesar Cipher</a:t>
            </a:r>
            <a:endParaRPr lang="en-GB" altLang="ko-KR" sz="2000" dirty="0" smtClean="0">
              <a:latin typeface="Cambria" pitchFamily="18" charset="0"/>
            </a:endParaRPr>
          </a:p>
          <a:p>
            <a:pPr eaLnBrk="1" hangingPunct="1">
              <a:lnSpc>
                <a:spcPct val="90000"/>
              </a:lnSpc>
            </a:pPr>
            <a:r>
              <a:rPr lang="en-GB" altLang="ko-KR" sz="2000" dirty="0" smtClean="0">
                <a:latin typeface="Cambria" pitchFamily="18" charset="0"/>
                <a:hlinkClick r:id="rId7"/>
              </a:rPr>
              <a:t>Kama Sutra Cipher</a:t>
            </a:r>
            <a:endParaRPr lang="en-GB" altLang="ko-KR" sz="2000" dirty="0" smtClean="0">
              <a:latin typeface="Cambria" pitchFamily="18" charset="0"/>
            </a:endParaRPr>
          </a:p>
        </p:txBody>
      </p:sp>
      <p:sp>
        <p:nvSpPr>
          <p:cNvPr id="13314" name="Slide Number Placeholder 3"/>
          <p:cNvSpPr>
            <a:spLocks noGrp="1"/>
          </p:cNvSpPr>
          <p:nvPr>
            <p:ph type="sldNum" sz="quarter" idx="12"/>
            <p:custDataLst>
              <p:tags r:id="rId3"/>
            </p:custDataLst>
          </p:nvPr>
        </p:nvSpPr>
        <p:spPr>
          <a:noFill/>
        </p:spPr>
        <p:txBody>
          <a:bodyPr/>
          <a:lstStyle/>
          <a:p>
            <a:fld id="{62BC3585-D570-4D63-9F27-16D3E3C5A284}" type="slidenum">
              <a:rPr lang="sv-SE" smtClean="0"/>
              <a:pPr/>
              <a:t>15</a:t>
            </a:fld>
            <a:endParaRPr lang="sv-SE" smtClean="0"/>
          </a:p>
        </p:txBody>
      </p:sp>
    </p:spTree>
    <p:extLst>
      <p:ext uri="{BB962C8B-B14F-4D97-AF65-F5344CB8AC3E}">
        <p14:creationId xmlns:p14="http://schemas.microsoft.com/office/powerpoint/2010/main" val="24475414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Columnar transposition</a:t>
            </a:r>
            <a:endParaRPr lang="en-US" dirty="0">
              <a:latin typeface="Cambria" pitchFamily="18" charset="0"/>
            </a:endParaRPr>
          </a:p>
        </p:txBody>
      </p:sp>
      <p:sp>
        <p:nvSpPr>
          <p:cNvPr id="3" name="Content Placeholder 2"/>
          <p:cNvSpPr>
            <a:spLocks noGrp="1"/>
          </p:cNvSpPr>
          <p:nvPr>
            <p:ph idx="1"/>
          </p:nvPr>
        </p:nvSpPr>
        <p:spPr/>
        <p:txBody>
          <a:bodyPr/>
          <a:lstStyle/>
          <a:p>
            <a:pPr eaLnBrk="1" hangingPunct="1"/>
            <a:r>
              <a:rPr lang="en-GB" altLang="ko-KR" sz="2000" dirty="0" smtClean="0">
                <a:latin typeface="Cambria" pitchFamily="18" charset="0"/>
              </a:rPr>
              <a:t>Write the message in a rectangle, row by row, and read the message off, column by column</a:t>
            </a:r>
            <a:endParaRPr lang="en-GB" sz="2000" dirty="0" smtClean="0">
              <a:latin typeface="Cambria" pitchFamily="18" charset="0"/>
            </a:endParaRPr>
          </a:p>
          <a:p>
            <a:pPr lvl="1" eaLnBrk="1" hangingPunct="1">
              <a:lnSpc>
                <a:spcPct val="150000"/>
              </a:lnSpc>
              <a:spcBef>
                <a:spcPct val="0"/>
              </a:spcBef>
              <a:buSzTx/>
              <a:buFont typeface="Wingdings" pitchFamily="2" charset="2"/>
              <a:buChar char="§"/>
            </a:pP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Input :   	</a:t>
            </a:r>
            <a:r>
              <a:rPr lang="en-GB" altLang="ko-KR" sz="1600" dirty="0" err="1" smtClean="0">
                <a:latin typeface="Cambria" pitchFamily="18" charset="0"/>
              </a:rPr>
              <a:t>t</a:t>
            </a:r>
            <a:r>
              <a:rPr lang="en-GB" altLang="ko-KR" sz="1600" dirty="0" smtClean="0">
                <a:latin typeface="Cambria" pitchFamily="18" charset="0"/>
              </a:rPr>
              <a:t> </a:t>
            </a:r>
            <a:r>
              <a:rPr lang="en-GB" altLang="ko-KR" sz="1600" dirty="0" err="1" smtClean="0">
                <a:latin typeface="Cambria" pitchFamily="18" charset="0"/>
              </a:rPr>
              <a:t>h</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x a </a:t>
            </a:r>
            <a:r>
              <a:rPr lang="en-GB" altLang="ko-KR" sz="1600" dirty="0" err="1" smtClean="0">
                <a:latin typeface="Cambria" pitchFamily="18" charset="0"/>
              </a:rPr>
              <a:t>m</a:t>
            </a: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p</a:t>
            </a:r>
            <a:r>
              <a:rPr lang="en-GB" altLang="ko-KR" sz="1600" dirty="0" smtClean="0">
                <a:latin typeface="Cambria" pitchFamily="18" charset="0"/>
              </a:rPr>
              <a:t> </a:t>
            </a:r>
            <a:r>
              <a:rPr lang="en-GB" altLang="ko-KR" sz="1600" dirty="0" err="1" smtClean="0">
                <a:latin typeface="Cambria" pitchFamily="18" charset="0"/>
              </a:rPr>
              <a:t>l</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j</a:t>
            </a:r>
            <a:r>
              <a:rPr lang="en-GB" altLang="ko-KR" sz="1600" dirty="0" smtClean="0">
                <a:latin typeface="Cambria" pitchFamily="18" charset="0"/>
              </a:rPr>
              <a:t> u </a:t>
            </a:r>
            <a:r>
              <a:rPr lang="en-GB" altLang="ko-KR" sz="1600" dirty="0" err="1" smtClean="0">
                <a:latin typeface="Cambria" pitchFamily="18" charset="0"/>
              </a:rPr>
              <a:t>s</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g</a:t>
            </a:r>
            <a:r>
              <a:rPr lang="en-GB" altLang="ko-KR" sz="1600" dirty="0" smtClean="0">
                <a:latin typeface="Cambria" pitchFamily="18" charset="0"/>
              </a:rPr>
              <a:t> </a:t>
            </a:r>
            <a:r>
              <a:rPr lang="en-GB" altLang="ko-KR" sz="1600" dirty="0" err="1" smtClean="0">
                <a:latin typeface="Cambria" pitchFamily="18" charset="0"/>
              </a:rPr>
              <a:t>i</a:t>
            </a:r>
            <a:r>
              <a:rPr lang="en-GB" altLang="ko-KR" sz="1600" dirty="0" smtClean="0">
                <a:latin typeface="Cambria" pitchFamily="18" charset="0"/>
              </a:rPr>
              <a:t> </a:t>
            </a:r>
            <a:r>
              <a:rPr lang="en-GB" altLang="ko-KR" sz="1600" dirty="0" err="1" smtClean="0">
                <a:latin typeface="Cambria" pitchFamily="18" charset="0"/>
              </a:rPr>
              <a:t>v</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n</a:t>
            </a:r>
            <a:r>
              <a:rPr lang="en-GB" altLang="ko-KR" sz="1600" dirty="0" smtClean="0">
                <a:latin typeface="Cambria" pitchFamily="18" charset="0"/>
              </a:rPr>
              <a:t>  </a:t>
            </a:r>
            <a:r>
              <a:rPr lang="en-GB" altLang="ko-KR" sz="1600" dirty="0" err="1" smtClean="0">
                <a:latin typeface="Cambria" pitchFamily="18" charset="0"/>
              </a:rPr>
              <a:t>s</a:t>
            </a:r>
            <a:r>
              <a:rPr lang="en-GB" altLang="ko-KR" sz="1600" dirty="0" smtClean="0">
                <a:latin typeface="Cambria" pitchFamily="18" charset="0"/>
              </a:rPr>
              <a:t>  u</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g</a:t>
            </a:r>
            <a:r>
              <a:rPr lang="en-GB" altLang="ko-KR" sz="1600" dirty="0" smtClean="0">
                <a:latin typeface="Cambria" pitchFamily="18" charset="0"/>
              </a:rPr>
              <a:t> </a:t>
            </a:r>
            <a:r>
              <a:rPr lang="en-GB" altLang="ko-KR" sz="1600" dirty="0" err="1" smtClean="0">
                <a:latin typeface="Cambria" pitchFamily="18" charset="0"/>
              </a:rPr>
              <a:t>g</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s</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t>
            </a:r>
            <a:r>
              <a:rPr lang="en-GB" altLang="ko-KR" sz="1600" dirty="0" err="1" smtClean="0">
                <a:latin typeface="Cambria" pitchFamily="18" charset="0"/>
              </a:rPr>
              <a:t>s</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h</a:t>
            </a:r>
            <a:r>
              <a:rPr lang="en-GB" altLang="ko-KR" sz="1600" dirty="0" smtClean="0">
                <a:latin typeface="Cambria" pitchFamily="18" charset="0"/>
              </a:rPr>
              <a:t> a </a:t>
            </a:r>
            <a:r>
              <a:rPr lang="en-GB" altLang="ko-KR" sz="1600" dirty="0" err="1" smtClean="0">
                <a:latin typeface="Cambria" pitchFamily="18" charset="0"/>
              </a:rPr>
              <a:t>t</a:t>
            </a:r>
            <a:r>
              <a:rPr lang="en-GB" altLang="ko-KR" sz="1600" dirty="0" smtClean="0">
                <a:latin typeface="Cambria" pitchFamily="18" charset="0"/>
              </a:rPr>
              <a:t> </a:t>
            </a:r>
            <a:r>
              <a:rPr lang="en-GB" altLang="ko-KR" sz="1600" dirty="0" err="1" smtClean="0">
                <a:latin typeface="Cambria" pitchFamily="18" charset="0"/>
              </a:rPr>
              <a:t>m</a:t>
            </a:r>
            <a:r>
              <a:rPr lang="en-GB" altLang="ko-KR" sz="1600" dirty="0" smtClean="0">
                <a:latin typeface="Cambria" pitchFamily="18" charset="0"/>
              </a:rPr>
              <a:t> u </a:t>
            </a:r>
            <a:r>
              <a:rPr lang="en-GB" altLang="ko-KR" sz="1600" dirty="0" err="1" smtClean="0">
                <a:latin typeface="Cambria" pitchFamily="18" charset="0"/>
              </a:rPr>
              <a:t>l</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t>
            </a:r>
          </a:p>
          <a:p>
            <a:pPr lvl="1" eaLnBrk="1" hangingPunct="1">
              <a:lnSpc>
                <a:spcPct val="150000"/>
              </a:lnSpc>
              <a:spcBef>
                <a:spcPct val="0"/>
              </a:spcBef>
              <a:buSzTx/>
              <a:buFont typeface="Wingdings" pitchFamily="2" charset="2"/>
              <a:buChar char="§"/>
            </a:pPr>
            <a:r>
              <a:rPr lang="en-GB" altLang="ko-KR" sz="1800" dirty="0" err="1" smtClean="0">
                <a:latin typeface="Cambria" pitchFamily="18" charset="0"/>
              </a:rPr>
              <a:t>Ciphertext</a:t>
            </a:r>
            <a:r>
              <a:rPr lang="en-GB" altLang="ko-KR" sz="1800" dirty="0" smtClean="0">
                <a:latin typeface="Cambria" pitchFamily="18" charset="0"/>
              </a:rPr>
              <a:t>: </a:t>
            </a:r>
            <a:r>
              <a:rPr lang="en-GB" altLang="ko-KR" sz="1800" dirty="0" err="1" smtClean="0">
                <a:latin typeface="Cambria" pitchFamily="18" charset="0"/>
              </a:rPr>
              <a:t>tpggh</a:t>
            </a:r>
            <a:r>
              <a:rPr lang="en-GB" altLang="ko-KR" sz="1800" dirty="0" smtClean="0">
                <a:latin typeface="Cambria" pitchFamily="18" charset="0"/>
              </a:rPr>
              <a:t> </a:t>
            </a:r>
            <a:r>
              <a:rPr lang="en-GB" altLang="ko-KR" sz="1800" dirty="0" err="1" smtClean="0">
                <a:latin typeface="Cambria" pitchFamily="18" charset="0"/>
              </a:rPr>
              <a:t>hliga</a:t>
            </a:r>
            <a:r>
              <a:rPr lang="en-GB" altLang="ko-KR" sz="1800" dirty="0" smtClean="0">
                <a:latin typeface="Cambria" pitchFamily="18" charset="0"/>
              </a:rPr>
              <a:t> </a:t>
            </a:r>
            <a:r>
              <a:rPr lang="en-GB" altLang="ko-KR" sz="1800" dirty="0" err="1" smtClean="0">
                <a:latin typeface="Cambria" pitchFamily="18" charset="0"/>
              </a:rPr>
              <a:t>eevet</a:t>
            </a:r>
            <a:r>
              <a:rPr lang="en-GB" altLang="ko-KR" sz="1800" dirty="0" smtClean="0">
                <a:latin typeface="Cambria" pitchFamily="18" charset="0"/>
              </a:rPr>
              <a:t> </a:t>
            </a:r>
            <a:r>
              <a:rPr lang="en-GB" altLang="ko-KR" sz="1800" dirty="0" err="1" smtClean="0">
                <a:latin typeface="Cambria" pitchFamily="18" charset="0"/>
              </a:rPr>
              <a:t>ejesm</a:t>
            </a:r>
            <a:r>
              <a:rPr lang="en-GB" altLang="ko-KR" sz="1800" dirty="0" smtClean="0">
                <a:latin typeface="Cambria" pitchFamily="18" charset="0"/>
              </a:rPr>
              <a:t> </a:t>
            </a:r>
            <a:r>
              <a:rPr lang="en-GB" altLang="ko-KR" sz="1800" dirty="0" err="1" smtClean="0">
                <a:latin typeface="Cambria" pitchFamily="18" charset="0"/>
              </a:rPr>
              <a:t>xuntu</a:t>
            </a:r>
            <a:r>
              <a:rPr lang="en-GB" altLang="ko-KR" sz="1800" dirty="0" smtClean="0">
                <a:latin typeface="Cambria" pitchFamily="18" charset="0"/>
              </a:rPr>
              <a:t> </a:t>
            </a:r>
            <a:r>
              <a:rPr lang="en-GB" altLang="ko-KR" sz="1800" dirty="0" err="1" smtClean="0">
                <a:latin typeface="Cambria" pitchFamily="18" charset="0"/>
              </a:rPr>
              <a:t>asssl</a:t>
            </a:r>
            <a:r>
              <a:rPr lang="en-GB" altLang="ko-KR" sz="1800" dirty="0" smtClean="0">
                <a:latin typeface="Cambria" pitchFamily="18" charset="0"/>
              </a:rPr>
              <a:t> </a:t>
            </a:r>
            <a:r>
              <a:rPr lang="en-GB" altLang="ko-KR" sz="1800" dirty="0" err="1" smtClean="0">
                <a:latin typeface="Cambria" pitchFamily="18" charset="0"/>
              </a:rPr>
              <a:t>mtutt</a:t>
            </a:r>
            <a:endParaRPr lang="en-GB" sz="1600" dirty="0" smtClean="0">
              <a:latin typeface="Cambria" pitchFamily="18" charset="0"/>
            </a:endParaRPr>
          </a:p>
          <a:p>
            <a:endParaRPr lang="en-US" dirty="0">
              <a:latin typeface="Cambria" pitchFamily="18" charset="0"/>
            </a:endParaRPr>
          </a:p>
        </p:txBody>
      </p:sp>
      <p:sp>
        <p:nvSpPr>
          <p:cNvPr id="4" name="Slide Number Placeholder 3"/>
          <p:cNvSpPr>
            <a:spLocks noGrp="1"/>
          </p:cNvSpPr>
          <p:nvPr>
            <p:ph type="sldNum" sz="quarter" idx="12"/>
          </p:nvPr>
        </p:nvSpPr>
        <p:spPr/>
        <p:txBody>
          <a:bodyPr/>
          <a:lstStyle/>
          <a:p>
            <a:pPr>
              <a:defRPr/>
            </a:pPr>
            <a:fld id="{CCA2F523-C435-4DDA-8EA3-BBF3BFAB6F81}" type="slidenum">
              <a:rPr lang="sv-SE" smtClean="0"/>
              <a:pPr>
                <a:defRPr/>
              </a:pPr>
              <a:t>16</a:t>
            </a:fld>
            <a:endParaRPr lang="sv-SE"/>
          </a:p>
        </p:txBody>
      </p:sp>
    </p:spTree>
    <p:extLst>
      <p:ext uri="{BB962C8B-B14F-4D97-AF65-F5344CB8AC3E}">
        <p14:creationId xmlns:p14="http://schemas.microsoft.com/office/powerpoint/2010/main" val="32245613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custDataLst>
              <p:tags r:id="rId1"/>
            </p:custDataLst>
          </p:nvPr>
        </p:nvSpPr>
        <p:spPr/>
        <p:txBody>
          <a:bodyPr/>
          <a:lstStyle/>
          <a:p>
            <a:pPr eaLnBrk="1" hangingPunct="1">
              <a:defRPr/>
            </a:pPr>
            <a:r>
              <a:rPr lang="en-GB" altLang="ko-KR" sz="4000" dirty="0" smtClean="0">
                <a:effectLst>
                  <a:outerShdw blurRad="38100" dist="38100" dir="2700000" algn="tl">
                    <a:srgbClr val="C0C0C0"/>
                  </a:outerShdw>
                </a:effectLst>
                <a:latin typeface="Cambria" pitchFamily="18" charset="0"/>
              </a:rPr>
              <a:t>Transposition ciphers</a:t>
            </a:r>
            <a:endParaRPr lang="en-GB" sz="4000" dirty="0" smtClean="0">
              <a:effectLst>
                <a:outerShdw blurRad="38100" dist="38100" dir="2700000" algn="tl">
                  <a:srgbClr val="C0C0C0"/>
                </a:outerShdw>
              </a:effectLst>
              <a:latin typeface="Cambria" pitchFamily="18" charset="0"/>
            </a:endParaRPr>
          </a:p>
        </p:txBody>
      </p:sp>
      <p:sp>
        <p:nvSpPr>
          <p:cNvPr id="22532" name="Rectangle 3"/>
          <p:cNvSpPr>
            <a:spLocks noGrp="1" noChangeArrowheads="1"/>
          </p:cNvSpPr>
          <p:nvPr>
            <p:ph idx="1"/>
            <p:custDataLst>
              <p:tags r:id="rId2"/>
            </p:custDataLst>
          </p:nvPr>
        </p:nvSpPr>
        <p:spPr/>
        <p:txBody>
          <a:bodyPr/>
          <a:lstStyle/>
          <a:p>
            <a:pPr eaLnBrk="1" hangingPunct="1"/>
            <a:r>
              <a:rPr lang="en-GB" altLang="ko-KR" sz="2000" dirty="0" smtClean="0">
                <a:latin typeface="Cambria" pitchFamily="18" charset="0"/>
              </a:rPr>
              <a:t>A more complex transposition cipher is to write the message in a rectangle, row by row, and read the message off, column by column but permute the order of the columns (one-time pad)</a:t>
            </a:r>
            <a:endParaRPr lang="en-GB" sz="2000" dirty="0" smtClean="0">
              <a:latin typeface="Cambria" pitchFamily="18" charset="0"/>
            </a:endParaRPr>
          </a:p>
          <a:p>
            <a:pPr lvl="1" eaLnBrk="1" hangingPunct="1">
              <a:lnSpc>
                <a:spcPct val="150000"/>
              </a:lnSpc>
              <a:spcBef>
                <a:spcPct val="0"/>
              </a:spcBef>
              <a:buSzTx/>
              <a:buFont typeface="Wingdings" pitchFamily="2" charset="2"/>
              <a:buChar char="§"/>
            </a:pPr>
            <a:r>
              <a:rPr lang="en-GB" altLang="ko-KR" sz="1600" dirty="0" smtClean="0">
                <a:latin typeface="Cambria" pitchFamily="18" charset="0"/>
              </a:rPr>
              <a:t>K </a:t>
            </a:r>
            <a:r>
              <a:rPr lang="en-GB" altLang="ko-KR" sz="1600" dirty="0" err="1" smtClean="0">
                <a:latin typeface="Cambria" pitchFamily="18" charset="0"/>
              </a:rPr>
              <a:t>e</a:t>
            </a:r>
            <a:r>
              <a:rPr lang="en-GB" altLang="ko-KR" sz="1600" dirty="0" smtClean="0">
                <a:latin typeface="Cambria" pitchFamily="18" charset="0"/>
              </a:rPr>
              <a:t> y :   	4 3 1 2 5 6 7</a:t>
            </a:r>
            <a:br>
              <a:rPr lang="en-GB" altLang="ko-KR" sz="1600" dirty="0" smtClean="0">
                <a:latin typeface="Cambria" pitchFamily="18" charset="0"/>
              </a:rPr>
            </a:br>
            <a:r>
              <a:rPr lang="en-GB" altLang="ko-KR" sz="1600" dirty="0" smtClean="0">
                <a:latin typeface="Cambria" pitchFamily="18" charset="0"/>
              </a:rPr>
              <a:t>Input :   	</a:t>
            </a:r>
            <a:r>
              <a:rPr lang="en-GB" altLang="ko-KR" sz="1600" dirty="0" err="1" smtClean="0">
                <a:latin typeface="Cambria" pitchFamily="18" charset="0"/>
              </a:rPr>
              <a:t>t</a:t>
            </a:r>
            <a:r>
              <a:rPr lang="en-GB" altLang="ko-KR" sz="1600" dirty="0" smtClean="0">
                <a:latin typeface="Cambria" pitchFamily="18" charset="0"/>
              </a:rPr>
              <a:t> </a:t>
            </a:r>
            <a:r>
              <a:rPr lang="en-GB" altLang="ko-KR" sz="1600" dirty="0" err="1" smtClean="0">
                <a:latin typeface="Cambria" pitchFamily="18" charset="0"/>
              </a:rPr>
              <a:t>h</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x a </a:t>
            </a:r>
            <a:r>
              <a:rPr lang="en-GB" altLang="ko-KR" sz="1600" dirty="0" err="1" smtClean="0">
                <a:latin typeface="Cambria" pitchFamily="18" charset="0"/>
              </a:rPr>
              <a:t>m</a:t>
            </a: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p</a:t>
            </a:r>
            <a:r>
              <a:rPr lang="en-GB" altLang="ko-KR" sz="1600" dirty="0" smtClean="0">
                <a:latin typeface="Cambria" pitchFamily="18" charset="0"/>
              </a:rPr>
              <a:t> </a:t>
            </a:r>
            <a:r>
              <a:rPr lang="en-GB" altLang="ko-KR" sz="1600" dirty="0" err="1" smtClean="0">
                <a:latin typeface="Cambria" pitchFamily="18" charset="0"/>
              </a:rPr>
              <a:t>l</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j</a:t>
            </a:r>
            <a:r>
              <a:rPr lang="en-GB" altLang="ko-KR" sz="1600" dirty="0" smtClean="0">
                <a:latin typeface="Cambria" pitchFamily="18" charset="0"/>
              </a:rPr>
              <a:t> u </a:t>
            </a:r>
            <a:r>
              <a:rPr lang="en-GB" altLang="ko-KR" sz="1600" dirty="0" err="1" smtClean="0">
                <a:latin typeface="Cambria" pitchFamily="18" charset="0"/>
              </a:rPr>
              <a:t>s</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g</a:t>
            </a:r>
            <a:r>
              <a:rPr lang="en-GB" altLang="ko-KR" sz="1600" dirty="0" smtClean="0">
                <a:latin typeface="Cambria" pitchFamily="18" charset="0"/>
              </a:rPr>
              <a:t> </a:t>
            </a:r>
            <a:r>
              <a:rPr lang="en-GB" altLang="ko-KR" sz="1600" dirty="0" err="1" smtClean="0">
                <a:latin typeface="Cambria" pitchFamily="18" charset="0"/>
              </a:rPr>
              <a:t>i</a:t>
            </a:r>
            <a:r>
              <a:rPr lang="en-GB" altLang="ko-KR" sz="1600" dirty="0" smtClean="0">
                <a:latin typeface="Cambria" pitchFamily="18" charset="0"/>
              </a:rPr>
              <a:t> </a:t>
            </a:r>
            <a:r>
              <a:rPr lang="en-GB" altLang="ko-KR" sz="1600" dirty="0" err="1" smtClean="0">
                <a:latin typeface="Cambria" pitchFamily="18" charset="0"/>
              </a:rPr>
              <a:t>v</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n</a:t>
            </a:r>
            <a:r>
              <a:rPr lang="en-GB" altLang="ko-KR" sz="1600" dirty="0" smtClean="0">
                <a:latin typeface="Cambria" pitchFamily="18" charset="0"/>
              </a:rPr>
              <a:t> </a:t>
            </a:r>
            <a:r>
              <a:rPr lang="en-GB" altLang="ko-KR" sz="1600" dirty="0" err="1" smtClean="0">
                <a:latin typeface="Cambria" pitchFamily="18" charset="0"/>
              </a:rPr>
              <a:t>s</a:t>
            </a:r>
            <a:r>
              <a:rPr lang="en-GB" altLang="ko-KR" sz="1600" dirty="0" smtClean="0">
                <a:latin typeface="Cambria" pitchFamily="18" charset="0"/>
              </a:rPr>
              <a:t> u</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g</a:t>
            </a:r>
            <a:r>
              <a:rPr lang="en-GB" altLang="ko-KR" sz="1600" dirty="0" smtClean="0">
                <a:latin typeface="Cambria" pitchFamily="18" charset="0"/>
              </a:rPr>
              <a:t> </a:t>
            </a:r>
            <a:r>
              <a:rPr lang="en-GB" altLang="ko-KR" sz="1600" dirty="0" err="1" smtClean="0">
                <a:latin typeface="Cambria" pitchFamily="18" charset="0"/>
              </a:rPr>
              <a:t>g</a:t>
            </a:r>
            <a:r>
              <a:rPr lang="en-GB" altLang="ko-KR" sz="1600" dirty="0" smtClean="0">
                <a:latin typeface="Cambria" pitchFamily="18" charset="0"/>
              </a:rPr>
              <a:t> </a:t>
            </a:r>
            <a:r>
              <a:rPr lang="en-GB" altLang="ko-KR" sz="1600" dirty="0" err="1" smtClean="0">
                <a:latin typeface="Cambria" pitchFamily="18" charset="0"/>
              </a:rPr>
              <a:t>e</a:t>
            </a:r>
            <a:r>
              <a:rPr lang="en-GB" altLang="ko-KR" sz="1600" dirty="0" smtClean="0">
                <a:latin typeface="Cambria" pitchFamily="18" charset="0"/>
              </a:rPr>
              <a:t> </a:t>
            </a:r>
            <a:r>
              <a:rPr lang="en-GB" altLang="ko-KR" sz="1600" dirty="0" err="1" smtClean="0">
                <a:latin typeface="Cambria" pitchFamily="18" charset="0"/>
              </a:rPr>
              <a:t>s</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t>
            </a:r>
            <a:r>
              <a:rPr lang="en-GB" altLang="ko-KR" sz="1600" dirty="0" err="1" smtClean="0">
                <a:latin typeface="Cambria" pitchFamily="18" charset="0"/>
              </a:rPr>
              <a:t>s</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r>
            <a:br>
              <a:rPr lang="en-GB" altLang="ko-KR" sz="1600" dirty="0" smtClean="0">
                <a:latin typeface="Cambria" pitchFamily="18" charset="0"/>
              </a:rPr>
            </a:br>
            <a:r>
              <a:rPr lang="en-GB" altLang="ko-KR" sz="1600" dirty="0" smtClean="0">
                <a:latin typeface="Cambria" pitchFamily="18" charset="0"/>
              </a:rPr>
              <a:t>          	</a:t>
            </a:r>
            <a:r>
              <a:rPr lang="en-GB" altLang="ko-KR" sz="1600" dirty="0" err="1" smtClean="0">
                <a:latin typeface="Cambria" pitchFamily="18" charset="0"/>
              </a:rPr>
              <a:t>h</a:t>
            </a:r>
            <a:r>
              <a:rPr lang="en-GB" altLang="ko-KR" sz="1600" dirty="0" smtClean="0">
                <a:latin typeface="Cambria" pitchFamily="18" charset="0"/>
              </a:rPr>
              <a:t> a </a:t>
            </a:r>
            <a:r>
              <a:rPr lang="en-GB" altLang="ko-KR" sz="1600" dirty="0" err="1" smtClean="0">
                <a:latin typeface="Cambria" pitchFamily="18" charset="0"/>
              </a:rPr>
              <a:t>t</a:t>
            </a:r>
            <a:r>
              <a:rPr lang="en-GB" altLang="ko-KR" sz="1600" dirty="0" smtClean="0">
                <a:latin typeface="Cambria" pitchFamily="18" charset="0"/>
              </a:rPr>
              <a:t> </a:t>
            </a:r>
            <a:r>
              <a:rPr lang="en-GB" altLang="ko-KR" sz="1600" dirty="0" err="1" smtClean="0">
                <a:latin typeface="Cambria" pitchFamily="18" charset="0"/>
              </a:rPr>
              <a:t>m</a:t>
            </a:r>
            <a:r>
              <a:rPr lang="en-GB" altLang="ko-KR" sz="1600" dirty="0" smtClean="0">
                <a:latin typeface="Cambria" pitchFamily="18" charset="0"/>
              </a:rPr>
              <a:t> u </a:t>
            </a:r>
            <a:r>
              <a:rPr lang="en-GB" altLang="ko-KR" sz="1600" dirty="0" err="1" smtClean="0">
                <a:latin typeface="Cambria" pitchFamily="18" charset="0"/>
              </a:rPr>
              <a:t>l</a:t>
            </a:r>
            <a:r>
              <a:rPr lang="en-GB" altLang="ko-KR" sz="1600" dirty="0" smtClean="0">
                <a:latin typeface="Cambria" pitchFamily="18" charset="0"/>
              </a:rPr>
              <a:t> </a:t>
            </a:r>
            <a:r>
              <a:rPr lang="en-GB" altLang="ko-KR" sz="1600" dirty="0" err="1" smtClean="0">
                <a:latin typeface="Cambria" pitchFamily="18" charset="0"/>
              </a:rPr>
              <a:t>t</a:t>
            </a:r>
            <a:r>
              <a:rPr lang="en-GB" altLang="ko-KR" sz="1600" dirty="0" smtClean="0">
                <a:latin typeface="Cambria" pitchFamily="18" charset="0"/>
              </a:rPr>
              <a:t> </a:t>
            </a:r>
          </a:p>
          <a:p>
            <a:pPr lvl="1" eaLnBrk="1" hangingPunct="1">
              <a:lnSpc>
                <a:spcPct val="150000"/>
              </a:lnSpc>
              <a:spcBef>
                <a:spcPct val="0"/>
              </a:spcBef>
              <a:buSzTx/>
              <a:buFont typeface="Wingdings" pitchFamily="2" charset="2"/>
              <a:buChar char="§"/>
            </a:pPr>
            <a:r>
              <a:rPr lang="en-GB" altLang="ko-KR" sz="1800" dirty="0" err="1" smtClean="0">
                <a:latin typeface="Cambria" pitchFamily="18" charset="0"/>
              </a:rPr>
              <a:t>Ciphertext</a:t>
            </a:r>
            <a:r>
              <a:rPr lang="en-GB" altLang="ko-KR" sz="1800" dirty="0" smtClean="0">
                <a:latin typeface="Cambria" pitchFamily="18" charset="0"/>
              </a:rPr>
              <a:t>   EEVETEJESMHLIGATPGGH</a:t>
            </a:r>
            <a:r>
              <a:rPr lang="en-GB" altLang="ko-KR" sz="1600" dirty="0" smtClean="0">
                <a:latin typeface="Cambria" pitchFamily="18" charset="0"/>
              </a:rPr>
              <a:t>XUNTUASSSLMTUTT</a:t>
            </a:r>
          </a:p>
        </p:txBody>
      </p:sp>
      <p:sp>
        <p:nvSpPr>
          <p:cNvPr id="22530" name="Slide Number Placeholder 3"/>
          <p:cNvSpPr>
            <a:spLocks noGrp="1"/>
          </p:cNvSpPr>
          <p:nvPr>
            <p:ph type="sldNum" sz="quarter" idx="12"/>
            <p:custDataLst>
              <p:tags r:id="rId3"/>
            </p:custDataLst>
          </p:nvPr>
        </p:nvSpPr>
        <p:spPr>
          <a:noFill/>
        </p:spPr>
        <p:txBody>
          <a:bodyPr/>
          <a:lstStyle/>
          <a:p>
            <a:fld id="{4482B52D-1FF3-4E32-8FF4-954F601FB304}" type="slidenum">
              <a:rPr lang="sv-SE" smtClean="0"/>
              <a:pPr/>
              <a:t>17</a:t>
            </a:fld>
            <a:endParaRPr lang="sv-SE" smtClean="0"/>
          </a:p>
        </p:txBody>
      </p:sp>
    </p:spTree>
    <p:extLst>
      <p:ext uri="{BB962C8B-B14F-4D97-AF65-F5344CB8AC3E}">
        <p14:creationId xmlns:p14="http://schemas.microsoft.com/office/powerpoint/2010/main" val="31988195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Cambria" pitchFamily="18" charset="0"/>
              </a:rPr>
              <a:t>What is a commercial grade or trustworthy encryption algorithm?</a:t>
            </a:r>
            <a:endParaRPr lang="en-US" dirty="0">
              <a:latin typeface="Cambria" pitchFamily="18" charset="0"/>
            </a:endParaRPr>
          </a:p>
        </p:txBody>
      </p:sp>
      <p:sp>
        <p:nvSpPr>
          <p:cNvPr id="5" name="Content Placeholder 4"/>
          <p:cNvSpPr>
            <a:spLocks noGrp="1"/>
          </p:cNvSpPr>
          <p:nvPr>
            <p:ph idx="1"/>
          </p:nvPr>
        </p:nvSpPr>
        <p:spPr/>
        <p:txBody>
          <a:bodyPr/>
          <a:lstStyle/>
          <a:p>
            <a:r>
              <a:rPr lang="en-US" dirty="0" smtClean="0">
                <a:latin typeface="Cambria" pitchFamily="18" charset="0"/>
              </a:rPr>
              <a:t>Based on sound mathematics</a:t>
            </a:r>
          </a:p>
          <a:p>
            <a:r>
              <a:rPr lang="en-US" dirty="0" smtClean="0">
                <a:latin typeface="Cambria" pitchFamily="18" charset="0"/>
              </a:rPr>
              <a:t>Has been analyzed by competent experts and found to be strong</a:t>
            </a:r>
          </a:p>
          <a:p>
            <a:r>
              <a:rPr lang="en-US" dirty="0" smtClean="0">
                <a:latin typeface="Cambria" pitchFamily="18" charset="0"/>
              </a:rPr>
              <a:t>It has stood the test of time </a:t>
            </a:r>
          </a:p>
          <a:p>
            <a:pPr marL="0" indent="0">
              <a:buNone/>
            </a:pPr>
            <a:endParaRPr lang="en-US" dirty="0">
              <a:latin typeface="Cambria" pitchFamily="18" charset="0"/>
            </a:endParaRPr>
          </a:p>
        </p:txBody>
      </p:sp>
    </p:spTree>
    <p:extLst>
      <p:ext uri="{BB962C8B-B14F-4D97-AF65-F5344CB8AC3E}">
        <p14:creationId xmlns:p14="http://schemas.microsoft.com/office/powerpoint/2010/main" val="6896291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mbria" pitchFamily="18" charset="0"/>
              </a:rPr>
              <a:t>Characteristics</a:t>
            </a:r>
            <a:endParaRPr lang="en-US" dirty="0">
              <a:latin typeface="Cambria" pitchFamily="18" charset="0"/>
            </a:endParaRPr>
          </a:p>
        </p:txBody>
      </p:sp>
      <p:sp>
        <p:nvSpPr>
          <p:cNvPr id="5" name="Content Placeholder 4"/>
          <p:cNvSpPr>
            <a:spLocks noGrp="1"/>
          </p:cNvSpPr>
          <p:nvPr>
            <p:ph idx="1"/>
          </p:nvPr>
        </p:nvSpPr>
        <p:spPr/>
        <p:txBody>
          <a:bodyPr>
            <a:normAutofit lnSpcReduction="10000"/>
          </a:bodyPr>
          <a:lstStyle/>
          <a:p>
            <a:r>
              <a:rPr lang="en-US" dirty="0" smtClean="0">
                <a:latin typeface="Cambria" pitchFamily="18" charset="0"/>
              </a:rPr>
              <a:t>Most widely used algorithm</a:t>
            </a:r>
          </a:p>
          <a:p>
            <a:r>
              <a:rPr lang="en-US" dirty="0" smtClean="0">
                <a:latin typeface="Cambria" pitchFamily="18" charset="0"/>
              </a:rPr>
              <a:t>Adopted as a standard in 1976</a:t>
            </a:r>
          </a:p>
          <a:p>
            <a:r>
              <a:rPr lang="en-US" b="1" dirty="0" smtClean="0">
                <a:latin typeface="Cambria" pitchFamily="18" charset="0"/>
              </a:rPr>
              <a:t>Block</a:t>
            </a:r>
            <a:r>
              <a:rPr lang="en-US" dirty="0" smtClean="0">
                <a:latin typeface="Cambria" pitchFamily="18" charset="0"/>
              </a:rPr>
              <a:t> cipher</a:t>
            </a:r>
          </a:p>
          <a:p>
            <a:r>
              <a:rPr lang="en-US" b="1" dirty="0" smtClean="0">
                <a:latin typeface="Cambria" pitchFamily="18" charset="0"/>
              </a:rPr>
              <a:t>Symmetric</a:t>
            </a:r>
            <a:r>
              <a:rPr lang="en-US" dirty="0" smtClean="0">
                <a:latin typeface="Cambria" pitchFamily="18" charset="0"/>
              </a:rPr>
              <a:t> cipher</a:t>
            </a:r>
          </a:p>
          <a:p>
            <a:r>
              <a:rPr lang="en-US" dirty="0" smtClean="0">
                <a:latin typeface="Cambria" pitchFamily="18" charset="0"/>
              </a:rPr>
              <a:t>Plaintext processed in 64-bit blocks</a:t>
            </a:r>
          </a:p>
          <a:p>
            <a:r>
              <a:rPr lang="en-US" dirty="0" smtClean="0">
                <a:latin typeface="Cambria" pitchFamily="18" charset="0"/>
              </a:rPr>
              <a:t>56-bit key (8 parity bits)</a:t>
            </a:r>
          </a:p>
          <a:p>
            <a:r>
              <a:rPr lang="en-US" dirty="0" smtClean="0">
                <a:latin typeface="Cambria" pitchFamily="18" charset="0"/>
              </a:rPr>
              <a:t>Applies confusion (substitution) and diffusion (transposition)</a:t>
            </a:r>
            <a:endParaRPr lang="en-US" dirty="0">
              <a:latin typeface="Cambria" pitchFamily="18" charset="0"/>
            </a:endParaRPr>
          </a:p>
        </p:txBody>
      </p:sp>
    </p:spTree>
    <p:extLst>
      <p:ext uri="{BB962C8B-B14F-4D97-AF65-F5344CB8AC3E}">
        <p14:creationId xmlns:p14="http://schemas.microsoft.com/office/powerpoint/2010/main" val="32911338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mbria" pitchFamily="18" charset="0"/>
              </a:rPr>
              <a:t>Security Breaches</a:t>
            </a:r>
            <a:endParaRPr lang="en-US" dirty="0">
              <a:latin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1557094"/>
            <a:ext cx="7822139" cy="475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8037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DES</a:t>
            </a:r>
            <a:endParaRPr lang="en-US" dirty="0">
              <a:latin typeface="Cambria" pitchFamily="18" charset="0"/>
            </a:endParaRPr>
          </a:p>
        </p:txBody>
      </p:sp>
      <p:pic>
        <p:nvPicPr>
          <p:cNvPr id="4" name="Content Placeholder 3"/>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457200" y="2353229"/>
            <a:ext cx="4038600" cy="301990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p:txBody>
          <a:bodyPr/>
          <a:lstStyle/>
          <a:p>
            <a:r>
              <a:rPr lang="en-US" dirty="0" smtClean="0">
                <a:latin typeface="Cambria" pitchFamily="18" charset="0"/>
              </a:rPr>
              <a:t>16 rounds of processing</a:t>
            </a:r>
          </a:p>
          <a:p>
            <a:r>
              <a:rPr lang="en-US" dirty="0" smtClean="0">
                <a:latin typeface="Cambria" pitchFamily="18" charset="0"/>
              </a:rPr>
              <a:t>Blocks divided into 32 bit halves and processed alternately (</a:t>
            </a:r>
            <a:r>
              <a:rPr lang="en-US" dirty="0" err="1" smtClean="0">
                <a:latin typeface="Cambria" pitchFamily="18" charset="0"/>
              </a:rPr>
              <a:t>Fiestel</a:t>
            </a:r>
            <a:r>
              <a:rPr lang="en-US" dirty="0" smtClean="0">
                <a:latin typeface="Cambria" pitchFamily="18" charset="0"/>
              </a:rPr>
              <a:t> function)</a:t>
            </a:r>
          </a:p>
          <a:p>
            <a:endParaRPr lang="en-US" dirty="0">
              <a:latin typeface="Cambria" pitchFamily="18" charset="0"/>
            </a:endParaRPr>
          </a:p>
        </p:txBody>
      </p:sp>
    </p:spTree>
    <p:extLst>
      <p:ext uri="{BB962C8B-B14F-4D97-AF65-F5344CB8AC3E}">
        <p14:creationId xmlns:p14="http://schemas.microsoft.com/office/powerpoint/2010/main" val="24978385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ambria" pitchFamily="18" charset="0"/>
              </a:rPr>
              <a:t>Fiestel</a:t>
            </a:r>
            <a:r>
              <a:rPr lang="en-US" dirty="0" smtClean="0">
                <a:latin typeface="Cambria" pitchFamily="18" charset="0"/>
              </a:rPr>
              <a:t> Function</a:t>
            </a:r>
            <a:endParaRPr lang="en-US" dirty="0">
              <a:latin typeface="Cambria" pitchFamily="18" charset="0"/>
            </a:endParaRPr>
          </a:p>
        </p:txBody>
      </p:sp>
      <p:sp>
        <p:nvSpPr>
          <p:cNvPr id="5" name="Content Placeholder 4"/>
          <p:cNvSpPr>
            <a:spLocks noGrp="1"/>
          </p:cNvSpPr>
          <p:nvPr>
            <p:ph idx="1"/>
          </p:nvPr>
        </p:nvSpPr>
        <p:spPr/>
        <p:txBody>
          <a:bodyPr/>
          <a:lstStyle/>
          <a:p>
            <a:r>
              <a:rPr lang="en-US" dirty="0" smtClean="0">
                <a:latin typeface="Cambria" pitchFamily="18" charset="0"/>
              </a:rPr>
              <a:t>Performed on 32-bit halves</a:t>
            </a:r>
          </a:p>
          <a:p>
            <a:r>
              <a:rPr lang="en-US" dirty="0" smtClean="0">
                <a:latin typeface="Cambria" pitchFamily="18" charset="0"/>
              </a:rPr>
              <a:t>Has four main stages</a:t>
            </a:r>
          </a:p>
          <a:p>
            <a:pPr marL="914400" lvl="1" indent="-514350">
              <a:buFont typeface="+mj-lt"/>
              <a:buAutoNum type="arabicPeriod"/>
            </a:pPr>
            <a:r>
              <a:rPr lang="en-US" dirty="0" smtClean="0">
                <a:latin typeface="Cambria" pitchFamily="18" charset="0"/>
              </a:rPr>
              <a:t>Expansion – expand to 48 bits</a:t>
            </a:r>
          </a:p>
          <a:p>
            <a:pPr marL="914400" lvl="1" indent="-514350">
              <a:buFont typeface="+mj-lt"/>
              <a:buAutoNum type="arabicPeriod"/>
            </a:pPr>
            <a:r>
              <a:rPr lang="en-US" dirty="0" smtClean="0">
                <a:latin typeface="Cambria" pitchFamily="18" charset="0"/>
              </a:rPr>
              <a:t>Key mixing – XOR with a </a:t>
            </a:r>
            <a:r>
              <a:rPr lang="en-US" dirty="0" err="1" smtClean="0">
                <a:latin typeface="Cambria" pitchFamily="18" charset="0"/>
              </a:rPr>
              <a:t>subkey</a:t>
            </a:r>
            <a:r>
              <a:rPr lang="en-US" dirty="0" smtClean="0">
                <a:latin typeface="Cambria" pitchFamily="18" charset="0"/>
              </a:rPr>
              <a:t> based on a key schedule</a:t>
            </a:r>
          </a:p>
          <a:p>
            <a:pPr marL="914400" lvl="1" indent="-514350">
              <a:buFont typeface="+mj-lt"/>
              <a:buAutoNum type="arabicPeriod"/>
            </a:pPr>
            <a:r>
              <a:rPr lang="en-US" dirty="0" smtClean="0">
                <a:latin typeface="Cambria" pitchFamily="18" charset="0"/>
              </a:rPr>
              <a:t>Substitution – S-boxes</a:t>
            </a:r>
          </a:p>
          <a:p>
            <a:pPr marL="914400" lvl="1" indent="-514350">
              <a:buFont typeface="+mj-lt"/>
              <a:buAutoNum type="arabicPeriod"/>
            </a:pPr>
            <a:r>
              <a:rPr lang="en-US" dirty="0" smtClean="0">
                <a:latin typeface="Cambria" pitchFamily="18" charset="0"/>
              </a:rPr>
              <a:t>Permutation – P-boxes</a:t>
            </a:r>
          </a:p>
          <a:p>
            <a:endParaRPr lang="en-US" dirty="0">
              <a:latin typeface="Cambria" pitchFamily="18" charset="0"/>
            </a:endParaRPr>
          </a:p>
        </p:txBody>
      </p:sp>
    </p:spTree>
    <p:extLst>
      <p:ext uri="{BB962C8B-B14F-4D97-AF65-F5344CB8AC3E}">
        <p14:creationId xmlns:p14="http://schemas.microsoft.com/office/powerpoint/2010/main" val="34892271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What’s wrong with DES?</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Based on sound mathematics</a:t>
            </a:r>
          </a:p>
          <a:p>
            <a:r>
              <a:rPr lang="en-US" dirty="0" smtClean="0">
                <a:latin typeface="Cambria" pitchFamily="18" charset="0"/>
              </a:rPr>
              <a:t>Has been analyzed by competent experts and found to be strong</a:t>
            </a:r>
          </a:p>
          <a:p>
            <a:r>
              <a:rPr lang="en-US" dirty="0" smtClean="0">
                <a:solidFill>
                  <a:srgbClr val="FF0000"/>
                </a:solidFill>
                <a:latin typeface="Cambria" pitchFamily="18" charset="0"/>
              </a:rPr>
              <a:t>It has stood the test of time – NO!!!!!</a:t>
            </a:r>
          </a:p>
          <a:p>
            <a:r>
              <a:rPr lang="en-US" dirty="0" smtClean="0">
                <a:latin typeface="Cambria" pitchFamily="18" charset="0"/>
              </a:rPr>
              <a:t>Key distribution is a problem</a:t>
            </a:r>
          </a:p>
          <a:p>
            <a:endParaRPr lang="en-US" dirty="0">
              <a:latin typeface="Cambria" pitchFamily="18" charset="0"/>
            </a:endParaRPr>
          </a:p>
        </p:txBody>
      </p:sp>
    </p:spTree>
    <p:extLst>
      <p:ext uri="{BB962C8B-B14F-4D97-AF65-F5344CB8AC3E}">
        <p14:creationId xmlns:p14="http://schemas.microsoft.com/office/powerpoint/2010/main" val="31053822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Alternatives?</a:t>
            </a:r>
            <a:endParaRPr lang="en-US" dirty="0">
              <a:latin typeface="Cambria" pitchFamily="18" charset="0"/>
            </a:endParaRPr>
          </a:p>
        </p:txBody>
      </p:sp>
      <p:sp>
        <p:nvSpPr>
          <p:cNvPr id="5" name="Content Placeholder 4"/>
          <p:cNvSpPr>
            <a:spLocks noGrp="1"/>
          </p:cNvSpPr>
          <p:nvPr>
            <p:ph idx="1"/>
          </p:nvPr>
        </p:nvSpPr>
        <p:spPr/>
        <p:txBody>
          <a:bodyPr/>
          <a:lstStyle/>
          <a:p>
            <a:r>
              <a:rPr lang="en-US" dirty="0" smtClean="0">
                <a:latin typeface="Cambria" pitchFamily="18" charset="0"/>
              </a:rPr>
              <a:t>Double DES – not stronger than DES</a:t>
            </a:r>
          </a:p>
          <a:p>
            <a:r>
              <a:rPr lang="en-US" dirty="0" smtClean="0">
                <a:latin typeface="Cambria" pitchFamily="18" charset="0"/>
              </a:rPr>
              <a:t>Triple DES – uses 168-bit key</a:t>
            </a:r>
          </a:p>
          <a:p>
            <a:pPr lvl="1"/>
            <a:r>
              <a:rPr lang="en-US" dirty="0" smtClean="0">
                <a:latin typeface="Cambria" pitchFamily="18" charset="0"/>
              </a:rPr>
              <a:t>Repeat DES 3 times using 3 56-bit keys</a:t>
            </a:r>
          </a:p>
          <a:p>
            <a:pPr lvl="1"/>
            <a:r>
              <a:rPr lang="en-US" dirty="0" smtClean="0">
                <a:latin typeface="Cambria" pitchFamily="18" charset="0"/>
              </a:rPr>
              <a:t>Stronger than DES</a:t>
            </a:r>
          </a:p>
          <a:p>
            <a:r>
              <a:rPr lang="en-US" dirty="0" smtClean="0">
                <a:latin typeface="Cambria" pitchFamily="18" charset="0"/>
              </a:rPr>
              <a:t>AES</a:t>
            </a:r>
            <a:endParaRPr lang="en-US" dirty="0">
              <a:latin typeface="Cambria" pitchFamily="18" charset="0"/>
            </a:endParaRPr>
          </a:p>
        </p:txBody>
      </p:sp>
    </p:spTree>
    <p:extLst>
      <p:ext uri="{BB962C8B-B14F-4D97-AF65-F5344CB8AC3E}">
        <p14:creationId xmlns:p14="http://schemas.microsoft.com/office/powerpoint/2010/main" val="37998119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Cambria" pitchFamily="18" charset="0"/>
              </a:rPr>
              <a:t>Rijndael</a:t>
            </a:r>
            <a:r>
              <a:rPr lang="en-US" dirty="0">
                <a:latin typeface="Cambria" pitchFamily="18" charset="0"/>
              </a:rPr>
              <a:t> (RINE </a:t>
            </a:r>
            <a:r>
              <a:rPr lang="en-US" dirty="0" err="1">
                <a:latin typeface="Cambria" pitchFamily="18" charset="0"/>
              </a:rPr>
              <a:t>dahl</a:t>
            </a:r>
            <a:r>
              <a:rPr lang="en-US" dirty="0">
                <a:latin typeface="Cambria" pitchFamily="18" charset="0"/>
              </a:rPr>
              <a:t>)</a:t>
            </a:r>
          </a:p>
        </p:txBody>
      </p:sp>
      <p:sp>
        <p:nvSpPr>
          <p:cNvPr id="5" name="Content Placeholder 4"/>
          <p:cNvSpPr>
            <a:spLocks noGrp="1"/>
          </p:cNvSpPr>
          <p:nvPr>
            <p:ph idx="1"/>
          </p:nvPr>
        </p:nvSpPr>
        <p:spPr/>
        <p:txBody>
          <a:bodyPr/>
          <a:lstStyle/>
          <a:p>
            <a:r>
              <a:rPr lang="en-US" dirty="0" smtClean="0">
                <a:latin typeface="Cambria" pitchFamily="18" charset="0"/>
              </a:rPr>
              <a:t>Based on the </a:t>
            </a:r>
            <a:r>
              <a:rPr lang="en-US" dirty="0" err="1" smtClean="0">
                <a:latin typeface="Cambria" pitchFamily="18" charset="0"/>
              </a:rPr>
              <a:t>Rijndael</a:t>
            </a:r>
            <a:r>
              <a:rPr lang="en-US" dirty="0" smtClean="0">
                <a:latin typeface="Cambria" pitchFamily="18" charset="0"/>
              </a:rPr>
              <a:t> </a:t>
            </a:r>
            <a:r>
              <a:rPr lang="en-US" dirty="0">
                <a:latin typeface="Cambria" pitchFamily="18" charset="0"/>
              </a:rPr>
              <a:t>(RINE </a:t>
            </a:r>
            <a:r>
              <a:rPr lang="en-US" dirty="0" err="1">
                <a:latin typeface="Cambria" pitchFamily="18" charset="0"/>
              </a:rPr>
              <a:t>dahl</a:t>
            </a:r>
            <a:r>
              <a:rPr lang="en-US" dirty="0" smtClean="0">
                <a:latin typeface="Cambria" pitchFamily="18" charset="0"/>
              </a:rPr>
              <a:t>) algorithm</a:t>
            </a:r>
          </a:p>
          <a:p>
            <a:r>
              <a:rPr lang="en-US" dirty="0" smtClean="0">
                <a:latin typeface="Cambria" pitchFamily="18" charset="0"/>
              </a:rPr>
              <a:t>Adopted in 2001</a:t>
            </a:r>
          </a:p>
          <a:p>
            <a:r>
              <a:rPr lang="en-US" dirty="0" smtClean="0">
                <a:latin typeface="Cambria" pitchFamily="18" charset="0"/>
              </a:rPr>
              <a:t>Algorithm:</a:t>
            </a:r>
          </a:p>
          <a:p>
            <a:pPr lvl="1"/>
            <a:r>
              <a:rPr lang="en-US" dirty="0" smtClean="0">
                <a:latin typeface="Cambria" pitchFamily="18" charset="0"/>
              </a:rPr>
              <a:t>Byte substitution – substitute each byte of a 128-bit block according to a substitution table</a:t>
            </a:r>
          </a:p>
          <a:p>
            <a:pPr lvl="1"/>
            <a:r>
              <a:rPr lang="en-US" dirty="0" smtClean="0">
                <a:latin typeface="Cambria" pitchFamily="18" charset="0"/>
              </a:rPr>
              <a:t>Shift row – shift each row n (n-1) bytes</a:t>
            </a:r>
          </a:p>
          <a:p>
            <a:pPr lvl="1"/>
            <a:r>
              <a:rPr lang="en-US" dirty="0" smtClean="0">
                <a:latin typeface="Cambria" pitchFamily="18" charset="0"/>
              </a:rPr>
              <a:t>Mix column – shift left and XOR</a:t>
            </a:r>
          </a:p>
          <a:p>
            <a:pPr lvl="1"/>
            <a:r>
              <a:rPr lang="en-US" dirty="0" smtClean="0">
                <a:latin typeface="Cambria" pitchFamily="18" charset="0"/>
              </a:rPr>
              <a:t>Add </a:t>
            </a:r>
            <a:r>
              <a:rPr lang="en-US" dirty="0" err="1" smtClean="0">
                <a:latin typeface="Cambria" pitchFamily="18" charset="0"/>
              </a:rPr>
              <a:t>subkey</a:t>
            </a:r>
            <a:r>
              <a:rPr lang="en-US" dirty="0" smtClean="0">
                <a:latin typeface="Cambria" pitchFamily="18" charset="0"/>
              </a:rPr>
              <a:t> – XOR with key</a:t>
            </a:r>
          </a:p>
          <a:p>
            <a:pPr lvl="1"/>
            <a:endParaRPr lang="en-US" dirty="0" smtClean="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34953822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Cambria" pitchFamily="18" charset="0"/>
              </a:rPr>
              <a:t>Compare DES and AES</a:t>
            </a:r>
            <a:endParaRPr lang="en-US" dirty="0">
              <a:latin typeface="Cambria"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8649289"/>
              </p:ext>
            </p:extLst>
          </p:nvPr>
        </p:nvGraphicFramePr>
        <p:xfrm>
          <a:off x="457200" y="1219200"/>
          <a:ext cx="8229600" cy="5425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latin typeface="Cambria" pitchFamily="18" charset="0"/>
                      </a:endParaRPr>
                    </a:p>
                  </a:txBody>
                  <a:tcPr/>
                </a:tc>
                <a:tc>
                  <a:txBody>
                    <a:bodyPr/>
                    <a:lstStyle/>
                    <a:p>
                      <a:r>
                        <a:rPr lang="en-US" dirty="0" smtClean="0">
                          <a:latin typeface="Cambria" pitchFamily="18" charset="0"/>
                        </a:rPr>
                        <a:t>DES</a:t>
                      </a:r>
                      <a:endParaRPr lang="en-US" dirty="0">
                        <a:latin typeface="Cambria" pitchFamily="18" charset="0"/>
                      </a:endParaRPr>
                    </a:p>
                  </a:txBody>
                  <a:tcPr/>
                </a:tc>
                <a:tc>
                  <a:txBody>
                    <a:bodyPr/>
                    <a:lstStyle/>
                    <a:p>
                      <a:r>
                        <a:rPr lang="en-US" dirty="0" smtClean="0">
                          <a:latin typeface="Cambria" pitchFamily="18" charset="0"/>
                        </a:rPr>
                        <a:t>AES</a:t>
                      </a:r>
                      <a:endParaRPr lang="en-US" dirty="0">
                        <a:latin typeface="Cambria" pitchFamily="18" charset="0"/>
                      </a:endParaRPr>
                    </a:p>
                  </a:txBody>
                  <a:tcPr/>
                </a:tc>
              </a:tr>
              <a:tr h="370840">
                <a:tc>
                  <a:txBody>
                    <a:bodyPr/>
                    <a:lstStyle/>
                    <a:p>
                      <a:r>
                        <a:rPr lang="en-US" dirty="0" smtClean="0">
                          <a:latin typeface="Cambria" pitchFamily="18" charset="0"/>
                        </a:rPr>
                        <a:t>Date</a:t>
                      </a:r>
                      <a:endParaRPr lang="en-US" dirty="0">
                        <a:latin typeface="Cambria" pitchFamily="18" charset="0"/>
                      </a:endParaRPr>
                    </a:p>
                  </a:txBody>
                  <a:tcPr/>
                </a:tc>
                <a:tc>
                  <a:txBody>
                    <a:bodyPr/>
                    <a:lstStyle/>
                    <a:p>
                      <a:r>
                        <a:rPr lang="en-US" dirty="0" smtClean="0">
                          <a:latin typeface="Cambria" pitchFamily="18" charset="0"/>
                        </a:rPr>
                        <a:t>1976</a:t>
                      </a:r>
                      <a:endParaRPr lang="en-US" dirty="0">
                        <a:latin typeface="Cambria" pitchFamily="18" charset="0"/>
                      </a:endParaRPr>
                    </a:p>
                  </a:txBody>
                  <a:tcPr/>
                </a:tc>
                <a:tc>
                  <a:txBody>
                    <a:bodyPr/>
                    <a:lstStyle/>
                    <a:p>
                      <a:r>
                        <a:rPr lang="en-US" dirty="0" smtClean="0">
                          <a:latin typeface="Cambria" pitchFamily="18" charset="0"/>
                        </a:rPr>
                        <a:t>1999</a:t>
                      </a:r>
                      <a:endParaRPr lang="en-US" dirty="0">
                        <a:latin typeface="Cambria" pitchFamily="18" charset="0"/>
                      </a:endParaRPr>
                    </a:p>
                  </a:txBody>
                  <a:tcPr/>
                </a:tc>
              </a:tr>
              <a:tr h="370840">
                <a:tc>
                  <a:txBody>
                    <a:bodyPr/>
                    <a:lstStyle/>
                    <a:p>
                      <a:r>
                        <a:rPr lang="en-US" b="1" dirty="0" smtClean="0">
                          <a:latin typeface="Cambria" pitchFamily="18" charset="0"/>
                        </a:rPr>
                        <a:t>Block size</a:t>
                      </a:r>
                      <a:endParaRPr lang="en-US" b="1" dirty="0">
                        <a:latin typeface="Cambria" pitchFamily="18" charset="0"/>
                      </a:endParaRPr>
                    </a:p>
                  </a:txBody>
                  <a:tcPr/>
                </a:tc>
                <a:tc>
                  <a:txBody>
                    <a:bodyPr/>
                    <a:lstStyle/>
                    <a:p>
                      <a:r>
                        <a:rPr lang="en-US" b="1" dirty="0" smtClean="0">
                          <a:latin typeface="Cambria" pitchFamily="18" charset="0"/>
                        </a:rPr>
                        <a:t>64 bits</a:t>
                      </a:r>
                      <a:endParaRPr lang="en-US" b="1" dirty="0">
                        <a:latin typeface="Cambria" pitchFamily="18" charset="0"/>
                      </a:endParaRPr>
                    </a:p>
                  </a:txBody>
                  <a:tcPr/>
                </a:tc>
                <a:tc>
                  <a:txBody>
                    <a:bodyPr/>
                    <a:lstStyle/>
                    <a:p>
                      <a:r>
                        <a:rPr lang="en-US" b="1" dirty="0" smtClean="0">
                          <a:latin typeface="Cambria" pitchFamily="18" charset="0"/>
                        </a:rPr>
                        <a:t>128 bits</a:t>
                      </a:r>
                      <a:endParaRPr lang="en-US" b="1" dirty="0">
                        <a:latin typeface="Cambria" pitchFamily="18" charset="0"/>
                      </a:endParaRPr>
                    </a:p>
                  </a:txBody>
                  <a:tcPr/>
                </a:tc>
              </a:tr>
              <a:tr h="370840">
                <a:tc>
                  <a:txBody>
                    <a:bodyPr/>
                    <a:lstStyle/>
                    <a:p>
                      <a:r>
                        <a:rPr lang="en-US" b="1" dirty="0" smtClean="0">
                          <a:latin typeface="Cambria" pitchFamily="18" charset="0"/>
                        </a:rPr>
                        <a:t>Key Length</a:t>
                      </a:r>
                      <a:endParaRPr lang="en-US" b="1" dirty="0">
                        <a:latin typeface="Cambria" pitchFamily="18" charset="0"/>
                      </a:endParaRPr>
                    </a:p>
                  </a:txBody>
                  <a:tcPr/>
                </a:tc>
                <a:tc>
                  <a:txBody>
                    <a:bodyPr/>
                    <a:lstStyle/>
                    <a:p>
                      <a:r>
                        <a:rPr lang="en-US" b="1" dirty="0" smtClean="0">
                          <a:latin typeface="Cambria" pitchFamily="18" charset="0"/>
                        </a:rPr>
                        <a:t>56 bits</a:t>
                      </a:r>
                      <a:endParaRPr lang="en-US" b="1" dirty="0">
                        <a:latin typeface="Cambria" pitchFamily="18" charset="0"/>
                      </a:endParaRPr>
                    </a:p>
                  </a:txBody>
                  <a:tcPr/>
                </a:tc>
                <a:tc>
                  <a:txBody>
                    <a:bodyPr/>
                    <a:lstStyle/>
                    <a:p>
                      <a:r>
                        <a:rPr lang="en-US" b="1" dirty="0" smtClean="0">
                          <a:latin typeface="Cambria" pitchFamily="18" charset="0"/>
                        </a:rPr>
                        <a:t>128, 192, 256 (possibly more)</a:t>
                      </a:r>
                      <a:endParaRPr lang="en-US" b="1" dirty="0">
                        <a:latin typeface="Cambria" pitchFamily="18" charset="0"/>
                      </a:endParaRPr>
                    </a:p>
                  </a:txBody>
                  <a:tcPr/>
                </a:tc>
              </a:tr>
              <a:tr h="370840">
                <a:tc>
                  <a:txBody>
                    <a:bodyPr/>
                    <a:lstStyle/>
                    <a:p>
                      <a:r>
                        <a:rPr lang="en-US" dirty="0" smtClean="0">
                          <a:latin typeface="Cambria" pitchFamily="18" charset="0"/>
                        </a:rPr>
                        <a:t>Encryption</a:t>
                      </a:r>
                      <a:r>
                        <a:rPr lang="en-US" baseline="0" dirty="0" smtClean="0">
                          <a:latin typeface="Cambria" pitchFamily="18" charset="0"/>
                        </a:rPr>
                        <a:t> primitives</a:t>
                      </a:r>
                      <a:endParaRPr lang="en-US" dirty="0">
                        <a:latin typeface="Cambria" pitchFamily="18" charset="0"/>
                      </a:endParaRPr>
                    </a:p>
                  </a:txBody>
                  <a:tcPr/>
                </a:tc>
                <a:tc>
                  <a:txBody>
                    <a:bodyPr/>
                    <a:lstStyle/>
                    <a:p>
                      <a:r>
                        <a:rPr lang="en-US" dirty="0" smtClean="0">
                          <a:latin typeface="Cambria" pitchFamily="18" charset="0"/>
                        </a:rPr>
                        <a:t>Substitution,</a:t>
                      </a:r>
                      <a:r>
                        <a:rPr lang="en-US" baseline="0" dirty="0" smtClean="0">
                          <a:latin typeface="Cambria" pitchFamily="18" charset="0"/>
                        </a:rPr>
                        <a:t> permutation</a:t>
                      </a:r>
                      <a:endParaRPr lang="en-US" dirty="0">
                        <a:latin typeface="Cambria" pitchFamily="18" charset="0"/>
                      </a:endParaRPr>
                    </a:p>
                  </a:txBody>
                  <a:tcPr/>
                </a:tc>
                <a:tc>
                  <a:txBody>
                    <a:bodyPr/>
                    <a:lstStyle/>
                    <a:p>
                      <a:r>
                        <a:rPr lang="en-US" dirty="0" smtClean="0">
                          <a:latin typeface="Cambria" pitchFamily="18" charset="0"/>
                        </a:rPr>
                        <a:t>Substitution,</a:t>
                      </a:r>
                      <a:r>
                        <a:rPr lang="en-US" baseline="0" dirty="0" smtClean="0">
                          <a:latin typeface="Cambria" pitchFamily="18" charset="0"/>
                        </a:rPr>
                        <a:t> shift, bit mixing</a:t>
                      </a:r>
                      <a:endParaRPr lang="en-US" dirty="0">
                        <a:latin typeface="Cambria" pitchFamily="18" charset="0"/>
                      </a:endParaRPr>
                    </a:p>
                  </a:txBody>
                  <a:tcPr/>
                </a:tc>
              </a:tr>
              <a:tr h="370840">
                <a:tc>
                  <a:txBody>
                    <a:bodyPr/>
                    <a:lstStyle/>
                    <a:p>
                      <a:r>
                        <a:rPr lang="en-US" dirty="0" smtClean="0">
                          <a:latin typeface="Cambria" pitchFamily="18" charset="0"/>
                        </a:rPr>
                        <a:t>Cryptographic</a:t>
                      </a:r>
                      <a:r>
                        <a:rPr lang="en-US" baseline="0" dirty="0" smtClean="0">
                          <a:latin typeface="Cambria" pitchFamily="18" charset="0"/>
                        </a:rPr>
                        <a:t> primitives</a:t>
                      </a:r>
                      <a:endParaRPr lang="en-US" dirty="0">
                        <a:latin typeface="Cambria" pitchFamily="18" charset="0"/>
                      </a:endParaRPr>
                    </a:p>
                  </a:txBody>
                  <a:tcPr/>
                </a:tc>
                <a:tc>
                  <a:txBody>
                    <a:bodyPr/>
                    <a:lstStyle/>
                    <a:p>
                      <a:r>
                        <a:rPr lang="en-US" dirty="0" smtClean="0">
                          <a:latin typeface="Cambria" pitchFamily="18" charset="0"/>
                        </a:rPr>
                        <a:t>Confusion, diffusion</a:t>
                      </a:r>
                      <a:endParaRPr lang="en-US" dirty="0">
                        <a:latin typeface="Cambria" pitchFamily="18" charset="0"/>
                      </a:endParaRPr>
                    </a:p>
                  </a:txBody>
                  <a:tcPr/>
                </a:tc>
                <a:tc>
                  <a:txBody>
                    <a:bodyPr/>
                    <a:lstStyle/>
                    <a:p>
                      <a:r>
                        <a:rPr lang="en-US" dirty="0" smtClean="0">
                          <a:latin typeface="Cambria" pitchFamily="18" charset="0"/>
                        </a:rPr>
                        <a:t>Confusion, diffusion</a:t>
                      </a:r>
                      <a:endParaRPr lang="en-US" dirty="0">
                        <a:latin typeface="Cambria" pitchFamily="18" charset="0"/>
                      </a:endParaRPr>
                    </a:p>
                  </a:txBody>
                  <a:tcPr/>
                </a:tc>
              </a:tr>
              <a:tr h="370840">
                <a:tc>
                  <a:txBody>
                    <a:bodyPr/>
                    <a:lstStyle/>
                    <a:p>
                      <a:r>
                        <a:rPr lang="en-US" dirty="0" smtClean="0">
                          <a:latin typeface="Cambria" pitchFamily="18" charset="0"/>
                        </a:rPr>
                        <a:t>Design</a:t>
                      </a:r>
                      <a:endParaRPr lang="en-US" dirty="0">
                        <a:latin typeface="Cambria" pitchFamily="18" charset="0"/>
                      </a:endParaRPr>
                    </a:p>
                  </a:txBody>
                  <a:tcPr/>
                </a:tc>
                <a:tc>
                  <a:txBody>
                    <a:bodyPr/>
                    <a:lstStyle/>
                    <a:p>
                      <a:r>
                        <a:rPr lang="en-US" dirty="0" smtClean="0">
                          <a:latin typeface="Cambria" pitchFamily="18" charset="0"/>
                        </a:rPr>
                        <a:t>Open</a:t>
                      </a:r>
                      <a:endParaRPr lang="en-US" dirty="0">
                        <a:latin typeface="Cambria" pitchFamily="18" charset="0"/>
                      </a:endParaRPr>
                    </a:p>
                  </a:txBody>
                  <a:tcPr/>
                </a:tc>
                <a:tc>
                  <a:txBody>
                    <a:bodyPr/>
                    <a:lstStyle/>
                    <a:p>
                      <a:r>
                        <a:rPr lang="en-US" dirty="0" smtClean="0">
                          <a:latin typeface="Cambria" pitchFamily="18" charset="0"/>
                        </a:rPr>
                        <a:t>Open</a:t>
                      </a:r>
                      <a:endParaRPr lang="en-US" dirty="0">
                        <a:latin typeface="Cambria" pitchFamily="18" charset="0"/>
                      </a:endParaRPr>
                    </a:p>
                  </a:txBody>
                  <a:tcPr/>
                </a:tc>
              </a:tr>
              <a:tr h="370840">
                <a:tc>
                  <a:txBody>
                    <a:bodyPr/>
                    <a:lstStyle/>
                    <a:p>
                      <a:r>
                        <a:rPr lang="en-US" dirty="0" smtClean="0">
                          <a:latin typeface="Cambria" pitchFamily="18" charset="0"/>
                        </a:rPr>
                        <a:t>Design rationale</a:t>
                      </a:r>
                      <a:endParaRPr lang="en-US" dirty="0">
                        <a:latin typeface="Cambria" pitchFamily="18" charset="0"/>
                      </a:endParaRPr>
                    </a:p>
                  </a:txBody>
                  <a:tcPr/>
                </a:tc>
                <a:tc>
                  <a:txBody>
                    <a:bodyPr/>
                    <a:lstStyle/>
                    <a:p>
                      <a:r>
                        <a:rPr lang="en-US" dirty="0" smtClean="0">
                          <a:latin typeface="Cambria" pitchFamily="18" charset="0"/>
                        </a:rPr>
                        <a:t>Closed</a:t>
                      </a:r>
                      <a:endParaRPr lang="en-US" dirty="0">
                        <a:latin typeface="Cambria" pitchFamily="18" charset="0"/>
                      </a:endParaRPr>
                    </a:p>
                  </a:txBody>
                  <a:tcPr/>
                </a:tc>
                <a:tc>
                  <a:txBody>
                    <a:bodyPr/>
                    <a:lstStyle/>
                    <a:p>
                      <a:r>
                        <a:rPr lang="en-US" dirty="0" smtClean="0">
                          <a:latin typeface="Cambria" pitchFamily="18" charset="0"/>
                        </a:rPr>
                        <a:t>Open</a:t>
                      </a:r>
                      <a:endParaRPr lang="en-US" dirty="0">
                        <a:latin typeface="Cambria" pitchFamily="18" charset="0"/>
                      </a:endParaRPr>
                    </a:p>
                  </a:txBody>
                  <a:tcPr/>
                </a:tc>
              </a:tr>
              <a:tr h="370840">
                <a:tc>
                  <a:txBody>
                    <a:bodyPr/>
                    <a:lstStyle/>
                    <a:p>
                      <a:r>
                        <a:rPr lang="en-US" dirty="0" smtClean="0">
                          <a:latin typeface="Cambria" pitchFamily="18" charset="0"/>
                        </a:rPr>
                        <a:t>Selection process</a:t>
                      </a:r>
                      <a:endParaRPr lang="en-US" dirty="0">
                        <a:latin typeface="Cambria" pitchFamily="18" charset="0"/>
                      </a:endParaRPr>
                    </a:p>
                  </a:txBody>
                  <a:tcPr/>
                </a:tc>
                <a:tc>
                  <a:txBody>
                    <a:bodyPr/>
                    <a:lstStyle/>
                    <a:p>
                      <a:r>
                        <a:rPr lang="en-US" dirty="0" smtClean="0">
                          <a:latin typeface="Cambria" pitchFamily="18" charset="0"/>
                        </a:rPr>
                        <a:t>Secret</a:t>
                      </a:r>
                      <a:endParaRPr lang="en-US" dirty="0">
                        <a:latin typeface="Cambria" pitchFamily="18" charset="0"/>
                      </a:endParaRPr>
                    </a:p>
                  </a:txBody>
                  <a:tcPr/>
                </a:tc>
                <a:tc>
                  <a:txBody>
                    <a:bodyPr/>
                    <a:lstStyle/>
                    <a:p>
                      <a:r>
                        <a:rPr lang="en-US" dirty="0" smtClean="0">
                          <a:latin typeface="Cambria" pitchFamily="18" charset="0"/>
                        </a:rPr>
                        <a:t>Secret, but accepted open public</a:t>
                      </a:r>
                      <a:r>
                        <a:rPr lang="en-US" baseline="0" dirty="0" smtClean="0">
                          <a:latin typeface="Cambria" pitchFamily="18" charset="0"/>
                        </a:rPr>
                        <a:t> comment</a:t>
                      </a:r>
                      <a:endParaRPr lang="en-US" dirty="0">
                        <a:latin typeface="Cambria" pitchFamily="18" charset="0"/>
                      </a:endParaRPr>
                    </a:p>
                  </a:txBody>
                  <a:tcPr/>
                </a:tc>
              </a:tr>
              <a:tr h="370840">
                <a:tc>
                  <a:txBody>
                    <a:bodyPr/>
                    <a:lstStyle/>
                    <a:p>
                      <a:r>
                        <a:rPr lang="en-US" dirty="0" smtClean="0">
                          <a:latin typeface="Cambria" pitchFamily="18" charset="0"/>
                        </a:rPr>
                        <a:t>Source </a:t>
                      </a:r>
                      <a:endParaRPr lang="en-US" dirty="0">
                        <a:latin typeface="Cambria" pitchFamily="18" charset="0"/>
                      </a:endParaRPr>
                    </a:p>
                  </a:txBody>
                  <a:tcPr/>
                </a:tc>
                <a:tc>
                  <a:txBody>
                    <a:bodyPr/>
                    <a:lstStyle/>
                    <a:p>
                      <a:r>
                        <a:rPr lang="en-US" dirty="0" smtClean="0">
                          <a:latin typeface="Cambria" pitchFamily="18" charset="0"/>
                        </a:rPr>
                        <a:t>IBM, enhanced by NSA</a:t>
                      </a:r>
                      <a:endParaRPr lang="en-US" dirty="0">
                        <a:latin typeface="Cambria" pitchFamily="18" charset="0"/>
                      </a:endParaRPr>
                    </a:p>
                  </a:txBody>
                  <a:tcPr/>
                </a:tc>
                <a:tc>
                  <a:txBody>
                    <a:bodyPr/>
                    <a:lstStyle/>
                    <a:p>
                      <a:r>
                        <a:rPr lang="en-US" dirty="0" smtClean="0">
                          <a:latin typeface="Cambria" pitchFamily="18" charset="0"/>
                        </a:rPr>
                        <a:t>Independent</a:t>
                      </a:r>
                      <a:r>
                        <a:rPr lang="en-US" baseline="0" dirty="0" smtClean="0">
                          <a:latin typeface="Cambria" pitchFamily="18" charset="0"/>
                        </a:rPr>
                        <a:t> Belgian cryptographers.</a:t>
                      </a:r>
                      <a:endParaRPr lang="en-US" dirty="0">
                        <a:latin typeface="Cambria" pitchFamily="18" charset="0"/>
                      </a:endParaRPr>
                    </a:p>
                  </a:txBody>
                  <a:tcPr/>
                </a:tc>
              </a:tr>
              <a:tr h="370840">
                <a:tc>
                  <a:txBody>
                    <a:bodyPr/>
                    <a:lstStyle/>
                    <a:p>
                      <a:r>
                        <a:rPr lang="en-US" dirty="0" smtClean="0">
                          <a:latin typeface="Cambria" pitchFamily="18" charset="0"/>
                        </a:rPr>
                        <a:t>Improving</a:t>
                      </a:r>
                      <a:endParaRPr lang="en-US" dirty="0">
                        <a:latin typeface="Cambria" pitchFamily="18" charset="0"/>
                      </a:endParaRPr>
                    </a:p>
                  </a:txBody>
                  <a:tcPr/>
                </a:tc>
                <a:tc>
                  <a:txBody>
                    <a:bodyPr/>
                    <a:lstStyle/>
                    <a:p>
                      <a:r>
                        <a:rPr lang="en-US" dirty="0" smtClean="0">
                          <a:latin typeface="Cambria" pitchFamily="18" charset="0"/>
                        </a:rPr>
                        <a:t>Difficult</a:t>
                      </a:r>
                      <a:endParaRPr lang="en-US" dirty="0">
                        <a:latin typeface="Cambria" pitchFamily="18" charset="0"/>
                      </a:endParaRPr>
                    </a:p>
                  </a:txBody>
                  <a:tcPr/>
                </a:tc>
                <a:tc>
                  <a:txBody>
                    <a:bodyPr/>
                    <a:lstStyle/>
                    <a:p>
                      <a:r>
                        <a:rPr lang="en-US" dirty="0" smtClean="0">
                          <a:latin typeface="Cambria" pitchFamily="18" charset="0"/>
                        </a:rPr>
                        <a:t>Not difficult (change</a:t>
                      </a:r>
                      <a:r>
                        <a:rPr lang="en-US" baseline="0" dirty="0" smtClean="0">
                          <a:latin typeface="Cambria" pitchFamily="18" charset="0"/>
                        </a:rPr>
                        <a:t> # of loops)</a:t>
                      </a:r>
                      <a:endParaRPr lang="en-US" dirty="0">
                        <a:latin typeface="Cambria" pitchFamily="18" charset="0"/>
                      </a:endParaRPr>
                    </a:p>
                  </a:txBody>
                  <a:tcPr/>
                </a:tc>
              </a:tr>
            </a:tbl>
          </a:graphicData>
        </a:graphic>
      </p:graphicFrame>
    </p:spTree>
    <p:extLst>
      <p:ext uri="{BB962C8B-B14F-4D97-AF65-F5344CB8AC3E}">
        <p14:creationId xmlns:p14="http://schemas.microsoft.com/office/powerpoint/2010/main" val="30705658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mbria" pitchFamily="18" charset="0"/>
              </a:rPr>
              <a:t>RSA Explained</a:t>
            </a:r>
            <a:endParaRPr lang="en-US" dirty="0">
              <a:latin typeface="Cambria" pitchFamily="18" charset="0"/>
            </a:endParaRPr>
          </a:p>
        </p:txBody>
      </p:sp>
      <p:sp>
        <p:nvSpPr>
          <p:cNvPr id="5" name="Content Placeholder 4"/>
          <p:cNvSpPr>
            <a:spLocks noGrp="1"/>
          </p:cNvSpPr>
          <p:nvPr>
            <p:ph idx="1"/>
          </p:nvPr>
        </p:nvSpPr>
        <p:spPr/>
        <p:txBody>
          <a:bodyPr/>
          <a:lstStyle/>
          <a:p>
            <a:r>
              <a:rPr lang="en-US" dirty="0" smtClean="0">
                <a:latin typeface="Cambria" pitchFamily="18" charset="0"/>
              </a:rPr>
              <a:t>Based on number theory</a:t>
            </a:r>
          </a:p>
          <a:p>
            <a:pPr lvl="1"/>
            <a:r>
              <a:rPr lang="en-US" dirty="0" smtClean="0">
                <a:latin typeface="Cambria" pitchFamily="18" charset="0"/>
              </a:rPr>
              <a:t>Factoring large primes</a:t>
            </a:r>
          </a:p>
          <a:p>
            <a:r>
              <a:rPr lang="en-US" dirty="0" smtClean="0">
                <a:latin typeface="Cambria" pitchFamily="18" charset="0"/>
                <a:hlinkClick r:id="rId3"/>
              </a:rPr>
              <a:t>Simple Illustration</a:t>
            </a:r>
            <a:r>
              <a:rPr lang="en-US" dirty="0" smtClean="0">
                <a:latin typeface="Cambria" pitchFamily="18" charset="0"/>
              </a:rPr>
              <a:t> on board</a:t>
            </a:r>
            <a:endParaRPr lang="en-US" dirty="0">
              <a:latin typeface="Cambria" pitchFamily="18" charset="0"/>
            </a:endParaRPr>
          </a:p>
        </p:txBody>
      </p:sp>
    </p:spTree>
    <p:extLst>
      <p:ext uri="{BB962C8B-B14F-4D97-AF65-F5344CB8AC3E}">
        <p14:creationId xmlns:p14="http://schemas.microsoft.com/office/powerpoint/2010/main" val="125790311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Encryption</a:t>
            </a:r>
            <a:endParaRPr lang="en-US" dirty="0"/>
          </a:p>
        </p:txBody>
      </p:sp>
      <p:sp>
        <p:nvSpPr>
          <p:cNvPr id="3" name="Content Placeholder 2"/>
          <p:cNvSpPr>
            <a:spLocks noGrp="1"/>
          </p:cNvSpPr>
          <p:nvPr>
            <p:ph idx="1"/>
          </p:nvPr>
        </p:nvSpPr>
        <p:spPr>
          <a:xfrm>
            <a:off x="381000" y="1447800"/>
            <a:ext cx="8229600" cy="4525963"/>
          </a:xfrm>
        </p:spPr>
        <p:txBody>
          <a:bodyPr/>
          <a:lstStyle/>
          <a:p>
            <a:r>
              <a:rPr lang="en-US" dirty="0" smtClean="0"/>
              <a:t>Secret key (symmetric) encryption</a:t>
            </a:r>
          </a:p>
          <a:p>
            <a:r>
              <a:rPr lang="en-US" dirty="0" smtClean="0"/>
              <a:t>Public key (asymmetric) encryption</a:t>
            </a:r>
            <a:endParaRPr lang="en-US" dirty="0"/>
          </a:p>
        </p:txBody>
      </p:sp>
    </p:spTree>
    <p:extLst>
      <p:ext uri="{BB962C8B-B14F-4D97-AF65-F5344CB8AC3E}">
        <p14:creationId xmlns:p14="http://schemas.microsoft.com/office/powerpoint/2010/main" val="14907835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Exchange</a:t>
            </a:r>
            <a:endParaRPr lang="en-US" dirty="0"/>
          </a:p>
        </p:txBody>
      </p:sp>
      <p:sp>
        <p:nvSpPr>
          <p:cNvPr id="3" name="Content Placeholder 2"/>
          <p:cNvSpPr>
            <a:spLocks noGrp="1"/>
          </p:cNvSpPr>
          <p:nvPr>
            <p:ph idx="1"/>
          </p:nvPr>
        </p:nvSpPr>
        <p:spPr/>
        <p:txBody>
          <a:bodyPr/>
          <a:lstStyle/>
          <a:p>
            <a:r>
              <a:rPr lang="en-US" dirty="0" smtClean="0"/>
              <a:t>Encryption requires a key exchange.</a:t>
            </a:r>
          </a:p>
          <a:p>
            <a:r>
              <a:rPr lang="en-US" dirty="0" smtClean="0"/>
              <a:t>Devise a key exchange protocol for exchanging secret keys between Alice and Bob.</a:t>
            </a:r>
            <a:endParaRPr lang="en-US" dirty="0"/>
          </a:p>
        </p:txBody>
      </p:sp>
    </p:spTree>
    <p:extLst>
      <p:ext uri="{BB962C8B-B14F-4D97-AF65-F5344CB8AC3E}">
        <p14:creationId xmlns:p14="http://schemas.microsoft.com/office/powerpoint/2010/main" val="9815832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Solution</a:t>
            </a:r>
            <a:endParaRPr lang="en-US" dirty="0"/>
          </a:p>
        </p:txBody>
      </p:sp>
      <p:sp>
        <p:nvSpPr>
          <p:cNvPr id="3" name="Content Placeholder 2"/>
          <p:cNvSpPr>
            <a:spLocks noGrp="1"/>
          </p:cNvSpPr>
          <p:nvPr>
            <p:ph idx="1"/>
          </p:nvPr>
        </p:nvSpPr>
        <p:spPr/>
        <p:txBody>
          <a:bodyPr/>
          <a:lstStyle/>
          <a:p>
            <a:pPr marL="0" indent="0" algn="ctr">
              <a:buNone/>
            </a:pPr>
            <a:endParaRPr lang="en-US" dirty="0" smtClean="0">
              <a:hlinkClick r:id="rId2"/>
            </a:endParaRPr>
          </a:p>
          <a:p>
            <a:pPr marL="0" indent="0" algn="ctr">
              <a:buNone/>
            </a:pPr>
            <a:endParaRPr lang="en-US" dirty="0">
              <a:hlinkClick r:id="rId2"/>
            </a:endParaRPr>
          </a:p>
          <a:p>
            <a:pPr marL="0" indent="0" algn="ctr">
              <a:buNone/>
            </a:pPr>
            <a:r>
              <a:rPr lang="en-US" dirty="0" smtClean="0">
                <a:hlinkClick r:id="rId2"/>
              </a:rPr>
              <a:t>Key Exchange Solution #1</a:t>
            </a:r>
            <a:endParaRPr lang="en-US" dirty="0"/>
          </a:p>
        </p:txBody>
      </p:sp>
    </p:spTree>
    <p:extLst>
      <p:ext uri="{BB962C8B-B14F-4D97-AF65-F5344CB8AC3E}">
        <p14:creationId xmlns:p14="http://schemas.microsoft.com/office/powerpoint/2010/main" val="2252593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custDataLst>
              <p:tags r:id="rId1"/>
            </p:custDataLst>
          </p:nvPr>
        </p:nvSpPr>
        <p:spPr/>
        <p:txBody>
          <a:bodyPr/>
          <a:lstStyle/>
          <a:p>
            <a:pPr eaLnBrk="1" hangingPunct="1"/>
            <a:r>
              <a:rPr lang="en-US" dirty="0" smtClean="0">
                <a:latin typeface="Cambria" pitchFamily="18" charset="0"/>
              </a:rPr>
              <a:t>Guiding principle is </a:t>
            </a:r>
            <a:r>
              <a:rPr lang="en-US" b="1" i="1" dirty="0" smtClean="0">
                <a:solidFill>
                  <a:srgbClr val="C00000"/>
                </a:solidFill>
                <a:latin typeface="Cambria" pitchFamily="18" charset="0"/>
              </a:rPr>
              <a:t>CIA</a:t>
            </a:r>
            <a:r>
              <a:rPr lang="en-US" dirty="0" smtClean="0">
                <a:latin typeface="Cambria" pitchFamily="18" charset="0"/>
              </a:rPr>
              <a:t>:</a:t>
            </a:r>
          </a:p>
          <a:p>
            <a:pPr lvl="1" eaLnBrk="1" hangingPunct="1"/>
            <a:r>
              <a:rPr lang="en-US" b="1" i="1" dirty="0" smtClean="0">
                <a:latin typeface="Cambria" pitchFamily="18" charset="0"/>
              </a:rPr>
              <a:t>C</a:t>
            </a:r>
            <a:r>
              <a:rPr lang="en-US" dirty="0" smtClean="0">
                <a:latin typeface="Cambria" pitchFamily="18" charset="0"/>
              </a:rPr>
              <a:t>onfidentiality</a:t>
            </a:r>
          </a:p>
          <a:p>
            <a:pPr lvl="1" eaLnBrk="1" hangingPunct="1"/>
            <a:r>
              <a:rPr lang="en-US" b="1" i="1" dirty="0" smtClean="0">
                <a:latin typeface="Cambria" pitchFamily="18" charset="0"/>
              </a:rPr>
              <a:t>I</a:t>
            </a:r>
            <a:r>
              <a:rPr lang="en-US" dirty="0" smtClean="0">
                <a:latin typeface="Cambria" pitchFamily="18" charset="0"/>
              </a:rPr>
              <a:t>ntegrity </a:t>
            </a:r>
          </a:p>
          <a:p>
            <a:pPr lvl="1" eaLnBrk="1" hangingPunct="1"/>
            <a:r>
              <a:rPr lang="en-US" b="1" i="1" dirty="0" smtClean="0">
                <a:latin typeface="Cambria" pitchFamily="18" charset="0"/>
              </a:rPr>
              <a:t>A</a:t>
            </a:r>
            <a:r>
              <a:rPr lang="en-US" dirty="0" smtClean="0">
                <a:latin typeface="Cambria" pitchFamily="18" charset="0"/>
              </a:rPr>
              <a:t>vailability</a:t>
            </a:r>
          </a:p>
          <a:p>
            <a:pPr eaLnBrk="1" hangingPunct="1"/>
            <a:endParaRPr lang="en-US" dirty="0" smtClean="0">
              <a:latin typeface="Cambria" pitchFamily="18" charset="0"/>
            </a:endParaRPr>
          </a:p>
          <a:p>
            <a:pPr eaLnBrk="1" hangingPunct="1"/>
            <a:r>
              <a:rPr lang="en-US" dirty="0" smtClean="0">
                <a:latin typeface="Cambria" pitchFamily="18" charset="0"/>
              </a:rPr>
              <a:t>Often, these are conflicting goals…</a:t>
            </a:r>
          </a:p>
        </p:txBody>
      </p:sp>
      <p:sp>
        <p:nvSpPr>
          <p:cNvPr id="20482" name="Rectangle 2"/>
          <p:cNvSpPr>
            <a:spLocks noGrp="1" noChangeArrowheads="1"/>
          </p:cNvSpPr>
          <p:nvPr>
            <p:ph type="title"/>
            <p:custDataLst>
              <p:tags r:id="rId2"/>
            </p:custDataLst>
          </p:nvPr>
        </p:nvSpPr>
        <p:spPr/>
        <p:txBody>
          <a:bodyPr/>
          <a:lstStyle/>
          <a:p>
            <a:pPr eaLnBrk="1" fontAlgn="auto" hangingPunct="1">
              <a:spcAft>
                <a:spcPts val="0"/>
              </a:spcAft>
              <a:defRPr/>
            </a:pPr>
            <a:r>
              <a:rPr lang="en-US" smtClean="0">
                <a:latin typeface="Cambria" pitchFamily="18" charset="0"/>
              </a:rPr>
              <a:t>Some terminology</a:t>
            </a:r>
          </a:p>
        </p:txBody>
      </p:sp>
    </p:spTree>
    <p:extLst>
      <p:ext uri="{BB962C8B-B14F-4D97-AF65-F5344CB8AC3E}">
        <p14:creationId xmlns:p14="http://schemas.microsoft.com/office/powerpoint/2010/main" val="17243216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1981200"/>
            <a:ext cx="4752975" cy="3770313"/>
          </a:xfrm>
          <a:prstGeom prst="rect">
            <a:avLst/>
          </a:prstGeom>
          <a:noFill/>
          <a:extLst>
            <a:ext uri="{909E8E84-426E-40dd-AFC4-6F175D3DCCD1}">
              <a14:hiddenFill xmlns:a14="http://schemas.microsoft.com/office/drawing/2010/main">
                <a:solidFill>
                  <a:srgbClr val="FFFFFF"/>
                </a:solidFill>
              </a14:hiddenFill>
            </a:ext>
          </a:extLst>
        </p:spPr>
      </p:pic>
      <p:sp>
        <p:nvSpPr>
          <p:cNvPr id="23557" name="Text Box 5"/>
          <p:cNvSpPr txBox="1">
            <a:spLocks noChangeArrowheads="1"/>
          </p:cNvSpPr>
          <p:nvPr/>
        </p:nvSpPr>
        <p:spPr bwMode="auto">
          <a:xfrm>
            <a:off x="4876800" y="3962400"/>
            <a:ext cx="1250950" cy="304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S’s Public Key</a:t>
            </a:r>
          </a:p>
        </p:txBody>
      </p:sp>
      <p:sp>
        <p:nvSpPr>
          <p:cNvPr id="23558" name="Text Box 6"/>
          <p:cNvSpPr txBox="1">
            <a:spLocks noChangeArrowheads="1"/>
          </p:cNvSpPr>
          <p:nvPr/>
        </p:nvSpPr>
        <p:spPr bwMode="auto">
          <a:xfrm>
            <a:off x="2514599" y="4800600"/>
            <a:ext cx="1484313"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t>R’s Private Key</a:t>
            </a:r>
          </a:p>
        </p:txBody>
      </p:sp>
      <p:sp>
        <p:nvSpPr>
          <p:cNvPr id="2" name="Title 1"/>
          <p:cNvSpPr>
            <a:spLocks noGrp="1"/>
          </p:cNvSpPr>
          <p:nvPr>
            <p:ph type="title"/>
          </p:nvPr>
        </p:nvSpPr>
        <p:spPr/>
        <p:txBody>
          <a:bodyPr/>
          <a:lstStyle/>
          <a:p>
            <a:r>
              <a:rPr lang="en-US" dirty="0" smtClean="0"/>
              <a:t>Another Solution</a:t>
            </a:r>
            <a:endParaRPr lang="en-US" dirty="0"/>
          </a:p>
        </p:txBody>
      </p:sp>
    </p:spTree>
    <p:extLst>
      <p:ext uri="{BB962C8B-B14F-4D97-AF65-F5344CB8AC3E}">
        <p14:creationId xmlns:p14="http://schemas.microsoft.com/office/powerpoint/2010/main" val="37512467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Yet another 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Diffie</a:t>
            </a:r>
            <a:r>
              <a:rPr lang="en-US" dirty="0" smtClean="0"/>
              <a:t>-Hellman</a:t>
            </a:r>
          </a:p>
          <a:p>
            <a:r>
              <a:rPr lang="en-US" dirty="0" smtClean="0"/>
              <a:t>Alice and Bob agree on </a:t>
            </a:r>
          </a:p>
          <a:p>
            <a:pPr lvl="1"/>
            <a:r>
              <a:rPr lang="en-US" dirty="0"/>
              <a:t>A</a:t>
            </a:r>
            <a:r>
              <a:rPr lang="en-US" dirty="0" smtClean="0"/>
              <a:t> prime number </a:t>
            </a:r>
            <a:r>
              <a:rPr lang="en-US" b="1" dirty="0" smtClean="0"/>
              <a:t>p</a:t>
            </a:r>
          </a:p>
          <a:p>
            <a:pPr lvl="1"/>
            <a:r>
              <a:rPr lang="en-US" dirty="0" smtClean="0"/>
              <a:t>And base </a:t>
            </a:r>
            <a:r>
              <a:rPr lang="en-US" b="1" dirty="0" smtClean="0"/>
              <a:t>g</a:t>
            </a:r>
          </a:p>
          <a:p>
            <a:r>
              <a:rPr lang="en-US" dirty="0" smtClean="0"/>
              <a:t>Each thinks up a secret number </a:t>
            </a:r>
            <a:r>
              <a:rPr lang="en-US" b="1" dirty="0" smtClean="0"/>
              <a:t>a</a:t>
            </a:r>
            <a:r>
              <a:rPr lang="en-US" dirty="0" smtClean="0"/>
              <a:t> and </a:t>
            </a:r>
            <a:r>
              <a:rPr lang="en-US" b="1" dirty="0" smtClean="0"/>
              <a:t>b.</a:t>
            </a:r>
            <a:endParaRPr lang="en-US" b="1" dirty="0"/>
          </a:p>
          <a:p>
            <a:r>
              <a:rPr lang="en-US" dirty="0" smtClean="0"/>
              <a:t>Alice sends to Bob </a:t>
            </a:r>
            <a:r>
              <a:rPr lang="en-US" b="1" dirty="0" err="1" smtClean="0"/>
              <a:t>g</a:t>
            </a:r>
            <a:r>
              <a:rPr lang="en-US" b="1" baseline="30000" dirty="0" err="1" smtClean="0"/>
              <a:t>a</a:t>
            </a:r>
            <a:r>
              <a:rPr lang="en-US" dirty="0" smtClean="0"/>
              <a:t>, Bob sends to Alice </a:t>
            </a:r>
            <a:r>
              <a:rPr lang="en-US" b="1" dirty="0" err="1" smtClean="0"/>
              <a:t>g</a:t>
            </a:r>
            <a:r>
              <a:rPr lang="en-US" b="1" baseline="30000" dirty="0" err="1" smtClean="0"/>
              <a:t>b</a:t>
            </a:r>
            <a:r>
              <a:rPr lang="en-US" dirty="0" smtClean="0"/>
              <a:t>.</a:t>
            </a:r>
          </a:p>
          <a:p>
            <a:r>
              <a:rPr lang="en-US" dirty="0" smtClean="0"/>
              <a:t>Alice computes </a:t>
            </a:r>
            <a:r>
              <a:rPr lang="en-US" b="1" dirty="0" smtClean="0"/>
              <a:t>(</a:t>
            </a:r>
            <a:r>
              <a:rPr lang="en-US" b="1" dirty="0" err="1" smtClean="0"/>
              <a:t>g</a:t>
            </a:r>
            <a:r>
              <a:rPr lang="en-US" b="1" baseline="30000" dirty="0" err="1" smtClean="0"/>
              <a:t>b</a:t>
            </a:r>
            <a:r>
              <a:rPr lang="en-US" b="1" dirty="0" smtClean="0"/>
              <a:t>)</a:t>
            </a:r>
            <a:r>
              <a:rPr lang="en-US" b="1" baseline="30000" dirty="0" smtClean="0"/>
              <a:t>a</a:t>
            </a:r>
            <a:r>
              <a:rPr lang="en-US" b="1" dirty="0" smtClean="0"/>
              <a:t> </a:t>
            </a:r>
            <a:r>
              <a:rPr lang="en-US" dirty="0" smtClean="0"/>
              <a:t>and Bob computes </a:t>
            </a:r>
            <a:r>
              <a:rPr lang="en-US" b="1" dirty="0" smtClean="0"/>
              <a:t>(</a:t>
            </a:r>
            <a:r>
              <a:rPr lang="en-US" b="1" dirty="0" err="1" smtClean="0"/>
              <a:t>g</a:t>
            </a:r>
            <a:r>
              <a:rPr lang="en-US" b="1" baseline="30000" dirty="0" err="1" smtClean="0"/>
              <a:t>a</a:t>
            </a:r>
            <a:r>
              <a:rPr lang="en-US" b="1" dirty="0" smtClean="0"/>
              <a:t>)</a:t>
            </a:r>
            <a:r>
              <a:rPr lang="en-US" b="1" baseline="30000" dirty="0" smtClean="0"/>
              <a:t>b</a:t>
            </a:r>
          </a:p>
          <a:p>
            <a:r>
              <a:rPr lang="en-US" b="1" dirty="0" err="1" smtClean="0"/>
              <a:t>g</a:t>
            </a:r>
            <a:r>
              <a:rPr lang="en-US" b="1" baseline="30000" dirty="0" err="1" smtClean="0"/>
              <a:t>ba</a:t>
            </a:r>
            <a:r>
              <a:rPr lang="en-US" b="1" dirty="0" smtClean="0"/>
              <a:t> </a:t>
            </a:r>
            <a:r>
              <a:rPr lang="en-US" dirty="0" smtClean="0"/>
              <a:t>= </a:t>
            </a:r>
            <a:r>
              <a:rPr lang="en-US" b="1" dirty="0" smtClean="0"/>
              <a:t>g</a:t>
            </a:r>
            <a:r>
              <a:rPr lang="en-US" b="1" baseline="30000" dirty="0" smtClean="0"/>
              <a:t>ab</a:t>
            </a:r>
            <a:r>
              <a:rPr lang="en-US" dirty="0" smtClean="0"/>
              <a:t> becomes their secret.</a:t>
            </a:r>
          </a:p>
          <a:p>
            <a:r>
              <a:rPr lang="en-US" b="1" dirty="0" smtClean="0"/>
              <a:t>(mod p) </a:t>
            </a:r>
            <a:r>
              <a:rPr lang="en-US" dirty="0" smtClean="0"/>
              <a:t>part of calculation left out for simplicity</a:t>
            </a:r>
          </a:p>
          <a:p>
            <a:endParaRPr lang="en-US" dirty="0" smtClean="0"/>
          </a:p>
        </p:txBody>
      </p:sp>
    </p:spTree>
    <p:extLst>
      <p:ext uri="{BB962C8B-B14F-4D97-AF65-F5344CB8AC3E}">
        <p14:creationId xmlns:p14="http://schemas.microsoft.com/office/powerpoint/2010/main" val="21412258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728" y="1651503"/>
            <a:ext cx="4890885" cy="40634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Digital Signatures</a:t>
            </a:r>
            <a:endParaRPr lang="en-US" dirty="0"/>
          </a:p>
        </p:txBody>
      </p:sp>
      <p:sp>
        <p:nvSpPr>
          <p:cNvPr id="6" name="Content Placeholder 5"/>
          <p:cNvSpPr>
            <a:spLocks noGrp="1"/>
          </p:cNvSpPr>
          <p:nvPr>
            <p:ph sz="half" idx="1"/>
          </p:nvPr>
        </p:nvSpPr>
        <p:spPr/>
        <p:txBody>
          <a:bodyPr/>
          <a:lstStyle/>
          <a:p>
            <a:r>
              <a:rPr lang="en-US" dirty="0" err="1" smtClean="0"/>
              <a:t>Unforgeable</a:t>
            </a:r>
            <a:endParaRPr lang="en-US" dirty="0" smtClean="0"/>
          </a:p>
          <a:p>
            <a:r>
              <a:rPr lang="en-US" dirty="0" smtClean="0"/>
              <a:t>Authentic</a:t>
            </a:r>
          </a:p>
          <a:p>
            <a:r>
              <a:rPr lang="en-US" dirty="0" smtClean="0"/>
              <a:t>Not alterable</a:t>
            </a:r>
          </a:p>
          <a:p>
            <a:r>
              <a:rPr lang="en-US" dirty="0" smtClean="0"/>
              <a:t>Not reusable</a:t>
            </a:r>
            <a:endParaRPr lang="en-US" dirty="0"/>
          </a:p>
        </p:txBody>
      </p:sp>
      <p:pic>
        <p:nvPicPr>
          <p:cNvPr id="8" name="Picture 2" descr="C:\Users\shilling\AppData\Local\Microsoft\Windows\Temporary Internet Files\Content.IE5\XV249GG2\MP90043939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5334000"/>
            <a:ext cx="2063854" cy="137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04855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Certificates</a:t>
            </a:r>
            <a:endParaRPr lang="en-US" dirty="0"/>
          </a:p>
        </p:txBody>
      </p:sp>
      <p:sp>
        <p:nvSpPr>
          <p:cNvPr id="3" name="Content Placeholder 2"/>
          <p:cNvSpPr>
            <a:spLocks noGrp="1"/>
          </p:cNvSpPr>
          <p:nvPr>
            <p:ph idx="1"/>
          </p:nvPr>
        </p:nvSpPr>
        <p:spPr/>
        <p:txBody>
          <a:bodyPr/>
          <a:lstStyle/>
          <a:p>
            <a:r>
              <a:rPr lang="en-US" dirty="0" smtClean="0"/>
              <a:t>Performed by the browser</a:t>
            </a:r>
          </a:p>
          <a:p>
            <a:r>
              <a:rPr lang="en-US" dirty="0" smtClean="0"/>
              <a:t>Come with your OS</a:t>
            </a:r>
          </a:p>
          <a:p>
            <a:r>
              <a:rPr lang="en-US" dirty="0" smtClean="0"/>
              <a:t>Certificate authorities (CAs)</a:t>
            </a:r>
          </a:p>
          <a:p>
            <a:pPr lvl="1"/>
            <a:r>
              <a:rPr lang="en-US" dirty="0" err="1" smtClean="0"/>
              <a:t>Verisign</a:t>
            </a:r>
            <a:endParaRPr lang="en-US" dirty="0" smtClean="0"/>
          </a:p>
          <a:p>
            <a:pPr lvl="1"/>
            <a:r>
              <a:rPr lang="en-US" dirty="0" err="1" smtClean="0"/>
              <a:t>Securenet</a:t>
            </a:r>
            <a:endParaRPr lang="en-US" dirty="0" smtClean="0"/>
          </a:p>
          <a:p>
            <a:pPr lvl="1"/>
            <a:r>
              <a:rPr lang="en-US" dirty="0" smtClean="0"/>
              <a:t>Baltimore Technologies</a:t>
            </a:r>
          </a:p>
          <a:p>
            <a:pPr lvl="1"/>
            <a:endParaRPr lang="en-US" dirty="0" smtClean="0"/>
          </a:p>
        </p:txBody>
      </p:sp>
    </p:spTree>
    <p:extLst>
      <p:ext uri="{BB962C8B-B14F-4D97-AF65-F5344CB8AC3E}">
        <p14:creationId xmlns:p14="http://schemas.microsoft.com/office/powerpoint/2010/main" val="383572593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Group Activity</a:t>
            </a:r>
            <a:endParaRPr lang="en-US" dirty="0">
              <a:latin typeface="Cambria"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mbria" pitchFamily="18" charset="0"/>
              </a:rPr>
              <a:t>Suppose you are a group of malicious users. Consider the protocols on each of the Internet layers. Devise security attacks on each of the following network layers</a:t>
            </a:r>
          </a:p>
          <a:p>
            <a:r>
              <a:rPr lang="en-US" dirty="0" smtClean="0">
                <a:latin typeface="Cambria" pitchFamily="18" charset="0"/>
              </a:rPr>
              <a:t>Discuss approaches to avoid or address the attacks.</a:t>
            </a:r>
          </a:p>
          <a:p>
            <a:pPr lvl="1"/>
            <a:r>
              <a:rPr lang="en-US" dirty="0" smtClean="0">
                <a:solidFill>
                  <a:srgbClr val="FF0000"/>
                </a:solidFill>
                <a:latin typeface="Cambria" pitchFamily="18" charset="0"/>
              </a:rPr>
              <a:t>Team 01, 05: Application</a:t>
            </a:r>
          </a:p>
          <a:p>
            <a:pPr lvl="1"/>
            <a:r>
              <a:rPr lang="en-US" dirty="0" smtClean="0">
                <a:solidFill>
                  <a:srgbClr val="0000FF"/>
                </a:solidFill>
                <a:latin typeface="Cambria" pitchFamily="18" charset="0"/>
              </a:rPr>
              <a:t>Team 02: Transport</a:t>
            </a:r>
          </a:p>
          <a:p>
            <a:pPr lvl="1"/>
            <a:r>
              <a:rPr lang="en-US" dirty="0" smtClean="0">
                <a:solidFill>
                  <a:srgbClr val="008000"/>
                </a:solidFill>
                <a:latin typeface="Cambria" pitchFamily="18" charset="0"/>
              </a:rPr>
              <a:t>Team 03, 04: Network</a:t>
            </a:r>
          </a:p>
          <a:p>
            <a:pPr lvl="1"/>
            <a:r>
              <a:rPr lang="en-US" dirty="0" smtClean="0">
                <a:solidFill>
                  <a:srgbClr val="660066"/>
                </a:solidFill>
                <a:latin typeface="Cambria" pitchFamily="18" charset="0"/>
              </a:rPr>
              <a:t>Team 06: Link</a:t>
            </a:r>
            <a:endParaRPr lang="en-US" dirty="0">
              <a:solidFill>
                <a:srgbClr val="660066"/>
              </a:solidFill>
              <a:latin typeface="Cambria" pitchFamily="18" charset="0"/>
            </a:endParaRPr>
          </a:p>
        </p:txBody>
      </p:sp>
    </p:spTree>
    <p:extLst>
      <p:ext uri="{BB962C8B-B14F-4D97-AF65-F5344CB8AC3E}">
        <p14:creationId xmlns:p14="http://schemas.microsoft.com/office/powerpoint/2010/main" val="32879812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Application Layer</a:t>
            </a:r>
            <a:endParaRPr lang="en-US" dirty="0">
              <a:latin typeface="Cambria" pitchFamily="18" charset="0"/>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0200299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Secure Email</a:t>
            </a:r>
            <a:endParaRPr lang="en-US" b="0" dirty="0">
              <a:latin typeface="Cambria" pitchFamily="18" charset="0"/>
            </a:endParaRPr>
          </a:p>
        </p:txBody>
      </p:sp>
      <p:sp>
        <p:nvSpPr>
          <p:cNvPr id="5" name="Content Placeholder 4"/>
          <p:cNvSpPr>
            <a:spLocks noGrp="1"/>
          </p:cNvSpPr>
          <p:nvPr>
            <p:ph idx="1"/>
          </p:nvPr>
        </p:nvSpPr>
        <p:spPr/>
        <p:txBody>
          <a:bodyPr/>
          <a:lstStyle/>
          <a:p>
            <a:r>
              <a:rPr lang="en-US" b="0" dirty="0">
                <a:latin typeface="Cambria" pitchFamily="18" charset="0"/>
              </a:rPr>
              <a:t>Secure e-mail requirements:</a:t>
            </a:r>
          </a:p>
          <a:p>
            <a:pPr lvl="1"/>
            <a:r>
              <a:rPr lang="en-US" b="0" dirty="0" smtClean="0">
                <a:latin typeface="Cambria" pitchFamily="18" charset="0"/>
              </a:rPr>
              <a:t>Message </a:t>
            </a:r>
            <a:r>
              <a:rPr lang="en-US" b="0" dirty="0">
                <a:latin typeface="Cambria" pitchFamily="18" charset="0"/>
              </a:rPr>
              <a:t>confidentiality (protection from disclosure)</a:t>
            </a:r>
          </a:p>
          <a:p>
            <a:pPr lvl="1"/>
            <a:r>
              <a:rPr lang="en-US" b="0" dirty="0" smtClean="0">
                <a:latin typeface="Cambria" pitchFamily="18" charset="0"/>
              </a:rPr>
              <a:t>Message </a:t>
            </a:r>
            <a:r>
              <a:rPr lang="en-US" b="0" dirty="0">
                <a:latin typeface="Cambria" pitchFamily="18" charset="0"/>
              </a:rPr>
              <a:t>integrity (protection from modification)</a:t>
            </a:r>
          </a:p>
          <a:p>
            <a:pPr lvl="1"/>
            <a:r>
              <a:rPr lang="en-US" b="0" dirty="0" smtClean="0">
                <a:latin typeface="Cambria" pitchFamily="18" charset="0"/>
              </a:rPr>
              <a:t>Sender </a:t>
            </a:r>
            <a:r>
              <a:rPr lang="en-US" b="0" dirty="0">
                <a:latin typeface="Cambria" pitchFamily="18" charset="0"/>
              </a:rPr>
              <a:t>authentication</a:t>
            </a:r>
          </a:p>
          <a:p>
            <a:pPr lvl="1"/>
            <a:r>
              <a:rPr lang="en-US" b="0" dirty="0" smtClean="0">
                <a:latin typeface="Cambria" pitchFamily="18" charset="0"/>
              </a:rPr>
              <a:t>Non-repudiation </a:t>
            </a:r>
            <a:r>
              <a:rPr lang="en-US" b="0" dirty="0">
                <a:latin typeface="Cambria" pitchFamily="18" charset="0"/>
              </a:rPr>
              <a:t>(preventing denial by sender)</a:t>
            </a:r>
          </a:p>
        </p:txBody>
      </p:sp>
    </p:spTree>
    <p:extLst>
      <p:ext uri="{BB962C8B-B14F-4D97-AF65-F5344CB8AC3E}">
        <p14:creationId xmlns:p14="http://schemas.microsoft.com/office/powerpoint/2010/main" val="419259405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Examples of Secure Email</a:t>
            </a:r>
            <a:endParaRPr lang="en-US" b="0" dirty="0">
              <a:latin typeface="Cambria" pitchFamily="18" charset="0"/>
            </a:endParaRPr>
          </a:p>
        </p:txBody>
      </p:sp>
      <p:sp>
        <p:nvSpPr>
          <p:cNvPr id="3" name="Content Placeholder 2"/>
          <p:cNvSpPr>
            <a:spLocks noGrp="1"/>
          </p:cNvSpPr>
          <p:nvPr>
            <p:ph idx="1"/>
          </p:nvPr>
        </p:nvSpPr>
        <p:spPr/>
        <p:txBody>
          <a:bodyPr/>
          <a:lstStyle/>
          <a:p>
            <a:r>
              <a:rPr lang="en-US" b="0" dirty="0">
                <a:latin typeface="Cambria" pitchFamily="18" charset="0"/>
              </a:rPr>
              <a:t>Many encrypted e-mail systems exist (</a:t>
            </a:r>
            <a:r>
              <a:rPr lang="en-US" b="0" dirty="0" smtClean="0">
                <a:latin typeface="Cambria" pitchFamily="18" charset="0"/>
              </a:rPr>
              <a:t>both academic </a:t>
            </a:r>
            <a:r>
              <a:rPr lang="en-US" b="0" dirty="0">
                <a:latin typeface="Cambria" pitchFamily="18" charset="0"/>
              </a:rPr>
              <a:t>and commercial)</a:t>
            </a:r>
          </a:p>
          <a:p>
            <a:r>
              <a:rPr lang="en-US" b="0" dirty="0" smtClean="0">
                <a:latin typeface="Cambria" pitchFamily="18" charset="0"/>
              </a:rPr>
              <a:t>Two </a:t>
            </a:r>
            <a:r>
              <a:rPr lang="en-US" b="0" dirty="0">
                <a:latin typeface="Cambria" pitchFamily="18" charset="0"/>
              </a:rPr>
              <a:t>popular encrypted e-mail systems:</a:t>
            </a:r>
          </a:p>
          <a:p>
            <a:pPr lvl="1"/>
            <a:r>
              <a:rPr lang="en-US" b="0" dirty="0" smtClean="0">
                <a:latin typeface="Cambria" pitchFamily="18" charset="0"/>
              </a:rPr>
              <a:t>PGP </a:t>
            </a:r>
            <a:r>
              <a:rPr lang="en-US" b="0" dirty="0">
                <a:latin typeface="Cambria" pitchFamily="18" charset="0"/>
              </a:rPr>
              <a:t>(Pretty Good Privacy)</a:t>
            </a:r>
          </a:p>
          <a:p>
            <a:pPr lvl="1"/>
            <a:r>
              <a:rPr lang="en-US" b="0" dirty="0" smtClean="0">
                <a:latin typeface="Cambria" pitchFamily="18" charset="0"/>
              </a:rPr>
              <a:t>S/MIME</a:t>
            </a:r>
            <a:endParaRPr lang="en-US" b="0" dirty="0">
              <a:latin typeface="Cambria" pitchFamily="18" charset="0"/>
            </a:endParaRPr>
          </a:p>
        </p:txBody>
      </p:sp>
    </p:spTree>
    <p:extLst>
      <p:ext uri="{BB962C8B-B14F-4D97-AF65-F5344CB8AC3E}">
        <p14:creationId xmlns:p14="http://schemas.microsoft.com/office/powerpoint/2010/main" val="38855203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latin typeface="Cambria" pitchFamily="18" charset="0"/>
              </a:rPr>
              <a:t>PGP (Pretty Good Privacy)</a:t>
            </a:r>
            <a:br>
              <a:rPr lang="en-US" b="0" dirty="0" smtClean="0">
                <a:latin typeface="Cambria" pitchFamily="18" charset="0"/>
              </a:rPr>
            </a:br>
            <a:endParaRPr lang="en-US" b="0" dirty="0">
              <a:latin typeface="Cambria" pitchFamily="18" charset="0"/>
            </a:endParaRPr>
          </a:p>
        </p:txBody>
      </p:sp>
      <p:sp>
        <p:nvSpPr>
          <p:cNvPr id="3" name="Content Placeholder 2"/>
          <p:cNvSpPr>
            <a:spLocks noGrp="1"/>
          </p:cNvSpPr>
          <p:nvPr>
            <p:ph idx="1"/>
          </p:nvPr>
        </p:nvSpPr>
        <p:spPr/>
        <p:txBody>
          <a:bodyPr>
            <a:normAutofit/>
          </a:bodyPr>
          <a:lstStyle/>
          <a:p>
            <a:r>
              <a:rPr lang="en-US" b="0" dirty="0" smtClean="0">
                <a:latin typeface="Cambria" pitchFamily="18" charset="0"/>
              </a:rPr>
              <a:t>Widely used, de facto secure email standard</a:t>
            </a:r>
          </a:p>
          <a:p>
            <a:pPr lvl="1"/>
            <a:r>
              <a:rPr lang="en-US" b="0" dirty="0" smtClean="0">
                <a:latin typeface="Cambria" pitchFamily="18" charset="0"/>
              </a:rPr>
              <a:t>Available on most operating systems</a:t>
            </a:r>
          </a:p>
          <a:p>
            <a:pPr lvl="1"/>
            <a:r>
              <a:rPr lang="en-US" b="0" dirty="0" smtClean="0">
                <a:latin typeface="Cambria" pitchFamily="18" charset="0"/>
              </a:rPr>
              <a:t>Originally free</a:t>
            </a:r>
          </a:p>
          <a:p>
            <a:pPr lvl="1"/>
            <a:r>
              <a:rPr lang="en-US" b="0" dirty="0" smtClean="0">
                <a:latin typeface="Cambria" pitchFamily="18" charset="0"/>
              </a:rPr>
              <a:t>Commercial versions available</a:t>
            </a:r>
          </a:p>
          <a:p>
            <a:r>
              <a:rPr lang="en-US" b="0" dirty="0" smtClean="0">
                <a:latin typeface="Cambria" pitchFamily="18" charset="0"/>
              </a:rPr>
              <a:t>Uses common key distribution</a:t>
            </a:r>
          </a:p>
          <a:p>
            <a:pPr lvl="1"/>
            <a:r>
              <a:rPr lang="en-US" b="0" dirty="0" smtClean="0">
                <a:latin typeface="Cambria" pitchFamily="18" charset="0"/>
              </a:rPr>
              <a:t>Trusted “introducers” used to validate keys</a:t>
            </a:r>
          </a:p>
          <a:p>
            <a:pPr lvl="1"/>
            <a:r>
              <a:rPr lang="en-US" b="0" dirty="0" smtClean="0">
                <a:latin typeface="Cambria" pitchFamily="18" charset="0"/>
              </a:rPr>
              <a:t>No certification authority hierarchy needed</a:t>
            </a:r>
            <a:endParaRPr lang="en-US" b="0" dirty="0">
              <a:latin typeface="Cambria" pitchFamily="18" charset="0"/>
            </a:endParaRPr>
          </a:p>
        </p:txBody>
      </p:sp>
    </p:spTree>
    <p:extLst>
      <p:ext uri="{BB962C8B-B14F-4D97-AF65-F5344CB8AC3E}">
        <p14:creationId xmlns:p14="http://schemas.microsoft.com/office/powerpoint/2010/main" val="137192484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latin typeface="Cambria" pitchFamily="18" charset="0"/>
              </a:rPr>
              <a:t>PGP in practice</a:t>
            </a:r>
            <a:endParaRPr lang="en-US" b="0" dirty="0">
              <a:latin typeface="Cambria" pitchFamily="18" charset="0"/>
            </a:endParaRPr>
          </a:p>
        </p:txBody>
      </p:sp>
      <p:sp>
        <p:nvSpPr>
          <p:cNvPr id="3" name="Content Placeholder 2"/>
          <p:cNvSpPr>
            <a:spLocks noGrp="1"/>
          </p:cNvSpPr>
          <p:nvPr>
            <p:ph idx="1"/>
          </p:nvPr>
        </p:nvSpPr>
        <p:spPr/>
        <p:txBody>
          <a:bodyPr>
            <a:normAutofit fontScale="92500"/>
          </a:bodyPr>
          <a:lstStyle/>
          <a:p>
            <a:r>
              <a:rPr lang="en-US" b="0" dirty="0" smtClean="0">
                <a:latin typeface="Cambria" pitchFamily="18" charset="0"/>
              </a:rPr>
              <a:t>The application must be integrated into existing email</a:t>
            </a:r>
          </a:p>
          <a:p>
            <a:pPr lvl="1"/>
            <a:r>
              <a:rPr lang="en-US" b="0" dirty="0" smtClean="0">
                <a:latin typeface="Cambria" pitchFamily="18" charset="0"/>
              </a:rPr>
              <a:t>Each user has a </a:t>
            </a:r>
            <a:r>
              <a:rPr lang="en-US" b="0" dirty="0" err="1" smtClean="0">
                <a:latin typeface="Cambria" pitchFamily="18" charset="0"/>
              </a:rPr>
              <a:t>keyring</a:t>
            </a:r>
            <a:r>
              <a:rPr lang="en-US" b="0" dirty="0" smtClean="0">
                <a:latin typeface="Cambria" pitchFamily="18" charset="0"/>
              </a:rPr>
              <a:t> of known keys</a:t>
            </a:r>
          </a:p>
          <a:p>
            <a:pPr lvl="1"/>
            <a:r>
              <a:rPr lang="en-US" b="0" dirty="0" smtClean="0">
                <a:latin typeface="Cambria" pitchFamily="18" charset="0"/>
              </a:rPr>
              <a:t>Containing their own public and private keys (protected by a password)</a:t>
            </a:r>
          </a:p>
          <a:p>
            <a:pPr lvl="1"/>
            <a:r>
              <a:rPr lang="en-US" b="0" dirty="0" smtClean="0">
                <a:latin typeface="Cambria" pitchFamily="18" charset="0"/>
              </a:rPr>
              <a:t>Public keys given to you directly by a person</a:t>
            </a:r>
          </a:p>
          <a:p>
            <a:pPr lvl="1"/>
            <a:r>
              <a:rPr lang="en-US" b="0" dirty="0" smtClean="0">
                <a:latin typeface="Cambria" pitchFamily="18" charset="0"/>
              </a:rPr>
              <a:t>Public keys signed by trusted introducers</a:t>
            </a:r>
          </a:p>
          <a:p>
            <a:r>
              <a:rPr lang="en-US" b="0" dirty="0" smtClean="0">
                <a:latin typeface="Cambria" pitchFamily="18" charset="0"/>
              </a:rPr>
              <a:t>Keys used for signing or encrypting messages to be sent and validate messages received</a:t>
            </a:r>
            <a:endParaRPr lang="en-US" b="0" dirty="0">
              <a:latin typeface="Cambria" pitchFamily="18" charset="0"/>
            </a:endParaRPr>
          </a:p>
        </p:txBody>
      </p:sp>
    </p:spTree>
    <p:extLst>
      <p:ext uri="{BB962C8B-B14F-4D97-AF65-F5344CB8AC3E}">
        <p14:creationId xmlns:p14="http://schemas.microsoft.com/office/powerpoint/2010/main" val="18601391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pPr eaLnBrk="1" fontAlgn="auto" hangingPunct="1">
              <a:spcAft>
                <a:spcPts val="0"/>
              </a:spcAft>
              <a:defRPr/>
            </a:pPr>
            <a:r>
              <a:rPr lang="en-GB" smtClean="0">
                <a:latin typeface="Cambria" pitchFamily="18" charset="0"/>
              </a:rPr>
              <a:t>What are we up against?</a:t>
            </a:r>
            <a:endParaRPr lang="sv-SE" smtClean="0">
              <a:latin typeface="Cambria" pitchFamily="18" charset="0"/>
            </a:endParaRPr>
          </a:p>
        </p:txBody>
      </p:sp>
      <p:grpSp>
        <p:nvGrpSpPr>
          <p:cNvPr id="35843" name="Group 4"/>
          <p:cNvGrpSpPr>
            <a:grpSpLocks/>
          </p:cNvGrpSpPr>
          <p:nvPr>
            <p:custDataLst>
              <p:tags r:id="rId2"/>
            </p:custDataLst>
          </p:nvPr>
        </p:nvGrpSpPr>
        <p:grpSpPr bwMode="auto">
          <a:xfrm>
            <a:off x="415042" y="685800"/>
            <a:ext cx="7966958" cy="6171846"/>
            <a:chOff x="420" y="238"/>
            <a:chExt cx="5374" cy="4187"/>
          </a:xfrm>
        </p:grpSpPr>
        <p:sp>
          <p:nvSpPr>
            <p:cNvPr id="35844" name="Rectangle 5"/>
            <p:cNvSpPr>
              <a:spLocks noChangeArrowheads="1"/>
            </p:cNvSpPr>
            <p:nvPr>
              <p:custDataLst>
                <p:tags r:id="rId3"/>
              </p:custDataLst>
            </p:nvPr>
          </p:nvSpPr>
          <p:spPr bwMode="auto">
            <a:xfrm>
              <a:off x="420" y="238"/>
              <a:ext cx="4828" cy="432"/>
            </a:xfrm>
            <a:prstGeom prst="rect">
              <a:avLst/>
            </a:prstGeom>
            <a:noFill/>
            <a:ln w="12700">
              <a:noFill/>
              <a:miter lim="800000"/>
              <a:headEnd/>
              <a:tailEnd/>
            </a:ln>
          </p:spPr>
          <p:txBody>
            <a:bodyPr lIns="0" tIns="0" rIns="0" bIns="0"/>
            <a:lstStyle/>
            <a:p>
              <a:pPr defTabSz="915988" eaLnBrk="0" hangingPunct="0">
                <a:lnSpc>
                  <a:spcPct val="90000"/>
                </a:lnSpc>
              </a:pPr>
              <a:endParaRPr lang="sv-SE" sz="3600">
                <a:solidFill>
                  <a:schemeClr val="tx2"/>
                </a:solidFill>
              </a:endParaRPr>
            </a:p>
          </p:txBody>
        </p:sp>
        <p:sp>
          <p:nvSpPr>
            <p:cNvPr id="35845" name="Line 6"/>
            <p:cNvSpPr>
              <a:spLocks noChangeShapeType="1"/>
            </p:cNvSpPr>
            <p:nvPr>
              <p:custDataLst>
                <p:tags r:id="rId4"/>
              </p:custDataLst>
            </p:nvPr>
          </p:nvSpPr>
          <p:spPr bwMode="auto">
            <a:xfrm>
              <a:off x="1104" y="1152"/>
              <a:ext cx="0" cy="2534"/>
            </a:xfrm>
            <a:prstGeom prst="line">
              <a:avLst/>
            </a:prstGeom>
            <a:noFill/>
            <a:ln w="28575">
              <a:solidFill>
                <a:schemeClr val="tx2"/>
              </a:solidFill>
              <a:round/>
              <a:headEnd/>
              <a:tailEnd/>
            </a:ln>
          </p:spPr>
          <p:txBody>
            <a:bodyPr wrap="none" anchor="ctr"/>
            <a:lstStyle/>
            <a:p>
              <a:endParaRPr lang="en-US"/>
            </a:p>
          </p:txBody>
        </p:sp>
        <p:sp>
          <p:nvSpPr>
            <p:cNvPr id="35846" name="Line 7"/>
            <p:cNvSpPr>
              <a:spLocks noChangeShapeType="1"/>
            </p:cNvSpPr>
            <p:nvPr>
              <p:custDataLst>
                <p:tags r:id="rId5"/>
              </p:custDataLst>
            </p:nvPr>
          </p:nvSpPr>
          <p:spPr bwMode="auto">
            <a:xfrm>
              <a:off x="1109" y="3685"/>
              <a:ext cx="4166" cy="0"/>
            </a:xfrm>
            <a:prstGeom prst="line">
              <a:avLst/>
            </a:prstGeom>
            <a:noFill/>
            <a:ln w="28575">
              <a:solidFill>
                <a:schemeClr val="tx2"/>
              </a:solidFill>
              <a:round/>
              <a:headEnd/>
              <a:tailEnd/>
            </a:ln>
          </p:spPr>
          <p:txBody>
            <a:bodyPr wrap="none" anchor="ctr"/>
            <a:lstStyle/>
            <a:p>
              <a:endParaRPr lang="en-US"/>
            </a:p>
          </p:txBody>
        </p:sp>
        <p:sp>
          <p:nvSpPr>
            <p:cNvPr id="35847" name="Rectangle 8"/>
            <p:cNvSpPr>
              <a:spLocks noChangeArrowheads="1"/>
            </p:cNvSpPr>
            <p:nvPr>
              <p:custDataLst>
                <p:tags r:id="rId6"/>
              </p:custDataLst>
            </p:nvPr>
          </p:nvSpPr>
          <p:spPr bwMode="auto">
            <a:xfrm>
              <a:off x="625" y="1181"/>
              <a:ext cx="517" cy="274"/>
            </a:xfrm>
            <a:prstGeom prst="rect">
              <a:avLst/>
            </a:prstGeom>
            <a:noFill/>
            <a:ln w="12700">
              <a:noFill/>
              <a:miter lim="800000"/>
              <a:headEnd/>
              <a:tailEnd/>
            </a:ln>
          </p:spPr>
          <p:txBody>
            <a:bodyPr wrap="none" lIns="101777" tIns="49995" rIns="101777" bIns="49995">
              <a:spAutoFit/>
            </a:bodyPr>
            <a:lstStyle/>
            <a:p>
              <a:pPr defTabSz="1028700" eaLnBrk="0" hangingPunct="0"/>
              <a:r>
                <a:rPr lang="en-US" sz="2000">
                  <a:latin typeface="Arial" charset="0"/>
                </a:rPr>
                <a:t>High</a:t>
              </a:r>
            </a:p>
          </p:txBody>
        </p:sp>
        <p:sp>
          <p:nvSpPr>
            <p:cNvPr id="35848" name="Rectangle 9"/>
            <p:cNvSpPr>
              <a:spLocks noChangeArrowheads="1"/>
            </p:cNvSpPr>
            <p:nvPr>
              <p:custDataLst>
                <p:tags r:id="rId7"/>
              </p:custDataLst>
            </p:nvPr>
          </p:nvSpPr>
          <p:spPr bwMode="auto">
            <a:xfrm>
              <a:off x="630" y="3466"/>
              <a:ext cx="480" cy="273"/>
            </a:xfrm>
            <a:prstGeom prst="rect">
              <a:avLst/>
            </a:prstGeom>
            <a:noFill/>
            <a:ln w="12700">
              <a:noFill/>
              <a:miter lim="800000"/>
              <a:headEnd/>
              <a:tailEnd/>
            </a:ln>
          </p:spPr>
          <p:txBody>
            <a:bodyPr wrap="none" lIns="101777" tIns="49995" rIns="101777" bIns="49995">
              <a:spAutoFit/>
            </a:bodyPr>
            <a:lstStyle/>
            <a:p>
              <a:pPr defTabSz="1028700" eaLnBrk="0" hangingPunct="0"/>
              <a:r>
                <a:rPr lang="en-US" sz="2000">
                  <a:latin typeface="Arial" charset="0"/>
                </a:rPr>
                <a:t>Low</a:t>
              </a:r>
            </a:p>
          </p:txBody>
        </p:sp>
        <p:sp>
          <p:nvSpPr>
            <p:cNvPr id="35849" name="Rectangle 10"/>
            <p:cNvSpPr>
              <a:spLocks noChangeArrowheads="1"/>
            </p:cNvSpPr>
            <p:nvPr>
              <p:custDataLst>
                <p:tags r:id="rId8"/>
              </p:custDataLst>
            </p:nvPr>
          </p:nvSpPr>
          <p:spPr bwMode="auto">
            <a:xfrm>
              <a:off x="1053" y="3735"/>
              <a:ext cx="480" cy="253"/>
            </a:xfrm>
            <a:prstGeom prst="rect">
              <a:avLst/>
            </a:prstGeom>
            <a:noFill/>
            <a:ln w="12700">
              <a:noFill/>
              <a:miter lim="800000"/>
              <a:headEnd/>
              <a:tailEnd/>
            </a:ln>
          </p:spPr>
          <p:txBody>
            <a:bodyPr wrap="none" lIns="101777" tIns="49995" rIns="101777" bIns="49995">
              <a:spAutoFit/>
            </a:bodyPr>
            <a:lstStyle/>
            <a:p>
              <a:pPr defTabSz="1028700" eaLnBrk="0" hangingPunct="0"/>
              <a:r>
                <a:rPr lang="en-US" sz="1800">
                  <a:latin typeface="Arial" charset="0"/>
                </a:rPr>
                <a:t>1980</a:t>
              </a:r>
            </a:p>
          </p:txBody>
        </p:sp>
        <p:sp>
          <p:nvSpPr>
            <p:cNvPr id="35850" name="Rectangle 11"/>
            <p:cNvSpPr>
              <a:spLocks noChangeArrowheads="1"/>
            </p:cNvSpPr>
            <p:nvPr>
              <p:custDataLst>
                <p:tags r:id="rId9"/>
              </p:custDataLst>
            </p:nvPr>
          </p:nvSpPr>
          <p:spPr bwMode="auto">
            <a:xfrm>
              <a:off x="1935" y="3735"/>
              <a:ext cx="479" cy="253"/>
            </a:xfrm>
            <a:prstGeom prst="rect">
              <a:avLst/>
            </a:prstGeom>
            <a:noFill/>
            <a:ln w="12700">
              <a:noFill/>
              <a:miter lim="800000"/>
              <a:headEnd/>
              <a:tailEnd/>
            </a:ln>
          </p:spPr>
          <p:txBody>
            <a:bodyPr wrap="none" lIns="101777" tIns="49995" rIns="101777" bIns="49995">
              <a:spAutoFit/>
            </a:bodyPr>
            <a:lstStyle/>
            <a:p>
              <a:pPr defTabSz="1028700" eaLnBrk="0" hangingPunct="0"/>
              <a:r>
                <a:rPr lang="en-US" sz="1800">
                  <a:latin typeface="Arial" charset="0"/>
                </a:rPr>
                <a:t>1985</a:t>
              </a:r>
            </a:p>
          </p:txBody>
        </p:sp>
        <p:sp>
          <p:nvSpPr>
            <p:cNvPr id="35851" name="Rectangle 12"/>
            <p:cNvSpPr>
              <a:spLocks noChangeArrowheads="1"/>
            </p:cNvSpPr>
            <p:nvPr>
              <p:custDataLst>
                <p:tags r:id="rId10"/>
              </p:custDataLst>
            </p:nvPr>
          </p:nvSpPr>
          <p:spPr bwMode="auto">
            <a:xfrm>
              <a:off x="2854" y="3735"/>
              <a:ext cx="479" cy="253"/>
            </a:xfrm>
            <a:prstGeom prst="rect">
              <a:avLst/>
            </a:prstGeom>
            <a:noFill/>
            <a:ln w="12700">
              <a:noFill/>
              <a:miter lim="800000"/>
              <a:headEnd/>
              <a:tailEnd/>
            </a:ln>
          </p:spPr>
          <p:txBody>
            <a:bodyPr wrap="none" lIns="101777" tIns="49995" rIns="101777" bIns="49995">
              <a:spAutoFit/>
            </a:bodyPr>
            <a:lstStyle/>
            <a:p>
              <a:pPr defTabSz="1028700" eaLnBrk="0" hangingPunct="0"/>
              <a:r>
                <a:rPr lang="en-US" sz="1800">
                  <a:latin typeface="Arial" charset="0"/>
                </a:rPr>
                <a:t>1990</a:t>
              </a:r>
            </a:p>
          </p:txBody>
        </p:sp>
        <p:sp>
          <p:nvSpPr>
            <p:cNvPr id="35852" name="Rectangle 13"/>
            <p:cNvSpPr>
              <a:spLocks noChangeArrowheads="1"/>
            </p:cNvSpPr>
            <p:nvPr>
              <p:custDataLst>
                <p:tags r:id="rId11"/>
              </p:custDataLst>
            </p:nvPr>
          </p:nvSpPr>
          <p:spPr bwMode="auto">
            <a:xfrm>
              <a:off x="3789" y="3735"/>
              <a:ext cx="480" cy="253"/>
            </a:xfrm>
            <a:prstGeom prst="rect">
              <a:avLst/>
            </a:prstGeom>
            <a:noFill/>
            <a:ln w="12700">
              <a:noFill/>
              <a:miter lim="800000"/>
              <a:headEnd/>
              <a:tailEnd/>
            </a:ln>
          </p:spPr>
          <p:txBody>
            <a:bodyPr wrap="none" lIns="101777" tIns="49995" rIns="101777" bIns="49995">
              <a:spAutoFit/>
            </a:bodyPr>
            <a:lstStyle/>
            <a:p>
              <a:pPr defTabSz="1028700" eaLnBrk="0" hangingPunct="0"/>
              <a:r>
                <a:rPr lang="en-US" sz="1800">
                  <a:latin typeface="Arial" charset="0"/>
                </a:rPr>
                <a:t>1995</a:t>
              </a:r>
            </a:p>
          </p:txBody>
        </p:sp>
        <p:sp>
          <p:nvSpPr>
            <p:cNvPr id="35853" name="Rectangle 14"/>
            <p:cNvSpPr>
              <a:spLocks noChangeArrowheads="1"/>
            </p:cNvSpPr>
            <p:nvPr>
              <p:custDataLst>
                <p:tags r:id="rId12"/>
              </p:custDataLst>
            </p:nvPr>
          </p:nvSpPr>
          <p:spPr bwMode="auto">
            <a:xfrm>
              <a:off x="4921" y="3722"/>
              <a:ext cx="480" cy="253"/>
            </a:xfrm>
            <a:prstGeom prst="rect">
              <a:avLst/>
            </a:prstGeom>
            <a:noFill/>
            <a:ln w="12700">
              <a:noFill/>
              <a:miter lim="800000"/>
              <a:headEnd/>
              <a:tailEnd/>
            </a:ln>
          </p:spPr>
          <p:txBody>
            <a:bodyPr wrap="none" lIns="101777" tIns="49995" rIns="101777" bIns="49995">
              <a:spAutoFit/>
            </a:bodyPr>
            <a:lstStyle/>
            <a:p>
              <a:pPr defTabSz="1028700" eaLnBrk="0" hangingPunct="0"/>
              <a:r>
                <a:rPr lang="en-US" sz="1800">
                  <a:latin typeface="Arial" charset="0"/>
                </a:rPr>
                <a:t>2000</a:t>
              </a:r>
            </a:p>
          </p:txBody>
        </p:sp>
        <p:sp>
          <p:nvSpPr>
            <p:cNvPr id="35854" name="Line 15"/>
            <p:cNvSpPr>
              <a:spLocks noChangeShapeType="1"/>
            </p:cNvSpPr>
            <p:nvPr>
              <p:custDataLst>
                <p:tags r:id="rId13"/>
              </p:custDataLst>
            </p:nvPr>
          </p:nvSpPr>
          <p:spPr bwMode="auto">
            <a:xfrm flipV="1">
              <a:off x="1531" y="1224"/>
              <a:ext cx="3870" cy="1987"/>
            </a:xfrm>
            <a:prstGeom prst="line">
              <a:avLst/>
            </a:prstGeom>
            <a:noFill/>
            <a:ln w="25400">
              <a:solidFill>
                <a:srgbClr val="CC3300"/>
              </a:solidFill>
              <a:round/>
              <a:headEnd/>
              <a:tailEnd type="triangle" w="med" len="med"/>
            </a:ln>
          </p:spPr>
          <p:txBody>
            <a:bodyPr wrap="none" anchor="ctr"/>
            <a:lstStyle/>
            <a:p>
              <a:endParaRPr lang="en-US"/>
            </a:p>
          </p:txBody>
        </p:sp>
        <p:sp>
          <p:nvSpPr>
            <p:cNvPr id="35855" name="Oval 16"/>
            <p:cNvSpPr>
              <a:spLocks noChangeArrowheads="1"/>
            </p:cNvSpPr>
            <p:nvPr>
              <p:custDataLst>
                <p:tags r:id="rId14"/>
              </p:custDataLst>
            </p:nvPr>
          </p:nvSpPr>
          <p:spPr bwMode="auto">
            <a:xfrm>
              <a:off x="1495" y="3157"/>
              <a:ext cx="72" cy="72"/>
            </a:xfrm>
            <a:prstGeom prst="ellipse">
              <a:avLst/>
            </a:prstGeom>
            <a:solidFill>
              <a:schemeClr val="tx2"/>
            </a:solidFill>
            <a:ln w="12700">
              <a:noFill/>
              <a:round/>
              <a:headEnd/>
              <a:tailEnd/>
            </a:ln>
          </p:spPr>
          <p:txBody>
            <a:bodyPr wrap="none" anchor="ctr"/>
            <a:lstStyle/>
            <a:p>
              <a:endParaRPr lang="sv-SE"/>
            </a:p>
          </p:txBody>
        </p:sp>
        <p:sp>
          <p:nvSpPr>
            <p:cNvPr id="35856" name="Oval 17"/>
            <p:cNvSpPr>
              <a:spLocks noChangeArrowheads="1"/>
            </p:cNvSpPr>
            <p:nvPr>
              <p:custDataLst>
                <p:tags r:id="rId15"/>
              </p:custDataLst>
            </p:nvPr>
          </p:nvSpPr>
          <p:spPr bwMode="auto">
            <a:xfrm>
              <a:off x="1945" y="2932"/>
              <a:ext cx="72" cy="72"/>
            </a:xfrm>
            <a:prstGeom prst="ellipse">
              <a:avLst/>
            </a:prstGeom>
            <a:solidFill>
              <a:schemeClr val="tx2"/>
            </a:solidFill>
            <a:ln w="12700">
              <a:noFill/>
              <a:round/>
              <a:headEnd/>
              <a:tailEnd/>
            </a:ln>
          </p:spPr>
          <p:txBody>
            <a:bodyPr wrap="none" anchor="ctr"/>
            <a:lstStyle/>
            <a:p>
              <a:endParaRPr lang="sv-SE"/>
            </a:p>
          </p:txBody>
        </p:sp>
        <p:sp>
          <p:nvSpPr>
            <p:cNvPr id="35857" name="Oval 18"/>
            <p:cNvSpPr>
              <a:spLocks noChangeArrowheads="1"/>
            </p:cNvSpPr>
            <p:nvPr>
              <p:custDataLst>
                <p:tags r:id="rId16"/>
              </p:custDataLst>
            </p:nvPr>
          </p:nvSpPr>
          <p:spPr bwMode="auto">
            <a:xfrm>
              <a:off x="2071" y="2869"/>
              <a:ext cx="72" cy="72"/>
            </a:xfrm>
            <a:prstGeom prst="ellipse">
              <a:avLst/>
            </a:prstGeom>
            <a:solidFill>
              <a:schemeClr val="tx2"/>
            </a:solidFill>
            <a:ln w="12700">
              <a:noFill/>
              <a:round/>
              <a:headEnd/>
              <a:tailEnd/>
            </a:ln>
          </p:spPr>
          <p:txBody>
            <a:bodyPr wrap="none" anchor="ctr"/>
            <a:lstStyle/>
            <a:p>
              <a:endParaRPr lang="sv-SE"/>
            </a:p>
          </p:txBody>
        </p:sp>
        <p:sp>
          <p:nvSpPr>
            <p:cNvPr id="35858" name="Oval 19"/>
            <p:cNvSpPr>
              <a:spLocks noChangeArrowheads="1"/>
            </p:cNvSpPr>
            <p:nvPr>
              <p:custDataLst>
                <p:tags r:id="rId17"/>
              </p:custDataLst>
            </p:nvPr>
          </p:nvSpPr>
          <p:spPr bwMode="auto">
            <a:xfrm>
              <a:off x="2189" y="2806"/>
              <a:ext cx="72" cy="72"/>
            </a:xfrm>
            <a:prstGeom prst="ellipse">
              <a:avLst/>
            </a:prstGeom>
            <a:solidFill>
              <a:schemeClr val="tx2"/>
            </a:solidFill>
            <a:ln w="12700">
              <a:noFill/>
              <a:round/>
              <a:headEnd/>
              <a:tailEnd/>
            </a:ln>
          </p:spPr>
          <p:txBody>
            <a:bodyPr wrap="none" anchor="ctr"/>
            <a:lstStyle/>
            <a:p>
              <a:endParaRPr lang="sv-SE"/>
            </a:p>
          </p:txBody>
        </p:sp>
        <p:sp>
          <p:nvSpPr>
            <p:cNvPr id="35859" name="Oval 20"/>
            <p:cNvSpPr>
              <a:spLocks noChangeArrowheads="1"/>
            </p:cNvSpPr>
            <p:nvPr>
              <p:custDataLst>
                <p:tags r:id="rId18"/>
              </p:custDataLst>
            </p:nvPr>
          </p:nvSpPr>
          <p:spPr bwMode="auto">
            <a:xfrm>
              <a:off x="2638" y="2581"/>
              <a:ext cx="72" cy="72"/>
            </a:xfrm>
            <a:prstGeom prst="ellipse">
              <a:avLst/>
            </a:prstGeom>
            <a:solidFill>
              <a:schemeClr val="tx2"/>
            </a:solidFill>
            <a:ln w="12700">
              <a:noFill/>
              <a:round/>
              <a:headEnd/>
              <a:tailEnd/>
            </a:ln>
          </p:spPr>
          <p:txBody>
            <a:bodyPr wrap="none" anchor="ctr"/>
            <a:lstStyle/>
            <a:p>
              <a:endParaRPr lang="sv-SE"/>
            </a:p>
          </p:txBody>
        </p:sp>
        <p:sp>
          <p:nvSpPr>
            <p:cNvPr id="35860" name="Oval 21"/>
            <p:cNvSpPr>
              <a:spLocks noChangeArrowheads="1"/>
            </p:cNvSpPr>
            <p:nvPr>
              <p:custDataLst>
                <p:tags r:id="rId19"/>
              </p:custDataLst>
            </p:nvPr>
          </p:nvSpPr>
          <p:spPr bwMode="auto">
            <a:xfrm>
              <a:off x="2872" y="2464"/>
              <a:ext cx="73" cy="72"/>
            </a:xfrm>
            <a:prstGeom prst="ellipse">
              <a:avLst/>
            </a:prstGeom>
            <a:solidFill>
              <a:schemeClr val="tx2"/>
            </a:solidFill>
            <a:ln w="12700">
              <a:noFill/>
              <a:round/>
              <a:headEnd/>
              <a:tailEnd/>
            </a:ln>
          </p:spPr>
          <p:txBody>
            <a:bodyPr wrap="none" anchor="ctr"/>
            <a:lstStyle/>
            <a:p>
              <a:endParaRPr lang="sv-SE"/>
            </a:p>
          </p:txBody>
        </p:sp>
        <p:sp>
          <p:nvSpPr>
            <p:cNvPr id="35861" name="Oval 22"/>
            <p:cNvSpPr>
              <a:spLocks noChangeArrowheads="1"/>
            </p:cNvSpPr>
            <p:nvPr>
              <p:custDataLst>
                <p:tags r:id="rId20"/>
              </p:custDataLst>
            </p:nvPr>
          </p:nvSpPr>
          <p:spPr bwMode="auto">
            <a:xfrm>
              <a:off x="3035" y="2374"/>
              <a:ext cx="72" cy="72"/>
            </a:xfrm>
            <a:prstGeom prst="ellipse">
              <a:avLst/>
            </a:prstGeom>
            <a:solidFill>
              <a:schemeClr val="tx2"/>
            </a:solidFill>
            <a:ln w="12700">
              <a:noFill/>
              <a:round/>
              <a:headEnd/>
              <a:tailEnd/>
            </a:ln>
          </p:spPr>
          <p:txBody>
            <a:bodyPr wrap="none" anchor="ctr"/>
            <a:lstStyle/>
            <a:p>
              <a:endParaRPr lang="sv-SE"/>
            </a:p>
          </p:txBody>
        </p:sp>
        <p:sp>
          <p:nvSpPr>
            <p:cNvPr id="35862" name="Oval 23"/>
            <p:cNvSpPr>
              <a:spLocks noChangeArrowheads="1"/>
            </p:cNvSpPr>
            <p:nvPr>
              <p:custDataLst>
                <p:tags r:id="rId21"/>
              </p:custDataLst>
            </p:nvPr>
          </p:nvSpPr>
          <p:spPr bwMode="auto">
            <a:xfrm>
              <a:off x="3197" y="2293"/>
              <a:ext cx="72" cy="72"/>
            </a:xfrm>
            <a:prstGeom prst="ellipse">
              <a:avLst/>
            </a:prstGeom>
            <a:solidFill>
              <a:schemeClr val="tx2"/>
            </a:solidFill>
            <a:ln w="12700">
              <a:noFill/>
              <a:round/>
              <a:headEnd/>
              <a:tailEnd/>
            </a:ln>
          </p:spPr>
          <p:txBody>
            <a:bodyPr wrap="none" anchor="ctr"/>
            <a:lstStyle/>
            <a:p>
              <a:endParaRPr lang="sv-SE"/>
            </a:p>
          </p:txBody>
        </p:sp>
        <p:sp>
          <p:nvSpPr>
            <p:cNvPr id="35863" name="Oval 24"/>
            <p:cNvSpPr>
              <a:spLocks noChangeArrowheads="1"/>
            </p:cNvSpPr>
            <p:nvPr>
              <p:custDataLst>
                <p:tags r:id="rId22"/>
              </p:custDataLst>
            </p:nvPr>
          </p:nvSpPr>
          <p:spPr bwMode="auto">
            <a:xfrm>
              <a:off x="3359" y="2212"/>
              <a:ext cx="72" cy="72"/>
            </a:xfrm>
            <a:prstGeom prst="ellipse">
              <a:avLst/>
            </a:prstGeom>
            <a:solidFill>
              <a:schemeClr val="tx2"/>
            </a:solidFill>
            <a:ln w="12700">
              <a:noFill/>
              <a:round/>
              <a:headEnd/>
              <a:tailEnd/>
            </a:ln>
          </p:spPr>
          <p:txBody>
            <a:bodyPr wrap="none" anchor="ctr"/>
            <a:lstStyle/>
            <a:p>
              <a:endParaRPr lang="sv-SE"/>
            </a:p>
          </p:txBody>
        </p:sp>
        <p:sp>
          <p:nvSpPr>
            <p:cNvPr id="35864" name="Oval 25"/>
            <p:cNvSpPr>
              <a:spLocks noChangeArrowheads="1"/>
            </p:cNvSpPr>
            <p:nvPr>
              <p:custDataLst>
                <p:tags r:id="rId23"/>
              </p:custDataLst>
            </p:nvPr>
          </p:nvSpPr>
          <p:spPr bwMode="auto">
            <a:xfrm>
              <a:off x="3512" y="2140"/>
              <a:ext cx="72" cy="72"/>
            </a:xfrm>
            <a:prstGeom prst="ellipse">
              <a:avLst/>
            </a:prstGeom>
            <a:solidFill>
              <a:schemeClr val="tx2"/>
            </a:solidFill>
            <a:ln w="12700">
              <a:noFill/>
              <a:round/>
              <a:headEnd/>
              <a:tailEnd/>
            </a:ln>
          </p:spPr>
          <p:txBody>
            <a:bodyPr wrap="none" anchor="ctr"/>
            <a:lstStyle/>
            <a:p>
              <a:endParaRPr lang="sv-SE"/>
            </a:p>
          </p:txBody>
        </p:sp>
        <p:sp>
          <p:nvSpPr>
            <p:cNvPr id="35865" name="Line 26"/>
            <p:cNvSpPr>
              <a:spLocks noChangeShapeType="1"/>
            </p:cNvSpPr>
            <p:nvPr>
              <p:custDataLst>
                <p:tags r:id="rId24"/>
              </p:custDataLst>
            </p:nvPr>
          </p:nvSpPr>
          <p:spPr bwMode="auto">
            <a:xfrm>
              <a:off x="1523" y="3234"/>
              <a:ext cx="0" cy="324"/>
            </a:xfrm>
            <a:prstGeom prst="line">
              <a:avLst/>
            </a:prstGeom>
            <a:noFill/>
            <a:ln w="12700">
              <a:solidFill>
                <a:schemeClr val="tx1"/>
              </a:solidFill>
              <a:prstDash val="sysDot"/>
              <a:round/>
              <a:headEnd/>
              <a:tailEnd/>
            </a:ln>
          </p:spPr>
          <p:txBody>
            <a:bodyPr wrap="none" anchor="ctr"/>
            <a:lstStyle/>
            <a:p>
              <a:endParaRPr lang="en-US"/>
            </a:p>
          </p:txBody>
        </p:sp>
        <p:sp>
          <p:nvSpPr>
            <p:cNvPr id="35866" name="Rectangle 27"/>
            <p:cNvSpPr>
              <a:spLocks noChangeArrowheads="1"/>
            </p:cNvSpPr>
            <p:nvPr>
              <p:custDataLst>
                <p:tags r:id="rId25"/>
              </p:custDataLst>
            </p:nvPr>
          </p:nvSpPr>
          <p:spPr bwMode="auto">
            <a:xfrm>
              <a:off x="1495" y="3434"/>
              <a:ext cx="1176" cy="202"/>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latin typeface="Arial" charset="0"/>
                </a:rPr>
                <a:t>password guessing</a:t>
              </a:r>
            </a:p>
          </p:txBody>
        </p:sp>
        <p:sp>
          <p:nvSpPr>
            <p:cNvPr id="35867" name="Line 28"/>
            <p:cNvSpPr>
              <a:spLocks noChangeShapeType="1"/>
            </p:cNvSpPr>
            <p:nvPr>
              <p:custDataLst>
                <p:tags r:id="rId26"/>
              </p:custDataLst>
            </p:nvPr>
          </p:nvSpPr>
          <p:spPr bwMode="auto">
            <a:xfrm>
              <a:off x="1981" y="2981"/>
              <a:ext cx="0" cy="396"/>
            </a:xfrm>
            <a:prstGeom prst="line">
              <a:avLst/>
            </a:prstGeom>
            <a:noFill/>
            <a:ln w="12700">
              <a:solidFill>
                <a:schemeClr val="tx1"/>
              </a:solidFill>
              <a:prstDash val="sysDot"/>
              <a:round/>
              <a:headEnd/>
              <a:tailEnd/>
            </a:ln>
          </p:spPr>
          <p:txBody>
            <a:bodyPr wrap="none" anchor="ctr"/>
            <a:lstStyle/>
            <a:p>
              <a:endParaRPr lang="en-US"/>
            </a:p>
          </p:txBody>
        </p:sp>
        <p:sp>
          <p:nvSpPr>
            <p:cNvPr id="35868" name="Rectangle 29"/>
            <p:cNvSpPr>
              <a:spLocks noChangeArrowheads="1"/>
            </p:cNvSpPr>
            <p:nvPr>
              <p:custDataLst>
                <p:tags r:id="rId27"/>
              </p:custDataLst>
            </p:nvPr>
          </p:nvSpPr>
          <p:spPr bwMode="auto">
            <a:xfrm>
              <a:off x="1963" y="3254"/>
              <a:ext cx="1219" cy="201"/>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latin typeface="Arial" charset="0"/>
                </a:rPr>
                <a:t>self-replicating code</a:t>
              </a:r>
            </a:p>
          </p:txBody>
        </p:sp>
        <p:sp>
          <p:nvSpPr>
            <p:cNvPr id="35869" name="Line 30"/>
            <p:cNvSpPr>
              <a:spLocks noChangeShapeType="1"/>
            </p:cNvSpPr>
            <p:nvPr>
              <p:custDataLst>
                <p:tags r:id="rId28"/>
              </p:custDataLst>
            </p:nvPr>
          </p:nvSpPr>
          <p:spPr bwMode="auto">
            <a:xfrm>
              <a:off x="2107" y="2901"/>
              <a:ext cx="0" cy="306"/>
            </a:xfrm>
            <a:prstGeom prst="line">
              <a:avLst/>
            </a:prstGeom>
            <a:noFill/>
            <a:ln w="12700">
              <a:solidFill>
                <a:schemeClr val="tx1"/>
              </a:solidFill>
              <a:prstDash val="sysDot"/>
              <a:round/>
              <a:headEnd/>
              <a:tailEnd/>
            </a:ln>
          </p:spPr>
          <p:txBody>
            <a:bodyPr wrap="none" anchor="ctr"/>
            <a:lstStyle/>
            <a:p>
              <a:endParaRPr lang="en-US"/>
            </a:p>
          </p:txBody>
        </p:sp>
        <p:sp>
          <p:nvSpPr>
            <p:cNvPr id="35870" name="Rectangle 31"/>
            <p:cNvSpPr>
              <a:spLocks noChangeArrowheads="1"/>
            </p:cNvSpPr>
            <p:nvPr>
              <p:custDataLst>
                <p:tags r:id="rId29"/>
              </p:custDataLst>
            </p:nvPr>
          </p:nvSpPr>
          <p:spPr bwMode="auto">
            <a:xfrm>
              <a:off x="2088" y="3064"/>
              <a:ext cx="1146" cy="201"/>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latin typeface="Arial" charset="0"/>
                </a:rPr>
                <a:t>password cracking</a:t>
              </a:r>
            </a:p>
          </p:txBody>
        </p:sp>
        <p:sp>
          <p:nvSpPr>
            <p:cNvPr id="35871" name="Rectangle 32"/>
            <p:cNvSpPr>
              <a:spLocks noChangeArrowheads="1"/>
            </p:cNvSpPr>
            <p:nvPr>
              <p:custDataLst>
                <p:tags r:id="rId30"/>
              </p:custDataLst>
            </p:nvPr>
          </p:nvSpPr>
          <p:spPr bwMode="auto">
            <a:xfrm>
              <a:off x="2170" y="2875"/>
              <a:ext cx="1827"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exploiting known vulnerabilities</a:t>
              </a:r>
            </a:p>
          </p:txBody>
        </p:sp>
        <p:sp>
          <p:nvSpPr>
            <p:cNvPr id="35872" name="Line 33"/>
            <p:cNvSpPr>
              <a:spLocks noChangeShapeType="1"/>
            </p:cNvSpPr>
            <p:nvPr>
              <p:custDataLst>
                <p:tags r:id="rId31"/>
              </p:custDataLst>
            </p:nvPr>
          </p:nvSpPr>
          <p:spPr bwMode="auto">
            <a:xfrm>
              <a:off x="2225" y="2847"/>
              <a:ext cx="0" cy="152"/>
            </a:xfrm>
            <a:prstGeom prst="line">
              <a:avLst/>
            </a:prstGeom>
            <a:noFill/>
            <a:ln w="12700">
              <a:solidFill>
                <a:schemeClr val="tx1"/>
              </a:solidFill>
              <a:prstDash val="sysDot"/>
              <a:round/>
              <a:headEnd/>
              <a:tailEnd/>
            </a:ln>
          </p:spPr>
          <p:txBody>
            <a:bodyPr wrap="none" anchor="ctr"/>
            <a:lstStyle/>
            <a:p>
              <a:endParaRPr lang="en-US"/>
            </a:p>
          </p:txBody>
        </p:sp>
        <p:sp>
          <p:nvSpPr>
            <p:cNvPr id="35873" name="Line 34"/>
            <p:cNvSpPr>
              <a:spLocks noChangeShapeType="1"/>
            </p:cNvSpPr>
            <p:nvPr>
              <p:custDataLst>
                <p:tags r:id="rId32"/>
              </p:custDataLst>
            </p:nvPr>
          </p:nvSpPr>
          <p:spPr bwMode="auto">
            <a:xfrm>
              <a:off x="2674" y="2496"/>
              <a:ext cx="0" cy="81"/>
            </a:xfrm>
            <a:prstGeom prst="line">
              <a:avLst/>
            </a:prstGeom>
            <a:noFill/>
            <a:ln w="12700">
              <a:solidFill>
                <a:schemeClr val="tx1"/>
              </a:solidFill>
              <a:prstDash val="sysDot"/>
              <a:round/>
              <a:headEnd/>
              <a:tailEnd/>
            </a:ln>
          </p:spPr>
          <p:txBody>
            <a:bodyPr wrap="none" anchor="ctr"/>
            <a:lstStyle/>
            <a:p>
              <a:endParaRPr lang="en-US"/>
            </a:p>
          </p:txBody>
        </p:sp>
        <p:sp>
          <p:nvSpPr>
            <p:cNvPr id="35874" name="Rectangle 35"/>
            <p:cNvSpPr>
              <a:spLocks noChangeArrowheads="1"/>
            </p:cNvSpPr>
            <p:nvPr>
              <p:custDataLst>
                <p:tags r:id="rId33"/>
              </p:custDataLst>
            </p:nvPr>
          </p:nvSpPr>
          <p:spPr bwMode="auto">
            <a:xfrm>
              <a:off x="1732" y="2416"/>
              <a:ext cx="986" cy="201"/>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disabling audits</a:t>
              </a:r>
            </a:p>
          </p:txBody>
        </p:sp>
        <p:sp>
          <p:nvSpPr>
            <p:cNvPr id="35875" name="Line 36"/>
            <p:cNvSpPr>
              <a:spLocks noChangeShapeType="1"/>
            </p:cNvSpPr>
            <p:nvPr>
              <p:custDataLst>
                <p:tags r:id="rId34"/>
              </p:custDataLst>
            </p:nvPr>
          </p:nvSpPr>
          <p:spPr bwMode="auto">
            <a:xfrm>
              <a:off x="2899" y="2333"/>
              <a:ext cx="0" cy="136"/>
            </a:xfrm>
            <a:prstGeom prst="line">
              <a:avLst/>
            </a:prstGeom>
            <a:noFill/>
            <a:ln w="12700">
              <a:solidFill>
                <a:schemeClr val="tx1"/>
              </a:solidFill>
              <a:prstDash val="sysDot"/>
              <a:round/>
              <a:headEnd/>
              <a:tailEnd/>
            </a:ln>
          </p:spPr>
          <p:txBody>
            <a:bodyPr wrap="none" anchor="ctr"/>
            <a:lstStyle/>
            <a:p>
              <a:endParaRPr lang="en-US"/>
            </a:p>
          </p:txBody>
        </p:sp>
        <p:sp>
          <p:nvSpPr>
            <p:cNvPr id="35876" name="Rectangle 37"/>
            <p:cNvSpPr>
              <a:spLocks noChangeArrowheads="1"/>
            </p:cNvSpPr>
            <p:nvPr>
              <p:custDataLst>
                <p:tags r:id="rId35"/>
              </p:custDataLst>
            </p:nvPr>
          </p:nvSpPr>
          <p:spPr bwMode="auto">
            <a:xfrm>
              <a:off x="2212" y="2255"/>
              <a:ext cx="731"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back doors</a:t>
              </a:r>
            </a:p>
          </p:txBody>
        </p:sp>
        <p:sp>
          <p:nvSpPr>
            <p:cNvPr id="35877" name="Line 38"/>
            <p:cNvSpPr>
              <a:spLocks noChangeShapeType="1"/>
            </p:cNvSpPr>
            <p:nvPr>
              <p:custDataLst>
                <p:tags r:id="rId36"/>
              </p:custDataLst>
            </p:nvPr>
          </p:nvSpPr>
          <p:spPr bwMode="auto">
            <a:xfrm flipV="1">
              <a:off x="3071" y="2387"/>
              <a:ext cx="0" cy="469"/>
            </a:xfrm>
            <a:prstGeom prst="line">
              <a:avLst/>
            </a:prstGeom>
            <a:noFill/>
            <a:ln w="12700">
              <a:solidFill>
                <a:schemeClr val="tx1"/>
              </a:solidFill>
              <a:prstDash val="sysDot"/>
              <a:round/>
              <a:headEnd/>
              <a:tailEnd/>
            </a:ln>
          </p:spPr>
          <p:txBody>
            <a:bodyPr wrap="none" anchor="ctr"/>
            <a:lstStyle/>
            <a:p>
              <a:endParaRPr lang="en-US"/>
            </a:p>
          </p:txBody>
        </p:sp>
        <p:sp>
          <p:nvSpPr>
            <p:cNvPr id="35878" name="Rectangle 39"/>
            <p:cNvSpPr>
              <a:spLocks noChangeArrowheads="1"/>
            </p:cNvSpPr>
            <p:nvPr>
              <p:custDataLst>
                <p:tags r:id="rId37"/>
              </p:custDataLst>
            </p:nvPr>
          </p:nvSpPr>
          <p:spPr bwMode="auto">
            <a:xfrm>
              <a:off x="3043" y="2579"/>
              <a:ext cx="651" cy="336"/>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latin typeface="Arial" charset="0"/>
                </a:rPr>
                <a:t>hijacking </a:t>
              </a:r>
            </a:p>
            <a:p>
              <a:pPr defTabSz="1028700" eaLnBrk="0" hangingPunct="0"/>
              <a:r>
                <a:rPr lang="en-US" sz="1300">
                  <a:latin typeface="Arial" charset="0"/>
                </a:rPr>
                <a:t>sessions</a:t>
              </a:r>
            </a:p>
          </p:txBody>
        </p:sp>
        <p:sp>
          <p:nvSpPr>
            <p:cNvPr id="35879" name="Line 40"/>
            <p:cNvSpPr>
              <a:spLocks noChangeShapeType="1"/>
            </p:cNvSpPr>
            <p:nvPr>
              <p:custDataLst>
                <p:tags r:id="rId38"/>
              </p:custDataLst>
            </p:nvPr>
          </p:nvSpPr>
          <p:spPr bwMode="auto">
            <a:xfrm>
              <a:off x="3233" y="1875"/>
              <a:ext cx="0" cy="413"/>
            </a:xfrm>
            <a:prstGeom prst="line">
              <a:avLst/>
            </a:prstGeom>
            <a:noFill/>
            <a:ln w="12700">
              <a:solidFill>
                <a:schemeClr val="tx1"/>
              </a:solidFill>
              <a:prstDash val="sysDot"/>
              <a:round/>
              <a:headEnd/>
              <a:tailEnd/>
            </a:ln>
          </p:spPr>
          <p:txBody>
            <a:bodyPr wrap="none" anchor="ctr"/>
            <a:lstStyle/>
            <a:p>
              <a:endParaRPr lang="en-US"/>
            </a:p>
          </p:txBody>
        </p:sp>
        <p:sp>
          <p:nvSpPr>
            <p:cNvPr id="35880" name="Rectangle 41"/>
            <p:cNvSpPr>
              <a:spLocks noChangeArrowheads="1"/>
            </p:cNvSpPr>
            <p:nvPr>
              <p:custDataLst>
                <p:tags r:id="rId39"/>
              </p:custDataLst>
            </p:nvPr>
          </p:nvSpPr>
          <p:spPr bwMode="auto">
            <a:xfrm>
              <a:off x="2656" y="1796"/>
              <a:ext cx="645"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sweepers</a:t>
              </a:r>
            </a:p>
          </p:txBody>
        </p:sp>
        <p:sp>
          <p:nvSpPr>
            <p:cNvPr id="35881" name="Line 42"/>
            <p:cNvSpPr>
              <a:spLocks noChangeShapeType="1"/>
            </p:cNvSpPr>
            <p:nvPr>
              <p:custDataLst>
                <p:tags r:id="rId40"/>
              </p:custDataLst>
            </p:nvPr>
          </p:nvSpPr>
          <p:spPr bwMode="auto">
            <a:xfrm>
              <a:off x="3395" y="1676"/>
              <a:ext cx="0" cy="550"/>
            </a:xfrm>
            <a:prstGeom prst="line">
              <a:avLst/>
            </a:prstGeom>
            <a:noFill/>
            <a:ln w="12700">
              <a:solidFill>
                <a:schemeClr val="tx1"/>
              </a:solidFill>
              <a:prstDash val="sysDot"/>
              <a:round/>
              <a:headEnd/>
              <a:tailEnd/>
            </a:ln>
          </p:spPr>
          <p:txBody>
            <a:bodyPr wrap="none" anchor="ctr"/>
            <a:lstStyle/>
            <a:p>
              <a:endParaRPr lang="en-US"/>
            </a:p>
          </p:txBody>
        </p:sp>
        <p:sp>
          <p:nvSpPr>
            <p:cNvPr id="35882" name="Rectangle 43"/>
            <p:cNvSpPr>
              <a:spLocks noChangeArrowheads="1"/>
            </p:cNvSpPr>
            <p:nvPr>
              <p:custDataLst>
                <p:tags r:id="rId41"/>
              </p:custDataLst>
            </p:nvPr>
          </p:nvSpPr>
          <p:spPr bwMode="auto">
            <a:xfrm>
              <a:off x="2908" y="1598"/>
              <a:ext cx="540"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sniffers</a:t>
              </a:r>
            </a:p>
          </p:txBody>
        </p:sp>
        <p:sp>
          <p:nvSpPr>
            <p:cNvPr id="35883" name="Line 44"/>
            <p:cNvSpPr>
              <a:spLocks noChangeShapeType="1"/>
            </p:cNvSpPr>
            <p:nvPr>
              <p:custDataLst>
                <p:tags r:id="rId42"/>
              </p:custDataLst>
            </p:nvPr>
          </p:nvSpPr>
          <p:spPr bwMode="auto">
            <a:xfrm>
              <a:off x="3548" y="1470"/>
              <a:ext cx="0" cy="711"/>
            </a:xfrm>
            <a:prstGeom prst="line">
              <a:avLst/>
            </a:prstGeom>
            <a:noFill/>
            <a:ln w="12700">
              <a:solidFill>
                <a:schemeClr val="tx1"/>
              </a:solidFill>
              <a:prstDash val="sysDot"/>
              <a:round/>
              <a:headEnd/>
              <a:tailEnd/>
            </a:ln>
          </p:spPr>
          <p:txBody>
            <a:bodyPr wrap="none" anchor="ctr"/>
            <a:lstStyle/>
            <a:p>
              <a:endParaRPr lang="en-US"/>
            </a:p>
          </p:txBody>
        </p:sp>
        <p:sp>
          <p:nvSpPr>
            <p:cNvPr id="35884" name="Rectangle 45"/>
            <p:cNvSpPr>
              <a:spLocks noChangeArrowheads="1"/>
            </p:cNvSpPr>
            <p:nvPr>
              <p:custDataLst>
                <p:tags r:id="rId43"/>
              </p:custDataLst>
            </p:nvPr>
          </p:nvSpPr>
          <p:spPr bwMode="auto">
            <a:xfrm>
              <a:off x="2587" y="1402"/>
              <a:ext cx="990"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packet spoofing</a:t>
              </a:r>
            </a:p>
          </p:txBody>
        </p:sp>
        <p:sp>
          <p:nvSpPr>
            <p:cNvPr id="35885" name="Oval 46"/>
            <p:cNvSpPr>
              <a:spLocks noChangeArrowheads="1"/>
            </p:cNvSpPr>
            <p:nvPr>
              <p:custDataLst>
                <p:tags r:id="rId44"/>
              </p:custDataLst>
            </p:nvPr>
          </p:nvSpPr>
          <p:spPr bwMode="auto">
            <a:xfrm>
              <a:off x="3907" y="1933"/>
              <a:ext cx="72" cy="72"/>
            </a:xfrm>
            <a:prstGeom prst="ellipse">
              <a:avLst/>
            </a:prstGeom>
            <a:solidFill>
              <a:schemeClr val="tx2"/>
            </a:solidFill>
            <a:ln w="12700">
              <a:noFill/>
              <a:round/>
              <a:headEnd/>
              <a:tailEnd/>
            </a:ln>
          </p:spPr>
          <p:txBody>
            <a:bodyPr wrap="none" anchor="ctr"/>
            <a:lstStyle/>
            <a:p>
              <a:endParaRPr lang="sv-SE"/>
            </a:p>
          </p:txBody>
        </p:sp>
        <p:sp>
          <p:nvSpPr>
            <p:cNvPr id="35886" name="Line 47"/>
            <p:cNvSpPr>
              <a:spLocks noChangeShapeType="1"/>
            </p:cNvSpPr>
            <p:nvPr>
              <p:custDataLst>
                <p:tags r:id="rId45"/>
              </p:custDataLst>
            </p:nvPr>
          </p:nvSpPr>
          <p:spPr bwMode="auto">
            <a:xfrm>
              <a:off x="3943" y="1991"/>
              <a:ext cx="0" cy="217"/>
            </a:xfrm>
            <a:prstGeom prst="line">
              <a:avLst/>
            </a:prstGeom>
            <a:noFill/>
            <a:ln w="12700">
              <a:solidFill>
                <a:schemeClr val="tx1"/>
              </a:solidFill>
              <a:prstDash val="sysDot"/>
              <a:round/>
              <a:headEnd/>
              <a:tailEnd/>
            </a:ln>
          </p:spPr>
          <p:txBody>
            <a:bodyPr wrap="none" anchor="ctr"/>
            <a:lstStyle/>
            <a:p>
              <a:endParaRPr lang="en-US"/>
            </a:p>
          </p:txBody>
        </p:sp>
        <p:sp>
          <p:nvSpPr>
            <p:cNvPr id="35887" name="Rectangle 48"/>
            <p:cNvSpPr>
              <a:spLocks noChangeArrowheads="1"/>
            </p:cNvSpPr>
            <p:nvPr>
              <p:custDataLst>
                <p:tags r:id="rId46"/>
              </p:custDataLst>
            </p:nvPr>
          </p:nvSpPr>
          <p:spPr bwMode="auto">
            <a:xfrm>
              <a:off x="3896" y="2066"/>
              <a:ext cx="336" cy="201"/>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GUI</a:t>
              </a:r>
            </a:p>
          </p:txBody>
        </p:sp>
        <p:sp>
          <p:nvSpPr>
            <p:cNvPr id="35888" name="Oval 49"/>
            <p:cNvSpPr>
              <a:spLocks noChangeArrowheads="1"/>
            </p:cNvSpPr>
            <p:nvPr>
              <p:custDataLst>
                <p:tags r:id="rId47"/>
              </p:custDataLst>
            </p:nvPr>
          </p:nvSpPr>
          <p:spPr bwMode="auto">
            <a:xfrm>
              <a:off x="4116" y="1834"/>
              <a:ext cx="72" cy="72"/>
            </a:xfrm>
            <a:prstGeom prst="ellipse">
              <a:avLst/>
            </a:prstGeom>
            <a:solidFill>
              <a:schemeClr val="tx2"/>
            </a:solidFill>
            <a:ln w="12700">
              <a:noFill/>
              <a:round/>
              <a:headEnd/>
              <a:tailEnd/>
            </a:ln>
          </p:spPr>
          <p:txBody>
            <a:bodyPr wrap="none" anchor="ctr"/>
            <a:lstStyle/>
            <a:p>
              <a:endParaRPr lang="sv-SE"/>
            </a:p>
          </p:txBody>
        </p:sp>
        <p:sp>
          <p:nvSpPr>
            <p:cNvPr id="35889" name="Line 50"/>
            <p:cNvSpPr>
              <a:spLocks noChangeShapeType="1"/>
            </p:cNvSpPr>
            <p:nvPr>
              <p:custDataLst>
                <p:tags r:id="rId48"/>
              </p:custDataLst>
            </p:nvPr>
          </p:nvSpPr>
          <p:spPr bwMode="auto">
            <a:xfrm>
              <a:off x="4152" y="1866"/>
              <a:ext cx="0" cy="215"/>
            </a:xfrm>
            <a:prstGeom prst="line">
              <a:avLst/>
            </a:prstGeom>
            <a:noFill/>
            <a:ln w="12700">
              <a:solidFill>
                <a:schemeClr val="tx1"/>
              </a:solidFill>
              <a:prstDash val="sysDot"/>
              <a:round/>
              <a:headEnd/>
              <a:tailEnd/>
            </a:ln>
          </p:spPr>
          <p:txBody>
            <a:bodyPr wrap="none" anchor="ctr"/>
            <a:lstStyle/>
            <a:p>
              <a:endParaRPr lang="en-US"/>
            </a:p>
          </p:txBody>
        </p:sp>
        <p:sp>
          <p:nvSpPr>
            <p:cNvPr id="35890" name="Rectangle 51"/>
            <p:cNvSpPr>
              <a:spLocks noChangeArrowheads="1"/>
            </p:cNvSpPr>
            <p:nvPr>
              <p:custDataLst>
                <p:tags r:id="rId49"/>
              </p:custDataLst>
            </p:nvPr>
          </p:nvSpPr>
          <p:spPr bwMode="auto">
            <a:xfrm>
              <a:off x="4044" y="1978"/>
              <a:ext cx="1449"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automated probes/scans</a:t>
              </a:r>
            </a:p>
          </p:txBody>
        </p:sp>
        <p:sp>
          <p:nvSpPr>
            <p:cNvPr id="35891" name="Oval 52"/>
            <p:cNvSpPr>
              <a:spLocks noChangeArrowheads="1"/>
            </p:cNvSpPr>
            <p:nvPr>
              <p:custDataLst>
                <p:tags r:id="rId50"/>
              </p:custDataLst>
            </p:nvPr>
          </p:nvSpPr>
          <p:spPr bwMode="auto">
            <a:xfrm>
              <a:off x="4429" y="1672"/>
              <a:ext cx="72" cy="71"/>
            </a:xfrm>
            <a:prstGeom prst="ellipse">
              <a:avLst/>
            </a:prstGeom>
            <a:solidFill>
              <a:schemeClr val="tx2"/>
            </a:solidFill>
            <a:ln w="12700">
              <a:noFill/>
              <a:round/>
              <a:headEnd/>
              <a:tailEnd/>
            </a:ln>
          </p:spPr>
          <p:txBody>
            <a:bodyPr wrap="none" anchor="ctr"/>
            <a:lstStyle/>
            <a:p>
              <a:endParaRPr lang="sv-SE"/>
            </a:p>
          </p:txBody>
        </p:sp>
        <p:sp>
          <p:nvSpPr>
            <p:cNvPr id="35892" name="Line 53"/>
            <p:cNvSpPr>
              <a:spLocks noChangeShapeType="1"/>
            </p:cNvSpPr>
            <p:nvPr>
              <p:custDataLst>
                <p:tags r:id="rId51"/>
              </p:custDataLst>
            </p:nvPr>
          </p:nvSpPr>
          <p:spPr bwMode="auto">
            <a:xfrm>
              <a:off x="4471" y="1450"/>
              <a:ext cx="0" cy="215"/>
            </a:xfrm>
            <a:prstGeom prst="line">
              <a:avLst/>
            </a:prstGeom>
            <a:noFill/>
            <a:ln w="12700">
              <a:solidFill>
                <a:schemeClr val="tx1"/>
              </a:solidFill>
              <a:prstDash val="sysDot"/>
              <a:round/>
              <a:headEnd/>
              <a:tailEnd/>
            </a:ln>
          </p:spPr>
          <p:txBody>
            <a:bodyPr wrap="none" anchor="ctr"/>
            <a:lstStyle/>
            <a:p>
              <a:endParaRPr lang="en-US"/>
            </a:p>
          </p:txBody>
        </p:sp>
        <p:sp>
          <p:nvSpPr>
            <p:cNvPr id="35893" name="Line 54"/>
            <p:cNvSpPr>
              <a:spLocks noChangeShapeType="1"/>
            </p:cNvSpPr>
            <p:nvPr>
              <p:custDataLst>
                <p:tags r:id="rId52"/>
              </p:custDataLst>
            </p:nvPr>
          </p:nvSpPr>
          <p:spPr bwMode="auto">
            <a:xfrm>
              <a:off x="4711" y="1545"/>
              <a:ext cx="0" cy="398"/>
            </a:xfrm>
            <a:prstGeom prst="line">
              <a:avLst/>
            </a:prstGeom>
            <a:noFill/>
            <a:ln w="12700">
              <a:solidFill>
                <a:schemeClr val="tx1"/>
              </a:solidFill>
              <a:prstDash val="sysDot"/>
              <a:round/>
              <a:headEnd/>
              <a:tailEnd/>
            </a:ln>
          </p:spPr>
          <p:txBody>
            <a:bodyPr wrap="none" anchor="ctr"/>
            <a:lstStyle/>
            <a:p>
              <a:endParaRPr lang="en-US"/>
            </a:p>
          </p:txBody>
        </p:sp>
        <p:sp>
          <p:nvSpPr>
            <p:cNvPr id="35894" name="Rectangle 55"/>
            <p:cNvSpPr>
              <a:spLocks noChangeArrowheads="1"/>
            </p:cNvSpPr>
            <p:nvPr>
              <p:custDataLst>
                <p:tags r:id="rId53"/>
              </p:custDataLst>
            </p:nvPr>
          </p:nvSpPr>
          <p:spPr bwMode="auto">
            <a:xfrm>
              <a:off x="3495" y="1402"/>
              <a:ext cx="1010"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denial of service</a:t>
              </a:r>
            </a:p>
          </p:txBody>
        </p:sp>
        <p:sp>
          <p:nvSpPr>
            <p:cNvPr id="35895" name="Rectangle 56"/>
            <p:cNvSpPr>
              <a:spLocks noChangeArrowheads="1"/>
            </p:cNvSpPr>
            <p:nvPr>
              <p:custDataLst>
                <p:tags r:id="rId54"/>
              </p:custDataLst>
            </p:nvPr>
          </p:nvSpPr>
          <p:spPr bwMode="auto">
            <a:xfrm>
              <a:off x="4669" y="1827"/>
              <a:ext cx="904" cy="201"/>
            </a:xfrm>
            <a:prstGeom prst="rect">
              <a:avLst/>
            </a:prstGeom>
            <a:noFill/>
            <a:ln w="12700">
              <a:noFill/>
              <a:miter lim="800000"/>
              <a:headEnd/>
              <a:tailEnd/>
            </a:ln>
          </p:spPr>
          <p:txBody>
            <a:bodyPr lIns="101777" tIns="49995" rIns="101777" bIns="49995">
              <a:spAutoFit/>
            </a:bodyPr>
            <a:lstStyle/>
            <a:p>
              <a:pPr defTabSz="1028700" eaLnBrk="0" hangingPunct="0"/>
              <a:r>
                <a:rPr lang="en-US" sz="1300">
                  <a:latin typeface="Arial" charset="0"/>
                </a:rPr>
                <a:t>www attacks</a:t>
              </a:r>
            </a:p>
          </p:txBody>
        </p:sp>
        <p:sp>
          <p:nvSpPr>
            <p:cNvPr id="35896" name="Rectangle 57"/>
            <p:cNvSpPr>
              <a:spLocks noChangeArrowheads="1"/>
            </p:cNvSpPr>
            <p:nvPr>
              <p:custDataLst>
                <p:tags r:id="rId55"/>
              </p:custDataLst>
            </p:nvPr>
          </p:nvSpPr>
          <p:spPr bwMode="auto">
            <a:xfrm>
              <a:off x="5200" y="944"/>
              <a:ext cx="594" cy="274"/>
            </a:xfrm>
            <a:prstGeom prst="rect">
              <a:avLst/>
            </a:prstGeom>
            <a:noFill/>
            <a:ln w="12700">
              <a:noFill/>
              <a:miter lim="800000"/>
              <a:headEnd/>
              <a:tailEnd/>
            </a:ln>
          </p:spPr>
          <p:txBody>
            <a:bodyPr wrap="none" lIns="101777" tIns="49995" rIns="101777" bIns="49995">
              <a:spAutoFit/>
            </a:bodyPr>
            <a:lstStyle/>
            <a:p>
              <a:pPr defTabSz="1028700" eaLnBrk="0" hangingPunct="0"/>
              <a:r>
                <a:rPr lang="en-US" sz="2000">
                  <a:latin typeface="Arial" charset="0"/>
                </a:rPr>
                <a:t>Tools</a:t>
              </a:r>
            </a:p>
          </p:txBody>
        </p:sp>
        <p:sp>
          <p:nvSpPr>
            <p:cNvPr id="35897" name="Rectangle 58"/>
            <p:cNvSpPr>
              <a:spLocks noChangeArrowheads="1"/>
            </p:cNvSpPr>
            <p:nvPr>
              <p:custDataLst>
                <p:tags r:id="rId56"/>
              </p:custDataLst>
            </p:nvPr>
          </p:nvSpPr>
          <p:spPr bwMode="auto">
            <a:xfrm>
              <a:off x="4471" y="3321"/>
              <a:ext cx="918" cy="274"/>
            </a:xfrm>
            <a:prstGeom prst="rect">
              <a:avLst/>
            </a:prstGeom>
            <a:noFill/>
            <a:ln w="12700">
              <a:noFill/>
              <a:miter lim="800000"/>
              <a:headEnd/>
              <a:tailEnd/>
            </a:ln>
          </p:spPr>
          <p:txBody>
            <a:bodyPr wrap="none" lIns="101777" tIns="49995" rIns="101777" bIns="49995">
              <a:spAutoFit/>
            </a:bodyPr>
            <a:lstStyle/>
            <a:p>
              <a:pPr defTabSz="1028700" eaLnBrk="0" hangingPunct="0"/>
              <a:r>
                <a:rPr lang="en-US" sz="2000">
                  <a:latin typeface="Arial" charset="0"/>
                </a:rPr>
                <a:t>Attackers</a:t>
              </a:r>
            </a:p>
          </p:txBody>
        </p:sp>
        <p:sp>
          <p:nvSpPr>
            <p:cNvPr id="35898" name="Rectangle 59"/>
            <p:cNvSpPr>
              <a:spLocks noChangeArrowheads="1"/>
            </p:cNvSpPr>
            <p:nvPr>
              <p:custDataLst>
                <p:tags r:id="rId57"/>
              </p:custDataLst>
            </p:nvPr>
          </p:nvSpPr>
          <p:spPr bwMode="auto">
            <a:xfrm>
              <a:off x="1488" y="1008"/>
              <a:ext cx="732" cy="336"/>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solidFill>
                    <a:srgbClr val="006600"/>
                  </a:solidFill>
                  <a:latin typeface="Arial" charset="0"/>
                </a:rPr>
                <a:t>Intruder</a:t>
              </a:r>
            </a:p>
            <a:p>
              <a:pPr defTabSz="1028700" eaLnBrk="0" hangingPunct="0"/>
              <a:r>
                <a:rPr lang="en-US" sz="1300">
                  <a:solidFill>
                    <a:srgbClr val="006600"/>
                  </a:solidFill>
                  <a:latin typeface="Arial" charset="0"/>
                </a:rPr>
                <a:t>Knowledge</a:t>
              </a:r>
            </a:p>
          </p:txBody>
        </p:sp>
        <p:sp>
          <p:nvSpPr>
            <p:cNvPr id="35899" name="Rectangle 60"/>
            <p:cNvSpPr>
              <a:spLocks noChangeArrowheads="1"/>
            </p:cNvSpPr>
            <p:nvPr>
              <p:custDataLst>
                <p:tags r:id="rId58"/>
              </p:custDataLst>
            </p:nvPr>
          </p:nvSpPr>
          <p:spPr bwMode="auto">
            <a:xfrm>
              <a:off x="1056" y="2735"/>
              <a:ext cx="903" cy="336"/>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solidFill>
                    <a:srgbClr val="CC3300"/>
                  </a:solidFill>
                  <a:latin typeface="Arial" charset="0"/>
                </a:rPr>
                <a:t>Attack</a:t>
              </a:r>
            </a:p>
            <a:p>
              <a:pPr defTabSz="1028700" eaLnBrk="0" hangingPunct="0"/>
              <a:r>
                <a:rPr lang="en-US" sz="1300">
                  <a:solidFill>
                    <a:srgbClr val="CC3300"/>
                  </a:solidFill>
                  <a:latin typeface="Arial" charset="0"/>
                </a:rPr>
                <a:t>Sophistication</a:t>
              </a:r>
            </a:p>
          </p:txBody>
        </p:sp>
        <p:sp>
          <p:nvSpPr>
            <p:cNvPr id="35900" name="Line 61"/>
            <p:cNvSpPr>
              <a:spLocks noChangeShapeType="1"/>
            </p:cNvSpPr>
            <p:nvPr>
              <p:custDataLst>
                <p:tags r:id="rId59"/>
              </p:custDataLst>
            </p:nvPr>
          </p:nvSpPr>
          <p:spPr bwMode="auto">
            <a:xfrm>
              <a:off x="4885" y="1144"/>
              <a:ext cx="0" cy="336"/>
            </a:xfrm>
            <a:prstGeom prst="line">
              <a:avLst/>
            </a:prstGeom>
            <a:noFill/>
            <a:ln w="12700">
              <a:solidFill>
                <a:schemeClr val="tx1"/>
              </a:solidFill>
              <a:prstDash val="sysDot"/>
              <a:round/>
              <a:headEnd/>
              <a:tailEnd/>
            </a:ln>
          </p:spPr>
          <p:txBody>
            <a:bodyPr wrap="none" anchor="ctr"/>
            <a:lstStyle/>
            <a:p>
              <a:endParaRPr lang="en-US"/>
            </a:p>
          </p:txBody>
        </p:sp>
        <p:sp>
          <p:nvSpPr>
            <p:cNvPr id="35901" name="Rectangle 62"/>
            <p:cNvSpPr>
              <a:spLocks noChangeArrowheads="1"/>
            </p:cNvSpPr>
            <p:nvPr>
              <p:custDataLst>
                <p:tags r:id="rId60"/>
              </p:custDataLst>
            </p:nvPr>
          </p:nvSpPr>
          <p:spPr bwMode="auto">
            <a:xfrm>
              <a:off x="3607" y="1065"/>
              <a:ext cx="1296" cy="336"/>
            </a:xfrm>
            <a:prstGeom prst="rect">
              <a:avLst/>
            </a:prstGeom>
            <a:noFill/>
            <a:ln w="12700">
              <a:noFill/>
              <a:miter lim="800000"/>
              <a:headEnd/>
              <a:tailEnd/>
            </a:ln>
          </p:spPr>
          <p:txBody>
            <a:bodyPr lIns="101777" tIns="49995" rIns="101777" bIns="49995">
              <a:spAutoFit/>
            </a:bodyPr>
            <a:lstStyle/>
            <a:p>
              <a:pPr algn="r" defTabSz="1028700" eaLnBrk="0" hangingPunct="0"/>
              <a:r>
                <a:rPr lang="en-US" sz="1300">
                  <a:latin typeface="Arial" charset="0"/>
                </a:rPr>
                <a:t>“stealth” / advanced scanning techniques</a:t>
              </a:r>
            </a:p>
          </p:txBody>
        </p:sp>
        <p:sp>
          <p:nvSpPr>
            <p:cNvPr id="35902" name="Oval 63"/>
            <p:cNvSpPr>
              <a:spLocks noChangeArrowheads="1"/>
            </p:cNvSpPr>
            <p:nvPr>
              <p:custDataLst>
                <p:tags r:id="rId61"/>
              </p:custDataLst>
            </p:nvPr>
          </p:nvSpPr>
          <p:spPr bwMode="auto">
            <a:xfrm>
              <a:off x="4855" y="1450"/>
              <a:ext cx="72" cy="70"/>
            </a:xfrm>
            <a:prstGeom prst="ellipse">
              <a:avLst/>
            </a:prstGeom>
            <a:solidFill>
              <a:schemeClr val="tx2"/>
            </a:solidFill>
            <a:ln w="12700">
              <a:noFill/>
              <a:round/>
              <a:headEnd/>
              <a:tailEnd/>
            </a:ln>
          </p:spPr>
          <p:txBody>
            <a:bodyPr wrap="none" anchor="ctr"/>
            <a:lstStyle/>
            <a:p>
              <a:endParaRPr lang="sv-SE"/>
            </a:p>
          </p:txBody>
        </p:sp>
        <p:sp>
          <p:nvSpPr>
            <p:cNvPr id="35903" name="Oval 64"/>
            <p:cNvSpPr>
              <a:spLocks noChangeArrowheads="1"/>
            </p:cNvSpPr>
            <p:nvPr>
              <p:custDataLst>
                <p:tags r:id="rId62"/>
              </p:custDataLst>
            </p:nvPr>
          </p:nvSpPr>
          <p:spPr bwMode="auto">
            <a:xfrm>
              <a:off x="2757" y="2531"/>
              <a:ext cx="74" cy="71"/>
            </a:xfrm>
            <a:prstGeom prst="ellipse">
              <a:avLst/>
            </a:prstGeom>
            <a:solidFill>
              <a:schemeClr val="tx2"/>
            </a:solidFill>
            <a:ln w="12700">
              <a:noFill/>
              <a:round/>
              <a:headEnd/>
              <a:tailEnd/>
            </a:ln>
          </p:spPr>
          <p:txBody>
            <a:bodyPr wrap="none" anchor="ctr"/>
            <a:lstStyle/>
            <a:p>
              <a:endParaRPr lang="sv-SE"/>
            </a:p>
          </p:txBody>
        </p:sp>
        <p:sp>
          <p:nvSpPr>
            <p:cNvPr id="35904" name="Line 65"/>
            <p:cNvSpPr>
              <a:spLocks noChangeShapeType="1"/>
            </p:cNvSpPr>
            <p:nvPr>
              <p:custDataLst>
                <p:tags r:id="rId63"/>
              </p:custDataLst>
            </p:nvPr>
          </p:nvSpPr>
          <p:spPr bwMode="auto">
            <a:xfrm>
              <a:off x="2791" y="2601"/>
              <a:ext cx="0" cy="136"/>
            </a:xfrm>
            <a:prstGeom prst="line">
              <a:avLst/>
            </a:prstGeom>
            <a:noFill/>
            <a:ln w="12700">
              <a:solidFill>
                <a:schemeClr val="tx1"/>
              </a:solidFill>
              <a:prstDash val="sysDot"/>
              <a:round/>
              <a:headEnd/>
              <a:tailEnd/>
            </a:ln>
          </p:spPr>
          <p:txBody>
            <a:bodyPr wrap="none" anchor="ctr"/>
            <a:lstStyle/>
            <a:p>
              <a:endParaRPr lang="en-US"/>
            </a:p>
          </p:txBody>
        </p:sp>
        <p:sp>
          <p:nvSpPr>
            <p:cNvPr id="35905" name="Rectangle 66"/>
            <p:cNvSpPr>
              <a:spLocks noChangeArrowheads="1"/>
            </p:cNvSpPr>
            <p:nvPr>
              <p:custDataLst>
                <p:tags r:id="rId64"/>
              </p:custDataLst>
            </p:nvPr>
          </p:nvSpPr>
          <p:spPr bwMode="auto">
            <a:xfrm>
              <a:off x="2425" y="2698"/>
              <a:ext cx="676" cy="201"/>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burglaries</a:t>
              </a:r>
            </a:p>
          </p:txBody>
        </p:sp>
        <p:sp>
          <p:nvSpPr>
            <p:cNvPr id="35906" name="Line 67"/>
            <p:cNvSpPr>
              <a:spLocks noChangeShapeType="1"/>
            </p:cNvSpPr>
            <p:nvPr>
              <p:custDataLst>
                <p:tags r:id="rId65"/>
              </p:custDataLst>
            </p:nvPr>
          </p:nvSpPr>
          <p:spPr bwMode="auto">
            <a:xfrm>
              <a:off x="3487" y="2229"/>
              <a:ext cx="0" cy="304"/>
            </a:xfrm>
            <a:prstGeom prst="line">
              <a:avLst/>
            </a:prstGeom>
            <a:noFill/>
            <a:ln w="12700">
              <a:solidFill>
                <a:schemeClr val="tx1"/>
              </a:solidFill>
              <a:prstDash val="sysDot"/>
              <a:round/>
              <a:headEnd/>
              <a:tailEnd/>
            </a:ln>
          </p:spPr>
          <p:txBody>
            <a:bodyPr wrap="none" anchor="ctr"/>
            <a:lstStyle/>
            <a:p>
              <a:endParaRPr lang="en-US"/>
            </a:p>
          </p:txBody>
        </p:sp>
        <p:sp>
          <p:nvSpPr>
            <p:cNvPr id="35907" name="Rectangle 68"/>
            <p:cNvSpPr>
              <a:spLocks noChangeArrowheads="1"/>
            </p:cNvSpPr>
            <p:nvPr>
              <p:custDataLst>
                <p:tags r:id="rId66"/>
              </p:custDataLst>
            </p:nvPr>
          </p:nvSpPr>
          <p:spPr bwMode="auto">
            <a:xfrm>
              <a:off x="3680" y="2402"/>
              <a:ext cx="1244" cy="201"/>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network. diagnostics</a:t>
              </a:r>
            </a:p>
          </p:txBody>
        </p:sp>
        <p:sp>
          <p:nvSpPr>
            <p:cNvPr id="35908" name="Oval 69"/>
            <p:cNvSpPr>
              <a:spLocks noChangeArrowheads="1"/>
            </p:cNvSpPr>
            <p:nvPr>
              <p:custDataLst>
                <p:tags r:id="rId67"/>
              </p:custDataLst>
            </p:nvPr>
          </p:nvSpPr>
          <p:spPr bwMode="auto">
            <a:xfrm>
              <a:off x="3440" y="2183"/>
              <a:ext cx="72" cy="71"/>
            </a:xfrm>
            <a:prstGeom prst="ellipse">
              <a:avLst/>
            </a:prstGeom>
            <a:solidFill>
              <a:schemeClr val="tx2"/>
            </a:solidFill>
            <a:ln w="12700">
              <a:noFill/>
              <a:round/>
              <a:headEnd/>
              <a:tailEnd/>
            </a:ln>
          </p:spPr>
          <p:txBody>
            <a:bodyPr wrap="none" anchor="ctr"/>
            <a:lstStyle/>
            <a:p>
              <a:endParaRPr lang="sv-SE"/>
            </a:p>
          </p:txBody>
        </p:sp>
        <p:sp>
          <p:nvSpPr>
            <p:cNvPr id="35909" name="Oval 70"/>
            <p:cNvSpPr>
              <a:spLocks noChangeArrowheads="1"/>
            </p:cNvSpPr>
            <p:nvPr>
              <p:custDataLst>
                <p:tags r:id="rId68"/>
              </p:custDataLst>
            </p:nvPr>
          </p:nvSpPr>
          <p:spPr bwMode="auto">
            <a:xfrm>
              <a:off x="5011" y="1379"/>
              <a:ext cx="72" cy="72"/>
            </a:xfrm>
            <a:prstGeom prst="ellipse">
              <a:avLst/>
            </a:prstGeom>
            <a:solidFill>
              <a:schemeClr val="tx2"/>
            </a:solidFill>
            <a:ln w="12700">
              <a:noFill/>
              <a:round/>
              <a:headEnd/>
              <a:tailEnd/>
            </a:ln>
          </p:spPr>
          <p:txBody>
            <a:bodyPr wrap="none" anchor="ctr"/>
            <a:lstStyle/>
            <a:p>
              <a:endParaRPr lang="sv-SE"/>
            </a:p>
          </p:txBody>
        </p:sp>
        <p:sp>
          <p:nvSpPr>
            <p:cNvPr id="35910" name="Rectangle 71"/>
            <p:cNvSpPr>
              <a:spLocks noChangeArrowheads="1"/>
            </p:cNvSpPr>
            <p:nvPr>
              <p:custDataLst>
                <p:tags r:id="rId69"/>
              </p:custDataLst>
            </p:nvPr>
          </p:nvSpPr>
          <p:spPr bwMode="auto">
            <a:xfrm>
              <a:off x="5015" y="1562"/>
              <a:ext cx="756" cy="336"/>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latin typeface="Arial" charset="0"/>
                </a:rPr>
                <a:t>distributed</a:t>
              </a:r>
            </a:p>
            <a:p>
              <a:pPr defTabSz="1028700" eaLnBrk="0" hangingPunct="0"/>
              <a:r>
                <a:rPr lang="en-US" sz="1300">
                  <a:latin typeface="Arial" charset="0"/>
                </a:rPr>
                <a:t>attack tools</a:t>
              </a:r>
            </a:p>
          </p:txBody>
        </p:sp>
        <p:sp>
          <p:nvSpPr>
            <p:cNvPr id="35911" name="Oval 72"/>
            <p:cNvSpPr>
              <a:spLocks noChangeArrowheads="1"/>
            </p:cNvSpPr>
            <p:nvPr>
              <p:custDataLst>
                <p:tags r:id="rId70"/>
              </p:custDataLst>
            </p:nvPr>
          </p:nvSpPr>
          <p:spPr bwMode="auto">
            <a:xfrm>
              <a:off x="4681" y="1546"/>
              <a:ext cx="72" cy="72"/>
            </a:xfrm>
            <a:prstGeom prst="ellipse">
              <a:avLst/>
            </a:prstGeom>
            <a:solidFill>
              <a:schemeClr val="tx2"/>
            </a:solidFill>
            <a:ln w="12700">
              <a:noFill/>
              <a:round/>
              <a:headEnd/>
              <a:tailEnd/>
            </a:ln>
          </p:spPr>
          <p:txBody>
            <a:bodyPr wrap="none" anchor="ctr"/>
            <a:lstStyle/>
            <a:p>
              <a:endParaRPr lang="sv-SE"/>
            </a:p>
          </p:txBody>
        </p:sp>
        <p:sp>
          <p:nvSpPr>
            <p:cNvPr id="35912" name="Line 73"/>
            <p:cNvSpPr>
              <a:spLocks noChangeShapeType="1"/>
            </p:cNvSpPr>
            <p:nvPr>
              <p:custDataLst>
                <p:tags r:id="rId71"/>
              </p:custDataLst>
            </p:nvPr>
          </p:nvSpPr>
          <p:spPr bwMode="auto">
            <a:xfrm>
              <a:off x="5051" y="1415"/>
              <a:ext cx="0" cy="211"/>
            </a:xfrm>
            <a:prstGeom prst="line">
              <a:avLst/>
            </a:prstGeom>
            <a:noFill/>
            <a:ln w="12700">
              <a:solidFill>
                <a:schemeClr val="tx1"/>
              </a:solidFill>
              <a:prstDash val="sysDot"/>
              <a:round/>
              <a:headEnd/>
              <a:tailEnd/>
            </a:ln>
          </p:spPr>
          <p:txBody>
            <a:bodyPr wrap="none" anchor="ctr"/>
            <a:lstStyle/>
            <a:p>
              <a:endParaRPr lang="en-US"/>
            </a:p>
          </p:txBody>
        </p:sp>
        <p:sp>
          <p:nvSpPr>
            <p:cNvPr id="35913" name="Freeform 74"/>
            <p:cNvSpPr>
              <a:spLocks/>
            </p:cNvSpPr>
            <p:nvPr>
              <p:custDataLst>
                <p:tags r:id="rId72"/>
              </p:custDataLst>
            </p:nvPr>
          </p:nvSpPr>
          <p:spPr bwMode="auto">
            <a:xfrm>
              <a:off x="1495" y="1301"/>
              <a:ext cx="3671" cy="2000"/>
            </a:xfrm>
            <a:custGeom>
              <a:avLst/>
              <a:gdLst>
                <a:gd name="T0" fmla="*/ 0 w 3264"/>
                <a:gd name="T1" fmla="*/ 0 h 1784"/>
                <a:gd name="T2" fmla="*/ 1674 w 3264"/>
                <a:gd name="T3" fmla="*/ 417 h 1784"/>
                <a:gd name="T4" fmla="*/ 3153 w 3264"/>
                <a:gd name="T5" fmla="*/ 2130 h 1784"/>
                <a:gd name="T6" fmla="*/ 4644 w 3264"/>
                <a:gd name="T7" fmla="*/ 2513 h 1784"/>
                <a:gd name="T8" fmla="*/ 0 60000 65536"/>
                <a:gd name="T9" fmla="*/ 0 60000 65536"/>
                <a:gd name="T10" fmla="*/ 0 60000 65536"/>
                <a:gd name="T11" fmla="*/ 0 60000 65536"/>
                <a:gd name="T12" fmla="*/ 0 w 3264"/>
                <a:gd name="T13" fmla="*/ 0 h 1784"/>
                <a:gd name="T14" fmla="*/ 3264 w 3264"/>
                <a:gd name="T15" fmla="*/ 1784 h 1784"/>
              </a:gdLst>
              <a:ahLst/>
              <a:cxnLst>
                <a:cxn ang="T8">
                  <a:pos x="T0" y="T1"/>
                </a:cxn>
                <a:cxn ang="T9">
                  <a:pos x="T2" y="T3"/>
                </a:cxn>
                <a:cxn ang="T10">
                  <a:pos x="T4" y="T5"/>
                </a:cxn>
                <a:cxn ang="T11">
                  <a:pos x="T6" y="T7"/>
                </a:cxn>
              </a:cxnLst>
              <a:rect l="T12" t="T13" r="T14" b="T15"/>
              <a:pathLst>
                <a:path w="3264" h="1784">
                  <a:moveTo>
                    <a:pt x="0" y="0"/>
                  </a:moveTo>
                  <a:cubicBezTo>
                    <a:pt x="403" y="22"/>
                    <a:pt x="807" y="44"/>
                    <a:pt x="1176" y="296"/>
                  </a:cubicBezTo>
                  <a:cubicBezTo>
                    <a:pt x="1545" y="548"/>
                    <a:pt x="1868" y="1264"/>
                    <a:pt x="2216" y="1512"/>
                  </a:cubicBezTo>
                  <a:cubicBezTo>
                    <a:pt x="2564" y="1760"/>
                    <a:pt x="2914" y="1772"/>
                    <a:pt x="3264" y="1784"/>
                  </a:cubicBezTo>
                </a:path>
              </a:pathLst>
            </a:custGeom>
            <a:noFill/>
            <a:ln w="28575">
              <a:solidFill>
                <a:srgbClr val="99FF33"/>
              </a:solidFill>
              <a:round/>
              <a:headEnd type="none" w="sm" len="sm"/>
              <a:tailEnd type="triangle" w="med" len="med"/>
            </a:ln>
          </p:spPr>
          <p:txBody>
            <a:bodyPr wrap="none" anchor="ctr"/>
            <a:lstStyle/>
            <a:p>
              <a:endParaRPr lang="en-US"/>
            </a:p>
          </p:txBody>
        </p:sp>
        <p:sp>
          <p:nvSpPr>
            <p:cNvPr id="35914" name="Oval 75"/>
            <p:cNvSpPr>
              <a:spLocks noChangeArrowheads="1"/>
            </p:cNvSpPr>
            <p:nvPr>
              <p:custDataLst>
                <p:tags r:id="rId73"/>
              </p:custDataLst>
            </p:nvPr>
          </p:nvSpPr>
          <p:spPr bwMode="auto">
            <a:xfrm>
              <a:off x="5164" y="1298"/>
              <a:ext cx="72" cy="72"/>
            </a:xfrm>
            <a:prstGeom prst="ellipse">
              <a:avLst/>
            </a:prstGeom>
            <a:solidFill>
              <a:schemeClr val="tx2"/>
            </a:solidFill>
            <a:ln w="12700">
              <a:noFill/>
              <a:round/>
              <a:headEnd/>
              <a:tailEnd/>
            </a:ln>
          </p:spPr>
          <p:txBody>
            <a:bodyPr wrap="none" anchor="ctr"/>
            <a:lstStyle/>
            <a:p>
              <a:endParaRPr lang="sv-SE"/>
            </a:p>
          </p:txBody>
        </p:sp>
        <p:sp>
          <p:nvSpPr>
            <p:cNvPr id="35915" name="Line 76"/>
            <p:cNvSpPr>
              <a:spLocks noChangeShapeType="1"/>
            </p:cNvSpPr>
            <p:nvPr>
              <p:custDataLst>
                <p:tags r:id="rId74"/>
              </p:custDataLst>
            </p:nvPr>
          </p:nvSpPr>
          <p:spPr bwMode="auto">
            <a:xfrm>
              <a:off x="5195" y="1011"/>
              <a:ext cx="0" cy="346"/>
            </a:xfrm>
            <a:prstGeom prst="line">
              <a:avLst/>
            </a:prstGeom>
            <a:noFill/>
            <a:ln w="12700">
              <a:solidFill>
                <a:schemeClr val="tx1"/>
              </a:solidFill>
              <a:prstDash val="sysDot"/>
              <a:round/>
              <a:headEnd/>
              <a:tailEnd/>
            </a:ln>
          </p:spPr>
          <p:txBody>
            <a:bodyPr wrap="none" anchor="ctr"/>
            <a:lstStyle/>
            <a:p>
              <a:endParaRPr lang="en-US"/>
            </a:p>
          </p:txBody>
        </p:sp>
        <p:sp>
          <p:nvSpPr>
            <p:cNvPr id="35916" name="Rectangle 77"/>
            <p:cNvSpPr>
              <a:spLocks noChangeArrowheads="1"/>
            </p:cNvSpPr>
            <p:nvPr>
              <p:custDataLst>
                <p:tags r:id="rId75"/>
              </p:custDataLst>
            </p:nvPr>
          </p:nvSpPr>
          <p:spPr bwMode="auto">
            <a:xfrm>
              <a:off x="4025" y="845"/>
              <a:ext cx="1177" cy="202"/>
            </a:xfrm>
            <a:prstGeom prst="rect">
              <a:avLst/>
            </a:prstGeom>
            <a:noFill/>
            <a:ln w="12700">
              <a:noFill/>
              <a:miter lim="800000"/>
              <a:headEnd/>
              <a:tailEnd/>
            </a:ln>
          </p:spPr>
          <p:txBody>
            <a:bodyPr wrap="none" lIns="101777" tIns="49995" rIns="101777" bIns="49995">
              <a:spAutoFit/>
            </a:bodyPr>
            <a:lstStyle/>
            <a:p>
              <a:pPr algn="r" defTabSz="1028700" eaLnBrk="0" hangingPunct="0"/>
              <a:r>
                <a:rPr lang="en-US" sz="1300">
                  <a:latin typeface="Arial" charset="0"/>
                </a:rPr>
                <a:t>Cross site scripting</a:t>
              </a:r>
            </a:p>
          </p:txBody>
        </p:sp>
        <p:sp>
          <p:nvSpPr>
            <p:cNvPr id="35917" name="Oval 78"/>
            <p:cNvSpPr>
              <a:spLocks noChangeArrowheads="1"/>
            </p:cNvSpPr>
            <p:nvPr>
              <p:custDataLst>
                <p:tags r:id="rId76"/>
              </p:custDataLst>
            </p:nvPr>
          </p:nvSpPr>
          <p:spPr bwMode="auto">
            <a:xfrm>
              <a:off x="5263" y="1236"/>
              <a:ext cx="72" cy="71"/>
            </a:xfrm>
            <a:prstGeom prst="ellipse">
              <a:avLst/>
            </a:prstGeom>
            <a:solidFill>
              <a:schemeClr val="tx2"/>
            </a:solidFill>
            <a:ln w="12700">
              <a:noFill/>
              <a:round/>
              <a:headEnd/>
              <a:tailEnd/>
            </a:ln>
          </p:spPr>
          <p:txBody>
            <a:bodyPr wrap="none" anchor="ctr"/>
            <a:lstStyle/>
            <a:p>
              <a:endParaRPr lang="sv-SE"/>
            </a:p>
          </p:txBody>
        </p:sp>
        <p:sp>
          <p:nvSpPr>
            <p:cNvPr id="35918" name="Line 79"/>
            <p:cNvSpPr>
              <a:spLocks noChangeShapeType="1"/>
            </p:cNvSpPr>
            <p:nvPr>
              <p:custDataLst>
                <p:tags r:id="rId77"/>
              </p:custDataLst>
            </p:nvPr>
          </p:nvSpPr>
          <p:spPr bwMode="auto">
            <a:xfrm flipH="1">
              <a:off x="5309" y="1274"/>
              <a:ext cx="0" cy="161"/>
            </a:xfrm>
            <a:prstGeom prst="line">
              <a:avLst/>
            </a:prstGeom>
            <a:noFill/>
            <a:ln w="12700" cap="rnd">
              <a:solidFill>
                <a:schemeClr val="tx1"/>
              </a:solidFill>
              <a:prstDash val="sysDot"/>
              <a:round/>
              <a:headEnd type="none" w="sm" len="sm"/>
              <a:tailEnd type="none" w="sm" len="sm"/>
            </a:ln>
          </p:spPr>
          <p:txBody>
            <a:bodyPr wrap="none" anchor="ctr"/>
            <a:lstStyle/>
            <a:p>
              <a:endParaRPr lang="en-US"/>
            </a:p>
          </p:txBody>
        </p:sp>
        <p:sp>
          <p:nvSpPr>
            <p:cNvPr id="35919" name="Rectangle 80"/>
            <p:cNvSpPr>
              <a:spLocks noChangeArrowheads="1"/>
            </p:cNvSpPr>
            <p:nvPr>
              <p:custDataLst>
                <p:tags r:id="rId78"/>
              </p:custDataLst>
            </p:nvPr>
          </p:nvSpPr>
          <p:spPr bwMode="auto">
            <a:xfrm>
              <a:off x="5272" y="1311"/>
              <a:ext cx="509" cy="336"/>
            </a:xfrm>
            <a:prstGeom prst="rect">
              <a:avLst/>
            </a:prstGeom>
            <a:noFill/>
            <a:ln w="12700">
              <a:noFill/>
              <a:miter lim="800000"/>
              <a:headEnd/>
              <a:tailEnd/>
            </a:ln>
          </p:spPr>
          <p:txBody>
            <a:bodyPr wrap="none" lIns="101777" tIns="49995" rIns="101777" bIns="49995">
              <a:spAutoFit/>
            </a:bodyPr>
            <a:lstStyle/>
            <a:p>
              <a:pPr defTabSz="1028700" eaLnBrk="0" hangingPunct="0"/>
              <a:r>
                <a:rPr lang="en-US" sz="1300">
                  <a:latin typeface="Arial" charset="0"/>
                </a:rPr>
                <a:t>Staged</a:t>
              </a:r>
              <a:br>
                <a:rPr lang="en-US" sz="1300">
                  <a:latin typeface="Arial" charset="0"/>
                </a:rPr>
              </a:br>
              <a:r>
                <a:rPr lang="en-US" sz="1300">
                  <a:latin typeface="Arial" charset="0"/>
                </a:rPr>
                <a:t>attack</a:t>
              </a:r>
            </a:p>
          </p:txBody>
        </p:sp>
        <p:sp>
          <p:nvSpPr>
            <p:cNvPr id="35920" name="Text Box 81"/>
            <p:cNvSpPr txBox="1">
              <a:spLocks noChangeArrowheads="1"/>
            </p:cNvSpPr>
            <p:nvPr>
              <p:custDataLst>
                <p:tags r:id="rId79"/>
              </p:custDataLst>
            </p:nvPr>
          </p:nvSpPr>
          <p:spPr bwMode="auto">
            <a:xfrm>
              <a:off x="3867" y="4239"/>
              <a:ext cx="1115" cy="186"/>
            </a:xfrm>
            <a:prstGeom prst="rect">
              <a:avLst/>
            </a:prstGeom>
            <a:noFill/>
            <a:ln w="12700">
              <a:noFill/>
              <a:miter lim="800000"/>
              <a:headEnd type="none" w="sm" len="sm"/>
              <a:tailEnd type="none" w="sm" len="sm"/>
            </a:ln>
          </p:spPr>
          <p:txBody>
            <a:bodyPr wrap="none">
              <a:spAutoFit/>
            </a:bodyPr>
            <a:lstStyle/>
            <a:p>
              <a:r>
                <a:rPr lang="en-US" sz="1200" b="0" dirty="0"/>
                <a:t>Copyright: CERT, 2000</a:t>
              </a:r>
            </a:p>
          </p:txBody>
        </p:sp>
      </p:grpSp>
      <p:sp>
        <p:nvSpPr>
          <p:cNvPr id="2" name="TextBox 1"/>
          <p:cNvSpPr txBox="1"/>
          <p:nvPr/>
        </p:nvSpPr>
        <p:spPr>
          <a:xfrm>
            <a:off x="3230828" y="6326108"/>
            <a:ext cx="977191" cy="369332"/>
          </a:xfrm>
          <a:prstGeom prst="rect">
            <a:avLst/>
          </a:prstGeom>
          <a:noFill/>
        </p:spPr>
        <p:txBody>
          <a:bodyPr wrap="none" rtlCol="0">
            <a:spAutoFit/>
          </a:bodyPr>
          <a:lstStyle/>
          <a:p>
            <a:r>
              <a:rPr lang="en-US" dirty="0" smtClean="0">
                <a:hlinkClick r:id="rId82"/>
              </a:rPr>
              <a:t>Example</a:t>
            </a:r>
            <a:endParaRPr lang="en-US" dirty="0"/>
          </a:p>
        </p:txBody>
      </p:sp>
      <p:cxnSp>
        <p:nvCxnSpPr>
          <p:cNvPr id="4" name="Straight Arrow Connector 3"/>
          <p:cNvCxnSpPr>
            <a:stCxn id="2" idx="0"/>
          </p:cNvCxnSpPr>
          <p:nvPr/>
        </p:nvCxnSpPr>
        <p:spPr>
          <a:xfrm flipV="1">
            <a:off x="3719424" y="5768323"/>
            <a:ext cx="37174" cy="5577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357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latin typeface="Cambria" pitchFamily="18" charset="0"/>
              </a:rPr>
              <a:t>S/MIME</a:t>
            </a:r>
            <a:br>
              <a:rPr lang="en-US" b="0" dirty="0" smtClean="0">
                <a:latin typeface="Cambria" pitchFamily="18" charset="0"/>
              </a:rPr>
            </a:br>
            <a:endParaRPr lang="en-US" b="0" dirty="0">
              <a:latin typeface="Cambria"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smtClean="0">
                <a:latin typeface="Cambria" pitchFamily="18" charset="0"/>
              </a:rPr>
              <a:t>Internet </a:t>
            </a:r>
            <a:r>
              <a:rPr lang="en-US" b="0" dirty="0">
                <a:latin typeface="Cambria" pitchFamily="18" charset="0"/>
              </a:rPr>
              <a:t>standard for secure e-mail attachments</a:t>
            </a:r>
          </a:p>
          <a:p>
            <a:r>
              <a:rPr lang="en-US" b="0" dirty="0" smtClean="0">
                <a:latin typeface="Cambria" pitchFamily="18" charset="0"/>
              </a:rPr>
              <a:t>Very </a:t>
            </a:r>
            <a:r>
              <a:rPr lang="en-US" b="0" dirty="0">
                <a:latin typeface="Cambria" pitchFamily="18" charset="0"/>
              </a:rPr>
              <a:t>much like PGP</a:t>
            </a:r>
          </a:p>
          <a:p>
            <a:pPr lvl="1"/>
            <a:r>
              <a:rPr lang="en-US" b="0" dirty="0" smtClean="0">
                <a:latin typeface="Cambria" pitchFamily="18" charset="0"/>
              </a:rPr>
              <a:t>Principal </a:t>
            </a:r>
            <a:r>
              <a:rPr lang="en-US" b="0" dirty="0">
                <a:latin typeface="Cambria" pitchFamily="18" charset="0"/>
              </a:rPr>
              <a:t>difference: method of key exchange</a:t>
            </a:r>
          </a:p>
          <a:p>
            <a:r>
              <a:rPr lang="en-US" b="0" dirty="0" smtClean="0">
                <a:latin typeface="Cambria" pitchFamily="18" charset="0"/>
              </a:rPr>
              <a:t>PGP</a:t>
            </a:r>
            <a:r>
              <a:rPr lang="en-US" b="0" dirty="0">
                <a:latin typeface="Cambria" pitchFamily="18" charset="0"/>
              </a:rPr>
              <a:t>: user exchanging keys with all </a:t>
            </a:r>
            <a:r>
              <a:rPr lang="en-US" b="0" dirty="0" smtClean="0">
                <a:latin typeface="Cambria" pitchFamily="18" charset="0"/>
              </a:rPr>
              <a:t>potential recipients</a:t>
            </a:r>
            <a:endParaRPr lang="en-US" b="0" dirty="0">
              <a:latin typeface="Cambria" pitchFamily="18" charset="0"/>
            </a:endParaRPr>
          </a:p>
          <a:p>
            <a:pPr lvl="1"/>
            <a:r>
              <a:rPr lang="en-US" b="0" dirty="0" smtClean="0">
                <a:latin typeface="Cambria" pitchFamily="18" charset="0"/>
              </a:rPr>
              <a:t>Establishing </a:t>
            </a:r>
            <a:r>
              <a:rPr lang="en-US" b="0" dirty="0">
                <a:latin typeface="Cambria" pitchFamily="18" charset="0"/>
              </a:rPr>
              <a:t>ring of trusted recipients</a:t>
            </a:r>
          </a:p>
          <a:p>
            <a:r>
              <a:rPr lang="en-US" b="0" dirty="0" smtClean="0">
                <a:latin typeface="Cambria" pitchFamily="18" charset="0"/>
              </a:rPr>
              <a:t>S/MIME</a:t>
            </a:r>
            <a:r>
              <a:rPr lang="en-US" b="0" dirty="0">
                <a:latin typeface="Cambria" pitchFamily="18" charset="0"/>
              </a:rPr>
              <a:t>: uses hierarchically validated certificates </a:t>
            </a:r>
            <a:r>
              <a:rPr lang="en-US" b="0" dirty="0" smtClean="0">
                <a:latin typeface="Cambria" pitchFamily="18" charset="0"/>
              </a:rPr>
              <a:t>for key </a:t>
            </a:r>
            <a:r>
              <a:rPr lang="en-US" b="0" dirty="0">
                <a:latin typeface="Cambria" pitchFamily="18" charset="0"/>
              </a:rPr>
              <a:t>exchange</a:t>
            </a:r>
          </a:p>
          <a:p>
            <a:pPr lvl="1"/>
            <a:r>
              <a:rPr lang="en-US" b="0" dirty="0" smtClean="0">
                <a:latin typeface="Cambria" pitchFamily="18" charset="0"/>
              </a:rPr>
              <a:t>Usually </a:t>
            </a:r>
            <a:r>
              <a:rPr lang="en-US" b="0" dirty="0">
                <a:latin typeface="Cambria" pitchFamily="18" charset="0"/>
              </a:rPr>
              <a:t>in X.509 format (a PKI)</a:t>
            </a:r>
          </a:p>
          <a:p>
            <a:pPr lvl="1"/>
            <a:r>
              <a:rPr lang="en-US" b="0" dirty="0" smtClean="0">
                <a:latin typeface="Cambria" pitchFamily="18" charset="0"/>
              </a:rPr>
              <a:t>S </a:t>
            </a:r>
            <a:r>
              <a:rPr lang="en-US" b="0" dirty="0">
                <a:latin typeface="Cambria" pitchFamily="18" charset="0"/>
              </a:rPr>
              <a:t>and R do not have to exchange keys in advance </a:t>
            </a:r>
            <a:r>
              <a:rPr lang="en-US" b="0" dirty="0" smtClean="0">
                <a:latin typeface="Cambria" pitchFamily="18" charset="0"/>
              </a:rPr>
              <a:t>if have </a:t>
            </a:r>
            <a:r>
              <a:rPr lang="en-US" b="0" dirty="0">
                <a:latin typeface="Cambria" pitchFamily="18" charset="0"/>
              </a:rPr>
              <a:t>a common trusted certifier</a:t>
            </a:r>
          </a:p>
          <a:p>
            <a:r>
              <a:rPr lang="en-US" b="0" dirty="0" smtClean="0">
                <a:latin typeface="Cambria" pitchFamily="18" charset="0"/>
              </a:rPr>
              <a:t>Supports </a:t>
            </a:r>
            <a:r>
              <a:rPr lang="en-US" b="0" dirty="0">
                <a:latin typeface="Cambria" pitchFamily="18" charset="0"/>
              </a:rPr>
              <a:t>many ciphers, including DES, AES, RC2</a:t>
            </a:r>
          </a:p>
          <a:p>
            <a:r>
              <a:rPr lang="en-US" b="0" dirty="0" smtClean="0">
                <a:latin typeface="Cambria" pitchFamily="18" charset="0"/>
              </a:rPr>
              <a:t>Integrated </a:t>
            </a:r>
            <a:r>
              <a:rPr lang="en-US" b="0" dirty="0">
                <a:latin typeface="Cambria" pitchFamily="18" charset="0"/>
              </a:rPr>
              <a:t>into many commercial e-mail </a:t>
            </a:r>
            <a:r>
              <a:rPr lang="en-US" b="0" dirty="0" smtClean="0">
                <a:latin typeface="Cambria" pitchFamily="18" charset="0"/>
              </a:rPr>
              <a:t>packages likely </a:t>
            </a:r>
            <a:r>
              <a:rPr lang="en-US" b="0" dirty="0">
                <a:latin typeface="Cambria" pitchFamily="18" charset="0"/>
              </a:rPr>
              <a:t>to dominate the secure e-mail </a:t>
            </a:r>
            <a:r>
              <a:rPr lang="en-US" b="0" dirty="0" smtClean="0">
                <a:latin typeface="Cambria" pitchFamily="18" charset="0"/>
              </a:rPr>
              <a:t>market</a:t>
            </a:r>
            <a:endParaRPr lang="en-US" b="0" dirty="0">
              <a:latin typeface="Cambria" pitchFamily="18" charset="0"/>
            </a:endParaRPr>
          </a:p>
        </p:txBody>
      </p:sp>
    </p:spTree>
    <p:extLst>
      <p:ext uri="{BB962C8B-B14F-4D97-AF65-F5344CB8AC3E}">
        <p14:creationId xmlns:p14="http://schemas.microsoft.com/office/powerpoint/2010/main" val="10901228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latin typeface="Cambria" pitchFamily="18" charset="0"/>
              </a:rPr>
              <a:t>SSL = Secure Sockets Layer / TLS = Transport Layer Security</a:t>
            </a:r>
            <a:endParaRPr lang="en-US" b="0" dirty="0">
              <a:latin typeface="Cambria" pitchFamily="18" charset="0"/>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b="0" dirty="0" smtClean="0">
                <a:latin typeface="Cambria" pitchFamily="18" charset="0"/>
              </a:rPr>
              <a:t>Originally </a:t>
            </a:r>
            <a:r>
              <a:rPr lang="en-US" b="0" dirty="0">
                <a:latin typeface="Cambria" pitchFamily="18" charset="0"/>
              </a:rPr>
              <a:t>defined by Netscape to protect </a:t>
            </a:r>
            <a:r>
              <a:rPr lang="en-US" b="0" dirty="0" smtClean="0">
                <a:latin typeface="Cambria" pitchFamily="18" charset="0"/>
              </a:rPr>
              <a:t>browser‐to‐server communication</a:t>
            </a:r>
            <a:endParaRPr lang="en-US" b="0" dirty="0">
              <a:latin typeface="Cambria" pitchFamily="18" charset="0"/>
            </a:endParaRPr>
          </a:p>
          <a:p>
            <a:r>
              <a:rPr lang="en-US" b="0" dirty="0" smtClean="0">
                <a:latin typeface="Cambria" pitchFamily="18" charset="0"/>
              </a:rPr>
              <a:t>Simple </a:t>
            </a:r>
            <a:r>
              <a:rPr lang="en-US" b="0" dirty="0">
                <a:latin typeface="Cambria" pitchFamily="18" charset="0"/>
              </a:rPr>
              <a:t>but effective – most widely used secure </a:t>
            </a:r>
            <a:r>
              <a:rPr lang="en-US" b="0" dirty="0" smtClean="0">
                <a:latin typeface="Cambria" pitchFamily="18" charset="0"/>
              </a:rPr>
              <a:t>communication protocol </a:t>
            </a:r>
            <a:r>
              <a:rPr lang="en-US" b="0" dirty="0">
                <a:latin typeface="Cambria" pitchFamily="18" charset="0"/>
              </a:rPr>
              <a:t>on Internet (</a:t>
            </a:r>
            <a:r>
              <a:rPr lang="en-US" b="0" dirty="0" smtClean="0">
                <a:latin typeface="Cambria" pitchFamily="18" charset="0"/>
              </a:rPr>
              <a:t>including </a:t>
            </a:r>
            <a:r>
              <a:rPr lang="en-US" b="0" dirty="0">
                <a:latin typeface="Cambria" pitchFamily="18" charset="0"/>
              </a:rPr>
              <a:t>WWW browsers/servers)</a:t>
            </a:r>
          </a:p>
          <a:p>
            <a:r>
              <a:rPr lang="en-US" b="0" dirty="0" smtClean="0">
                <a:latin typeface="Cambria" pitchFamily="18" charset="0"/>
              </a:rPr>
              <a:t>Involves </a:t>
            </a:r>
            <a:r>
              <a:rPr lang="en-US" b="0" dirty="0">
                <a:latin typeface="Cambria" pitchFamily="18" charset="0"/>
              </a:rPr>
              <a:t>negotiation between </a:t>
            </a:r>
            <a:r>
              <a:rPr lang="en-US" b="0" dirty="0" smtClean="0">
                <a:latin typeface="Cambria" pitchFamily="18" charset="0"/>
              </a:rPr>
              <a:t>client </a:t>
            </a:r>
            <a:r>
              <a:rPr lang="en-US" b="0" dirty="0">
                <a:latin typeface="Cambria" pitchFamily="18" charset="0"/>
              </a:rPr>
              <a:t>and </a:t>
            </a:r>
            <a:r>
              <a:rPr lang="en-US" b="0" dirty="0" smtClean="0">
                <a:latin typeface="Cambria" pitchFamily="18" charset="0"/>
              </a:rPr>
              <a:t>server</a:t>
            </a:r>
            <a:endParaRPr lang="en-US" b="0" dirty="0">
              <a:latin typeface="Cambria" pitchFamily="18" charset="0"/>
            </a:endParaRPr>
          </a:p>
          <a:p>
            <a:pPr lvl="1"/>
            <a:r>
              <a:rPr lang="en-US" b="0" dirty="0" smtClean="0">
                <a:latin typeface="Cambria" pitchFamily="18" charset="0"/>
              </a:rPr>
              <a:t>Negotiate </a:t>
            </a:r>
            <a:r>
              <a:rPr lang="en-US" b="0" dirty="0">
                <a:latin typeface="Cambria" pitchFamily="18" charset="0"/>
              </a:rPr>
              <a:t>which encryption suite to use for session</a:t>
            </a:r>
          </a:p>
          <a:p>
            <a:pPr lvl="1"/>
            <a:r>
              <a:rPr lang="en-US" b="0" dirty="0" smtClean="0">
                <a:latin typeface="Cambria" pitchFamily="18" charset="0"/>
              </a:rPr>
              <a:t>e.g</a:t>
            </a:r>
            <a:r>
              <a:rPr lang="en-US" b="0" dirty="0">
                <a:latin typeface="Cambria" pitchFamily="18" charset="0"/>
              </a:rPr>
              <a:t>., DES? RC4 w/ 128‐bit/40‐bit key? RC2? </a:t>
            </a:r>
            <a:r>
              <a:rPr lang="en-US" b="0" dirty="0" err="1">
                <a:latin typeface="Cambria" pitchFamily="18" charset="0"/>
              </a:rPr>
              <a:t>Fortezza</a:t>
            </a:r>
            <a:r>
              <a:rPr lang="en-US" b="0" dirty="0">
                <a:latin typeface="Cambria" pitchFamily="18" charset="0"/>
              </a:rPr>
              <a:t>? [Bishop]</a:t>
            </a:r>
          </a:p>
          <a:p>
            <a:r>
              <a:rPr lang="en-US" b="0" dirty="0" smtClean="0">
                <a:latin typeface="Cambria" pitchFamily="18" charset="0"/>
              </a:rPr>
              <a:t>Negotiate </a:t>
            </a:r>
            <a:r>
              <a:rPr lang="en-US" b="0" dirty="0">
                <a:latin typeface="Cambria" pitchFamily="18" charset="0"/>
              </a:rPr>
              <a:t>which hashing technique to use for session</a:t>
            </a:r>
          </a:p>
          <a:p>
            <a:pPr lvl="1"/>
            <a:r>
              <a:rPr lang="en-US" b="0" dirty="0" smtClean="0">
                <a:latin typeface="Cambria" pitchFamily="18" charset="0"/>
              </a:rPr>
              <a:t>e.g</a:t>
            </a:r>
            <a:r>
              <a:rPr lang="en-US" b="0" dirty="0">
                <a:latin typeface="Cambria" pitchFamily="18" charset="0"/>
              </a:rPr>
              <a:t>., SHA1 or MD5?</a:t>
            </a:r>
          </a:p>
        </p:txBody>
      </p:sp>
    </p:spTree>
    <p:extLst>
      <p:ext uri="{BB962C8B-B14F-4D97-AF65-F5344CB8AC3E}">
        <p14:creationId xmlns:p14="http://schemas.microsoft.com/office/powerpoint/2010/main" val="71384147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latin typeface="Cambria" pitchFamily="18" charset="0"/>
              </a:rPr>
              <a:t>SSL Handshake</a:t>
            </a:r>
            <a:endParaRPr lang="en-US" b="0" dirty="0">
              <a:latin typeface="Cambria"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smtClean="0">
                <a:latin typeface="Cambria" pitchFamily="18" charset="0"/>
              </a:rPr>
              <a:t>C requests an SSL session by sending: Hello‐C, Rand‐C (random number), list of cipher (encryption) algorithms &amp; hash algorithms known to C</a:t>
            </a:r>
          </a:p>
          <a:p>
            <a:r>
              <a:rPr lang="en-US" b="0" dirty="0" smtClean="0">
                <a:latin typeface="Cambria" pitchFamily="18" charset="0"/>
              </a:rPr>
              <a:t>Hash used to checksum messages</a:t>
            </a:r>
          </a:p>
          <a:p>
            <a:r>
              <a:rPr lang="en-US" b="0" dirty="0" smtClean="0">
                <a:latin typeface="Cambria" pitchFamily="18" charset="0"/>
              </a:rPr>
              <a:t>S responds with </a:t>
            </a:r>
            <a:r>
              <a:rPr lang="en-US" b="0" dirty="0" err="1" smtClean="0">
                <a:latin typeface="Cambria" pitchFamily="18" charset="0"/>
              </a:rPr>
              <a:t>msgs</a:t>
            </a:r>
            <a:r>
              <a:rPr lang="en-US" b="0" dirty="0" smtClean="0">
                <a:latin typeface="Cambria" pitchFamily="18" charset="0"/>
              </a:rPr>
              <a:t> including: Hello‐S, Rand‐S, cipher &amp; hash algorithm selected by S (from C’s list) , S’s certificate, KPUB‐S, [OPTIONAL: request for cert. </a:t>
            </a:r>
            <a:r>
              <a:rPr lang="en-US" b="0" dirty="0" err="1" smtClean="0">
                <a:latin typeface="Cambria" pitchFamily="18" charset="0"/>
              </a:rPr>
              <a:t>fr.</a:t>
            </a:r>
            <a:r>
              <a:rPr lang="en-US" b="0" dirty="0" smtClean="0">
                <a:latin typeface="Cambria" pitchFamily="18" charset="0"/>
              </a:rPr>
              <a:t> C]</a:t>
            </a:r>
          </a:p>
          <a:p>
            <a:pPr lvl="1"/>
            <a:r>
              <a:rPr lang="en-US" b="0" dirty="0" smtClean="0">
                <a:latin typeface="Cambria" pitchFamily="18" charset="0"/>
              </a:rPr>
              <a:t>C can use S’s certificate (X.509v3 cert.) to verify S’s authenticity</a:t>
            </a:r>
          </a:p>
          <a:p>
            <a:r>
              <a:rPr lang="en-US" b="0" dirty="0" smtClean="0">
                <a:latin typeface="Cambria" pitchFamily="18" charset="0"/>
              </a:rPr>
              <a:t>[OPTIONAL: C replies with: C’s certificate]</a:t>
            </a:r>
          </a:p>
          <a:p>
            <a:r>
              <a:rPr lang="en-US" b="0" dirty="0" smtClean="0">
                <a:latin typeface="Cambria" pitchFamily="18" charset="0"/>
              </a:rPr>
              <a:t>C returns “pre‐master secret” encrypted under KPUB‐S</a:t>
            </a:r>
          </a:p>
          <a:p>
            <a:pPr lvl="1"/>
            <a:r>
              <a:rPr lang="en-US" b="0" dirty="0" smtClean="0">
                <a:latin typeface="Cambria" pitchFamily="18" charset="0"/>
              </a:rPr>
              <a:t>Pre‐master secret ‐ e.g., 48 random B if selected cipher is RSA [Bishop‐</a:t>
            </a:r>
            <a:r>
              <a:rPr lang="en-US" b="0" dirty="0" err="1" smtClean="0">
                <a:latin typeface="Cambria" pitchFamily="18" charset="0"/>
              </a:rPr>
              <a:t>CompSec</a:t>
            </a:r>
            <a:endParaRPr lang="en-US" b="0" dirty="0">
              <a:latin typeface="Cambria" pitchFamily="18" charset="0"/>
            </a:endParaRPr>
          </a:p>
        </p:txBody>
      </p:sp>
    </p:spTree>
    <p:extLst>
      <p:ext uri="{BB962C8B-B14F-4D97-AF65-F5344CB8AC3E}">
        <p14:creationId xmlns:p14="http://schemas.microsoft.com/office/powerpoint/2010/main" val="237283002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SSL Handshake</a:t>
            </a:r>
            <a:endParaRPr lang="en-US" b="0"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r>
              <a:rPr lang="en-US" b="0" dirty="0" smtClean="0">
                <a:latin typeface="Cambria" pitchFamily="18" charset="0"/>
              </a:rPr>
              <a:t>C and S calculate “master secret” using:</a:t>
            </a:r>
          </a:p>
          <a:p>
            <a:pPr lvl="1"/>
            <a:r>
              <a:rPr lang="en-US" b="0" dirty="0" smtClean="0">
                <a:latin typeface="Cambria" pitchFamily="18" charset="0"/>
              </a:rPr>
              <a:t>“Pre‐master secret”</a:t>
            </a:r>
          </a:p>
          <a:p>
            <a:pPr lvl="1"/>
            <a:r>
              <a:rPr lang="en-US" b="0" dirty="0" smtClean="0">
                <a:latin typeface="Cambria" pitchFamily="18" charset="0"/>
              </a:rPr>
              <a:t>Constant strings ‘A’, ‘BB’ and ‘CCC’</a:t>
            </a:r>
          </a:p>
          <a:p>
            <a:pPr lvl="1"/>
            <a:r>
              <a:rPr lang="en-US" b="0" dirty="0" smtClean="0">
                <a:latin typeface="Cambria" pitchFamily="18" charset="0"/>
              </a:rPr>
              <a:t>Rand‐C and Rand‐S,</a:t>
            </a:r>
          </a:p>
          <a:p>
            <a:pPr lvl="1"/>
            <a:r>
              <a:rPr lang="en-US" b="0" dirty="0" smtClean="0">
                <a:latin typeface="Cambria" pitchFamily="18" charset="0"/>
              </a:rPr>
              <a:t>SHA hashing algorithm [ibid, p. 294]</a:t>
            </a:r>
          </a:p>
          <a:p>
            <a:r>
              <a:rPr lang="en-US" b="0" dirty="0" smtClean="0">
                <a:latin typeface="Cambria" pitchFamily="18" charset="0"/>
              </a:rPr>
              <a:t>C and S switch to encrypted communication using “master secret” as session key</a:t>
            </a:r>
          </a:p>
          <a:p>
            <a:r>
              <a:rPr lang="en-US" b="0" dirty="0" smtClean="0">
                <a:latin typeface="Cambria" pitchFamily="18" charset="0"/>
              </a:rPr>
              <a:t>C and S exchange application data for session duration (i.e., for as long as they stay connected)</a:t>
            </a:r>
          </a:p>
          <a:p>
            <a:r>
              <a:rPr lang="en-US" b="0" dirty="0" smtClean="0">
                <a:latin typeface="Cambria" pitchFamily="18" charset="0"/>
              </a:rPr>
              <a:t>TLS is potentially vulnerable to MITM attacks</a:t>
            </a:r>
            <a:endParaRPr lang="en-US" b="0" dirty="0">
              <a:latin typeface="Cambria" pitchFamily="18" charset="0"/>
            </a:endParaRPr>
          </a:p>
        </p:txBody>
      </p:sp>
    </p:spTree>
    <p:extLst>
      <p:ext uri="{BB962C8B-B14F-4D97-AF65-F5344CB8AC3E}">
        <p14:creationId xmlns:p14="http://schemas.microsoft.com/office/powerpoint/2010/main" val="152009041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SSH</a:t>
            </a:r>
            <a:endParaRPr lang="en-US" b="0" dirty="0">
              <a:latin typeface="Cambria" pitchFamily="18" charset="0"/>
            </a:endParaRP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b="0" dirty="0" smtClean="0">
                <a:latin typeface="Cambria" pitchFamily="18" charset="0"/>
              </a:rPr>
              <a:t>SSH protocol (newer: v.2) – provides authenticated and encrypted communication with shell/OS command interpreter</a:t>
            </a:r>
          </a:p>
          <a:p>
            <a:pPr lvl="1"/>
            <a:r>
              <a:rPr lang="en-US" b="0" dirty="0" smtClean="0">
                <a:latin typeface="Cambria" pitchFamily="18" charset="0"/>
              </a:rPr>
              <a:t>Originally defined for Unix</a:t>
            </a:r>
          </a:p>
          <a:p>
            <a:pPr lvl="1"/>
            <a:r>
              <a:rPr lang="en-US" b="0" dirty="0" smtClean="0">
                <a:latin typeface="Cambria" pitchFamily="18" charset="0"/>
              </a:rPr>
              <a:t>Replaced insecure utilities for remote access such as Telnet / rlogin / </a:t>
            </a:r>
            <a:r>
              <a:rPr lang="en-US" b="0" dirty="0" err="1" smtClean="0">
                <a:latin typeface="Cambria" pitchFamily="18" charset="0"/>
              </a:rPr>
              <a:t>rsh</a:t>
            </a:r>
            <a:endParaRPr lang="en-US" b="0" dirty="0" smtClean="0">
              <a:latin typeface="Cambria" pitchFamily="18" charset="0"/>
            </a:endParaRPr>
          </a:p>
          <a:p>
            <a:r>
              <a:rPr lang="en-US" b="0" dirty="0" smtClean="0">
                <a:latin typeface="Cambria" pitchFamily="18" charset="0"/>
              </a:rPr>
              <a:t>Protects against spoofing attacks (falsifying one end of communication, including masquerading, session hijacking, MITM) &amp; message modification / falsification</a:t>
            </a:r>
          </a:p>
          <a:p>
            <a:r>
              <a:rPr lang="en-US" b="0" dirty="0" smtClean="0">
                <a:latin typeface="Cambria" pitchFamily="18" charset="0"/>
              </a:rPr>
              <a:t>Involves negotiation between local and remote sites</a:t>
            </a:r>
          </a:p>
          <a:p>
            <a:pPr lvl="1"/>
            <a:r>
              <a:rPr lang="en-US" b="0" dirty="0" smtClean="0">
                <a:latin typeface="Cambria" pitchFamily="18" charset="0"/>
              </a:rPr>
              <a:t>Negotiate which encryption algorithm to use</a:t>
            </a:r>
          </a:p>
          <a:p>
            <a:pPr lvl="2"/>
            <a:r>
              <a:rPr lang="en-US" b="0" dirty="0">
                <a:latin typeface="Cambria" pitchFamily="18" charset="0"/>
              </a:rPr>
              <a:t>e</a:t>
            </a:r>
            <a:r>
              <a:rPr lang="en-US" b="0" dirty="0" smtClean="0">
                <a:latin typeface="Cambria" pitchFamily="18" charset="0"/>
              </a:rPr>
              <a:t>.g., DES? IDEA? AES?</a:t>
            </a:r>
          </a:p>
          <a:p>
            <a:pPr lvl="1"/>
            <a:r>
              <a:rPr lang="en-US" b="0" dirty="0" smtClean="0">
                <a:latin typeface="Cambria" pitchFamily="18" charset="0"/>
              </a:rPr>
              <a:t>Negotiate which authentication technique to use</a:t>
            </a:r>
          </a:p>
          <a:p>
            <a:pPr lvl="2"/>
            <a:r>
              <a:rPr lang="en-US" b="0" dirty="0" smtClean="0">
                <a:latin typeface="Cambria" pitchFamily="18" charset="0"/>
              </a:rPr>
              <a:t>e.g., public key? Kerberos?</a:t>
            </a:r>
            <a:endParaRPr lang="en-US" b="0" dirty="0">
              <a:latin typeface="Cambria" pitchFamily="18" charset="0"/>
            </a:endParaRPr>
          </a:p>
        </p:txBody>
      </p:sp>
    </p:spTree>
    <p:extLst>
      <p:ext uri="{BB962C8B-B14F-4D97-AF65-F5344CB8AC3E}">
        <p14:creationId xmlns:p14="http://schemas.microsoft.com/office/powerpoint/2010/main" val="367224624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mbria" pitchFamily="18" charset="0"/>
              </a:rPr>
              <a:t>Transport layer</a:t>
            </a:r>
            <a:endParaRPr lang="en-US" dirty="0">
              <a:latin typeface="Cambria"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316098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smtClean="0">
                <a:latin typeface="Cambria" pitchFamily="18" charset="0"/>
              </a:rPr>
              <a:t>SYN </a:t>
            </a:r>
            <a:r>
              <a:rPr lang="en-US" b="0" dirty="0" err="1" smtClean="0">
                <a:latin typeface="Cambria" pitchFamily="18" charset="0"/>
              </a:rPr>
              <a:t>DoS</a:t>
            </a:r>
            <a:r>
              <a:rPr lang="en-US" b="0" dirty="0" smtClean="0">
                <a:latin typeface="Cambria" pitchFamily="18" charset="0"/>
              </a:rPr>
              <a:t> Flood</a:t>
            </a:r>
            <a:endParaRPr lang="en-US" b="0" dirty="0">
              <a:latin typeface="Cambria" pitchFamily="18" charset="0"/>
            </a:endParaRPr>
          </a:p>
        </p:txBody>
      </p:sp>
      <p:sp>
        <p:nvSpPr>
          <p:cNvPr id="5" name="Content Placeholder 4"/>
          <p:cNvSpPr>
            <a:spLocks noGrp="1"/>
          </p:cNvSpPr>
          <p:nvPr>
            <p:ph idx="1"/>
          </p:nvPr>
        </p:nvSpPr>
        <p:spPr/>
        <p:txBody>
          <a:bodyPr>
            <a:normAutofit/>
          </a:bodyPr>
          <a:lstStyle/>
          <a:p>
            <a:r>
              <a:rPr lang="en-US" b="0" dirty="0" smtClean="0">
                <a:latin typeface="Cambria" pitchFamily="18" charset="0"/>
              </a:rPr>
              <a:t>D </a:t>
            </a:r>
            <a:r>
              <a:rPr lang="en-US" b="0" dirty="0">
                <a:latin typeface="Cambria" pitchFamily="18" charset="0"/>
              </a:rPr>
              <a:t>keeps </a:t>
            </a:r>
            <a:r>
              <a:rPr lang="en-US" b="0" i="1" dirty="0">
                <a:latin typeface="Cambria" pitchFamily="18" charset="0"/>
              </a:rPr>
              <a:t>SYN_RECV queue </a:t>
            </a:r>
            <a:r>
              <a:rPr lang="en-US" b="0" dirty="0">
                <a:latin typeface="Cambria" pitchFamily="18" charset="0"/>
              </a:rPr>
              <a:t>which tracks connections being established </a:t>
            </a:r>
            <a:r>
              <a:rPr lang="en-US" b="0" dirty="0" smtClean="0">
                <a:latin typeface="Cambria" pitchFamily="18" charset="0"/>
              </a:rPr>
              <a:t>for which </a:t>
            </a:r>
            <a:r>
              <a:rPr lang="en-US" b="0" dirty="0">
                <a:latin typeface="Cambria" pitchFamily="18" charset="0"/>
              </a:rPr>
              <a:t>it has received no ACK</a:t>
            </a:r>
          </a:p>
          <a:p>
            <a:r>
              <a:rPr lang="en-US" b="0" dirty="0" smtClean="0">
                <a:latin typeface="Cambria" pitchFamily="18" charset="0"/>
              </a:rPr>
              <a:t>Normally</a:t>
            </a:r>
            <a:r>
              <a:rPr lang="en-US" b="0" dirty="0">
                <a:latin typeface="Cambria" pitchFamily="18" charset="0"/>
              </a:rPr>
              <a:t>, entry is in SYN_RECV for a short </a:t>
            </a:r>
            <a:r>
              <a:rPr lang="en-US" b="0" dirty="0" smtClean="0">
                <a:latin typeface="Cambria" pitchFamily="18" charset="0"/>
              </a:rPr>
              <a:t>time (about 75 seconds)</a:t>
            </a:r>
            <a:endParaRPr lang="en-US" b="0" dirty="0">
              <a:latin typeface="Cambria" pitchFamily="18" charset="0"/>
            </a:endParaRPr>
          </a:p>
          <a:p>
            <a:r>
              <a:rPr lang="en-US" b="0" dirty="0" smtClean="0">
                <a:latin typeface="Cambria" pitchFamily="18" charset="0"/>
              </a:rPr>
              <a:t>If </a:t>
            </a:r>
            <a:r>
              <a:rPr lang="en-US" b="0" dirty="0">
                <a:latin typeface="Cambria" pitchFamily="18" charset="0"/>
              </a:rPr>
              <a:t>no ACK received within time T (usually k minutes), entry </a:t>
            </a:r>
            <a:r>
              <a:rPr lang="en-US" b="0" dirty="0" smtClean="0">
                <a:latin typeface="Cambria" pitchFamily="18" charset="0"/>
              </a:rPr>
              <a:t>discarded (connection </a:t>
            </a:r>
            <a:r>
              <a:rPr lang="en-US" b="0" dirty="0">
                <a:latin typeface="Cambria" pitchFamily="18" charset="0"/>
              </a:rPr>
              <a:t>established times out)</a:t>
            </a:r>
          </a:p>
        </p:txBody>
      </p:sp>
    </p:spTree>
    <p:extLst>
      <p:ext uri="{BB962C8B-B14F-4D97-AF65-F5344CB8AC3E}">
        <p14:creationId xmlns:p14="http://schemas.microsoft.com/office/powerpoint/2010/main" val="282131774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SYN Flood Attack Scenario</a:t>
            </a:r>
            <a:endParaRPr lang="en-US" b="0" dirty="0">
              <a:latin typeface="Cambria"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a:latin typeface="Cambria" pitchFamily="18" charset="0"/>
              </a:rPr>
              <a:t>Normally, size of SYN_RECV (10‐20) is sufficient to </a:t>
            </a:r>
            <a:r>
              <a:rPr lang="en-US" b="0" dirty="0" smtClean="0">
                <a:latin typeface="Cambria" pitchFamily="18" charset="0"/>
              </a:rPr>
              <a:t>accommodate all </a:t>
            </a:r>
            <a:r>
              <a:rPr lang="en-US" b="0" dirty="0">
                <a:latin typeface="Cambria" pitchFamily="18" charset="0"/>
              </a:rPr>
              <a:t>connections under establishment</a:t>
            </a:r>
          </a:p>
          <a:p>
            <a:r>
              <a:rPr lang="sv-SE" b="0" dirty="0" smtClean="0">
                <a:latin typeface="Cambria" pitchFamily="18" charset="0"/>
              </a:rPr>
              <a:t>SYN flood </a:t>
            </a:r>
            <a:r>
              <a:rPr lang="sv-SE" b="0" dirty="0">
                <a:latin typeface="Cambria" pitchFamily="18" charset="0"/>
              </a:rPr>
              <a:t>attack scenario</a:t>
            </a:r>
          </a:p>
          <a:p>
            <a:pPr lvl="1"/>
            <a:r>
              <a:rPr lang="en-US" b="0" dirty="0" smtClean="0">
                <a:latin typeface="Cambria" pitchFamily="18" charset="0"/>
              </a:rPr>
              <a:t>Attacker </a:t>
            </a:r>
            <a:r>
              <a:rPr lang="en-US" b="0" dirty="0">
                <a:latin typeface="Cambria" pitchFamily="18" charset="0"/>
              </a:rPr>
              <a:t>sends many SYN requests to D (as if starting 3‐way handshake)</a:t>
            </a:r>
          </a:p>
          <a:p>
            <a:pPr lvl="1"/>
            <a:r>
              <a:rPr lang="en-US" b="0" dirty="0" smtClean="0">
                <a:latin typeface="Cambria" pitchFamily="18" charset="0"/>
              </a:rPr>
              <a:t>Attacker </a:t>
            </a:r>
            <a:r>
              <a:rPr lang="en-US" b="0" dirty="0">
                <a:latin typeface="Cambria" pitchFamily="18" charset="0"/>
              </a:rPr>
              <a:t>never replies to D’s SYN+ACK packets</a:t>
            </a:r>
          </a:p>
          <a:p>
            <a:pPr lvl="1"/>
            <a:r>
              <a:rPr lang="en-US" b="0" dirty="0" smtClean="0">
                <a:latin typeface="Cambria" pitchFamily="18" charset="0"/>
              </a:rPr>
              <a:t>D </a:t>
            </a:r>
            <a:r>
              <a:rPr lang="en-US" b="0" dirty="0">
                <a:latin typeface="Cambria" pitchFamily="18" charset="0"/>
              </a:rPr>
              <a:t>puts entry for each unanswered SYN+ACK packet into SYN_RECV queue</a:t>
            </a:r>
          </a:p>
          <a:p>
            <a:pPr lvl="1"/>
            <a:r>
              <a:rPr lang="en-US" b="0" dirty="0" smtClean="0">
                <a:latin typeface="Cambria" pitchFamily="18" charset="0"/>
              </a:rPr>
              <a:t>With </a:t>
            </a:r>
            <a:r>
              <a:rPr lang="en-US" b="0" dirty="0">
                <a:latin typeface="Cambria" pitchFamily="18" charset="0"/>
              </a:rPr>
              <a:t>many unanswered SYN+ACK packets, SYN_RECV queue fills up</a:t>
            </a:r>
          </a:p>
          <a:p>
            <a:pPr lvl="1"/>
            <a:r>
              <a:rPr lang="en-US" b="0" dirty="0" smtClean="0">
                <a:latin typeface="Cambria" pitchFamily="18" charset="0"/>
              </a:rPr>
              <a:t>When </a:t>
            </a:r>
            <a:r>
              <a:rPr lang="en-US" b="0" dirty="0">
                <a:latin typeface="Cambria" pitchFamily="18" charset="0"/>
              </a:rPr>
              <a:t>SYN_RECV is full, no entries for legitimate unanswered </a:t>
            </a:r>
            <a:r>
              <a:rPr lang="en-US" b="0" dirty="0" smtClean="0">
                <a:latin typeface="Cambria" pitchFamily="18" charset="0"/>
              </a:rPr>
              <a:t>SYN+ACK packets </a:t>
            </a:r>
            <a:r>
              <a:rPr lang="en-US" b="0" dirty="0">
                <a:latin typeface="Cambria" pitchFamily="18" charset="0"/>
              </a:rPr>
              <a:t>can be put into SYN_RECV queue on D</a:t>
            </a:r>
          </a:p>
          <a:p>
            <a:r>
              <a:rPr lang="en-US" b="0" dirty="0">
                <a:latin typeface="Cambria" pitchFamily="18" charset="0"/>
              </a:rPr>
              <a:t>=&gt; nobody can establish </a:t>
            </a:r>
            <a:r>
              <a:rPr lang="en-US" b="0" dirty="0" smtClean="0">
                <a:latin typeface="Cambria" pitchFamily="18" charset="0"/>
              </a:rPr>
              <a:t>legitimate </a:t>
            </a:r>
            <a:r>
              <a:rPr lang="en-US" b="0" dirty="0">
                <a:latin typeface="Cambria" pitchFamily="18" charset="0"/>
              </a:rPr>
              <a:t>connection with D</a:t>
            </a:r>
          </a:p>
        </p:txBody>
      </p:sp>
    </p:spTree>
    <p:extLst>
      <p:ext uri="{BB962C8B-B14F-4D97-AF65-F5344CB8AC3E}">
        <p14:creationId xmlns:p14="http://schemas.microsoft.com/office/powerpoint/2010/main" val="152349034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SYN Attack - modifications</a:t>
            </a:r>
            <a:endParaRPr lang="en-US" b="0"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b="0" dirty="0">
                <a:latin typeface="Cambria" pitchFamily="18" charset="0"/>
              </a:rPr>
              <a:t>Modification 1 of </a:t>
            </a:r>
            <a:r>
              <a:rPr lang="en-US" b="0" dirty="0" err="1">
                <a:latin typeface="Cambria" pitchFamily="18" charset="0"/>
              </a:rPr>
              <a:t>syn</a:t>
            </a:r>
            <a:r>
              <a:rPr lang="en-US" b="0" dirty="0">
                <a:latin typeface="Cambria" pitchFamily="18" charset="0"/>
              </a:rPr>
              <a:t> flood attack scenario:</a:t>
            </a:r>
          </a:p>
          <a:p>
            <a:pPr lvl="1"/>
            <a:r>
              <a:rPr lang="en-US" b="0" dirty="0" smtClean="0">
                <a:latin typeface="Cambria" pitchFamily="18" charset="0"/>
              </a:rPr>
              <a:t>attacker </a:t>
            </a:r>
            <a:r>
              <a:rPr lang="en-US" b="0" dirty="0">
                <a:latin typeface="Cambria" pitchFamily="18" charset="0"/>
              </a:rPr>
              <a:t>spoofs sender’s address in SYN </a:t>
            </a:r>
            <a:r>
              <a:rPr lang="en-US" b="0" dirty="0" smtClean="0">
                <a:latin typeface="Cambria" pitchFamily="18" charset="0"/>
              </a:rPr>
              <a:t>packets sent </a:t>
            </a:r>
            <a:r>
              <a:rPr lang="en-US" b="0" dirty="0">
                <a:latin typeface="Cambria" pitchFamily="18" charset="0"/>
              </a:rPr>
              <a:t>to D</a:t>
            </a:r>
          </a:p>
          <a:p>
            <a:pPr lvl="1"/>
            <a:r>
              <a:rPr lang="en-US" b="0" dirty="0" smtClean="0">
                <a:latin typeface="Cambria" pitchFamily="18" charset="0"/>
              </a:rPr>
              <a:t>To </a:t>
            </a:r>
            <a:r>
              <a:rPr lang="en-US" b="0" dirty="0">
                <a:latin typeface="Cambria" pitchFamily="18" charset="0"/>
              </a:rPr>
              <a:t>mask packet’s real source, to cover his tracks</a:t>
            </a:r>
          </a:p>
          <a:p>
            <a:pPr marL="0" indent="0">
              <a:buNone/>
            </a:pPr>
            <a:r>
              <a:rPr lang="en-US" b="0" dirty="0" smtClean="0">
                <a:latin typeface="Cambria" pitchFamily="18" charset="0"/>
              </a:rPr>
              <a:t>2.  Modification </a:t>
            </a:r>
            <a:r>
              <a:rPr lang="en-US" b="0" dirty="0">
                <a:latin typeface="Cambria" pitchFamily="18" charset="0"/>
              </a:rPr>
              <a:t>2 of </a:t>
            </a:r>
            <a:r>
              <a:rPr lang="en-US" b="0" dirty="0" err="1">
                <a:latin typeface="Cambria" pitchFamily="18" charset="0"/>
              </a:rPr>
              <a:t>syn</a:t>
            </a:r>
            <a:r>
              <a:rPr lang="en-US" b="0" dirty="0">
                <a:latin typeface="Cambria" pitchFamily="18" charset="0"/>
              </a:rPr>
              <a:t> flood attack scenario:</a:t>
            </a:r>
          </a:p>
          <a:p>
            <a:pPr lvl="1"/>
            <a:r>
              <a:rPr lang="en-US" b="0" dirty="0" smtClean="0">
                <a:latin typeface="Cambria" pitchFamily="18" charset="0"/>
              </a:rPr>
              <a:t>attacker </a:t>
            </a:r>
            <a:r>
              <a:rPr lang="en-US" b="0" dirty="0">
                <a:latin typeface="Cambria" pitchFamily="18" charset="0"/>
              </a:rPr>
              <a:t>makes each spoofed sender’s address </a:t>
            </a:r>
            <a:r>
              <a:rPr lang="en-US" b="0" dirty="0" smtClean="0">
                <a:latin typeface="Cambria" pitchFamily="18" charset="0"/>
              </a:rPr>
              <a:t>in SYN </a:t>
            </a:r>
            <a:r>
              <a:rPr lang="en-US" b="0" dirty="0">
                <a:latin typeface="Cambria" pitchFamily="18" charset="0"/>
              </a:rPr>
              <a:t>packets different</a:t>
            </a:r>
          </a:p>
          <a:p>
            <a:pPr lvl="1"/>
            <a:r>
              <a:rPr lang="en-US" b="0" dirty="0" smtClean="0">
                <a:latin typeface="Cambria" pitchFamily="18" charset="0"/>
              </a:rPr>
              <a:t>If </a:t>
            </a:r>
            <a:r>
              <a:rPr lang="en-US" b="0" dirty="0">
                <a:latin typeface="Cambria" pitchFamily="18" charset="0"/>
              </a:rPr>
              <a:t>all had the same source, detection of attack would be </a:t>
            </a:r>
            <a:r>
              <a:rPr lang="en-US" b="0" dirty="0" smtClean="0">
                <a:latin typeface="Cambria" pitchFamily="18" charset="0"/>
              </a:rPr>
              <a:t>simpler</a:t>
            </a:r>
          </a:p>
          <a:p>
            <a:r>
              <a:rPr lang="en-US" b="0" dirty="0" smtClean="0">
                <a:latin typeface="Cambria" pitchFamily="18" charset="0"/>
              </a:rPr>
              <a:t>Too </a:t>
            </a:r>
            <a:r>
              <a:rPr lang="en-US" b="0" dirty="0">
                <a:latin typeface="Cambria" pitchFamily="18" charset="0"/>
              </a:rPr>
              <a:t>many incomplete connection requests </a:t>
            </a:r>
            <a:r>
              <a:rPr lang="en-US" b="0" dirty="0" smtClean="0">
                <a:latin typeface="Cambria" pitchFamily="18" charset="0"/>
              </a:rPr>
              <a:t>coming from </a:t>
            </a:r>
            <a:r>
              <a:rPr lang="en-US" b="0" dirty="0">
                <a:latin typeface="Cambria" pitchFamily="18" charset="0"/>
              </a:rPr>
              <a:t>the same source look </a:t>
            </a:r>
            <a:r>
              <a:rPr lang="en-US" b="0" dirty="0" smtClean="0">
                <a:latin typeface="Cambria" pitchFamily="18" charset="0"/>
              </a:rPr>
              <a:t>suspicious</a:t>
            </a:r>
            <a:endParaRPr lang="en-US" b="0" dirty="0">
              <a:latin typeface="Cambria" pitchFamily="18" charset="0"/>
            </a:endParaRPr>
          </a:p>
        </p:txBody>
      </p:sp>
    </p:spTree>
    <p:extLst>
      <p:ext uri="{BB962C8B-B14F-4D97-AF65-F5344CB8AC3E}">
        <p14:creationId xmlns:p14="http://schemas.microsoft.com/office/powerpoint/2010/main" val="123327412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LAND Attack</a:t>
            </a:r>
            <a:endParaRPr lang="en-US" b="0" dirty="0">
              <a:latin typeface="Cambria" pitchFamily="18" charset="0"/>
            </a:endParaRPr>
          </a:p>
        </p:txBody>
      </p:sp>
      <p:sp>
        <p:nvSpPr>
          <p:cNvPr id="3" name="Content Placeholder 2"/>
          <p:cNvSpPr>
            <a:spLocks noGrp="1"/>
          </p:cNvSpPr>
          <p:nvPr>
            <p:ph idx="1"/>
          </p:nvPr>
        </p:nvSpPr>
        <p:spPr/>
        <p:txBody>
          <a:bodyPr/>
          <a:lstStyle/>
          <a:p>
            <a:r>
              <a:rPr lang="en-US" b="0" dirty="0" smtClean="0">
                <a:latin typeface="Cambria" pitchFamily="18" charset="0"/>
              </a:rPr>
              <a:t>Send a </a:t>
            </a:r>
            <a:r>
              <a:rPr lang="en-US" b="0" dirty="0">
                <a:latin typeface="Cambria" pitchFamily="18" charset="0"/>
              </a:rPr>
              <a:t>spoofed TCP SYN packet (connection initiation) </a:t>
            </a:r>
            <a:endParaRPr lang="en-US" b="0" dirty="0" smtClean="0">
              <a:latin typeface="Cambria" pitchFamily="18" charset="0"/>
            </a:endParaRPr>
          </a:p>
          <a:p>
            <a:pPr lvl="1"/>
            <a:r>
              <a:rPr lang="en-US" b="0" dirty="0" smtClean="0">
                <a:latin typeface="Cambria" pitchFamily="18" charset="0"/>
              </a:rPr>
              <a:t>the </a:t>
            </a:r>
            <a:r>
              <a:rPr lang="en-US" b="0" dirty="0">
                <a:latin typeface="Cambria" pitchFamily="18" charset="0"/>
              </a:rPr>
              <a:t>target host's IP address </a:t>
            </a:r>
            <a:r>
              <a:rPr lang="en-US" b="0" dirty="0" smtClean="0">
                <a:latin typeface="Cambria" pitchFamily="18" charset="0"/>
              </a:rPr>
              <a:t>as </a:t>
            </a:r>
            <a:r>
              <a:rPr lang="en-US" b="0" dirty="0">
                <a:latin typeface="Cambria" pitchFamily="18" charset="0"/>
              </a:rPr>
              <a:t>both source and destination</a:t>
            </a:r>
          </a:p>
        </p:txBody>
      </p:sp>
    </p:spTree>
    <p:extLst>
      <p:ext uri="{BB962C8B-B14F-4D97-AF65-F5344CB8AC3E}">
        <p14:creationId xmlns:p14="http://schemas.microsoft.com/office/powerpoint/2010/main" val="27591037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Types of Malicious Code</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Trojan horses</a:t>
            </a:r>
          </a:p>
          <a:p>
            <a:r>
              <a:rPr lang="en-US" dirty="0" smtClean="0">
                <a:latin typeface="Cambria" pitchFamily="18" charset="0"/>
              </a:rPr>
              <a:t>Trapdoors</a:t>
            </a:r>
          </a:p>
          <a:p>
            <a:r>
              <a:rPr lang="en-US" dirty="0" smtClean="0">
                <a:latin typeface="Cambria" pitchFamily="18" charset="0"/>
              </a:rPr>
              <a:t>Bacteria</a:t>
            </a:r>
          </a:p>
          <a:p>
            <a:r>
              <a:rPr lang="en-US" dirty="0" smtClean="0">
                <a:latin typeface="Cambria" pitchFamily="18" charset="0"/>
              </a:rPr>
              <a:t>Logic bombs</a:t>
            </a:r>
          </a:p>
          <a:p>
            <a:r>
              <a:rPr lang="en-US" dirty="0" smtClean="0">
                <a:latin typeface="Cambria" pitchFamily="18" charset="0"/>
              </a:rPr>
              <a:t>Worms</a:t>
            </a:r>
          </a:p>
          <a:p>
            <a:r>
              <a:rPr lang="en-US" dirty="0" smtClean="0">
                <a:latin typeface="Cambria" pitchFamily="18" charset="0"/>
              </a:rPr>
              <a:t>Viruses</a:t>
            </a:r>
          </a:p>
          <a:p>
            <a:pPr marL="0" indent="0">
              <a:buNone/>
            </a:pPr>
            <a:endParaRPr lang="en-US" dirty="0">
              <a:latin typeface="Cambria" pitchFamily="18" charset="0"/>
            </a:endParaRPr>
          </a:p>
        </p:txBody>
      </p:sp>
      <p:sp>
        <p:nvSpPr>
          <p:cNvPr id="4" name="Rectangle 6"/>
          <p:cNvSpPr>
            <a:spLocks noChangeArrowheads="1"/>
          </p:cNvSpPr>
          <p:nvPr/>
        </p:nvSpPr>
        <p:spPr bwMode="auto">
          <a:xfrm>
            <a:off x="990600" y="57912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Trapdoor</a:t>
            </a:r>
          </a:p>
        </p:txBody>
      </p:sp>
      <p:sp>
        <p:nvSpPr>
          <p:cNvPr id="6" name="Rectangle 10"/>
          <p:cNvSpPr>
            <a:spLocks noChangeArrowheads="1"/>
          </p:cNvSpPr>
          <p:nvPr/>
        </p:nvSpPr>
        <p:spPr bwMode="auto">
          <a:xfrm>
            <a:off x="2209800" y="57912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Logic</a:t>
            </a:r>
          </a:p>
          <a:p>
            <a:pPr algn="ctr"/>
            <a:r>
              <a:rPr lang="en-US" sz="2000" b="1"/>
              <a:t>Bomb</a:t>
            </a:r>
          </a:p>
        </p:txBody>
      </p:sp>
      <p:sp>
        <p:nvSpPr>
          <p:cNvPr id="7" name="Rectangle 11"/>
          <p:cNvSpPr>
            <a:spLocks noChangeArrowheads="1"/>
          </p:cNvSpPr>
          <p:nvPr/>
        </p:nvSpPr>
        <p:spPr bwMode="auto">
          <a:xfrm>
            <a:off x="4800600" y="57912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Virus</a:t>
            </a:r>
          </a:p>
        </p:txBody>
      </p:sp>
      <p:sp>
        <p:nvSpPr>
          <p:cNvPr id="8" name="Rectangle 12"/>
          <p:cNvSpPr>
            <a:spLocks noChangeArrowheads="1"/>
          </p:cNvSpPr>
          <p:nvPr/>
        </p:nvSpPr>
        <p:spPr bwMode="auto">
          <a:xfrm>
            <a:off x="7772400" y="5791200"/>
            <a:ext cx="1295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Worm</a:t>
            </a:r>
          </a:p>
        </p:txBody>
      </p:sp>
      <p:sp>
        <p:nvSpPr>
          <p:cNvPr id="9" name="Rectangle 13"/>
          <p:cNvSpPr>
            <a:spLocks noChangeArrowheads="1"/>
          </p:cNvSpPr>
          <p:nvPr/>
        </p:nvSpPr>
        <p:spPr bwMode="auto">
          <a:xfrm>
            <a:off x="6477000" y="57912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Bacteria</a:t>
            </a:r>
          </a:p>
        </p:txBody>
      </p:sp>
      <p:sp>
        <p:nvSpPr>
          <p:cNvPr id="10" name="Rectangle 14"/>
          <p:cNvSpPr>
            <a:spLocks noChangeArrowheads="1"/>
          </p:cNvSpPr>
          <p:nvPr/>
        </p:nvSpPr>
        <p:spPr bwMode="auto">
          <a:xfrm>
            <a:off x="5943600" y="44196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No</a:t>
            </a:r>
          </a:p>
          <a:p>
            <a:pPr algn="ctr"/>
            <a:r>
              <a:rPr lang="en-US" sz="2000" b="1"/>
              <a:t>Host</a:t>
            </a:r>
          </a:p>
        </p:txBody>
      </p:sp>
      <p:sp>
        <p:nvSpPr>
          <p:cNvPr id="11" name="Rectangle 15"/>
          <p:cNvSpPr>
            <a:spLocks noChangeArrowheads="1"/>
          </p:cNvSpPr>
          <p:nvPr/>
        </p:nvSpPr>
        <p:spPr bwMode="auto">
          <a:xfrm>
            <a:off x="2362200" y="44958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a:t>Needs</a:t>
            </a:r>
          </a:p>
          <a:p>
            <a:pPr algn="ctr"/>
            <a:r>
              <a:rPr lang="en-US" sz="2000" b="1" dirty="0"/>
              <a:t>Host</a:t>
            </a:r>
          </a:p>
        </p:txBody>
      </p:sp>
      <p:sp>
        <p:nvSpPr>
          <p:cNvPr id="12" name="Rectangle 16"/>
          <p:cNvSpPr>
            <a:spLocks noChangeArrowheads="1"/>
          </p:cNvSpPr>
          <p:nvPr/>
        </p:nvSpPr>
        <p:spPr bwMode="auto">
          <a:xfrm>
            <a:off x="4114800" y="35052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a:t>Malware</a:t>
            </a:r>
          </a:p>
        </p:txBody>
      </p:sp>
      <p:sp>
        <p:nvSpPr>
          <p:cNvPr id="13" name="Line 17"/>
          <p:cNvSpPr>
            <a:spLocks noChangeShapeType="1"/>
          </p:cNvSpPr>
          <p:nvPr/>
        </p:nvSpPr>
        <p:spPr bwMode="auto">
          <a:xfrm flipH="1">
            <a:off x="3048000" y="4267200"/>
            <a:ext cx="1219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8"/>
          <p:cNvSpPr>
            <a:spLocks noChangeShapeType="1"/>
          </p:cNvSpPr>
          <p:nvPr/>
        </p:nvSpPr>
        <p:spPr bwMode="auto">
          <a:xfrm>
            <a:off x="5181600" y="4267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9"/>
          <p:cNvSpPr>
            <a:spLocks noChangeShapeType="1"/>
          </p:cNvSpPr>
          <p:nvPr/>
        </p:nvSpPr>
        <p:spPr bwMode="auto">
          <a:xfrm flipH="1">
            <a:off x="1676400" y="52578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0"/>
          <p:cNvSpPr>
            <a:spLocks noChangeShapeType="1"/>
          </p:cNvSpPr>
          <p:nvPr/>
        </p:nvSpPr>
        <p:spPr bwMode="auto">
          <a:xfrm>
            <a:off x="2971800" y="5257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1"/>
          <p:cNvSpPr>
            <a:spLocks noChangeShapeType="1"/>
          </p:cNvSpPr>
          <p:nvPr/>
        </p:nvSpPr>
        <p:spPr bwMode="auto">
          <a:xfrm>
            <a:off x="3352800" y="5257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22"/>
          <p:cNvSpPr>
            <a:spLocks noChangeShapeType="1"/>
          </p:cNvSpPr>
          <p:nvPr/>
        </p:nvSpPr>
        <p:spPr bwMode="auto">
          <a:xfrm>
            <a:off x="3657600" y="5257800"/>
            <a:ext cx="1524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3"/>
          <p:cNvSpPr>
            <a:spLocks noChangeShapeType="1"/>
          </p:cNvSpPr>
          <p:nvPr/>
        </p:nvSpPr>
        <p:spPr bwMode="auto">
          <a:xfrm>
            <a:off x="6781800" y="5181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4"/>
          <p:cNvSpPr>
            <a:spLocks noChangeShapeType="1"/>
          </p:cNvSpPr>
          <p:nvPr/>
        </p:nvSpPr>
        <p:spPr bwMode="auto">
          <a:xfrm>
            <a:off x="7162800" y="51816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9"/>
          <p:cNvSpPr>
            <a:spLocks noChangeArrowheads="1"/>
          </p:cNvSpPr>
          <p:nvPr/>
        </p:nvSpPr>
        <p:spPr bwMode="auto">
          <a:xfrm>
            <a:off x="3543300" y="5791200"/>
            <a:ext cx="1295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Trojan </a:t>
            </a:r>
          </a:p>
          <a:p>
            <a:pPr algn="ctr"/>
            <a:r>
              <a:rPr lang="en-US" sz="2000" b="1"/>
              <a:t>Horse</a:t>
            </a:r>
          </a:p>
        </p:txBody>
      </p:sp>
    </p:spTree>
    <p:extLst>
      <p:ext uri="{BB962C8B-B14F-4D97-AF65-F5344CB8AC3E}">
        <p14:creationId xmlns:p14="http://schemas.microsoft.com/office/powerpoint/2010/main" val="1534958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TCP Session Hijacking</a:t>
            </a:r>
            <a:endParaRPr lang="en-US" b="0" dirty="0">
              <a:latin typeface="Cambria" pitchFamily="18" charset="0"/>
            </a:endParaRPr>
          </a:p>
        </p:txBody>
      </p:sp>
      <p:sp>
        <p:nvSpPr>
          <p:cNvPr id="3" name="Content Placeholder 2"/>
          <p:cNvSpPr>
            <a:spLocks noGrp="1"/>
          </p:cNvSpPr>
          <p:nvPr>
            <p:ph idx="1"/>
          </p:nvPr>
        </p:nvSpPr>
        <p:spPr/>
        <p:txBody>
          <a:bodyPr>
            <a:normAutofit lnSpcReduction="10000"/>
          </a:bodyPr>
          <a:lstStyle/>
          <a:p>
            <a:r>
              <a:rPr lang="en-US" b="0" dirty="0">
                <a:latin typeface="Cambria" pitchFamily="18" charset="0"/>
              </a:rPr>
              <a:t>U</a:t>
            </a:r>
            <a:r>
              <a:rPr lang="en-US" b="0" dirty="0" smtClean="0">
                <a:latin typeface="Cambria" pitchFamily="18" charset="0"/>
              </a:rPr>
              <a:t>nsynchronized hosts </a:t>
            </a:r>
            <a:r>
              <a:rPr lang="en-US" b="0" dirty="0">
                <a:latin typeface="Cambria" pitchFamily="18" charset="0"/>
              </a:rPr>
              <a:t>will discard (ignore) packets from each </a:t>
            </a:r>
            <a:r>
              <a:rPr lang="en-US" b="0" dirty="0" smtClean="0">
                <a:latin typeface="Cambria" pitchFamily="18" charset="0"/>
              </a:rPr>
              <a:t>other</a:t>
            </a:r>
          </a:p>
          <a:p>
            <a:r>
              <a:rPr lang="en-US" b="0" dirty="0" smtClean="0">
                <a:latin typeface="Cambria" pitchFamily="18" charset="0"/>
              </a:rPr>
              <a:t>The Attack:</a:t>
            </a:r>
          </a:p>
          <a:p>
            <a:pPr lvl="1"/>
            <a:r>
              <a:rPr lang="en-US" b="0" dirty="0" smtClean="0">
                <a:latin typeface="Cambria" pitchFamily="18" charset="0"/>
              </a:rPr>
              <a:t>Desynchronize the packets by sending spoofing the IP addresses and changing the sequence numbers in the header</a:t>
            </a:r>
          </a:p>
          <a:p>
            <a:pPr lvl="1"/>
            <a:r>
              <a:rPr lang="en-US" b="0" dirty="0" smtClean="0">
                <a:latin typeface="Cambria" pitchFamily="18" charset="0"/>
              </a:rPr>
              <a:t>Inject </a:t>
            </a:r>
            <a:r>
              <a:rPr lang="en-US" b="0" dirty="0">
                <a:latin typeface="Cambria" pitchFamily="18" charset="0"/>
              </a:rPr>
              <a:t>forged packets with the correct sequence numbers (and potentially modify or add commands to the communication</a:t>
            </a:r>
            <a:r>
              <a:rPr lang="en-US" b="0" dirty="0" smtClean="0">
                <a:latin typeface="Cambria" pitchFamily="18" charset="0"/>
              </a:rPr>
              <a:t>)</a:t>
            </a:r>
          </a:p>
          <a:p>
            <a:pPr lvl="1"/>
            <a:r>
              <a:rPr lang="en-US" b="0" dirty="0" smtClean="0">
                <a:latin typeface="Cambria" pitchFamily="18" charset="0"/>
              </a:rPr>
              <a:t>Attacker has to be between the two hosts</a:t>
            </a:r>
          </a:p>
          <a:p>
            <a:pPr lvl="1"/>
            <a:endParaRPr lang="en-US" b="0" dirty="0">
              <a:latin typeface="Cambria" pitchFamily="18" charset="0"/>
            </a:endParaRPr>
          </a:p>
        </p:txBody>
      </p:sp>
    </p:spTree>
    <p:extLst>
      <p:ext uri="{BB962C8B-B14F-4D97-AF65-F5344CB8AC3E}">
        <p14:creationId xmlns:p14="http://schemas.microsoft.com/office/powerpoint/2010/main" val="12840045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Port Scan Attack</a:t>
            </a:r>
            <a:endParaRPr lang="en-US" b="0" dirty="0">
              <a:latin typeface="Cambria" pitchFamily="18" charset="0"/>
            </a:endParaRPr>
          </a:p>
        </p:txBody>
      </p:sp>
      <p:sp>
        <p:nvSpPr>
          <p:cNvPr id="3" name="Content Placeholder 2"/>
          <p:cNvSpPr>
            <a:spLocks noGrp="1"/>
          </p:cNvSpPr>
          <p:nvPr>
            <p:ph idx="1"/>
          </p:nvPr>
        </p:nvSpPr>
        <p:spPr/>
        <p:txBody>
          <a:bodyPr/>
          <a:lstStyle/>
          <a:p>
            <a:r>
              <a:rPr lang="en-US" b="0" dirty="0" smtClean="0">
                <a:latin typeface="Cambria" pitchFamily="18" charset="0"/>
              </a:rPr>
              <a:t>Scan ports </a:t>
            </a:r>
          </a:p>
          <a:p>
            <a:r>
              <a:rPr lang="en-US" b="0" dirty="0" smtClean="0">
                <a:latin typeface="Cambria" pitchFamily="18" charset="0"/>
              </a:rPr>
              <a:t>Send random packets to the ports</a:t>
            </a:r>
            <a:endParaRPr lang="en-US" b="0" dirty="0">
              <a:latin typeface="Cambria" pitchFamily="18" charset="0"/>
            </a:endParaRPr>
          </a:p>
        </p:txBody>
      </p:sp>
    </p:spTree>
    <p:extLst>
      <p:ext uri="{BB962C8B-B14F-4D97-AF65-F5344CB8AC3E}">
        <p14:creationId xmlns:p14="http://schemas.microsoft.com/office/powerpoint/2010/main" val="405778326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UDP Attack</a:t>
            </a:r>
            <a:endParaRPr lang="en-US" b="0" dirty="0">
              <a:latin typeface="Cambria" pitchFamily="18" charset="0"/>
            </a:endParaRPr>
          </a:p>
        </p:txBody>
      </p:sp>
      <p:sp>
        <p:nvSpPr>
          <p:cNvPr id="3" name="Content Placeholder 2"/>
          <p:cNvSpPr>
            <a:spLocks noGrp="1"/>
          </p:cNvSpPr>
          <p:nvPr>
            <p:ph idx="1"/>
          </p:nvPr>
        </p:nvSpPr>
        <p:spPr/>
        <p:txBody>
          <a:bodyPr>
            <a:normAutofit/>
          </a:bodyPr>
          <a:lstStyle/>
          <a:p>
            <a:r>
              <a:rPr lang="en-US" b="0" dirty="0">
                <a:latin typeface="Cambria" pitchFamily="18" charset="0"/>
              </a:rPr>
              <a:t>UDP flooding</a:t>
            </a:r>
          </a:p>
          <a:p>
            <a:pPr lvl="1"/>
            <a:r>
              <a:rPr lang="en-US" b="0" dirty="0" smtClean="0">
                <a:latin typeface="Cambria" pitchFamily="18" charset="0"/>
              </a:rPr>
              <a:t>No </a:t>
            </a:r>
            <a:r>
              <a:rPr lang="en-US" b="0" dirty="0">
                <a:latin typeface="Cambria" pitchFamily="18" charset="0"/>
              </a:rPr>
              <a:t>connection setup required</a:t>
            </a:r>
          </a:p>
          <a:p>
            <a:r>
              <a:rPr lang="en-US" b="0" dirty="0" smtClean="0">
                <a:latin typeface="Cambria" pitchFamily="18" charset="0"/>
              </a:rPr>
              <a:t>Attack:</a:t>
            </a:r>
          </a:p>
          <a:p>
            <a:pPr lvl="1"/>
            <a:r>
              <a:rPr lang="en-US" b="0" dirty="0" smtClean="0">
                <a:latin typeface="Cambria" pitchFamily="18" charset="0"/>
              </a:rPr>
              <a:t>Y </a:t>
            </a:r>
            <a:r>
              <a:rPr lang="en-US" b="0" dirty="0">
                <a:latin typeface="Cambria" pitchFamily="18" charset="0"/>
              </a:rPr>
              <a:t>sends a UDP packet to a random port to X</a:t>
            </a:r>
          </a:p>
          <a:p>
            <a:pPr lvl="1"/>
            <a:r>
              <a:rPr lang="en-US" b="0" dirty="0" smtClean="0">
                <a:latin typeface="Cambria" pitchFamily="18" charset="0"/>
              </a:rPr>
              <a:t>Since </a:t>
            </a:r>
            <a:r>
              <a:rPr lang="en-US" b="0" dirty="0">
                <a:latin typeface="Cambria" pitchFamily="18" charset="0"/>
              </a:rPr>
              <a:t>port is not open, X will send ICMP “</a:t>
            </a:r>
            <a:r>
              <a:rPr lang="en-US" b="0" dirty="0" smtClean="0">
                <a:latin typeface="Cambria" pitchFamily="18" charset="0"/>
              </a:rPr>
              <a:t>destination unreachable</a:t>
            </a:r>
            <a:r>
              <a:rPr lang="en-US" b="0" dirty="0">
                <a:latin typeface="Cambria" pitchFamily="18" charset="0"/>
              </a:rPr>
              <a:t>” message to Y</a:t>
            </a:r>
          </a:p>
          <a:p>
            <a:pPr lvl="1"/>
            <a:r>
              <a:rPr lang="en-US" b="0" i="1" dirty="0" smtClean="0">
                <a:latin typeface="Cambria" pitchFamily="18" charset="0"/>
              </a:rPr>
              <a:t>Repeat </a:t>
            </a:r>
            <a:r>
              <a:rPr lang="en-US" b="0" i="1" dirty="0">
                <a:latin typeface="Cambria" pitchFamily="18" charset="0"/>
              </a:rPr>
              <a:t>this enough times to overwhelm X</a:t>
            </a:r>
            <a:endParaRPr lang="en-US" b="0" dirty="0">
              <a:latin typeface="Cambria" pitchFamily="18" charset="0"/>
            </a:endParaRPr>
          </a:p>
        </p:txBody>
      </p:sp>
    </p:spTree>
    <p:extLst>
      <p:ext uri="{BB962C8B-B14F-4D97-AF65-F5344CB8AC3E}">
        <p14:creationId xmlns:p14="http://schemas.microsoft.com/office/powerpoint/2010/main" val="16675184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mbria" pitchFamily="18" charset="0"/>
              </a:rPr>
              <a:t>Network layer</a:t>
            </a:r>
            <a:endParaRPr lang="en-US" dirty="0">
              <a:latin typeface="Cambria"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1815448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IP Spoofing</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Overwrite the source IP address in packet header to IP of trusted host</a:t>
            </a:r>
          </a:p>
          <a:p>
            <a:pPr lvl="1"/>
            <a:r>
              <a:rPr lang="en-US" dirty="0" smtClean="0">
                <a:latin typeface="Cambria" pitchFamily="18" charset="0"/>
              </a:rPr>
              <a:t>What else would need to be changed?</a:t>
            </a:r>
          </a:p>
          <a:p>
            <a:pPr lvl="2"/>
            <a:r>
              <a:rPr lang="en-US" dirty="0" smtClean="0">
                <a:latin typeface="Cambria" pitchFamily="18" charset="0"/>
              </a:rPr>
              <a:t>Checksum</a:t>
            </a:r>
          </a:p>
          <a:p>
            <a:pPr lvl="1"/>
            <a:r>
              <a:rPr lang="en-US" dirty="0" smtClean="0">
                <a:latin typeface="Cambria" pitchFamily="18" charset="0"/>
              </a:rPr>
              <a:t>How does the attacker learn the IP address of the trusted host?</a:t>
            </a:r>
          </a:p>
          <a:p>
            <a:pPr lvl="1"/>
            <a:r>
              <a:rPr lang="en-US" dirty="0" smtClean="0">
                <a:latin typeface="Cambria" pitchFamily="18" charset="0"/>
              </a:rPr>
              <a:t>Goal: overwhelm the destination with packets</a:t>
            </a:r>
            <a:endParaRPr lang="en-US" dirty="0">
              <a:latin typeface="Cambria" pitchFamily="18" charset="0"/>
            </a:endParaRPr>
          </a:p>
        </p:txBody>
      </p:sp>
    </p:spTree>
    <p:extLst>
      <p:ext uri="{BB962C8B-B14F-4D97-AF65-F5344CB8AC3E}">
        <p14:creationId xmlns:p14="http://schemas.microsoft.com/office/powerpoint/2010/main" val="256981670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Dealing with IP Spoofing</a:t>
            </a:r>
            <a:endParaRPr lang="en-US" dirty="0">
              <a:latin typeface="Cambria" pitchFamily="18" charset="0"/>
            </a:endParaRPr>
          </a:p>
        </p:txBody>
      </p:sp>
      <p:sp>
        <p:nvSpPr>
          <p:cNvPr id="3" name="Content Placeholder 2"/>
          <p:cNvSpPr>
            <a:spLocks noGrp="1"/>
          </p:cNvSpPr>
          <p:nvPr>
            <p:ph idx="1"/>
          </p:nvPr>
        </p:nvSpPr>
        <p:spPr/>
        <p:txBody>
          <a:bodyPr>
            <a:normAutofit/>
          </a:bodyPr>
          <a:lstStyle/>
          <a:p>
            <a:r>
              <a:rPr lang="en-US" dirty="0" smtClean="0">
                <a:latin typeface="Cambria" pitchFamily="18" charset="0"/>
              </a:rPr>
              <a:t>Cannot be prevented </a:t>
            </a:r>
            <a:r>
              <a:rPr lang="en-US" b="1" dirty="0" smtClean="0">
                <a:latin typeface="Cambria" pitchFamily="18" charset="0"/>
              </a:rPr>
              <a:t>BUT</a:t>
            </a:r>
          </a:p>
          <a:p>
            <a:pPr lvl="1"/>
            <a:r>
              <a:rPr lang="en-US" dirty="0" smtClean="0">
                <a:latin typeface="Cambria" pitchFamily="18" charset="0"/>
              </a:rPr>
              <a:t>Configure border routers to block packets from outside their domain that have source addresses from inside the domain</a:t>
            </a:r>
          </a:p>
          <a:p>
            <a:pPr lvl="1"/>
            <a:r>
              <a:rPr lang="en-US" dirty="0" smtClean="0">
                <a:latin typeface="Cambria" pitchFamily="18" charset="0"/>
              </a:rPr>
              <a:t>Configure border routers to block outgoing packets with source addresses from outside the domain</a:t>
            </a:r>
          </a:p>
          <a:p>
            <a:pPr lvl="1"/>
            <a:r>
              <a:rPr lang="en-US" dirty="0" smtClean="0">
                <a:latin typeface="Cambria" pitchFamily="18" charset="0"/>
              </a:rPr>
              <a:t>Implement </a:t>
            </a:r>
            <a:r>
              <a:rPr lang="en-US" dirty="0" err="1" smtClean="0">
                <a:latin typeface="Cambria" pitchFamily="18" charset="0"/>
              </a:rPr>
              <a:t>traceback</a:t>
            </a:r>
            <a:r>
              <a:rPr lang="en-US" dirty="0" smtClean="0">
                <a:latin typeface="Cambria" pitchFamily="18" charset="0"/>
              </a:rPr>
              <a:t> techniques (to be discussed later)</a:t>
            </a:r>
            <a:endParaRPr lang="en-US" dirty="0">
              <a:latin typeface="Cambria" pitchFamily="18" charset="0"/>
            </a:endParaRPr>
          </a:p>
        </p:txBody>
      </p:sp>
    </p:spTree>
    <p:extLst>
      <p:ext uri="{BB962C8B-B14F-4D97-AF65-F5344CB8AC3E}">
        <p14:creationId xmlns:p14="http://schemas.microsoft.com/office/powerpoint/2010/main" val="88563273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RIP Attacks</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Malicious node advertises best route (LIAR!)</a:t>
            </a:r>
          </a:p>
          <a:p>
            <a:r>
              <a:rPr lang="en-US" dirty="0" smtClean="0">
                <a:latin typeface="Cambria" pitchFamily="18" charset="0"/>
              </a:rPr>
              <a:t>Impersonate a host so traffic goes through malicious host instead</a:t>
            </a:r>
          </a:p>
          <a:p>
            <a:endParaRPr lang="en-US" dirty="0">
              <a:latin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71150"/>
            <a:ext cx="3429000" cy="284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90800" y="6353200"/>
            <a:ext cx="5334000" cy="261610"/>
          </a:xfrm>
          <a:prstGeom prst="rect">
            <a:avLst/>
          </a:prstGeom>
        </p:spPr>
        <p:txBody>
          <a:bodyPr wrap="square">
            <a:spAutoFit/>
          </a:bodyPr>
          <a:lstStyle/>
          <a:p>
            <a:r>
              <a:rPr lang="en-US" sz="1050" dirty="0"/>
              <a:t>http://www.javvin.com/networksecurity/RIPRoutingAttacks.html</a:t>
            </a:r>
          </a:p>
        </p:txBody>
      </p:sp>
    </p:spTree>
    <p:extLst>
      <p:ext uri="{BB962C8B-B14F-4D97-AF65-F5344CB8AC3E}">
        <p14:creationId xmlns:p14="http://schemas.microsoft.com/office/powerpoint/2010/main" val="197992250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Dealing with RIP Attacks</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RIP version 2</a:t>
            </a:r>
          </a:p>
          <a:p>
            <a:pPr lvl="1"/>
            <a:r>
              <a:rPr lang="en-US" dirty="0" smtClean="0">
                <a:latin typeface="Cambria" pitchFamily="18" charset="0"/>
              </a:rPr>
              <a:t>Password authentication (MD5)</a:t>
            </a:r>
          </a:p>
          <a:p>
            <a:r>
              <a:rPr lang="en-US" dirty="0" smtClean="0">
                <a:latin typeface="Cambria" pitchFamily="18" charset="0"/>
              </a:rPr>
              <a:t>Disable RIP altogether and use OSPF instead (recommended)</a:t>
            </a:r>
            <a:endParaRPr lang="en-US"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146835562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ICMP Attacks</a:t>
            </a:r>
            <a:endParaRPr lang="en-US" dirty="0">
              <a:latin typeface="Cambria" pitchFamily="18" charset="0"/>
            </a:endParaRPr>
          </a:p>
        </p:txBody>
      </p:sp>
      <p:sp>
        <p:nvSpPr>
          <p:cNvPr id="3" name="Content Placeholder 2"/>
          <p:cNvSpPr>
            <a:spLocks noGrp="1"/>
          </p:cNvSpPr>
          <p:nvPr>
            <p:ph idx="1"/>
          </p:nvPr>
        </p:nvSpPr>
        <p:spPr/>
        <p:txBody>
          <a:bodyPr>
            <a:noAutofit/>
          </a:bodyPr>
          <a:lstStyle/>
          <a:p>
            <a:r>
              <a:rPr lang="en-US" sz="2400" dirty="0" smtClean="0">
                <a:latin typeface="Cambria" pitchFamily="18" charset="0"/>
              </a:rPr>
              <a:t>Ping of death</a:t>
            </a:r>
          </a:p>
          <a:p>
            <a:r>
              <a:rPr lang="en-US" sz="2400" dirty="0" smtClean="0">
                <a:latin typeface="Cambria" pitchFamily="18" charset="0"/>
              </a:rPr>
              <a:t>Ping floods</a:t>
            </a:r>
          </a:p>
          <a:p>
            <a:r>
              <a:rPr lang="en-US" sz="2400" dirty="0" smtClean="0">
                <a:latin typeface="Cambria" pitchFamily="18" charset="0"/>
              </a:rPr>
              <a:t>ICMP DOS attack</a:t>
            </a:r>
          </a:p>
          <a:p>
            <a:pPr lvl="1"/>
            <a:r>
              <a:rPr lang="en-US" sz="2000" dirty="0" smtClean="0">
                <a:latin typeface="Cambria" pitchFamily="18" charset="0"/>
              </a:rPr>
              <a:t>Uses ‘Redirect’, ‘Destination unreachable’ or ‘Time exceeded’ messages</a:t>
            </a:r>
          </a:p>
        </p:txBody>
      </p:sp>
      <p:pic>
        <p:nvPicPr>
          <p:cNvPr id="3074" name="Picture 2" descr="C:\Users\shilling\AppData\Local\Microsoft\Windows\Temporary Internet Files\Content.IE5\XV249GG2\MC90044502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3502577"/>
            <a:ext cx="2103120" cy="272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88843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Echo-</a:t>
            </a:r>
            <a:r>
              <a:rPr lang="en-US" dirty="0" err="1" smtClean="0">
                <a:latin typeface="Cambria" pitchFamily="18" charset="0"/>
              </a:rPr>
              <a:t>chargen</a:t>
            </a:r>
            <a:endParaRPr lang="en-US" dirty="0">
              <a:latin typeface="Cambria" pitchFamily="18" charset="0"/>
            </a:endParaRPr>
          </a:p>
        </p:txBody>
      </p:sp>
      <p:sp>
        <p:nvSpPr>
          <p:cNvPr id="3" name="Content Placeholder 2"/>
          <p:cNvSpPr>
            <a:spLocks noGrp="1"/>
          </p:cNvSpPr>
          <p:nvPr>
            <p:ph idx="1"/>
          </p:nvPr>
        </p:nvSpPr>
        <p:spPr/>
        <p:txBody>
          <a:bodyPr/>
          <a:lstStyle/>
          <a:p>
            <a:r>
              <a:rPr lang="en-US" sz="2400" dirty="0">
                <a:latin typeface="Cambria" pitchFamily="18" charset="0"/>
              </a:rPr>
              <a:t>Echo‐</a:t>
            </a:r>
            <a:r>
              <a:rPr lang="en-US" sz="2400" dirty="0" err="1">
                <a:latin typeface="Cambria" pitchFamily="18" charset="0"/>
              </a:rPr>
              <a:t>chargen</a:t>
            </a:r>
            <a:r>
              <a:rPr lang="en-US" sz="2400" dirty="0">
                <a:latin typeface="Cambria" pitchFamily="18" charset="0"/>
              </a:rPr>
              <a:t> attack</a:t>
            </a:r>
          </a:p>
          <a:p>
            <a:pPr lvl="1"/>
            <a:r>
              <a:rPr lang="en-US" sz="2000" i="1" dirty="0" err="1">
                <a:latin typeface="Cambria" pitchFamily="18" charset="0"/>
              </a:rPr>
              <a:t>chargen</a:t>
            </a:r>
            <a:r>
              <a:rPr lang="en-US" sz="2000" i="1" dirty="0">
                <a:latin typeface="Cambria" pitchFamily="18" charset="0"/>
              </a:rPr>
              <a:t> </a:t>
            </a:r>
            <a:r>
              <a:rPr lang="en-US" sz="2000" dirty="0">
                <a:latin typeface="Cambria" pitchFamily="18" charset="0"/>
              </a:rPr>
              <a:t>protocol – generates stream of packets; used for testing network</a:t>
            </a:r>
          </a:p>
          <a:p>
            <a:pPr lvl="1"/>
            <a:r>
              <a:rPr lang="en-US" sz="2000" dirty="0">
                <a:latin typeface="Cambria" pitchFamily="18" charset="0"/>
              </a:rPr>
              <a:t>Echo‐</a:t>
            </a:r>
            <a:r>
              <a:rPr lang="en-US" sz="2000" dirty="0" err="1">
                <a:latin typeface="Cambria" pitchFamily="18" charset="0"/>
              </a:rPr>
              <a:t>chargen</a:t>
            </a:r>
            <a:r>
              <a:rPr lang="en-US" sz="2000" dirty="0">
                <a:latin typeface="Cambria" pitchFamily="18" charset="0"/>
              </a:rPr>
              <a:t> attack example 1:</a:t>
            </a:r>
          </a:p>
          <a:p>
            <a:pPr lvl="2"/>
            <a:r>
              <a:rPr lang="en-US" sz="1600" dirty="0">
                <a:latin typeface="Cambria" pitchFamily="18" charset="0"/>
              </a:rPr>
              <a:t>(1) Attacker uses </a:t>
            </a:r>
            <a:r>
              <a:rPr lang="en-US" sz="1600" dirty="0" err="1">
                <a:latin typeface="Cambria" pitchFamily="18" charset="0"/>
              </a:rPr>
              <a:t>chargen</a:t>
            </a:r>
            <a:r>
              <a:rPr lang="en-US" sz="1600" dirty="0">
                <a:latin typeface="Cambria" pitchFamily="18" charset="0"/>
              </a:rPr>
              <a:t> on server X to send stream of echo request packets to Y</a:t>
            </a:r>
          </a:p>
          <a:p>
            <a:pPr lvl="2"/>
            <a:r>
              <a:rPr lang="en-US" sz="1600" dirty="0">
                <a:latin typeface="Cambria" pitchFamily="18" charset="0"/>
              </a:rPr>
              <a:t>(2) Y sends echo reply packets back to X</a:t>
            </a:r>
          </a:p>
          <a:p>
            <a:pPr lvl="2"/>
            <a:r>
              <a:rPr lang="en-US" sz="1600" dirty="0">
                <a:latin typeface="Cambria" pitchFamily="18" charset="0"/>
              </a:rPr>
              <a:t>This creates endless “busy loop” between X &amp; Y</a:t>
            </a:r>
          </a:p>
          <a:p>
            <a:pPr lvl="1"/>
            <a:r>
              <a:rPr lang="en-US" sz="2000" dirty="0">
                <a:latin typeface="Cambria" pitchFamily="18" charset="0"/>
              </a:rPr>
              <a:t>Echo‐</a:t>
            </a:r>
            <a:r>
              <a:rPr lang="en-US" sz="2000" dirty="0" err="1">
                <a:latin typeface="Cambria" pitchFamily="18" charset="0"/>
              </a:rPr>
              <a:t>chargen</a:t>
            </a:r>
            <a:r>
              <a:rPr lang="en-US" sz="2000" dirty="0">
                <a:latin typeface="Cambria" pitchFamily="18" charset="0"/>
              </a:rPr>
              <a:t> attack example 2:</a:t>
            </a:r>
          </a:p>
          <a:p>
            <a:pPr lvl="1"/>
            <a:r>
              <a:rPr lang="en-US" sz="2000" dirty="0">
                <a:latin typeface="Cambria" pitchFamily="18" charset="0"/>
              </a:rPr>
              <a:t>(1) Attacker uses </a:t>
            </a:r>
            <a:r>
              <a:rPr lang="en-US" sz="2000" dirty="0" err="1">
                <a:latin typeface="Cambria" pitchFamily="18" charset="0"/>
              </a:rPr>
              <a:t>chargen</a:t>
            </a:r>
            <a:r>
              <a:rPr lang="en-US" sz="2000" dirty="0">
                <a:latin typeface="Cambria" pitchFamily="18" charset="0"/>
              </a:rPr>
              <a:t> on X to send stream of </a:t>
            </a:r>
            <a:r>
              <a:rPr lang="en-US" sz="2000" i="1" dirty="0">
                <a:latin typeface="Cambria" pitchFamily="18" charset="0"/>
              </a:rPr>
              <a:t>echo request </a:t>
            </a:r>
            <a:r>
              <a:rPr lang="en-US" sz="2000" dirty="0">
                <a:latin typeface="Cambria" pitchFamily="18" charset="0"/>
              </a:rPr>
              <a:t>packets </a:t>
            </a:r>
            <a:r>
              <a:rPr lang="en-US" sz="2000" i="1" dirty="0">
                <a:latin typeface="Cambria" pitchFamily="18" charset="0"/>
              </a:rPr>
              <a:t>to X</a:t>
            </a:r>
          </a:p>
          <a:p>
            <a:pPr lvl="1"/>
            <a:r>
              <a:rPr lang="en-US" sz="2000" dirty="0">
                <a:latin typeface="Cambria" pitchFamily="18" charset="0"/>
              </a:rPr>
              <a:t>(2) X sends </a:t>
            </a:r>
            <a:r>
              <a:rPr lang="en-US" sz="2000" i="1" dirty="0">
                <a:latin typeface="Cambria" pitchFamily="18" charset="0"/>
              </a:rPr>
              <a:t>echo reply </a:t>
            </a:r>
            <a:r>
              <a:rPr lang="en-US" sz="2000" dirty="0">
                <a:latin typeface="Cambria" pitchFamily="18" charset="0"/>
              </a:rPr>
              <a:t>packets back to itself</a:t>
            </a:r>
          </a:p>
          <a:p>
            <a:endParaRPr lang="en-US" dirty="0">
              <a:latin typeface="Cambria" pitchFamily="18" charset="0"/>
            </a:endParaRPr>
          </a:p>
        </p:txBody>
      </p:sp>
    </p:spTree>
    <p:extLst>
      <p:ext uri="{BB962C8B-B14F-4D97-AF65-F5344CB8AC3E}">
        <p14:creationId xmlns:p14="http://schemas.microsoft.com/office/powerpoint/2010/main" val="20047378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Authentication</a:t>
            </a:r>
            <a:endParaRPr lang="en-US" dirty="0">
              <a:latin typeface="Cambria" pitchFamily="18" charset="0"/>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29395830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Packet Sniffing</a:t>
            </a:r>
            <a:endParaRPr lang="en-US" dirty="0">
              <a:latin typeface="Cambria" pitchFamily="18" charset="0"/>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8379"/>
            <a:ext cx="7620000" cy="526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74504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Packet Sniffing</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Most network interface cards ignore packets not meant for them</a:t>
            </a:r>
          </a:p>
          <a:p>
            <a:r>
              <a:rPr lang="en-US" dirty="0" smtClean="0">
                <a:latin typeface="Cambria" pitchFamily="18" charset="0"/>
              </a:rPr>
              <a:t>Promiscuous mode</a:t>
            </a:r>
          </a:p>
          <a:p>
            <a:r>
              <a:rPr lang="en-US" dirty="0" smtClean="0">
                <a:latin typeface="Cambria" pitchFamily="18" charset="0"/>
              </a:rPr>
              <a:t>Unix</a:t>
            </a:r>
          </a:p>
          <a:p>
            <a:pPr lvl="1"/>
            <a:r>
              <a:rPr lang="en-US" dirty="0" err="1" smtClean="0">
                <a:latin typeface="Cambria" pitchFamily="18" charset="0"/>
              </a:rPr>
              <a:t>ifconfig</a:t>
            </a:r>
            <a:r>
              <a:rPr lang="en-US" dirty="0" smtClean="0">
                <a:latin typeface="Cambria" pitchFamily="18" charset="0"/>
              </a:rPr>
              <a:t> eth1 </a:t>
            </a:r>
            <a:r>
              <a:rPr lang="en-US" dirty="0" err="1" smtClean="0">
                <a:latin typeface="Cambria" pitchFamily="18" charset="0"/>
              </a:rPr>
              <a:t>promisc</a:t>
            </a:r>
            <a:endParaRPr lang="en-US" dirty="0" smtClean="0">
              <a:latin typeface="Cambria" pitchFamily="18" charset="0"/>
            </a:endParaRPr>
          </a:p>
          <a:p>
            <a:r>
              <a:rPr lang="en-US" dirty="0" smtClean="0">
                <a:latin typeface="Cambria" pitchFamily="18" charset="0"/>
              </a:rPr>
              <a:t>Windows</a:t>
            </a:r>
          </a:p>
          <a:p>
            <a:pPr lvl="1"/>
            <a:r>
              <a:rPr lang="en-US" dirty="0" smtClean="0">
                <a:latin typeface="Cambria" pitchFamily="18" charset="0"/>
              </a:rPr>
              <a:t>Use </a:t>
            </a:r>
            <a:r>
              <a:rPr lang="en-US" dirty="0" err="1" smtClean="0">
                <a:latin typeface="Cambria" pitchFamily="18" charset="0"/>
              </a:rPr>
              <a:t>Wireshark</a:t>
            </a:r>
            <a:r>
              <a:rPr lang="en-US" dirty="0" smtClean="0">
                <a:latin typeface="Cambria" pitchFamily="18" charset="0"/>
              </a:rPr>
              <a:t>, Ethereal </a:t>
            </a:r>
            <a:r>
              <a:rPr lang="en-US" dirty="0" err="1" smtClean="0">
                <a:latin typeface="Cambria" pitchFamily="18" charset="0"/>
              </a:rPr>
              <a:t>etc</a:t>
            </a:r>
            <a:endParaRPr lang="en-US" dirty="0" smtClean="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387580675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Dealing with Packet Sniffing</a:t>
            </a:r>
            <a:endParaRPr lang="en-US" dirty="0">
              <a:latin typeface="Cambria"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Cambria" pitchFamily="18" charset="0"/>
              </a:rPr>
              <a:t>Use Ethernet switches instead of old-fashioned hubs (no broadcasts)</a:t>
            </a:r>
          </a:p>
          <a:p>
            <a:pPr lvl="1"/>
            <a:r>
              <a:rPr lang="en-US" dirty="0" smtClean="0">
                <a:latin typeface="Cambria" pitchFamily="18" charset="0"/>
              </a:rPr>
              <a:t>Does not work for wireless</a:t>
            </a:r>
          </a:p>
          <a:p>
            <a:r>
              <a:rPr lang="en-US" dirty="0" smtClean="0">
                <a:latin typeface="Cambria" pitchFamily="18" charset="0"/>
              </a:rPr>
              <a:t>Detect when cards are in promiscuous mode</a:t>
            </a:r>
          </a:p>
          <a:p>
            <a:pPr lvl="1"/>
            <a:r>
              <a:rPr lang="en-US" dirty="0" smtClean="0">
                <a:latin typeface="Cambria" pitchFamily="18" charset="0"/>
              </a:rPr>
              <a:t>Delayed response (CPU is working overtime)</a:t>
            </a:r>
          </a:p>
          <a:p>
            <a:pPr lvl="1"/>
            <a:r>
              <a:rPr lang="en-US" dirty="0" smtClean="0">
                <a:latin typeface="Cambria" pitchFamily="18" charset="0"/>
              </a:rPr>
              <a:t>Elicit response to invalid packets (send a bad MAC address to machine and watch what happens)</a:t>
            </a:r>
          </a:p>
          <a:p>
            <a:r>
              <a:rPr lang="en-US" dirty="0" smtClean="0">
                <a:latin typeface="Cambria" pitchFamily="18" charset="0"/>
              </a:rPr>
              <a:t>Encryption</a:t>
            </a:r>
          </a:p>
          <a:p>
            <a:pPr lvl="1"/>
            <a:r>
              <a:rPr lang="en-US" dirty="0" smtClean="0">
                <a:latin typeface="Cambria" pitchFamily="18" charset="0"/>
              </a:rPr>
              <a:t>Example use HTTPS instead of HTTP</a:t>
            </a:r>
          </a:p>
          <a:p>
            <a:endParaRPr lang="en-US" dirty="0">
              <a:latin typeface="Cambria" pitchFamily="18" charset="0"/>
            </a:endParaRPr>
          </a:p>
        </p:txBody>
      </p:sp>
    </p:spTree>
    <p:extLst>
      <p:ext uri="{BB962C8B-B14F-4D97-AF65-F5344CB8AC3E}">
        <p14:creationId xmlns:p14="http://schemas.microsoft.com/office/powerpoint/2010/main" val="81572629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Teardrop Attacks</a:t>
            </a:r>
            <a:endParaRPr lang="en-US"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ambria" pitchFamily="18" charset="0"/>
              </a:rPr>
              <a:t>Send bogus IP packets/fragments that cannot be reassembled</a:t>
            </a:r>
          </a:p>
          <a:p>
            <a:r>
              <a:rPr lang="en-US" dirty="0" smtClean="0">
                <a:latin typeface="Cambria" pitchFamily="18" charset="0"/>
              </a:rPr>
              <a:t>Use applications such </a:t>
            </a:r>
            <a:r>
              <a:rPr lang="en-US" dirty="0">
                <a:latin typeface="Cambria" pitchFamily="18" charset="0"/>
              </a:rPr>
              <a:t>as Teardrop, </a:t>
            </a:r>
            <a:r>
              <a:rPr lang="en-US" dirty="0" err="1">
                <a:latin typeface="Cambria" pitchFamily="18" charset="0"/>
              </a:rPr>
              <a:t>targa</a:t>
            </a:r>
            <a:r>
              <a:rPr lang="en-US" dirty="0">
                <a:latin typeface="Cambria" pitchFamily="18" charset="0"/>
              </a:rPr>
              <a:t>, </a:t>
            </a:r>
            <a:r>
              <a:rPr lang="en-US" dirty="0" err="1">
                <a:latin typeface="Cambria" pitchFamily="18" charset="0"/>
              </a:rPr>
              <a:t>SYNdrop</a:t>
            </a:r>
            <a:r>
              <a:rPr lang="en-US" dirty="0">
                <a:latin typeface="Cambria" pitchFamily="18" charset="0"/>
              </a:rPr>
              <a:t>, </a:t>
            </a:r>
            <a:r>
              <a:rPr lang="en-US" dirty="0" err="1">
                <a:latin typeface="Cambria" pitchFamily="18" charset="0"/>
              </a:rPr>
              <a:t>Boink</a:t>
            </a:r>
            <a:r>
              <a:rPr lang="en-US" dirty="0">
                <a:latin typeface="Cambria" pitchFamily="18" charset="0"/>
              </a:rPr>
              <a:t>, Nestea Bonk, </a:t>
            </a:r>
            <a:r>
              <a:rPr lang="en-US" dirty="0" smtClean="0">
                <a:latin typeface="Cambria" pitchFamily="18" charset="0"/>
              </a:rPr>
              <a:t>TearDrop2, </a:t>
            </a:r>
            <a:r>
              <a:rPr lang="en-US" dirty="0" err="1" smtClean="0">
                <a:latin typeface="Cambria" pitchFamily="18" charset="0"/>
              </a:rPr>
              <a:t>NewTear</a:t>
            </a:r>
            <a:endParaRPr lang="en-US" dirty="0" smtClean="0">
              <a:latin typeface="Cambria" pitchFamily="18" charset="0"/>
            </a:endParaRPr>
          </a:p>
          <a:p>
            <a:r>
              <a:rPr lang="en-US" dirty="0" smtClean="0">
                <a:latin typeface="Cambria" pitchFamily="18" charset="0"/>
              </a:rPr>
              <a:t>Example of good fragment offsets:</a:t>
            </a:r>
          </a:p>
          <a:p>
            <a:pPr lvl="1"/>
            <a:r>
              <a:rPr lang="en-US" dirty="0">
                <a:latin typeface="Cambria" pitchFamily="18" charset="0"/>
              </a:rPr>
              <a:t>Fragment 1: (offset) 100 - 300 </a:t>
            </a:r>
            <a:endParaRPr lang="en-US" dirty="0" smtClean="0">
              <a:latin typeface="Cambria" pitchFamily="18" charset="0"/>
            </a:endParaRPr>
          </a:p>
          <a:p>
            <a:pPr lvl="1"/>
            <a:r>
              <a:rPr lang="en-US" dirty="0" smtClean="0">
                <a:latin typeface="Cambria" pitchFamily="18" charset="0"/>
              </a:rPr>
              <a:t>Fragment </a:t>
            </a:r>
            <a:r>
              <a:rPr lang="en-US" dirty="0">
                <a:latin typeface="Cambria" pitchFamily="18" charset="0"/>
              </a:rPr>
              <a:t>2: (offset) 301 </a:t>
            </a:r>
            <a:r>
              <a:rPr lang="en-US" dirty="0" smtClean="0">
                <a:latin typeface="Cambria" pitchFamily="18" charset="0"/>
              </a:rPr>
              <a:t>– 600</a:t>
            </a:r>
          </a:p>
          <a:p>
            <a:r>
              <a:rPr lang="en-US" dirty="0" smtClean="0">
                <a:latin typeface="Cambria" pitchFamily="18" charset="0"/>
              </a:rPr>
              <a:t>Example of bad fragment offsets:</a:t>
            </a:r>
          </a:p>
          <a:p>
            <a:pPr lvl="1"/>
            <a:r>
              <a:rPr lang="en-US" dirty="0">
                <a:latin typeface="Cambria" pitchFamily="18" charset="0"/>
              </a:rPr>
              <a:t>Fragment 1: (offset) 100 - 300 </a:t>
            </a:r>
            <a:endParaRPr lang="en-US" dirty="0" smtClean="0">
              <a:latin typeface="Cambria" pitchFamily="18" charset="0"/>
            </a:endParaRPr>
          </a:p>
          <a:p>
            <a:pPr lvl="1"/>
            <a:r>
              <a:rPr lang="en-US" dirty="0" smtClean="0">
                <a:latin typeface="Cambria" pitchFamily="18" charset="0"/>
              </a:rPr>
              <a:t>Fragment </a:t>
            </a:r>
            <a:r>
              <a:rPr lang="en-US" dirty="0">
                <a:latin typeface="Cambria" pitchFamily="18" charset="0"/>
              </a:rPr>
              <a:t>2: (offset) 200 - 400</a:t>
            </a:r>
          </a:p>
        </p:txBody>
      </p:sp>
    </p:spTree>
    <p:extLst>
      <p:ext uri="{BB962C8B-B14F-4D97-AF65-F5344CB8AC3E}">
        <p14:creationId xmlns:p14="http://schemas.microsoft.com/office/powerpoint/2010/main" val="287866098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Teardrop Attacks</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Restart the machine when it happens</a:t>
            </a:r>
          </a:p>
          <a:p>
            <a:r>
              <a:rPr lang="en-US" dirty="0" smtClean="0">
                <a:latin typeface="Cambria" pitchFamily="18" charset="0"/>
              </a:rPr>
              <a:t>Disable/block IP fragments</a:t>
            </a:r>
          </a:p>
          <a:p>
            <a:pPr lvl="1"/>
            <a:r>
              <a:rPr lang="en-US" dirty="0" smtClean="0">
                <a:latin typeface="Cambria" pitchFamily="18" charset="0"/>
              </a:rPr>
              <a:t>May interfere with audio/visual streaming </a:t>
            </a:r>
            <a:endParaRPr lang="en-US" dirty="0">
              <a:latin typeface="Cambria" pitchFamily="18" charset="0"/>
            </a:endParaRPr>
          </a:p>
        </p:txBody>
      </p:sp>
    </p:spTree>
    <p:extLst>
      <p:ext uri="{BB962C8B-B14F-4D97-AF65-F5344CB8AC3E}">
        <p14:creationId xmlns:p14="http://schemas.microsoft.com/office/powerpoint/2010/main" val="172917291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Internet Protocol Security (</a:t>
            </a:r>
            <a:r>
              <a:rPr lang="en-US" dirty="0" err="1" smtClean="0">
                <a:latin typeface="Cambria" pitchFamily="18" charset="0"/>
              </a:rPr>
              <a:t>IPSec</a:t>
            </a:r>
            <a:r>
              <a:rPr lang="en-US" dirty="0" smtClean="0">
                <a:latin typeface="Cambria" pitchFamily="18" charset="0"/>
              </a:rPr>
              <a:t>)</a:t>
            </a:r>
            <a:endParaRPr lang="en-US" dirty="0">
              <a:latin typeface="Cambria"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Cambria" pitchFamily="18" charset="0"/>
              </a:rPr>
              <a:t>Authenticates and encrypts IP packets</a:t>
            </a:r>
          </a:p>
          <a:p>
            <a:r>
              <a:rPr lang="en-US" dirty="0" smtClean="0">
                <a:latin typeface="Cambria" pitchFamily="18" charset="0"/>
              </a:rPr>
              <a:t>Designed for IPv6, but backwards compatible for IPv4</a:t>
            </a:r>
          </a:p>
          <a:p>
            <a:r>
              <a:rPr lang="en-US" dirty="0" smtClean="0">
                <a:latin typeface="Cambria" pitchFamily="18" charset="0"/>
              </a:rPr>
              <a:t>Modes</a:t>
            </a:r>
          </a:p>
          <a:p>
            <a:pPr lvl="1"/>
            <a:r>
              <a:rPr lang="en-US" dirty="0" smtClean="0">
                <a:latin typeface="Cambria" pitchFamily="18" charset="0"/>
              </a:rPr>
              <a:t>Transport mode</a:t>
            </a:r>
          </a:p>
          <a:p>
            <a:pPr lvl="2"/>
            <a:r>
              <a:rPr lang="en-US" dirty="0" smtClean="0">
                <a:latin typeface="Cambria" pitchFamily="18" charset="0"/>
              </a:rPr>
              <a:t>Only payload encrypted/authenticated</a:t>
            </a:r>
          </a:p>
          <a:p>
            <a:pPr lvl="1"/>
            <a:r>
              <a:rPr lang="en-US" dirty="0" smtClean="0">
                <a:latin typeface="Cambria" pitchFamily="18" charset="0"/>
              </a:rPr>
              <a:t>Tunnel mode (used to create Virtual Private Networks (VPNs)</a:t>
            </a:r>
          </a:p>
          <a:p>
            <a:pPr lvl="2"/>
            <a:r>
              <a:rPr lang="en-US" dirty="0" smtClean="0">
                <a:latin typeface="Cambria" pitchFamily="18" charset="0"/>
              </a:rPr>
              <a:t>Everything encrypted/authenticated</a:t>
            </a:r>
          </a:p>
          <a:p>
            <a:pPr lvl="1"/>
            <a:endParaRPr lang="en-US" dirty="0" smtClean="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111434345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mbria" pitchFamily="18" charset="0"/>
              </a:rPr>
              <a:t>Network layer</a:t>
            </a:r>
            <a:endParaRPr lang="en-US" dirty="0">
              <a:latin typeface="Cambria"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7027253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ARP Spoofing</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Also called ARP poisoning, ARP poison routing</a:t>
            </a:r>
          </a:p>
          <a:p>
            <a:r>
              <a:rPr lang="en-US" dirty="0" smtClean="0">
                <a:latin typeface="Cambria" pitchFamily="18" charset="0"/>
              </a:rPr>
              <a:t>Attacker uses fake IP address</a:t>
            </a:r>
          </a:p>
          <a:p>
            <a:pPr lvl="1"/>
            <a:r>
              <a:rPr lang="en-US" dirty="0" smtClean="0">
                <a:latin typeface="Cambria" pitchFamily="18" charset="0"/>
              </a:rPr>
              <a:t>Modifies data (active sniffing)</a:t>
            </a:r>
          </a:p>
          <a:p>
            <a:pPr lvl="1"/>
            <a:r>
              <a:rPr lang="en-US" dirty="0" smtClean="0">
                <a:latin typeface="Cambria" pitchFamily="18" charset="0"/>
              </a:rPr>
              <a:t>Observers data in packets then passes it on (passive sniffing)</a:t>
            </a:r>
          </a:p>
          <a:p>
            <a:pPr lvl="1"/>
            <a:r>
              <a:rPr lang="en-US" dirty="0" smtClean="0">
                <a:latin typeface="Cambria" pitchFamily="18" charset="0"/>
              </a:rPr>
              <a:t>Denial of Service attack</a:t>
            </a:r>
          </a:p>
          <a:p>
            <a:pPr lvl="1"/>
            <a:endParaRPr lang="en-US" dirty="0">
              <a:latin typeface="Cambria" pitchFamily="18" charset="0"/>
            </a:endParaRPr>
          </a:p>
        </p:txBody>
      </p:sp>
    </p:spTree>
    <p:extLst>
      <p:ext uri="{BB962C8B-B14F-4D97-AF65-F5344CB8AC3E}">
        <p14:creationId xmlns:p14="http://schemas.microsoft.com/office/powerpoint/2010/main" val="34357612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endParaRPr lang="en-US" dirty="0">
              <a:latin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7133"/>
            <a:ext cx="4591050" cy="2190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72197"/>
            <a:ext cx="4591050" cy="2190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630093"/>
            <a:ext cx="4591050" cy="2190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18460" y="6629400"/>
            <a:ext cx="2465740" cy="253916"/>
          </a:xfrm>
          <a:prstGeom prst="rect">
            <a:avLst/>
          </a:prstGeom>
        </p:spPr>
        <p:txBody>
          <a:bodyPr wrap="none">
            <a:spAutoFit/>
          </a:bodyPr>
          <a:lstStyle/>
          <a:p>
            <a:r>
              <a:rPr lang="en-US" sz="1050" dirty="0"/>
              <a:t>http://www.antiarp.com/english_96.html</a:t>
            </a:r>
          </a:p>
        </p:txBody>
      </p:sp>
    </p:spTree>
    <p:extLst>
      <p:ext uri="{BB962C8B-B14F-4D97-AF65-F5344CB8AC3E}">
        <p14:creationId xmlns:p14="http://schemas.microsoft.com/office/powerpoint/2010/main" val="159693123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mbria" pitchFamily="18" charset="0"/>
              </a:rPr>
              <a:t>Preventing ARP Poisoning</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Check for multiple occurrences of the same MAC address (chances are one-in-a-million).</a:t>
            </a:r>
          </a:p>
          <a:p>
            <a:r>
              <a:rPr lang="en-US" dirty="0" smtClean="0">
                <a:latin typeface="Cambria" pitchFamily="18" charset="0"/>
              </a:rPr>
              <a:t>Use static ARP tables</a:t>
            </a:r>
          </a:p>
          <a:p>
            <a:pPr lvl="1"/>
            <a:r>
              <a:rPr lang="en-US" dirty="0" smtClean="0">
                <a:latin typeface="Cambria" pitchFamily="18" charset="0"/>
              </a:rPr>
              <a:t>Problems?</a:t>
            </a:r>
          </a:p>
          <a:p>
            <a:r>
              <a:rPr lang="en-US" dirty="0" smtClean="0">
                <a:latin typeface="Cambria" pitchFamily="18" charset="0"/>
              </a:rPr>
              <a:t>Software solutions</a:t>
            </a:r>
          </a:p>
          <a:p>
            <a:pPr lvl="1"/>
            <a:r>
              <a:rPr lang="en-US" dirty="0" smtClean="0">
                <a:latin typeface="Cambria" pitchFamily="18" charset="0"/>
              </a:rPr>
              <a:t>Anti-</a:t>
            </a:r>
            <a:r>
              <a:rPr lang="en-US" dirty="0" err="1" smtClean="0">
                <a:latin typeface="Cambria" pitchFamily="18" charset="0"/>
              </a:rPr>
              <a:t>arpspoof</a:t>
            </a:r>
            <a:r>
              <a:rPr lang="en-US" dirty="0" smtClean="0">
                <a:latin typeface="Cambria" pitchFamily="18" charset="0"/>
              </a:rPr>
              <a:t>, </a:t>
            </a:r>
            <a:r>
              <a:rPr lang="en-US" dirty="0" err="1" smtClean="0">
                <a:latin typeface="Cambria" pitchFamily="18" charset="0"/>
              </a:rPr>
              <a:t>Xarp</a:t>
            </a:r>
            <a:r>
              <a:rPr lang="en-US" dirty="0" smtClean="0">
                <a:latin typeface="Cambria" pitchFamily="18" charset="0"/>
              </a:rPr>
              <a:t>, </a:t>
            </a:r>
            <a:r>
              <a:rPr lang="en-US" dirty="0" err="1" smtClean="0">
                <a:latin typeface="Cambria" pitchFamily="18" charset="0"/>
              </a:rPr>
              <a:t>Arpwatch</a:t>
            </a:r>
            <a:endParaRPr lang="en-US" dirty="0" smtClean="0">
              <a:latin typeface="Cambria" pitchFamily="18" charset="0"/>
            </a:endParaRPr>
          </a:p>
          <a:p>
            <a:r>
              <a:rPr lang="en-US" dirty="0" smtClean="0">
                <a:latin typeface="Cambria" pitchFamily="18" charset="0"/>
              </a:rPr>
              <a:t>What about ad-hoc networks?</a:t>
            </a:r>
            <a:endParaRPr lang="en-US" dirty="0">
              <a:latin typeface="Cambria" pitchFamily="18" charset="0"/>
            </a:endParaRPr>
          </a:p>
        </p:txBody>
      </p:sp>
    </p:spTree>
    <p:extLst>
      <p:ext uri="{BB962C8B-B14F-4D97-AF65-F5344CB8AC3E}">
        <p14:creationId xmlns:p14="http://schemas.microsoft.com/office/powerpoint/2010/main" val="10377405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Confirming a user’s identity</a:t>
            </a:r>
            <a:endParaRPr lang="en-US" dirty="0">
              <a:latin typeface="Cambria"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mbria" pitchFamily="18" charset="0"/>
              </a:rPr>
              <a:t>Something the user </a:t>
            </a:r>
            <a:r>
              <a:rPr lang="en-US" b="1" dirty="0" smtClean="0">
                <a:latin typeface="Cambria" pitchFamily="18" charset="0"/>
              </a:rPr>
              <a:t>knows</a:t>
            </a:r>
            <a:r>
              <a:rPr lang="en-US" dirty="0" smtClean="0">
                <a:latin typeface="Cambria" pitchFamily="18" charset="0"/>
              </a:rPr>
              <a:t>.</a:t>
            </a:r>
          </a:p>
          <a:p>
            <a:pPr lvl="1"/>
            <a:r>
              <a:rPr lang="en-US" dirty="0" smtClean="0">
                <a:latin typeface="Cambria" pitchFamily="18" charset="0"/>
              </a:rPr>
              <a:t>Passwords, pins, passphrases, secret handshake, mother’s maiden name</a:t>
            </a:r>
          </a:p>
          <a:p>
            <a:r>
              <a:rPr lang="en-US" dirty="0" smtClean="0">
                <a:latin typeface="Cambria" pitchFamily="18" charset="0"/>
              </a:rPr>
              <a:t>Something the user </a:t>
            </a:r>
            <a:r>
              <a:rPr lang="en-US" b="1" dirty="0" smtClean="0">
                <a:latin typeface="Cambria" pitchFamily="18" charset="0"/>
              </a:rPr>
              <a:t>has</a:t>
            </a:r>
            <a:r>
              <a:rPr lang="en-US" dirty="0" smtClean="0">
                <a:latin typeface="Cambria" pitchFamily="18" charset="0"/>
              </a:rPr>
              <a:t>.</a:t>
            </a:r>
          </a:p>
          <a:p>
            <a:pPr lvl="1"/>
            <a:r>
              <a:rPr lang="en-US" dirty="0" smtClean="0">
                <a:latin typeface="Cambria" pitchFamily="18" charset="0"/>
              </a:rPr>
              <a:t>Badges, physical keys, driver’s license, uniforms</a:t>
            </a:r>
          </a:p>
          <a:p>
            <a:r>
              <a:rPr lang="en-US" dirty="0" smtClean="0">
                <a:latin typeface="Cambria" pitchFamily="18" charset="0"/>
              </a:rPr>
              <a:t>Something the user </a:t>
            </a:r>
            <a:r>
              <a:rPr lang="en-US" b="1" dirty="0" smtClean="0">
                <a:latin typeface="Cambria" pitchFamily="18" charset="0"/>
              </a:rPr>
              <a:t>is</a:t>
            </a:r>
            <a:r>
              <a:rPr lang="en-US" dirty="0" smtClean="0">
                <a:latin typeface="Cambria" pitchFamily="18" charset="0"/>
              </a:rPr>
              <a:t>.</a:t>
            </a:r>
          </a:p>
          <a:p>
            <a:pPr lvl="1"/>
            <a:r>
              <a:rPr lang="en-US" dirty="0" smtClean="0">
                <a:latin typeface="Cambria" pitchFamily="18" charset="0"/>
              </a:rPr>
              <a:t>Biometrics: fingerprints, voice patterns, face patterns</a:t>
            </a:r>
          </a:p>
          <a:p>
            <a:r>
              <a:rPr lang="en-US" dirty="0" smtClean="0">
                <a:latin typeface="Cambria" pitchFamily="18" charset="0"/>
              </a:rPr>
              <a:t>Which is the most effective authentication method?</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2FC21A1E-6AC4-4BB8-8402-BA3DAD3B1B95}" type="slidenum">
              <a:rPr lang="en-US" smtClean="0"/>
              <a:t>7</a:t>
            </a:fld>
            <a:endParaRPr lang="en-US"/>
          </a:p>
        </p:txBody>
      </p:sp>
    </p:spTree>
    <p:extLst>
      <p:ext uri="{BB962C8B-B14F-4D97-AF65-F5344CB8AC3E}">
        <p14:creationId xmlns:p14="http://schemas.microsoft.com/office/powerpoint/2010/main" val="351980090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Wireless Attacks</a:t>
            </a:r>
            <a:endParaRPr lang="en-US" dirty="0">
              <a:latin typeface="Cambria"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Cambria" pitchFamily="18" charset="0"/>
              </a:rPr>
              <a:t>Management frames</a:t>
            </a:r>
          </a:p>
          <a:p>
            <a:pPr lvl="1"/>
            <a:r>
              <a:rPr lang="en-US" dirty="0" smtClean="0">
                <a:latin typeface="Cambria" pitchFamily="18" charset="0"/>
              </a:rPr>
              <a:t>Authentication frame</a:t>
            </a:r>
          </a:p>
          <a:p>
            <a:pPr lvl="1"/>
            <a:r>
              <a:rPr lang="en-US" dirty="0" smtClean="0">
                <a:latin typeface="Cambria" pitchFamily="18" charset="0"/>
              </a:rPr>
              <a:t>Association request frame</a:t>
            </a:r>
          </a:p>
          <a:p>
            <a:pPr lvl="1"/>
            <a:r>
              <a:rPr lang="en-US" dirty="0" smtClean="0">
                <a:latin typeface="Cambria" pitchFamily="18" charset="0"/>
              </a:rPr>
              <a:t>Association response frame</a:t>
            </a:r>
          </a:p>
          <a:p>
            <a:pPr lvl="1"/>
            <a:r>
              <a:rPr lang="en-US" dirty="0" smtClean="0">
                <a:latin typeface="Cambria" pitchFamily="18" charset="0"/>
              </a:rPr>
              <a:t>Disassociation frame</a:t>
            </a:r>
          </a:p>
          <a:p>
            <a:pPr lvl="1"/>
            <a:r>
              <a:rPr lang="en-US" dirty="0" err="1" smtClean="0">
                <a:latin typeface="Cambria" pitchFamily="18" charset="0"/>
              </a:rPr>
              <a:t>Reassociation</a:t>
            </a:r>
            <a:r>
              <a:rPr lang="en-US" dirty="0" smtClean="0">
                <a:latin typeface="Cambria" pitchFamily="18" charset="0"/>
              </a:rPr>
              <a:t> request frame</a:t>
            </a:r>
          </a:p>
          <a:p>
            <a:pPr lvl="1"/>
            <a:r>
              <a:rPr lang="en-US" dirty="0" err="1" smtClean="0">
                <a:latin typeface="Cambria" pitchFamily="18" charset="0"/>
              </a:rPr>
              <a:t>Reassociation</a:t>
            </a:r>
            <a:r>
              <a:rPr lang="en-US" dirty="0" smtClean="0">
                <a:latin typeface="Cambria" pitchFamily="18" charset="0"/>
              </a:rPr>
              <a:t> response frame</a:t>
            </a:r>
          </a:p>
          <a:p>
            <a:r>
              <a:rPr lang="en-US" dirty="0" smtClean="0">
                <a:latin typeface="Cambria" pitchFamily="18" charset="0"/>
              </a:rPr>
              <a:t>Beacon frame</a:t>
            </a:r>
          </a:p>
          <a:p>
            <a:r>
              <a:rPr lang="en-US" dirty="0" smtClean="0">
                <a:latin typeface="Cambria" pitchFamily="18" charset="0"/>
              </a:rPr>
              <a:t>Data frame</a:t>
            </a:r>
          </a:p>
          <a:p>
            <a:endParaRPr lang="en-US" dirty="0">
              <a:latin typeface="Cambria" pitchFamily="18" charset="0"/>
            </a:endParaRPr>
          </a:p>
        </p:txBody>
      </p:sp>
    </p:spTree>
    <p:extLst>
      <p:ext uri="{BB962C8B-B14F-4D97-AF65-F5344CB8AC3E}">
        <p14:creationId xmlns:p14="http://schemas.microsoft.com/office/powerpoint/2010/main" val="401637182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WEP Encryption</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Encrypts using a stream cipher</a:t>
            </a:r>
          </a:p>
          <a:p>
            <a:pPr lvl="1"/>
            <a:r>
              <a:rPr lang="en-US" dirty="0" err="1" smtClean="0">
                <a:latin typeface="Cambria" pitchFamily="18" charset="0"/>
              </a:rPr>
              <a:t>Ciphertext</a:t>
            </a:r>
            <a:r>
              <a:rPr lang="en-US" dirty="0" smtClean="0">
                <a:latin typeface="Cambria" pitchFamily="18" charset="0"/>
              </a:rPr>
              <a:t> is </a:t>
            </a:r>
            <a:r>
              <a:rPr lang="en-US" dirty="0" err="1" smtClean="0">
                <a:latin typeface="Cambria" pitchFamily="18" charset="0"/>
              </a:rPr>
              <a:t>exOR</a:t>
            </a:r>
            <a:r>
              <a:rPr lang="en-US" dirty="0" smtClean="0">
                <a:latin typeface="Cambria" pitchFamily="18" charset="0"/>
              </a:rPr>
              <a:t> of plaintext and a pseudorandom binary vector generated from the </a:t>
            </a:r>
            <a:r>
              <a:rPr lang="en-US" dirty="0" err="1" smtClean="0">
                <a:latin typeface="Cambria" pitchFamily="18" charset="0"/>
              </a:rPr>
              <a:t>keystream</a:t>
            </a:r>
            <a:endParaRPr lang="en-US" dirty="0">
              <a:latin typeface="Cambria" pitchFamily="18" charset="0"/>
            </a:endParaRPr>
          </a:p>
          <a:p>
            <a:pPr lvl="1"/>
            <a:r>
              <a:rPr lang="en-US" dirty="0" smtClean="0">
                <a:latin typeface="Cambria" pitchFamily="18" charset="0"/>
              </a:rPr>
              <a:t>Never reuse the </a:t>
            </a:r>
            <a:r>
              <a:rPr lang="en-US" dirty="0" err="1" smtClean="0">
                <a:latin typeface="Cambria" pitchFamily="18" charset="0"/>
              </a:rPr>
              <a:t>keystream</a:t>
            </a:r>
            <a:endParaRPr lang="en-US" dirty="0" smtClean="0">
              <a:latin typeface="Cambria" pitchFamily="18" charset="0"/>
            </a:endParaRPr>
          </a:p>
          <a:p>
            <a:r>
              <a:rPr lang="en-US" dirty="0" smtClean="0">
                <a:latin typeface="Cambria" pitchFamily="18" charset="0"/>
              </a:rPr>
              <a:t>Uses the RC4 cipher with a seed of 256 bits</a:t>
            </a:r>
          </a:p>
          <a:p>
            <a:r>
              <a:rPr lang="en-US" dirty="0" smtClean="0">
                <a:latin typeface="Cambria" pitchFamily="18" charset="0"/>
              </a:rPr>
              <a:t>Seed = initialization vector (IV) + WEP key</a:t>
            </a:r>
          </a:p>
          <a:p>
            <a:endParaRPr lang="en-US" dirty="0" smtClean="0">
              <a:latin typeface="Cambria" pitchFamily="18" charset="0"/>
            </a:endParaRPr>
          </a:p>
          <a:p>
            <a:endParaRPr lang="en-US" dirty="0" smtClean="0">
              <a:latin typeface="Cambria" pitchFamily="18" charset="0"/>
            </a:endParaRPr>
          </a:p>
          <a:p>
            <a:pPr lvl="1"/>
            <a:endParaRPr lang="en-US" dirty="0">
              <a:latin typeface="Cambria" pitchFamily="18" charset="0"/>
            </a:endParaRPr>
          </a:p>
        </p:txBody>
      </p:sp>
    </p:spTree>
    <p:extLst>
      <p:ext uri="{BB962C8B-B14F-4D97-AF65-F5344CB8AC3E}">
        <p14:creationId xmlns:p14="http://schemas.microsoft.com/office/powerpoint/2010/main" val="168858385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WEP</a:t>
            </a:r>
            <a:endParaRPr lang="en-US"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ambria" pitchFamily="18" charset="0"/>
              </a:rPr>
              <a:t>Open system authentication</a:t>
            </a:r>
          </a:p>
          <a:p>
            <a:pPr lvl="1"/>
            <a:r>
              <a:rPr lang="en-US" dirty="0" smtClean="0">
                <a:latin typeface="Cambria" pitchFamily="18" charset="0"/>
              </a:rPr>
              <a:t>Client provides no credentials</a:t>
            </a:r>
          </a:p>
          <a:p>
            <a:pPr lvl="1"/>
            <a:r>
              <a:rPr lang="en-US" dirty="0" smtClean="0">
                <a:latin typeface="Cambria" pitchFamily="18" charset="0"/>
              </a:rPr>
              <a:t>Associates with the access point (AP) immediately </a:t>
            </a:r>
          </a:p>
          <a:p>
            <a:pPr lvl="1"/>
            <a:r>
              <a:rPr lang="en-US" dirty="0" smtClean="0">
                <a:latin typeface="Cambria" pitchFamily="18" charset="0"/>
              </a:rPr>
              <a:t>Data passed using WEP key</a:t>
            </a:r>
          </a:p>
          <a:p>
            <a:r>
              <a:rPr lang="en-US" dirty="0" smtClean="0">
                <a:latin typeface="Cambria" pitchFamily="18" charset="0"/>
              </a:rPr>
              <a:t>Shared key authentication</a:t>
            </a:r>
          </a:p>
          <a:p>
            <a:pPr lvl="1"/>
            <a:r>
              <a:rPr lang="en-US" dirty="0" smtClean="0">
                <a:latin typeface="Cambria" pitchFamily="18" charset="0"/>
              </a:rPr>
              <a:t>Client has to prove that they have the WEP key before association</a:t>
            </a:r>
          </a:p>
          <a:p>
            <a:pPr lvl="1"/>
            <a:r>
              <a:rPr lang="en-US" dirty="0" smtClean="0">
                <a:latin typeface="Cambria" pitchFamily="18" charset="0"/>
              </a:rPr>
              <a:t>AP sends plaintext challenge to client</a:t>
            </a:r>
          </a:p>
          <a:p>
            <a:pPr lvl="1"/>
            <a:r>
              <a:rPr lang="en-US" dirty="0" smtClean="0">
                <a:latin typeface="Cambria" pitchFamily="18" charset="0"/>
              </a:rPr>
              <a:t>Client encrypts message and sends </a:t>
            </a:r>
            <a:r>
              <a:rPr lang="en-US" dirty="0" err="1" smtClean="0">
                <a:latin typeface="Cambria" pitchFamily="18" charset="0"/>
              </a:rPr>
              <a:t>ciphertext</a:t>
            </a:r>
            <a:r>
              <a:rPr lang="en-US" dirty="0" smtClean="0">
                <a:latin typeface="Cambria" pitchFamily="18" charset="0"/>
              </a:rPr>
              <a:t> back to AP</a:t>
            </a:r>
          </a:p>
          <a:p>
            <a:pPr lvl="1"/>
            <a:r>
              <a:rPr lang="en-US" dirty="0" smtClean="0">
                <a:latin typeface="Cambria" pitchFamily="18" charset="0"/>
              </a:rPr>
              <a:t>AP decrypts -&gt; Correct? -&gt; Association!!</a:t>
            </a:r>
            <a:endParaRPr lang="en-US" dirty="0">
              <a:latin typeface="Cambria" pitchFamily="18" charset="0"/>
            </a:endParaRPr>
          </a:p>
        </p:txBody>
      </p:sp>
    </p:spTree>
    <p:extLst>
      <p:ext uri="{BB962C8B-B14F-4D97-AF65-F5344CB8AC3E}">
        <p14:creationId xmlns:p14="http://schemas.microsoft.com/office/powerpoint/2010/main" val="334285388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Problems with WEP</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Is shared key safe?</a:t>
            </a:r>
          </a:p>
          <a:p>
            <a:pPr lvl="1"/>
            <a:r>
              <a:rPr lang="en-US" dirty="0" smtClean="0">
                <a:latin typeface="Cambria" pitchFamily="18" charset="0"/>
              </a:rPr>
              <a:t>What happens if an attacker has both the plaintext and the </a:t>
            </a:r>
            <a:r>
              <a:rPr lang="en-US" dirty="0" err="1" smtClean="0">
                <a:latin typeface="Cambria" pitchFamily="18" charset="0"/>
              </a:rPr>
              <a:t>ciphertext</a:t>
            </a:r>
            <a:r>
              <a:rPr lang="en-US" dirty="0" smtClean="0">
                <a:latin typeface="Cambria" pitchFamily="18" charset="0"/>
              </a:rPr>
              <a:t>?</a:t>
            </a:r>
          </a:p>
          <a:p>
            <a:r>
              <a:rPr lang="en-US" dirty="0" smtClean="0">
                <a:latin typeface="Cambria" pitchFamily="18" charset="0"/>
              </a:rPr>
              <a:t>Is open system safe?</a:t>
            </a:r>
          </a:p>
          <a:p>
            <a:pPr lvl="1"/>
            <a:r>
              <a:rPr lang="en-US" dirty="0" smtClean="0">
                <a:latin typeface="Cambria" pitchFamily="18" charset="0"/>
              </a:rPr>
              <a:t>What happens if an attacker has a large number of </a:t>
            </a:r>
            <a:r>
              <a:rPr lang="en-US" dirty="0" err="1" smtClean="0">
                <a:latin typeface="Cambria" pitchFamily="18" charset="0"/>
              </a:rPr>
              <a:t>ciphertexts</a:t>
            </a:r>
            <a:r>
              <a:rPr lang="en-US" dirty="0" smtClean="0">
                <a:latin typeface="Cambria" pitchFamily="18" charset="0"/>
              </a:rPr>
              <a:t>?</a:t>
            </a:r>
          </a:p>
          <a:p>
            <a:pPr lvl="1"/>
            <a:r>
              <a:rPr lang="en-US" dirty="0" smtClean="0">
                <a:latin typeface="Cambria" pitchFamily="18" charset="0"/>
              </a:rPr>
              <a:t>Most recent attack required about 40,000 data packets</a:t>
            </a:r>
            <a:endParaRPr lang="en-US" dirty="0">
              <a:latin typeface="Cambria" pitchFamily="18" charset="0"/>
            </a:endParaRPr>
          </a:p>
        </p:txBody>
      </p:sp>
    </p:spTree>
    <p:extLst>
      <p:ext uri="{BB962C8B-B14F-4D97-AF65-F5344CB8AC3E}">
        <p14:creationId xmlns:p14="http://schemas.microsoft.com/office/powerpoint/2010/main" val="191743923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WEP + ARP (ARP Injection)</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Using open system mode</a:t>
            </a:r>
          </a:p>
          <a:p>
            <a:pPr lvl="1"/>
            <a:r>
              <a:rPr lang="en-US" dirty="0" smtClean="0">
                <a:latin typeface="Cambria" pitchFamily="18" charset="0"/>
              </a:rPr>
              <a:t>Authenticate and associate</a:t>
            </a:r>
          </a:p>
          <a:p>
            <a:pPr lvl="1"/>
            <a:r>
              <a:rPr lang="en-US" dirty="0" smtClean="0">
                <a:latin typeface="Cambria" pitchFamily="18" charset="0"/>
              </a:rPr>
              <a:t>Grab an ARP packet</a:t>
            </a:r>
          </a:p>
          <a:p>
            <a:pPr lvl="1"/>
            <a:r>
              <a:rPr lang="en-US" dirty="0" smtClean="0">
                <a:latin typeface="Cambria" pitchFamily="18" charset="0"/>
              </a:rPr>
              <a:t>Repeatedly transmit this packet to the AP</a:t>
            </a:r>
          </a:p>
          <a:p>
            <a:pPr lvl="1"/>
            <a:r>
              <a:rPr lang="en-US" dirty="0" smtClean="0">
                <a:latin typeface="Cambria" pitchFamily="18" charset="0"/>
              </a:rPr>
              <a:t>Goal is to get the initialization vector (IV) -&gt; WEP key</a:t>
            </a:r>
          </a:p>
          <a:p>
            <a:pPr marL="457200" lvl="1" indent="0">
              <a:buNone/>
            </a:pPr>
            <a:endParaRPr lang="en-US" dirty="0" smtClean="0">
              <a:latin typeface="Cambria" pitchFamily="18" charset="0"/>
            </a:endParaRPr>
          </a:p>
          <a:p>
            <a:pPr lvl="1"/>
            <a:endParaRPr lang="en-US" dirty="0" smtClean="0">
              <a:latin typeface="Cambria" pitchFamily="18" charset="0"/>
            </a:endParaRPr>
          </a:p>
          <a:p>
            <a:pPr lvl="1"/>
            <a:endParaRPr lang="en-US" dirty="0">
              <a:latin typeface="Cambria" pitchFamily="18" charset="0"/>
            </a:endParaRPr>
          </a:p>
        </p:txBody>
      </p:sp>
    </p:spTree>
    <p:extLst>
      <p:ext uri="{BB962C8B-B14F-4D97-AF65-F5344CB8AC3E}">
        <p14:creationId xmlns:p14="http://schemas.microsoft.com/office/powerpoint/2010/main" val="204494620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What about quiet networks?</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What if no new devices are being added to the network?</a:t>
            </a:r>
          </a:p>
          <a:p>
            <a:pPr lvl="1"/>
            <a:r>
              <a:rPr lang="en-US" dirty="0" err="1" smtClean="0">
                <a:latin typeface="Cambria" pitchFamily="18" charset="0"/>
              </a:rPr>
              <a:t>Deauthenticate</a:t>
            </a:r>
            <a:r>
              <a:rPr lang="en-US" dirty="0" smtClean="0">
                <a:latin typeface="Cambria" pitchFamily="18" charset="0"/>
              </a:rPr>
              <a:t> a client (attacker pretends that he is the AP and sends a </a:t>
            </a:r>
            <a:r>
              <a:rPr lang="en-US" dirty="0" err="1" smtClean="0">
                <a:latin typeface="Cambria" pitchFamily="18" charset="0"/>
              </a:rPr>
              <a:t>deauthenticate</a:t>
            </a:r>
            <a:r>
              <a:rPr lang="en-US" dirty="0" smtClean="0">
                <a:latin typeface="Cambria" pitchFamily="18" charset="0"/>
              </a:rPr>
              <a:t> packet)</a:t>
            </a:r>
          </a:p>
          <a:p>
            <a:pPr lvl="1"/>
            <a:r>
              <a:rPr lang="en-US" dirty="0" smtClean="0">
                <a:latin typeface="Cambria" pitchFamily="18" charset="0"/>
              </a:rPr>
              <a:t>Client </a:t>
            </a:r>
            <a:r>
              <a:rPr lang="en-US" dirty="0" err="1" smtClean="0">
                <a:latin typeface="Cambria" pitchFamily="18" charset="0"/>
              </a:rPr>
              <a:t>reauthenticate</a:t>
            </a:r>
            <a:r>
              <a:rPr lang="en-US" dirty="0" smtClean="0">
                <a:latin typeface="Cambria" pitchFamily="18" charset="0"/>
              </a:rPr>
              <a:t> and attacker gets ARP packet</a:t>
            </a:r>
          </a:p>
          <a:p>
            <a:pPr lvl="1"/>
            <a:endParaRPr lang="en-US" dirty="0" smtClean="0">
              <a:latin typeface="Cambria" pitchFamily="18" charset="0"/>
            </a:endParaRPr>
          </a:p>
          <a:p>
            <a:pPr lvl="1"/>
            <a:endParaRPr lang="en-US" dirty="0">
              <a:latin typeface="Cambria" pitchFamily="18" charset="0"/>
            </a:endParaRPr>
          </a:p>
        </p:txBody>
      </p:sp>
    </p:spTree>
    <p:extLst>
      <p:ext uri="{BB962C8B-B14F-4D97-AF65-F5344CB8AC3E}">
        <p14:creationId xmlns:p14="http://schemas.microsoft.com/office/powerpoint/2010/main" val="68282827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Chop-Chop</a:t>
            </a:r>
            <a:endParaRPr lang="en-US" dirty="0">
              <a:latin typeface="Cambria"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Cambria" pitchFamily="18" charset="0"/>
              </a:rPr>
              <a:t>CRC-32 checksum appended to each data message</a:t>
            </a:r>
          </a:p>
          <a:p>
            <a:r>
              <a:rPr lang="en-US" dirty="0" smtClean="0">
                <a:latin typeface="Cambria" pitchFamily="18" charset="0"/>
              </a:rPr>
              <a:t>CRC-32 used for integrity not security</a:t>
            </a:r>
          </a:p>
          <a:p>
            <a:r>
              <a:rPr lang="en-US" dirty="0" smtClean="0">
                <a:latin typeface="Cambria" pitchFamily="18" charset="0"/>
              </a:rPr>
              <a:t>AP drops packets if the checksum is wrong</a:t>
            </a:r>
          </a:p>
          <a:p>
            <a:r>
              <a:rPr lang="en-US" dirty="0" smtClean="0">
                <a:latin typeface="Cambria" pitchFamily="18" charset="0"/>
              </a:rPr>
              <a:t>Guess each byte and correct the checksum</a:t>
            </a:r>
          </a:p>
          <a:p>
            <a:r>
              <a:rPr lang="en-US" dirty="0" smtClean="0">
                <a:latin typeface="Cambria" pitchFamily="18" charset="0"/>
              </a:rPr>
              <a:t>AP only replies if checksum was wrong</a:t>
            </a:r>
          </a:p>
          <a:p>
            <a:r>
              <a:rPr lang="en-US" dirty="0" smtClean="0">
                <a:latin typeface="Cambria" pitchFamily="18" charset="0"/>
              </a:rPr>
              <a:t>Repeat for entire message</a:t>
            </a:r>
          </a:p>
          <a:p>
            <a:r>
              <a:rPr lang="en-US" dirty="0" smtClean="0">
                <a:latin typeface="Cambria" pitchFamily="18" charset="0"/>
              </a:rPr>
              <a:t>Now attacker knows message</a:t>
            </a:r>
            <a:endParaRPr lang="en-US" dirty="0">
              <a:latin typeface="Cambria" pitchFamily="18" charset="0"/>
            </a:endParaRPr>
          </a:p>
        </p:txBody>
      </p:sp>
    </p:spTree>
    <p:extLst>
      <p:ext uri="{BB962C8B-B14F-4D97-AF65-F5344CB8AC3E}">
        <p14:creationId xmlns:p14="http://schemas.microsoft.com/office/powerpoint/2010/main" val="69568582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mbria" pitchFamily="18" charset="0"/>
              </a:rPr>
              <a:t>Firewalls</a:t>
            </a:r>
            <a:endParaRPr lang="en-US" dirty="0">
              <a:latin typeface="Cambria"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7573094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Kinds of Firewalls</a:t>
            </a:r>
            <a:endParaRPr lang="en-US" b="0" dirty="0">
              <a:latin typeface="Cambria" pitchFamily="18" charset="0"/>
            </a:endParaRPr>
          </a:p>
        </p:txBody>
      </p:sp>
      <p:sp>
        <p:nvSpPr>
          <p:cNvPr id="3" name="Content Placeholder 2"/>
          <p:cNvSpPr>
            <a:spLocks noGrp="1"/>
          </p:cNvSpPr>
          <p:nvPr>
            <p:ph idx="1"/>
          </p:nvPr>
        </p:nvSpPr>
        <p:spPr/>
        <p:txBody>
          <a:bodyPr>
            <a:normAutofit/>
          </a:bodyPr>
          <a:lstStyle/>
          <a:p>
            <a:r>
              <a:rPr lang="en-US" b="0" dirty="0" smtClean="0">
                <a:latin typeface="Cambria" pitchFamily="18" charset="0"/>
              </a:rPr>
              <a:t>Hardware </a:t>
            </a:r>
            <a:r>
              <a:rPr lang="en-US" b="0" dirty="0">
                <a:latin typeface="Cambria" pitchFamily="18" charset="0"/>
              </a:rPr>
              <a:t>firewalls</a:t>
            </a:r>
          </a:p>
          <a:p>
            <a:pPr lvl="1"/>
            <a:r>
              <a:rPr lang="en-US" b="0" dirty="0" smtClean="0">
                <a:latin typeface="Cambria" pitchFamily="18" charset="0"/>
              </a:rPr>
              <a:t>More </a:t>
            </a:r>
            <a:r>
              <a:rPr lang="en-US" b="0" dirty="0">
                <a:latin typeface="Cambria" pitchFamily="18" charset="0"/>
              </a:rPr>
              <a:t>common</a:t>
            </a:r>
          </a:p>
          <a:p>
            <a:pPr lvl="1"/>
            <a:r>
              <a:rPr lang="en-US" b="0" dirty="0" smtClean="0">
                <a:latin typeface="Cambria" pitchFamily="18" charset="0"/>
              </a:rPr>
              <a:t>Implemented </a:t>
            </a:r>
            <a:r>
              <a:rPr lang="en-US" b="0" dirty="0">
                <a:latin typeface="Cambria" pitchFamily="18" charset="0"/>
              </a:rPr>
              <a:t>on router level</a:t>
            </a:r>
          </a:p>
          <a:p>
            <a:pPr lvl="1"/>
            <a:r>
              <a:rPr lang="en-US" b="0" dirty="0" smtClean="0">
                <a:latin typeface="Cambria" pitchFamily="18" charset="0"/>
              </a:rPr>
              <a:t>More </a:t>
            </a:r>
            <a:r>
              <a:rPr lang="en-US" b="0" dirty="0">
                <a:latin typeface="Cambria" pitchFamily="18" charset="0"/>
              </a:rPr>
              <a:t>expensive / more difficult to configure</a:t>
            </a:r>
          </a:p>
          <a:p>
            <a:r>
              <a:rPr lang="en-US" b="0" dirty="0" smtClean="0">
                <a:latin typeface="Cambria" pitchFamily="18" charset="0"/>
              </a:rPr>
              <a:t>Software </a:t>
            </a:r>
            <a:r>
              <a:rPr lang="en-US" b="0" dirty="0">
                <a:latin typeface="Cambria" pitchFamily="18" charset="0"/>
              </a:rPr>
              <a:t>firewalls</a:t>
            </a:r>
          </a:p>
          <a:p>
            <a:pPr lvl="1"/>
            <a:r>
              <a:rPr lang="en-US" b="0" dirty="0" smtClean="0">
                <a:latin typeface="Cambria" pitchFamily="18" charset="0"/>
              </a:rPr>
              <a:t>Used </a:t>
            </a:r>
            <a:r>
              <a:rPr lang="en-US" b="0" dirty="0">
                <a:latin typeface="Cambria" pitchFamily="18" charset="0"/>
              </a:rPr>
              <a:t>in single workstations</a:t>
            </a:r>
          </a:p>
          <a:p>
            <a:pPr lvl="1"/>
            <a:r>
              <a:rPr lang="en-US" b="0" dirty="0" smtClean="0">
                <a:latin typeface="Cambria" pitchFamily="18" charset="0"/>
              </a:rPr>
              <a:t>Less </a:t>
            </a:r>
            <a:r>
              <a:rPr lang="en-US" b="0" dirty="0">
                <a:latin typeface="Cambria" pitchFamily="18" charset="0"/>
              </a:rPr>
              <a:t>expensive / Easier to configure</a:t>
            </a:r>
          </a:p>
        </p:txBody>
      </p:sp>
    </p:spTree>
    <p:extLst>
      <p:ext uri="{BB962C8B-B14F-4D97-AF65-F5344CB8AC3E}">
        <p14:creationId xmlns:p14="http://schemas.microsoft.com/office/powerpoint/2010/main" val="286394698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Firewall is a type of host</a:t>
            </a:r>
            <a:endParaRPr lang="en-US" b="0" dirty="0">
              <a:latin typeface="Cambria" pitchFamily="18" charset="0"/>
            </a:endParaRPr>
          </a:p>
        </p:txBody>
      </p:sp>
      <p:sp>
        <p:nvSpPr>
          <p:cNvPr id="3" name="Content Placeholder 2"/>
          <p:cNvSpPr>
            <a:spLocks noGrp="1"/>
          </p:cNvSpPr>
          <p:nvPr>
            <p:ph idx="1"/>
          </p:nvPr>
        </p:nvSpPr>
        <p:spPr/>
        <p:txBody>
          <a:bodyPr>
            <a:normAutofit/>
          </a:bodyPr>
          <a:lstStyle/>
          <a:p>
            <a:r>
              <a:rPr lang="en-US" b="0" dirty="0" smtClean="0">
                <a:latin typeface="Cambria" pitchFamily="18" charset="0"/>
              </a:rPr>
              <a:t>Even </a:t>
            </a:r>
            <a:r>
              <a:rPr lang="en-US" b="0" dirty="0">
                <a:latin typeface="Cambria" pitchFamily="18" charset="0"/>
              </a:rPr>
              <a:t>some routers are host-based</a:t>
            </a:r>
          </a:p>
          <a:p>
            <a:r>
              <a:rPr lang="en-US" b="0" dirty="0" smtClean="0">
                <a:latin typeface="Cambria" pitchFamily="18" charset="0"/>
              </a:rPr>
              <a:t>Programmable</a:t>
            </a:r>
          </a:p>
          <a:p>
            <a:r>
              <a:rPr lang="en-US" b="0" dirty="0" smtClean="0">
                <a:latin typeface="Cambria" pitchFamily="18" charset="0"/>
              </a:rPr>
              <a:t>Minimal </a:t>
            </a:r>
            <a:r>
              <a:rPr lang="en-US" b="0" dirty="0">
                <a:latin typeface="Cambria" pitchFamily="18" charset="0"/>
              </a:rPr>
              <a:t>functionality</a:t>
            </a:r>
          </a:p>
          <a:p>
            <a:pPr lvl="1"/>
            <a:r>
              <a:rPr lang="en-US" b="0" dirty="0" smtClean="0">
                <a:latin typeface="Cambria" pitchFamily="18" charset="0"/>
              </a:rPr>
              <a:t>Reduces </a:t>
            </a:r>
            <a:r>
              <a:rPr lang="en-US" b="0" dirty="0">
                <a:latin typeface="Cambria" pitchFamily="18" charset="0"/>
              </a:rPr>
              <a:t>vulnerabilities</a:t>
            </a:r>
          </a:p>
          <a:p>
            <a:pPr lvl="2"/>
            <a:r>
              <a:rPr lang="en-US" b="0" dirty="0" smtClean="0">
                <a:latin typeface="Cambria" pitchFamily="18" charset="0"/>
              </a:rPr>
              <a:t>Small </a:t>
            </a:r>
            <a:r>
              <a:rPr lang="en-US" b="0" dirty="0">
                <a:latin typeface="Cambria" pitchFamily="18" charset="0"/>
              </a:rPr>
              <a:t>= &gt; less complex =&gt; fewer vulnerabilities</a:t>
            </a:r>
          </a:p>
          <a:p>
            <a:pPr lvl="1"/>
            <a:r>
              <a:rPr lang="en-US" b="0" dirty="0" smtClean="0">
                <a:latin typeface="Cambria" pitchFamily="18" charset="0"/>
              </a:rPr>
              <a:t>Reduces </a:t>
            </a:r>
            <a:r>
              <a:rPr lang="en-US" b="0" dirty="0">
                <a:latin typeface="Cambria" pitchFamily="18" charset="0"/>
              </a:rPr>
              <a:t>motivation for attacks</a:t>
            </a:r>
          </a:p>
          <a:p>
            <a:pPr lvl="2"/>
            <a:r>
              <a:rPr lang="en-US" b="0" dirty="0" smtClean="0">
                <a:latin typeface="Cambria" pitchFamily="18" charset="0"/>
              </a:rPr>
              <a:t>No </a:t>
            </a:r>
            <a:r>
              <a:rPr lang="en-US" b="0" dirty="0">
                <a:latin typeface="Cambria" pitchFamily="18" charset="0"/>
              </a:rPr>
              <a:t>password files to steal, etc.</a:t>
            </a:r>
          </a:p>
        </p:txBody>
      </p:sp>
    </p:spTree>
    <p:extLst>
      <p:ext uri="{BB962C8B-B14F-4D97-AF65-F5344CB8AC3E}">
        <p14:creationId xmlns:p14="http://schemas.microsoft.com/office/powerpoint/2010/main" val="7187255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Main difficulties of passwords</a:t>
            </a:r>
            <a:endParaRPr lang="en-US"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ambria" pitchFamily="18" charset="0"/>
              </a:rPr>
              <a:t>Loss</a:t>
            </a:r>
          </a:p>
          <a:p>
            <a:pPr lvl="1"/>
            <a:r>
              <a:rPr lang="en-US" dirty="0" smtClean="0">
                <a:latin typeface="Cambria" pitchFamily="18" charset="0"/>
              </a:rPr>
              <a:t>Can’t replace a lost password</a:t>
            </a:r>
          </a:p>
          <a:p>
            <a:r>
              <a:rPr lang="en-US" dirty="0" smtClean="0">
                <a:latin typeface="Cambria" pitchFamily="18" charset="0"/>
              </a:rPr>
              <a:t>Use</a:t>
            </a:r>
          </a:p>
          <a:p>
            <a:pPr lvl="1"/>
            <a:r>
              <a:rPr lang="en-US" dirty="0" smtClean="0">
                <a:latin typeface="Cambria" pitchFamily="18" charset="0"/>
              </a:rPr>
              <a:t>Inconvenient and time consuming</a:t>
            </a:r>
          </a:p>
          <a:p>
            <a:r>
              <a:rPr lang="en-US" dirty="0" smtClean="0">
                <a:latin typeface="Cambria" pitchFamily="18" charset="0"/>
              </a:rPr>
              <a:t>Disclosure</a:t>
            </a:r>
          </a:p>
          <a:p>
            <a:pPr lvl="1"/>
            <a:r>
              <a:rPr lang="en-US" dirty="0" smtClean="0">
                <a:latin typeface="Cambria" pitchFamily="18" charset="0"/>
              </a:rPr>
              <a:t>What happens when a password is disclosed to unauthorized user?</a:t>
            </a:r>
          </a:p>
          <a:p>
            <a:pPr lvl="1"/>
            <a:r>
              <a:rPr lang="en-US" dirty="0" smtClean="0">
                <a:latin typeface="Cambria" pitchFamily="18" charset="0"/>
              </a:rPr>
              <a:t>What happens if other legitimate users shares the same password?</a:t>
            </a:r>
          </a:p>
          <a:p>
            <a:r>
              <a:rPr lang="en-US" dirty="0" smtClean="0">
                <a:latin typeface="Cambria" pitchFamily="18" charset="0"/>
              </a:rPr>
              <a:t>Revocation</a:t>
            </a:r>
          </a:p>
          <a:p>
            <a:pPr lvl="1"/>
            <a:r>
              <a:rPr lang="en-US" dirty="0" smtClean="0">
                <a:latin typeface="Cambria" pitchFamily="18" charset="0"/>
              </a:rPr>
              <a:t>Same problems as disclosure</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2FC21A1E-6AC4-4BB8-8402-BA3DAD3B1B95}" type="slidenum">
              <a:rPr lang="en-US" smtClean="0"/>
              <a:t>8</a:t>
            </a:fld>
            <a:endParaRPr lang="en-US"/>
          </a:p>
        </p:txBody>
      </p:sp>
    </p:spTree>
    <p:extLst>
      <p:ext uri="{BB962C8B-B14F-4D97-AF65-F5344CB8AC3E}">
        <p14:creationId xmlns:p14="http://schemas.microsoft.com/office/powerpoint/2010/main" val="314945186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Types of Firewalls</a:t>
            </a:r>
            <a:endParaRPr lang="en-US" b="0" dirty="0">
              <a:latin typeface="Cambria" pitchFamily="18" charset="0"/>
            </a:endParaRPr>
          </a:p>
        </p:txBody>
      </p:sp>
      <p:sp>
        <p:nvSpPr>
          <p:cNvPr id="3" name="Content Placeholder 2"/>
          <p:cNvSpPr>
            <a:spLocks noGrp="1"/>
          </p:cNvSpPr>
          <p:nvPr>
            <p:ph idx="1"/>
          </p:nvPr>
        </p:nvSpPr>
        <p:spPr/>
        <p:txBody>
          <a:bodyPr>
            <a:normAutofit lnSpcReduction="10000"/>
          </a:bodyPr>
          <a:lstStyle/>
          <a:p>
            <a:r>
              <a:rPr lang="sv-SE" b="0" dirty="0">
                <a:latin typeface="Cambria" pitchFamily="18" charset="0"/>
              </a:rPr>
              <a:t>Packet filters / packet filtering firewalls</a:t>
            </a:r>
          </a:p>
          <a:p>
            <a:pPr lvl="1"/>
            <a:r>
              <a:rPr lang="en-US" b="0" dirty="0" smtClean="0">
                <a:latin typeface="Cambria" pitchFamily="18" charset="0"/>
              </a:rPr>
              <a:t>Simple </a:t>
            </a:r>
            <a:r>
              <a:rPr lang="en-US" b="0" dirty="0">
                <a:latin typeface="Cambria" pitchFamily="18" charset="0"/>
              </a:rPr>
              <a:t>packet filters / (simple) packet filtering gateways / </a:t>
            </a:r>
            <a:r>
              <a:rPr lang="en-US" b="0" dirty="0" smtClean="0">
                <a:latin typeface="Cambria" pitchFamily="18" charset="0"/>
              </a:rPr>
              <a:t>screening routers</a:t>
            </a:r>
            <a:endParaRPr lang="en-US" b="0" dirty="0">
              <a:latin typeface="Cambria" pitchFamily="18" charset="0"/>
            </a:endParaRPr>
          </a:p>
          <a:p>
            <a:pPr lvl="1"/>
            <a:r>
              <a:rPr lang="en-US" b="0" dirty="0" err="1" smtClean="0">
                <a:latin typeface="Cambria" pitchFamily="18" charset="0"/>
              </a:rPr>
              <a:t>Stateful</a:t>
            </a:r>
            <a:r>
              <a:rPr lang="en-US" b="0" dirty="0" smtClean="0">
                <a:latin typeface="Cambria" pitchFamily="18" charset="0"/>
              </a:rPr>
              <a:t> </a:t>
            </a:r>
            <a:r>
              <a:rPr lang="en-US" b="0" dirty="0">
                <a:latin typeface="Cambria" pitchFamily="18" charset="0"/>
              </a:rPr>
              <a:t>packet filters / </a:t>
            </a:r>
            <a:r>
              <a:rPr lang="en-US" b="0" dirty="0" err="1">
                <a:latin typeface="Cambria" pitchFamily="18" charset="0"/>
              </a:rPr>
              <a:t>stateful</a:t>
            </a:r>
            <a:r>
              <a:rPr lang="en-US" b="0" dirty="0">
                <a:latin typeface="Cambria" pitchFamily="18" charset="0"/>
              </a:rPr>
              <a:t> inspection firewalls</a:t>
            </a:r>
          </a:p>
          <a:p>
            <a:r>
              <a:rPr lang="en-US" b="0" dirty="0" smtClean="0">
                <a:latin typeface="Cambria" pitchFamily="18" charset="0"/>
              </a:rPr>
              <a:t>Application </a:t>
            </a:r>
            <a:r>
              <a:rPr lang="en-US" b="0" dirty="0">
                <a:latin typeface="Cambria" pitchFamily="18" charset="0"/>
              </a:rPr>
              <a:t>proxies / proxy firewalls / </a:t>
            </a:r>
            <a:r>
              <a:rPr lang="en-US" b="0" dirty="0" smtClean="0">
                <a:latin typeface="Cambria" pitchFamily="18" charset="0"/>
              </a:rPr>
              <a:t>application-level gateways</a:t>
            </a:r>
            <a:endParaRPr lang="en-US" b="0" dirty="0">
              <a:latin typeface="Cambria" pitchFamily="18" charset="0"/>
            </a:endParaRPr>
          </a:p>
          <a:p>
            <a:r>
              <a:rPr lang="en-US" b="0" dirty="0" smtClean="0">
                <a:latin typeface="Cambria" pitchFamily="18" charset="0"/>
              </a:rPr>
              <a:t>Guards </a:t>
            </a:r>
            <a:r>
              <a:rPr lang="en-US" b="0" dirty="0">
                <a:latin typeface="Cambria" pitchFamily="18" charset="0"/>
              </a:rPr>
              <a:t>(a special case of app proxies)</a:t>
            </a:r>
          </a:p>
          <a:p>
            <a:r>
              <a:rPr lang="en-US" b="0" dirty="0" smtClean="0">
                <a:latin typeface="Cambria" pitchFamily="18" charset="0"/>
              </a:rPr>
              <a:t>Personal </a:t>
            </a:r>
            <a:r>
              <a:rPr lang="en-US" b="0" dirty="0">
                <a:latin typeface="Cambria" pitchFamily="18" charset="0"/>
              </a:rPr>
              <a:t>firewalls</a:t>
            </a:r>
          </a:p>
        </p:txBody>
      </p:sp>
    </p:spTree>
    <p:extLst>
      <p:ext uri="{BB962C8B-B14F-4D97-AF65-F5344CB8AC3E}">
        <p14:creationId xmlns:p14="http://schemas.microsoft.com/office/powerpoint/2010/main" val="1100190569"/>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Packet Filters</a:t>
            </a:r>
            <a:endParaRPr lang="en-US" b="0" dirty="0">
              <a:latin typeface="Cambria" pitchFamily="18" charset="0"/>
            </a:endParaRPr>
          </a:p>
        </p:txBody>
      </p:sp>
      <p:sp>
        <p:nvSpPr>
          <p:cNvPr id="3" name="Content Placeholder 2"/>
          <p:cNvSpPr>
            <a:spLocks noGrp="1"/>
          </p:cNvSpPr>
          <p:nvPr>
            <p:ph idx="1"/>
          </p:nvPr>
        </p:nvSpPr>
        <p:spPr/>
        <p:txBody>
          <a:bodyPr>
            <a:normAutofit fontScale="85000" lnSpcReduction="10000"/>
          </a:bodyPr>
          <a:lstStyle/>
          <a:p>
            <a:r>
              <a:rPr lang="sv-SE" b="0" dirty="0">
                <a:latin typeface="Cambria" pitchFamily="18" charset="0"/>
              </a:rPr>
              <a:t>Packet filters —a.k.a. packet filtering firewalls</a:t>
            </a:r>
          </a:p>
          <a:p>
            <a:pPr lvl="1"/>
            <a:r>
              <a:rPr lang="en-US" b="0" dirty="0" smtClean="0">
                <a:latin typeface="Cambria" pitchFamily="18" charset="0"/>
              </a:rPr>
              <a:t>Simple </a:t>
            </a:r>
            <a:r>
              <a:rPr lang="en-US" b="0" dirty="0">
                <a:latin typeface="Cambria" pitchFamily="18" charset="0"/>
              </a:rPr>
              <a:t>packet filters (“</a:t>
            </a:r>
            <a:r>
              <a:rPr lang="en-US" b="0" dirty="0" err="1">
                <a:latin typeface="Cambria" pitchFamily="18" charset="0"/>
              </a:rPr>
              <a:t>memoryless</a:t>
            </a:r>
            <a:r>
              <a:rPr lang="en-US" b="0" dirty="0">
                <a:latin typeface="Cambria" pitchFamily="18" charset="0"/>
              </a:rPr>
              <a:t>”)</a:t>
            </a:r>
          </a:p>
          <a:p>
            <a:pPr lvl="1"/>
            <a:r>
              <a:rPr lang="en-US" b="0" dirty="0" err="1" smtClean="0">
                <a:latin typeface="Cambria" pitchFamily="18" charset="0"/>
              </a:rPr>
              <a:t>Stateful</a:t>
            </a:r>
            <a:r>
              <a:rPr lang="en-US" b="0" dirty="0" smtClean="0">
                <a:latin typeface="Cambria" pitchFamily="18" charset="0"/>
              </a:rPr>
              <a:t> </a:t>
            </a:r>
            <a:r>
              <a:rPr lang="en-US" b="0" dirty="0">
                <a:latin typeface="Cambria" pitchFamily="18" charset="0"/>
              </a:rPr>
              <a:t>packet filters (with “memory”)</a:t>
            </a:r>
          </a:p>
          <a:p>
            <a:r>
              <a:rPr lang="en-US" b="0" dirty="0" smtClean="0">
                <a:latin typeface="Cambria" pitchFamily="18" charset="0"/>
              </a:rPr>
              <a:t>Basis </a:t>
            </a:r>
            <a:r>
              <a:rPr lang="en-US" b="0" dirty="0">
                <a:latin typeface="Cambria" pitchFamily="18" charset="0"/>
              </a:rPr>
              <a:t>for packet filtering</a:t>
            </a:r>
          </a:p>
          <a:p>
            <a:pPr lvl="1"/>
            <a:r>
              <a:rPr lang="en-US" b="0" dirty="0" smtClean="0">
                <a:latin typeface="Cambria" pitchFamily="18" charset="0"/>
              </a:rPr>
              <a:t>Packet </a:t>
            </a:r>
            <a:r>
              <a:rPr lang="en-US" b="0" dirty="0">
                <a:latin typeface="Cambria" pitchFamily="18" charset="0"/>
              </a:rPr>
              <a:t>IP addresses</a:t>
            </a:r>
          </a:p>
          <a:p>
            <a:pPr lvl="2"/>
            <a:r>
              <a:rPr lang="en-US" b="0" dirty="0" smtClean="0">
                <a:latin typeface="Cambria" pitchFamily="18" charset="0"/>
              </a:rPr>
              <a:t>Filtering </a:t>
            </a:r>
            <a:r>
              <a:rPr lang="en-US" b="0" dirty="0">
                <a:latin typeface="Cambria" pitchFamily="18" charset="0"/>
              </a:rPr>
              <a:t>based on both source/destination addresses</a:t>
            </a:r>
          </a:p>
          <a:p>
            <a:pPr lvl="1"/>
            <a:r>
              <a:rPr lang="en-US" b="0" dirty="0" smtClean="0">
                <a:latin typeface="Cambria" pitchFamily="18" charset="0"/>
              </a:rPr>
              <a:t>Port </a:t>
            </a:r>
            <a:r>
              <a:rPr lang="en-US" b="0" dirty="0">
                <a:latin typeface="Cambria" pitchFamily="18" charset="0"/>
              </a:rPr>
              <a:t>number determines TCP transport protocol type</a:t>
            </a:r>
          </a:p>
          <a:p>
            <a:pPr lvl="2"/>
            <a:r>
              <a:rPr lang="en-US" b="0" dirty="0" smtClean="0">
                <a:latin typeface="Cambria" pitchFamily="18" charset="0"/>
              </a:rPr>
              <a:t>Filtering </a:t>
            </a:r>
            <a:r>
              <a:rPr lang="en-US" b="0" dirty="0">
                <a:latin typeface="Cambria" pitchFamily="18" charset="0"/>
              </a:rPr>
              <a:t>based on port number</a:t>
            </a:r>
          </a:p>
          <a:p>
            <a:r>
              <a:rPr lang="en-US" b="0" dirty="0" smtClean="0">
                <a:latin typeface="Cambria" pitchFamily="18" charset="0"/>
              </a:rPr>
              <a:t>Packet </a:t>
            </a:r>
            <a:r>
              <a:rPr lang="en-US" b="0" dirty="0">
                <a:latin typeface="Cambria" pitchFamily="18" charset="0"/>
              </a:rPr>
              <a:t>filtering firewalls do not “see” other packet fields</a:t>
            </a:r>
          </a:p>
          <a:p>
            <a:pPr lvl="2"/>
            <a:r>
              <a:rPr lang="en-US" b="0" dirty="0" smtClean="0">
                <a:latin typeface="Cambria" pitchFamily="18" charset="0"/>
              </a:rPr>
              <a:t>See </a:t>
            </a:r>
            <a:r>
              <a:rPr lang="en-US" b="0" dirty="0">
                <a:latin typeface="Cambria" pitchFamily="18" charset="0"/>
              </a:rPr>
              <a:t>only IP address and transport protocol type</a:t>
            </a:r>
          </a:p>
        </p:txBody>
      </p:sp>
    </p:spTree>
    <p:extLst>
      <p:ext uri="{BB962C8B-B14F-4D97-AF65-F5344CB8AC3E}">
        <p14:creationId xmlns:p14="http://schemas.microsoft.com/office/powerpoint/2010/main" val="369202209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Simple Packet Filters</a:t>
            </a:r>
            <a:endParaRPr lang="en-US" b="0" dirty="0">
              <a:latin typeface="Cambria" pitchFamily="18" charset="0"/>
            </a:endParaRPr>
          </a:p>
        </p:txBody>
      </p:sp>
      <p:sp>
        <p:nvSpPr>
          <p:cNvPr id="3" name="Content Placeholder 2"/>
          <p:cNvSpPr>
            <a:spLocks noGrp="1"/>
          </p:cNvSpPr>
          <p:nvPr>
            <p:ph idx="1"/>
          </p:nvPr>
        </p:nvSpPr>
        <p:spPr/>
        <p:txBody>
          <a:bodyPr>
            <a:normAutofit lnSpcReduction="10000"/>
          </a:bodyPr>
          <a:lstStyle/>
          <a:p>
            <a:r>
              <a:rPr lang="en-US" b="0" dirty="0">
                <a:latin typeface="Cambria" pitchFamily="18" charset="0"/>
              </a:rPr>
              <a:t>One very important task for simple packet </a:t>
            </a:r>
            <a:r>
              <a:rPr lang="en-US" b="0" dirty="0" smtClean="0">
                <a:latin typeface="Cambria" pitchFamily="18" charset="0"/>
              </a:rPr>
              <a:t>filtering gateways</a:t>
            </a:r>
            <a:r>
              <a:rPr lang="en-US" b="0" dirty="0">
                <a:latin typeface="Cambria" pitchFamily="18" charset="0"/>
              </a:rPr>
              <a:t>: Validating inside IP addresses</a:t>
            </a:r>
          </a:p>
          <a:p>
            <a:pPr lvl="1"/>
            <a:r>
              <a:rPr lang="en-US" b="0" dirty="0" smtClean="0">
                <a:latin typeface="Cambria" pitchFamily="18" charset="0"/>
              </a:rPr>
              <a:t>Inside </a:t>
            </a:r>
            <a:r>
              <a:rPr lang="en-US" b="0" dirty="0">
                <a:latin typeface="Cambria" pitchFamily="18" charset="0"/>
              </a:rPr>
              <a:t>hosts trust more other inside host</a:t>
            </a:r>
          </a:p>
          <a:p>
            <a:pPr lvl="1"/>
            <a:r>
              <a:rPr lang="en-US" b="0" dirty="0" smtClean="0">
                <a:latin typeface="Cambria" pitchFamily="18" charset="0"/>
              </a:rPr>
              <a:t>Simple </a:t>
            </a:r>
            <a:r>
              <a:rPr lang="en-US" b="0" dirty="0">
                <a:latin typeface="Cambria" pitchFamily="18" charset="0"/>
              </a:rPr>
              <a:t>filtering assures that no external </a:t>
            </a:r>
            <a:r>
              <a:rPr lang="en-US" b="0" dirty="0" smtClean="0">
                <a:latin typeface="Cambria" pitchFamily="18" charset="0"/>
              </a:rPr>
              <a:t>source can </a:t>
            </a:r>
            <a:r>
              <a:rPr lang="en-US" b="0" dirty="0">
                <a:latin typeface="Cambria" pitchFamily="18" charset="0"/>
              </a:rPr>
              <a:t>masquerade as internal source</a:t>
            </a:r>
          </a:p>
          <a:p>
            <a:r>
              <a:rPr lang="en-US" b="0" dirty="0" smtClean="0">
                <a:latin typeface="Cambria" pitchFamily="18" charset="0"/>
              </a:rPr>
              <a:t>Blocks </a:t>
            </a:r>
            <a:r>
              <a:rPr lang="en-US" b="0" dirty="0">
                <a:latin typeface="Cambria" pitchFamily="18" charset="0"/>
              </a:rPr>
              <a:t>any packet coming from outside network </a:t>
            </a:r>
            <a:r>
              <a:rPr lang="en-US" b="0" dirty="0" smtClean="0">
                <a:latin typeface="Cambria" pitchFamily="18" charset="0"/>
              </a:rPr>
              <a:t>that claims </a:t>
            </a:r>
            <a:r>
              <a:rPr lang="en-US" b="0" dirty="0">
                <a:latin typeface="Cambria" pitchFamily="18" charset="0"/>
              </a:rPr>
              <a:t>to be sent by internal host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5237930"/>
            <a:ext cx="3437024" cy="1620070"/>
          </a:xfrm>
          <a:prstGeom prst="rect">
            <a:avLst/>
          </a:prstGeom>
        </p:spPr>
      </p:pic>
    </p:spTree>
    <p:extLst>
      <p:ext uri="{BB962C8B-B14F-4D97-AF65-F5344CB8AC3E}">
        <p14:creationId xmlns:p14="http://schemas.microsoft.com/office/powerpoint/2010/main" val="174766612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Simple Packet Filters</a:t>
            </a:r>
            <a:endParaRPr lang="en-US" b="0"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r>
              <a:rPr lang="en-US" b="0" dirty="0">
                <a:latin typeface="Cambria" pitchFamily="18" charset="0"/>
              </a:rPr>
              <a:t>Simple packet filters / (simple) packet </a:t>
            </a:r>
            <a:r>
              <a:rPr lang="en-US" b="0" dirty="0" smtClean="0">
                <a:latin typeface="Cambria" pitchFamily="18" charset="0"/>
              </a:rPr>
              <a:t>filtering gateways </a:t>
            </a:r>
            <a:r>
              <a:rPr lang="en-US" b="0" dirty="0">
                <a:latin typeface="Cambria" pitchFamily="18" charset="0"/>
              </a:rPr>
              <a:t>/ screening routers — simplest </a:t>
            </a:r>
            <a:r>
              <a:rPr lang="en-US" b="0" dirty="0" smtClean="0">
                <a:latin typeface="Cambria" pitchFamily="18" charset="0"/>
              </a:rPr>
              <a:t>firewall type</a:t>
            </a:r>
            <a:endParaRPr lang="en-US" b="0" dirty="0">
              <a:latin typeface="Cambria" pitchFamily="18" charset="0"/>
            </a:endParaRPr>
          </a:p>
          <a:p>
            <a:r>
              <a:rPr lang="en-US" b="0" dirty="0" smtClean="0">
                <a:latin typeface="Cambria" pitchFamily="18" charset="0"/>
              </a:rPr>
              <a:t>Simple </a:t>
            </a:r>
            <a:r>
              <a:rPr lang="en-US" b="0" dirty="0">
                <a:latin typeface="Cambria" pitchFamily="18" charset="0"/>
              </a:rPr>
              <a:t>packet filters (PFs) are </a:t>
            </a:r>
            <a:r>
              <a:rPr lang="en-US" b="0" dirty="0" err="1">
                <a:latin typeface="Cambria" pitchFamily="18" charset="0"/>
              </a:rPr>
              <a:t>memoryless</a:t>
            </a:r>
            <a:endParaRPr lang="en-US" b="0" dirty="0">
              <a:latin typeface="Cambria" pitchFamily="18" charset="0"/>
            </a:endParaRPr>
          </a:p>
          <a:p>
            <a:pPr lvl="1"/>
            <a:r>
              <a:rPr lang="en-US" b="0" dirty="0" smtClean="0">
                <a:latin typeface="Cambria" pitchFamily="18" charset="0"/>
              </a:rPr>
              <a:t>can </a:t>
            </a:r>
            <a:r>
              <a:rPr lang="en-US" b="0" dirty="0">
                <a:latin typeface="Cambria" pitchFamily="18" charset="0"/>
              </a:rPr>
              <a:t>not perform attack detections that </a:t>
            </a:r>
            <a:r>
              <a:rPr lang="en-US" b="0" dirty="0" smtClean="0">
                <a:latin typeface="Cambria" pitchFamily="18" charset="0"/>
              </a:rPr>
              <a:t>require remembering </a:t>
            </a:r>
            <a:r>
              <a:rPr lang="en-US" b="0" dirty="0">
                <a:latin typeface="Cambria" pitchFamily="18" charset="0"/>
              </a:rPr>
              <a:t>state (history/context) of ≥ N </a:t>
            </a:r>
            <a:r>
              <a:rPr lang="en-US" b="0" dirty="0" smtClean="0">
                <a:latin typeface="Cambria" pitchFamily="18" charset="0"/>
              </a:rPr>
              <a:t>last </a:t>
            </a:r>
            <a:r>
              <a:rPr lang="en-US" b="0" dirty="0" err="1" smtClean="0">
                <a:latin typeface="Cambria" pitchFamily="18" charset="0"/>
              </a:rPr>
              <a:t>pkts</a:t>
            </a:r>
            <a:endParaRPr lang="en-US" b="0" dirty="0">
              <a:latin typeface="Cambria" pitchFamily="18" charset="0"/>
            </a:endParaRPr>
          </a:p>
          <a:p>
            <a:pPr lvl="1"/>
            <a:r>
              <a:rPr lang="en-US" b="0" dirty="0" smtClean="0">
                <a:latin typeface="Cambria" pitchFamily="18" charset="0"/>
              </a:rPr>
              <a:t>e.g</a:t>
            </a:r>
            <a:r>
              <a:rPr lang="en-US" b="0" dirty="0">
                <a:latin typeface="Cambria" pitchFamily="18" charset="0"/>
              </a:rPr>
              <a:t>., can not see that </a:t>
            </a:r>
            <a:r>
              <a:rPr lang="en-US" b="0" dirty="0" smtClean="0">
                <a:latin typeface="Cambria" pitchFamily="18" charset="0"/>
              </a:rPr>
              <a:t>previous </a:t>
            </a:r>
            <a:r>
              <a:rPr lang="en-US" b="0" dirty="0">
                <a:latin typeface="Cambria" pitchFamily="18" charset="0"/>
              </a:rPr>
              <a:t>&amp; </a:t>
            </a:r>
            <a:r>
              <a:rPr lang="en-US" b="0" dirty="0" smtClean="0">
                <a:latin typeface="Cambria" pitchFamily="18" charset="0"/>
              </a:rPr>
              <a:t>current packet indicate attack</a:t>
            </a:r>
            <a:endParaRPr lang="en-US" b="0" dirty="0">
              <a:latin typeface="Cambria" pitchFamily="18" charset="0"/>
            </a:endParaRPr>
          </a:p>
          <a:p>
            <a:pPr lvl="1"/>
            <a:r>
              <a:rPr lang="en-US" b="0" dirty="0" smtClean="0">
                <a:latin typeface="Cambria" pitchFamily="18" charset="0"/>
              </a:rPr>
              <a:t>“</a:t>
            </a:r>
            <a:r>
              <a:rPr lang="en-US" b="0" dirty="0">
                <a:latin typeface="Cambria" pitchFamily="18" charset="0"/>
              </a:rPr>
              <a:t>Attack signature” (i.e., attack pattern)would </a:t>
            </a:r>
            <a:r>
              <a:rPr lang="en-US" b="0" dirty="0" smtClean="0">
                <a:latin typeface="Cambria" pitchFamily="18" charset="0"/>
              </a:rPr>
              <a:t>be clearly </a:t>
            </a:r>
            <a:r>
              <a:rPr lang="en-US" b="0" dirty="0">
                <a:latin typeface="Cambria" pitchFamily="18" charset="0"/>
              </a:rPr>
              <a:t>visible if both packets were put together</a:t>
            </a:r>
          </a:p>
        </p:txBody>
      </p:sp>
    </p:spTree>
    <p:extLst>
      <p:ext uri="{BB962C8B-B14F-4D97-AF65-F5344CB8AC3E}">
        <p14:creationId xmlns:p14="http://schemas.microsoft.com/office/powerpoint/2010/main" val="3800419686"/>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Application Proxies</a:t>
            </a:r>
            <a:endParaRPr lang="en-US" b="0" dirty="0">
              <a:latin typeface="Cambria" pitchFamily="18" charset="0"/>
            </a:endParaRPr>
          </a:p>
        </p:txBody>
      </p:sp>
      <p:sp>
        <p:nvSpPr>
          <p:cNvPr id="3" name="Content Placeholder 2"/>
          <p:cNvSpPr>
            <a:spLocks noGrp="1"/>
          </p:cNvSpPr>
          <p:nvPr>
            <p:ph idx="1"/>
          </p:nvPr>
        </p:nvSpPr>
        <p:spPr/>
        <p:txBody>
          <a:bodyPr>
            <a:normAutofit lnSpcReduction="10000"/>
          </a:bodyPr>
          <a:lstStyle/>
          <a:p>
            <a:r>
              <a:rPr lang="en-US" b="0" dirty="0">
                <a:latin typeface="Cambria" pitchFamily="18" charset="0"/>
              </a:rPr>
              <a:t>Application proxies / proxy firewalls / </a:t>
            </a:r>
            <a:r>
              <a:rPr lang="en-US" b="0" dirty="0" smtClean="0">
                <a:latin typeface="Cambria" pitchFamily="18" charset="0"/>
              </a:rPr>
              <a:t>application-level gateways </a:t>
            </a:r>
            <a:r>
              <a:rPr lang="en-US" b="0" dirty="0">
                <a:latin typeface="Cambria" pitchFamily="18" charset="0"/>
              </a:rPr>
              <a:t>/ application proxy gateways</a:t>
            </a:r>
          </a:p>
          <a:p>
            <a:pPr lvl="1"/>
            <a:r>
              <a:rPr lang="en-US" b="0" dirty="0" smtClean="0">
                <a:latin typeface="Cambria" pitchFamily="18" charset="0"/>
              </a:rPr>
              <a:t>App </a:t>
            </a:r>
            <a:r>
              <a:rPr lang="en-US" b="0" dirty="0">
                <a:latin typeface="Cambria" pitchFamily="18" charset="0"/>
              </a:rPr>
              <a:t>proxy firewalls fix basic problem with </a:t>
            </a:r>
            <a:r>
              <a:rPr lang="en-US" b="0" dirty="0" smtClean="0">
                <a:latin typeface="Cambria" pitchFamily="18" charset="0"/>
              </a:rPr>
              <a:t>packet filtering </a:t>
            </a:r>
            <a:r>
              <a:rPr lang="en-US" b="0" dirty="0">
                <a:latin typeface="Cambria" pitchFamily="18" charset="0"/>
              </a:rPr>
              <a:t>firewalls because they:</a:t>
            </a:r>
          </a:p>
          <a:p>
            <a:pPr lvl="2"/>
            <a:r>
              <a:rPr lang="en-US" b="0" dirty="0" smtClean="0">
                <a:latin typeface="Cambria" pitchFamily="18" charset="0"/>
              </a:rPr>
              <a:t>See </a:t>
            </a:r>
            <a:r>
              <a:rPr lang="en-US" b="0" dirty="0">
                <a:latin typeface="Cambria" pitchFamily="18" charset="0"/>
              </a:rPr>
              <a:t>all packet data (not just IP </a:t>
            </a:r>
            <a:r>
              <a:rPr lang="en-US" b="0" dirty="0" err="1">
                <a:latin typeface="Cambria" pitchFamily="18" charset="0"/>
              </a:rPr>
              <a:t>adresses</a:t>
            </a:r>
            <a:r>
              <a:rPr lang="en-US" b="0" dirty="0">
                <a:latin typeface="Cambria" pitchFamily="18" charset="0"/>
              </a:rPr>
              <a:t> and port #s)</a:t>
            </a:r>
          </a:p>
          <a:p>
            <a:pPr lvl="2"/>
            <a:r>
              <a:rPr lang="en-US" b="0" dirty="0" smtClean="0">
                <a:latin typeface="Cambria" pitchFamily="18" charset="0"/>
              </a:rPr>
              <a:t>In </a:t>
            </a:r>
            <a:r>
              <a:rPr lang="en-US" b="0" dirty="0">
                <a:latin typeface="Cambria" pitchFamily="18" charset="0"/>
              </a:rPr>
              <a:t>addition, they are </a:t>
            </a:r>
            <a:r>
              <a:rPr lang="en-US" b="0" dirty="0" err="1">
                <a:latin typeface="Cambria" pitchFamily="18" charset="0"/>
              </a:rPr>
              <a:t>stateful</a:t>
            </a:r>
            <a:r>
              <a:rPr lang="en-US" b="0" dirty="0">
                <a:latin typeface="Cambria" pitchFamily="18" charset="0"/>
              </a:rPr>
              <a:t> =&gt; can analyze </a:t>
            </a:r>
            <a:r>
              <a:rPr lang="en-US" b="0" dirty="0" smtClean="0">
                <a:latin typeface="Cambria" pitchFamily="18" charset="0"/>
              </a:rPr>
              <a:t>multiple packets</a:t>
            </a:r>
            <a:endParaRPr lang="en-US" b="0" dirty="0">
              <a:latin typeface="Cambria" pitchFamily="18" charset="0"/>
            </a:endParaRPr>
          </a:p>
          <a:p>
            <a:pPr lvl="2"/>
            <a:r>
              <a:rPr lang="en-US" b="0" dirty="0" smtClean="0">
                <a:latin typeface="Cambria" pitchFamily="18" charset="0"/>
              </a:rPr>
              <a:t>Can </a:t>
            </a:r>
            <a:r>
              <a:rPr lang="en-US" b="0" dirty="0">
                <a:latin typeface="Cambria" pitchFamily="18" charset="0"/>
              </a:rPr>
              <a:t>detect/derail more sophisticated attacks</a:t>
            </a:r>
          </a:p>
          <a:p>
            <a:pPr lvl="2"/>
            <a:r>
              <a:rPr lang="en-US" b="0" dirty="0" smtClean="0">
                <a:latin typeface="Cambria" pitchFamily="18" charset="0"/>
              </a:rPr>
              <a:t>Can </a:t>
            </a:r>
            <a:r>
              <a:rPr lang="en-US" b="0" dirty="0">
                <a:latin typeface="Cambria" pitchFamily="18" charset="0"/>
              </a:rPr>
              <a:t>filter out harmful commands in </a:t>
            </a:r>
            <a:r>
              <a:rPr lang="en-US" b="0" dirty="0" smtClean="0">
                <a:latin typeface="Cambria" pitchFamily="18" charset="0"/>
              </a:rPr>
              <a:t>packet stream</a:t>
            </a:r>
            <a:endParaRPr lang="en-US" b="0" dirty="0">
              <a:latin typeface="Cambria" pitchFamily="18" charset="0"/>
            </a:endParaRPr>
          </a:p>
        </p:txBody>
      </p:sp>
    </p:spTree>
    <p:extLst>
      <p:ext uri="{BB962C8B-B14F-4D97-AF65-F5344CB8AC3E}">
        <p14:creationId xmlns:p14="http://schemas.microsoft.com/office/powerpoint/2010/main" val="116840795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Application Proxies</a:t>
            </a:r>
            <a:endParaRPr lang="en-US" b="0"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r>
              <a:rPr lang="en-US" b="0" dirty="0">
                <a:latin typeface="Cambria" pitchFamily="18" charset="0"/>
              </a:rPr>
              <a:t>Act as mediators/censors of </a:t>
            </a:r>
            <a:r>
              <a:rPr lang="en-US" b="0" dirty="0" smtClean="0">
                <a:latin typeface="Cambria" pitchFamily="18" charset="0"/>
              </a:rPr>
              <a:t>app-level traffic</a:t>
            </a:r>
            <a:endParaRPr lang="en-US" b="0" dirty="0">
              <a:latin typeface="Cambria" pitchFamily="18" charset="0"/>
            </a:endParaRPr>
          </a:p>
          <a:p>
            <a:pPr lvl="1"/>
            <a:r>
              <a:rPr lang="en-US" b="0" dirty="0" smtClean="0">
                <a:latin typeface="Cambria" pitchFamily="18" charset="0"/>
              </a:rPr>
              <a:t>They </a:t>
            </a:r>
            <a:r>
              <a:rPr lang="en-US" b="0" dirty="0">
                <a:latin typeface="Cambria" pitchFamily="18" charset="0"/>
              </a:rPr>
              <a:t>“censor” insecure </a:t>
            </a:r>
            <a:r>
              <a:rPr lang="en-US" b="0" dirty="0" smtClean="0">
                <a:latin typeface="Cambria" pitchFamily="18" charset="0"/>
              </a:rPr>
              <a:t>actions</a:t>
            </a:r>
          </a:p>
          <a:p>
            <a:r>
              <a:rPr lang="en-US" b="0" dirty="0" smtClean="0">
                <a:latin typeface="Cambria" pitchFamily="18" charset="0"/>
              </a:rPr>
              <a:t>Scenario </a:t>
            </a:r>
            <a:r>
              <a:rPr lang="en-US" b="0" dirty="0">
                <a:latin typeface="Cambria" pitchFamily="18" charset="0"/>
              </a:rPr>
              <a:t>of using app proxy gateway</a:t>
            </a:r>
          </a:p>
          <a:p>
            <a:pPr lvl="1"/>
            <a:r>
              <a:rPr lang="en-US" b="0" dirty="0" smtClean="0">
                <a:latin typeface="Cambria" pitchFamily="18" charset="0"/>
              </a:rPr>
              <a:t>External </a:t>
            </a:r>
            <a:r>
              <a:rPr lang="en-US" b="0" dirty="0">
                <a:latin typeface="Cambria" pitchFamily="18" charset="0"/>
              </a:rPr>
              <a:t>user U tries to Telnet to host H protected</a:t>
            </a:r>
          </a:p>
          <a:p>
            <a:pPr marL="0" indent="0">
              <a:buNone/>
            </a:pPr>
            <a:r>
              <a:rPr lang="en-US" b="0" dirty="0" smtClean="0">
                <a:latin typeface="Cambria" pitchFamily="18" charset="0"/>
              </a:rPr>
              <a:t>	by </a:t>
            </a:r>
            <a:r>
              <a:rPr lang="en-US" b="0" dirty="0">
                <a:latin typeface="Cambria" pitchFamily="18" charset="0"/>
              </a:rPr>
              <a:t>G</a:t>
            </a:r>
          </a:p>
          <a:p>
            <a:pPr lvl="1"/>
            <a:r>
              <a:rPr lang="sv-SE" b="0" dirty="0" smtClean="0">
                <a:latin typeface="Cambria" pitchFamily="18" charset="0"/>
              </a:rPr>
              <a:t>G </a:t>
            </a:r>
            <a:r>
              <a:rPr lang="sv-SE" b="0" dirty="0">
                <a:latin typeface="Cambria" pitchFamily="18" charset="0"/>
              </a:rPr>
              <a:t>intercepts U’s packets</a:t>
            </a:r>
          </a:p>
          <a:p>
            <a:pPr lvl="1"/>
            <a:r>
              <a:rPr lang="en-US" b="0" dirty="0" smtClean="0">
                <a:latin typeface="Cambria" pitchFamily="18" charset="0"/>
              </a:rPr>
              <a:t>G </a:t>
            </a:r>
            <a:r>
              <a:rPr lang="en-US" b="0" dirty="0">
                <a:latin typeface="Cambria" pitchFamily="18" charset="0"/>
              </a:rPr>
              <a:t>acts as H would: asks U for </a:t>
            </a:r>
            <a:r>
              <a:rPr lang="en-US" b="0" dirty="0" err="1">
                <a:latin typeface="Cambria" pitchFamily="18" charset="0"/>
              </a:rPr>
              <a:t>id+pwd</a:t>
            </a:r>
            <a:endParaRPr lang="en-US" b="0" dirty="0">
              <a:latin typeface="Cambria" pitchFamily="18" charset="0"/>
            </a:endParaRPr>
          </a:p>
          <a:p>
            <a:pPr lvl="1"/>
            <a:r>
              <a:rPr lang="pl-PL" b="0" dirty="0" smtClean="0">
                <a:latin typeface="Cambria" pitchFamily="18" charset="0"/>
              </a:rPr>
              <a:t>U </a:t>
            </a:r>
            <a:r>
              <a:rPr lang="pl-PL" b="0" dirty="0">
                <a:latin typeface="Cambria" pitchFamily="18" charset="0"/>
              </a:rPr>
              <a:t>replies w/ id+pwd</a:t>
            </a:r>
          </a:p>
          <a:p>
            <a:pPr lvl="1"/>
            <a:r>
              <a:rPr lang="en-US" b="0" dirty="0" smtClean="0">
                <a:latin typeface="Cambria" pitchFamily="18" charset="0"/>
              </a:rPr>
              <a:t>G </a:t>
            </a:r>
            <a:r>
              <a:rPr lang="en-US" b="0" dirty="0">
                <a:latin typeface="Cambria" pitchFamily="18" charset="0"/>
              </a:rPr>
              <a:t>logs in into H on behalf of U</a:t>
            </a:r>
          </a:p>
          <a:p>
            <a:pPr lvl="1"/>
            <a:r>
              <a:rPr lang="en-US" b="0" dirty="0" smtClean="0">
                <a:latin typeface="Cambria" pitchFamily="18" charset="0"/>
              </a:rPr>
              <a:t>G </a:t>
            </a:r>
            <a:r>
              <a:rPr lang="en-US" b="0" dirty="0">
                <a:latin typeface="Cambria" pitchFamily="18" charset="0"/>
              </a:rPr>
              <a:t>relays H’s </a:t>
            </a:r>
            <a:r>
              <a:rPr lang="en-US" b="0" dirty="0" err="1">
                <a:latin typeface="Cambria" pitchFamily="18" charset="0"/>
              </a:rPr>
              <a:t>msgs</a:t>
            </a:r>
            <a:r>
              <a:rPr lang="en-US" b="0" dirty="0">
                <a:latin typeface="Cambria" pitchFamily="18" charset="0"/>
              </a:rPr>
              <a:t> to U</a:t>
            </a:r>
          </a:p>
        </p:txBody>
      </p:sp>
    </p:spTree>
    <p:extLst>
      <p:ext uri="{BB962C8B-B14F-4D97-AF65-F5344CB8AC3E}">
        <p14:creationId xmlns:p14="http://schemas.microsoft.com/office/powerpoint/2010/main" val="23946669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Application Proxies</a:t>
            </a:r>
            <a:endParaRPr lang="en-US" b="0"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r>
              <a:rPr lang="en-US" b="0" dirty="0">
                <a:latin typeface="Cambria" pitchFamily="18" charset="0"/>
              </a:rPr>
              <a:t>Application proxy must implement code for </a:t>
            </a:r>
            <a:r>
              <a:rPr lang="en-US" b="0" dirty="0" smtClean="0">
                <a:latin typeface="Cambria" pitchFamily="18" charset="0"/>
              </a:rPr>
              <a:t>given app </a:t>
            </a:r>
            <a:r>
              <a:rPr lang="en-US" b="0" dirty="0">
                <a:latin typeface="Cambria" pitchFamily="18" charset="0"/>
              </a:rPr>
              <a:t>(e.g., for Telnet) to be able to perform service </a:t>
            </a:r>
            <a:r>
              <a:rPr lang="en-US" b="0" dirty="0" smtClean="0">
                <a:latin typeface="Cambria" pitchFamily="18" charset="0"/>
              </a:rPr>
              <a:t>to this app</a:t>
            </a:r>
          </a:p>
          <a:p>
            <a:pPr lvl="1"/>
            <a:r>
              <a:rPr lang="en-US" b="0" dirty="0" smtClean="0">
                <a:latin typeface="Cambria" pitchFamily="18" charset="0"/>
              </a:rPr>
              <a:t>App </a:t>
            </a:r>
            <a:r>
              <a:rPr lang="en-US" b="0" dirty="0">
                <a:latin typeface="Cambria" pitchFamily="18" charset="0"/>
              </a:rPr>
              <a:t>proxies provide higher level of security </a:t>
            </a:r>
            <a:r>
              <a:rPr lang="en-US" b="0" dirty="0" smtClean="0">
                <a:latin typeface="Cambria" pitchFamily="18" charset="0"/>
              </a:rPr>
              <a:t>than packet </a:t>
            </a:r>
            <a:r>
              <a:rPr lang="en-US" b="0" dirty="0">
                <a:latin typeface="Cambria" pitchFamily="18" charset="0"/>
              </a:rPr>
              <a:t>filters (PFs)</a:t>
            </a:r>
          </a:p>
          <a:p>
            <a:pPr lvl="1"/>
            <a:r>
              <a:rPr lang="en-US" b="0" dirty="0" smtClean="0">
                <a:latin typeface="Cambria" pitchFamily="18" charset="0"/>
              </a:rPr>
              <a:t>They </a:t>
            </a:r>
            <a:r>
              <a:rPr lang="en-US" b="0" dirty="0">
                <a:latin typeface="Cambria" pitchFamily="18" charset="0"/>
              </a:rPr>
              <a:t>can modify the behavior of the application</a:t>
            </a:r>
          </a:p>
          <a:p>
            <a:pPr lvl="1"/>
            <a:r>
              <a:rPr lang="en-US" b="0" dirty="0" smtClean="0">
                <a:latin typeface="Cambria" pitchFamily="18" charset="0"/>
              </a:rPr>
              <a:t>e.g</a:t>
            </a:r>
            <a:r>
              <a:rPr lang="en-US" b="0" dirty="0">
                <a:latin typeface="Cambria" pitchFamily="18" charset="0"/>
              </a:rPr>
              <a:t>. allow GETs from a remote host in a </a:t>
            </a:r>
            <a:r>
              <a:rPr lang="en-US" b="0" dirty="0" smtClean="0">
                <a:latin typeface="Cambria" pitchFamily="18" charset="0"/>
              </a:rPr>
              <a:t>FTP connection</a:t>
            </a:r>
            <a:r>
              <a:rPr lang="en-US" b="0" dirty="0">
                <a:latin typeface="Cambria" pitchFamily="18" charset="0"/>
              </a:rPr>
              <a:t>, disallow PUTs from remote hosts</a:t>
            </a:r>
          </a:p>
          <a:p>
            <a:r>
              <a:rPr lang="en-US" b="0" dirty="0" smtClean="0">
                <a:latin typeface="Cambria" pitchFamily="18" charset="0"/>
              </a:rPr>
              <a:t>Prime </a:t>
            </a:r>
            <a:r>
              <a:rPr lang="en-US" b="0" dirty="0">
                <a:latin typeface="Cambria" pitchFamily="18" charset="0"/>
              </a:rPr>
              <a:t>disadvantage of app proxies: </a:t>
            </a:r>
            <a:r>
              <a:rPr lang="en-US" b="0" dirty="0" smtClean="0">
                <a:latin typeface="Cambria" pitchFamily="18" charset="0"/>
              </a:rPr>
              <a:t>Processing overhead </a:t>
            </a:r>
            <a:r>
              <a:rPr lang="en-US" b="0" dirty="0">
                <a:latin typeface="Cambria" pitchFamily="18" charset="0"/>
              </a:rPr>
              <a:t>for each app-level connection</a:t>
            </a:r>
          </a:p>
          <a:p>
            <a:pPr lvl="1"/>
            <a:r>
              <a:rPr lang="en-US" b="0" dirty="0" smtClean="0">
                <a:latin typeface="Cambria" pitchFamily="18" charset="0"/>
              </a:rPr>
              <a:t>1 </a:t>
            </a:r>
            <a:r>
              <a:rPr lang="en-US" b="0" dirty="0">
                <a:latin typeface="Cambria" pitchFamily="18" charset="0"/>
              </a:rPr>
              <a:t>connection split into 2 logical connections</a:t>
            </a:r>
          </a:p>
        </p:txBody>
      </p:sp>
    </p:spTree>
    <p:extLst>
      <p:ext uri="{BB962C8B-B14F-4D97-AF65-F5344CB8AC3E}">
        <p14:creationId xmlns:p14="http://schemas.microsoft.com/office/powerpoint/2010/main" val="2030831341"/>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Examples of Application Proxies</a:t>
            </a:r>
            <a:endParaRPr lang="en-US" b="0" dirty="0">
              <a:latin typeface="Cambria" pitchFamily="18" charset="0"/>
            </a:endParaRPr>
          </a:p>
        </p:txBody>
      </p:sp>
      <p:sp>
        <p:nvSpPr>
          <p:cNvPr id="3" name="Content Placeholder 2"/>
          <p:cNvSpPr>
            <a:spLocks noGrp="1"/>
          </p:cNvSpPr>
          <p:nvPr>
            <p:ph idx="1"/>
          </p:nvPr>
        </p:nvSpPr>
        <p:spPr/>
        <p:txBody>
          <a:bodyPr>
            <a:normAutofit fontScale="85000" lnSpcReduction="10000"/>
          </a:bodyPr>
          <a:lstStyle/>
          <a:p>
            <a:r>
              <a:rPr lang="en-US" b="0" dirty="0" smtClean="0">
                <a:latin typeface="Cambria" pitchFamily="18" charset="0"/>
              </a:rPr>
              <a:t>Preventing </a:t>
            </a:r>
            <a:r>
              <a:rPr lang="en-US" b="0" dirty="0">
                <a:latin typeface="Cambria" pitchFamily="18" charset="0"/>
              </a:rPr>
              <a:t>outsiders from modifying </a:t>
            </a:r>
            <a:r>
              <a:rPr lang="en-US" b="0" dirty="0" smtClean="0">
                <a:latin typeface="Cambria" pitchFamily="18" charset="0"/>
              </a:rPr>
              <a:t>company’s online </a:t>
            </a:r>
            <a:r>
              <a:rPr lang="en-US" b="0" dirty="0">
                <a:latin typeface="Cambria" pitchFamily="18" charset="0"/>
              </a:rPr>
              <a:t>price list</a:t>
            </a:r>
          </a:p>
          <a:p>
            <a:pPr lvl="1"/>
            <a:r>
              <a:rPr lang="en-US" b="0" dirty="0" smtClean="0">
                <a:latin typeface="Cambria" pitchFamily="18" charset="0"/>
              </a:rPr>
              <a:t>Monitor </a:t>
            </a:r>
            <a:r>
              <a:rPr lang="en-US" b="0" dirty="0">
                <a:latin typeface="Cambria" pitchFamily="18" charset="0"/>
              </a:rPr>
              <a:t>access and ensure that only read </a:t>
            </a:r>
            <a:r>
              <a:rPr lang="en-US" b="0" dirty="0" smtClean="0">
                <a:latin typeface="Cambria" pitchFamily="18" charset="0"/>
              </a:rPr>
              <a:t>operations allowed</a:t>
            </a:r>
            <a:endParaRPr lang="en-US" b="0" dirty="0">
              <a:latin typeface="Cambria" pitchFamily="18" charset="0"/>
            </a:endParaRPr>
          </a:p>
          <a:p>
            <a:r>
              <a:rPr lang="en-US" b="0" dirty="0" smtClean="0">
                <a:latin typeface="Cambria" pitchFamily="18" charset="0"/>
              </a:rPr>
              <a:t>A </a:t>
            </a:r>
            <a:r>
              <a:rPr lang="en-US" b="0" dirty="0">
                <a:latin typeface="Cambria" pitchFamily="18" charset="0"/>
              </a:rPr>
              <a:t>school may want to cache the most </a:t>
            </a:r>
            <a:r>
              <a:rPr lang="en-US" b="0" dirty="0" smtClean="0">
                <a:latin typeface="Cambria" pitchFamily="18" charset="0"/>
              </a:rPr>
              <a:t>frequently accessed </a:t>
            </a:r>
            <a:r>
              <a:rPr lang="en-US" b="0" dirty="0">
                <a:latin typeface="Cambria" pitchFamily="18" charset="0"/>
              </a:rPr>
              <a:t>pages by students</a:t>
            </a:r>
          </a:p>
          <a:p>
            <a:pPr lvl="1"/>
            <a:r>
              <a:rPr lang="en-US" b="0" dirty="0" smtClean="0">
                <a:latin typeface="Cambria" pitchFamily="18" charset="0"/>
              </a:rPr>
              <a:t>Monitor </a:t>
            </a:r>
            <a:r>
              <a:rPr lang="en-US" b="0" dirty="0">
                <a:latin typeface="Cambria" pitchFamily="18" charset="0"/>
              </a:rPr>
              <a:t>all accessed pages and determine which </a:t>
            </a:r>
            <a:r>
              <a:rPr lang="en-US" b="0" dirty="0" smtClean="0">
                <a:latin typeface="Cambria" pitchFamily="18" charset="0"/>
              </a:rPr>
              <a:t>ones to </a:t>
            </a:r>
            <a:r>
              <a:rPr lang="en-US" b="0" dirty="0">
                <a:latin typeface="Cambria" pitchFamily="18" charset="0"/>
              </a:rPr>
              <a:t>cache</a:t>
            </a:r>
          </a:p>
          <a:p>
            <a:r>
              <a:rPr lang="en-US" b="0" dirty="0" smtClean="0">
                <a:latin typeface="Cambria" pitchFamily="18" charset="0"/>
              </a:rPr>
              <a:t>A </a:t>
            </a:r>
            <a:r>
              <a:rPr lang="en-US" b="0" dirty="0">
                <a:latin typeface="Cambria" pitchFamily="18" charset="0"/>
              </a:rPr>
              <a:t>company with many offices want to </a:t>
            </a:r>
            <a:r>
              <a:rPr lang="en-US" b="0" dirty="0" smtClean="0">
                <a:latin typeface="Cambria" pitchFamily="18" charset="0"/>
              </a:rPr>
              <a:t>encrypt messages </a:t>
            </a:r>
            <a:r>
              <a:rPr lang="en-US" b="0" dirty="0">
                <a:latin typeface="Cambria" pitchFamily="18" charset="0"/>
              </a:rPr>
              <a:t>between offices</a:t>
            </a:r>
          </a:p>
          <a:p>
            <a:pPr lvl="1"/>
            <a:r>
              <a:rPr lang="en-US" b="0" dirty="0" smtClean="0">
                <a:latin typeface="Cambria" pitchFamily="18" charset="0"/>
              </a:rPr>
              <a:t>There </a:t>
            </a:r>
            <a:r>
              <a:rPr lang="en-US" b="0" dirty="0">
                <a:latin typeface="Cambria" pitchFamily="18" charset="0"/>
              </a:rPr>
              <a:t>will be a decryption proxy at the receiving end.</a:t>
            </a:r>
          </a:p>
        </p:txBody>
      </p:sp>
    </p:spTree>
    <p:extLst>
      <p:ext uri="{BB962C8B-B14F-4D97-AF65-F5344CB8AC3E}">
        <p14:creationId xmlns:p14="http://schemas.microsoft.com/office/powerpoint/2010/main" val="1655705459"/>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Guards</a:t>
            </a:r>
            <a:endParaRPr lang="en-US" b="0" dirty="0">
              <a:latin typeface="Cambria"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a:latin typeface="Cambria" pitchFamily="18" charset="0"/>
              </a:rPr>
              <a:t>Guards = most sophisticated category of app proxies</a:t>
            </a:r>
          </a:p>
          <a:p>
            <a:pPr lvl="1"/>
            <a:r>
              <a:rPr lang="en-US" b="0" dirty="0" smtClean="0">
                <a:latin typeface="Cambria" pitchFamily="18" charset="0"/>
              </a:rPr>
              <a:t>Limited </a:t>
            </a:r>
            <a:r>
              <a:rPr lang="en-US" b="0" dirty="0">
                <a:latin typeface="Cambria" pitchFamily="18" charset="0"/>
              </a:rPr>
              <a:t>only by what is computable (&amp; by human creativity)</a:t>
            </a:r>
          </a:p>
          <a:p>
            <a:pPr lvl="1"/>
            <a:r>
              <a:rPr lang="en-US" b="0" dirty="0" smtClean="0">
                <a:latin typeface="Cambria" pitchFamily="18" charset="0"/>
              </a:rPr>
              <a:t>No </a:t>
            </a:r>
            <a:r>
              <a:rPr lang="en-US" b="0" dirty="0">
                <a:latin typeface="Cambria" pitchFamily="18" charset="0"/>
              </a:rPr>
              <a:t>sharp boundary between app proxies and guards</a:t>
            </a:r>
          </a:p>
          <a:p>
            <a:pPr lvl="1"/>
            <a:r>
              <a:rPr lang="en-US" b="0" dirty="0" smtClean="0">
                <a:latin typeface="Cambria" pitchFamily="18" charset="0"/>
              </a:rPr>
              <a:t>At </a:t>
            </a:r>
            <a:r>
              <a:rPr lang="en-US" b="0" dirty="0">
                <a:latin typeface="Cambria" pitchFamily="18" charset="0"/>
              </a:rPr>
              <a:t>some point of upgrading app proxy, it becomes a guard</a:t>
            </a:r>
          </a:p>
          <a:p>
            <a:r>
              <a:rPr lang="en-US" b="0" dirty="0" smtClean="0">
                <a:latin typeface="Cambria" pitchFamily="18" charset="0"/>
              </a:rPr>
              <a:t>Examples </a:t>
            </a:r>
            <a:r>
              <a:rPr lang="en-US" b="0" dirty="0">
                <a:latin typeface="Cambria" pitchFamily="18" charset="0"/>
              </a:rPr>
              <a:t>of guard activities</a:t>
            </a:r>
          </a:p>
          <a:p>
            <a:pPr lvl="1"/>
            <a:r>
              <a:rPr lang="en-US" b="0" dirty="0" smtClean="0">
                <a:latin typeface="Cambria" pitchFamily="18" charset="0"/>
              </a:rPr>
              <a:t>Limiting </a:t>
            </a:r>
            <a:r>
              <a:rPr lang="en-US" b="0" dirty="0">
                <a:latin typeface="Cambria" pitchFamily="18" charset="0"/>
              </a:rPr>
              <a:t>number of messages that a student may </a:t>
            </a:r>
            <a:r>
              <a:rPr lang="en-US" b="0" dirty="0" smtClean="0">
                <a:latin typeface="Cambria" pitchFamily="18" charset="0"/>
              </a:rPr>
              <a:t>email per </a:t>
            </a:r>
            <a:r>
              <a:rPr lang="en-US" b="0" dirty="0">
                <a:latin typeface="Cambria" pitchFamily="18" charset="0"/>
              </a:rPr>
              <a:t>week</a:t>
            </a:r>
          </a:p>
          <a:p>
            <a:pPr lvl="1"/>
            <a:r>
              <a:rPr lang="en-US" b="0" dirty="0" smtClean="0">
                <a:latin typeface="Cambria" pitchFamily="18" charset="0"/>
              </a:rPr>
              <a:t>Easiest </a:t>
            </a:r>
            <a:r>
              <a:rPr lang="en-US" b="0" dirty="0">
                <a:latin typeface="Cambria" pitchFamily="18" charset="0"/>
              </a:rPr>
              <a:t>if done by guard monitoring mail </a:t>
            </a:r>
            <a:r>
              <a:rPr lang="en-US" b="0" dirty="0" smtClean="0">
                <a:latin typeface="Cambria" pitchFamily="18" charset="0"/>
              </a:rPr>
              <a:t>transfer protocol</a:t>
            </a:r>
            <a:endParaRPr lang="en-US" b="0" dirty="0">
              <a:latin typeface="Cambria" pitchFamily="18" charset="0"/>
            </a:endParaRPr>
          </a:p>
          <a:p>
            <a:r>
              <a:rPr lang="en-US" b="0" dirty="0" smtClean="0">
                <a:latin typeface="Cambria" pitchFamily="18" charset="0"/>
              </a:rPr>
              <a:t>Limit </a:t>
            </a:r>
            <a:r>
              <a:rPr lang="en-US" b="0" dirty="0">
                <a:latin typeface="Cambria" pitchFamily="18" charset="0"/>
              </a:rPr>
              <a:t>download of media files by users</a:t>
            </a:r>
          </a:p>
          <a:p>
            <a:pPr lvl="1"/>
            <a:r>
              <a:rPr lang="en-US" b="0" dirty="0" smtClean="0">
                <a:latin typeface="Cambria" pitchFamily="18" charset="0"/>
              </a:rPr>
              <a:t>A </a:t>
            </a:r>
            <a:r>
              <a:rPr lang="en-US" b="0" dirty="0">
                <a:latin typeface="Cambria" pitchFamily="18" charset="0"/>
              </a:rPr>
              <a:t>library can limit access to the first page of an </a:t>
            </a:r>
            <a:r>
              <a:rPr lang="en-US" b="0" dirty="0" smtClean="0">
                <a:latin typeface="Cambria" pitchFamily="18" charset="0"/>
              </a:rPr>
              <a:t>article (charge </a:t>
            </a:r>
            <a:r>
              <a:rPr lang="en-US" b="0" dirty="0">
                <a:latin typeface="Cambria" pitchFamily="18" charset="0"/>
              </a:rPr>
              <a:t>for the rest)</a:t>
            </a:r>
          </a:p>
          <a:p>
            <a:pPr lvl="1"/>
            <a:r>
              <a:rPr lang="en-US" b="0" dirty="0" smtClean="0">
                <a:latin typeface="Cambria" pitchFamily="18" charset="0"/>
              </a:rPr>
              <a:t>Allow </a:t>
            </a:r>
            <a:r>
              <a:rPr lang="en-US" b="0" dirty="0">
                <a:latin typeface="Cambria" pitchFamily="18" charset="0"/>
              </a:rPr>
              <a:t>ftp of files but pass all files through a </a:t>
            </a:r>
            <a:r>
              <a:rPr lang="en-US" b="0" dirty="0" smtClean="0">
                <a:latin typeface="Cambria" pitchFamily="18" charset="0"/>
              </a:rPr>
              <a:t>virus scanner</a:t>
            </a:r>
            <a:endParaRPr lang="en-US" b="0" dirty="0">
              <a:latin typeface="Cambria" pitchFamily="18" charset="0"/>
            </a:endParaRPr>
          </a:p>
        </p:txBody>
      </p:sp>
    </p:spTree>
    <p:extLst>
      <p:ext uri="{BB962C8B-B14F-4D97-AF65-F5344CB8AC3E}">
        <p14:creationId xmlns:p14="http://schemas.microsoft.com/office/powerpoint/2010/main" val="148029815"/>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mbria" pitchFamily="18" charset="0"/>
              </a:rPr>
              <a:t>Personal Firewalls</a:t>
            </a:r>
            <a:endParaRPr lang="en-US" b="0" dirty="0">
              <a:latin typeface="Cambria" pitchFamily="18" charset="0"/>
            </a:endParaRPr>
          </a:p>
        </p:txBody>
      </p:sp>
      <p:sp>
        <p:nvSpPr>
          <p:cNvPr id="3" name="Content Placeholder 2"/>
          <p:cNvSpPr>
            <a:spLocks noGrp="1"/>
          </p:cNvSpPr>
          <p:nvPr>
            <p:ph idx="1"/>
          </p:nvPr>
        </p:nvSpPr>
        <p:spPr/>
        <p:txBody>
          <a:bodyPr>
            <a:normAutofit fontScale="70000" lnSpcReduction="20000"/>
          </a:bodyPr>
          <a:lstStyle/>
          <a:p>
            <a:r>
              <a:rPr lang="en-US" b="0" dirty="0">
                <a:latin typeface="Cambria" pitchFamily="18" charset="0"/>
              </a:rPr>
              <a:t>Regular firewalls </a:t>
            </a:r>
            <a:r>
              <a:rPr lang="en-US" b="0" dirty="0" smtClean="0">
                <a:latin typeface="Cambria" pitchFamily="18" charset="0"/>
              </a:rPr>
              <a:t>protects </a:t>
            </a:r>
            <a:r>
              <a:rPr lang="en-US" b="0" dirty="0" err="1">
                <a:latin typeface="Cambria" pitchFamily="18" charset="0"/>
              </a:rPr>
              <a:t>subnetworks</a:t>
            </a:r>
            <a:r>
              <a:rPr lang="en-US" b="0" dirty="0">
                <a:latin typeface="Cambria" pitchFamily="18" charset="0"/>
              </a:rPr>
              <a:t> whereas Personal </a:t>
            </a:r>
            <a:r>
              <a:rPr lang="en-US" b="0" dirty="0" smtClean="0">
                <a:latin typeface="Cambria" pitchFamily="18" charset="0"/>
              </a:rPr>
              <a:t>firewalls protect </a:t>
            </a:r>
            <a:r>
              <a:rPr lang="en-US" b="0" dirty="0">
                <a:latin typeface="Cambria" pitchFamily="18" charset="0"/>
              </a:rPr>
              <a:t>single hosts</a:t>
            </a:r>
          </a:p>
          <a:p>
            <a:pPr lvl="1"/>
            <a:r>
              <a:rPr lang="en-US" b="0" dirty="0" smtClean="0">
                <a:latin typeface="Cambria" pitchFamily="18" charset="0"/>
              </a:rPr>
              <a:t>For </a:t>
            </a:r>
            <a:r>
              <a:rPr lang="en-US" b="0" dirty="0">
                <a:latin typeface="Cambria" pitchFamily="18" charset="0"/>
              </a:rPr>
              <a:t>small business / home office / home</a:t>
            </a:r>
          </a:p>
          <a:p>
            <a:r>
              <a:rPr lang="en-US" b="0" dirty="0" smtClean="0">
                <a:latin typeface="Cambria" pitchFamily="18" charset="0"/>
              </a:rPr>
              <a:t>Can </a:t>
            </a:r>
            <a:r>
              <a:rPr lang="en-US" b="0" dirty="0">
                <a:latin typeface="Cambria" pitchFamily="18" charset="0"/>
              </a:rPr>
              <a:t>be used to complement conventional firewall</a:t>
            </a:r>
          </a:p>
          <a:p>
            <a:r>
              <a:rPr lang="en-US" b="0" dirty="0" smtClean="0">
                <a:latin typeface="Cambria" pitchFamily="18" charset="0"/>
              </a:rPr>
              <a:t>Next </a:t>
            </a:r>
            <a:r>
              <a:rPr lang="en-US" b="0" dirty="0">
                <a:latin typeface="Cambria" pitchFamily="18" charset="0"/>
              </a:rPr>
              <a:t>line of defense</a:t>
            </a:r>
          </a:p>
          <a:p>
            <a:r>
              <a:rPr lang="en-US" b="0" dirty="0" smtClean="0">
                <a:latin typeface="Cambria" pitchFamily="18" charset="0"/>
              </a:rPr>
              <a:t>Customized </a:t>
            </a:r>
            <a:r>
              <a:rPr lang="en-US" b="0" dirty="0">
                <a:latin typeface="Cambria" pitchFamily="18" charset="0"/>
              </a:rPr>
              <a:t>to user(s) of particular host</a:t>
            </a:r>
          </a:p>
          <a:p>
            <a:r>
              <a:rPr lang="en-US" b="0" dirty="0" smtClean="0">
                <a:latin typeface="Cambria" pitchFamily="18" charset="0"/>
              </a:rPr>
              <a:t>Firewall </a:t>
            </a:r>
            <a:r>
              <a:rPr lang="en-US" b="0" dirty="0">
                <a:latin typeface="Cambria" pitchFamily="18" charset="0"/>
              </a:rPr>
              <a:t>capabilities at a lower price</a:t>
            </a:r>
          </a:p>
          <a:p>
            <a:r>
              <a:rPr lang="en-US" b="0" dirty="0" smtClean="0">
                <a:latin typeface="Cambria" pitchFamily="18" charset="0"/>
              </a:rPr>
              <a:t>Personal </a:t>
            </a:r>
            <a:r>
              <a:rPr lang="en-US" b="0" dirty="0">
                <a:latin typeface="Cambria" pitchFamily="18" charset="0"/>
              </a:rPr>
              <a:t>firewall is application program</a:t>
            </a:r>
          </a:p>
          <a:p>
            <a:pPr lvl="1"/>
            <a:r>
              <a:rPr lang="en-US" b="0" dirty="0" smtClean="0">
                <a:latin typeface="Cambria" pitchFamily="18" charset="0"/>
              </a:rPr>
              <a:t>Products </a:t>
            </a:r>
            <a:r>
              <a:rPr lang="en-US" b="0" dirty="0">
                <a:latin typeface="Cambria" pitchFamily="18" charset="0"/>
              </a:rPr>
              <a:t>include: Norton Personal Firewall (Symantec), McAfee </a:t>
            </a:r>
            <a:r>
              <a:rPr lang="en-US" b="0" dirty="0" smtClean="0">
                <a:latin typeface="Cambria" pitchFamily="18" charset="0"/>
              </a:rPr>
              <a:t>Personal Firewall</a:t>
            </a:r>
            <a:r>
              <a:rPr lang="en-US" b="0" dirty="0">
                <a:latin typeface="Cambria" pitchFamily="18" charset="0"/>
              </a:rPr>
              <a:t>, Zone Alarm (Zone Labs)</a:t>
            </a:r>
          </a:p>
          <a:p>
            <a:r>
              <a:rPr lang="en-US" b="0" dirty="0" smtClean="0">
                <a:latin typeface="Cambria" pitchFamily="18" charset="0"/>
              </a:rPr>
              <a:t>Combine </a:t>
            </a:r>
            <a:r>
              <a:rPr lang="en-US" b="0" dirty="0">
                <a:latin typeface="Cambria" pitchFamily="18" charset="0"/>
              </a:rPr>
              <a:t>it with antivirus software for more effective protection &amp; </a:t>
            </a:r>
            <a:r>
              <a:rPr lang="en-US" b="0" dirty="0" smtClean="0">
                <a:latin typeface="Cambria" pitchFamily="18" charset="0"/>
              </a:rPr>
              <a:t>with automatic </a:t>
            </a:r>
            <a:r>
              <a:rPr lang="en-US" b="0" dirty="0">
                <a:latin typeface="Cambria" pitchFamily="18" charset="0"/>
              </a:rPr>
              <a:t>(or very frequent manual) OS and antivirus s/w updates</a:t>
            </a:r>
          </a:p>
        </p:txBody>
      </p:sp>
    </p:spTree>
    <p:extLst>
      <p:ext uri="{BB962C8B-B14F-4D97-AF65-F5344CB8AC3E}">
        <p14:creationId xmlns:p14="http://schemas.microsoft.com/office/powerpoint/2010/main" val="21498058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Common attacks on passwords</a:t>
            </a:r>
            <a:endParaRPr lang="en-US" dirty="0">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Try all possible passwords</a:t>
            </a:r>
          </a:p>
          <a:p>
            <a:r>
              <a:rPr lang="en-US" dirty="0" smtClean="0">
                <a:latin typeface="Cambria" pitchFamily="18" charset="0"/>
              </a:rPr>
              <a:t>Try frequently used passwords</a:t>
            </a:r>
          </a:p>
          <a:p>
            <a:r>
              <a:rPr lang="en-US" dirty="0" smtClean="0">
                <a:latin typeface="Cambria" pitchFamily="18" charset="0"/>
              </a:rPr>
              <a:t>Try passwords likely for user</a:t>
            </a:r>
          </a:p>
          <a:p>
            <a:r>
              <a:rPr lang="en-US" dirty="0" smtClean="0">
                <a:latin typeface="Cambria" pitchFamily="18" charset="0"/>
              </a:rPr>
              <a:t>Search for the system list of passwords</a:t>
            </a:r>
          </a:p>
          <a:p>
            <a:r>
              <a:rPr lang="en-US" b="1" dirty="0" smtClean="0">
                <a:latin typeface="Cambria" pitchFamily="18" charset="0"/>
              </a:rPr>
              <a:t>Ask the user</a:t>
            </a:r>
            <a:endParaRPr lang="en-US" b="1" dirty="0">
              <a:latin typeface="Cambria" pitchFamily="18" charset="0"/>
            </a:endParaRPr>
          </a:p>
        </p:txBody>
      </p:sp>
      <p:sp>
        <p:nvSpPr>
          <p:cNvPr id="4" name="Slide Number Placeholder 3"/>
          <p:cNvSpPr>
            <a:spLocks noGrp="1"/>
          </p:cNvSpPr>
          <p:nvPr>
            <p:ph type="sldNum" sz="quarter" idx="12"/>
          </p:nvPr>
        </p:nvSpPr>
        <p:spPr/>
        <p:txBody>
          <a:bodyPr/>
          <a:lstStyle/>
          <a:p>
            <a:fld id="{2FC21A1E-6AC4-4BB8-8402-BA3DAD3B1B95}" type="slidenum">
              <a:rPr lang="en-US" smtClean="0"/>
              <a:t>9</a:t>
            </a:fld>
            <a:endParaRPr lang="en-US"/>
          </a:p>
        </p:txBody>
      </p:sp>
    </p:spTree>
    <p:extLst>
      <p:ext uri="{BB962C8B-B14F-4D97-AF65-F5344CB8AC3E}">
        <p14:creationId xmlns:p14="http://schemas.microsoft.com/office/powerpoint/2010/main" val="2134695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4386</Words>
  <Application>Microsoft Macintosh PowerPoint</Application>
  <PresentationFormat>On-screen Show (4:3)</PresentationFormat>
  <Paragraphs>661</Paragraphs>
  <Slides>89</Slides>
  <Notes>13</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PowerPoint Presentation</vt:lpstr>
      <vt:lpstr>Security Breaches</vt:lpstr>
      <vt:lpstr>Some terminology</vt:lpstr>
      <vt:lpstr>What are we up against?</vt:lpstr>
      <vt:lpstr>Types of Malicious Code</vt:lpstr>
      <vt:lpstr>Authentication</vt:lpstr>
      <vt:lpstr>Confirming a user’s identity</vt:lpstr>
      <vt:lpstr>Main difficulties of passwords</vt:lpstr>
      <vt:lpstr>Common attacks on passwords</vt:lpstr>
      <vt:lpstr>Twelve steps to password cracking</vt:lpstr>
      <vt:lpstr>Twelve steps to password cracking (cont)</vt:lpstr>
      <vt:lpstr>Guidelines for passwords</vt:lpstr>
      <vt:lpstr>Encryption</vt:lpstr>
      <vt:lpstr>Classical Encryption Techniques</vt:lpstr>
      <vt:lpstr>Caesar Cipher</vt:lpstr>
      <vt:lpstr>Columnar transposition</vt:lpstr>
      <vt:lpstr>Transposition ciphers</vt:lpstr>
      <vt:lpstr>What is a commercial grade or trustworthy encryption algorithm?</vt:lpstr>
      <vt:lpstr>Characteristics</vt:lpstr>
      <vt:lpstr>DES</vt:lpstr>
      <vt:lpstr>Fiestel Function</vt:lpstr>
      <vt:lpstr>What’s wrong with DES?</vt:lpstr>
      <vt:lpstr>Alternatives?</vt:lpstr>
      <vt:lpstr>Rijndael (RINE dahl)</vt:lpstr>
      <vt:lpstr>Compare DES and AES</vt:lpstr>
      <vt:lpstr>RSA Explained</vt:lpstr>
      <vt:lpstr>Types of Encryption</vt:lpstr>
      <vt:lpstr>Key Exchange</vt:lpstr>
      <vt:lpstr>One Solution</vt:lpstr>
      <vt:lpstr>Another Solution</vt:lpstr>
      <vt:lpstr>Yet another solution</vt:lpstr>
      <vt:lpstr>Digital Signatures</vt:lpstr>
      <vt:lpstr>Digital Certificates</vt:lpstr>
      <vt:lpstr>Group Activity</vt:lpstr>
      <vt:lpstr>Application Layer</vt:lpstr>
      <vt:lpstr>Secure Email</vt:lpstr>
      <vt:lpstr>Examples of Secure Email</vt:lpstr>
      <vt:lpstr>PGP (Pretty Good Privacy) </vt:lpstr>
      <vt:lpstr>PGP in practice</vt:lpstr>
      <vt:lpstr>S/MIME </vt:lpstr>
      <vt:lpstr>SSL = Secure Sockets Layer / TLS = Transport Layer Security</vt:lpstr>
      <vt:lpstr>SSL Handshake</vt:lpstr>
      <vt:lpstr>SSL Handshake</vt:lpstr>
      <vt:lpstr>SSH</vt:lpstr>
      <vt:lpstr>Transport layer</vt:lpstr>
      <vt:lpstr>SYN DoS Flood</vt:lpstr>
      <vt:lpstr>SYN Flood Attack Scenario</vt:lpstr>
      <vt:lpstr>SYN Attack - modifications</vt:lpstr>
      <vt:lpstr>LAND Attack</vt:lpstr>
      <vt:lpstr>TCP Session Hijacking</vt:lpstr>
      <vt:lpstr>Port Scan Attack</vt:lpstr>
      <vt:lpstr>UDP Attack</vt:lpstr>
      <vt:lpstr>Network layer</vt:lpstr>
      <vt:lpstr>IP Spoofing</vt:lpstr>
      <vt:lpstr>Dealing with IP Spoofing</vt:lpstr>
      <vt:lpstr>RIP Attacks</vt:lpstr>
      <vt:lpstr>Dealing with RIP Attacks</vt:lpstr>
      <vt:lpstr>ICMP Attacks</vt:lpstr>
      <vt:lpstr>Echo-chargen</vt:lpstr>
      <vt:lpstr>Packet Sniffing</vt:lpstr>
      <vt:lpstr>Packet Sniffing</vt:lpstr>
      <vt:lpstr>Dealing with Packet Sniffing</vt:lpstr>
      <vt:lpstr>Teardrop Attacks</vt:lpstr>
      <vt:lpstr>Teardrop Attacks</vt:lpstr>
      <vt:lpstr>Internet Protocol Security (IPSec)</vt:lpstr>
      <vt:lpstr>Network layer</vt:lpstr>
      <vt:lpstr>ARP Spoofing</vt:lpstr>
      <vt:lpstr>PowerPoint Presentation</vt:lpstr>
      <vt:lpstr>Preventing ARP Poisoning</vt:lpstr>
      <vt:lpstr>Wireless Attacks</vt:lpstr>
      <vt:lpstr>WEP Encryption</vt:lpstr>
      <vt:lpstr>WEP</vt:lpstr>
      <vt:lpstr>Problems with WEP</vt:lpstr>
      <vt:lpstr>WEP + ARP (ARP Injection)</vt:lpstr>
      <vt:lpstr>What about quiet networks?</vt:lpstr>
      <vt:lpstr>Chop-Chop</vt:lpstr>
      <vt:lpstr>Firewalls</vt:lpstr>
      <vt:lpstr>Kinds of Firewalls</vt:lpstr>
      <vt:lpstr>Firewall is a type of host</vt:lpstr>
      <vt:lpstr>Types of Firewalls</vt:lpstr>
      <vt:lpstr>Packet Filters</vt:lpstr>
      <vt:lpstr>Simple Packet Filters</vt:lpstr>
      <vt:lpstr>Simple Packet Filters</vt:lpstr>
      <vt:lpstr>Application Proxies</vt:lpstr>
      <vt:lpstr>Application Proxies</vt:lpstr>
      <vt:lpstr>Application Proxies</vt:lpstr>
      <vt:lpstr>Examples of Application Proxies</vt:lpstr>
      <vt:lpstr>Guards</vt:lpstr>
      <vt:lpstr>Personal Firewalls</vt:lpstr>
    </vt:vector>
  </TitlesOfParts>
  <Company>Rose-Hulman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Shillingford, Nadine</dc:creator>
  <cp:lastModifiedBy>Delvin Defoe</cp:lastModifiedBy>
  <cp:revision>35</cp:revision>
  <dcterms:created xsi:type="dcterms:W3CDTF">2011-05-08T22:48:48Z</dcterms:created>
  <dcterms:modified xsi:type="dcterms:W3CDTF">2012-05-08T16:22:15Z</dcterms:modified>
</cp:coreProperties>
</file>