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77" r:id="rId2"/>
    <p:sldId id="317" r:id="rId3"/>
    <p:sldId id="318" r:id="rId4"/>
    <p:sldId id="320" r:id="rId5"/>
    <p:sldId id="331" r:id="rId6"/>
    <p:sldId id="373" r:id="rId7"/>
    <p:sldId id="333" r:id="rId8"/>
    <p:sldId id="332" r:id="rId9"/>
    <p:sldId id="334" r:id="rId10"/>
    <p:sldId id="374" r:id="rId11"/>
    <p:sldId id="378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24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3300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l" defTabSz="88106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l" defTabSz="88106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cs typeface="+mn-cs"/>
              </a:defRPr>
            </a:lvl1pPr>
          </a:lstStyle>
          <a:p>
            <a:pPr>
              <a:defRPr/>
            </a:pPr>
            <a:fld id="{DC93649E-BEF2-2B4C-99CD-BFCAA985C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l" defTabSz="931863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l" defTabSz="931863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cs typeface="+mn-cs"/>
              </a:defRPr>
            </a:lvl1pPr>
          </a:lstStyle>
          <a:p>
            <a:pPr>
              <a:defRPr/>
            </a:pPr>
            <a:fld id="{46F42509-EED6-C447-8D40-26C91B7F9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DEE9A9-A707-F343-8C43-5EFC5A268489}" type="slidenum">
              <a:rPr lang="en-US" sz="1300"/>
              <a:pPr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1D603C-5450-704F-A0FB-4CB17DB85B99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Phase 1:</a:t>
            </a:r>
          </a:p>
          <a:p>
            <a:r>
              <a:rPr lang="en-US">
                <a:latin typeface="Times New Roman" charset="0"/>
              </a:rPr>
              <a:t>AP advertises presence &amp; security capabilities to wireless client.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Client requests desired security needs.  Several more steps required for proper authentication.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2CF778-73CA-4249-8B42-5D89AD6DFE1E}" type="slidenum">
              <a:rPr lang="en-US" sz="1300"/>
              <a:pPr/>
              <a:t>12</a:t>
            </a:fld>
            <a:endParaRPr 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8D8738-3454-EC42-91C4-09C44E891F3E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AA01903-48D0-214D-8FC8-4187D27C4E07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B2FA468-8A8B-2A4F-8688-91FF90884A7C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 network admin can configure firewall based on the policies or the organization.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Different filter settings can be used for different policies.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376927-3E91-644E-BFF8-B4867813900A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Filter setting is given in red font.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Policy is given in black font.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EBBDE72-9711-FC40-A53A-8A43DB45125F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A9B0E4-FB33-D04F-8F02-7B025C75F29F}" type="slidenum">
              <a:rPr lang="en-US" sz="1300"/>
              <a:pPr/>
              <a:t>18</a:t>
            </a:fld>
            <a:endParaRPr lang="en-US" sz="1300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9A9542D-7E81-2344-960F-447A749CC6AF}" type="slidenum">
              <a:rPr lang="en-US" sz="1300"/>
              <a:pPr/>
              <a:t>19</a:t>
            </a:fld>
            <a:endParaRPr lang="en-US" sz="1300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D5F3506-3521-D042-93BD-5F0F246F98FF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https </a:t>
            </a:r>
            <a:r>
              <a:rPr lang="en-US">
                <a:latin typeface="Times New Roman" charset="0"/>
                <a:sym typeface="Wingdings" charset="0"/>
              </a:rPr>
              <a:t> HTTP Secure</a:t>
            </a:r>
          </a:p>
          <a:p>
            <a:endParaRPr lang="en-US">
              <a:latin typeface="Times New Roman" charset="0"/>
              <a:sym typeface="Wingdings" charset="0"/>
            </a:endParaRPr>
          </a:p>
          <a:p>
            <a:r>
              <a:rPr lang="en-US">
                <a:latin typeface="Times New Roman" charset="0"/>
                <a:sym typeface="Wingdings" charset="0"/>
              </a:rPr>
              <a:t>CA  Certification authority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ADB8BA0-5D1D-5F48-9033-3EF96610EB31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The Internet Engineering Task Force (IETF) develops and promotes Internet standards.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Internet message access protocol (IMAP) is one of the two most prevalent Internet standard protocols for e-mail retrieval, the other being the Post Office Protocol (POP)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08D79F0-0563-C24C-A3EB-5B23B72A9B7B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IPsec supports 2 Modes</a:t>
            </a:r>
          </a:p>
          <a:p>
            <a:r>
              <a:rPr lang="en-US">
                <a:latin typeface="Times New Roman" charset="0"/>
              </a:rPr>
              <a:t>Transport mode</a:t>
            </a:r>
          </a:p>
          <a:p>
            <a:r>
              <a:rPr lang="en-US">
                <a:latin typeface="Times New Roman" charset="0"/>
              </a:rPr>
              <a:t>	Only payload encrypted/authenticated</a:t>
            </a:r>
          </a:p>
          <a:p>
            <a:r>
              <a:rPr lang="en-US">
                <a:latin typeface="Times New Roman" charset="0"/>
              </a:rPr>
              <a:t>Tunnel mode </a:t>
            </a:r>
          </a:p>
          <a:p>
            <a:r>
              <a:rPr lang="en-US">
                <a:latin typeface="Times New Roman" charset="0"/>
              </a:rPr>
              <a:t>	(used to create Virtual Private Networks (VPNs)</a:t>
            </a:r>
          </a:p>
          <a:p>
            <a:r>
              <a:rPr lang="en-US">
                <a:latin typeface="Times New Roman" charset="0"/>
              </a:rPr>
              <a:t>	Everything encrypted/authenticated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Mostly used to create VPN connections.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42F2D5-DFF4-8540-A4C8-56E3027778F9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F2A3CC-FB5E-B948-8690-C77CD85148CF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131489-5071-7344-8EF7-3B11A5532F25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4C28507-97C5-1347-9ADF-A9B46EF6DC3A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F82211-3BBD-E54F-9582-7D2776CA63F5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7ED2032-55A5-A145-8ED2-C7EDB0119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E0C8A50-CB18-7343-A0EB-AC2E68F3E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4843C03A-B0D3-5C43-B84E-26D49D2A6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3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9F07E120-D2D4-5B42-A3CB-CFDE32316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5A7087C6-443B-8C4E-A9CF-3163D65B6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AF2C0419-159E-1C4C-A40C-729347F86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8B460F8-D2C7-D546-9897-31A1E0EE7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511AA63-50CF-0841-8487-3EE0E783C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3FD04467-1D4D-3940-9914-63BB46961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4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9D58C23-FD69-3E42-A223-7553BF37D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C611BF54-ECC7-4145-ADFD-037C881F7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4511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8: 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8625" y="6400800"/>
            <a:ext cx="7270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8-</a:t>
            </a:r>
            <a:fld id="{AD6ADC35-C757-A946-BCDE-686E2DEDB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0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ACA082FE-7301-3E45-AC10-BFA61EB7D0CF}" type="slidenum">
              <a:rPr lang="en-US" sz="1200">
                <a:latin typeface="Arial" charset="0"/>
                <a:cs typeface="Arial" charset="0"/>
              </a:rPr>
              <a:pPr/>
              <a:t>1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Comic Sans MS" charset="0"/>
              </a:rPr>
              <a:t>Security in the layers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8" y="3895725"/>
            <a:ext cx="6400800" cy="1752600"/>
          </a:xfrm>
        </p:spPr>
        <p:txBody>
          <a:bodyPr/>
          <a:lstStyle/>
          <a:p>
            <a:endParaRPr lang="en-US">
              <a:latin typeface="Comic Sans MS" charset="0"/>
            </a:endParaRPr>
          </a:p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8046C0D3-19DA-FC4F-9B3F-F42017446F4A}" type="slidenum">
              <a:rPr lang="en-US" sz="1200">
                <a:latin typeface="Arial" charset="0"/>
                <a:cs typeface="Arial" charset="0"/>
              </a:rPr>
              <a:pPr/>
              <a:t>10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 802.11i: improved security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numerous (stronger) forms of encryption possible</a:t>
            </a:r>
          </a:p>
          <a:p>
            <a:r>
              <a:rPr lang="en-US">
                <a:latin typeface="Comic Sans MS" charset="0"/>
              </a:rPr>
              <a:t>provides key distribution</a:t>
            </a:r>
          </a:p>
          <a:p>
            <a:r>
              <a:rPr lang="en-US">
                <a:latin typeface="Comic Sans MS" charset="0"/>
              </a:rPr>
              <a:t>uses authentication server separate from access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AD242B9F-A6D0-5A4D-9FD0-5A0C105C30C6}" type="slidenum">
              <a:rPr lang="en-US" sz="1200">
                <a:latin typeface="Arial" charset="0"/>
                <a:cs typeface="Arial" charset="0"/>
              </a:rPr>
              <a:pPr/>
              <a:t>11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WPA - </a:t>
            </a:r>
            <a:r>
              <a:rPr lang="en-US" sz="3600" b="1">
                <a:latin typeface="Comic Sans MS" charset="0"/>
              </a:rPr>
              <a:t>Wi-Fi Protected Access</a:t>
            </a:r>
            <a:r>
              <a:rPr lang="en-US" sz="3600">
                <a:latin typeface="Comic Sans MS" charset="0"/>
              </a:rPr>
              <a:t>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Implements 802.11i</a:t>
            </a:r>
          </a:p>
          <a:p>
            <a:r>
              <a:rPr lang="en-US">
                <a:latin typeface="Comic Sans MS" charset="0"/>
              </a:rPr>
              <a:t>128-bit key, 48-bit IV</a:t>
            </a:r>
          </a:p>
          <a:p>
            <a:r>
              <a:rPr lang="en-US">
                <a:latin typeface="Comic Sans MS" charset="0"/>
              </a:rPr>
              <a:t>Uses TKIP (Temporary Key Integrity Protocol)</a:t>
            </a:r>
          </a:p>
          <a:p>
            <a:pPr lvl="1"/>
            <a:r>
              <a:rPr lang="en-US">
                <a:latin typeface="Comic Sans MS" charset="0"/>
              </a:rPr>
              <a:t>Hash of IV (not sent in plaintext)</a:t>
            </a:r>
          </a:p>
          <a:p>
            <a:pPr lvl="1"/>
            <a:r>
              <a:rPr lang="en-US">
                <a:latin typeface="Comic Sans MS" charset="0"/>
              </a:rPr>
              <a:t>Ensures each frame is sent with a unique key</a:t>
            </a:r>
          </a:p>
          <a:p>
            <a:pPr lvl="1">
              <a:buFont typeface="ZapfDingbats" charset="0"/>
              <a:buNone/>
            </a:pPr>
            <a:endParaRPr lang="en-US">
              <a:latin typeface="Comic Sans MS" charset="0"/>
            </a:endParaRPr>
          </a:p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F68BDAC5-B778-0044-8727-6A67B962AEC0}" type="slidenum">
              <a:rPr lang="en-US" sz="1200">
                <a:latin typeface="Arial" charset="0"/>
                <a:cs typeface="Arial" charset="0"/>
              </a:rPr>
              <a:pPr/>
              <a:t>12</a:t>
            </a:fld>
            <a:endParaRPr lang="en-US" sz="1200">
              <a:latin typeface="Arial" charset="0"/>
              <a:cs typeface="Arial" charset="0"/>
            </a:endParaRPr>
          </a:p>
        </p:txBody>
      </p:sp>
      <p:pic>
        <p:nvPicPr>
          <p:cNvPr id="36867" name="Content Placeholder 5" descr="fig08_33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0213" y="1073150"/>
            <a:ext cx="5745162" cy="46482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389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564AED42-E606-9944-B2C4-1B7401CB827B}" type="slidenum">
              <a:rPr lang="en-US" sz="1200">
                <a:latin typeface="Arial" charset="0"/>
                <a:cs typeface="Arial" charset="0"/>
              </a:rPr>
              <a:pPr/>
              <a:t>13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96888" y="1522413"/>
            <a:ext cx="7110412" cy="14509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sz="3600">
                <a:latin typeface="Comic Sans MS" charset="0"/>
              </a:rPr>
              <a:t>Firewalls</a:t>
            </a:r>
            <a:endParaRPr lang="en-US">
              <a:latin typeface="Comic Sans MS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sz="2000">
              <a:latin typeface="Comic Sans MS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55625" y="1708150"/>
            <a:ext cx="6981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Comic Sans MS" charset="0"/>
              </a:rPr>
              <a:t>isolates organization</a:t>
            </a:r>
            <a:r>
              <a:rPr lang="ja-JP" altLang="en-US">
                <a:latin typeface="Comic Sans MS" charset="0"/>
              </a:rPr>
              <a:t>’</a:t>
            </a:r>
            <a:r>
              <a:rPr lang="en-US" altLang="ja-JP">
                <a:latin typeface="Comic Sans MS" charset="0"/>
              </a:rPr>
              <a:t>s internal net from larger Internet, allowing some packets to pass, blocking others.</a:t>
            </a:r>
            <a:endParaRPr lang="en-US"/>
          </a:p>
        </p:txBody>
      </p:sp>
      <p:grpSp>
        <p:nvGrpSpPr>
          <p:cNvPr id="38919" name="Group 6"/>
          <p:cNvGrpSpPr>
            <a:grpSpLocks/>
          </p:cNvGrpSpPr>
          <p:nvPr/>
        </p:nvGrpSpPr>
        <p:grpSpPr bwMode="auto">
          <a:xfrm>
            <a:off x="563563" y="1296988"/>
            <a:ext cx="1270000" cy="457200"/>
            <a:chOff x="1282" y="3611"/>
            <a:chExt cx="800" cy="288"/>
          </a:xfrm>
        </p:grpSpPr>
        <p:sp>
          <p:nvSpPr>
            <p:cNvPr id="39268" name="Rectangle 7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69" name="Text Box 8"/>
            <p:cNvSpPr txBox="1">
              <a:spLocks noChangeArrowheads="1"/>
            </p:cNvSpPr>
            <p:nvPr/>
          </p:nvSpPr>
          <p:spPr bwMode="auto">
            <a:xfrm>
              <a:off x="1282" y="3611"/>
              <a:ext cx="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  <a:latin typeface="Comic Sans MS" charset="0"/>
                </a:rPr>
                <a:t>firewall</a:t>
              </a:r>
            </a:p>
          </p:txBody>
        </p:sp>
      </p:grp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AutoShape 10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6910388" y="58801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38923" name="Freeform 12"/>
          <p:cNvSpPr>
            <a:spLocks/>
          </p:cNvSpPr>
          <p:nvPr/>
        </p:nvSpPr>
        <p:spPr bwMode="auto">
          <a:xfrm>
            <a:off x="4092575" y="4703763"/>
            <a:ext cx="219075" cy="1012825"/>
          </a:xfrm>
          <a:custGeom>
            <a:avLst/>
            <a:gdLst>
              <a:gd name="T0" fmla="*/ 0 w 138"/>
              <a:gd name="T1" fmla="*/ 2147483647 h 638"/>
              <a:gd name="T2" fmla="*/ 2147483647 w 138"/>
              <a:gd name="T3" fmla="*/ 2147483647 h 638"/>
              <a:gd name="T4" fmla="*/ 2147483647 w 138"/>
              <a:gd name="T5" fmla="*/ 2147483647 h 638"/>
              <a:gd name="T6" fmla="*/ 2147483647 w 138"/>
              <a:gd name="T7" fmla="*/ 2147483647 h 638"/>
              <a:gd name="T8" fmla="*/ 0 w 138"/>
              <a:gd name="T9" fmla="*/ 0 h 638"/>
              <a:gd name="T10" fmla="*/ 0 w 138"/>
              <a:gd name="T11" fmla="*/ 2147483647 h 6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638"/>
              <a:gd name="T20" fmla="*/ 138 w 138"/>
              <a:gd name="T21" fmla="*/ 638 h 6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638">
                <a:moveTo>
                  <a:pt x="0" y="485"/>
                </a:moveTo>
                <a:lnTo>
                  <a:pt x="138" y="638"/>
                </a:lnTo>
                <a:lnTo>
                  <a:pt x="138" y="77"/>
                </a:lnTo>
                <a:lnTo>
                  <a:pt x="116" y="49"/>
                </a:lnTo>
                <a:lnTo>
                  <a:pt x="0" y="0"/>
                </a:lnTo>
                <a:lnTo>
                  <a:pt x="0" y="485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2882900" y="3454400"/>
            <a:ext cx="4763" cy="187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3616325" y="5730875"/>
            <a:ext cx="1449388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4665663" y="5792788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38927" name="Group 16"/>
          <p:cNvGrpSpPr>
            <a:grpSpLocks/>
          </p:cNvGrpSpPr>
          <p:nvPr/>
        </p:nvGrpSpPr>
        <p:grpSpPr bwMode="auto">
          <a:xfrm>
            <a:off x="1730375" y="3175000"/>
            <a:ext cx="5116513" cy="2543175"/>
            <a:chOff x="1090" y="2000"/>
            <a:chExt cx="3223" cy="1602"/>
          </a:xfrm>
        </p:grpSpPr>
        <p:sp>
          <p:nvSpPr>
            <p:cNvPr id="38929" name="Freeform 17"/>
            <p:cNvSpPr>
              <a:spLocks/>
            </p:cNvSpPr>
            <p:nvPr/>
          </p:nvSpPr>
          <p:spPr bwMode="auto">
            <a:xfrm>
              <a:off x="1090" y="2000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Freeform 18"/>
            <p:cNvSpPr>
              <a:spLocks/>
            </p:cNvSpPr>
            <p:nvPr/>
          </p:nvSpPr>
          <p:spPr bwMode="auto">
            <a:xfrm>
              <a:off x="1880" y="287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1937" y="2644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Freeform 22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Freeform 23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1992" y="2647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H="1">
              <a:off x="1952" y="2877"/>
              <a:ext cx="40" cy="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1898" y="2783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Freeform 29"/>
            <p:cNvSpPr>
              <a:spLocks/>
            </p:cNvSpPr>
            <p:nvPr/>
          </p:nvSpPr>
          <p:spPr bwMode="auto">
            <a:xfrm>
              <a:off x="1176" y="2645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Freeform 30"/>
            <p:cNvSpPr>
              <a:spLocks/>
            </p:cNvSpPr>
            <p:nvPr/>
          </p:nvSpPr>
          <p:spPr bwMode="auto">
            <a:xfrm>
              <a:off x="1263" y="2660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Freeform 31"/>
            <p:cNvSpPr>
              <a:spLocks/>
            </p:cNvSpPr>
            <p:nvPr/>
          </p:nvSpPr>
          <p:spPr bwMode="auto">
            <a:xfrm>
              <a:off x="1271" y="2685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Freeform 32"/>
            <p:cNvSpPr>
              <a:spLocks/>
            </p:cNvSpPr>
            <p:nvPr/>
          </p:nvSpPr>
          <p:spPr bwMode="auto">
            <a:xfrm>
              <a:off x="1255" y="2773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Freeform 33"/>
            <p:cNvSpPr>
              <a:spLocks/>
            </p:cNvSpPr>
            <p:nvPr/>
          </p:nvSpPr>
          <p:spPr bwMode="auto">
            <a:xfrm>
              <a:off x="1302" y="2784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Freeform 34"/>
            <p:cNvSpPr>
              <a:spLocks/>
            </p:cNvSpPr>
            <p:nvPr/>
          </p:nvSpPr>
          <p:spPr bwMode="auto">
            <a:xfrm>
              <a:off x="1260" y="2777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Freeform 35"/>
            <p:cNvSpPr>
              <a:spLocks/>
            </p:cNvSpPr>
            <p:nvPr/>
          </p:nvSpPr>
          <p:spPr bwMode="auto">
            <a:xfrm>
              <a:off x="1192" y="2786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Freeform 36"/>
            <p:cNvSpPr>
              <a:spLocks/>
            </p:cNvSpPr>
            <p:nvPr/>
          </p:nvSpPr>
          <p:spPr bwMode="auto">
            <a:xfrm>
              <a:off x="1354" y="2780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Freeform 37"/>
            <p:cNvSpPr>
              <a:spLocks/>
            </p:cNvSpPr>
            <p:nvPr/>
          </p:nvSpPr>
          <p:spPr bwMode="auto">
            <a:xfrm>
              <a:off x="1203" y="2671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Freeform 38"/>
            <p:cNvSpPr>
              <a:spLocks/>
            </p:cNvSpPr>
            <p:nvPr/>
          </p:nvSpPr>
          <p:spPr bwMode="auto">
            <a:xfrm>
              <a:off x="1204" y="2672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Freeform 39"/>
            <p:cNvSpPr>
              <a:spLocks/>
            </p:cNvSpPr>
            <p:nvPr/>
          </p:nvSpPr>
          <p:spPr bwMode="auto">
            <a:xfrm>
              <a:off x="1206" y="2673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Freeform 40"/>
            <p:cNvSpPr>
              <a:spLocks/>
            </p:cNvSpPr>
            <p:nvPr/>
          </p:nvSpPr>
          <p:spPr bwMode="auto">
            <a:xfrm>
              <a:off x="1207" y="2673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Freeform 41"/>
            <p:cNvSpPr>
              <a:spLocks/>
            </p:cNvSpPr>
            <p:nvPr/>
          </p:nvSpPr>
          <p:spPr bwMode="auto">
            <a:xfrm>
              <a:off x="1207" y="2674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42"/>
            <p:cNvSpPr>
              <a:spLocks/>
            </p:cNvSpPr>
            <p:nvPr/>
          </p:nvSpPr>
          <p:spPr bwMode="auto">
            <a:xfrm>
              <a:off x="1208" y="2675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Freeform 43"/>
            <p:cNvSpPr>
              <a:spLocks/>
            </p:cNvSpPr>
            <p:nvPr/>
          </p:nvSpPr>
          <p:spPr bwMode="auto">
            <a:xfrm>
              <a:off x="1319" y="2752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Freeform 44"/>
            <p:cNvSpPr>
              <a:spLocks/>
            </p:cNvSpPr>
            <p:nvPr/>
          </p:nvSpPr>
          <p:spPr bwMode="auto">
            <a:xfrm>
              <a:off x="1278" y="2752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Freeform 45"/>
            <p:cNvSpPr>
              <a:spLocks/>
            </p:cNvSpPr>
            <p:nvPr/>
          </p:nvSpPr>
          <p:spPr bwMode="auto">
            <a:xfrm>
              <a:off x="1290" y="2752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Freeform 46"/>
            <p:cNvSpPr>
              <a:spLocks/>
            </p:cNvSpPr>
            <p:nvPr/>
          </p:nvSpPr>
          <p:spPr bwMode="auto">
            <a:xfrm>
              <a:off x="1244" y="2660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Freeform 47"/>
            <p:cNvSpPr>
              <a:spLocks/>
            </p:cNvSpPr>
            <p:nvPr/>
          </p:nvSpPr>
          <p:spPr bwMode="auto">
            <a:xfrm>
              <a:off x="1342" y="2648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Freeform 48"/>
            <p:cNvSpPr>
              <a:spLocks/>
            </p:cNvSpPr>
            <p:nvPr/>
          </p:nvSpPr>
          <p:spPr bwMode="auto">
            <a:xfrm>
              <a:off x="1244" y="2665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Freeform 49"/>
            <p:cNvSpPr>
              <a:spLocks/>
            </p:cNvSpPr>
            <p:nvPr/>
          </p:nvSpPr>
          <p:spPr bwMode="auto">
            <a:xfrm>
              <a:off x="1245" y="2671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Freeform 50"/>
            <p:cNvSpPr>
              <a:spLocks/>
            </p:cNvSpPr>
            <p:nvPr/>
          </p:nvSpPr>
          <p:spPr bwMode="auto">
            <a:xfrm>
              <a:off x="1246" y="2676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Freeform 51"/>
            <p:cNvSpPr>
              <a:spLocks/>
            </p:cNvSpPr>
            <p:nvPr/>
          </p:nvSpPr>
          <p:spPr bwMode="auto">
            <a:xfrm>
              <a:off x="1246" y="2681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Freeform 52"/>
            <p:cNvSpPr>
              <a:spLocks/>
            </p:cNvSpPr>
            <p:nvPr/>
          </p:nvSpPr>
          <p:spPr bwMode="auto">
            <a:xfrm>
              <a:off x="1248" y="2687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Freeform 53"/>
            <p:cNvSpPr>
              <a:spLocks/>
            </p:cNvSpPr>
            <p:nvPr/>
          </p:nvSpPr>
          <p:spPr bwMode="auto">
            <a:xfrm>
              <a:off x="1343" y="2654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Freeform 54"/>
            <p:cNvSpPr>
              <a:spLocks/>
            </p:cNvSpPr>
            <p:nvPr/>
          </p:nvSpPr>
          <p:spPr bwMode="auto">
            <a:xfrm>
              <a:off x="1344" y="2661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Freeform 55"/>
            <p:cNvSpPr>
              <a:spLocks/>
            </p:cNvSpPr>
            <p:nvPr/>
          </p:nvSpPr>
          <p:spPr bwMode="auto">
            <a:xfrm>
              <a:off x="1346" y="2667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Freeform 56"/>
            <p:cNvSpPr>
              <a:spLocks/>
            </p:cNvSpPr>
            <p:nvPr/>
          </p:nvSpPr>
          <p:spPr bwMode="auto">
            <a:xfrm>
              <a:off x="1346" y="2673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Freeform 57"/>
            <p:cNvSpPr>
              <a:spLocks/>
            </p:cNvSpPr>
            <p:nvPr/>
          </p:nvSpPr>
          <p:spPr bwMode="auto">
            <a:xfrm>
              <a:off x="1347" y="2680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1224" y="2671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Freeform 59"/>
            <p:cNvSpPr>
              <a:spLocks/>
            </p:cNvSpPr>
            <p:nvPr/>
          </p:nvSpPr>
          <p:spPr bwMode="auto">
            <a:xfrm>
              <a:off x="1266" y="2668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Freeform 60"/>
            <p:cNvSpPr>
              <a:spLocks/>
            </p:cNvSpPr>
            <p:nvPr/>
          </p:nvSpPr>
          <p:spPr bwMode="auto">
            <a:xfrm>
              <a:off x="1202" y="2709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3" name="Freeform 61"/>
            <p:cNvSpPr>
              <a:spLocks/>
            </p:cNvSpPr>
            <p:nvPr/>
          </p:nvSpPr>
          <p:spPr bwMode="auto">
            <a:xfrm>
              <a:off x="1202" y="2685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Freeform 62"/>
            <p:cNvSpPr>
              <a:spLocks/>
            </p:cNvSpPr>
            <p:nvPr/>
          </p:nvSpPr>
          <p:spPr bwMode="auto">
            <a:xfrm>
              <a:off x="1237" y="2673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Freeform 63"/>
            <p:cNvSpPr>
              <a:spLocks/>
            </p:cNvSpPr>
            <p:nvPr/>
          </p:nvSpPr>
          <p:spPr bwMode="auto">
            <a:xfrm>
              <a:off x="1267" y="2647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Freeform 64"/>
            <p:cNvSpPr>
              <a:spLocks/>
            </p:cNvSpPr>
            <p:nvPr/>
          </p:nvSpPr>
          <p:spPr bwMode="auto">
            <a:xfrm>
              <a:off x="1222" y="2787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Freeform 65"/>
            <p:cNvSpPr>
              <a:spLocks/>
            </p:cNvSpPr>
            <p:nvPr/>
          </p:nvSpPr>
          <p:spPr bwMode="auto">
            <a:xfrm>
              <a:off x="1194" y="2799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8" name="Freeform 66"/>
            <p:cNvSpPr>
              <a:spLocks/>
            </p:cNvSpPr>
            <p:nvPr/>
          </p:nvSpPr>
          <p:spPr bwMode="auto">
            <a:xfrm>
              <a:off x="1217" y="2794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9" name="Freeform 67"/>
            <p:cNvSpPr>
              <a:spLocks/>
            </p:cNvSpPr>
            <p:nvPr/>
          </p:nvSpPr>
          <p:spPr bwMode="auto">
            <a:xfrm>
              <a:off x="1207" y="2796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Freeform 68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Freeform 69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Line 70"/>
            <p:cNvSpPr>
              <a:spLocks noChangeShapeType="1"/>
            </p:cNvSpPr>
            <p:nvPr/>
          </p:nvSpPr>
          <p:spPr bwMode="auto">
            <a:xfrm>
              <a:off x="1692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2018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4" name="Rectangle 72"/>
            <p:cNvSpPr>
              <a:spLocks noChangeArrowheads="1"/>
            </p:cNvSpPr>
            <p:nvPr/>
          </p:nvSpPr>
          <p:spPr bwMode="auto">
            <a:xfrm>
              <a:off x="1692" y="2473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Rectangle 73"/>
            <p:cNvSpPr>
              <a:spLocks noChangeArrowheads="1"/>
            </p:cNvSpPr>
            <p:nvPr/>
          </p:nvSpPr>
          <p:spPr bwMode="auto">
            <a:xfrm>
              <a:off x="1876" y="2490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86" name="Freeform 74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Freeform 75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1767" y="2443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9" name="Line 77"/>
            <p:cNvSpPr>
              <a:spLocks noChangeShapeType="1"/>
            </p:cNvSpPr>
            <p:nvPr/>
          </p:nvSpPr>
          <p:spPr bwMode="auto">
            <a:xfrm>
              <a:off x="1878" y="248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0" name="Line 78"/>
            <p:cNvSpPr>
              <a:spLocks noChangeShapeType="1"/>
            </p:cNvSpPr>
            <p:nvPr/>
          </p:nvSpPr>
          <p:spPr bwMode="auto">
            <a:xfrm>
              <a:off x="1821" y="2443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1767" y="2486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Line 80"/>
            <p:cNvSpPr>
              <a:spLocks noChangeShapeType="1"/>
            </p:cNvSpPr>
            <p:nvPr/>
          </p:nvSpPr>
          <p:spPr bwMode="auto">
            <a:xfrm>
              <a:off x="1878" y="2442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Line 81"/>
            <p:cNvSpPr>
              <a:spLocks noChangeShapeType="1"/>
            </p:cNvSpPr>
            <p:nvPr/>
          </p:nvSpPr>
          <p:spPr bwMode="auto">
            <a:xfrm flipV="1">
              <a:off x="1821" y="2442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Rectangle 8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Freeform 83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Rectangle 84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Rectangle 85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8" name="Rectangle 86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9" name="Rectangle 87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0" name="Rectangle 88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Rectangle 89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Rectangle 90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Rectangle 91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Rectangle 92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5" name="Rectangle 93"/>
            <p:cNvSpPr>
              <a:spLocks noChangeArrowheads="1"/>
            </p:cNvSpPr>
            <p:nvPr/>
          </p:nvSpPr>
          <p:spPr bwMode="auto">
            <a:xfrm>
              <a:off x="2737" y="3155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6" name="Rectangle 94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7" name="Rectangle 95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8" name="Rectangle 96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9" name="Rectangle 97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0" name="Rectangle 98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1" name="Rectangle 99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2" name="Rectangle 100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3" name="Rectangle 101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4" name="Rectangle 102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5" name="Rectangle 103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6" name="Rectangle 104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" name="Rectangle 105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8" name="Rectangle 106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9" name="Rectangle 107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0" name="Rectangle 108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1" name="Rectangle 109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2" name="Rectangle 110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3" name="Rectangle 111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4" name="Rectangle 112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Rectangle 113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Rectangle 114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Rectangle 115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Rectangle 116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Rectangle 117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Rectangle 118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Rectangle 119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Freeform 120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Freeform 121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Freeform 122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5" name="Freeform 123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6" name="Freeform 124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7" name="Freeform 125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8" name="Freeform 126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9" name="Freeform 127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0" name="Freeform 128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1" name="Freeform 129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2" name="Freeform 130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3" name="Freeform 131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4" name="Freeform 132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5" name="Freeform 133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Freeform 134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Freeform 135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Freeform 136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9" name="Freeform 137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0" name="Freeform 138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1" name="Freeform 139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2" name="Freeform 140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3" name="Freeform 141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4" name="Freeform 142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5" name="Freeform 143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6" name="Freeform 144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7" name="Freeform 145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8" name="Freeform 146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9" name="Freeform 147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0" name="Freeform 148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1" name="Freeform 149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2" name="Freeform 150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3" name="Freeform 151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4" name="Freeform 152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5" name="Freeform 153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6" name="Freeform 154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7" name="Freeform 155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8" name="Freeform 156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9" name="Freeform 157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0" name="Freeform 158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1" name="Freeform 159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2" name="Freeform 160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3" name="Freeform 161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4" name="Freeform 162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5" name="Freeform 163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6" name="Freeform 164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7" name="Freeform 165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8" name="Freeform 166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9" name="Freeform 167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0" name="Freeform 168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1" name="Freeform 169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2" name="Freeform 170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3" name="Freeform 171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4" name="Freeform 172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5" name="Freeform 173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6" name="Freeform 174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7" name="Freeform 175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8" name="Freeform 176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9" name="Freeform 177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0" name="Freeform 178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1" name="Freeform 179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2" name="Freeform 180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3" name="Freeform 181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4" name="Freeform 182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5" name="Freeform 183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6" name="Freeform 184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7" name="Freeform 185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8" name="Freeform 186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9" name="Freeform 187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0" name="Rectangle 188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1" name="Freeform 189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2" name="Freeform 190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3" name="Freeform 191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4" name="Freeform 192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5" name="Freeform 193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6" name="Line 194"/>
            <p:cNvSpPr>
              <a:spLocks noChangeShapeType="1"/>
            </p:cNvSpPr>
            <p:nvPr/>
          </p:nvSpPr>
          <p:spPr bwMode="auto">
            <a:xfrm>
              <a:off x="2401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7" name="Line 195"/>
            <p:cNvSpPr>
              <a:spLocks noChangeShapeType="1"/>
            </p:cNvSpPr>
            <p:nvPr/>
          </p:nvSpPr>
          <p:spPr bwMode="auto">
            <a:xfrm>
              <a:off x="2804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8" name="Rectangle 196"/>
            <p:cNvSpPr>
              <a:spLocks noChangeArrowheads="1"/>
            </p:cNvSpPr>
            <p:nvPr/>
          </p:nvSpPr>
          <p:spPr bwMode="auto">
            <a:xfrm>
              <a:off x="2401" y="2578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9" name="Rectangle 197"/>
            <p:cNvSpPr>
              <a:spLocks noChangeArrowheads="1"/>
            </p:cNvSpPr>
            <p:nvPr/>
          </p:nvSpPr>
          <p:spPr bwMode="auto">
            <a:xfrm>
              <a:off x="2623" y="2596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0" name="Freeform 198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1" name="Freeform 199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2" name="Line 200"/>
            <p:cNvSpPr>
              <a:spLocks noChangeShapeType="1"/>
            </p:cNvSpPr>
            <p:nvPr/>
          </p:nvSpPr>
          <p:spPr bwMode="auto">
            <a:xfrm flipV="1">
              <a:off x="2495" y="2542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3" name="Line 201"/>
            <p:cNvSpPr>
              <a:spLocks noChangeShapeType="1"/>
            </p:cNvSpPr>
            <p:nvPr/>
          </p:nvSpPr>
          <p:spPr bwMode="auto">
            <a:xfrm>
              <a:off x="2632" y="2595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4" name="Line 202"/>
            <p:cNvSpPr>
              <a:spLocks noChangeShapeType="1"/>
            </p:cNvSpPr>
            <p:nvPr/>
          </p:nvSpPr>
          <p:spPr bwMode="auto">
            <a:xfrm>
              <a:off x="2561" y="2543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5" name="Line 203"/>
            <p:cNvSpPr>
              <a:spLocks noChangeShapeType="1"/>
            </p:cNvSpPr>
            <p:nvPr/>
          </p:nvSpPr>
          <p:spPr bwMode="auto">
            <a:xfrm>
              <a:off x="2495" y="2593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6" name="Line 204"/>
            <p:cNvSpPr>
              <a:spLocks noChangeShapeType="1"/>
            </p:cNvSpPr>
            <p:nvPr/>
          </p:nvSpPr>
          <p:spPr bwMode="auto">
            <a:xfrm>
              <a:off x="2632" y="2542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7" name="Line 205"/>
            <p:cNvSpPr>
              <a:spLocks noChangeShapeType="1"/>
            </p:cNvSpPr>
            <p:nvPr/>
          </p:nvSpPr>
          <p:spPr bwMode="auto">
            <a:xfrm flipV="1">
              <a:off x="2561" y="2542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" name="Line 206"/>
            <p:cNvSpPr>
              <a:spLocks noChangeShapeType="1"/>
            </p:cNvSpPr>
            <p:nvPr/>
          </p:nvSpPr>
          <p:spPr bwMode="auto">
            <a:xfrm>
              <a:off x="1573" y="2188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9" name="Line 207"/>
            <p:cNvSpPr>
              <a:spLocks noChangeShapeType="1"/>
            </p:cNvSpPr>
            <p:nvPr/>
          </p:nvSpPr>
          <p:spPr bwMode="auto">
            <a:xfrm>
              <a:off x="1428" y="21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0" name="Line 208"/>
            <p:cNvSpPr>
              <a:spLocks noChangeShapeType="1"/>
            </p:cNvSpPr>
            <p:nvPr/>
          </p:nvSpPr>
          <p:spPr bwMode="auto">
            <a:xfrm>
              <a:off x="1428" y="2509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1" name="Line 209"/>
            <p:cNvSpPr>
              <a:spLocks noChangeShapeType="1"/>
            </p:cNvSpPr>
            <p:nvPr/>
          </p:nvSpPr>
          <p:spPr bwMode="auto">
            <a:xfrm>
              <a:off x="1428" y="273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" name="Line 210"/>
            <p:cNvSpPr>
              <a:spLocks noChangeShapeType="1"/>
            </p:cNvSpPr>
            <p:nvPr/>
          </p:nvSpPr>
          <p:spPr bwMode="auto">
            <a:xfrm>
              <a:off x="1573" y="2475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3" name="Line 211"/>
            <p:cNvSpPr>
              <a:spLocks noChangeShapeType="1"/>
            </p:cNvSpPr>
            <p:nvPr/>
          </p:nvSpPr>
          <p:spPr bwMode="auto">
            <a:xfrm>
              <a:off x="2018" y="248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4" name="Line 212"/>
            <p:cNvSpPr>
              <a:spLocks noChangeShapeType="1"/>
            </p:cNvSpPr>
            <p:nvPr/>
          </p:nvSpPr>
          <p:spPr bwMode="auto">
            <a:xfrm>
              <a:off x="2135" y="2245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5" name="Line 213"/>
            <p:cNvSpPr>
              <a:spLocks noChangeShapeType="1"/>
            </p:cNvSpPr>
            <p:nvPr/>
          </p:nvSpPr>
          <p:spPr bwMode="auto">
            <a:xfrm>
              <a:off x="1989" y="224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6" name="Line 214"/>
            <p:cNvSpPr>
              <a:spLocks noChangeShapeType="1"/>
            </p:cNvSpPr>
            <p:nvPr/>
          </p:nvSpPr>
          <p:spPr bwMode="auto">
            <a:xfrm>
              <a:off x="1989" y="273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7" name="Freeform 215"/>
            <p:cNvSpPr>
              <a:spLocks/>
            </p:cNvSpPr>
            <p:nvPr/>
          </p:nvSpPr>
          <p:spPr bwMode="auto">
            <a:xfrm>
              <a:off x="1176" y="2396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8" name="Freeform 216"/>
            <p:cNvSpPr>
              <a:spLocks/>
            </p:cNvSpPr>
            <p:nvPr/>
          </p:nvSpPr>
          <p:spPr bwMode="auto">
            <a:xfrm>
              <a:off x="1263" y="2411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9" name="Freeform 217"/>
            <p:cNvSpPr>
              <a:spLocks/>
            </p:cNvSpPr>
            <p:nvPr/>
          </p:nvSpPr>
          <p:spPr bwMode="auto">
            <a:xfrm>
              <a:off x="1271" y="2435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0" name="Freeform 218"/>
            <p:cNvSpPr>
              <a:spLocks/>
            </p:cNvSpPr>
            <p:nvPr/>
          </p:nvSpPr>
          <p:spPr bwMode="auto">
            <a:xfrm>
              <a:off x="1255" y="2524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1" name="Freeform 219"/>
            <p:cNvSpPr>
              <a:spLocks/>
            </p:cNvSpPr>
            <p:nvPr/>
          </p:nvSpPr>
          <p:spPr bwMode="auto">
            <a:xfrm>
              <a:off x="1302" y="253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2" name="Freeform 220"/>
            <p:cNvSpPr>
              <a:spLocks/>
            </p:cNvSpPr>
            <p:nvPr/>
          </p:nvSpPr>
          <p:spPr bwMode="auto">
            <a:xfrm>
              <a:off x="1260" y="2528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3" name="Freeform 221"/>
            <p:cNvSpPr>
              <a:spLocks/>
            </p:cNvSpPr>
            <p:nvPr/>
          </p:nvSpPr>
          <p:spPr bwMode="auto">
            <a:xfrm>
              <a:off x="1192" y="2537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4" name="Freeform 222"/>
            <p:cNvSpPr>
              <a:spLocks/>
            </p:cNvSpPr>
            <p:nvPr/>
          </p:nvSpPr>
          <p:spPr bwMode="auto">
            <a:xfrm>
              <a:off x="1354" y="2531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5" name="Freeform 223"/>
            <p:cNvSpPr>
              <a:spLocks/>
            </p:cNvSpPr>
            <p:nvPr/>
          </p:nvSpPr>
          <p:spPr bwMode="auto">
            <a:xfrm>
              <a:off x="1203" y="2421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6" name="Freeform 224"/>
            <p:cNvSpPr>
              <a:spLocks/>
            </p:cNvSpPr>
            <p:nvPr/>
          </p:nvSpPr>
          <p:spPr bwMode="auto">
            <a:xfrm>
              <a:off x="1204" y="242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7" name="Freeform 225"/>
            <p:cNvSpPr>
              <a:spLocks/>
            </p:cNvSpPr>
            <p:nvPr/>
          </p:nvSpPr>
          <p:spPr bwMode="auto">
            <a:xfrm>
              <a:off x="1206" y="2424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8" name="Freeform 226"/>
            <p:cNvSpPr>
              <a:spLocks/>
            </p:cNvSpPr>
            <p:nvPr/>
          </p:nvSpPr>
          <p:spPr bwMode="auto">
            <a:xfrm>
              <a:off x="1207" y="2424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9" name="Freeform 227"/>
            <p:cNvSpPr>
              <a:spLocks/>
            </p:cNvSpPr>
            <p:nvPr/>
          </p:nvSpPr>
          <p:spPr bwMode="auto">
            <a:xfrm>
              <a:off x="1207" y="2425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0" name="Freeform 228"/>
            <p:cNvSpPr>
              <a:spLocks/>
            </p:cNvSpPr>
            <p:nvPr/>
          </p:nvSpPr>
          <p:spPr bwMode="auto">
            <a:xfrm>
              <a:off x="1208" y="2426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1" name="Freeform 229"/>
            <p:cNvSpPr>
              <a:spLocks/>
            </p:cNvSpPr>
            <p:nvPr/>
          </p:nvSpPr>
          <p:spPr bwMode="auto">
            <a:xfrm>
              <a:off x="1319" y="2503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2" name="Freeform 230"/>
            <p:cNvSpPr>
              <a:spLocks/>
            </p:cNvSpPr>
            <p:nvPr/>
          </p:nvSpPr>
          <p:spPr bwMode="auto">
            <a:xfrm>
              <a:off x="1278" y="2503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3" name="Freeform 231"/>
            <p:cNvSpPr>
              <a:spLocks/>
            </p:cNvSpPr>
            <p:nvPr/>
          </p:nvSpPr>
          <p:spPr bwMode="auto">
            <a:xfrm>
              <a:off x="1290" y="2503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4" name="Freeform 232"/>
            <p:cNvSpPr>
              <a:spLocks/>
            </p:cNvSpPr>
            <p:nvPr/>
          </p:nvSpPr>
          <p:spPr bwMode="auto">
            <a:xfrm>
              <a:off x="1244" y="2411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5" name="Freeform 233"/>
            <p:cNvSpPr>
              <a:spLocks/>
            </p:cNvSpPr>
            <p:nvPr/>
          </p:nvSpPr>
          <p:spPr bwMode="auto">
            <a:xfrm>
              <a:off x="1342" y="2399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6" name="Freeform 234"/>
            <p:cNvSpPr>
              <a:spLocks/>
            </p:cNvSpPr>
            <p:nvPr/>
          </p:nvSpPr>
          <p:spPr bwMode="auto">
            <a:xfrm>
              <a:off x="1244" y="2416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7" name="Freeform 235"/>
            <p:cNvSpPr>
              <a:spLocks/>
            </p:cNvSpPr>
            <p:nvPr/>
          </p:nvSpPr>
          <p:spPr bwMode="auto">
            <a:xfrm>
              <a:off x="1245" y="2421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8" name="Freeform 236"/>
            <p:cNvSpPr>
              <a:spLocks/>
            </p:cNvSpPr>
            <p:nvPr/>
          </p:nvSpPr>
          <p:spPr bwMode="auto">
            <a:xfrm>
              <a:off x="1246" y="2427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9" name="Freeform 237"/>
            <p:cNvSpPr>
              <a:spLocks/>
            </p:cNvSpPr>
            <p:nvPr/>
          </p:nvSpPr>
          <p:spPr bwMode="auto">
            <a:xfrm>
              <a:off x="1246" y="2432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0" name="Freeform 238"/>
            <p:cNvSpPr>
              <a:spLocks/>
            </p:cNvSpPr>
            <p:nvPr/>
          </p:nvSpPr>
          <p:spPr bwMode="auto">
            <a:xfrm>
              <a:off x="1248" y="2438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1" name="Freeform 239"/>
            <p:cNvSpPr>
              <a:spLocks/>
            </p:cNvSpPr>
            <p:nvPr/>
          </p:nvSpPr>
          <p:spPr bwMode="auto">
            <a:xfrm>
              <a:off x="1343" y="2405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2" name="Freeform 240"/>
            <p:cNvSpPr>
              <a:spLocks/>
            </p:cNvSpPr>
            <p:nvPr/>
          </p:nvSpPr>
          <p:spPr bwMode="auto">
            <a:xfrm>
              <a:off x="1344" y="2412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3" name="Freeform 241"/>
            <p:cNvSpPr>
              <a:spLocks/>
            </p:cNvSpPr>
            <p:nvPr/>
          </p:nvSpPr>
          <p:spPr bwMode="auto">
            <a:xfrm>
              <a:off x="1346" y="2418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4" name="Freeform 242"/>
            <p:cNvSpPr>
              <a:spLocks/>
            </p:cNvSpPr>
            <p:nvPr/>
          </p:nvSpPr>
          <p:spPr bwMode="auto">
            <a:xfrm>
              <a:off x="1346" y="2424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5" name="Freeform 243"/>
            <p:cNvSpPr>
              <a:spLocks/>
            </p:cNvSpPr>
            <p:nvPr/>
          </p:nvSpPr>
          <p:spPr bwMode="auto">
            <a:xfrm>
              <a:off x="1347" y="2431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6" name="Rectangle 244"/>
            <p:cNvSpPr>
              <a:spLocks noChangeArrowheads="1"/>
            </p:cNvSpPr>
            <p:nvPr/>
          </p:nvSpPr>
          <p:spPr bwMode="auto">
            <a:xfrm>
              <a:off x="1224" y="2421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7" name="Freeform 245"/>
            <p:cNvSpPr>
              <a:spLocks/>
            </p:cNvSpPr>
            <p:nvPr/>
          </p:nvSpPr>
          <p:spPr bwMode="auto">
            <a:xfrm>
              <a:off x="1266" y="2419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8" name="Freeform 246"/>
            <p:cNvSpPr>
              <a:spLocks/>
            </p:cNvSpPr>
            <p:nvPr/>
          </p:nvSpPr>
          <p:spPr bwMode="auto">
            <a:xfrm>
              <a:off x="1202" y="2460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9" name="Freeform 247"/>
            <p:cNvSpPr>
              <a:spLocks/>
            </p:cNvSpPr>
            <p:nvPr/>
          </p:nvSpPr>
          <p:spPr bwMode="auto">
            <a:xfrm>
              <a:off x="1202" y="2435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0" name="Freeform 248"/>
            <p:cNvSpPr>
              <a:spLocks/>
            </p:cNvSpPr>
            <p:nvPr/>
          </p:nvSpPr>
          <p:spPr bwMode="auto">
            <a:xfrm>
              <a:off x="1237" y="2424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1" name="Freeform 249"/>
            <p:cNvSpPr>
              <a:spLocks/>
            </p:cNvSpPr>
            <p:nvPr/>
          </p:nvSpPr>
          <p:spPr bwMode="auto">
            <a:xfrm>
              <a:off x="1267" y="2398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2" name="Freeform 250"/>
            <p:cNvSpPr>
              <a:spLocks/>
            </p:cNvSpPr>
            <p:nvPr/>
          </p:nvSpPr>
          <p:spPr bwMode="auto">
            <a:xfrm>
              <a:off x="1222" y="2538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3" name="Freeform 251"/>
            <p:cNvSpPr>
              <a:spLocks/>
            </p:cNvSpPr>
            <p:nvPr/>
          </p:nvSpPr>
          <p:spPr bwMode="auto">
            <a:xfrm>
              <a:off x="1194" y="2550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4" name="Freeform 252"/>
            <p:cNvSpPr>
              <a:spLocks/>
            </p:cNvSpPr>
            <p:nvPr/>
          </p:nvSpPr>
          <p:spPr bwMode="auto">
            <a:xfrm>
              <a:off x="1217" y="2545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5" name="Freeform 253"/>
            <p:cNvSpPr>
              <a:spLocks/>
            </p:cNvSpPr>
            <p:nvPr/>
          </p:nvSpPr>
          <p:spPr bwMode="auto">
            <a:xfrm>
              <a:off x="1207" y="2546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6" name="Freeform 254"/>
            <p:cNvSpPr>
              <a:spLocks/>
            </p:cNvSpPr>
            <p:nvPr/>
          </p:nvSpPr>
          <p:spPr bwMode="auto">
            <a:xfrm>
              <a:off x="1176" y="2084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7" name="Freeform 255"/>
            <p:cNvSpPr>
              <a:spLocks/>
            </p:cNvSpPr>
            <p:nvPr/>
          </p:nvSpPr>
          <p:spPr bwMode="auto">
            <a:xfrm>
              <a:off x="1263" y="2099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8" name="Freeform 256"/>
            <p:cNvSpPr>
              <a:spLocks/>
            </p:cNvSpPr>
            <p:nvPr/>
          </p:nvSpPr>
          <p:spPr bwMode="auto">
            <a:xfrm>
              <a:off x="1271" y="2125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9" name="Freeform 257"/>
            <p:cNvSpPr>
              <a:spLocks/>
            </p:cNvSpPr>
            <p:nvPr/>
          </p:nvSpPr>
          <p:spPr bwMode="auto">
            <a:xfrm>
              <a:off x="1255" y="2213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0" name="Freeform 258"/>
            <p:cNvSpPr>
              <a:spLocks/>
            </p:cNvSpPr>
            <p:nvPr/>
          </p:nvSpPr>
          <p:spPr bwMode="auto">
            <a:xfrm>
              <a:off x="1302" y="2223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1" name="Freeform 259"/>
            <p:cNvSpPr>
              <a:spLocks/>
            </p:cNvSpPr>
            <p:nvPr/>
          </p:nvSpPr>
          <p:spPr bwMode="auto">
            <a:xfrm>
              <a:off x="1260" y="2216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2" name="Freeform 260"/>
            <p:cNvSpPr>
              <a:spLocks/>
            </p:cNvSpPr>
            <p:nvPr/>
          </p:nvSpPr>
          <p:spPr bwMode="auto">
            <a:xfrm>
              <a:off x="1192" y="2226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3" name="Freeform 261"/>
            <p:cNvSpPr>
              <a:spLocks/>
            </p:cNvSpPr>
            <p:nvPr/>
          </p:nvSpPr>
          <p:spPr bwMode="auto">
            <a:xfrm>
              <a:off x="1354" y="2220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4" name="Freeform 262"/>
            <p:cNvSpPr>
              <a:spLocks/>
            </p:cNvSpPr>
            <p:nvPr/>
          </p:nvSpPr>
          <p:spPr bwMode="auto">
            <a:xfrm>
              <a:off x="1203" y="2109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5" name="Freeform 263"/>
            <p:cNvSpPr>
              <a:spLocks/>
            </p:cNvSpPr>
            <p:nvPr/>
          </p:nvSpPr>
          <p:spPr bwMode="auto">
            <a:xfrm>
              <a:off x="1204" y="2111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6" name="Freeform 264"/>
            <p:cNvSpPr>
              <a:spLocks/>
            </p:cNvSpPr>
            <p:nvPr/>
          </p:nvSpPr>
          <p:spPr bwMode="auto">
            <a:xfrm>
              <a:off x="1206" y="2112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7" name="Freeform 265"/>
            <p:cNvSpPr>
              <a:spLocks/>
            </p:cNvSpPr>
            <p:nvPr/>
          </p:nvSpPr>
          <p:spPr bwMode="auto">
            <a:xfrm>
              <a:off x="1207" y="2113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8" name="Freeform 266"/>
            <p:cNvSpPr>
              <a:spLocks/>
            </p:cNvSpPr>
            <p:nvPr/>
          </p:nvSpPr>
          <p:spPr bwMode="auto">
            <a:xfrm>
              <a:off x="1207" y="2114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9" name="Freeform 267"/>
            <p:cNvSpPr>
              <a:spLocks/>
            </p:cNvSpPr>
            <p:nvPr/>
          </p:nvSpPr>
          <p:spPr bwMode="auto">
            <a:xfrm>
              <a:off x="1208" y="2114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0" name="Freeform 268"/>
            <p:cNvSpPr>
              <a:spLocks/>
            </p:cNvSpPr>
            <p:nvPr/>
          </p:nvSpPr>
          <p:spPr bwMode="auto">
            <a:xfrm>
              <a:off x="1319" y="2191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1" name="Freeform 269"/>
            <p:cNvSpPr>
              <a:spLocks/>
            </p:cNvSpPr>
            <p:nvPr/>
          </p:nvSpPr>
          <p:spPr bwMode="auto">
            <a:xfrm>
              <a:off x="1278" y="2191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2" name="Freeform 270"/>
            <p:cNvSpPr>
              <a:spLocks/>
            </p:cNvSpPr>
            <p:nvPr/>
          </p:nvSpPr>
          <p:spPr bwMode="auto">
            <a:xfrm>
              <a:off x="1290" y="2191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3" name="Freeform 271"/>
            <p:cNvSpPr>
              <a:spLocks/>
            </p:cNvSpPr>
            <p:nvPr/>
          </p:nvSpPr>
          <p:spPr bwMode="auto">
            <a:xfrm>
              <a:off x="1244" y="2099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4" name="Freeform 272"/>
            <p:cNvSpPr>
              <a:spLocks/>
            </p:cNvSpPr>
            <p:nvPr/>
          </p:nvSpPr>
          <p:spPr bwMode="auto">
            <a:xfrm>
              <a:off x="1342" y="2087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5" name="Freeform 273"/>
            <p:cNvSpPr>
              <a:spLocks/>
            </p:cNvSpPr>
            <p:nvPr/>
          </p:nvSpPr>
          <p:spPr bwMode="auto">
            <a:xfrm>
              <a:off x="1244" y="2104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6" name="Freeform 274"/>
            <p:cNvSpPr>
              <a:spLocks/>
            </p:cNvSpPr>
            <p:nvPr/>
          </p:nvSpPr>
          <p:spPr bwMode="auto">
            <a:xfrm>
              <a:off x="1245" y="2109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7" name="Freeform 275"/>
            <p:cNvSpPr>
              <a:spLocks/>
            </p:cNvSpPr>
            <p:nvPr/>
          </p:nvSpPr>
          <p:spPr bwMode="auto">
            <a:xfrm>
              <a:off x="1246" y="2115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8" name="Freeform 276"/>
            <p:cNvSpPr>
              <a:spLocks/>
            </p:cNvSpPr>
            <p:nvPr/>
          </p:nvSpPr>
          <p:spPr bwMode="auto">
            <a:xfrm>
              <a:off x="1246" y="2120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9" name="Freeform 277"/>
            <p:cNvSpPr>
              <a:spLocks/>
            </p:cNvSpPr>
            <p:nvPr/>
          </p:nvSpPr>
          <p:spPr bwMode="auto">
            <a:xfrm>
              <a:off x="1248" y="2126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0" name="Freeform 278"/>
            <p:cNvSpPr>
              <a:spLocks/>
            </p:cNvSpPr>
            <p:nvPr/>
          </p:nvSpPr>
          <p:spPr bwMode="auto">
            <a:xfrm>
              <a:off x="1343" y="2093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1" name="Freeform 279"/>
            <p:cNvSpPr>
              <a:spLocks/>
            </p:cNvSpPr>
            <p:nvPr/>
          </p:nvSpPr>
          <p:spPr bwMode="auto">
            <a:xfrm>
              <a:off x="1344" y="2100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2" name="Freeform 280"/>
            <p:cNvSpPr>
              <a:spLocks/>
            </p:cNvSpPr>
            <p:nvPr/>
          </p:nvSpPr>
          <p:spPr bwMode="auto">
            <a:xfrm>
              <a:off x="1346" y="2106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3" name="Freeform 281"/>
            <p:cNvSpPr>
              <a:spLocks/>
            </p:cNvSpPr>
            <p:nvPr/>
          </p:nvSpPr>
          <p:spPr bwMode="auto">
            <a:xfrm>
              <a:off x="1346" y="2112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4" name="Freeform 282"/>
            <p:cNvSpPr>
              <a:spLocks/>
            </p:cNvSpPr>
            <p:nvPr/>
          </p:nvSpPr>
          <p:spPr bwMode="auto">
            <a:xfrm>
              <a:off x="1347" y="2119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5" name="Rectangle 283"/>
            <p:cNvSpPr>
              <a:spLocks noChangeArrowheads="1"/>
            </p:cNvSpPr>
            <p:nvPr/>
          </p:nvSpPr>
          <p:spPr bwMode="auto">
            <a:xfrm>
              <a:off x="1224" y="2109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6" name="Freeform 284"/>
            <p:cNvSpPr>
              <a:spLocks/>
            </p:cNvSpPr>
            <p:nvPr/>
          </p:nvSpPr>
          <p:spPr bwMode="auto">
            <a:xfrm>
              <a:off x="1266" y="2107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7" name="Freeform 285"/>
            <p:cNvSpPr>
              <a:spLocks/>
            </p:cNvSpPr>
            <p:nvPr/>
          </p:nvSpPr>
          <p:spPr bwMode="auto">
            <a:xfrm>
              <a:off x="1202" y="2148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8" name="Freeform 286"/>
            <p:cNvSpPr>
              <a:spLocks/>
            </p:cNvSpPr>
            <p:nvPr/>
          </p:nvSpPr>
          <p:spPr bwMode="auto">
            <a:xfrm>
              <a:off x="1202" y="2123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9" name="Freeform 287"/>
            <p:cNvSpPr>
              <a:spLocks/>
            </p:cNvSpPr>
            <p:nvPr/>
          </p:nvSpPr>
          <p:spPr bwMode="auto">
            <a:xfrm>
              <a:off x="1237" y="2112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0" name="Freeform 288"/>
            <p:cNvSpPr>
              <a:spLocks/>
            </p:cNvSpPr>
            <p:nvPr/>
          </p:nvSpPr>
          <p:spPr bwMode="auto">
            <a:xfrm>
              <a:off x="1267" y="2086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1" name="Freeform 289"/>
            <p:cNvSpPr>
              <a:spLocks/>
            </p:cNvSpPr>
            <p:nvPr/>
          </p:nvSpPr>
          <p:spPr bwMode="auto">
            <a:xfrm>
              <a:off x="1222" y="2227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2" name="Freeform 290"/>
            <p:cNvSpPr>
              <a:spLocks/>
            </p:cNvSpPr>
            <p:nvPr/>
          </p:nvSpPr>
          <p:spPr bwMode="auto">
            <a:xfrm>
              <a:off x="1194" y="2239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3" name="Freeform 291"/>
            <p:cNvSpPr>
              <a:spLocks/>
            </p:cNvSpPr>
            <p:nvPr/>
          </p:nvSpPr>
          <p:spPr bwMode="auto">
            <a:xfrm>
              <a:off x="1217" y="2233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4" name="Freeform 292"/>
            <p:cNvSpPr>
              <a:spLocks/>
            </p:cNvSpPr>
            <p:nvPr/>
          </p:nvSpPr>
          <p:spPr bwMode="auto">
            <a:xfrm>
              <a:off x="1207" y="2236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5" name="Freeform 293"/>
            <p:cNvSpPr>
              <a:spLocks/>
            </p:cNvSpPr>
            <p:nvPr/>
          </p:nvSpPr>
          <p:spPr bwMode="auto">
            <a:xfrm>
              <a:off x="1768" y="215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6" name="Freeform 294"/>
            <p:cNvSpPr>
              <a:spLocks/>
            </p:cNvSpPr>
            <p:nvPr/>
          </p:nvSpPr>
          <p:spPr bwMode="auto">
            <a:xfrm>
              <a:off x="1854" y="2165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7" name="Freeform 295"/>
            <p:cNvSpPr>
              <a:spLocks/>
            </p:cNvSpPr>
            <p:nvPr/>
          </p:nvSpPr>
          <p:spPr bwMode="auto">
            <a:xfrm>
              <a:off x="1863" y="2191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8" name="Freeform 296"/>
            <p:cNvSpPr>
              <a:spLocks/>
            </p:cNvSpPr>
            <p:nvPr/>
          </p:nvSpPr>
          <p:spPr bwMode="auto">
            <a:xfrm>
              <a:off x="1846" y="2280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9" name="Freeform 297"/>
            <p:cNvSpPr>
              <a:spLocks/>
            </p:cNvSpPr>
            <p:nvPr/>
          </p:nvSpPr>
          <p:spPr bwMode="auto">
            <a:xfrm>
              <a:off x="1894" y="228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0" name="Freeform 298"/>
            <p:cNvSpPr>
              <a:spLocks/>
            </p:cNvSpPr>
            <p:nvPr/>
          </p:nvSpPr>
          <p:spPr bwMode="auto">
            <a:xfrm>
              <a:off x="1852" y="2282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1" name="Freeform 299"/>
            <p:cNvSpPr>
              <a:spLocks/>
            </p:cNvSpPr>
            <p:nvPr/>
          </p:nvSpPr>
          <p:spPr bwMode="auto">
            <a:xfrm>
              <a:off x="1783" y="2293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2" name="Freeform 300"/>
            <p:cNvSpPr>
              <a:spLocks/>
            </p:cNvSpPr>
            <p:nvPr/>
          </p:nvSpPr>
          <p:spPr bwMode="auto">
            <a:xfrm>
              <a:off x="1945" y="2287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3" name="Freeform 301"/>
            <p:cNvSpPr>
              <a:spLocks/>
            </p:cNvSpPr>
            <p:nvPr/>
          </p:nvSpPr>
          <p:spPr bwMode="auto">
            <a:xfrm>
              <a:off x="1795" y="2176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4" name="Freeform 302"/>
            <p:cNvSpPr>
              <a:spLocks/>
            </p:cNvSpPr>
            <p:nvPr/>
          </p:nvSpPr>
          <p:spPr bwMode="auto">
            <a:xfrm>
              <a:off x="1796" y="217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5" name="Freeform 303"/>
            <p:cNvSpPr>
              <a:spLocks/>
            </p:cNvSpPr>
            <p:nvPr/>
          </p:nvSpPr>
          <p:spPr bwMode="auto">
            <a:xfrm>
              <a:off x="1797" y="2178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6" name="Freeform 304"/>
            <p:cNvSpPr>
              <a:spLocks/>
            </p:cNvSpPr>
            <p:nvPr/>
          </p:nvSpPr>
          <p:spPr bwMode="auto">
            <a:xfrm>
              <a:off x="1798" y="2179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7" name="Freeform 305"/>
            <p:cNvSpPr>
              <a:spLocks/>
            </p:cNvSpPr>
            <p:nvPr/>
          </p:nvSpPr>
          <p:spPr bwMode="auto">
            <a:xfrm>
              <a:off x="1798" y="2181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8" name="Freeform 306"/>
            <p:cNvSpPr>
              <a:spLocks/>
            </p:cNvSpPr>
            <p:nvPr/>
          </p:nvSpPr>
          <p:spPr bwMode="auto">
            <a:xfrm>
              <a:off x="1800" y="218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9" name="Freeform 307"/>
            <p:cNvSpPr>
              <a:spLocks/>
            </p:cNvSpPr>
            <p:nvPr/>
          </p:nvSpPr>
          <p:spPr bwMode="auto">
            <a:xfrm>
              <a:off x="1910" y="2258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" name="Freeform 308"/>
            <p:cNvSpPr>
              <a:spLocks/>
            </p:cNvSpPr>
            <p:nvPr/>
          </p:nvSpPr>
          <p:spPr bwMode="auto">
            <a:xfrm>
              <a:off x="1870" y="2258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" name="Freeform 309"/>
            <p:cNvSpPr>
              <a:spLocks/>
            </p:cNvSpPr>
            <p:nvPr/>
          </p:nvSpPr>
          <p:spPr bwMode="auto">
            <a:xfrm>
              <a:off x="1881" y="2258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" name="Freeform 310"/>
            <p:cNvSpPr>
              <a:spLocks/>
            </p:cNvSpPr>
            <p:nvPr/>
          </p:nvSpPr>
          <p:spPr bwMode="auto">
            <a:xfrm>
              <a:off x="1836" y="2165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3" name="Freeform 311"/>
            <p:cNvSpPr>
              <a:spLocks/>
            </p:cNvSpPr>
            <p:nvPr/>
          </p:nvSpPr>
          <p:spPr bwMode="auto">
            <a:xfrm>
              <a:off x="1934" y="2154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4" name="Freeform 312"/>
            <p:cNvSpPr>
              <a:spLocks/>
            </p:cNvSpPr>
            <p:nvPr/>
          </p:nvSpPr>
          <p:spPr bwMode="auto">
            <a:xfrm>
              <a:off x="1836" y="2170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5" name="Freeform 313"/>
            <p:cNvSpPr>
              <a:spLocks/>
            </p:cNvSpPr>
            <p:nvPr/>
          </p:nvSpPr>
          <p:spPr bwMode="auto">
            <a:xfrm>
              <a:off x="1837" y="2176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6" name="Freeform 314"/>
            <p:cNvSpPr>
              <a:spLocks/>
            </p:cNvSpPr>
            <p:nvPr/>
          </p:nvSpPr>
          <p:spPr bwMode="auto">
            <a:xfrm>
              <a:off x="1838" y="2182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7" name="Freeform 315"/>
            <p:cNvSpPr>
              <a:spLocks/>
            </p:cNvSpPr>
            <p:nvPr/>
          </p:nvSpPr>
          <p:spPr bwMode="auto">
            <a:xfrm>
              <a:off x="1838" y="2187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8" name="Freeform 316"/>
            <p:cNvSpPr>
              <a:spLocks/>
            </p:cNvSpPr>
            <p:nvPr/>
          </p:nvSpPr>
          <p:spPr bwMode="auto">
            <a:xfrm>
              <a:off x="1839" y="2192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9" name="Freeform 317"/>
            <p:cNvSpPr>
              <a:spLocks/>
            </p:cNvSpPr>
            <p:nvPr/>
          </p:nvSpPr>
          <p:spPr bwMode="auto">
            <a:xfrm>
              <a:off x="1935" y="2160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0" name="Freeform 318"/>
            <p:cNvSpPr>
              <a:spLocks/>
            </p:cNvSpPr>
            <p:nvPr/>
          </p:nvSpPr>
          <p:spPr bwMode="auto">
            <a:xfrm>
              <a:off x="1936" y="2167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1" name="Freeform 319"/>
            <p:cNvSpPr>
              <a:spLocks/>
            </p:cNvSpPr>
            <p:nvPr/>
          </p:nvSpPr>
          <p:spPr bwMode="auto">
            <a:xfrm>
              <a:off x="1937" y="2172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2" name="Freeform 320"/>
            <p:cNvSpPr>
              <a:spLocks/>
            </p:cNvSpPr>
            <p:nvPr/>
          </p:nvSpPr>
          <p:spPr bwMode="auto">
            <a:xfrm>
              <a:off x="1937" y="2178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3" name="Freeform 321"/>
            <p:cNvSpPr>
              <a:spLocks/>
            </p:cNvSpPr>
            <p:nvPr/>
          </p:nvSpPr>
          <p:spPr bwMode="auto">
            <a:xfrm>
              <a:off x="1938" y="2185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4" name="Freeform 322"/>
            <p:cNvSpPr>
              <a:spLocks/>
            </p:cNvSpPr>
            <p:nvPr/>
          </p:nvSpPr>
          <p:spPr bwMode="auto">
            <a:xfrm>
              <a:off x="1858" y="2174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5" name="Freeform 323"/>
            <p:cNvSpPr>
              <a:spLocks/>
            </p:cNvSpPr>
            <p:nvPr/>
          </p:nvSpPr>
          <p:spPr bwMode="auto">
            <a:xfrm>
              <a:off x="1794" y="2215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6" name="Freeform 324"/>
            <p:cNvSpPr>
              <a:spLocks/>
            </p:cNvSpPr>
            <p:nvPr/>
          </p:nvSpPr>
          <p:spPr bwMode="auto">
            <a:xfrm>
              <a:off x="1794" y="2190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7" name="Freeform 325"/>
            <p:cNvSpPr>
              <a:spLocks/>
            </p:cNvSpPr>
            <p:nvPr/>
          </p:nvSpPr>
          <p:spPr bwMode="auto">
            <a:xfrm>
              <a:off x="1829" y="2178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8" name="Freeform 326"/>
            <p:cNvSpPr>
              <a:spLocks/>
            </p:cNvSpPr>
            <p:nvPr/>
          </p:nvSpPr>
          <p:spPr bwMode="auto">
            <a:xfrm>
              <a:off x="1859" y="2153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9" name="Freeform 327"/>
            <p:cNvSpPr>
              <a:spLocks/>
            </p:cNvSpPr>
            <p:nvPr/>
          </p:nvSpPr>
          <p:spPr bwMode="auto">
            <a:xfrm>
              <a:off x="1814" y="2294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0" name="Freeform 328"/>
            <p:cNvSpPr>
              <a:spLocks/>
            </p:cNvSpPr>
            <p:nvPr/>
          </p:nvSpPr>
          <p:spPr bwMode="auto">
            <a:xfrm>
              <a:off x="1786" y="2306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1" name="Freeform 329"/>
            <p:cNvSpPr>
              <a:spLocks/>
            </p:cNvSpPr>
            <p:nvPr/>
          </p:nvSpPr>
          <p:spPr bwMode="auto">
            <a:xfrm>
              <a:off x="1809" y="2300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2" name="Freeform 330"/>
            <p:cNvSpPr>
              <a:spLocks/>
            </p:cNvSpPr>
            <p:nvPr/>
          </p:nvSpPr>
          <p:spPr bwMode="auto">
            <a:xfrm>
              <a:off x="1798" y="23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3" name="Line 331"/>
            <p:cNvSpPr>
              <a:spLocks noChangeShapeType="1"/>
            </p:cNvSpPr>
            <p:nvPr/>
          </p:nvSpPr>
          <p:spPr bwMode="auto">
            <a:xfrm>
              <a:off x="2135" y="2613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4" name="Freeform 332"/>
            <p:cNvSpPr>
              <a:spLocks/>
            </p:cNvSpPr>
            <p:nvPr/>
          </p:nvSpPr>
          <p:spPr bwMode="auto">
            <a:xfrm>
              <a:off x="2520" y="2428"/>
              <a:ext cx="203" cy="103"/>
            </a:xfrm>
            <a:custGeom>
              <a:avLst/>
              <a:gdLst>
                <a:gd name="T0" fmla="*/ 78 w 203"/>
                <a:gd name="T1" fmla="*/ 0 h 103"/>
                <a:gd name="T2" fmla="*/ 0 w 203"/>
                <a:gd name="T3" fmla="*/ 103 h 103"/>
                <a:gd name="T4" fmla="*/ 125 w 203"/>
                <a:gd name="T5" fmla="*/ 103 h 103"/>
                <a:gd name="T6" fmla="*/ 203 w 203"/>
                <a:gd name="T7" fmla="*/ 0 h 103"/>
                <a:gd name="T8" fmla="*/ 78 w 203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3"/>
                <a:gd name="T17" fmla="*/ 203 w 2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3">
                  <a:moveTo>
                    <a:pt x="78" y="0"/>
                  </a:moveTo>
                  <a:lnTo>
                    <a:pt x="0" y="103"/>
                  </a:lnTo>
                  <a:lnTo>
                    <a:pt x="125" y="103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5" name="Rectangle 333"/>
            <p:cNvSpPr>
              <a:spLocks noChangeArrowheads="1"/>
            </p:cNvSpPr>
            <p:nvPr/>
          </p:nvSpPr>
          <p:spPr bwMode="auto">
            <a:xfrm>
              <a:off x="2622" y="2088"/>
              <a:ext cx="94" cy="34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6" name="Rectangle 334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7" name="Rectangle 335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8" name="Freeform 336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>
                <a:gd name="T0" fmla="*/ 78 w 203"/>
                <a:gd name="T1" fmla="*/ 0 h 104"/>
                <a:gd name="T2" fmla="*/ 0 w 203"/>
                <a:gd name="T3" fmla="*/ 104 h 104"/>
                <a:gd name="T4" fmla="*/ 125 w 203"/>
                <a:gd name="T5" fmla="*/ 104 h 104"/>
                <a:gd name="T6" fmla="*/ 203 w 203"/>
                <a:gd name="T7" fmla="*/ 0 h 104"/>
                <a:gd name="T8" fmla="*/ 78 w 20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4"/>
                <a:gd name="T17" fmla="*/ 203 w 203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9" name="Freeform 337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>
                <a:gd name="T0" fmla="*/ 78 w 203"/>
                <a:gd name="T1" fmla="*/ 0 h 104"/>
                <a:gd name="T2" fmla="*/ 0 w 203"/>
                <a:gd name="T3" fmla="*/ 104 h 104"/>
                <a:gd name="T4" fmla="*/ 125 w 203"/>
                <a:gd name="T5" fmla="*/ 104 h 104"/>
                <a:gd name="T6" fmla="*/ 203 w 203"/>
                <a:gd name="T7" fmla="*/ 0 h 104"/>
                <a:gd name="T8" fmla="*/ 78 w 20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4"/>
                <a:gd name="T17" fmla="*/ 203 w 203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0" name="Line 338"/>
            <p:cNvSpPr>
              <a:spLocks noChangeShapeType="1"/>
            </p:cNvSpPr>
            <p:nvPr/>
          </p:nvSpPr>
          <p:spPr bwMode="auto">
            <a:xfrm>
              <a:off x="2723" y="2092"/>
              <a:ext cx="1" cy="33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1" name="Line 339"/>
            <p:cNvSpPr>
              <a:spLocks noChangeShapeType="1"/>
            </p:cNvSpPr>
            <p:nvPr/>
          </p:nvSpPr>
          <p:spPr bwMode="auto">
            <a:xfrm flipH="1">
              <a:off x="2649" y="2428"/>
              <a:ext cx="74" cy="1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2" name="Rectangle 340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3" name="Rectangle 341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4" name="Rectangle 342"/>
            <p:cNvSpPr>
              <a:spLocks noChangeArrowheads="1"/>
            </p:cNvSpPr>
            <p:nvPr/>
          </p:nvSpPr>
          <p:spPr bwMode="auto">
            <a:xfrm>
              <a:off x="2550" y="2290"/>
              <a:ext cx="64" cy="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5" name="Freeform 343"/>
            <p:cNvSpPr>
              <a:spLocks/>
            </p:cNvSpPr>
            <p:nvPr/>
          </p:nvSpPr>
          <p:spPr bwMode="auto">
            <a:xfrm>
              <a:off x="3115" y="2220"/>
              <a:ext cx="1198" cy="719"/>
            </a:xfrm>
            <a:custGeom>
              <a:avLst/>
              <a:gdLst>
                <a:gd name="T0" fmla="*/ 1142 w 1198"/>
                <a:gd name="T1" fmla="*/ 3 h 719"/>
                <a:gd name="T2" fmla="*/ 1116 w 1198"/>
                <a:gd name="T3" fmla="*/ 0 h 719"/>
                <a:gd name="T4" fmla="*/ 1082 w 1198"/>
                <a:gd name="T5" fmla="*/ 7 h 719"/>
                <a:gd name="T6" fmla="*/ 1036 w 1198"/>
                <a:gd name="T7" fmla="*/ 24 h 719"/>
                <a:gd name="T8" fmla="*/ 956 w 1198"/>
                <a:gd name="T9" fmla="*/ 56 h 719"/>
                <a:gd name="T10" fmla="*/ 904 w 1198"/>
                <a:gd name="T11" fmla="*/ 73 h 719"/>
                <a:gd name="T12" fmla="*/ 866 w 1198"/>
                <a:gd name="T13" fmla="*/ 77 h 719"/>
                <a:gd name="T14" fmla="*/ 798 w 1198"/>
                <a:gd name="T15" fmla="*/ 75 h 719"/>
                <a:gd name="T16" fmla="*/ 719 w 1198"/>
                <a:gd name="T17" fmla="*/ 65 h 719"/>
                <a:gd name="T18" fmla="*/ 632 w 1198"/>
                <a:gd name="T19" fmla="*/ 56 h 719"/>
                <a:gd name="T20" fmla="*/ 574 w 1198"/>
                <a:gd name="T21" fmla="*/ 58 h 719"/>
                <a:gd name="T22" fmla="*/ 524 w 1198"/>
                <a:gd name="T23" fmla="*/ 65 h 719"/>
                <a:gd name="T24" fmla="*/ 464 w 1198"/>
                <a:gd name="T25" fmla="*/ 76 h 719"/>
                <a:gd name="T26" fmla="*/ 398 w 1198"/>
                <a:gd name="T27" fmla="*/ 89 h 719"/>
                <a:gd name="T28" fmla="*/ 274 w 1198"/>
                <a:gd name="T29" fmla="*/ 117 h 719"/>
                <a:gd name="T30" fmla="*/ 190 w 1198"/>
                <a:gd name="T31" fmla="*/ 144 h 719"/>
                <a:gd name="T32" fmla="*/ 131 w 1198"/>
                <a:gd name="T33" fmla="*/ 169 h 719"/>
                <a:gd name="T34" fmla="*/ 82 w 1198"/>
                <a:gd name="T35" fmla="*/ 198 h 719"/>
                <a:gd name="T36" fmla="*/ 47 w 1198"/>
                <a:gd name="T37" fmla="*/ 232 h 719"/>
                <a:gd name="T38" fmla="*/ 23 w 1198"/>
                <a:gd name="T39" fmla="*/ 273 h 719"/>
                <a:gd name="T40" fmla="*/ 8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6 w 1198"/>
                <a:gd name="T47" fmla="*/ 489 h 719"/>
                <a:gd name="T48" fmla="*/ 17 w 1198"/>
                <a:gd name="T49" fmla="*/ 539 h 719"/>
                <a:gd name="T50" fmla="*/ 33 w 1198"/>
                <a:gd name="T51" fmla="*/ 582 h 719"/>
                <a:gd name="T52" fmla="*/ 51 w 1198"/>
                <a:gd name="T53" fmla="*/ 615 h 719"/>
                <a:gd name="T54" fmla="*/ 77 w 1198"/>
                <a:gd name="T55" fmla="*/ 638 h 719"/>
                <a:gd name="T56" fmla="*/ 110 w 1198"/>
                <a:gd name="T57" fmla="*/ 656 h 719"/>
                <a:gd name="T58" fmla="*/ 159 w 1198"/>
                <a:gd name="T59" fmla="*/ 670 h 719"/>
                <a:gd name="T60" fmla="*/ 248 w 1198"/>
                <a:gd name="T61" fmla="*/ 683 h 719"/>
                <a:gd name="T62" fmla="*/ 342 w 1198"/>
                <a:gd name="T63" fmla="*/ 692 h 719"/>
                <a:gd name="T64" fmla="*/ 401 w 1198"/>
                <a:gd name="T65" fmla="*/ 700 h 719"/>
                <a:gd name="T66" fmla="*/ 492 w 1198"/>
                <a:gd name="T67" fmla="*/ 710 h 719"/>
                <a:gd name="T68" fmla="*/ 631 w 1198"/>
                <a:gd name="T69" fmla="*/ 717 h 719"/>
                <a:gd name="T70" fmla="*/ 708 w 1198"/>
                <a:gd name="T71" fmla="*/ 719 h 719"/>
                <a:gd name="T72" fmla="*/ 753 w 1198"/>
                <a:gd name="T73" fmla="*/ 719 h 719"/>
                <a:gd name="T74" fmla="*/ 791 w 1198"/>
                <a:gd name="T75" fmla="*/ 719 h 719"/>
                <a:gd name="T76" fmla="*/ 824 w 1198"/>
                <a:gd name="T77" fmla="*/ 718 h 719"/>
                <a:gd name="T78" fmla="*/ 876 w 1198"/>
                <a:gd name="T79" fmla="*/ 712 h 719"/>
                <a:gd name="T80" fmla="*/ 931 w 1198"/>
                <a:gd name="T81" fmla="*/ 700 h 719"/>
                <a:gd name="T82" fmla="*/ 977 w 1198"/>
                <a:gd name="T83" fmla="*/ 687 h 719"/>
                <a:gd name="T84" fmla="*/ 1029 w 1198"/>
                <a:gd name="T85" fmla="*/ 672 h 719"/>
                <a:gd name="T86" fmla="*/ 1096 w 1198"/>
                <a:gd name="T87" fmla="*/ 652 h 719"/>
                <a:gd name="T88" fmla="*/ 1142 w 1198"/>
                <a:gd name="T89" fmla="*/ 627 h 719"/>
                <a:gd name="T90" fmla="*/ 1168 w 1198"/>
                <a:gd name="T91" fmla="*/ 601 h 719"/>
                <a:gd name="T92" fmla="*/ 1188 w 1198"/>
                <a:gd name="T93" fmla="*/ 554 h 719"/>
                <a:gd name="T94" fmla="*/ 1196 w 1198"/>
                <a:gd name="T95" fmla="*/ 498 h 719"/>
                <a:gd name="T96" fmla="*/ 1197 w 1198"/>
                <a:gd name="T97" fmla="*/ 433 h 719"/>
                <a:gd name="T98" fmla="*/ 1196 w 1198"/>
                <a:gd name="T99" fmla="*/ 361 h 719"/>
                <a:gd name="T100" fmla="*/ 1196 w 1198"/>
                <a:gd name="T101" fmla="*/ 321 h 719"/>
                <a:gd name="T102" fmla="*/ 1197 w 1198"/>
                <a:gd name="T103" fmla="*/ 271 h 719"/>
                <a:gd name="T104" fmla="*/ 1197 w 1198"/>
                <a:gd name="T105" fmla="*/ 166 h 719"/>
                <a:gd name="T106" fmla="*/ 1194 w 1198"/>
                <a:gd name="T107" fmla="*/ 103 h 719"/>
                <a:gd name="T108" fmla="*/ 1186 w 1198"/>
                <a:gd name="T109" fmla="*/ 61 h 719"/>
                <a:gd name="T110" fmla="*/ 1173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6" name="Line 344"/>
            <p:cNvSpPr>
              <a:spLocks noChangeShapeType="1"/>
            </p:cNvSpPr>
            <p:nvPr/>
          </p:nvSpPr>
          <p:spPr bwMode="auto">
            <a:xfrm flipV="1">
              <a:off x="2804" y="2602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7" name="Rectangle 345"/>
            <p:cNvSpPr>
              <a:spLocks noChangeArrowheads="1"/>
            </p:cNvSpPr>
            <p:nvPr/>
          </p:nvSpPr>
          <p:spPr bwMode="auto">
            <a:xfrm>
              <a:off x="2210" y="310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58" name="Rectangle 346"/>
            <p:cNvSpPr>
              <a:spLocks noChangeArrowheads="1"/>
            </p:cNvSpPr>
            <p:nvPr/>
          </p:nvSpPr>
          <p:spPr bwMode="auto">
            <a:xfrm>
              <a:off x="2099" y="324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59" name="Rectangle 347"/>
            <p:cNvSpPr>
              <a:spLocks noChangeArrowheads="1"/>
            </p:cNvSpPr>
            <p:nvPr/>
          </p:nvSpPr>
          <p:spPr bwMode="auto">
            <a:xfrm>
              <a:off x="3255" y="3073"/>
              <a:ext cx="913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60" name="Rectangle 348"/>
            <p:cNvSpPr>
              <a:spLocks noChangeArrowheads="1"/>
            </p:cNvSpPr>
            <p:nvPr/>
          </p:nvSpPr>
          <p:spPr bwMode="auto">
            <a:xfrm>
              <a:off x="3912" y="310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61" name="Rectangle 349"/>
            <p:cNvSpPr>
              <a:spLocks noChangeArrowheads="1"/>
            </p:cNvSpPr>
            <p:nvPr/>
          </p:nvSpPr>
          <p:spPr bwMode="auto">
            <a:xfrm>
              <a:off x="3917" y="324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62" name="Freeform 350"/>
            <p:cNvSpPr>
              <a:spLocks noEditPoints="1"/>
            </p:cNvSpPr>
            <p:nvPr/>
          </p:nvSpPr>
          <p:spPr bwMode="auto">
            <a:xfrm>
              <a:off x="2182" y="3219"/>
              <a:ext cx="384" cy="59"/>
            </a:xfrm>
            <a:custGeom>
              <a:avLst/>
              <a:gdLst>
                <a:gd name="T0" fmla="*/ 4 w 384"/>
                <a:gd name="T1" fmla="*/ 26 h 59"/>
                <a:gd name="T2" fmla="*/ 335 w 384"/>
                <a:gd name="T3" fmla="*/ 26 h 59"/>
                <a:gd name="T4" fmla="*/ 337 w 384"/>
                <a:gd name="T5" fmla="*/ 26 h 59"/>
                <a:gd name="T6" fmla="*/ 338 w 384"/>
                <a:gd name="T7" fmla="*/ 26 h 59"/>
                <a:gd name="T8" fmla="*/ 339 w 384"/>
                <a:gd name="T9" fmla="*/ 27 h 59"/>
                <a:gd name="T10" fmla="*/ 339 w 384"/>
                <a:gd name="T11" fmla="*/ 30 h 59"/>
                <a:gd name="T12" fmla="*/ 339 w 384"/>
                <a:gd name="T13" fmla="*/ 31 h 59"/>
                <a:gd name="T14" fmla="*/ 338 w 384"/>
                <a:gd name="T15" fmla="*/ 32 h 59"/>
                <a:gd name="T16" fmla="*/ 337 w 384"/>
                <a:gd name="T17" fmla="*/ 33 h 59"/>
                <a:gd name="T18" fmla="*/ 335 w 384"/>
                <a:gd name="T19" fmla="*/ 33 h 59"/>
                <a:gd name="T20" fmla="*/ 4 w 384"/>
                <a:gd name="T21" fmla="*/ 33 h 59"/>
                <a:gd name="T22" fmla="*/ 3 w 384"/>
                <a:gd name="T23" fmla="*/ 33 h 59"/>
                <a:gd name="T24" fmla="*/ 2 w 384"/>
                <a:gd name="T25" fmla="*/ 32 h 59"/>
                <a:gd name="T26" fmla="*/ 2 w 384"/>
                <a:gd name="T27" fmla="*/ 31 h 59"/>
                <a:gd name="T28" fmla="*/ 0 w 384"/>
                <a:gd name="T29" fmla="*/ 30 h 59"/>
                <a:gd name="T30" fmla="*/ 2 w 384"/>
                <a:gd name="T31" fmla="*/ 27 h 59"/>
                <a:gd name="T32" fmla="*/ 2 w 384"/>
                <a:gd name="T33" fmla="*/ 26 h 59"/>
                <a:gd name="T34" fmla="*/ 3 w 384"/>
                <a:gd name="T35" fmla="*/ 26 h 59"/>
                <a:gd name="T36" fmla="*/ 4 w 384"/>
                <a:gd name="T37" fmla="*/ 26 h 59"/>
                <a:gd name="T38" fmla="*/ 4 w 384"/>
                <a:gd name="T39" fmla="*/ 26 h 59"/>
                <a:gd name="T40" fmla="*/ 326 w 384"/>
                <a:gd name="T41" fmla="*/ 0 h 59"/>
                <a:gd name="T42" fmla="*/ 384 w 384"/>
                <a:gd name="T43" fmla="*/ 30 h 59"/>
                <a:gd name="T44" fmla="*/ 326 w 384"/>
                <a:gd name="T45" fmla="*/ 59 h 59"/>
                <a:gd name="T46" fmla="*/ 326 w 384"/>
                <a:gd name="T47" fmla="*/ 0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7"/>
                  </a:lnTo>
                  <a:lnTo>
                    <a:pt x="339" y="30"/>
                  </a:lnTo>
                  <a:lnTo>
                    <a:pt x="339" y="31"/>
                  </a:lnTo>
                  <a:lnTo>
                    <a:pt x="338" y="32"/>
                  </a:lnTo>
                  <a:lnTo>
                    <a:pt x="337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3" name="Freeform 351"/>
            <p:cNvSpPr>
              <a:spLocks noEditPoints="1"/>
            </p:cNvSpPr>
            <p:nvPr/>
          </p:nvSpPr>
          <p:spPr bwMode="auto">
            <a:xfrm>
              <a:off x="1175" y="3219"/>
              <a:ext cx="384" cy="59"/>
            </a:xfrm>
            <a:custGeom>
              <a:avLst/>
              <a:gdLst>
                <a:gd name="T0" fmla="*/ 381 w 384"/>
                <a:gd name="T1" fmla="*/ 33 h 59"/>
                <a:gd name="T2" fmla="*/ 49 w 384"/>
                <a:gd name="T3" fmla="*/ 33 h 59"/>
                <a:gd name="T4" fmla="*/ 48 w 384"/>
                <a:gd name="T5" fmla="*/ 33 h 59"/>
                <a:gd name="T6" fmla="*/ 47 w 384"/>
                <a:gd name="T7" fmla="*/ 32 h 59"/>
                <a:gd name="T8" fmla="*/ 46 w 384"/>
                <a:gd name="T9" fmla="*/ 31 h 59"/>
                <a:gd name="T10" fmla="*/ 46 w 384"/>
                <a:gd name="T11" fmla="*/ 30 h 59"/>
                <a:gd name="T12" fmla="*/ 46 w 384"/>
                <a:gd name="T13" fmla="*/ 28 h 59"/>
                <a:gd name="T14" fmla="*/ 47 w 384"/>
                <a:gd name="T15" fmla="*/ 27 h 59"/>
                <a:gd name="T16" fmla="*/ 48 w 384"/>
                <a:gd name="T17" fmla="*/ 26 h 59"/>
                <a:gd name="T18" fmla="*/ 49 w 384"/>
                <a:gd name="T19" fmla="*/ 26 h 59"/>
                <a:gd name="T20" fmla="*/ 381 w 384"/>
                <a:gd name="T21" fmla="*/ 26 h 59"/>
                <a:gd name="T22" fmla="*/ 382 w 384"/>
                <a:gd name="T23" fmla="*/ 26 h 59"/>
                <a:gd name="T24" fmla="*/ 383 w 384"/>
                <a:gd name="T25" fmla="*/ 26 h 59"/>
                <a:gd name="T26" fmla="*/ 384 w 384"/>
                <a:gd name="T27" fmla="*/ 27 h 59"/>
                <a:gd name="T28" fmla="*/ 384 w 384"/>
                <a:gd name="T29" fmla="*/ 30 h 59"/>
                <a:gd name="T30" fmla="*/ 384 w 384"/>
                <a:gd name="T31" fmla="*/ 31 h 59"/>
                <a:gd name="T32" fmla="*/ 383 w 384"/>
                <a:gd name="T33" fmla="*/ 32 h 59"/>
                <a:gd name="T34" fmla="*/ 382 w 384"/>
                <a:gd name="T35" fmla="*/ 33 h 59"/>
                <a:gd name="T36" fmla="*/ 381 w 384"/>
                <a:gd name="T37" fmla="*/ 33 h 59"/>
                <a:gd name="T38" fmla="*/ 381 w 384"/>
                <a:gd name="T39" fmla="*/ 33 h 59"/>
                <a:gd name="T40" fmla="*/ 59 w 384"/>
                <a:gd name="T41" fmla="*/ 59 h 59"/>
                <a:gd name="T42" fmla="*/ 0 w 384"/>
                <a:gd name="T43" fmla="*/ 30 h 59"/>
                <a:gd name="T44" fmla="*/ 59 w 384"/>
                <a:gd name="T45" fmla="*/ 0 h 59"/>
                <a:gd name="T46" fmla="*/ 59 w 384"/>
                <a:gd name="T47" fmla="*/ 59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381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7"/>
                  </a:lnTo>
                  <a:lnTo>
                    <a:pt x="384" y="30"/>
                  </a:lnTo>
                  <a:lnTo>
                    <a:pt x="384" y="31"/>
                  </a:lnTo>
                  <a:lnTo>
                    <a:pt x="383" y="32"/>
                  </a:lnTo>
                  <a:lnTo>
                    <a:pt x="382" y="33"/>
                  </a:lnTo>
                  <a:lnTo>
                    <a:pt x="381" y="33"/>
                  </a:lnTo>
                  <a:close/>
                  <a:moveTo>
                    <a:pt x="59" y="59"/>
                  </a:moveTo>
                  <a:lnTo>
                    <a:pt x="0" y="30"/>
                  </a:lnTo>
                  <a:lnTo>
                    <a:pt x="59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4" name="Freeform 352"/>
            <p:cNvSpPr>
              <a:spLocks noEditPoints="1"/>
            </p:cNvSpPr>
            <p:nvPr/>
          </p:nvSpPr>
          <p:spPr bwMode="auto">
            <a:xfrm>
              <a:off x="3891" y="3219"/>
              <a:ext cx="384" cy="59"/>
            </a:xfrm>
            <a:custGeom>
              <a:avLst/>
              <a:gdLst>
                <a:gd name="T0" fmla="*/ 4 w 384"/>
                <a:gd name="T1" fmla="*/ 26 h 59"/>
                <a:gd name="T2" fmla="*/ 335 w 384"/>
                <a:gd name="T3" fmla="*/ 26 h 59"/>
                <a:gd name="T4" fmla="*/ 336 w 384"/>
                <a:gd name="T5" fmla="*/ 26 h 59"/>
                <a:gd name="T6" fmla="*/ 337 w 384"/>
                <a:gd name="T7" fmla="*/ 27 h 59"/>
                <a:gd name="T8" fmla="*/ 338 w 384"/>
                <a:gd name="T9" fmla="*/ 28 h 59"/>
                <a:gd name="T10" fmla="*/ 338 w 384"/>
                <a:gd name="T11" fmla="*/ 30 h 59"/>
                <a:gd name="T12" fmla="*/ 338 w 384"/>
                <a:gd name="T13" fmla="*/ 31 h 59"/>
                <a:gd name="T14" fmla="*/ 337 w 384"/>
                <a:gd name="T15" fmla="*/ 32 h 59"/>
                <a:gd name="T16" fmla="*/ 336 w 384"/>
                <a:gd name="T17" fmla="*/ 33 h 59"/>
                <a:gd name="T18" fmla="*/ 335 w 384"/>
                <a:gd name="T19" fmla="*/ 33 h 59"/>
                <a:gd name="T20" fmla="*/ 4 w 384"/>
                <a:gd name="T21" fmla="*/ 33 h 59"/>
                <a:gd name="T22" fmla="*/ 2 w 384"/>
                <a:gd name="T23" fmla="*/ 33 h 59"/>
                <a:gd name="T24" fmla="*/ 1 w 384"/>
                <a:gd name="T25" fmla="*/ 32 h 59"/>
                <a:gd name="T26" fmla="*/ 0 w 384"/>
                <a:gd name="T27" fmla="*/ 31 h 59"/>
                <a:gd name="T28" fmla="*/ 0 w 384"/>
                <a:gd name="T29" fmla="*/ 30 h 59"/>
                <a:gd name="T30" fmla="*/ 0 w 384"/>
                <a:gd name="T31" fmla="*/ 27 h 59"/>
                <a:gd name="T32" fmla="*/ 1 w 384"/>
                <a:gd name="T33" fmla="*/ 26 h 59"/>
                <a:gd name="T34" fmla="*/ 2 w 384"/>
                <a:gd name="T35" fmla="*/ 26 h 59"/>
                <a:gd name="T36" fmla="*/ 4 w 384"/>
                <a:gd name="T37" fmla="*/ 26 h 59"/>
                <a:gd name="T38" fmla="*/ 4 w 384"/>
                <a:gd name="T39" fmla="*/ 26 h 59"/>
                <a:gd name="T40" fmla="*/ 326 w 384"/>
                <a:gd name="T41" fmla="*/ 0 h 59"/>
                <a:gd name="T42" fmla="*/ 384 w 384"/>
                <a:gd name="T43" fmla="*/ 30 h 59"/>
                <a:gd name="T44" fmla="*/ 326 w 384"/>
                <a:gd name="T45" fmla="*/ 59 h 59"/>
                <a:gd name="T46" fmla="*/ 326 w 384"/>
                <a:gd name="T47" fmla="*/ 0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6" y="26"/>
                  </a:lnTo>
                  <a:lnTo>
                    <a:pt x="337" y="27"/>
                  </a:lnTo>
                  <a:lnTo>
                    <a:pt x="338" y="28"/>
                  </a:lnTo>
                  <a:lnTo>
                    <a:pt x="338" y="30"/>
                  </a:lnTo>
                  <a:lnTo>
                    <a:pt x="338" y="31"/>
                  </a:lnTo>
                  <a:lnTo>
                    <a:pt x="337" y="32"/>
                  </a:lnTo>
                  <a:lnTo>
                    <a:pt x="336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5" name="Freeform 353"/>
            <p:cNvSpPr>
              <a:spLocks noEditPoints="1"/>
            </p:cNvSpPr>
            <p:nvPr/>
          </p:nvSpPr>
          <p:spPr bwMode="auto">
            <a:xfrm>
              <a:off x="2843" y="3219"/>
              <a:ext cx="524" cy="59"/>
            </a:xfrm>
            <a:custGeom>
              <a:avLst/>
              <a:gdLst>
                <a:gd name="T0" fmla="*/ 194 w 671"/>
                <a:gd name="T1" fmla="*/ 33 h 59"/>
                <a:gd name="T2" fmla="*/ 14 w 671"/>
                <a:gd name="T3" fmla="*/ 33 h 59"/>
                <a:gd name="T4" fmla="*/ 14 w 671"/>
                <a:gd name="T5" fmla="*/ 33 h 59"/>
                <a:gd name="T6" fmla="*/ 14 w 671"/>
                <a:gd name="T7" fmla="*/ 32 h 59"/>
                <a:gd name="T8" fmla="*/ 12 w 671"/>
                <a:gd name="T9" fmla="*/ 31 h 59"/>
                <a:gd name="T10" fmla="*/ 12 w 671"/>
                <a:gd name="T11" fmla="*/ 30 h 59"/>
                <a:gd name="T12" fmla="*/ 12 w 671"/>
                <a:gd name="T13" fmla="*/ 28 h 59"/>
                <a:gd name="T14" fmla="*/ 14 w 671"/>
                <a:gd name="T15" fmla="*/ 27 h 59"/>
                <a:gd name="T16" fmla="*/ 14 w 671"/>
                <a:gd name="T17" fmla="*/ 26 h 59"/>
                <a:gd name="T18" fmla="*/ 14 w 671"/>
                <a:gd name="T19" fmla="*/ 26 h 59"/>
                <a:gd name="T20" fmla="*/ 194 w 671"/>
                <a:gd name="T21" fmla="*/ 26 h 59"/>
                <a:gd name="T22" fmla="*/ 194 w 671"/>
                <a:gd name="T23" fmla="*/ 26 h 59"/>
                <a:gd name="T24" fmla="*/ 194 w 671"/>
                <a:gd name="T25" fmla="*/ 26 h 59"/>
                <a:gd name="T26" fmla="*/ 194 w 671"/>
                <a:gd name="T27" fmla="*/ 27 h 59"/>
                <a:gd name="T28" fmla="*/ 194 w 671"/>
                <a:gd name="T29" fmla="*/ 30 h 59"/>
                <a:gd name="T30" fmla="*/ 194 w 671"/>
                <a:gd name="T31" fmla="*/ 31 h 59"/>
                <a:gd name="T32" fmla="*/ 194 w 671"/>
                <a:gd name="T33" fmla="*/ 32 h 59"/>
                <a:gd name="T34" fmla="*/ 194 w 671"/>
                <a:gd name="T35" fmla="*/ 33 h 59"/>
                <a:gd name="T36" fmla="*/ 194 w 671"/>
                <a:gd name="T37" fmla="*/ 33 h 59"/>
                <a:gd name="T38" fmla="*/ 194 w 671"/>
                <a:gd name="T39" fmla="*/ 33 h 59"/>
                <a:gd name="T40" fmla="*/ 16 w 671"/>
                <a:gd name="T41" fmla="*/ 59 h 59"/>
                <a:gd name="T42" fmla="*/ 0 w 671"/>
                <a:gd name="T43" fmla="*/ 30 h 59"/>
                <a:gd name="T44" fmla="*/ 16 w 671"/>
                <a:gd name="T45" fmla="*/ 0 h 59"/>
                <a:gd name="T46" fmla="*/ 16 w 671"/>
                <a:gd name="T47" fmla="*/ 59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1"/>
                <a:gd name="T73" fmla="*/ 0 h 59"/>
                <a:gd name="T74" fmla="*/ 671 w 671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1" h="59">
                  <a:moveTo>
                    <a:pt x="668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7"/>
                  </a:lnTo>
                  <a:lnTo>
                    <a:pt x="671" y="30"/>
                  </a:lnTo>
                  <a:lnTo>
                    <a:pt x="671" y="31"/>
                  </a:lnTo>
                  <a:lnTo>
                    <a:pt x="670" y="32"/>
                  </a:lnTo>
                  <a:lnTo>
                    <a:pt x="669" y="33"/>
                  </a:lnTo>
                  <a:lnTo>
                    <a:pt x="668" y="33"/>
                  </a:lnTo>
                  <a:close/>
                  <a:moveTo>
                    <a:pt x="58" y="59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58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6" name="Text Box 354"/>
            <p:cNvSpPr txBox="1">
              <a:spLocks noChangeArrowheads="1"/>
            </p:cNvSpPr>
            <p:nvPr/>
          </p:nvSpPr>
          <p:spPr bwMode="auto">
            <a:xfrm>
              <a:off x="1346" y="3061"/>
              <a:ext cx="9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Comic Sans MS" charset="0"/>
                </a:rPr>
                <a:t>administered</a:t>
              </a:r>
            </a:p>
            <a:p>
              <a:r>
                <a:rPr lang="en-US" sz="1800">
                  <a:latin typeface="Comic Sans MS" charset="0"/>
                </a:rPr>
                <a:t>network</a:t>
              </a:r>
            </a:p>
          </p:txBody>
        </p:sp>
        <p:sp>
          <p:nvSpPr>
            <p:cNvPr id="39267" name="Text Box 355"/>
            <p:cNvSpPr txBox="1">
              <a:spLocks noChangeArrowheads="1"/>
            </p:cNvSpPr>
            <p:nvPr/>
          </p:nvSpPr>
          <p:spPr bwMode="auto">
            <a:xfrm>
              <a:off x="3286" y="3039"/>
              <a:ext cx="7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Comic Sans MS" charset="0"/>
                </a:rPr>
                <a:t>public</a:t>
              </a:r>
            </a:p>
            <a:p>
              <a:r>
                <a:rPr lang="en-US" sz="1800">
                  <a:latin typeface="Comic Sans MS" charset="0"/>
                </a:rPr>
                <a:t>Internet</a:t>
              </a:r>
            </a:p>
          </p:txBody>
        </p:sp>
      </p:grpSp>
      <p:sp>
        <p:nvSpPr>
          <p:cNvPr id="38928" name="Text Box 356"/>
          <p:cNvSpPr txBox="1">
            <a:spLocks noChangeArrowheads="1"/>
          </p:cNvSpPr>
          <p:nvPr/>
        </p:nvSpPr>
        <p:spPr bwMode="auto">
          <a:xfrm>
            <a:off x="3844925" y="56642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Comic Sans MS" charset="0"/>
              </a:rPr>
              <a:t>firewall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D1317631-CFFB-5B4E-96DD-72D86143D0DC}" type="slidenum">
              <a:rPr lang="en-US" sz="1200">
                <a:latin typeface="Arial" charset="0"/>
                <a:cs typeface="Arial" charset="0"/>
              </a:rPr>
              <a:pPr/>
              <a:t>14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sz="3600">
                <a:latin typeface="Comic Sans MS" charset="0"/>
              </a:rPr>
              <a:t>Firewalls: Why</a:t>
            </a:r>
            <a:endParaRPr lang="en-US">
              <a:latin typeface="Comic Sans MS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573088" y="1357313"/>
            <a:ext cx="7897812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prevent denial of service attacks: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>
                <a:latin typeface="Comic Sans MS" charset="0"/>
              </a:rPr>
              <a:t>SYN flooding: attacker establishes many bogus TCP connections, no resources left for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>
                <a:latin typeface="Comic Sans MS" charset="0"/>
              </a:rPr>
              <a:t>real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>
                <a:latin typeface="Comic Sans MS" charset="0"/>
              </a:rPr>
              <a:t> connections.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prevent illegal modification/access of internal data.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>
                <a:latin typeface="Comic Sans MS" charset="0"/>
              </a:rPr>
              <a:t>e.g., attacker replaces CIA</a:t>
            </a:r>
            <a:r>
              <a:rPr lang="ja-JP" altLang="en-US">
                <a:latin typeface="Comic Sans MS" charset="0"/>
              </a:rPr>
              <a:t>’</a:t>
            </a:r>
            <a:r>
              <a:rPr lang="en-US" altLang="ja-JP">
                <a:latin typeface="Comic Sans MS" charset="0"/>
              </a:rPr>
              <a:t>s homepage with something else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allow only authorized access to inside network </a:t>
            </a:r>
            <a:r>
              <a:rPr lang="en-US">
                <a:latin typeface="Comic Sans MS" charset="0"/>
              </a:rPr>
              <a:t>(set of authenticated users/hosts)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two types of firewalls: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>
                <a:latin typeface="Comic Sans MS" charset="0"/>
              </a:rPr>
              <a:t>application-level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>
                <a:latin typeface="Comic Sans MS" charset="0"/>
              </a:rPr>
              <a:t>packet-filtering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71331BD8-AB99-7649-832A-8615B82E4447}" type="slidenum">
              <a:rPr lang="en-US" sz="1200">
                <a:latin typeface="Arial" charset="0"/>
                <a:cs typeface="Arial" charset="0"/>
              </a:rPr>
              <a:pPr/>
              <a:t>15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43011" name="Oval 2"/>
          <p:cNvSpPr>
            <a:spLocks noChangeArrowheads="1"/>
          </p:cNvSpPr>
          <p:nvPr/>
        </p:nvSpPr>
        <p:spPr bwMode="auto">
          <a:xfrm>
            <a:off x="3994150" y="150336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4403725" y="323850"/>
            <a:ext cx="2897188" cy="14049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Packet Filtering</a:t>
            </a:r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562350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omic Sans MS" charset="0"/>
              </a:rPr>
              <a:t>internal network connected to Internet via</a:t>
            </a:r>
            <a:r>
              <a:rPr lang="en-US" sz="2400">
                <a:solidFill>
                  <a:srgbClr val="FF0000"/>
                </a:solidFill>
                <a:latin typeface="Comic Sans MS" charset="0"/>
              </a:rPr>
              <a:t> router firewall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charset="0"/>
              </a:rPr>
              <a:t>router </a:t>
            </a:r>
            <a:r>
              <a:rPr lang="en-US" sz="2400">
                <a:solidFill>
                  <a:srgbClr val="FF0000"/>
                </a:solidFill>
                <a:latin typeface="Comic Sans MS" charset="0"/>
              </a:rPr>
              <a:t>filters packet-by-packet, </a:t>
            </a:r>
            <a:r>
              <a:rPr lang="en-US" sz="2400">
                <a:latin typeface="Comic Sans MS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TCP SYN and ACK bits</a:t>
            </a:r>
          </a:p>
        </p:txBody>
      </p:sp>
      <p:grpSp>
        <p:nvGrpSpPr>
          <p:cNvPr id="43015" name="Group 6"/>
          <p:cNvGrpSpPr>
            <a:grpSpLocks/>
          </p:cNvGrpSpPr>
          <p:nvPr/>
        </p:nvGrpSpPr>
        <p:grpSpPr bwMode="auto">
          <a:xfrm>
            <a:off x="1620838" y="1517650"/>
            <a:ext cx="5087937" cy="1747838"/>
            <a:chOff x="1021" y="956"/>
            <a:chExt cx="2771" cy="977"/>
          </a:xfrm>
        </p:grpSpPr>
        <p:sp>
          <p:nvSpPr>
            <p:cNvPr id="43023" name="Freeform 7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8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Rectangle 9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Rectangle 10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1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12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13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Rectangle 14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15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Rectangle 16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Freeform 17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Freeform 18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Freeform 19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Freeform 20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Freeform 21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Freeform 22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Freeform 23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Freeform 24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Freeform 25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Freeform 26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Freeform 27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Freeform 28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Freeform 29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Freeform 30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Freeform 31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Freeform 32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Freeform 33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Freeform 34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Freeform 35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Freeform 36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Freeform 37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Freeform 38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Freeform 39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Freeform 40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Freeform 41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42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Freeform 43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44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Freeform 45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Rectangle 46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Freeform 47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Freeform 48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Freeform 49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Freeform 50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Freeform 51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Freeform 52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Freeform 53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Freeform 54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Freeform 55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Freeform 56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Freeform 57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58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Line 59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Rectangle 60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Rectangle 61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3078" name="Freeform 62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Freeform 63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64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Line 65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Line 66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Line 67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Line 68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Line 69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Freeform 70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Freeform 71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Line 72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9" name="Line 73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Rectangle 74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Rectangle 75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3092" name="Freeform 76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3" name="Freeform 77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4" name="Line 78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Line 79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Line 80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Line 81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Line 82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9" name="Line 83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0" name="Line 84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1" name="Line 85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2" name="Line 86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3" name="Line 87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4" name="Line 88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5" name="Line 89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6" name="Line 90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7" name="Line 91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8" name="Line 92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Freeform 93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Freeform 94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1" name="Freeform 95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2" name="Freeform 96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3" name="Freeform 97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4" name="Freeform 98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5" name="Freeform 99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6" name="Freeform 100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7" name="Freeform 101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8" name="Freeform 102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9" name="Freeform 103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0" name="Freeform 104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1" name="Freeform 105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2" name="Freeform 106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3" name="Freeform 107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4" name="Freeform 108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5" name="Freeform 109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6" name="Freeform 110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7" name="Freeform 111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8" name="Freeform 112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9" name="Freeform 113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0" name="Freeform 114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1" name="Freeform 115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2" name="Freeform 116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3" name="Freeform 117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4" name="Freeform 118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5" name="Freeform 119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6" name="Freeform 120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Freeform 121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8" name="Rectangle 122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9" name="Freeform 123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0" name="Freeform 124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1" name="Freeform 125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2" name="Freeform 126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3" name="Freeform 127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4" name="Freeform 128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5" name="Freeform 129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6" name="Freeform 130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7" name="Freeform 131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8" name="Freeform 132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Freeform 133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0" name="Freeform 134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1" name="Freeform 135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2" name="Freeform 136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3" name="Freeform 137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4" name="Freeform 138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5" name="Freeform 139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6" name="Freeform 140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7" name="Freeform 141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8" name="Freeform 142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9" name="Freeform 143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0" name="Freeform 144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1" name="Freeform 145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2" name="Freeform 146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3" name="Freeform 147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4" name="Freeform 148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5" name="Freeform 149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6" name="Freeform 150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7" name="Freeform 151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8" name="Freeform 152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Freeform 153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Freeform 154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Freeform 155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Freeform 156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3" name="Freeform 157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4" name="Freeform 158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5" name="Freeform 159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6" name="Freeform 160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Rectangle 161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8" name="Freeform 162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9" name="Freeform 163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0" name="Freeform 164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1" name="Freeform 165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2" name="Freeform 166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3" name="Freeform 167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4" name="Freeform 168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5" name="Freeform 169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6" name="Freeform 170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7" name="Freeform 171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8" name="Freeform 172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9" name="Freeform 173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0" name="Freeform 174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1" name="Freeform 175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2" name="Freeform 176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3" name="Freeform 177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4" name="Freeform 178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5" name="Freeform 179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6" name="Freeform 180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7" name="Freeform 181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8" name="Freeform 182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9" name="Freeform 183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0" name="Freeform 184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1" name="Freeform 185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2" name="Freeform 186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3" name="Freeform 187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4" name="Freeform 188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5" name="Freeform 189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6" name="Freeform 190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7" name="Freeform 191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8" name="Freeform 192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9" name="Freeform 193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0" name="Freeform 194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1" name="Freeform 195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2" name="Freeform 196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3" name="Freeform 197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4" name="Freeform 198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5" name="Freeform 199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6" name="Freeform 200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7" name="Freeform 201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8" name="Freeform 202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9" name="Freeform 203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0" name="Freeform 204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1" name="Freeform 205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2" name="Freeform 206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3" name="Freeform 207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4" name="Freeform 208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5" name="Line 209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6" name="Freeform 210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>
                <a:gd name="T0" fmla="*/ 107 w 1198"/>
                <a:gd name="T1" fmla="*/ 3 h 719"/>
                <a:gd name="T2" fmla="*/ 105 w 1198"/>
                <a:gd name="T3" fmla="*/ 0 h 719"/>
                <a:gd name="T4" fmla="*/ 102 w 1198"/>
                <a:gd name="T5" fmla="*/ 7 h 719"/>
                <a:gd name="T6" fmla="*/ 97 w 1198"/>
                <a:gd name="T7" fmla="*/ 24 h 719"/>
                <a:gd name="T8" fmla="*/ 90 w 1198"/>
                <a:gd name="T9" fmla="*/ 56 h 719"/>
                <a:gd name="T10" fmla="*/ 85 w 1198"/>
                <a:gd name="T11" fmla="*/ 73 h 719"/>
                <a:gd name="T12" fmla="*/ 81 w 1198"/>
                <a:gd name="T13" fmla="*/ 77 h 719"/>
                <a:gd name="T14" fmla="*/ 75 w 1198"/>
                <a:gd name="T15" fmla="*/ 75 h 719"/>
                <a:gd name="T16" fmla="*/ 67 w 1198"/>
                <a:gd name="T17" fmla="*/ 65 h 719"/>
                <a:gd name="T18" fmla="*/ 59 w 1198"/>
                <a:gd name="T19" fmla="*/ 56 h 719"/>
                <a:gd name="T20" fmla="*/ 54 w 1198"/>
                <a:gd name="T21" fmla="*/ 58 h 719"/>
                <a:gd name="T22" fmla="*/ 49 w 1198"/>
                <a:gd name="T23" fmla="*/ 65 h 719"/>
                <a:gd name="T24" fmla="*/ 44 w 1198"/>
                <a:gd name="T25" fmla="*/ 76 h 719"/>
                <a:gd name="T26" fmla="*/ 37 w 1198"/>
                <a:gd name="T27" fmla="*/ 89 h 719"/>
                <a:gd name="T28" fmla="*/ 26 w 1198"/>
                <a:gd name="T29" fmla="*/ 117 h 719"/>
                <a:gd name="T30" fmla="*/ 17 w 1198"/>
                <a:gd name="T31" fmla="*/ 144 h 719"/>
                <a:gd name="T32" fmla="*/ 12 w 1198"/>
                <a:gd name="T33" fmla="*/ 169 h 719"/>
                <a:gd name="T34" fmla="*/ 7 w 1198"/>
                <a:gd name="T35" fmla="*/ 198 h 719"/>
                <a:gd name="T36" fmla="*/ 4 w 1198"/>
                <a:gd name="T37" fmla="*/ 232 h 719"/>
                <a:gd name="T38" fmla="*/ 2 w 1198"/>
                <a:gd name="T39" fmla="*/ 273 h 719"/>
                <a:gd name="T40" fmla="*/ 1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1 w 1198"/>
                <a:gd name="T47" fmla="*/ 489 h 719"/>
                <a:gd name="T48" fmla="*/ 1 w 1198"/>
                <a:gd name="T49" fmla="*/ 539 h 719"/>
                <a:gd name="T50" fmla="*/ 3 w 1198"/>
                <a:gd name="T51" fmla="*/ 582 h 719"/>
                <a:gd name="T52" fmla="*/ 4 w 1198"/>
                <a:gd name="T53" fmla="*/ 615 h 719"/>
                <a:gd name="T54" fmla="*/ 7 w 1198"/>
                <a:gd name="T55" fmla="*/ 638 h 719"/>
                <a:gd name="T56" fmla="*/ 10 w 1198"/>
                <a:gd name="T57" fmla="*/ 656 h 719"/>
                <a:gd name="T58" fmla="*/ 15 w 1198"/>
                <a:gd name="T59" fmla="*/ 670 h 719"/>
                <a:gd name="T60" fmla="*/ 23 w 1198"/>
                <a:gd name="T61" fmla="*/ 683 h 719"/>
                <a:gd name="T62" fmla="*/ 32 w 1198"/>
                <a:gd name="T63" fmla="*/ 692 h 719"/>
                <a:gd name="T64" fmla="*/ 37 w 1198"/>
                <a:gd name="T65" fmla="*/ 700 h 719"/>
                <a:gd name="T66" fmla="*/ 46 w 1198"/>
                <a:gd name="T67" fmla="*/ 710 h 719"/>
                <a:gd name="T68" fmla="*/ 59 w 1198"/>
                <a:gd name="T69" fmla="*/ 717 h 719"/>
                <a:gd name="T70" fmla="*/ 66 w 1198"/>
                <a:gd name="T71" fmla="*/ 719 h 719"/>
                <a:gd name="T72" fmla="*/ 70 w 1198"/>
                <a:gd name="T73" fmla="*/ 719 h 719"/>
                <a:gd name="T74" fmla="*/ 74 w 1198"/>
                <a:gd name="T75" fmla="*/ 719 h 719"/>
                <a:gd name="T76" fmla="*/ 77 w 1198"/>
                <a:gd name="T77" fmla="*/ 718 h 719"/>
                <a:gd name="T78" fmla="*/ 82 w 1198"/>
                <a:gd name="T79" fmla="*/ 712 h 719"/>
                <a:gd name="T80" fmla="*/ 87 w 1198"/>
                <a:gd name="T81" fmla="*/ 700 h 719"/>
                <a:gd name="T82" fmla="*/ 92 w 1198"/>
                <a:gd name="T83" fmla="*/ 687 h 719"/>
                <a:gd name="T84" fmla="*/ 96 w 1198"/>
                <a:gd name="T85" fmla="*/ 672 h 719"/>
                <a:gd name="T86" fmla="*/ 103 w 1198"/>
                <a:gd name="T87" fmla="*/ 652 h 719"/>
                <a:gd name="T88" fmla="*/ 107 w 1198"/>
                <a:gd name="T89" fmla="*/ 627 h 719"/>
                <a:gd name="T90" fmla="*/ 110 w 1198"/>
                <a:gd name="T91" fmla="*/ 601 h 719"/>
                <a:gd name="T92" fmla="*/ 111 w 1198"/>
                <a:gd name="T93" fmla="*/ 554 h 719"/>
                <a:gd name="T94" fmla="*/ 112 w 1198"/>
                <a:gd name="T95" fmla="*/ 498 h 719"/>
                <a:gd name="T96" fmla="*/ 112 w 1198"/>
                <a:gd name="T97" fmla="*/ 433 h 719"/>
                <a:gd name="T98" fmla="*/ 112 w 1198"/>
                <a:gd name="T99" fmla="*/ 361 h 719"/>
                <a:gd name="T100" fmla="*/ 112 w 1198"/>
                <a:gd name="T101" fmla="*/ 321 h 719"/>
                <a:gd name="T102" fmla="*/ 112 w 1198"/>
                <a:gd name="T103" fmla="*/ 271 h 719"/>
                <a:gd name="T104" fmla="*/ 112 w 1198"/>
                <a:gd name="T105" fmla="*/ 166 h 719"/>
                <a:gd name="T106" fmla="*/ 111 w 1198"/>
                <a:gd name="T107" fmla="*/ 103 h 719"/>
                <a:gd name="T108" fmla="*/ 111 w 1198"/>
                <a:gd name="T109" fmla="*/ 61 h 719"/>
                <a:gd name="T110" fmla="*/ 110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7" name="Line 211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6" name="Rectangle 212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213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214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215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Text Box 216"/>
          <p:cNvSpPr txBox="1">
            <a:spLocks noChangeArrowheads="1"/>
          </p:cNvSpPr>
          <p:nvPr/>
        </p:nvSpPr>
        <p:spPr bwMode="auto">
          <a:xfrm>
            <a:off x="4535488" y="388938"/>
            <a:ext cx="26717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latin typeface="Comic Sans MS" charset="0"/>
              </a:rPr>
              <a:t>Should arriving packet be allowed in? Departing packet let out?</a:t>
            </a:r>
          </a:p>
        </p:txBody>
      </p:sp>
      <p:sp>
        <p:nvSpPr>
          <p:cNvPr id="43021" name="Oval 217"/>
          <p:cNvSpPr>
            <a:spLocks noChangeArrowheads="1"/>
          </p:cNvSpPr>
          <p:nvPr/>
        </p:nvSpPr>
        <p:spPr bwMode="auto">
          <a:xfrm>
            <a:off x="4116388" y="1908175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218"/>
          <p:cNvSpPr>
            <a:spLocks noChangeArrowheads="1"/>
          </p:cNvSpPr>
          <p:nvPr/>
        </p:nvSpPr>
        <p:spPr bwMode="auto">
          <a:xfrm>
            <a:off x="4338638" y="2160588"/>
            <a:ext cx="350837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53479810-FE8E-3947-91AE-59AF6439D418}" type="slidenum">
              <a:rPr lang="en-US" sz="1200">
                <a:latin typeface="Arial" charset="0"/>
                <a:cs typeface="Arial" charset="0"/>
              </a:rPr>
              <a:pPr/>
              <a:t>16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omic Sans MS" charset="0"/>
              </a:rPr>
              <a:t>Packet Filtering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306513"/>
            <a:ext cx="7566025" cy="4183062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  <a:latin typeface="Comic Sans MS" charset="0"/>
              </a:rPr>
              <a:t>Example 1: block incoming and outgoing datagrams with IP protocol field = 17 and with either source or dest port = 23.</a:t>
            </a:r>
            <a:endParaRPr lang="en-US" sz="2400">
              <a:latin typeface="Comic Sans MS" charset="0"/>
            </a:endParaRPr>
          </a:p>
          <a:p>
            <a:pPr lvl="1"/>
            <a:r>
              <a:rPr lang="en-US">
                <a:latin typeface="Comic Sans MS" charset="0"/>
              </a:rPr>
              <a:t>All incoming and outgoing UDP flows and telnet connections are blocked.</a:t>
            </a:r>
          </a:p>
          <a:p>
            <a:r>
              <a:rPr lang="en-US" sz="2400">
                <a:solidFill>
                  <a:srgbClr val="FF0000"/>
                </a:solidFill>
                <a:latin typeface="Comic Sans MS" charset="0"/>
              </a:rPr>
              <a:t>Example 2: Block inbound TCP segments with ACK=0.</a:t>
            </a:r>
          </a:p>
          <a:p>
            <a:pPr lvl="1"/>
            <a:r>
              <a:rPr lang="en-US">
                <a:latin typeface="Comic Sans MS" charset="0"/>
              </a:rPr>
              <a:t>Prevents external clients from making TCP connections with internal clients, but allows internal clients to connect to outside.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F4B3E402-FC2B-C248-B2F5-AB3664D607ED}" type="slidenum">
              <a:rPr lang="en-US" sz="1200">
                <a:latin typeface="Arial" charset="0"/>
                <a:cs typeface="Arial" charset="0"/>
              </a:rPr>
              <a:pPr/>
              <a:t>17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omic Sans MS" charset="0"/>
              </a:rPr>
              <a:t>Application gateways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55750"/>
            <a:ext cx="4138612" cy="2236788"/>
          </a:xfrm>
        </p:spPr>
        <p:txBody>
          <a:bodyPr/>
          <a:lstStyle/>
          <a:p>
            <a:r>
              <a:rPr lang="en-US" sz="2400">
                <a:latin typeface="Comic Sans MS" charset="0"/>
              </a:rPr>
              <a:t>Filters packets on application data as well as on IP/TCP/UDP fields.</a:t>
            </a:r>
          </a:p>
          <a:p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Example:</a:t>
            </a:r>
            <a:r>
              <a:rPr lang="en-US" sz="2400">
                <a:latin typeface="Comic Sans MS" charset="0"/>
              </a:rPr>
              <a:t> allow select internal users to telnet outside.</a:t>
            </a:r>
            <a:endParaRPr lang="en-US" sz="2000">
              <a:latin typeface="Comic Sans MS" charset="0"/>
            </a:endParaRPr>
          </a:p>
        </p:txBody>
      </p:sp>
      <p:sp>
        <p:nvSpPr>
          <p:cNvPr id="47109" name="Freeform 4"/>
          <p:cNvSpPr>
            <a:spLocks/>
          </p:cNvSpPr>
          <p:nvPr/>
        </p:nvSpPr>
        <p:spPr bwMode="auto">
          <a:xfrm>
            <a:off x="4829175" y="15113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4943475" y="165893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65893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6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2" name="Object 7"/>
          <p:cNvGraphicFramePr>
            <a:graphicFrameLocks noChangeAspect="1"/>
          </p:cNvGraphicFramePr>
          <p:nvPr/>
        </p:nvGraphicFramePr>
        <p:xfrm>
          <a:off x="4943475" y="2254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6" name="Clip" r:id="rId6" imgW="1308100" imgH="1079500" progId="MS_ClipArt_Gallery.2">
                  <p:embed/>
                </p:oleObj>
              </mc:Choice>
              <mc:Fallback>
                <p:oleObj name="Clip" r:id="rId6" imgW="1308100" imgH="107950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25425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Line 8"/>
          <p:cNvSpPr>
            <a:spLocks noChangeShapeType="1"/>
          </p:cNvSpPr>
          <p:nvPr/>
        </p:nvSpPr>
        <p:spPr bwMode="auto">
          <a:xfrm flipV="1">
            <a:off x="5349875" y="2505075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5" name="Object 10"/>
          <p:cNvGraphicFramePr>
            <a:graphicFrameLocks noChangeAspect="1"/>
          </p:cNvGraphicFramePr>
          <p:nvPr/>
        </p:nvGraphicFramePr>
        <p:xfrm>
          <a:off x="5811838" y="26685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" name="Clip" r:id="rId7" imgW="1308100" imgH="1079500" progId="MS_ClipArt_Gallery.2">
                  <p:embed/>
                </p:oleObj>
              </mc:Choice>
              <mc:Fallback>
                <p:oleObj name="Clip" r:id="rId7" imgW="1308100" imgH="107950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66858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1"/>
          <p:cNvGraphicFramePr>
            <a:graphicFrameLocks noChangeAspect="1"/>
          </p:cNvGraphicFramePr>
          <p:nvPr/>
        </p:nvGraphicFramePr>
        <p:xfrm>
          <a:off x="5197475" y="26574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Clip" r:id="rId8" imgW="1308100" imgH="1079500" progId="MS_ClipArt_Gallery.2">
                  <p:embed/>
                </p:oleObj>
              </mc:Choice>
              <mc:Fallback>
                <p:oleObj name="Clip" r:id="rId8" imgW="1308100" imgH="107950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65747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Line 12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 rot="16200000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8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24" name="Group 19"/>
          <p:cNvGrpSpPr>
            <a:grpSpLocks/>
          </p:cNvGrpSpPr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4720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25" name="Group 28"/>
          <p:cNvGrpSpPr>
            <a:grpSpLocks/>
          </p:cNvGrpSpPr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47199" name="AutoShape 2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0" name="Rectangle 3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1" name="Rectangle 3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2" name="AutoShape 3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3" name="Line 3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4" name="Line 3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5" name="Rectangle 3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6" name="Rectangle 3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6" name="Line 37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38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39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40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30" name="Group 41"/>
          <p:cNvGrpSpPr>
            <a:grpSpLocks/>
          </p:cNvGrpSpPr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47186" name="Oval 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7" name="Line 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8" name="Line 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9" name="Rectangle 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0" name="Oval 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91" name="Group 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7196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7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8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92" name="Group 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193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4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5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131" name="Group 55"/>
          <p:cNvGrpSpPr>
            <a:grpSpLocks/>
          </p:cNvGrpSpPr>
          <p:nvPr/>
        </p:nvGrpSpPr>
        <p:grpSpPr bwMode="auto">
          <a:xfrm>
            <a:off x="6929438" y="2038350"/>
            <a:ext cx="501650" cy="234950"/>
            <a:chOff x="3600" y="219"/>
            <a:chExt cx="360" cy="175"/>
          </a:xfrm>
        </p:grpSpPr>
        <p:sp>
          <p:nvSpPr>
            <p:cNvPr id="47173" name="Oval 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4" name="Line 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5" name="Line 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Rectangle 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7" name="Oval 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78" name="Group 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7183" name="Line 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4" name="Line 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5" name="Line 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79" name="Group 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180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1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2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132" name="Group 69"/>
          <p:cNvGrpSpPr>
            <a:grpSpLocks/>
          </p:cNvGrpSpPr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47160" name="Oval 7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Line 7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2" name="Line 7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3" name="Rectangle 7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4" name="Oval 7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65" name="Group 7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7170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1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2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66" name="Group 7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167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8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9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133" name="Group 83"/>
          <p:cNvGrpSpPr>
            <a:grpSpLocks/>
          </p:cNvGrpSpPr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47147" name="Oval 8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Line 8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9" name="Line 8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Rectangle 8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Oval 8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52" name="Group 8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7157" name="Line 9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8" name="Line 9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9" name="Line 9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53" name="Group 9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154" name="Line 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5" name="Line 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6" name="Line 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7134" name="Line 97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35" name="Object 98"/>
          <p:cNvGraphicFramePr>
            <a:graphicFrameLocks noChangeAspect="1"/>
          </p:cNvGraphicFramePr>
          <p:nvPr/>
        </p:nvGraphicFramePr>
        <p:xfrm>
          <a:off x="6945313" y="30305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9" name="Clip" r:id="rId9" imgW="1308100" imgH="1079500" progId="MS_ClipArt_Gallery.2">
                  <p:embed/>
                </p:oleObj>
              </mc:Choice>
              <mc:Fallback>
                <p:oleObj name="Clip" r:id="rId9" imgW="1308100" imgH="1079500" progId="MS_ClipArt_Gallery.2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0305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6" name="Object 99"/>
          <p:cNvGraphicFramePr>
            <a:graphicFrameLocks noChangeAspect="1"/>
          </p:cNvGraphicFramePr>
          <p:nvPr/>
        </p:nvGraphicFramePr>
        <p:xfrm>
          <a:off x="6330950" y="30194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Clip" r:id="rId10" imgW="1308100" imgH="1079500" progId="MS_ClipArt_Gallery.2">
                  <p:embed/>
                </p:oleObj>
              </mc:Choice>
              <mc:Fallback>
                <p:oleObj name="Clip" r:id="rId10" imgW="1308100" imgH="1079500" progId="MS_ClipArt_Gallery.2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0194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7" name="Line 100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101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102"/>
          <p:cNvSpPr>
            <a:spLocks noChangeShapeType="1"/>
          </p:cNvSpPr>
          <p:nvPr/>
        </p:nvSpPr>
        <p:spPr bwMode="auto">
          <a:xfrm rot="16200000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Freeform 103"/>
          <p:cNvSpPr>
            <a:spLocks/>
          </p:cNvSpPr>
          <p:nvPr/>
        </p:nvSpPr>
        <p:spPr bwMode="auto">
          <a:xfrm>
            <a:off x="5429250" y="1536700"/>
            <a:ext cx="1009650" cy="228600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Freeform 104"/>
          <p:cNvSpPr>
            <a:spLocks/>
          </p:cNvSpPr>
          <p:nvPr/>
        </p:nvSpPr>
        <p:spPr bwMode="auto">
          <a:xfrm>
            <a:off x="6781800" y="1146175"/>
            <a:ext cx="771525" cy="939800"/>
          </a:xfrm>
          <a:custGeom>
            <a:avLst/>
            <a:gdLst>
              <a:gd name="T0" fmla="*/ 0 w 486"/>
              <a:gd name="T1" fmla="*/ 2147483647 h 592"/>
              <a:gd name="T2" fmla="*/ 2147483647 w 486"/>
              <a:gd name="T3" fmla="*/ 2147483647 h 592"/>
              <a:gd name="T4" fmla="*/ 2147483647 w 486"/>
              <a:gd name="T5" fmla="*/ 0 h 592"/>
              <a:gd name="T6" fmla="*/ 0 60000 65536"/>
              <a:gd name="T7" fmla="*/ 0 60000 65536"/>
              <a:gd name="T8" fmla="*/ 0 60000 65536"/>
              <a:gd name="T9" fmla="*/ 0 w 486"/>
              <a:gd name="T10" fmla="*/ 0 h 592"/>
              <a:gd name="T11" fmla="*/ 486 w 486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105"/>
          <p:cNvSpPr txBox="1">
            <a:spLocks noChangeArrowheads="1"/>
          </p:cNvSpPr>
          <p:nvPr/>
        </p:nvSpPr>
        <p:spPr bwMode="auto">
          <a:xfrm>
            <a:off x="4946650" y="1112838"/>
            <a:ext cx="1549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Comic Sans MS" charset="0"/>
              </a:rPr>
              <a:t>host-to-gateway</a:t>
            </a:r>
          </a:p>
          <a:p>
            <a:pPr algn="l"/>
            <a:r>
              <a:rPr lang="en-US" sz="1400">
                <a:latin typeface="Comic Sans MS" charset="0"/>
              </a:rPr>
              <a:t>telnet session</a:t>
            </a:r>
            <a:endParaRPr lang="en-US" sz="1800">
              <a:latin typeface="Comic Sans MS" charset="0"/>
            </a:endParaRPr>
          </a:p>
        </p:txBody>
      </p:sp>
      <p:sp>
        <p:nvSpPr>
          <p:cNvPr id="47143" name="Text Box 106"/>
          <p:cNvSpPr txBox="1">
            <a:spLocks noChangeArrowheads="1"/>
          </p:cNvSpPr>
          <p:nvPr/>
        </p:nvSpPr>
        <p:spPr bwMode="auto">
          <a:xfrm>
            <a:off x="6813550" y="722313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Comic Sans MS" charset="0"/>
              </a:rPr>
              <a:t>gateway-to-remote </a:t>
            </a:r>
          </a:p>
          <a:p>
            <a:pPr algn="l"/>
            <a:r>
              <a:rPr lang="en-US" sz="1400">
                <a:latin typeface="Comic Sans MS" charset="0"/>
              </a:rPr>
              <a:t>host telnet session</a:t>
            </a:r>
            <a:endParaRPr lang="en-US" sz="1800">
              <a:latin typeface="Comic Sans MS" charset="0"/>
            </a:endParaRPr>
          </a:p>
        </p:txBody>
      </p:sp>
      <p:sp>
        <p:nvSpPr>
          <p:cNvPr id="47144" name="Text Box 107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Comic Sans MS" charset="0"/>
              </a:rPr>
              <a:t>application</a:t>
            </a:r>
          </a:p>
          <a:p>
            <a:r>
              <a:rPr lang="en-US" sz="1200">
                <a:latin typeface="Comic Sans MS" charset="0"/>
              </a:rPr>
              <a:t>gateway</a:t>
            </a:r>
            <a:endParaRPr lang="en-US" sz="1800">
              <a:latin typeface="Comic Sans MS" charset="0"/>
            </a:endParaRPr>
          </a:p>
        </p:txBody>
      </p:sp>
      <p:sp>
        <p:nvSpPr>
          <p:cNvPr id="47145" name="Text Box 108"/>
          <p:cNvSpPr txBox="1">
            <a:spLocks noChangeArrowheads="1"/>
          </p:cNvSpPr>
          <p:nvPr/>
        </p:nvSpPr>
        <p:spPr bwMode="auto">
          <a:xfrm>
            <a:off x="7366000" y="2012950"/>
            <a:ext cx="1373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Comic Sans MS" charset="0"/>
              </a:rPr>
              <a:t>router and filter</a:t>
            </a:r>
            <a:endParaRPr lang="en-US" sz="1800">
              <a:latin typeface="Comic Sans MS" charset="0"/>
            </a:endParaRPr>
          </a:p>
        </p:txBody>
      </p:sp>
      <p:sp>
        <p:nvSpPr>
          <p:cNvPr id="47146" name="Rectangle 109"/>
          <p:cNvSpPr>
            <a:spLocks noChangeArrowheads="1"/>
          </p:cNvSpPr>
          <p:nvPr/>
        </p:nvSpPr>
        <p:spPr bwMode="auto">
          <a:xfrm>
            <a:off x="798513" y="4084638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000">
                <a:solidFill>
                  <a:srgbClr val="FF0000"/>
                </a:solidFill>
                <a:latin typeface="Comic Sans MS" charset="0"/>
              </a:rPr>
              <a:t>1.</a:t>
            </a:r>
            <a:r>
              <a:rPr lang="en-US" sz="2000">
                <a:latin typeface="Comic Sans MS" charset="0"/>
              </a:rPr>
              <a:t> Require all telnet users to telnet through gateway.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000">
                <a:solidFill>
                  <a:srgbClr val="FF0000"/>
                </a:solidFill>
                <a:latin typeface="Comic Sans MS" charset="0"/>
              </a:rPr>
              <a:t>2.</a:t>
            </a:r>
            <a:r>
              <a:rPr lang="en-US" sz="2000">
                <a:latin typeface="Comic Sans MS" charset="0"/>
              </a:rPr>
              <a:t> For authorized users, gateway sets up telnet connection to dest host. Gateway relays data between 2 connections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000">
                <a:solidFill>
                  <a:srgbClr val="FF0000"/>
                </a:solidFill>
                <a:latin typeface="Comic Sans MS" charset="0"/>
              </a:rPr>
              <a:t>3.</a:t>
            </a:r>
            <a:r>
              <a:rPr lang="en-US" sz="2000">
                <a:latin typeface="Comic Sans MS" charset="0"/>
              </a:rPr>
              <a:t> Router filter blocks all telnet connections not originating from gateway.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D2AD86FD-70BA-4F43-8F15-24A1F100038E}" type="slidenum">
              <a:rPr lang="en-US" sz="1200">
                <a:latin typeface="Arial" charset="0"/>
                <a:cs typeface="Arial" charset="0"/>
              </a:rPr>
              <a:pPr/>
              <a:t>18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omic Sans MS" charset="0"/>
              </a:rPr>
              <a:t>Limitations of firewalls and gateways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400175"/>
            <a:ext cx="3879850" cy="4648200"/>
          </a:xfrm>
        </p:spPr>
        <p:txBody>
          <a:bodyPr/>
          <a:lstStyle/>
          <a:p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IP spoofing:</a:t>
            </a:r>
            <a:r>
              <a:rPr lang="en-US" sz="2400">
                <a:latin typeface="Comic Sans MS" charset="0"/>
              </a:rPr>
              <a:t> router can</a:t>
            </a:r>
            <a:r>
              <a:rPr lang="ja-JP" altLang="en-US" sz="2400">
                <a:latin typeface="Comic Sans MS" charset="0"/>
              </a:rPr>
              <a:t>’</a:t>
            </a:r>
            <a:r>
              <a:rPr lang="en-US" altLang="ja-JP" sz="2400">
                <a:latin typeface="Comic Sans MS" charset="0"/>
              </a:rPr>
              <a:t>t know if data </a:t>
            </a:r>
            <a:r>
              <a:rPr lang="ja-JP" altLang="en-US" sz="2400">
                <a:latin typeface="Comic Sans MS" charset="0"/>
              </a:rPr>
              <a:t>“</a:t>
            </a:r>
            <a:r>
              <a:rPr lang="en-US" altLang="ja-JP" sz="2400">
                <a:latin typeface="Comic Sans MS" charset="0"/>
              </a:rPr>
              <a:t>really</a:t>
            </a:r>
            <a:r>
              <a:rPr lang="ja-JP" altLang="en-US" sz="2400">
                <a:latin typeface="Comic Sans MS" charset="0"/>
              </a:rPr>
              <a:t>”</a:t>
            </a:r>
            <a:r>
              <a:rPr lang="en-US" altLang="ja-JP" sz="2400">
                <a:latin typeface="Comic Sans MS" charset="0"/>
              </a:rPr>
              <a:t> comes from claimed source</a:t>
            </a:r>
          </a:p>
          <a:p>
            <a:r>
              <a:rPr lang="en-US" sz="2400">
                <a:latin typeface="Comic Sans MS" charset="0"/>
              </a:rPr>
              <a:t>if multiple app</a:t>
            </a:r>
            <a:r>
              <a:rPr lang="ja-JP" altLang="en-US" sz="2400">
                <a:latin typeface="Comic Sans MS" charset="0"/>
              </a:rPr>
              <a:t>’</a:t>
            </a:r>
            <a:r>
              <a:rPr lang="en-US" altLang="ja-JP" sz="2400">
                <a:latin typeface="Comic Sans MS" charset="0"/>
              </a:rPr>
              <a:t>s. need special treatment, each has own app. gateway.</a:t>
            </a:r>
          </a:p>
          <a:p>
            <a:r>
              <a:rPr lang="en-US" sz="2400">
                <a:latin typeface="Comic Sans MS" charset="0"/>
              </a:rPr>
              <a:t>client software must know how to contact gateway.</a:t>
            </a:r>
          </a:p>
          <a:p>
            <a:pPr lvl="1"/>
            <a:r>
              <a:rPr lang="en-US" sz="2000">
                <a:latin typeface="Comic Sans MS" charset="0"/>
              </a:rPr>
              <a:t>e.g., must set IP address of proxy in Web browser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7088" y="1435100"/>
            <a:ext cx="3810000" cy="4648200"/>
          </a:xfrm>
        </p:spPr>
        <p:txBody>
          <a:bodyPr/>
          <a:lstStyle/>
          <a:p>
            <a:r>
              <a:rPr lang="en-US" sz="2400">
                <a:latin typeface="Comic Sans MS" charset="0"/>
              </a:rPr>
              <a:t>filters often use all or nothing policy for UDP.</a:t>
            </a:r>
          </a:p>
          <a:p>
            <a:r>
              <a:rPr lang="en-US" sz="2400">
                <a:latin typeface="Comic Sans MS" charset="0"/>
              </a:rPr>
              <a:t>tradeoff:  </a:t>
            </a:r>
            <a:r>
              <a:rPr lang="en-US" sz="2400">
                <a:solidFill>
                  <a:srgbClr val="FF0000"/>
                </a:solidFill>
                <a:latin typeface="Comic Sans MS" charset="0"/>
              </a:rPr>
              <a:t>degree of communication with outside world, level of security</a:t>
            </a:r>
            <a:endParaRPr lang="en-US" sz="2400">
              <a:latin typeface="Comic Sans MS" charset="0"/>
            </a:endParaRPr>
          </a:p>
          <a:p>
            <a:r>
              <a:rPr lang="en-US" sz="2400">
                <a:latin typeface="Comic Sans MS" charset="0"/>
              </a:rPr>
              <a:t>many highly protected sites still suffer from attacks.</a:t>
            </a:r>
            <a:endParaRPr lang="en-US" sz="200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4846638" y="5165725"/>
            <a:ext cx="382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http://darkreading.com/security/intrusion-prevention/showArticle.jhtml?articleID=217300227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FBF28815-F4BB-BA4E-B15E-76FAB0FB9346}" type="slidenum">
              <a:rPr lang="en-US" sz="1200">
                <a:latin typeface="Arial" charset="0"/>
                <a:cs typeface="Arial" charset="0"/>
              </a:rPr>
              <a:pPr/>
              <a:t>19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Network Security (summary)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Basic techniques…...</a:t>
            </a:r>
            <a:endParaRPr lang="en-US">
              <a:latin typeface="Comic Sans MS" charset="0"/>
            </a:endParaRPr>
          </a:p>
          <a:p>
            <a:pPr lvl="1"/>
            <a:r>
              <a:rPr lang="en-US">
                <a:latin typeface="Comic Sans MS" charset="0"/>
              </a:rPr>
              <a:t>cryptography (symmetric and public)</a:t>
            </a:r>
          </a:p>
          <a:p>
            <a:pPr lvl="1"/>
            <a:r>
              <a:rPr lang="en-US">
                <a:latin typeface="Comic Sans MS" charset="0"/>
              </a:rPr>
              <a:t>authentication</a:t>
            </a:r>
          </a:p>
          <a:p>
            <a:pPr lvl="1"/>
            <a:r>
              <a:rPr lang="en-US">
                <a:latin typeface="Comic Sans MS" charset="0"/>
              </a:rPr>
              <a:t>message integrity</a:t>
            </a:r>
          </a:p>
          <a:p>
            <a:pPr lvl="1"/>
            <a:r>
              <a:rPr lang="en-US">
                <a:latin typeface="Comic Sans MS" charset="0"/>
              </a:rPr>
              <a:t>key distribution</a:t>
            </a:r>
          </a:p>
          <a:p>
            <a:pPr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…. used in many different security scenarios</a:t>
            </a:r>
            <a:endParaRPr lang="en-US">
              <a:latin typeface="Comic Sans MS" charset="0"/>
            </a:endParaRPr>
          </a:p>
          <a:p>
            <a:pPr lvl="1"/>
            <a:r>
              <a:rPr lang="en-US">
                <a:latin typeface="Comic Sans MS" charset="0"/>
              </a:rPr>
              <a:t>secure email</a:t>
            </a:r>
          </a:p>
          <a:p>
            <a:pPr lvl="1"/>
            <a:r>
              <a:rPr lang="en-US">
                <a:latin typeface="Comic Sans MS" charset="0"/>
              </a:rPr>
              <a:t>secure transport (SSL)</a:t>
            </a:r>
          </a:p>
          <a:p>
            <a:pPr lvl="1"/>
            <a:r>
              <a:rPr lang="en-US">
                <a:latin typeface="Comic Sans MS" charset="0"/>
              </a:rPr>
              <a:t>IP sec</a:t>
            </a:r>
          </a:p>
          <a:p>
            <a:pPr lvl="1"/>
            <a:r>
              <a:rPr lang="en-US">
                <a:latin typeface="Comic Sans MS" charset="0"/>
              </a:rPr>
              <a:t>802.11</a:t>
            </a:r>
          </a:p>
          <a:p>
            <a:pPr lvl="1"/>
            <a:r>
              <a:rPr lang="en-US">
                <a:latin typeface="Comic Sans MS" charset="0"/>
              </a:rPr>
              <a:t>Firewall</a:t>
            </a:r>
          </a:p>
          <a:p>
            <a:pPr lvl="1"/>
            <a:endParaRPr lang="en-US">
              <a:latin typeface="Comic Sans MS" charset="0"/>
            </a:endParaRPr>
          </a:p>
          <a:p>
            <a:endParaRPr lang="en-US" sz="240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8E3C140E-1B5E-994F-8955-3B118C3DAC5C}" type="slidenum">
              <a:rPr lang="en-US" sz="1200">
                <a:latin typeface="Arial" charset="0"/>
                <a:cs typeface="Arial" charset="0"/>
              </a:rPr>
              <a:pPr/>
              <a:t>2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Secure sockets layer (SSL)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674813"/>
            <a:ext cx="38100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  <a:latin typeface="Comic Sans MS" charset="0"/>
              </a:rPr>
              <a:t>Transport layer security to any TCP-based app using SSL services. </a:t>
            </a:r>
          </a:p>
          <a:p>
            <a:r>
              <a:rPr lang="en-US" sz="2400">
                <a:latin typeface="Comic Sans MS" charset="0"/>
              </a:rPr>
              <a:t>Used between Web browsers, servers for e-commerce (https).</a:t>
            </a:r>
          </a:p>
          <a:p>
            <a:r>
              <a:rPr lang="en-US" sz="2400">
                <a:latin typeface="Comic Sans MS" charset="0"/>
              </a:rPr>
              <a:t>Security services:</a:t>
            </a:r>
          </a:p>
          <a:p>
            <a:pPr lvl="1"/>
            <a:r>
              <a:rPr lang="en-US" sz="2000">
                <a:latin typeface="Comic Sans MS" charset="0"/>
              </a:rPr>
              <a:t>server authentication</a:t>
            </a:r>
          </a:p>
          <a:p>
            <a:pPr lvl="1"/>
            <a:r>
              <a:rPr lang="en-US" sz="2000">
                <a:latin typeface="Comic Sans MS" charset="0"/>
              </a:rPr>
              <a:t>data encryption </a:t>
            </a:r>
          </a:p>
          <a:p>
            <a:pPr lvl="1"/>
            <a:r>
              <a:rPr lang="en-US" sz="2000">
                <a:latin typeface="Comic Sans MS" charset="0"/>
              </a:rPr>
              <a:t>client authentication (optional)</a:t>
            </a:r>
            <a:endParaRPr lang="en-US" sz="200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Comic Sans MS" charset="0"/>
              </a:rPr>
              <a:t>Server authentication</a:t>
            </a:r>
            <a:r>
              <a:rPr lang="en-US" sz="2400">
                <a:latin typeface="Comic Sans MS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SSL-enabled browser includes public keys for trusted CAs.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Browser requests server certificate, issued by trusted CA.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Browser uses CA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s public key to extract server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s public key from certificate. </a:t>
            </a:r>
            <a:endParaRPr lang="en-US" sz="200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429EC59F-8925-C64B-9738-45432816F8F4}" type="slidenum">
              <a:rPr lang="en-US" sz="1200">
                <a:latin typeface="Arial" charset="0"/>
                <a:cs typeface="Arial" charset="0"/>
              </a:rPr>
              <a:pPr/>
              <a:t>3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6850"/>
            <a:ext cx="7772400" cy="889000"/>
          </a:xfrm>
        </p:spPr>
        <p:txBody>
          <a:bodyPr/>
          <a:lstStyle/>
          <a:p>
            <a:r>
              <a:rPr lang="en-US" sz="3600">
                <a:latin typeface="Comic Sans MS" charset="0"/>
              </a:rPr>
              <a:t>SSL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158875"/>
            <a:ext cx="4187825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sz="2400">
                <a:solidFill>
                  <a:srgbClr val="FF0000"/>
                </a:solidFill>
                <a:latin typeface="Comic Sans MS" charset="0"/>
              </a:rPr>
              <a:t>Encrypted SSL session:</a:t>
            </a:r>
            <a:endParaRPr lang="en-US" sz="2000">
              <a:latin typeface="Comic Sans MS" charset="0"/>
            </a:endParaRPr>
          </a:p>
          <a:p>
            <a:r>
              <a:rPr lang="en-US" sz="2400">
                <a:latin typeface="Comic Sans MS" charset="0"/>
              </a:rPr>
              <a:t>Browser generates </a:t>
            </a:r>
            <a:r>
              <a:rPr lang="en-US" sz="2400" i="1">
                <a:solidFill>
                  <a:srgbClr val="FF0000"/>
                </a:solidFill>
                <a:latin typeface="Comic Sans MS" charset="0"/>
              </a:rPr>
              <a:t>symmetric session key</a:t>
            </a:r>
            <a:r>
              <a:rPr lang="en-US" sz="2400">
                <a:latin typeface="Comic Sans MS" charset="0"/>
              </a:rPr>
              <a:t>, encrypts it with server</a:t>
            </a:r>
            <a:r>
              <a:rPr lang="ja-JP" altLang="en-US" sz="2400">
                <a:latin typeface="Comic Sans MS" charset="0"/>
              </a:rPr>
              <a:t>’</a:t>
            </a:r>
            <a:r>
              <a:rPr lang="en-US" altLang="ja-JP" sz="2400">
                <a:latin typeface="Comic Sans MS" charset="0"/>
              </a:rPr>
              <a:t>s public key, sends encrypted key to server.</a:t>
            </a:r>
          </a:p>
          <a:p>
            <a:r>
              <a:rPr lang="en-US" sz="2400">
                <a:latin typeface="Comic Sans MS" charset="0"/>
              </a:rPr>
              <a:t>Using private key, server decrypts session key.</a:t>
            </a:r>
          </a:p>
          <a:p>
            <a:r>
              <a:rPr lang="en-US" sz="2400">
                <a:latin typeface="Comic Sans MS" charset="0"/>
              </a:rPr>
              <a:t>Browser, server know session key</a:t>
            </a:r>
          </a:p>
          <a:p>
            <a:pPr lvl="1"/>
            <a:r>
              <a:rPr lang="en-US" sz="2000">
                <a:latin typeface="Comic Sans MS" charset="0"/>
              </a:rPr>
              <a:t>All data sent into TCP socket (by client or server) encrypted with session key.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75225" y="1163638"/>
            <a:ext cx="3810000" cy="4648200"/>
          </a:xfrm>
        </p:spPr>
        <p:txBody>
          <a:bodyPr/>
          <a:lstStyle/>
          <a:p>
            <a:r>
              <a:rPr lang="en-US" sz="2400">
                <a:latin typeface="Comic Sans MS" charset="0"/>
              </a:rPr>
              <a:t>SSL: basis of IETF Transport Layer Security (TLS).</a:t>
            </a:r>
          </a:p>
          <a:p>
            <a:r>
              <a:rPr lang="en-US" sz="2400">
                <a:latin typeface="Comic Sans MS" charset="0"/>
              </a:rPr>
              <a:t>SSL can be used for non-Web applications, e.g., IMAP.</a:t>
            </a:r>
          </a:p>
          <a:p>
            <a:r>
              <a:rPr lang="en-US" sz="2400">
                <a:latin typeface="Comic Sans MS" charset="0"/>
              </a:rPr>
              <a:t>Client authentication can be done with client certificates.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F5000415-8FA8-9B49-BC2D-AD907CD9DE5D}" type="slidenum">
              <a:rPr lang="en-US" sz="1200">
                <a:latin typeface="Arial" charset="0"/>
                <a:cs typeface="Arial" charset="0"/>
              </a:rPr>
              <a:pPr/>
              <a:t>4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IPsec: Network Layer Security</a:t>
            </a:r>
            <a:endParaRPr lang="en-US" sz="2800">
              <a:latin typeface="Comic Sans MS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4163" y="1376363"/>
            <a:ext cx="4083050" cy="4648200"/>
          </a:xfrm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  <a:latin typeface="Comic Sans MS" charset="0"/>
              </a:rPr>
              <a:t>Network-layer secrecy:</a:t>
            </a:r>
            <a:r>
              <a:rPr lang="en-US" sz="2000">
                <a:latin typeface="Comic Sans MS" charset="0"/>
              </a:rPr>
              <a:t> </a:t>
            </a:r>
          </a:p>
          <a:p>
            <a:pPr lvl="1"/>
            <a:r>
              <a:rPr lang="en-US" sz="2000">
                <a:latin typeface="Comic Sans MS" charset="0"/>
              </a:rPr>
              <a:t>sending host encrypts the data in IP datagram</a:t>
            </a:r>
          </a:p>
          <a:p>
            <a:pPr lvl="1"/>
            <a:r>
              <a:rPr lang="en-US" sz="2000">
                <a:latin typeface="Comic Sans MS" charset="0"/>
              </a:rPr>
              <a:t>TCP and UDP segments; ICMP and SNMP messages.</a:t>
            </a:r>
          </a:p>
          <a:p>
            <a:r>
              <a:rPr lang="en-US" sz="2000">
                <a:solidFill>
                  <a:srgbClr val="FF0000"/>
                </a:solidFill>
                <a:latin typeface="Comic Sans MS" charset="0"/>
              </a:rPr>
              <a:t>Network-layer authentication</a:t>
            </a:r>
            <a:endParaRPr lang="en-US" sz="2000">
              <a:latin typeface="Comic Sans MS" charset="0"/>
            </a:endParaRPr>
          </a:p>
          <a:p>
            <a:pPr lvl="1"/>
            <a:r>
              <a:rPr lang="en-US" sz="2000">
                <a:latin typeface="Comic Sans MS" charset="0"/>
              </a:rPr>
              <a:t>destination host can authenticate source IP address</a:t>
            </a:r>
          </a:p>
          <a:p>
            <a:r>
              <a:rPr lang="en-US" sz="2000">
                <a:solidFill>
                  <a:srgbClr val="FF0000"/>
                </a:solidFill>
                <a:latin typeface="Comic Sans MS" charset="0"/>
              </a:rPr>
              <a:t>Two principal protocols:</a:t>
            </a:r>
            <a:endParaRPr lang="en-US" sz="2000">
              <a:latin typeface="Comic Sans MS" charset="0"/>
            </a:endParaRPr>
          </a:p>
          <a:p>
            <a:pPr lvl="1"/>
            <a:r>
              <a:rPr lang="en-US" sz="2000">
                <a:latin typeface="Comic Sans MS" charset="0"/>
              </a:rPr>
              <a:t>authentication header (AH) protocol</a:t>
            </a:r>
          </a:p>
          <a:p>
            <a:pPr lvl="1"/>
            <a:r>
              <a:rPr lang="en-US" sz="2000">
                <a:latin typeface="Comic Sans MS" charset="0"/>
              </a:rPr>
              <a:t>encapsulation security payload (ESP) protocol</a:t>
            </a:r>
            <a:endParaRPr lang="en-US" sz="1800">
              <a:latin typeface="Comic Sans MS" charset="0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79875" cy="4648200"/>
          </a:xfrm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  <a:latin typeface="Comic Sans MS" charset="0"/>
              </a:rPr>
              <a:t>For both AH and ESP, source, destination handshake:</a:t>
            </a:r>
            <a:endParaRPr lang="en-US" sz="2000">
              <a:latin typeface="Comic Sans MS" charset="0"/>
            </a:endParaRPr>
          </a:p>
          <a:p>
            <a:pPr lvl="1"/>
            <a:r>
              <a:rPr lang="en-US" sz="2000">
                <a:latin typeface="Comic Sans MS" charset="0"/>
              </a:rPr>
              <a:t>create network-layer logical channel called a security association (SA)</a:t>
            </a:r>
          </a:p>
          <a:p>
            <a:r>
              <a:rPr lang="en-US" sz="2000">
                <a:solidFill>
                  <a:srgbClr val="FF0000"/>
                </a:solidFill>
                <a:latin typeface="Comic Sans MS" charset="0"/>
              </a:rPr>
              <a:t>Designed for IPv6</a:t>
            </a:r>
          </a:p>
          <a:p>
            <a:pPr lvl="1"/>
            <a:r>
              <a:rPr lang="en-US" sz="2000">
                <a:latin typeface="Comic Sans MS" charset="0"/>
              </a:rPr>
              <a:t>Backward compatible with IPv4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3927DA95-02F7-B140-A9E3-E5793124F882}" type="slidenum">
              <a:rPr lang="en-US" sz="1200">
                <a:latin typeface="Arial" charset="0"/>
                <a:cs typeface="Arial" charset="0"/>
              </a:rPr>
              <a:pPr/>
              <a:t>5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IEEE 802.11 security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83575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FF0000"/>
                </a:solidFill>
                <a:latin typeface="Comic Sans MS" charset="0"/>
                <a:cs typeface="+mn-cs"/>
              </a:rPr>
              <a:t>War-driving:</a:t>
            </a:r>
            <a:r>
              <a:rPr lang="en-US" sz="2400" dirty="0">
                <a:latin typeface="Comic Sans MS" charset="0"/>
                <a:cs typeface="+mn-cs"/>
              </a:rPr>
              <a:t> drive around Bay area, see what 802.11 networks available?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More than 9000 accessible from public roadways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85% use no encryption/authentication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packet-sniffing and various attacks easy!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Comic Sans MS" charset="0"/>
                <a:cs typeface="+mn-cs"/>
              </a:rPr>
              <a:t>Securing 802.11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encryption, authentication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first attempt at 802.11 security: </a:t>
            </a:r>
            <a:endParaRPr lang="en-US" dirty="0" smtClean="0">
              <a:latin typeface="Comic Sans MS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dirty="0">
                <a:latin typeface="Comic Sans MS" charset="0"/>
              </a:rPr>
              <a:t>	</a:t>
            </a:r>
            <a:r>
              <a:rPr lang="en-US" dirty="0" smtClean="0">
                <a:latin typeface="Comic Sans MS" charset="0"/>
              </a:rPr>
              <a:t>Wired </a:t>
            </a:r>
            <a:r>
              <a:rPr lang="en-US" dirty="0">
                <a:latin typeface="Comic Sans MS" charset="0"/>
              </a:rPr>
              <a:t>Equivalent Privacy (WEP): a failure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current attempt: 802.11i</a:t>
            </a:r>
          </a:p>
          <a:p>
            <a:pPr lvl="1">
              <a:defRPr/>
            </a:pPr>
            <a:endParaRPr lang="en-US" dirty="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1E8B8E04-38A1-214E-91BD-D3421C373645}" type="slidenum">
              <a:rPr lang="en-US" sz="1200">
                <a:latin typeface="Arial" charset="0"/>
                <a:cs typeface="Arial" charset="0"/>
              </a:rPr>
              <a:pPr/>
              <a:t>6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omic Sans MS" charset="0"/>
              </a:rPr>
              <a:t>Wired Equivalent Privacy (WEP):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83575" cy="4648200"/>
          </a:xfrm>
        </p:spPr>
        <p:txBody>
          <a:bodyPr/>
          <a:lstStyle/>
          <a:p>
            <a:r>
              <a:rPr lang="en-US" sz="2400">
                <a:latin typeface="Comic Sans MS" charset="0"/>
              </a:rPr>
              <a:t>authentication as in a weak protoocol</a:t>
            </a:r>
            <a:endParaRPr lang="en-US" sz="2400" i="1">
              <a:latin typeface="Comic Sans MS" charset="0"/>
            </a:endParaRPr>
          </a:p>
          <a:p>
            <a:pPr lvl="1"/>
            <a:r>
              <a:rPr lang="en-US">
                <a:latin typeface="Comic Sans MS" charset="0"/>
              </a:rPr>
              <a:t>host requests authentication from access point</a:t>
            </a:r>
          </a:p>
          <a:p>
            <a:pPr lvl="1"/>
            <a:r>
              <a:rPr lang="en-US">
                <a:latin typeface="Comic Sans MS" charset="0"/>
              </a:rPr>
              <a:t>access point sends 128 bit nonce</a:t>
            </a:r>
          </a:p>
          <a:p>
            <a:pPr lvl="1"/>
            <a:r>
              <a:rPr lang="en-US">
                <a:latin typeface="Comic Sans MS" charset="0"/>
              </a:rPr>
              <a:t>host encrypts nonce using shared symmetric key</a:t>
            </a:r>
          </a:p>
          <a:p>
            <a:pPr lvl="1"/>
            <a:r>
              <a:rPr lang="en-US">
                <a:latin typeface="Comic Sans MS" charset="0"/>
              </a:rPr>
              <a:t>access point decrypts nonce, authenticates host</a:t>
            </a:r>
          </a:p>
          <a:p>
            <a:r>
              <a:rPr lang="en-US" sz="2400">
                <a:latin typeface="Comic Sans MS" charset="0"/>
              </a:rPr>
              <a:t>no key distribution mechanism</a:t>
            </a:r>
          </a:p>
          <a:p>
            <a:r>
              <a:rPr lang="en-US" sz="2400">
                <a:latin typeface="Comic Sans MS" charset="0"/>
              </a:rPr>
              <a:t>authentication: knowing the shared key is enough</a:t>
            </a:r>
          </a:p>
          <a:p>
            <a:pPr lvl="1"/>
            <a:endParaRPr lang="en-US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52ABBA1E-EC78-8E43-8D89-00E09037A1F4}" type="slidenum">
              <a:rPr lang="en-US" sz="1200">
                <a:latin typeface="Arial" charset="0"/>
                <a:cs typeface="Arial" charset="0"/>
              </a:rPr>
              <a:pPr/>
              <a:t>7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WEP data encryption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83575" cy="4648200"/>
          </a:xfrm>
        </p:spPr>
        <p:txBody>
          <a:bodyPr/>
          <a:lstStyle/>
          <a:p>
            <a:r>
              <a:rPr lang="en-US" sz="2400">
                <a:latin typeface="Comic Sans MS" charset="0"/>
              </a:rPr>
              <a:t>Host/AP share 40 bit symmetric key </a:t>
            </a:r>
          </a:p>
          <a:p>
            <a:r>
              <a:rPr lang="en-US" sz="2400">
                <a:latin typeface="Comic Sans MS" charset="0"/>
              </a:rPr>
              <a:t>Host appends 24-bit </a:t>
            </a:r>
            <a:r>
              <a:rPr lang="en-US" sz="2400">
                <a:solidFill>
                  <a:schemeClr val="accent2"/>
                </a:solidFill>
                <a:latin typeface="Comic Sans MS" charset="0"/>
              </a:rPr>
              <a:t>Initialization Vector</a:t>
            </a:r>
            <a:r>
              <a:rPr lang="en-US" sz="2400">
                <a:latin typeface="Comic Sans MS" charset="0"/>
              </a:rPr>
              <a:t> (IV) to create 64-bit key</a:t>
            </a:r>
          </a:p>
          <a:p>
            <a:r>
              <a:rPr lang="en-US" sz="2400">
                <a:latin typeface="Comic Sans MS" charset="0"/>
              </a:rPr>
              <a:t>64 bit key used to generate stream of keys, k</a:t>
            </a:r>
            <a:r>
              <a:rPr lang="en-US" sz="2400" baseline="-25000">
                <a:latin typeface="Comic Sans MS" charset="0"/>
              </a:rPr>
              <a:t>i</a:t>
            </a:r>
            <a:r>
              <a:rPr lang="en-US" sz="2400" b="1" baseline="44000">
                <a:latin typeface="Comic Sans MS" charset="0"/>
              </a:rPr>
              <a:t>IV</a:t>
            </a:r>
          </a:p>
          <a:p>
            <a:r>
              <a:rPr lang="en-US" sz="2400">
                <a:latin typeface="Comic Sans MS" charset="0"/>
              </a:rPr>
              <a:t>k</a:t>
            </a:r>
            <a:r>
              <a:rPr lang="en-US" sz="2400" baseline="-25000">
                <a:latin typeface="Comic Sans MS" charset="0"/>
              </a:rPr>
              <a:t>i</a:t>
            </a:r>
            <a:r>
              <a:rPr lang="en-US" sz="2400" b="1" baseline="44000">
                <a:latin typeface="Comic Sans MS" charset="0"/>
              </a:rPr>
              <a:t>IV </a:t>
            </a:r>
            <a:r>
              <a:rPr lang="en-US" sz="2400">
                <a:latin typeface="Comic Sans MS" charset="0"/>
              </a:rPr>
              <a:t>used to encrypt ith byte, d</a:t>
            </a:r>
            <a:r>
              <a:rPr lang="en-US" sz="2400" baseline="-25000">
                <a:latin typeface="Comic Sans MS" charset="0"/>
              </a:rPr>
              <a:t>i</a:t>
            </a:r>
            <a:r>
              <a:rPr lang="en-US" sz="2400">
                <a:latin typeface="Comic Sans MS" charset="0"/>
              </a:rPr>
              <a:t>, in frame:</a:t>
            </a:r>
          </a:p>
          <a:p>
            <a:pPr algn="ctr">
              <a:buFont typeface="ZapfDingbats" charset="0"/>
              <a:buNone/>
            </a:pPr>
            <a:r>
              <a:rPr lang="en-US" sz="2400">
                <a:latin typeface="Comic Sans MS" charset="0"/>
              </a:rPr>
              <a:t>c</a:t>
            </a:r>
            <a:r>
              <a:rPr lang="en-US" sz="2400" baseline="-25000">
                <a:latin typeface="Comic Sans MS" charset="0"/>
              </a:rPr>
              <a:t>i</a:t>
            </a:r>
            <a:r>
              <a:rPr lang="en-US" sz="2400" i="1">
                <a:latin typeface="Comic Sans MS" charset="0"/>
              </a:rPr>
              <a:t> = </a:t>
            </a:r>
            <a:r>
              <a:rPr lang="en-US" sz="2400">
                <a:latin typeface="Comic Sans MS" charset="0"/>
              </a:rPr>
              <a:t>d</a:t>
            </a:r>
            <a:r>
              <a:rPr lang="en-US" sz="2400" baseline="-25000">
                <a:latin typeface="Comic Sans MS" charset="0"/>
              </a:rPr>
              <a:t>i</a:t>
            </a:r>
            <a:r>
              <a:rPr lang="en-US" sz="2400" i="1">
                <a:latin typeface="Comic Sans MS" charset="0"/>
              </a:rPr>
              <a:t> </a:t>
            </a:r>
            <a:r>
              <a:rPr lang="en-US" sz="2400">
                <a:latin typeface="Comic Sans MS" charset="0"/>
              </a:rPr>
              <a:t>XOR</a:t>
            </a:r>
            <a:r>
              <a:rPr lang="en-US" sz="2400" i="1">
                <a:latin typeface="Comic Sans MS" charset="0"/>
              </a:rPr>
              <a:t>  </a:t>
            </a:r>
            <a:r>
              <a:rPr lang="en-US" sz="2400">
                <a:latin typeface="Comic Sans MS" charset="0"/>
              </a:rPr>
              <a:t>k</a:t>
            </a:r>
            <a:r>
              <a:rPr lang="en-US" sz="2400" baseline="-25000">
                <a:latin typeface="Comic Sans MS" charset="0"/>
              </a:rPr>
              <a:t>i</a:t>
            </a:r>
            <a:r>
              <a:rPr lang="en-US" sz="2400" b="1" baseline="44000">
                <a:latin typeface="Comic Sans MS" charset="0"/>
              </a:rPr>
              <a:t>IV</a:t>
            </a:r>
          </a:p>
          <a:p>
            <a:r>
              <a:rPr lang="en-US" sz="2400">
                <a:latin typeface="Comic Sans MS" charset="0"/>
              </a:rPr>
              <a:t>IV and encrypted bytes, c</a:t>
            </a:r>
            <a:r>
              <a:rPr lang="en-US" sz="2400" baseline="-25000">
                <a:latin typeface="Comic Sans MS" charset="0"/>
              </a:rPr>
              <a:t>i </a:t>
            </a:r>
            <a:r>
              <a:rPr lang="en-US" sz="2400">
                <a:latin typeface="Comic Sans MS" charset="0"/>
              </a:rPr>
              <a:t>sent in frame</a:t>
            </a:r>
          </a:p>
          <a:p>
            <a:pPr lvl="1"/>
            <a:endParaRPr lang="en-US" b="1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DC1E10DF-E646-D04C-9A2E-D22A11FB9606}" type="slidenum">
              <a:rPr lang="en-US" sz="1200">
                <a:latin typeface="Arial" charset="0"/>
                <a:cs typeface="Arial" charset="0"/>
              </a:rPr>
              <a:pPr/>
              <a:t>8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802.11 WEP encryption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Picture" r:id="rId4" imgW="6680200" imgH="2832100" progId="Word.Picture.8">
                  <p:embed/>
                </p:oleObj>
              </mc:Choice>
              <mc:Fallback>
                <p:oleObj name="Picture" r:id="rId4" imgW="6680200" imgH="28321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20850" y="4802188"/>
            <a:ext cx="4270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charset="0"/>
              </a:rPr>
              <a:t>Sender-side WEP encryption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8: Network Security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8-</a:t>
            </a:r>
            <a:fld id="{D449699D-0EE5-F24B-8E4E-F5A68800FC89}" type="slidenum">
              <a:rPr lang="en-US" sz="1200">
                <a:latin typeface="Arial" charset="0"/>
                <a:cs typeface="Arial" charset="0"/>
              </a:rPr>
              <a:pPr/>
              <a:t>9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sz="3600">
                <a:latin typeface="Comic Sans MS" charset="0"/>
              </a:rPr>
              <a:t>Breaking 802.11 WEP encryption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Security hole: </a:t>
            </a:r>
          </a:p>
          <a:p>
            <a:r>
              <a:rPr lang="en-US" sz="2400">
                <a:latin typeface="Comic Sans MS" charset="0"/>
              </a:rPr>
              <a:t>24-bit IV, one IV per frame, -&gt; IV</a:t>
            </a:r>
            <a:r>
              <a:rPr lang="ja-JP" altLang="en-US" sz="2400">
                <a:latin typeface="Comic Sans MS" charset="0"/>
              </a:rPr>
              <a:t>’</a:t>
            </a:r>
            <a:r>
              <a:rPr lang="en-US" altLang="ja-JP" sz="2400">
                <a:latin typeface="Comic Sans MS" charset="0"/>
              </a:rPr>
              <a:t>s eventually reused</a:t>
            </a:r>
          </a:p>
          <a:p>
            <a:r>
              <a:rPr lang="en-US" sz="2400">
                <a:latin typeface="Comic Sans MS" charset="0"/>
              </a:rPr>
              <a:t>IV transmitted in plaintext -&gt; IV reuse detected</a:t>
            </a:r>
          </a:p>
          <a:p>
            <a:r>
              <a:rPr lang="en-US" b="1">
                <a:solidFill>
                  <a:srgbClr val="FF0000"/>
                </a:solidFill>
                <a:latin typeface="Comic Sans MS" charset="0"/>
              </a:rPr>
              <a:t>Attack:</a:t>
            </a:r>
          </a:p>
          <a:p>
            <a:pPr lvl="1"/>
            <a:r>
              <a:rPr lang="en-US">
                <a:latin typeface="Comic Sans MS" charset="0"/>
              </a:rPr>
              <a:t>Trudy causes Alice to encrypt known plaintext d</a:t>
            </a:r>
            <a:r>
              <a:rPr lang="en-US" sz="2800" baseline="-25000">
                <a:latin typeface="Comic Sans MS" charset="0"/>
              </a:rPr>
              <a:t>1</a:t>
            </a:r>
            <a:r>
              <a:rPr lang="en-US">
                <a:latin typeface="Comic Sans MS" charset="0"/>
              </a:rPr>
              <a:t> d</a:t>
            </a:r>
            <a:r>
              <a:rPr lang="en-US" sz="2800" baseline="-25000">
                <a:latin typeface="Comic Sans MS" charset="0"/>
              </a:rPr>
              <a:t>2</a:t>
            </a:r>
            <a:r>
              <a:rPr lang="en-US">
                <a:latin typeface="Comic Sans MS" charset="0"/>
              </a:rPr>
              <a:t> d</a:t>
            </a:r>
            <a:r>
              <a:rPr lang="en-US" sz="2800" baseline="-25000">
                <a:latin typeface="Comic Sans MS" charset="0"/>
              </a:rPr>
              <a:t>3</a:t>
            </a:r>
            <a:r>
              <a:rPr lang="en-US">
                <a:latin typeface="Comic Sans MS" charset="0"/>
              </a:rPr>
              <a:t> d</a:t>
            </a:r>
            <a:r>
              <a:rPr lang="en-US" sz="2800" baseline="-25000">
                <a:latin typeface="Comic Sans MS" charset="0"/>
              </a:rPr>
              <a:t>4</a:t>
            </a:r>
            <a:r>
              <a:rPr lang="en-US">
                <a:latin typeface="Comic Sans MS" charset="0"/>
              </a:rPr>
              <a:t> … </a:t>
            </a:r>
          </a:p>
          <a:p>
            <a:pPr lvl="1"/>
            <a:r>
              <a:rPr lang="en-US">
                <a:latin typeface="Comic Sans MS" charset="0"/>
              </a:rPr>
              <a:t>Trudy sees: c</a:t>
            </a:r>
            <a:r>
              <a:rPr lang="en-US" sz="2800" baseline="-25000">
                <a:latin typeface="Comic Sans MS" charset="0"/>
              </a:rPr>
              <a:t>i</a:t>
            </a:r>
            <a:r>
              <a:rPr lang="en-US" i="1">
                <a:latin typeface="Comic Sans MS" charset="0"/>
              </a:rPr>
              <a:t> = </a:t>
            </a:r>
            <a:r>
              <a:rPr lang="en-US">
                <a:latin typeface="Comic Sans MS" charset="0"/>
              </a:rPr>
              <a:t>d</a:t>
            </a:r>
            <a:r>
              <a:rPr lang="en-US" sz="2800" baseline="-25000">
                <a:latin typeface="Comic Sans MS" charset="0"/>
              </a:rPr>
              <a:t>i</a:t>
            </a:r>
            <a:r>
              <a:rPr lang="en-US" i="1">
                <a:latin typeface="Comic Sans MS" charset="0"/>
              </a:rPr>
              <a:t> </a:t>
            </a:r>
            <a:r>
              <a:rPr lang="en-US">
                <a:latin typeface="Comic Sans MS" charset="0"/>
              </a:rPr>
              <a:t>XOR</a:t>
            </a:r>
            <a:r>
              <a:rPr lang="en-US" i="1">
                <a:latin typeface="Comic Sans MS" charset="0"/>
              </a:rPr>
              <a:t>  </a:t>
            </a:r>
            <a:r>
              <a:rPr lang="en-US">
                <a:latin typeface="Comic Sans MS" charset="0"/>
              </a:rPr>
              <a:t>k</a:t>
            </a:r>
            <a:r>
              <a:rPr lang="en-US" sz="2800" baseline="-25000">
                <a:latin typeface="Comic Sans MS" charset="0"/>
              </a:rPr>
              <a:t>i</a:t>
            </a:r>
            <a:r>
              <a:rPr lang="en-US" b="1" baseline="44000">
                <a:latin typeface="Comic Sans MS" charset="0"/>
              </a:rPr>
              <a:t>IV</a:t>
            </a:r>
          </a:p>
          <a:p>
            <a:pPr lvl="1"/>
            <a:r>
              <a:rPr lang="en-US">
                <a:latin typeface="Comic Sans MS" charset="0"/>
              </a:rPr>
              <a:t>Trudy knows c</a:t>
            </a:r>
            <a:r>
              <a:rPr lang="en-US" sz="2800" baseline="-25000">
                <a:latin typeface="Comic Sans MS" charset="0"/>
              </a:rPr>
              <a:t>i</a:t>
            </a:r>
            <a:r>
              <a:rPr lang="en-US" sz="2800">
                <a:latin typeface="Comic Sans MS" charset="0"/>
              </a:rPr>
              <a:t> </a:t>
            </a:r>
            <a:r>
              <a:rPr lang="en-US">
                <a:latin typeface="Comic Sans MS" charset="0"/>
              </a:rPr>
              <a:t>d</a:t>
            </a:r>
            <a:r>
              <a:rPr lang="en-US" sz="2800" baseline="-25000">
                <a:latin typeface="Comic Sans MS" charset="0"/>
              </a:rPr>
              <a:t>i</a:t>
            </a:r>
            <a:r>
              <a:rPr lang="en-US">
                <a:latin typeface="Comic Sans MS" charset="0"/>
              </a:rPr>
              <a:t>, so can compute </a:t>
            </a:r>
            <a:r>
              <a:rPr lang="en-US" i="1">
                <a:latin typeface="Comic Sans MS" charset="0"/>
              </a:rPr>
              <a:t> </a:t>
            </a:r>
            <a:r>
              <a:rPr lang="en-US">
                <a:latin typeface="Comic Sans MS" charset="0"/>
              </a:rPr>
              <a:t>k</a:t>
            </a:r>
            <a:r>
              <a:rPr lang="en-US" sz="2800" baseline="-25000">
                <a:latin typeface="Comic Sans MS" charset="0"/>
              </a:rPr>
              <a:t>i</a:t>
            </a:r>
            <a:r>
              <a:rPr lang="en-US" b="1" baseline="44000">
                <a:latin typeface="Comic Sans MS" charset="0"/>
              </a:rPr>
              <a:t>IV</a:t>
            </a:r>
          </a:p>
          <a:p>
            <a:pPr lvl="1"/>
            <a:r>
              <a:rPr lang="en-US">
                <a:latin typeface="Comic Sans MS" charset="0"/>
              </a:rPr>
              <a:t>Trudy knows encrypting key sequence k</a:t>
            </a:r>
            <a:r>
              <a:rPr lang="en-US" sz="2800" baseline="-25000">
                <a:latin typeface="Comic Sans MS" charset="0"/>
              </a:rPr>
              <a:t>1</a:t>
            </a:r>
            <a:r>
              <a:rPr lang="en-US" b="1" baseline="44000">
                <a:latin typeface="Comic Sans MS" charset="0"/>
              </a:rPr>
              <a:t>IV </a:t>
            </a:r>
            <a:r>
              <a:rPr lang="en-US">
                <a:latin typeface="Comic Sans MS" charset="0"/>
              </a:rPr>
              <a:t>k</a:t>
            </a:r>
            <a:r>
              <a:rPr lang="en-US" sz="2800" baseline="-25000">
                <a:latin typeface="Comic Sans MS" charset="0"/>
              </a:rPr>
              <a:t>2</a:t>
            </a:r>
            <a:r>
              <a:rPr lang="en-US" b="1" baseline="44000">
                <a:latin typeface="Comic Sans MS" charset="0"/>
              </a:rPr>
              <a:t>IV </a:t>
            </a:r>
            <a:r>
              <a:rPr lang="en-US">
                <a:latin typeface="Comic Sans MS" charset="0"/>
              </a:rPr>
              <a:t>k</a:t>
            </a:r>
            <a:r>
              <a:rPr lang="en-US" sz="2800" baseline="-25000">
                <a:latin typeface="Comic Sans MS" charset="0"/>
              </a:rPr>
              <a:t>3</a:t>
            </a:r>
            <a:r>
              <a:rPr lang="en-US" b="1" baseline="44000">
                <a:latin typeface="Comic Sans MS" charset="0"/>
              </a:rPr>
              <a:t>IV </a:t>
            </a:r>
            <a:r>
              <a:rPr lang="en-US">
                <a:latin typeface="Comic Sans MS" charset="0"/>
              </a:rPr>
              <a:t>…</a:t>
            </a:r>
          </a:p>
          <a:p>
            <a:pPr lvl="1"/>
            <a:r>
              <a:rPr lang="en-US">
                <a:latin typeface="Comic Sans MS" charset="0"/>
              </a:rPr>
              <a:t>Next time IV is used, Trudy can decrypt!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1345</Words>
  <Application>Microsoft Macintosh PowerPoint</Application>
  <PresentationFormat>On-screen Show (4:3)</PresentationFormat>
  <Paragraphs>235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Times New Roman</vt:lpstr>
      <vt:lpstr>ＭＳ Ｐゴシック</vt:lpstr>
      <vt:lpstr>Arial</vt:lpstr>
      <vt:lpstr>Comic Sans MS</vt:lpstr>
      <vt:lpstr>ZapfDingbats</vt:lpstr>
      <vt:lpstr>Wingdings</vt:lpstr>
      <vt:lpstr>Default Design</vt:lpstr>
      <vt:lpstr>Microsoft Word Picture</vt:lpstr>
      <vt:lpstr>Microsoft Clip Gallery</vt:lpstr>
      <vt:lpstr>Security in the layers</vt:lpstr>
      <vt:lpstr>Secure sockets layer (SSL)</vt:lpstr>
      <vt:lpstr>SSL (continued)</vt:lpstr>
      <vt:lpstr>IPsec: Network Layer Security</vt:lpstr>
      <vt:lpstr>IEEE 802.11 security</vt:lpstr>
      <vt:lpstr>Wired Equivalent Privacy (WEP): </vt:lpstr>
      <vt:lpstr>WEP data encryption</vt:lpstr>
      <vt:lpstr>802.11 WEP encryption</vt:lpstr>
      <vt:lpstr>Breaking 802.11 WEP encryption</vt:lpstr>
      <vt:lpstr> 802.11i: improved security</vt:lpstr>
      <vt:lpstr>WPA - Wi-Fi Protected Access </vt:lpstr>
      <vt:lpstr>PowerPoint Presentation</vt:lpstr>
      <vt:lpstr>Firewalls</vt:lpstr>
      <vt:lpstr>Firewalls: Why</vt:lpstr>
      <vt:lpstr>Packet Filtering</vt:lpstr>
      <vt:lpstr>Packet Filtering</vt:lpstr>
      <vt:lpstr>Application gateways</vt:lpstr>
      <vt:lpstr>Limitations of firewalls and gateways</vt:lpstr>
      <vt:lpstr>Network Security (summary)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Delvin Defoe</cp:lastModifiedBy>
  <cp:revision>224</cp:revision>
  <dcterms:created xsi:type="dcterms:W3CDTF">1999-10-08T19:08:27Z</dcterms:created>
  <dcterms:modified xsi:type="dcterms:W3CDTF">2012-05-10T00:39:20Z</dcterms:modified>
</cp:coreProperties>
</file>