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54314cc7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54314cc7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54314cc7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54314cc7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54314cc7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54314cc7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54314cc7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54314cc7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54314cc7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54314cc7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54314cc7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54314cc7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54314cc7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54314cc7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54314cc7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54314cc7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54314cc7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54314cc7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54314cc7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54314cc7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182ba8cd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182ba8cd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54314cc7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54314cc7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54314cc7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854314cc7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54314cc7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54314cc7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54314cc7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54314cc7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54314cc7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854314cc7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205f0b3d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205f0b3d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54314cc7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54314cc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54314cc7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54314cc7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54314cc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54314cc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54314cc7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54314cc7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54314cc7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54314cc7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54314cc7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54314cc7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54314cc7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854314cc7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900"/>
              <a:t>ITDO7013: Infrastructure Security</a:t>
            </a:r>
            <a:endParaRPr sz="3900"/>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Module 2 : Software Security</a:t>
            </a:r>
            <a:endParaRPr/>
          </a:p>
        </p:txBody>
      </p:sp>
      <p:sp>
        <p:nvSpPr>
          <p:cNvPr id="60" name="Google Shape;60;p13"/>
          <p:cNvSpPr txBox="1"/>
          <p:nvPr/>
        </p:nvSpPr>
        <p:spPr>
          <a:xfrm>
            <a:off x="3047400" y="4108700"/>
            <a:ext cx="31269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Source Sans Pro"/>
                <a:ea typeface="Source Sans Pro"/>
                <a:cs typeface="Source Sans Pro"/>
                <a:sym typeface="Source Sans Pro"/>
              </a:rPr>
              <a:t>By: Prof. Prasad Padalkar</a:t>
            </a:r>
            <a:endParaRPr sz="2000">
              <a:solidFill>
                <a:schemeClr val="dk2"/>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Buffer Overflows</a:t>
            </a:r>
            <a:endParaRPr/>
          </a:p>
        </p:txBody>
      </p:sp>
      <p:sp>
        <p:nvSpPr>
          <p:cNvPr id="116" name="Google Shape;116;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#include &lt;string.h&gt;</a:t>
            </a:r>
            <a:endParaRPr/>
          </a:p>
          <a:p>
            <a:pPr indent="0" lvl="0" marL="0" rtl="0" algn="l">
              <a:spcBef>
                <a:spcPts val="1200"/>
              </a:spcBef>
              <a:spcAft>
                <a:spcPts val="0"/>
              </a:spcAft>
              <a:buClr>
                <a:schemeClr val="dk2"/>
              </a:buClr>
              <a:buSzPts val="1100"/>
              <a:buFont typeface="Arial"/>
              <a:buNone/>
            </a:pPr>
            <a:r>
              <a:rPr lang="en"/>
              <a:t>typedef struct {</a:t>
            </a:r>
            <a:endParaRPr/>
          </a:p>
          <a:p>
            <a:pPr indent="0" lvl="0" marL="0" rtl="0" algn="l">
              <a:spcBef>
                <a:spcPts val="1200"/>
              </a:spcBef>
              <a:spcAft>
                <a:spcPts val="0"/>
              </a:spcAft>
              <a:buClr>
                <a:schemeClr val="dk2"/>
              </a:buClr>
              <a:buSzPts val="1100"/>
              <a:buFont typeface="Arial"/>
              <a:buNone/>
            </a:pPr>
            <a:r>
              <a:rPr lang="en"/>
              <a:t>    char data[10];</a:t>
            </a:r>
            <a:endParaRPr/>
          </a:p>
          <a:p>
            <a:pPr indent="0" lvl="0" marL="0" rtl="0" algn="l">
              <a:spcBef>
                <a:spcPts val="1200"/>
              </a:spcBef>
              <a:spcAft>
                <a:spcPts val="0"/>
              </a:spcAft>
              <a:buClr>
                <a:schemeClr val="dk2"/>
              </a:buClr>
              <a:buSzPts val="1100"/>
              <a:buFont typeface="Arial"/>
              <a:buNone/>
            </a:pPr>
            <a:r>
              <a:rPr lang="en"/>
              <a:t>    void (*func_ptr)();</a:t>
            </a:r>
            <a:endParaRPr/>
          </a:p>
          <a:p>
            <a:pPr indent="0" lvl="0" marL="0" rtl="0" algn="l">
              <a:spcBef>
                <a:spcPts val="1200"/>
              </a:spcBef>
              <a:spcAft>
                <a:spcPts val="0"/>
              </a:spcAft>
              <a:buClr>
                <a:schemeClr val="dk2"/>
              </a:buClr>
              <a:buSzPts val="1100"/>
              <a:buFont typeface="Arial"/>
              <a:buNone/>
            </a:pPr>
            <a:r>
              <a:rPr lang="en"/>
              <a:t>} heap_object;</a:t>
            </a:r>
            <a:endParaRPr/>
          </a:p>
          <a:p>
            <a:pPr indent="0" lvl="0" marL="0" rtl="0" algn="l">
              <a:spcBef>
                <a:spcPts val="1200"/>
              </a:spcBef>
              <a:spcAft>
                <a:spcPts val="0"/>
              </a:spcAft>
              <a:buClr>
                <a:schemeClr val="dk2"/>
              </a:buClr>
              <a:buSzPts val="1100"/>
              <a:buFont typeface="Arial"/>
              <a:buNone/>
            </a:pPr>
            <a:r>
              <a:rPr lang="en"/>
              <a:t>void malicious_function() {</a:t>
            </a:r>
            <a:endParaRPr/>
          </a:p>
          <a:p>
            <a:pPr indent="0" lvl="0" marL="0" rtl="0" algn="l">
              <a:spcBef>
                <a:spcPts val="1200"/>
              </a:spcBef>
              <a:spcAft>
                <a:spcPts val="0"/>
              </a:spcAft>
              <a:buClr>
                <a:schemeClr val="dk2"/>
              </a:buClr>
              <a:buSzPts val="1100"/>
              <a:buFont typeface="Arial"/>
              <a:buNone/>
            </a:pPr>
            <a:r>
              <a:rPr lang="en"/>
              <a:t>    printf("Malicious function executed!\n");</a:t>
            </a:r>
            <a:endParaRPr/>
          </a:p>
          <a:p>
            <a:pPr indent="0" lvl="0" marL="0" rtl="0" algn="l">
              <a:spcBef>
                <a:spcPts val="1200"/>
              </a:spcBef>
              <a:spcAft>
                <a:spcPts val="1200"/>
              </a:spcAft>
              <a:buNone/>
            </a:pPr>
            <a:r>
              <a:rPr lang="en"/>
              <a:t>}</a:t>
            </a:r>
            <a:endParaRPr/>
          </a:p>
        </p:txBody>
      </p:sp>
      <p:sp>
        <p:nvSpPr>
          <p:cNvPr id="117" name="Google Shape;117;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int main() {</a:t>
            </a:r>
            <a:endParaRPr/>
          </a:p>
          <a:p>
            <a:pPr indent="0" lvl="0" marL="0" rtl="0" algn="l">
              <a:spcBef>
                <a:spcPts val="1200"/>
              </a:spcBef>
              <a:spcAft>
                <a:spcPts val="0"/>
              </a:spcAft>
              <a:buClr>
                <a:schemeClr val="dk2"/>
              </a:buClr>
              <a:buSzPts val="1100"/>
              <a:buFont typeface="Arial"/>
              <a:buNone/>
            </a:pPr>
            <a:r>
              <a:rPr lang="en"/>
              <a:t>    heap_object *obj = malloc(sizeof(heap_object));</a:t>
            </a:r>
            <a:endParaRPr/>
          </a:p>
          <a:p>
            <a:pPr indent="0" lvl="0" marL="0" rtl="0" algn="l">
              <a:spcBef>
                <a:spcPts val="1200"/>
              </a:spcBef>
              <a:spcAft>
                <a:spcPts val="0"/>
              </a:spcAft>
              <a:buClr>
                <a:schemeClr val="dk2"/>
              </a:buClr>
              <a:buSzPts val="1100"/>
              <a:buFont typeface="Arial"/>
              <a:buNone/>
            </a:pPr>
            <a:r>
              <a:rPr lang="en"/>
              <a:t>    strcpy(obj-&gt;data, "ThisIsWayTooLongForTheBuffer"); // Overflow</a:t>
            </a:r>
            <a:endParaRPr/>
          </a:p>
          <a:p>
            <a:pPr indent="0" lvl="0" marL="0" rtl="0" algn="l">
              <a:spcBef>
                <a:spcPts val="1200"/>
              </a:spcBef>
              <a:spcAft>
                <a:spcPts val="0"/>
              </a:spcAft>
              <a:buClr>
                <a:schemeClr val="dk2"/>
              </a:buClr>
              <a:buSzPts val="1100"/>
              <a:buFont typeface="Arial"/>
              <a:buNone/>
            </a:pPr>
            <a:r>
              <a:rPr lang="en"/>
              <a:t>    obj-&gt;func_ptr(); // Overwritten function pointer may point to malicious_function</a:t>
            </a:r>
            <a:endParaRPr/>
          </a:p>
          <a:p>
            <a:pPr indent="0" lvl="0" marL="0" rtl="0" algn="l">
              <a:spcBef>
                <a:spcPts val="1200"/>
              </a:spcBef>
              <a:spcAft>
                <a:spcPts val="0"/>
              </a:spcAft>
              <a:buClr>
                <a:schemeClr val="dk2"/>
              </a:buClr>
              <a:buSzPts val="1100"/>
              <a:buFont typeface="Arial"/>
              <a:buNone/>
            </a:pPr>
            <a:r>
              <a:rPr lang="en"/>
              <a:t>    free(obj);</a:t>
            </a:r>
            <a:endParaRPr/>
          </a:p>
          <a:p>
            <a:pPr indent="0" lvl="0" marL="0" rtl="0" algn="l">
              <a:spcBef>
                <a:spcPts val="1200"/>
              </a:spcBef>
              <a:spcAft>
                <a:spcPts val="0"/>
              </a:spcAft>
              <a:buClr>
                <a:schemeClr val="dk2"/>
              </a:buClr>
              <a:buSzPts val="1100"/>
              <a:buFont typeface="Arial"/>
              <a:buNone/>
            </a:pPr>
            <a:r>
              <a:rPr lang="en"/>
              <a:t>    return 0;</a:t>
            </a:r>
            <a:endParaRPr/>
          </a:p>
          <a:p>
            <a:pPr indent="0" lvl="0" marL="0" rtl="0" algn="l">
              <a:spcBef>
                <a:spcPts val="1200"/>
              </a:spcBef>
              <a:spcAft>
                <a:spcPts val="1200"/>
              </a:spcAft>
              <a:buClr>
                <a:schemeClr val="dk2"/>
              </a:buClr>
              <a:buSzPts val="1100"/>
              <a:buFont typeface="Arial"/>
              <a:buNone/>
            </a:pP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Buffer Overflows</a:t>
            </a:r>
            <a:endParaRPr/>
          </a:p>
        </p:txBody>
      </p:sp>
      <p:pic>
        <p:nvPicPr>
          <p:cNvPr id="123" name="Google Shape;123;p23"/>
          <p:cNvPicPr preferRelativeResize="0"/>
          <p:nvPr/>
        </p:nvPicPr>
        <p:blipFill>
          <a:blip r:embed="rId3">
            <a:alphaModFix/>
          </a:blip>
          <a:stretch>
            <a:fillRect/>
          </a:stretch>
        </p:blipFill>
        <p:spPr>
          <a:xfrm>
            <a:off x="662300" y="1068425"/>
            <a:ext cx="7962399" cy="3770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Buffer Overflows</a:t>
            </a:r>
            <a:endParaRPr/>
          </a:p>
        </p:txBody>
      </p:sp>
      <p:pic>
        <p:nvPicPr>
          <p:cNvPr id="129" name="Google Shape;129;p24"/>
          <p:cNvPicPr preferRelativeResize="0"/>
          <p:nvPr/>
        </p:nvPicPr>
        <p:blipFill>
          <a:blip r:embed="rId3">
            <a:alphaModFix/>
          </a:blip>
          <a:stretch>
            <a:fillRect/>
          </a:stretch>
        </p:blipFill>
        <p:spPr>
          <a:xfrm>
            <a:off x="462800" y="1068425"/>
            <a:ext cx="7409410" cy="377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Format String Vulnerability</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Format String exploit occurs when the submitted data of an input string is evaluated as a command by the application. In this way, the attacker could execute code, read the stack, or cause a segmentation fault in the running application, causing new behaviors that could compromise the security or the stability of the system.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Format String Vulnerability</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For example: #include  &lt;stdio.h&gt; </a:t>
            </a:r>
            <a:endParaRPr/>
          </a:p>
          <a:p>
            <a:pPr indent="0" lvl="0" marL="0" rtl="0" algn="l">
              <a:spcBef>
                <a:spcPts val="1200"/>
              </a:spcBef>
              <a:spcAft>
                <a:spcPts val="0"/>
              </a:spcAft>
              <a:buClr>
                <a:schemeClr val="dk2"/>
              </a:buClr>
              <a:buSzPct val="61111"/>
              <a:buFont typeface="Arial"/>
              <a:buNone/>
            </a:pPr>
            <a:r>
              <a:rPr lang="en"/>
              <a:t>void main(int argc, char **argv)</a:t>
            </a:r>
            <a:endParaRPr/>
          </a:p>
          <a:p>
            <a:pPr indent="0" lvl="0" marL="0" rtl="0" algn="l">
              <a:spcBef>
                <a:spcPts val="1200"/>
              </a:spcBef>
              <a:spcAft>
                <a:spcPts val="0"/>
              </a:spcAft>
              <a:buClr>
                <a:schemeClr val="dk2"/>
              </a:buClr>
              <a:buSzPct val="61111"/>
              <a:buFont typeface="Arial"/>
              <a:buNone/>
            </a:pPr>
            <a:r>
              <a:rPr lang="en"/>
              <a:t>{</a:t>
            </a:r>
            <a:endParaRPr/>
          </a:p>
          <a:p>
            <a:pPr indent="0" lvl="0" marL="0" rtl="0" algn="l">
              <a:spcBef>
                <a:spcPts val="1200"/>
              </a:spcBef>
              <a:spcAft>
                <a:spcPts val="0"/>
              </a:spcAft>
              <a:buClr>
                <a:schemeClr val="dk2"/>
              </a:buClr>
              <a:buSzPct val="61111"/>
              <a:buFont typeface="Arial"/>
              <a:buNone/>
            </a:pPr>
            <a:r>
              <a:rPr lang="en"/>
              <a:t>	// This line is safe</a:t>
            </a:r>
            <a:endParaRPr/>
          </a:p>
          <a:p>
            <a:pPr indent="0" lvl="0" marL="0" rtl="0" algn="l">
              <a:spcBef>
                <a:spcPts val="1200"/>
              </a:spcBef>
              <a:spcAft>
                <a:spcPts val="0"/>
              </a:spcAft>
              <a:buClr>
                <a:schemeClr val="dk2"/>
              </a:buClr>
              <a:buSzPct val="61111"/>
              <a:buFont typeface="Arial"/>
              <a:buNone/>
            </a:pPr>
            <a:r>
              <a:rPr lang="en"/>
              <a:t>	printf("%s\n", argv[1]);</a:t>
            </a:r>
            <a:endParaRPr/>
          </a:p>
          <a:p>
            <a:pPr indent="0" lvl="0" marL="0" rtl="0" algn="l">
              <a:spcBef>
                <a:spcPts val="1200"/>
              </a:spcBef>
              <a:spcAft>
                <a:spcPts val="0"/>
              </a:spcAft>
              <a:buClr>
                <a:schemeClr val="dk2"/>
              </a:buClr>
              <a:buSzPct val="61111"/>
              <a:buFont typeface="Arial"/>
              <a:buNone/>
            </a:pPr>
            <a:r>
              <a:t/>
            </a:r>
            <a:endParaRPr/>
          </a:p>
          <a:p>
            <a:pPr indent="0" lvl="0" marL="0" rtl="0" algn="l">
              <a:spcBef>
                <a:spcPts val="1200"/>
              </a:spcBef>
              <a:spcAft>
                <a:spcPts val="0"/>
              </a:spcAft>
              <a:buClr>
                <a:schemeClr val="dk2"/>
              </a:buClr>
              <a:buSzPct val="61111"/>
              <a:buFont typeface="Arial"/>
              <a:buNone/>
            </a:pPr>
            <a:r>
              <a:rPr lang="en"/>
              <a:t>	// This line is vulnerable</a:t>
            </a:r>
            <a:endParaRPr/>
          </a:p>
          <a:p>
            <a:pPr indent="0" lvl="0" marL="0" rtl="0" algn="l">
              <a:spcBef>
                <a:spcPts val="1200"/>
              </a:spcBef>
              <a:spcAft>
                <a:spcPts val="0"/>
              </a:spcAft>
              <a:buClr>
                <a:schemeClr val="dk2"/>
              </a:buClr>
              <a:buSzPct val="61111"/>
              <a:buFont typeface="Arial"/>
              <a:buNone/>
            </a:pPr>
            <a:r>
              <a:rPr lang="en"/>
              <a:t>	printf(argv[1]);</a:t>
            </a:r>
            <a:endParaRPr/>
          </a:p>
          <a:p>
            <a:pPr indent="0" lvl="0" marL="0" rtl="0" algn="l">
              <a:spcBef>
                <a:spcPts val="1200"/>
              </a:spcBef>
              <a:spcAft>
                <a:spcPts val="1200"/>
              </a:spcAft>
              <a:buNone/>
            </a:pP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Format String Vulnerability</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2"/>
              </a:buClr>
              <a:buSzPts val="1100"/>
              <a:buFont typeface="Arial"/>
              <a:buNone/>
            </a:pPr>
            <a:r>
              <a:rPr b="1" lang="en"/>
              <a:t>Safe Code</a:t>
            </a:r>
            <a:endParaRPr b="1"/>
          </a:p>
          <a:p>
            <a:pPr indent="0" lvl="0" marL="0" rtl="0" algn="l">
              <a:spcBef>
                <a:spcPts val="1200"/>
              </a:spcBef>
              <a:spcAft>
                <a:spcPts val="0"/>
              </a:spcAft>
              <a:buClr>
                <a:schemeClr val="dk2"/>
              </a:buClr>
              <a:buSzPts val="1100"/>
              <a:buFont typeface="Arial"/>
              <a:buNone/>
            </a:pPr>
            <a:r>
              <a:rPr lang="en"/>
              <a:t>The line printf("%s", argv[1]); in the example is safe, if you compile the program and run it:</a:t>
            </a:r>
            <a:endParaRPr/>
          </a:p>
          <a:p>
            <a:pPr indent="0" lvl="0" marL="0" rtl="0" algn="l">
              <a:spcBef>
                <a:spcPts val="1200"/>
              </a:spcBef>
              <a:spcAft>
                <a:spcPts val="0"/>
              </a:spcAft>
              <a:buClr>
                <a:schemeClr val="dk2"/>
              </a:buClr>
              <a:buSzPts val="1100"/>
              <a:buFont typeface="Arial"/>
              <a:buNone/>
            </a:pPr>
            <a:r>
              <a:rPr lang="en"/>
              <a:t>./example "Hello World %s%s%s%s%s%s"</a:t>
            </a:r>
            <a:endParaRPr/>
          </a:p>
          <a:p>
            <a:pPr indent="0" lvl="0" marL="0" rtl="0" algn="l">
              <a:spcBef>
                <a:spcPts val="1200"/>
              </a:spcBef>
              <a:spcAft>
                <a:spcPts val="0"/>
              </a:spcAft>
              <a:buClr>
                <a:schemeClr val="dk2"/>
              </a:buClr>
              <a:buSzPts val="1100"/>
              <a:buFont typeface="Arial"/>
              <a:buNone/>
            </a:pPr>
            <a:r>
              <a:rPr lang="en"/>
              <a:t>The printf in the first line will not interpret the “%s%s%s%s%s%s” in the input string, and the output will be: “Hello World %s%s%s%s%s%s”</a:t>
            </a:r>
            <a:endParaRPr/>
          </a:p>
          <a:p>
            <a:pPr indent="0" lvl="0" marL="0" rtl="0" algn="l">
              <a:spcBef>
                <a:spcPts val="1200"/>
              </a:spcBef>
              <a:spcAft>
                <a:spcPts val="0"/>
              </a:spcAft>
              <a:buClr>
                <a:schemeClr val="dk2"/>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Format String Vulnerability</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2"/>
              </a:buClr>
              <a:buSzPts val="1100"/>
              <a:buFont typeface="Arial"/>
              <a:buNone/>
            </a:pPr>
            <a:r>
              <a:rPr lang="en"/>
              <a:t>Vulnerable Code</a:t>
            </a:r>
            <a:endParaRPr/>
          </a:p>
          <a:p>
            <a:pPr indent="0" lvl="0" marL="0" rtl="0" algn="l">
              <a:spcBef>
                <a:spcPts val="1200"/>
              </a:spcBef>
              <a:spcAft>
                <a:spcPts val="0"/>
              </a:spcAft>
              <a:buClr>
                <a:schemeClr val="dk2"/>
              </a:buClr>
              <a:buSzPts val="1100"/>
              <a:buFont typeface="Arial"/>
              <a:buNone/>
            </a:pPr>
            <a:r>
              <a:rPr lang="en"/>
              <a:t>The line printf(argv[1]); in the example is vulnerable, if you compile the program and run it:</a:t>
            </a:r>
            <a:endParaRPr/>
          </a:p>
          <a:p>
            <a:pPr indent="0" lvl="0" marL="0" rtl="0" algn="l">
              <a:spcBef>
                <a:spcPts val="1200"/>
              </a:spcBef>
              <a:spcAft>
                <a:spcPts val="0"/>
              </a:spcAft>
              <a:buClr>
                <a:schemeClr val="dk2"/>
              </a:buClr>
              <a:buSzPts val="1100"/>
              <a:buFont typeface="Arial"/>
              <a:buNone/>
            </a:pPr>
            <a:r>
              <a:rPr lang="en"/>
              <a:t>./example "Hello World %s%s%s%s%s%s"</a:t>
            </a:r>
            <a:endParaRPr/>
          </a:p>
          <a:p>
            <a:pPr indent="0" lvl="0" marL="0" rtl="0" algn="l">
              <a:spcBef>
                <a:spcPts val="1200"/>
              </a:spcBef>
              <a:spcAft>
                <a:spcPts val="0"/>
              </a:spcAft>
              <a:buClr>
                <a:schemeClr val="dk2"/>
              </a:buClr>
              <a:buSzPts val="1100"/>
              <a:buFont typeface="Arial"/>
              <a:buNone/>
            </a:pPr>
            <a:r>
              <a:rPr lang="en"/>
              <a:t>The printf in the second line will interpret the %s%s%s%s%s%s in the input string as a reference to string pointers, so it will try to interpret every %s as a pointer to a string, starting from the location of the buffer . At some point, it will get to an invalid address, and attempting to access it will cause the program to crash.</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Format String Vulnerability</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An attacker can also use this to get information, not just crash the software. For example, running:</a:t>
            </a:r>
            <a:endParaRPr/>
          </a:p>
          <a:p>
            <a:pPr indent="0" lvl="0" marL="0" rtl="0" algn="l">
              <a:spcBef>
                <a:spcPts val="1200"/>
              </a:spcBef>
              <a:spcAft>
                <a:spcPts val="0"/>
              </a:spcAft>
              <a:buClr>
                <a:schemeClr val="dk2"/>
              </a:buClr>
              <a:buSzPts val="1100"/>
              <a:buFont typeface="Arial"/>
              <a:buNone/>
            </a:pPr>
            <a:r>
              <a:rPr b="1" lang="en"/>
              <a:t>./example "Hello World %p %p %p %p %p %p"</a:t>
            </a:r>
            <a:endParaRPr b="1"/>
          </a:p>
          <a:p>
            <a:pPr indent="0" lvl="0" marL="0" rtl="0" algn="l">
              <a:spcBef>
                <a:spcPts val="1200"/>
              </a:spcBef>
              <a:spcAft>
                <a:spcPts val="0"/>
              </a:spcAft>
              <a:buClr>
                <a:schemeClr val="dk2"/>
              </a:buClr>
              <a:buSzPts val="1100"/>
              <a:buFont typeface="Arial"/>
              <a:buNone/>
            </a:pPr>
            <a:r>
              <a:rPr lang="en"/>
              <a:t>Will print the lines:</a:t>
            </a:r>
            <a:endParaRPr/>
          </a:p>
          <a:p>
            <a:pPr indent="0" lvl="0" marL="0" rtl="0" algn="l">
              <a:spcBef>
                <a:spcPts val="1200"/>
              </a:spcBef>
              <a:spcAft>
                <a:spcPts val="0"/>
              </a:spcAft>
              <a:buClr>
                <a:schemeClr val="dk2"/>
              </a:buClr>
              <a:buSzPts val="1100"/>
              <a:buFont typeface="Arial"/>
              <a:buNone/>
            </a:pPr>
            <a:r>
              <a:rPr b="1" lang="en"/>
              <a:t>Hello World %p %p %p %p %p %p</a:t>
            </a:r>
            <a:endParaRPr b="1"/>
          </a:p>
          <a:p>
            <a:pPr indent="0" lvl="0" marL="0" rtl="0" algn="l">
              <a:spcBef>
                <a:spcPts val="1200"/>
              </a:spcBef>
              <a:spcAft>
                <a:spcPts val="0"/>
              </a:spcAft>
              <a:buClr>
                <a:schemeClr val="dk2"/>
              </a:buClr>
              <a:buSzPts val="1100"/>
              <a:buFont typeface="Arial"/>
              <a:buNone/>
            </a:pPr>
            <a:r>
              <a:rPr b="1" lang="en"/>
              <a:t>Hello World 000E133E 000E133E 0057F000 CCCCCCCC CCCCCCCC CCCCCCCC</a:t>
            </a:r>
            <a:endParaRPr b="1"/>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site Scripting</a:t>
            </a:r>
            <a:endParaRPr/>
          </a:p>
        </p:txBody>
      </p:sp>
      <p:sp>
        <p:nvSpPr>
          <p:cNvPr id="165" name="Google Shape;16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Cross-Site Scripting (XSS) is a web application vulnerability which allows attackers to inject malicious scripts (usually JavaScript) into webpages viewed by other users. When a user visits a compromised page, the injected script is executed in their browser, potentially leading to various malicious outcomes, such as stealing cookies, session tokens, or other sensitive data, defacing the website, or redirecting users to malicious sites.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site Scripting</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For example : Consider a web application with a comment section where users can post comments:</a:t>
            </a:r>
            <a:endParaRPr/>
          </a:p>
          <a:p>
            <a:pPr indent="0" lvl="0" marL="0" rtl="0" algn="l">
              <a:spcBef>
                <a:spcPts val="1200"/>
              </a:spcBef>
              <a:spcAft>
                <a:spcPts val="0"/>
              </a:spcAft>
              <a:buClr>
                <a:schemeClr val="dk2"/>
              </a:buClr>
              <a:buSzPct val="61111"/>
              <a:buFont typeface="Arial"/>
              <a:buNone/>
            </a:pPr>
            <a:r>
              <a:rPr lang="en"/>
              <a:t>HTML Form</a:t>
            </a:r>
            <a:endParaRPr/>
          </a:p>
          <a:p>
            <a:pPr indent="0" lvl="0" marL="0" rtl="0" algn="l">
              <a:spcBef>
                <a:spcPts val="1200"/>
              </a:spcBef>
              <a:spcAft>
                <a:spcPts val="0"/>
              </a:spcAft>
              <a:buClr>
                <a:schemeClr val="dk2"/>
              </a:buClr>
              <a:buSzPct val="61111"/>
              <a:buFont typeface="Arial"/>
              <a:buNone/>
            </a:pPr>
            <a:r>
              <a:rPr lang="en"/>
              <a:t>&lt;form action="/submit_comment" method="post"&gt;</a:t>
            </a:r>
            <a:endParaRPr/>
          </a:p>
          <a:p>
            <a:pPr indent="0" lvl="0" marL="0" rtl="0" algn="l">
              <a:spcBef>
                <a:spcPts val="1200"/>
              </a:spcBef>
              <a:spcAft>
                <a:spcPts val="0"/>
              </a:spcAft>
              <a:buClr>
                <a:schemeClr val="dk2"/>
              </a:buClr>
              <a:buSzPct val="61111"/>
              <a:buFont typeface="Arial"/>
              <a:buNone/>
            </a:pPr>
            <a:r>
              <a:rPr lang="en"/>
              <a:t>    &lt;input type="text" name="comment" placeholder="Enter your comment"&gt;</a:t>
            </a:r>
            <a:endParaRPr/>
          </a:p>
          <a:p>
            <a:pPr indent="0" lvl="0" marL="0" rtl="0" algn="l">
              <a:spcBef>
                <a:spcPts val="1200"/>
              </a:spcBef>
              <a:spcAft>
                <a:spcPts val="0"/>
              </a:spcAft>
              <a:buClr>
                <a:schemeClr val="dk2"/>
              </a:buClr>
              <a:buSzPct val="61111"/>
              <a:buFont typeface="Arial"/>
              <a:buNone/>
            </a:pPr>
            <a:r>
              <a:rPr lang="en"/>
              <a:t>    &lt;input type="submit" value="Submit"&gt;</a:t>
            </a:r>
            <a:endParaRPr/>
          </a:p>
          <a:p>
            <a:pPr indent="0" lvl="0" marL="0" rtl="0" algn="l">
              <a:spcBef>
                <a:spcPts val="1200"/>
              </a:spcBef>
              <a:spcAft>
                <a:spcPts val="0"/>
              </a:spcAft>
              <a:buClr>
                <a:schemeClr val="dk2"/>
              </a:buClr>
              <a:buSzPct val="61111"/>
              <a:buFont typeface="Arial"/>
              <a:buNone/>
            </a:pPr>
            <a:r>
              <a:rPr lang="en"/>
              <a:t>&lt;/form&gt;</a:t>
            </a:r>
            <a:endParaRPr/>
          </a:p>
          <a:p>
            <a:pPr indent="0" lvl="0" marL="0" rtl="0" algn="l">
              <a:spcBef>
                <a:spcPts val="1200"/>
              </a:spcBef>
              <a:spcAft>
                <a:spcPts val="0"/>
              </a:spcAft>
              <a:buClr>
                <a:schemeClr val="dk2"/>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Software Vulnerability</a:t>
            </a:r>
            <a:endParaRPr sz="2300"/>
          </a:p>
          <a:p>
            <a:pPr indent="-374650" lvl="1" marL="914400" rtl="0" algn="l">
              <a:spcBef>
                <a:spcPts val="0"/>
              </a:spcBef>
              <a:spcAft>
                <a:spcPts val="0"/>
              </a:spcAft>
              <a:buSzPts val="2300"/>
              <a:buChar char="○"/>
            </a:pPr>
            <a:r>
              <a:rPr lang="en" sz="2300"/>
              <a:t>Buffer overflow</a:t>
            </a:r>
            <a:endParaRPr sz="2300"/>
          </a:p>
          <a:p>
            <a:pPr indent="-374650" lvl="1" marL="914400" rtl="0" algn="l">
              <a:spcBef>
                <a:spcPts val="0"/>
              </a:spcBef>
              <a:spcAft>
                <a:spcPts val="0"/>
              </a:spcAft>
              <a:buSzPts val="2300"/>
              <a:buChar char="○"/>
            </a:pPr>
            <a:r>
              <a:rPr lang="en" sz="2300"/>
              <a:t>Format String</a:t>
            </a:r>
            <a:endParaRPr sz="2300"/>
          </a:p>
          <a:p>
            <a:pPr indent="-374650" lvl="1" marL="914400" rtl="0" algn="l">
              <a:spcBef>
                <a:spcPts val="0"/>
              </a:spcBef>
              <a:spcAft>
                <a:spcPts val="0"/>
              </a:spcAft>
              <a:buSzPts val="2300"/>
              <a:buChar char="○"/>
            </a:pPr>
            <a:r>
              <a:rPr lang="en" sz="2300"/>
              <a:t>Cross-Site Scripting,</a:t>
            </a:r>
            <a:endParaRPr sz="2300"/>
          </a:p>
          <a:p>
            <a:pPr indent="-374650" lvl="1" marL="914400" rtl="0" algn="l">
              <a:spcBef>
                <a:spcPts val="0"/>
              </a:spcBef>
              <a:spcAft>
                <a:spcPts val="0"/>
              </a:spcAft>
              <a:buSzPts val="2300"/>
              <a:buChar char="○"/>
            </a:pPr>
            <a:r>
              <a:rPr lang="en" sz="2300"/>
              <a:t>SQL Injection</a:t>
            </a:r>
            <a:endParaRPr sz="2300"/>
          </a:p>
          <a:p>
            <a:pPr indent="-374650" lvl="1" marL="914400" rtl="0" algn="l">
              <a:spcBef>
                <a:spcPts val="0"/>
              </a:spcBef>
              <a:spcAft>
                <a:spcPts val="0"/>
              </a:spcAft>
              <a:buSzPts val="2300"/>
              <a:buChar char="○"/>
            </a:pPr>
            <a:r>
              <a:rPr lang="en" sz="2300"/>
              <a:t>Malware: Viruses, Worms, Trojans, Logic Bomb, Bots, Rootkits</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site Scripting</a:t>
            </a:r>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Server-side Vulnerable code:</a:t>
            </a:r>
            <a:endParaRPr/>
          </a:p>
          <a:p>
            <a:pPr indent="0" lvl="0" marL="0" rtl="0" algn="l">
              <a:spcBef>
                <a:spcPts val="1200"/>
              </a:spcBef>
              <a:spcAft>
                <a:spcPts val="0"/>
              </a:spcAft>
              <a:buClr>
                <a:schemeClr val="dk2"/>
              </a:buClr>
              <a:buSzPts val="1100"/>
              <a:buFont typeface="Arial"/>
              <a:buNone/>
            </a:pPr>
            <a:r>
              <a:rPr lang="en"/>
              <a:t>&lt;?php</a:t>
            </a:r>
            <a:endParaRPr/>
          </a:p>
          <a:p>
            <a:pPr indent="0" lvl="0" marL="0" rtl="0" algn="l">
              <a:spcBef>
                <a:spcPts val="1200"/>
              </a:spcBef>
              <a:spcAft>
                <a:spcPts val="0"/>
              </a:spcAft>
              <a:buClr>
                <a:schemeClr val="dk2"/>
              </a:buClr>
              <a:buSzPts val="1100"/>
              <a:buFont typeface="Arial"/>
              <a:buNone/>
            </a:pPr>
            <a:r>
              <a:rPr lang="en"/>
              <a:t>if ($_SERVER['REQUEST_METHOD'] == 'POST') {</a:t>
            </a:r>
            <a:endParaRPr/>
          </a:p>
          <a:p>
            <a:pPr indent="0" lvl="0" marL="0" rtl="0" algn="l">
              <a:spcBef>
                <a:spcPts val="1200"/>
              </a:spcBef>
              <a:spcAft>
                <a:spcPts val="0"/>
              </a:spcAft>
              <a:buClr>
                <a:schemeClr val="dk2"/>
              </a:buClr>
              <a:buSzPts val="1100"/>
              <a:buFont typeface="Arial"/>
              <a:buNone/>
            </a:pPr>
            <a:r>
              <a:rPr lang="en"/>
              <a:t>    $comment = $_POST['comment'];</a:t>
            </a:r>
            <a:endParaRPr/>
          </a:p>
          <a:p>
            <a:pPr indent="0" lvl="0" marL="0" rtl="0" algn="l">
              <a:spcBef>
                <a:spcPts val="1200"/>
              </a:spcBef>
              <a:spcAft>
                <a:spcPts val="0"/>
              </a:spcAft>
              <a:buClr>
                <a:schemeClr val="dk2"/>
              </a:buClr>
              <a:buSzPts val="1100"/>
              <a:buFont typeface="Arial"/>
              <a:buNone/>
            </a:pPr>
            <a:r>
              <a:rPr lang="en"/>
              <a:t>   </a:t>
            </a:r>
            <a:r>
              <a:rPr b="1" lang="en"/>
              <a:t> // No input sanitization</a:t>
            </a:r>
            <a:endParaRPr b="1"/>
          </a:p>
          <a:p>
            <a:pPr indent="0" lvl="0" marL="0" rtl="0" algn="l">
              <a:spcBef>
                <a:spcPts val="1200"/>
              </a:spcBef>
              <a:spcAft>
                <a:spcPts val="0"/>
              </a:spcAft>
              <a:buClr>
                <a:schemeClr val="dk2"/>
              </a:buClr>
              <a:buSzPts val="1100"/>
              <a:buFont typeface="Arial"/>
              <a:buNone/>
            </a:pPr>
            <a:r>
              <a:rPr lang="en"/>
              <a:t>    echo "&lt;p&gt;User comment: $comment&lt;/p&gt;";</a:t>
            </a:r>
            <a:endParaRPr/>
          </a:p>
          <a:p>
            <a:pPr indent="0" lvl="0" marL="0" rtl="0" algn="l">
              <a:spcBef>
                <a:spcPts val="1200"/>
              </a:spcBef>
              <a:spcAft>
                <a:spcPts val="0"/>
              </a:spcAft>
              <a:buClr>
                <a:schemeClr val="dk2"/>
              </a:buClr>
              <a:buSzPts val="1100"/>
              <a:buFont typeface="Arial"/>
              <a:buNone/>
            </a:pPr>
            <a:r>
              <a:rPr lang="en"/>
              <a:t>}</a:t>
            </a:r>
            <a:endParaRPr/>
          </a:p>
          <a:p>
            <a:pPr indent="0" lvl="0" marL="0" rtl="0" algn="l">
              <a:spcBef>
                <a:spcPts val="1200"/>
              </a:spcBef>
              <a:spcAft>
                <a:spcPts val="1200"/>
              </a:spcAft>
              <a:buNone/>
            </a:pPr>
            <a:r>
              <a:rPr lang="en"/>
              <a:t>?&gt;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site Scripting</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Attack Scenario:</a:t>
            </a:r>
            <a:endParaRPr/>
          </a:p>
          <a:p>
            <a:pPr indent="0" lvl="0" marL="0" rtl="0" algn="l">
              <a:spcBef>
                <a:spcPts val="1200"/>
              </a:spcBef>
              <a:spcAft>
                <a:spcPts val="0"/>
              </a:spcAft>
              <a:buClr>
                <a:schemeClr val="dk2"/>
              </a:buClr>
              <a:buSzPts val="1100"/>
              <a:buFont typeface="Arial"/>
              <a:buNone/>
            </a:pPr>
            <a:r>
              <a:rPr lang="en"/>
              <a:t>An attacker submits the following comment:</a:t>
            </a:r>
            <a:endParaRPr/>
          </a:p>
          <a:p>
            <a:pPr indent="0" lvl="0" marL="0" rtl="0" algn="l">
              <a:spcBef>
                <a:spcPts val="1200"/>
              </a:spcBef>
              <a:spcAft>
                <a:spcPts val="0"/>
              </a:spcAft>
              <a:buClr>
                <a:schemeClr val="dk2"/>
              </a:buClr>
              <a:buSzPts val="1100"/>
              <a:buFont typeface="Arial"/>
              <a:buNone/>
            </a:pPr>
            <a:r>
              <a:rPr lang="en"/>
              <a:t>&lt;script&gt;alert('XSS Attack!');&lt;/script&gt;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site Scripting</a:t>
            </a:r>
            <a:endParaRPr/>
          </a:p>
        </p:txBody>
      </p:sp>
      <p:sp>
        <p:nvSpPr>
          <p:cNvPr id="189" name="Google Shape;18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Result: When the server processes this comment and displays it back to users, it directly embeds the attacker’s script in the HTML:</a:t>
            </a:r>
            <a:endParaRPr/>
          </a:p>
          <a:p>
            <a:pPr indent="0" lvl="0" marL="0" rtl="0" algn="l">
              <a:spcBef>
                <a:spcPts val="1200"/>
              </a:spcBef>
              <a:spcAft>
                <a:spcPts val="0"/>
              </a:spcAft>
              <a:buClr>
                <a:schemeClr val="dk2"/>
              </a:buClr>
              <a:buSzPts val="1100"/>
              <a:buFont typeface="Arial"/>
              <a:buNone/>
            </a:pPr>
            <a:r>
              <a:rPr b="1" lang="en"/>
              <a:t>&lt;p&gt;User comment: &lt;script&gt;alert('XSS Attack!');&lt;/script&gt;&lt;/p&gt;</a:t>
            </a:r>
            <a:endParaRPr b="1"/>
          </a:p>
          <a:p>
            <a:pPr indent="0" lvl="0" marL="0" rtl="0" algn="l">
              <a:spcBef>
                <a:spcPts val="1200"/>
              </a:spcBef>
              <a:spcAft>
                <a:spcPts val="0"/>
              </a:spcAft>
              <a:buClr>
                <a:schemeClr val="dk2"/>
              </a:buClr>
              <a:buSzPts val="1100"/>
              <a:buFont typeface="Arial"/>
              <a:buNone/>
            </a:pPr>
            <a:r>
              <a:rPr lang="en"/>
              <a:t>Impact: Every user who visits the page sees an alert box with "XSS Attack!".</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 to prevent XSS</a:t>
            </a:r>
            <a:endParaRPr/>
          </a:p>
        </p:txBody>
      </p:sp>
      <p:sp>
        <p:nvSpPr>
          <p:cNvPr id="195" name="Google Shape;19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Input Validation:</a:t>
            </a:r>
            <a:r>
              <a:rPr lang="en"/>
              <a:t> Ensure that all input is validated and sanitized. Strip out or encode any potentially dangerous characters or scripts.</a:t>
            </a:r>
            <a:endParaRPr/>
          </a:p>
          <a:p>
            <a:pPr indent="-342900" lvl="0" marL="457200" rtl="0" algn="l">
              <a:spcBef>
                <a:spcPts val="0"/>
              </a:spcBef>
              <a:spcAft>
                <a:spcPts val="0"/>
              </a:spcAft>
              <a:buSzPts val="1800"/>
              <a:buChar char="●"/>
            </a:pPr>
            <a:r>
              <a:rPr b="1" lang="en"/>
              <a:t>Output Encoding:</a:t>
            </a:r>
            <a:r>
              <a:rPr lang="en"/>
              <a:t> Encode data before displaying it on the page to ensure it is treated as text rather than executable code.</a:t>
            </a:r>
            <a:endParaRPr/>
          </a:p>
          <a:p>
            <a:pPr indent="-342900" lvl="0" marL="457200" rtl="0" algn="l">
              <a:spcBef>
                <a:spcPts val="0"/>
              </a:spcBef>
              <a:spcAft>
                <a:spcPts val="0"/>
              </a:spcAft>
              <a:buSzPts val="1800"/>
              <a:buChar char="●"/>
            </a:pPr>
            <a:r>
              <a:rPr b="1" lang="en"/>
              <a:t>Use Secure APIs:</a:t>
            </a:r>
            <a:r>
              <a:rPr lang="en"/>
              <a:t> Prefer secure APIs that automatically handle output encoding (e.g., template engines that escape HTML).</a:t>
            </a:r>
            <a:endParaRPr/>
          </a:p>
          <a:p>
            <a:pPr indent="-342900" lvl="0" marL="457200" rtl="0" algn="l">
              <a:spcBef>
                <a:spcPts val="0"/>
              </a:spcBef>
              <a:spcAft>
                <a:spcPts val="0"/>
              </a:spcAft>
              <a:buSzPts val="1800"/>
              <a:buChar char="●"/>
            </a:pPr>
            <a:r>
              <a:rPr b="1" lang="en"/>
              <a:t>Content Security Policy (CSP):</a:t>
            </a:r>
            <a:r>
              <a:rPr lang="en"/>
              <a:t> Implement CSP headers to restrict the sources from which scripts can be loaded and executed.</a:t>
            </a:r>
            <a:endParaRPr/>
          </a:p>
          <a:p>
            <a:pPr indent="-342900" lvl="0" marL="457200" rtl="0" algn="l">
              <a:spcBef>
                <a:spcPts val="0"/>
              </a:spcBef>
              <a:spcAft>
                <a:spcPts val="0"/>
              </a:spcAft>
              <a:buSzPts val="1800"/>
              <a:buChar char="●"/>
            </a:pPr>
            <a:r>
              <a:rPr b="1" lang="en"/>
              <a:t>Sanitize HTML:</a:t>
            </a:r>
            <a:r>
              <a:rPr lang="en"/>
              <a:t> If your application allows HTML input, use libraries to sanitize it and remove any potentially harmful tags or attributes.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17079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XSS</a:t>
            </a:r>
            <a:endParaRPr/>
          </a:p>
        </p:txBody>
      </p:sp>
      <p:pic>
        <p:nvPicPr>
          <p:cNvPr id="201" name="Google Shape;201;p36"/>
          <p:cNvPicPr preferRelativeResize="0"/>
          <p:nvPr/>
        </p:nvPicPr>
        <p:blipFill>
          <a:blip r:embed="rId3">
            <a:alphaModFix/>
          </a:blip>
          <a:stretch>
            <a:fillRect/>
          </a:stretch>
        </p:blipFill>
        <p:spPr>
          <a:xfrm>
            <a:off x="2019600" y="201000"/>
            <a:ext cx="6859874" cy="47473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7"/>
          <p:cNvPicPr preferRelativeResize="0"/>
          <p:nvPr/>
        </p:nvPicPr>
        <p:blipFill>
          <a:blip r:embed="rId3">
            <a:alphaModFix/>
          </a:blip>
          <a:stretch>
            <a:fillRect/>
          </a:stretch>
        </p:blipFill>
        <p:spPr>
          <a:xfrm>
            <a:off x="2626412" y="1194538"/>
            <a:ext cx="3891175" cy="2754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a:t>
            </a:r>
            <a:r>
              <a:rPr lang="en"/>
              <a:t> is a Software Vulnerability?</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2200"/>
              <a:t>A software vulnerability is a </a:t>
            </a:r>
            <a:r>
              <a:rPr b="1" lang="en" sz="2200"/>
              <a:t>weakness or flaw in a software application that can be exploited by attackers to cause harm</a:t>
            </a:r>
            <a:r>
              <a:rPr lang="en" sz="2200"/>
              <a:t>. </a:t>
            </a:r>
            <a:endParaRPr sz="2200"/>
          </a:p>
          <a:p>
            <a:pPr indent="0" lvl="0" marL="0" rtl="0" algn="l">
              <a:spcBef>
                <a:spcPts val="1200"/>
              </a:spcBef>
              <a:spcAft>
                <a:spcPts val="0"/>
              </a:spcAft>
              <a:buClr>
                <a:schemeClr val="dk2"/>
              </a:buClr>
              <a:buSzPts val="1100"/>
              <a:buFont typeface="Arial"/>
              <a:buNone/>
            </a:pPr>
            <a:r>
              <a:rPr lang="en" sz="2200"/>
              <a:t>These vulnerabilities can arise from various issues, such as coding errors, design flaws, or misconfigurations.</a:t>
            </a:r>
            <a:endParaRPr sz="2200"/>
          </a:p>
          <a:p>
            <a:pPr indent="0" lvl="0" marL="0" rtl="0" algn="l">
              <a:spcBef>
                <a:spcPts val="1200"/>
              </a:spcBef>
              <a:spcAft>
                <a:spcPts val="0"/>
              </a:spcAft>
              <a:buClr>
                <a:schemeClr val="dk2"/>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What is relation between Software complexity and Software vulnerability ?</a:t>
            </a:r>
            <a:endParaRPr sz="2200"/>
          </a:p>
        </p:txBody>
      </p:sp>
      <p:sp>
        <p:nvSpPr>
          <p:cNvPr id="78" name="Google Shape;78;p16"/>
          <p:cNvSpPr txBox="1"/>
          <p:nvPr>
            <p:ph idx="1" type="body"/>
          </p:nvPr>
        </p:nvSpPr>
        <p:spPr>
          <a:xfrm>
            <a:off x="168500" y="1356825"/>
            <a:ext cx="2261400" cy="236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software complexity increases, the likelihood of introducing vulnerabilities tends to rise.</a:t>
            </a:r>
            <a:endParaRPr/>
          </a:p>
        </p:txBody>
      </p:sp>
      <p:pic>
        <p:nvPicPr>
          <p:cNvPr id="79" name="Google Shape;79;p16"/>
          <p:cNvPicPr preferRelativeResize="0"/>
          <p:nvPr/>
        </p:nvPicPr>
        <p:blipFill>
          <a:blip r:embed="rId3">
            <a:alphaModFix/>
          </a:blip>
          <a:stretch>
            <a:fillRect/>
          </a:stretch>
        </p:blipFill>
        <p:spPr>
          <a:xfrm>
            <a:off x="2657650" y="1068425"/>
            <a:ext cx="6174650" cy="38736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t>Program Error, Program Bug, Program Fault, Program Failure</a:t>
            </a:r>
            <a:endParaRPr sz="2200"/>
          </a:p>
        </p:txBody>
      </p:sp>
      <p:pic>
        <p:nvPicPr>
          <p:cNvPr id="85" name="Google Shape;85;p17"/>
          <p:cNvPicPr preferRelativeResize="0"/>
          <p:nvPr/>
        </p:nvPicPr>
        <p:blipFill>
          <a:blip r:embed="rId3">
            <a:alphaModFix/>
          </a:blip>
          <a:stretch>
            <a:fillRect/>
          </a:stretch>
        </p:blipFill>
        <p:spPr>
          <a:xfrm>
            <a:off x="152400" y="1220825"/>
            <a:ext cx="8629650" cy="355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Buffer Overflow</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buffer overflow is a type of software vulnerability that occurs when a program writes more data to a fixed-length block of memory, or buffer, than it can hold. When this happens, the extra data can overwrite adjacent memory locations, which can lead to unexpected behavior, including crashes, data corruption, or even the execution of malicious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Buffer Overflow</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Example:  </a:t>
            </a:r>
            <a:endParaRPr/>
          </a:p>
          <a:p>
            <a:pPr indent="0" lvl="0" marL="0" rtl="0" algn="l">
              <a:spcBef>
                <a:spcPts val="1200"/>
              </a:spcBef>
              <a:spcAft>
                <a:spcPts val="0"/>
              </a:spcAft>
              <a:buClr>
                <a:schemeClr val="dk2"/>
              </a:buClr>
              <a:buSzPct val="61111"/>
              <a:buFont typeface="Arial"/>
              <a:buNone/>
            </a:pPr>
            <a:r>
              <a:rPr lang="en">
                <a:solidFill>
                  <a:schemeClr val="dk2"/>
                </a:solidFill>
              </a:rPr>
              <a:t>#include &lt;stdio.h&gt;</a:t>
            </a:r>
            <a:endParaRPr>
              <a:solidFill>
                <a:schemeClr val="dk2"/>
              </a:solidFill>
            </a:endParaRPr>
          </a:p>
          <a:p>
            <a:pPr indent="0" lvl="0" marL="0" rtl="0" algn="l">
              <a:spcBef>
                <a:spcPts val="1200"/>
              </a:spcBef>
              <a:spcAft>
                <a:spcPts val="0"/>
              </a:spcAft>
              <a:buClr>
                <a:schemeClr val="dk2"/>
              </a:buClr>
              <a:buSzPct val="61111"/>
              <a:buFont typeface="Arial"/>
              <a:buNone/>
            </a:pPr>
            <a:r>
              <a:rPr lang="en">
                <a:solidFill>
                  <a:schemeClr val="dk2"/>
                </a:solidFill>
              </a:rPr>
              <a:t>#include &lt;string.h&gt;</a:t>
            </a:r>
            <a:endParaRPr>
              <a:solidFill>
                <a:schemeClr val="dk2"/>
              </a:solidFill>
            </a:endParaRPr>
          </a:p>
          <a:p>
            <a:pPr indent="0" lvl="0" marL="0" rtl="0" algn="l">
              <a:spcBef>
                <a:spcPts val="1200"/>
              </a:spcBef>
              <a:spcAft>
                <a:spcPts val="0"/>
              </a:spcAft>
              <a:buClr>
                <a:schemeClr val="dk2"/>
              </a:buClr>
              <a:buSzPct val="61111"/>
              <a:buFont typeface="Arial"/>
              <a:buNone/>
            </a:pPr>
            <a:r>
              <a:rPr lang="en">
                <a:solidFill>
                  <a:schemeClr val="dk2"/>
                </a:solidFill>
              </a:rPr>
              <a:t>int main() {</a:t>
            </a:r>
            <a:endParaRPr>
              <a:solidFill>
                <a:schemeClr val="dk2"/>
              </a:solidFill>
            </a:endParaRPr>
          </a:p>
          <a:p>
            <a:pPr indent="0" lvl="0" marL="0" rtl="0" algn="l">
              <a:spcBef>
                <a:spcPts val="1200"/>
              </a:spcBef>
              <a:spcAft>
                <a:spcPts val="0"/>
              </a:spcAft>
              <a:buClr>
                <a:schemeClr val="dk2"/>
              </a:buClr>
              <a:buSzPct val="61111"/>
              <a:buFont typeface="Arial"/>
              <a:buNone/>
            </a:pPr>
            <a:r>
              <a:rPr lang="en">
                <a:solidFill>
                  <a:schemeClr val="dk2"/>
                </a:solidFill>
              </a:rPr>
              <a:t>    char buffer[10];  // Buffer can hold 10 characters</a:t>
            </a:r>
            <a:endParaRPr>
              <a:solidFill>
                <a:schemeClr val="dk2"/>
              </a:solidFill>
            </a:endParaRPr>
          </a:p>
          <a:p>
            <a:pPr indent="0" lvl="0" marL="0" rtl="0" algn="l">
              <a:spcBef>
                <a:spcPts val="1200"/>
              </a:spcBef>
              <a:spcAft>
                <a:spcPts val="0"/>
              </a:spcAft>
              <a:buClr>
                <a:schemeClr val="dk2"/>
              </a:buClr>
              <a:buSzPct val="61111"/>
              <a:buFont typeface="Arial"/>
              <a:buNone/>
            </a:pPr>
            <a:r>
              <a:rPr lang="en">
                <a:solidFill>
                  <a:schemeClr val="dk2"/>
                </a:solidFill>
              </a:rPr>
              <a:t>    printf("Enter some text: ");</a:t>
            </a:r>
            <a:endParaRPr>
              <a:solidFill>
                <a:schemeClr val="dk2"/>
              </a:solidFill>
            </a:endParaRPr>
          </a:p>
          <a:p>
            <a:pPr indent="0" lvl="0" marL="0" rtl="0" algn="l">
              <a:spcBef>
                <a:spcPts val="1200"/>
              </a:spcBef>
              <a:spcAft>
                <a:spcPts val="0"/>
              </a:spcAft>
              <a:buClr>
                <a:schemeClr val="dk2"/>
              </a:buClr>
              <a:buSzPct val="61111"/>
              <a:buFont typeface="Arial"/>
              <a:buNone/>
            </a:pPr>
            <a:r>
              <a:rPr lang="en">
                <a:solidFill>
                  <a:schemeClr val="dk2"/>
                </a:solidFill>
              </a:rPr>
              <a:t>    gets(buffer);  // Reads input into buffer without checking the length</a:t>
            </a:r>
            <a:endParaRPr>
              <a:solidFill>
                <a:schemeClr val="dk2"/>
              </a:solidFill>
            </a:endParaRPr>
          </a:p>
          <a:p>
            <a:pPr indent="0" lvl="0" marL="0" rtl="0" algn="l">
              <a:spcBef>
                <a:spcPts val="1200"/>
              </a:spcBef>
              <a:spcAft>
                <a:spcPts val="0"/>
              </a:spcAft>
              <a:buClr>
                <a:schemeClr val="dk2"/>
              </a:buClr>
              <a:buSzPct val="61111"/>
              <a:buFont typeface="Arial"/>
              <a:buNone/>
            </a:pPr>
            <a:r>
              <a:rPr lang="en">
                <a:solidFill>
                  <a:schemeClr val="dk2"/>
                </a:solidFill>
              </a:rPr>
              <a:t>    printf("You entered: %s\n", buffer);</a:t>
            </a:r>
            <a:endParaRPr>
              <a:solidFill>
                <a:schemeClr val="dk2"/>
              </a:solidFill>
            </a:endParaRPr>
          </a:p>
          <a:p>
            <a:pPr indent="0" lvl="0" marL="0" rtl="0" algn="l">
              <a:spcBef>
                <a:spcPts val="1200"/>
              </a:spcBef>
              <a:spcAft>
                <a:spcPts val="0"/>
              </a:spcAft>
              <a:buClr>
                <a:schemeClr val="dk2"/>
              </a:buClr>
              <a:buSzPct val="61111"/>
              <a:buFont typeface="Arial"/>
              <a:buNone/>
            </a:pPr>
            <a:r>
              <a:rPr lang="en">
                <a:solidFill>
                  <a:schemeClr val="dk2"/>
                </a:solidFill>
              </a:rPr>
              <a:t>    return 0;</a:t>
            </a:r>
            <a:endParaRPr>
              <a:solidFill>
                <a:schemeClr val="dk2"/>
              </a:solidFill>
            </a:endParaRPr>
          </a:p>
          <a:p>
            <a:pPr indent="0" lvl="0" marL="0" rtl="0" algn="l">
              <a:spcBef>
                <a:spcPts val="1200"/>
              </a:spcBef>
              <a:spcAft>
                <a:spcPts val="1200"/>
              </a:spcAft>
              <a:buNone/>
            </a:pPr>
            <a:r>
              <a:rPr lang="en">
                <a:solidFill>
                  <a:schemeClr val="dk2"/>
                </a:solidFill>
              </a:rPr>
              <a:t>}</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Buffer Overflows</a:t>
            </a:r>
            <a:endParaRPr/>
          </a:p>
        </p:txBody>
      </p:sp>
      <p:sp>
        <p:nvSpPr>
          <p:cNvPr id="103" name="Google Shape;103;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a:t>Stack-based Buffer Overflow</a:t>
            </a:r>
            <a:endParaRPr b="1"/>
          </a:p>
          <a:p>
            <a:pPr indent="0" lvl="0" marL="0" rtl="0" algn="l">
              <a:spcBef>
                <a:spcPts val="1200"/>
              </a:spcBef>
              <a:spcAft>
                <a:spcPts val="0"/>
              </a:spcAft>
              <a:buClr>
                <a:schemeClr val="dk2"/>
              </a:buClr>
              <a:buSzPts val="1100"/>
              <a:buFont typeface="Arial"/>
              <a:buNone/>
            </a:pPr>
            <a:r>
              <a:rPr lang="en"/>
              <a:t>Writing more data than the buffer can hold, attackers overwrite critical stack data, such as the return address of a function. This can redirect the program's execution flow to malicious code.</a:t>
            </a:r>
            <a:endParaRPr/>
          </a:p>
          <a:p>
            <a:pPr indent="0" lvl="0" marL="0" rtl="0" algn="l">
              <a:spcBef>
                <a:spcPts val="1200"/>
              </a:spcBef>
              <a:spcAft>
                <a:spcPts val="1200"/>
              </a:spcAft>
              <a:buNone/>
            </a:pPr>
            <a:r>
              <a:t/>
            </a:r>
            <a:endParaRPr/>
          </a:p>
        </p:txBody>
      </p:sp>
      <p:sp>
        <p:nvSpPr>
          <p:cNvPr id="104" name="Google Shape;104;p20"/>
          <p:cNvSpPr txBox="1"/>
          <p:nvPr/>
        </p:nvSpPr>
        <p:spPr>
          <a:xfrm>
            <a:off x="4846425" y="201750"/>
            <a:ext cx="3924000" cy="468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lt2"/>
                </a:solidFill>
                <a:latin typeface="Source Sans Pro"/>
                <a:ea typeface="Source Sans Pro"/>
                <a:cs typeface="Source Sans Pro"/>
                <a:sym typeface="Source Sans Pro"/>
              </a:rPr>
              <a:t>#include &lt;stdio.h&gt;</a:t>
            </a:r>
            <a:endParaRPr sz="1700">
              <a:solidFill>
                <a:schemeClr val="lt2"/>
              </a:solidFill>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rPr lang="en" sz="1700">
                <a:solidFill>
                  <a:schemeClr val="lt2"/>
                </a:solidFill>
                <a:latin typeface="Source Sans Pro"/>
                <a:ea typeface="Source Sans Pro"/>
                <a:cs typeface="Source Sans Pro"/>
                <a:sym typeface="Source Sans Pro"/>
              </a:rPr>
              <a:t>#include &lt;string.h&gt;</a:t>
            </a:r>
            <a:endParaRPr sz="1700">
              <a:solidFill>
                <a:schemeClr val="lt2"/>
              </a:solidFill>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rPr lang="en" sz="1700">
                <a:solidFill>
                  <a:schemeClr val="lt2"/>
                </a:solidFill>
                <a:latin typeface="Source Sans Pro"/>
                <a:ea typeface="Source Sans Pro"/>
                <a:cs typeface="Source Sans Pro"/>
                <a:sym typeface="Source Sans Pro"/>
              </a:rPr>
              <a:t>int main() {</a:t>
            </a:r>
            <a:endParaRPr sz="1700">
              <a:solidFill>
                <a:schemeClr val="lt2"/>
              </a:solidFill>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rPr lang="en" sz="1700">
                <a:solidFill>
                  <a:schemeClr val="lt2"/>
                </a:solidFill>
                <a:latin typeface="Source Sans Pro"/>
                <a:ea typeface="Source Sans Pro"/>
                <a:cs typeface="Source Sans Pro"/>
                <a:sym typeface="Source Sans Pro"/>
              </a:rPr>
              <a:t>    char buffer[10];  // Buffer can hold 10 characters</a:t>
            </a:r>
            <a:endParaRPr sz="1700">
              <a:solidFill>
                <a:schemeClr val="lt2"/>
              </a:solidFill>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rPr lang="en" sz="1700">
                <a:solidFill>
                  <a:schemeClr val="lt2"/>
                </a:solidFill>
                <a:latin typeface="Source Sans Pro"/>
                <a:ea typeface="Source Sans Pro"/>
                <a:cs typeface="Source Sans Pro"/>
                <a:sym typeface="Source Sans Pro"/>
              </a:rPr>
              <a:t>    printf("Enter some text: ");</a:t>
            </a:r>
            <a:endParaRPr sz="1700">
              <a:solidFill>
                <a:schemeClr val="lt2"/>
              </a:solidFill>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rPr lang="en" sz="1700">
                <a:solidFill>
                  <a:schemeClr val="lt2"/>
                </a:solidFill>
                <a:latin typeface="Source Sans Pro"/>
                <a:ea typeface="Source Sans Pro"/>
                <a:cs typeface="Source Sans Pro"/>
                <a:sym typeface="Source Sans Pro"/>
              </a:rPr>
              <a:t>    gets(buffer);  // Reads input into buffer without checking the length</a:t>
            </a:r>
            <a:endParaRPr sz="1700">
              <a:solidFill>
                <a:schemeClr val="lt2"/>
              </a:solidFill>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rPr lang="en" sz="1700">
                <a:solidFill>
                  <a:schemeClr val="lt2"/>
                </a:solidFill>
                <a:latin typeface="Source Sans Pro"/>
                <a:ea typeface="Source Sans Pro"/>
                <a:cs typeface="Source Sans Pro"/>
                <a:sym typeface="Source Sans Pro"/>
              </a:rPr>
              <a:t>    printf("You entered: %s\n", buffer);</a:t>
            </a:r>
            <a:endParaRPr sz="1700">
              <a:solidFill>
                <a:schemeClr val="lt2"/>
              </a:solidFill>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rPr lang="en" sz="1700">
                <a:solidFill>
                  <a:schemeClr val="lt2"/>
                </a:solidFill>
                <a:latin typeface="Source Sans Pro"/>
                <a:ea typeface="Source Sans Pro"/>
                <a:cs typeface="Source Sans Pro"/>
                <a:sym typeface="Source Sans Pro"/>
              </a:rPr>
              <a:t>    return 0;</a:t>
            </a:r>
            <a:endParaRPr sz="1700">
              <a:solidFill>
                <a:schemeClr val="lt2"/>
              </a:solidFill>
              <a:latin typeface="Source Sans Pro"/>
              <a:ea typeface="Source Sans Pro"/>
              <a:cs typeface="Source Sans Pro"/>
              <a:sym typeface="Source Sans Pro"/>
            </a:endParaRPr>
          </a:p>
          <a:p>
            <a:pPr indent="0" lvl="0" marL="0" rtl="0" algn="l">
              <a:lnSpc>
                <a:spcPct val="115000"/>
              </a:lnSpc>
              <a:spcBef>
                <a:spcPts val="1200"/>
              </a:spcBef>
              <a:spcAft>
                <a:spcPts val="1200"/>
              </a:spcAft>
              <a:buNone/>
            </a:pPr>
            <a:r>
              <a:rPr lang="en" sz="1700">
                <a:solidFill>
                  <a:schemeClr val="lt2"/>
                </a:solidFill>
                <a:latin typeface="Source Sans Pro"/>
                <a:ea typeface="Source Sans Pro"/>
                <a:cs typeface="Source Sans Pro"/>
                <a:sym typeface="Source Sans Pro"/>
              </a:rPr>
              <a:t>}</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Buffer Overflows</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Heap-based Buffer Overflow</a:t>
            </a:r>
            <a:endParaRPr/>
          </a:p>
          <a:p>
            <a:pPr indent="0" lvl="0" marL="0" rtl="0" algn="l">
              <a:spcBef>
                <a:spcPts val="1200"/>
              </a:spcBef>
              <a:spcAft>
                <a:spcPts val="0"/>
              </a:spcAft>
              <a:buClr>
                <a:schemeClr val="dk2"/>
              </a:buClr>
              <a:buSzPts val="1100"/>
              <a:buFont typeface="Arial"/>
              <a:buNone/>
            </a:pPr>
            <a:r>
              <a:rPr lang="en"/>
              <a:t>Overflows in heap-allocated buffers can overwrite adjacent heap memory structures, such as metadata or other objects. This can corrupt data, alter program behavior, or overwrite function pointers.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