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11.xml" ContentType="application/vnd.openxmlformats-officedocument.presentationml.notesSlide+xml"/>
  <Override PartName="/ppt/charts/chart4.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5.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6.xml" ContentType="application/vnd.openxmlformats-officedocument.drawingml.chart+xml"/>
  <Override PartName="/ppt/drawings/drawing1.xml" ContentType="application/vnd.openxmlformats-officedocument.drawingml.chartshape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30"/>
  </p:notesMasterIdLst>
  <p:handoutMasterIdLst>
    <p:handoutMasterId r:id="rId31"/>
  </p:handoutMasterIdLst>
  <p:sldIdLst>
    <p:sldId id="284" r:id="rId3"/>
    <p:sldId id="288" r:id="rId4"/>
    <p:sldId id="307" r:id="rId5"/>
    <p:sldId id="296" r:id="rId6"/>
    <p:sldId id="299" r:id="rId7"/>
    <p:sldId id="298" r:id="rId8"/>
    <p:sldId id="303" r:id="rId9"/>
    <p:sldId id="315" r:id="rId10"/>
    <p:sldId id="309" r:id="rId11"/>
    <p:sldId id="323" r:id="rId12"/>
    <p:sldId id="317" r:id="rId13"/>
    <p:sldId id="318" r:id="rId14"/>
    <p:sldId id="319" r:id="rId15"/>
    <p:sldId id="321" r:id="rId16"/>
    <p:sldId id="324" r:id="rId17"/>
    <p:sldId id="322" r:id="rId18"/>
    <p:sldId id="326" r:id="rId19"/>
    <p:sldId id="334" r:id="rId20"/>
    <p:sldId id="335" r:id="rId21"/>
    <p:sldId id="325" r:id="rId22"/>
    <p:sldId id="338" r:id="rId23"/>
    <p:sldId id="328" r:id="rId24"/>
    <p:sldId id="329" r:id="rId25"/>
    <p:sldId id="336" r:id="rId26"/>
    <p:sldId id="337" r:id="rId27"/>
    <p:sldId id="339" r:id="rId28"/>
    <p:sldId id="295" r:id="rId29"/>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68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autoAdjust="0"/>
    <p:restoredTop sz="78629" autoAdjust="0"/>
  </p:normalViewPr>
  <p:slideViewPr>
    <p:cSldViewPr>
      <p:cViewPr>
        <p:scale>
          <a:sx n="80" d="100"/>
          <a:sy n="80" d="100"/>
        </p:scale>
        <p:origin x="-1038"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8" d="100"/>
          <a:sy n="68" d="100"/>
        </p:scale>
        <p:origin x="-277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D:\Lei%20Zhang\PhD\2_Data\RRA\Analysi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Lei%20Zhang\PhD\2_Data\RRA\Analysi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Lei%20Zhang\PhD\2_Data\RRA\Analysi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Lei%20Zhang\PhD\2_Data\RRA\Analysi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Book2"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pieChart>
        <c:varyColors val="1"/>
        <c:ser>
          <c:idx val="0"/>
          <c:order val="0"/>
          <c:dPt>
            <c:idx val="1"/>
            <c:bubble3D val="0"/>
            <c:explosion val="11"/>
          </c:dPt>
          <c:dLbls>
            <c:dLbl>
              <c:idx val="2"/>
              <c:layout>
                <c:manualLayout>
                  <c:x val="-4.6578993015583284E-2"/>
                  <c:y val="-0.13159808290882069"/>
                </c:manualLayout>
              </c:layout>
              <c:showLegendKey val="0"/>
              <c:showVal val="0"/>
              <c:showCatName val="1"/>
              <c:showSerName val="0"/>
              <c:showPercent val="1"/>
              <c:showBubbleSize val="0"/>
            </c:dLbl>
            <c:txPr>
              <a:bodyPr/>
              <a:lstStyle/>
              <a:p>
                <a:pPr>
                  <a:defRPr sz="1200" b="1"/>
                </a:pPr>
                <a:endParaRPr lang="en-US"/>
              </a:p>
            </c:txPr>
            <c:showLegendKey val="0"/>
            <c:showVal val="0"/>
            <c:showCatName val="1"/>
            <c:showSerName val="0"/>
            <c:showPercent val="1"/>
            <c:showBubbleSize val="0"/>
            <c:showLeaderLines val="1"/>
          </c:dLbls>
          <c:cat>
            <c:strRef>
              <c:f>Sheet2!$A$1:$A$6</c:f>
              <c:strCache>
                <c:ptCount val="6"/>
                <c:pt idx="0">
                  <c:v>Retial (without Food)</c:v>
                </c:pt>
                <c:pt idx="1">
                  <c:v>Food Retail</c:v>
                </c:pt>
                <c:pt idx="2">
                  <c:v>Construction &amp; Building Material</c:v>
                </c:pt>
                <c:pt idx="3">
                  <c:v>Machines &amp; Component</c:v>
                </c:pt>
                <c:pt idx="4">
                  <c:v>CEP Services</c:v>
                </c:pt>
                <c:pt idx="5">
                  <c:v>Unknown</c:v>
                </c:pt>
              </c:strCache>
            </c:strRef>
          </c:cat>
          <c:val>
            <c:numRef>
              <c:f>Sheet2!$C$1:$C$6</c:f>
              <c:numCache>
                <c:formatCode>0.00%</c:formatCode>
                <c:ptCount val="6"/>
                <c:pt idx="0">
                  <c:v>0.26347583643122674</c:v>
                </c:pt>
                <c:pt idx="1">
                  <c:v>0.11245353159851301</c:v>
                </c:pt>
                <c:pt idx="2">
                  <c:v>0.20399628252788105</c:v>
                </c:pt>
                <c:pt idx="3">
                  <c:v>3.717472118959108E-2</c:v>
                </c:pt>
                <c:pt idx="4">
                  <c:v>0.15195167286245354</c:v>
                </c:pt>
                <c:pt idx="5">
                  <c:v>0.23094795539033458</c:v>
                </c:pt>
              </c:numCache>
            </c:numRef>
          </c:val>
        </c:ser>
        <c:dLbls>
          <c:showLegendKey val="0"/>
          <c:showVal val="0"/>
          <c:showCatName val="1"/>
          <c:showSerName val="0"/>
          <c:showPercent val="1"/>
          <c:showBubbleSize val="0"/>
          <c:showLeaderLines val="1"/>
        </c:dLbls>
        <c:firstSliceAng val="0"/>
      </c:pieChart>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a:lstStyle/>
          <a:p>
            <a:pPr>
              <a:defRPr/>
            </a:pPr>
            <a:r>
              <a:rPr lang="de-DE" sz="1600" dirty="0" smtClean="0"/>
              <a:t>Type </a:t>
            </a:r>
            <a:r>
              <a:rPr lang="de-DE" sz="1600" dirty="0" err="1" smtClean="0"/>
              <a:t>of</a:t>
            </a:r>
            <a:r>
              <a:rPr lang="de-DE" sz="1600" dirty="0" smtClean="0"/>
              <a:t> </a:t>
            </a:r>
            <a:r>
              <a:rPr lang="de-DE" sz="1600" dirty="0" err="1" smtClean="0"/>
              <a:t>Vehicles</a:t>
            </a:r>
            <a:endParaRPr lang="de-DE" sz="1600" dirty="0"/>
          </a:p>
        </c:rich>
      </c:tx>
      <c:layout>
        <c:manualLayout>
          <c:xMode val="edge"/>
          <c:yMode val="edge"/>
          <c:x val="0.68633932409307308"/>
          <c:y val="0.41074786552043285"/>
        </c:manualLayout>
      </c:layout>
      <c:overlay val="0"/>
    </c:title>
    <c:autoTitleDeleted val="0"/>
    <c:plotArea>
      <c:layout>
        <c:manualLayout>
          <c:layoutTarget val="inner"/>
          <c:xMode val="edge"/>
          <c:yMode val="edge"/>
          <c:x val="0.24962023827868388"/>
          <c:y val="0.16322630574934771"/>
          <c:w val="0.4080597480961225"/>
          <c:h val="0.56927950424406726"/>
        </c:manualLayout>
      </c:layout>
      <c:doughnutChart>
        <c:varyColors val="1"/>
        <c:ser>
          <c:idx val="0"/>
          <c:order val="0"/>
          <c:dLbls>
            <c:txPr>
              <a:bodyPr/>
              <a:lstStyle/>
              <a:p>
                <a:pPr>
                  <a:defRPr b="1"/>
                </a:pPr>
                <a:endParaRPr lang="en-US"/>
              </a:p>
            </c:txPr>
            <c:showLegendKey val="0"/>
            <c:showVal val="0"/>
            <c:showCatName val="1"/>
            <c:showSerName val="0"/>
            <c:showPercent val="0"/>
            <c:showBubbleSize val="0"/>
            <c:showLeaderLines val="1"/>
          </c:dLbls>
          <c:cat>
            <c:strRef>
              <c:f>Sheet2!$J$2:$J$5</c:f>
              <c:strCache>
                <c:ptCount val="4"/>
                <c:pt idx="0">
                  <c:v>≤3.5 t</c:v>
                </c:pt>
                <c:pt idx="1">
                  <c:v>3.5 t - 7.5 t</c:v>
                </c:pt>
                <c:pt idx="2">
                  <c:v>7.5 t - 18 t</c:v>
                </c:pt>
                <c:pt idx="3">
                  <c:v>18 t - 25 t</c:v>
                </c:pt>
              </c:strCache>
            </c:strRef>
          </c:cat>
          <c:val>
            <c:numRef>
              <c:f>Sheet2!$L$2:$L$5</c:f>
              <c:numCache>
                <c:formatCode>0.00%</c:formatCode>
                <c:ptCount val="4"/>
                <c:pt idx="0">
                  <c:v>0.67692307692307696</c:v>
                </c:pt>
                <c:pt idx="1">
                  <c:v>0.16923076923076924</c:v>
                </c:pt>
                <c:pt idx="2">
                  <c:v>9.2307692307692313E-2</c:v>
                </c:pt>
                <c:pt idx="3">
                  <c:v>6.1538461538461542E-2</c:v>
                </c:pt>
              </c:numCache>
            </c:numRef>
          </c:val>
        </c:ser>
        <c:dLbls>
          <c:showLegendKey val="0"/>
          <c:showVal val="0"/>
          <c:showCatName val="1"/>
          <c:showSerName val="0"/>
          <c:showPercent val="0"/>
          <c:showBubbleSize val="0"/>
          <c:showLeaderLines val="1"/>
        </c:dLbls>
        <c:firstSliceAng val="0"/>
        <c:holeSize val="50"/>
      </c:doughnutChart>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a:lstStyle/>
          <a:p>
            <a:pPr>
              <a:defRPr/>
            </a:pPr>
            <a:r>
              <a:rPr lang="de-DE" sz="1600" dirty="0" err="1" smtClean="0"/>
              <a:t>Number</a:t>
            </a:r>
            <a:r>
              <a:rPr lang="de-DE" sz="1600" baseline="0" dirty="0" smtClean="0"/>
              <a:t> </a:t>
            </a:r>
            <a:r>
              <a:rPr lang="de-DE" sz="1600" baseline="0" dirty="0" err="1" smtClean="0"/>
              <a:t>of</a:t>
            </a:r>
            <a:r>
              <a:rPr lang="de-DE" sz="1600" baseline="0" dirty="0" smtClean="0"/>
              <a:t> </a:t>
            </a:r>
            <a:r>
              <a:rPr lang="de-DE" sz="1600" baseline="0" dirty="0" err="1" smtClean="0"/>
              <a:t>Stops</a:t>
            </a:r>
            <a:r>
              <a:rPr lang="de-DE" sz="1600" baseline="0" dirty="0" smtClean="0"/>
              <a:t> per Tour</a:t>
            </a:r>
          </a:p>
        </c:rich>
      </c:tx>
      <c:layout>
        <c:manualLayout>
          <c:xMode val="edge"/>
          <c:yMode val="edge"/>
          <c:x val="0.55497426614434142"/>
          <c:y val="0.48628188599199573"/>
        </c:manualLayout>
      </c:layout>
      <c:overlay val="0"/>
    </c:title>
    <c:autoTitleDeleted val="0"/>
    <c:plotArea>
      <c:layout>
        <c:manualLayout>
          <c:layoutTarget val="inner"/>
          <c:xMode val="edge"/>
          <c:yMode val="edge"/>
          <c:x val="0.22947676707418979"/>
          <c:y val="0.23082641980348437"/>
          <c:w val="0.31483382884993455"/>
          <c:h val="0.67359795939986"/>
        </c:manualLayout>
      </c:layout>
      <c:doughnutChart>
        <c:varyColors val="1"/>
        <c:ser>
          <c:idx val="0"/>
          <c:order val="0"/>
          <c:dLbls>
            <c:showLegendKey val="0"/>
            <c:showVal val="0"/>
            <c:showCatName val="1"/>
            <c:showSerName val="0"/>
            <c:showPercent val="0"/>
            <c:showBubbleSize val="0"/>
            <c:showLeaderLines val="1"/>
          </c:dLbls>
          <c:cat>
            <c:strRef>
              <c:f>(Sheet2!$E$2:$E$6;Sheet2!$E$12)</c:f>
              <c:strCache>
                <c:ptCount val="6"/>
                <c:pt idx="0">
                  <c:v>1 Stop</c:v>
                </c:pt>
                <c:pt idx="1">
                  <c:v>2 Stops</c:v>
                </c:pt>
                <c:pt idx="2">
                  <c:v>3 Stops</c:v>
                </c:pt>
                <c:pt idx="3">
                  <c:v>4 Stops</c:v>
                </c:pt>
                <c:pt idx="4">
                  <c:v>5 Stops</c:v>
                </c:pt>
                <c:pt idx="5">
                  <c:v>≥6 Stops</c:v>
                </c:pt>
              </c:strCache>
            </c:strRef>
          </c:cat>
          <c:val>
            <c:numRef>
              <c:f>(Sheet2!$H$2:$H$6;Sheet2!$H$12)</c:f>
              <c:numCache>
                <c:formatCode>0.00%</c:formatCode>
                <c:ptCount val="6"/>
                <c:pt idx="0">
                  <c:v>0.48</c:v>
                </c:pt>
                <c:pt idx="1">
                  <c:v>0.10666666666666667</c:v>
                </c:pt>
                <c:pt idx="2">
                  <c:v>0.10666666666666667</c:v>
                </c:pt>
                <c:pt idx="3">
                  <c:v>5.3333333333333337E-2</c:v>
                </c:pt>
                <c:pt idx="4">
                  <c:v>5.3333333333333337E-2</c:v>
                </c:pt>
                <c:pt idx="5">
                  <c:v>0.2</c:v>
                </c:pt>
              </c:numCache>
            </c:numRef>
          </c:val>
        </c:ser>
        <c:dLbls>
          <c:showLegendKey val="0"/>
          <c:showVal val="0"/>
          <c:showCatName val="1"/>
          <c:showSerName val="0"/>
          <c:showPercent val="0"/>
          <c:showBubbleSize val="0"/>
          <c:showLeaderLines val="1"/>
        </c:dLbls>
        <c:firstSliceAng val="0"/>
        <c:holeSize val="50"/>
      </c:doughnutChart>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2559555219855071E-2"/>
          <c:y val="1.7022370111685829E-2"/>
          <c:w val="0.66824009022525277"/>
          <c:h val="0.80333563953041431"/>
        </c:manualLayout>
      </c:layout>
      <c:barChart>
        <c:barDir val="col"/>
        <c:grouping val="clustered"/>
        <c:varyColors val="0"/>
        <c:ser>
          <c:idx val="0"/>
          <c:order val="0"/>
          <c:invertIfNegative val="0"/>
          <c:cat>
            <c:numRef>
              <c:f>'Food Retial'!$AD$3:$AD$27</c:f>
              <c:numCache>
                <c:formatCode>General</c:formatCode>
                <c:ptCount val="25"/>
                <c:pt idx="0">
                  <c:v>2000</c:v>
                </c:pt>
                <c:pt idx="1">
                  <c:v>4000</c:v>
                </c:pt>
                <c:pt idx="2">
                  <c:v>6000</c:v>
                </c:pt>
                <c:pt idx="3">
                  <c:v>8000</c:v>
                </c:pt>
                <c:pt idx="4">
                  <c:v>10000</c:v>
                </c:pt>
                <c:pt idx="5">
                  <c:v>12000</c:v>
                </c:pt>
                <c:pt idx="6">
                  <c:v>14000</c:v>
                </c:pt>
                <c:pt idx="7">
                  <c:v>16000</c:v>
                </c:pt>
                <c:pt idx="8">
                  <c:v>18000</c:v>
                </c:pt>
                <c:pt idx="9">
                  <c:v>20000</c:v>
                </c:pt>
                <c:pt idx="10">
                  <c:v>22000</c:v>
                </c:pt>
                <c:pt idx="11">
                  <c:v>24000</c:v>
                </c:pt>
                <c:pt idx="12">
                  <c:v>26000</c:v>
                </c:pt>
                <c:pt idx="13">
                  <c:v>28000</c:v>
                </c:pt>
                <c:pt idx="14">
                  <c:v>30000</c:v>
                </c:pt>
                <c:pt idx="15">
                  <c:v>32000</c:v>
                </c:pt>
                <c:pt idx="16">
                  <c:v>34000</c:v>
                </c:pt>
                <c:pt idx="17">
                  <c:v>36000</c:v>
                </c:pt>
                <c:pt idx="18">
                  <c:v>38000</c:v>
                </c:pt>
                <c:pt idx="19">
                  <c:v>40000</c:v>
                </c:pt>
                <c:pt idx="20">
                  <c:v>42000</c:v>
                </c:pt>
                <c:pt idx="21">
                  <c:v>44000</c:v>
                </c:pt>
                <c:pt idx="22">
                  <c:v>46000</c:v>
                </c:pt>
                <c:pt idx="23">
                  <c:v>48000</c:v>
                </c:pt>
                <c:pt idx="24">
                  <c:v>50000</c:v>
                </c:pt>
              </c:numCache>
            </c:numRef>
          </c:cat>
          <c:val>
            <c:numRef>
              <c:f>'Food Retial'!$AE$3:$AE$27</c:f>
              <c:numCache>
                <c:formatCode>General</c:formatCode>
                <c:ptCount val="25"/>
                <c:pt idx="0">
                  <c:v>20</c:v>
                </c:pt>
                <c:pt idx="1">
                  <c:v>34</c:v>
                </c:pt>
                <c:pt idx="2">
                  <c:v>46</c:v>
                </c:pt>
                <c:pt idx="3">
                  <c:v>25</c:v>
                </c:pt>
                <c:pt idx="4">
                  <c:v>28</c:v>
                </c:pt>
                <c:pt idx="5">
                  <c:v>23</c:v>
                </c:pt>
                <c:pt idx="6">
                  <c:v>12</c:v>
                </c:pt>
                <c:pt idx="7">
                  <c:v>15</c:v>
                </c:pt>
                <c:pt idx="8">
                  <c:v>4</c:v>
                </c:pt>
                <c:pt idx="9">
                  <c:v>5</c:v>
                </c:pt>
                <c:pt idx="10">
                  <c:v>7</c:v>
                </c:pt>
                <c:pt idx="11">
                  <c:v>4</c:v>
                </c:pt>
                <c:pt idx="12">
                  <c:v>8</c:v>
                </c:pt>
                <c:pt idx="13">
                  <c:v>2</c:v>
                </c:pt>
                <c:pt idx="14">
                  <c:v>1</c:v>
                </c:pt>
                <c:pt idx="15">
                  <c:v>0</c:v>
                </c:pt>
                <c:pt idx="16">
                  <c:v>3</c:v>
                </c:pt>
                <c:pt idx="17">
                  <c:v>0</c:v>
                </c:pt>
                <c:pt idx="18">
                  <c:v>0</c:v>
                </c:pt>
                <c:pt idx="19">
                  <c:v>2</c:v>
                </c:pt>
                <c:pt idx="20">
                  <c:v>0</c:v>
                </c:pt>
                <c:pt idx="21">
                  <c:v>2</c:v>
                </c:pt>
                <c:pt idx="22">
                  <c:v>1</c:v>
                </c:pt>
                <c:pt idx="23">
                  <c:v>0</c:v>
                </c:pt>
                <c:pt idx="24">
                  <c:v>0</c:v>
                </c:pt>
              </c:numCache>
            </c:numRef>
          </c:val>
        </c:ser>
        <c:dLbls>
          <c:showLegendKey val="0"/>
          <c:showVal val="0"/>
          <c:showCatName val="0"/>
          <c:showSerName val="0"/>
          <c:showPercent val="0"/>
          <c:showBubbleSize val="0"/>
        </c:dLbls>
        <c:gapWidth val="60"/>
        <c:axId val="191240064"/>
        <c:axId val="191242240"/>
      </c:barChart>
      <c:lineChart>
        <c:grouping val="standard"/>
        <c:varyColors val="0"/>
        <c:ser>
          <c:idx val="1"/>
          <c:order val="1"/>
          <c:marker>
            <c:symbol val="none"/>
          </c:marker>
          <c:cat>
            <c:numRef>
              <c:f>'Food Retial'!$AD$3:$AD$27</c:f>
              <c:numCache>
                <c:formatCode>General</c:formatCode>
                <c:ptCount val="25"/>
                <c:pt idx="0">
                  <c:v>2000</c:v>
                </c:pt>
                <c:pt idx="1">
                  <c:v>4000</c:v>
                </c:pt>
                <c:pt idx="2">
                  <c:v>6000</c:v>
                </c:pt>
                <c:pt idx="3">
                  <c:v>8000</c:v>
                </c:pt>
                <c:pt idx="4">
                  <c:v>10000</c:v>
                </c:pt>
                <c:pt idx="5">
                  <c:v>12000</c:v>
                </c:pt>
                <c:pt idx="6">
                  <c:v>14000</c:v>
                </c:pt>
                <c:pt idx="7">
                  <c:v>16000</c:v>
                </c:pt>
                <c:pt idx="8">
                  <c:v>18000</c:v>
                </c:pt>
                <c:pt idx="9">
                  <c:v>20000</c:v>
                </c:pt>
                <c:pt idx="10">
                  <c:v>22000</c:v>
                </c:pt>
                <c:pt idx="11">
                  <c:v>24000</c:v>
                </c:pt>
                <c:pt idx="12">
                  <c:v>26000</c:v>
                </c:pt>
                <c:pt idx="13">
                  <c:v>28000</c:v>
                </c:pt>
                <c:pt idx="14">
                  <c:v>30000</c:v>
                </c:pt>
                <c:pt idx="15">
                  <c:v>32000</c:v>
                </c:pt>
                <c:pt idx="16">
                  <c:v>34000</c:v>
                </c:pt>
                <c:pt idx="17">
                  <c:v>36000</c:v>
                </c:pt>
                <c:pt idx="18">
                  <c:v>38000</c:v>
                </c:pt>
                <c:pt idx="19">
                  <c:v>40000</c:v>
                </c:pt>
                <c:pt idx="20">
                  <c:v>42000</c:v>
                </c:pt>
                <c:pt idx="21">
                  <c:v>44000</c:v>
                </c:pt>
                <c:pt idx="22">
                  <c:v>46000</c:v>
                </c:pt>
                <c:pt idx="23">
                  <c:v>48000</c:v>
                </c:pt>
                <c:pt idx="24">
                  <c:v>50000</c:v>
                </c:pt>
              </c:numCache>
            </c:numRef>
          </c:cat>
          <c:val>
            <c:numRef>
              <c:f>'Food Retial'!$AF$3:$AF$27</c:f>
              <c:numCache>
                <c:formatCode>0.00%</c:formatCode>
                <c:ptCount val="25"/>
                <c:pt idx="0">
                  <c:v>8.2644628099173556E-2</c:v>
                </c:pt>
                <c:pt idx="1">
                  <c:v>0.2231404958677686</c:v>
                </c:pt>
                <c:pt idx="2">
                  <c:v>0.41322314049586778</c:v>
                </c:pt>
                <c:pt idx="3">
                  <c:v>0.51652892561983466</c:v>
                </c:pt>
                <c:pt idx="4">
                  <c:v>0.63223140495867769</c:v>
                </c:pt>
                <c:pt idx="5">
                  <c:v>0.72727272727272729</c:v>
                </c:pt>
                <c:pt idx="6">
                  <c:v>0.77685950413223137</c:v>
                </c:pt>
                <c:pt idx="7">
                  <c:v>0.83884297520661155</c:v>
                </c:pt>
                <c:pt idx="8">
                  <c:v>0.85537190082644632</c:v>
                </c:pt>
                <c:pt idx="9">
                  <c:v>0.87603305785123964</c:v>
                </c:pt>
                <c:pt idx="10">
                  <c:v>0.9049586776859504</c:v>
                </c:pt>
                <c:pt idx="11">
                  <c:v>0.92148760330578516</c:v>
                </c:pt>
                <c:pt idx="12">
                  <c:v>0.95454545454545459</c:v>
                </c:pt>
                <c:pt idx="13">
                  <c:v>0.96280991735537191</c:v>
                </c:pt>
                <c:pt idx="14">
                  <c:v>0.96694214876033058</c:v>
                </c:pt>
                <c:pt idx="15">
                  <c:v>0.96694214876033058</c:v>
                </c:pt>
                <c:pt idx="16">
                  <c:v>0.97933884297520657</c:v>
                </c:pt>
                <c:pt idx="17">
                  <c:v>0.97933884297520657</c:v>
                </c:pt>
                <c:pt idx="18">
                  <c:v>0.97933884297520657</c:v>
                </c:pt>
                <c:pt idx="19">
                  <c:v>0.98760330578512401</c:v>
                </c:pt>
                <c:pt idx="20">
                  <c:v>0.98760330578512401</c:v>
                </c:pt>
                <c:pt idx="21">
                  <c:v>0.99586776859504134</c:v>
                </c:pt>
                <c:pt idx="22">
                  <c:v>1</c:v>
                </c:pt>
                <c:pt idx="23">
                  <c:v>1</c:v>
                </c:pt>
                <c:pt idx="24">
                  <c:v>1</c:v>
                </c:pt>
              </c:numCache>
            </c:numRef>
          </c:val>
          <c:smooth val="0"/>
        </c:ser>
        <c:dLbls>
          <c:showLegendKey val="0"/>
          <c:showVal val="0"/>
          <c:showCatName val="0"/>
          <c:showSerName val="0"/>
          <c:showPercent val="0"/>
          <c:showBubbleSize val="0"/>
        </c:dLbls>
        <c:marker val="1"/>
        <c:smooth val="0"/>
        <c:axId val="191245696"/>
        <c:axId val="191244160"/>
      </c:lineChart>
      <c:catAx>
        <c:axId val="191240064"/>
        <c:scaling>
          <c:orientation val="minMax"/>
        </c:scaling>
        <c:delete val="0"/>
        <c:axPos val="b"/>
        <c:title>
          <c:tx>
            <c:rich>
              <a:bodyPr/>
              <a:lstStyle/>
              <a:p>
                <a:pPr>
                  <a:defRPr/>
                </a:pPr>
                <a:r>
                  <a:rPr lang="de-DE"/>
                  <a:t>Distance</a:t>
                </a:r>
                <a:r>
                  <a:rPr lang="de-DE" baseline="0"/>
                  <a:t> (m)</a:t>
                </a:r>
                <a:endParaRPr lang="de-DE"/>
              </a:p>
            </c:rich>
          </c:tx>
          <c:layout/>
          <c:overlay val="0"/>
        </c:title>
        <c:numFmt formatCode="General" sourceLinked="1"/>
        <c:majorTickMark val="out"/>
        <c:minorTickMark val="none"/>
        <c:tickLblPos val="nextTo"/>
        <c:crossAx val="191242240"/>
        <c:crosses val="autoZero"/>
        <c:auto val="1"/>
        <c:lblAlgn val="ctr"/>
        <c:lblOffset val="100"/>
        <c:noMultiLvlLbl val="0"/>
      </c:catAx>
      <c:valAx>
        <c:axId val="191242240"/>
        <c:scaling>
          <c:orientation val="minMax"/>
        </c:scaling>
        <c:delete val="0"/>
        <c:axPos val="l"/>
        <c:title>
          <c:tx>
            <c:rich>
              <a:bodyPr/>
              <a:lstStyle/>
              <a:p>
                <a:pPr>
                  <a:defRPr/>
                </a:pPr>
                <a:r>
                  <a:rPr lang="de-DE"/>
                  <a:t>Frequency</a:t>
                </a:r>
              </a:p>
            </c:rich>
          </c:tx>
          <c:layout/>
          <c:overlay val="0"/>
        </c:title>
        <c:numFmt formatCode="General" sourceLinked="1"/>
        <c:majorTickMark val="out"/>
        <c:minorTickMark val="none"/>
        <c:tickLblPos val="nextTo"/>
        <c:crossAx val="191240064"/>
        <c:crosses val="autoZero"/>
        <c:crossBetween val="between"/>
      </c:valAx>
      <c:valAx>
        <c:axId val="191244160"/>
        <c:scaling>
          <c:orientation val="minMax"/>
          <c:max val="1"/>
        </c:scaling>
        <c:delete val="0"/>
        <c:axPos val="r"/>
        <c:numFmt formatCode="0.00%" sourceLinked="1"/>
        <c:majorTickMark val="out"/>
        <c:minorTickMark val="none"/>
        <c:tickLblPos val="nextTo"/>
        <c:crossAx val="191245696"/>
        <c:crosses val="max"/>
        <c:crossBetween val="between"/>
      </c:valAx>
      <c:catAx>
        <c:axId val="191245696"/>
        <c:scaling>
          <c:orientation val="minMax"/>
        </c:scaling>
        <c:delete val="1"/>
        <c:axPos val="b"/>
        <c:numFmt formatCode="General" sourceLinked="1"/>
        <c:majorTickMark val="out"/>
        <c:minorTickMark val="none"/>
        <c:tickLblPos val="nextTo"/>
        <c:crossAx val="191244160"/>
        <c:crosses val="autoZero"/>
        <c:auto val="1"/>
        <c:lblAlgn val="ctr"/>
        <c:lblOffset val="100"/>
        <c:noMultiLvlLbl val="0"/>
      </c:catAx>
    </c:plotArea>
    <c:legend>
      <c:legendPos val="r"/>
      <c:layout>
        <c:manualLayout>
          <c:xMode val="edge"/>
          <c:yMode val="edge"/>
          <c:x val="0.86150379426440538"/>
          <c:y val="0.45586316237345587"/>
          <c:w val="9.0953179115363991E-2"/>
          <c:h val="9.9250756255816835E-2"/>
        </c:manualLayout>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Frequency</c:v>
          </c:tx>
          <c:invertIfNegative val="0"/>
          <c:cat>
            <c:strRef>
              <c:f>Sheet1!$E$3:$E$33</c:f>
              <c:strCache>
                <c:ptCount val="31"/>
                <c:pt idx="0">
                  <c:v>2000</c:v>
                </c:pt>
                <c:pt idx="1">
                  <c:v>4000</c:v>
                </c:pt>
                <c:pt idx="2">
                  <c:v>6000</c:v>
                </c:pt>
                <c:pt idx="3">
                  <c:v>8000</c:v>
                </c:pt>
                <c:pt idx="4">
                  <c:v>10000</c:v>
                </c:pt>
                <c:pt idx="5">
                  <c:v>12000</c:v>
                </c:pt>
                <c:pt idx="6">
                  <c:v>14000</c:v>
                </c:pt>
                <c:pt idx="7">
                  <c:v>16000</c:v>
                </c:pt>
                <c:pt idx="8">
                  <c:v>18000</c:v>
                </c:pt>
                <c:pt idx="9">
                  <c:v>20000</c:v>
                </c:pt>
                <c:pt idx="10">
                  <c:v>22000</c:v>
                </c:pt>
                <c:pt idx="11">
                  <c:v>24000</c:v>
                </c:pt>
                <c:pt idx="12">
                  <c:v>26000</c:v>
                </c:pt>
                <c:pt idx="13">
                  <c:v>28000</c:v>
                </c:pt>
                <c:pt idx="14">
                  <c:v>30000</c:v>
                </c:pt>
                <c:pt idx="15">
                  <c:v>32000</c:v>
                </c:pt>
                <c:pt idx="16">
                  <c:v>34000</c:v>
                </c:pt>
                <c:pt idx="17">
                  <c:v>36000</c:v>
                </c:pt>
                <c:pt idx="18">
                  <c:v>38000</c:v>
                </c:pt>
                <c:pt idx="19">
                  <c:v>40000</c:v>
                </c:pt>
                <c:pt idx="20">
                  <c:v>42000</c:v>
                </c:pt>
                <c:pt idx="21">
                  <c:v>44000</c:v>
                </c:pt>
                <c:pt idx="22">
                  <c:v>46000</c:v>
                </c:pt>
                <c:pt idx="23">
                  <c:v>48000</c:v>
                </c:pt>
                <c:pt idx="24">
                  <c:v>50000</c:v>
                </c:pt>
                <c:pt idx="25">
                  <c:v>52000</c:v>
                </c:pt>
                <c:pt idx="26">
                  <c:v>54000</c:v>
                </c:pt>
                <c:pt idx="27">
                  <c:v>56000</c:v>
                </c:pt>
                <c:pt idx="28">
                  <c:v>58000</c:v>
                </c:pt>
                <c:pt idx="29">
                  <c:v>60000</c:v>
                </c:pt>
                <c:pt idx="30">
                  <c:v>More</c:v>
                </c:pt>
              </c:strCache>
            </c:strRef>
          </c:cat>
          <c:val>
            <c:numRef>
              <c:f>Sheet1!$F$3:$F$33</c:f>
              <c:numCache>
                <c:formatCode>General</c:formatCode>
                <c:ptCount val="31"/>
                <c:pt idx="0">
                  <c:v>228</c:v>
                </c:pt>
                <c:pt idx="1">
                  <c:v>277</c:v>
                </c:pt>
                <c:pt idx="2">
                  <c:v>229</c:v>
                </c:pt>
                <c:pt idx="3">
                  <c:v>176</c:v>
                </c:pt>
                <c:pt idx="4">
                  <c:v>164</c:v>
                </c:pt>
                <c:pt idx="5">
                  <c:v>133</c:v>
                </c:pt>
                <c:pt idx="6">
                  <c:v>116</c:v>
                </c:pt>
                <c:pt idx="7">
                  <c:v>128</c:v>
                </c:pt>
                <c:pt idx="8">
                  <c:v>64</c:v>
                </c:pt>
                <c:pt idx="9">
                  <c:v>67</c:v>
                </c:pt>
                <c:pt idx="10">
                  <c:v>73</c:v>
                </c:pt>
                <c:pt idx="11">
                  <c:v>26</c:v>
                </c:pt>
                <c:pt idx="12">
                  <c:v>41</c:v>
                </c:pt>
                <c:pt idx="13">
                  <c:v>11</c:v>
                </c:pt>
                <c:pt idx="14">
                  <c:v>12</c:v>
                </c:pt>
                <c:pt idx="15">
                  <c:v>12</c:v>
                </c:pt>
                <c:pt idx="16">
                  <c:v>16</c:v>
                </c:pt>
                <c:pt idx="17">
                  <c:v>4</c:v>
                </c:pt>
                <c:pt idx="18">
                  <c:v>6</c:v>
                </c:pt>
                <c:pt idx="19">
                  <c:v>16</c:v>
                </c:pt>
                <c:pt idx="20">
                  <c:v>8</c:v>
                </c:pt>
                <c:pt idx="21">
                  <c:v>4</c:v>
                </c:pt>
                <c:pt idx="22">
                  <c:v>6</c:v>
                </c:pt>
                <c:pt idx="23">
                  <c:v>2</c:v>
                </c:pt>
                <c:pt idx="24">
                  <c:v>4</c:v>
                </c:pt>
                <c:pt idx="25">
                  <c:v>0</c:v>
                </c:pt>
                <c:pt idx="26">
                  <c:v>2</c:v>
                </c:pt>
                <c:pt idx="27">
                  <c:v>1</c:v>
                </c:pt>
                <c:pt idx="28">
                  <c:v>0</c:v>
                </c:pt>
                <c:pt idx="29">
                  <c:v>1</c:v>
                </c:pt>
                <c:pt idx="30">
                  <c:v>0</c:v>
                </c:pt>
              </c:numCache>
            </c:numRef>
          </c:val>
        </c:ser>
        <c:dLbls>
          <c:showLegendKey val="0"/>
          <c:showVal val="0"/>
          <c:showCatName val="0"/>
          <c:showSerName val="0"/>
          <c:showPercent val="0"/>
          <c:showBubbleSize val="0"/>
        </c:dLbls>
        <c:gapWidth val="60"/>
        <c:axId val="191658240"/>
        <c:axId val="191680896"/>
      </c:barChart>
      <c:lineChart>
        <c:grouping val="standard"/>
        <c:varyColors val="0"/>
        <c:ser>
          <c:idx val="1"/>
          <c:order val="1"/>
          <c:tx>
            <c:v>Cumulative %</c:v>
          </c:tx>
          <c:marker>
            <c:symbol val="none"/>
          </c:marker>
          <c:cat>
            <c:strRef>
              <c:f>Sheet1!$E$3:$E$33</c:f>
              <c:strCache>
                <c:ptCount val="31"/>
                <c:pt idx="0">
                  <c:v>2000</c:v>
                </c:pt>
                <c:pt idx="1">
                  <c:v>4000</c:v>
                </c:pt>
                <c:pt idx="2">
                  <c:v>6000</c:v>
                </c:pt>
                <c:pt idx="3">
                  <c:v>8000</c:v>
                </c:pt>
                <c:pt idx="4">
                  <c:v>10000</c:v>
                </c:pt>
                <c:pt idx="5">
                  <c:v>12000</c:v>
                </c:pt>
                <c:pt idx="6">
                  <c:v>14000</c:v>
                </c:pt>
                <c:pt idx="7">
                  <c:v>16000</c:v>
                </c:pt>
                <c:pt idx="8">
                  <c:v>18000</c:v>
                </c:pt>
                <c:pt idx="9">
                  <c:v>20000</c:v>
                </c:pt>
                <c:pt idx="10">
                  <c:v>22000</c:v>
                </c:pt>
                <c:pt idx="11">
                  <c:v>24000</c:v>
                </c:pt>
                <c:pt idx="12">
                  <c:v>26000</c:v>
                </c:pt>
                <c:pt idx="13">
                  <c:v>28000</c:v>
                </c:pt>
                <c:pt idx="14">
                  <c:v>30000</c:v>
                </c:pt>
                <c:pt idx="15">
                  <c:v>32000</c:v>
                </c:pt>
                <c:pt idx="16">
                  <c:v>34000</c:v>
                </c:pt>
                <c:pt idx="17">
                  <c:v>36000</c:v>
                </c:pt>
                <c:pt idx="18">
                  <c:v>38000</c:v>
                </c:pt>
                <c:pt idx="19">
                  <c:v>40000</c:v>
                </c:pt>
                <c:pt idx="20">
                  <c:v>42000</c:v>
                </c:pt>
                <c:pt idx="21">
                  <c:v>44000</c:v>
                </c:pt>
                <c:pt idx="22">
                  <c:v>46000</c:v>
                </c:pt>
                <c:pt idx="23">
                  <c:v>48000</c:v>
                </c:pt>
                <c:pt idx="24">
                  <c:v>50000</c:v>
                </c:pt>
                <c:pt idx="25">
                  <c:v>52000</c:v>
                </c:pt>
                <c:pt idx="26">
                  <c:v>54000</c:v>
                </c:pt>
                <c:pt idx="27">
                  <c:v>56000</c:v>
                </c:pt>
                <c:pt idx="28">
                  <c:v>58000</c:v>
                </c:pt>
                <c:pt idx="29">
                  <c:v>60000</c:v>
                </c:pt>
                <c:pt idx="30">
                  <c:v>More</c:v>
                </c:pt>
              </c:strCache>
            </c:strRef>
          </c:cat>
          <c:val>
            <c:numRef>
              <c:f>Sheet1!$G$3:$G$33</c:f>
              <c:numCache>
                <c:formatCode>0.00%</c:formatCode>
                <c:ptCount val="31"/>
                <c:pt idx="0">
                  <c:v>0.12479474548440066</c:v>
                </c:pt>
                <c:pt idx="1">
                  <c:v>0.2764094143404488</c:v>
                </c:pt>
                <c:pt idx="2">
                  <c:v>0.40175150519978109</c:v>
                </c:pt>
                <c:pt idx="3">
                  <c:v>0.49808429118773945</c:v>
                </c:pt>
                <c:pt idx="4">
                  <c:v>0.58784893267651883</c:v>
                </c:pt>
                <c:pt idx="5">
                  <c:v>0.66064586754241927</c:v>
                </c:pt>
                <c:pt idx="6">
                  <c:v>0.72413793103448276</c:v>
                </c:pt>
                <c:pt idx="7">
                  <c:v>0.79419813902572522</c:v>
                </c:pt>
                <c:pt idx="8">
                  <c:v>0.82922824302134646</c:v>
                </c:pt>
                <c:pt idx="9">
                  <c:v>0.86590038314176243</c:v>
                </c:pt>
                <c:pt idx="10">
                  <c:v>0.90585659551176789</c:v>
                </c:pt>
                <c:pt idx="11">
                  <c:v>0.92008757525998908</c:v>
                </c:pt>
                <c:pt idx="12">
                  <c:v>0.94252873563218387</c:v>
                </c:pt>
                <c:pt idx="13">
                  <c:v>0.94854953475643133</c:v>
                </c:pt>
                <c:pt idx="14">
                  <c:v>0.95511767925561031</c:v>
                </c:pt>
                <c:pt idx="15">
                  <c:v>0.96168582375478928</c:v>
                </c:pt>
                <c:pt idx="16">
                  <c:v>0.97044334975369462</c:v>
                </c:pt>
                <c:pt idx="17">
                  <c:v>0.97263273125342087</c:v>
                </c:pt>
                <c:pt idx="18">
                  <c:v>0.97591680350301035</c:v>
                </c:pt>
                <c:pt idx="19">
                  <c:v>0.98467432950191569</c:v>
                </c:pt>
                <c:pt idx="20">
                  <c:v>0.98905309250136841</c:v>
                </c:pt>
                <c:pt idx="21">
                  <c:v>0.99124247400109466</c:v>
                </c:pt>
                <c:pt idx="22">
                  <c:v>0.99452654625068415</c:v>
                </c:pt>
                <c:pt idx="23">
                  <c:v>0.99562123700054739</c:v>
                </c:pt>
                <c:pt idx="24">
                  <c:v>0.99781061850027364</c:v>
                </c:pt>
                <c:pt idx="25">
                  <c:v>0.99781061850027364</c:v>
                </c:pt>
                <c:pt idx="26">
                  <c:v>0.99890530925013687</c:v>
                </c:pt>
                <c:pt idx="27">
                  <c:v>0.99945265462506838</c:v>
                </c:pt>
                <c:pt idx="28">
                  <c:v>0.99945265462506838</c:v>
                </c:pt>
                <c:pt idx="29">
                  <c:v>1</c:v>
                </c:pt>
                <c:pt idx="30">
                  <c:v>1</c:v>
                </c:pt>
              </c:numCache>
            </c:numRef>
          </c:val>
          <c:smooth val="0"/>
        </c:ser>
        <c:dLbls>
          <c:showLegendKey val="0"/>
          <c:showVal val="0"/>
          <c:showCatName val="0"/>
          <c:showSerName val="0"/>
          <c:showPercent val="0"/>
          <c:showBubbleSize val="0"/>
        </c:dLbls>
        <c:marker val="1"/>
        <c:smooth val="0"/>
        <c:axId val="191684608"/>
        <c:axId val="191682816"/>
      </c:lineChart>
      <c:catAx>
        <c:axId val="191658240"/>
        <c:scaling>
          <c:orientation val="minMax"/>
        </c:scaling>
        <c:delete val="0"/>
        <c:axPos val="b"/>
        <c:title>
          <c:tx>
            <c:rich>
              <a:bodyPr/>
              <a:lstStyle/>
              <a:p>
                <a:pPr>
                  <a:defRPr/>
                </a:pPr>
                <a:r>
                  <a:rPr lang="de-DE"/>
                  <a:t>Distance (m)</a:t>
                </a:r>
              </a:p>
            </c:rich>
          </c:tx>
          <c:layout/>
          <c:overlay val="0"/>
        </c:title>
        <c:majorTickMark val="out"/>
        <c:minorTickMark val="none"/>
        <c:tickLblPos val="nextTo"/>
        <c:crossAx val="191680896"/>
        <c:crosses val="autoZero"/>
        <c:auto val="1"/>
        <c:lblAlgn val="ctr"/>
        <c:lblOffset val="100"/>
        <c:noMultiLvlLbl val="0"/>
      </c:catAx>
      <c:valAx>
        <c:axId val="191680896"/>
        <c:scaling>
          <c:orientation val="minMax"/>
        </c:scaling>
        <c:delete val="0"/>
        <c:axPos val="l"/>
        <c:title>
          <c:tx>
            <c:rich>
              <a:bodyPr/>
              <a:lstStyle/>
              <a:p>
                <a:pPr>
                  <a:defRPr/>
                </a:pPr>
                <a:r>
                  <a:rPr lang="de-DE"/>
                  <a:t>Frequency</a:t>
                </a:r>
              </a:p>
            </c:rich>
          </c:tx>
          <c:layout/>
          <c:overlay val="0"/>
        </c:title>
        <c:numFmt formatCode="General" sourceLinked="1"/>
        <c:majorTickMark val="out"/>
        <c:minorTickMark val="none"/>
        <c:tickLblPos val="nextTo"/>
        <c:crossAx val="191658240"/>
        <c:crosses val="autoZero"/>
        <c:crossBetween val="between"/>
      </c:valAx>
      <c:valAx>
        <c:axId val="191682816"/>
        <c:scaling>
          <c:orientation val="minMax"/>
          <c:max val="1"/>
        </c:scaling>
        <c:delete val="0"/>
        <c:axPos val="r"/>
        <c:numFmt formatCode="0.00%" sourceLinked="1"/>
        <c:majorTickMark val="out"/>
        <c:minorTickMark val="none"/>
        <c:tickLblPos val="nextTo"/>
        <c:crossAx val="191684608"/>
        <c:crosses val="max"/>
        <c:crossBetween val="between"/>
      </c:valAx>
      <c:catAx>
        <c:axId val="191684608"/>
        <c:scaling>
          <c:orientation val="minMax"/>
        </c:scaling>
        <c:delete val="1"/>
        <c:axPos val="b"/>
        <c:majorTickMark val="out"/>
        <c:minorTickMark val="none"/>
        <c:tickLblPos val="nextTo"/>
        <c:crossAx val="191682816"/>
        <c:crosses val="autoZero"/>
        <c:auto val="1"/>
        <c:lblAlgn val="ctr"/>
        <c:lblOffset val="100"/>
        <c:noMultiLvlLbl val="0"/>
      </c:catAx>
    </c:plotArea>
    <c:legend>
      <c:legendPos val="r"/>
      <c:layout/>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doughnutChart>
        <c:varyColors val="1"/>
        <c:ser>
          <c:idx val="0"/>
          <c:order val="0"/>
          <c:cat>
            <c:strRef>
              <c:f>Sheet1!$A$2:$A$4</c:f>
              <c:strCache>
                <c:ptCount val="3"/>
                <c:pt idx="0">
                  <c:v>&gt; 200</c:v>
                </c:pt>
                <c:pt idx="1">
                  <c:v>100 -200</c:v>
                </c:pt>
                <c:pt idx="2">
                  <c:v>&lt;100</c:v>
                </c:pt>
              </c:strCache>
            </c:strRef>
          </c:cat>
          <c:val>
            <c:numRef>
              <c:f>Sheet1!$B$2:$B$4</c:f>
              <c:numCache>
                <c:formatCode>General</c:formatCode>
                <c:ptCount val="3"/>
                <c:pt idx="0">
                  <c:v>67</c:v>
                </c:pt>
                <c:pt idx="1">
                  <c:v>203</c:v>
                </c:pt>
                <c:pt idx="2">
                  <c:v>5053</c:v>
                </c:pt>
              </c:numCache>
            </c:numRef>
          </c:val>
        </c:ser>
        <c:dLbls>
          <c:showLegendKey val="0"/>
          <c:showVal val="0"/>
          <c:showCatName val="0"/>
          <c:showSerName val="0"/>
          <c:showPercent val="0"/>
          <c:showBubbleSize val="0"/>
          <c:showLeaderLines val="1"/>
        </c:dLbls>
        <c:firstSliceAng val="0"/>
        <c:holeSize val="50"/>
      </c:doughnutChart>
    </c:plotArea>
    <c:legend>
      <c:legendPos val="r"/>
      <c:layout>
        <c:manualLayout>
          <c:xMode val="edge"/>
          <c:yMode val="edge"/>
          <c:x val="0.79522523023239533"/>
          <c:y val="0.36003658429063756"/>
          <c:w val="0.16180933302079883"/>
          <c:h val="0.24395157078398094"/>
        </c:manualLayout>
      </c:layout>
      <c:overlay val="0"/>
    </c:legend>
    <c:plotVisOnly val="1"/>
    <c:dispBlanksAs val="gap"/>
    <c:showDLblsOverMax val="0"/>
  </c:chart>
  <c:externalData r:id="rId1">
    <c:autoUpdate val="0"/>
  </c:externalData>
  <c:userShapes r:id="rId2"/>
</c:chartSpace>
</file>

<file path=ppt/drawings/_rels/drawing1.xml.rels><?xml version="1.0" encoding="UTF-8" standalone="yes"?>
<Relationships xmlns="http://schemas.openxmlformats.org/package/2006/relationships"><Relationship Id="rId1" Type="http://schemas.openxmlformats.org/officeDocument/2006/relationships/image" Target="../media/image22.png"/></Relationships>
</file>

<file path=ppt/drawings/drawing1.xml><?xml version="1.0" encoding="utf-8"?>
<c:userShapes xmlns:c="http://schemas.openxmlformats.org/drawingml/2006/chart">
  <cdr:relSizeAnchor xmlns:cdr="http://schemas.openxmlformats.org/drawingml/2006/chartDrawing">
    <cdr:from>
      <cdr:x>0.90653</cdr:x>
      <cdr:y>0.37226</cdr:y>
    </cdr:from>
    <cdr:to>
      <cdr:x>0.95873</cdr:x>
      <cdr:y>0.41944</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3751394" y="1051312"/>
          <a:ext cx="216023" cy="133249"/>
        </a:xfrm>
        <a:prstGeom xmlns:a="http://schemas.openxmlformats.org/drawingml/2006/main" prst="rect">
          <a:avLst/>
        </a:prstGeom>
      </cdr:spPr>
    </cdr:pic>
  </cdr:relSizeAnchor>
  <cdr:relSizeAnchor xmlns:cdr="http://schemas.openxmlformats.org/drawingml/2006/chartDrawing">
    <cdr:from>
      <cdr:x>0.9478</cdr:x>
      <cdr:y>0.45895</cdr:y>
    </cdr:from>
    <cdr:to>
      <cdr:x>1</cdr:x>
      <cdr:y>0.50613</cdr:y>
    </cdr:to>
    <cdr:pic>
      <cdr:nvPicPr>
        <cdr:cNvPr id="3"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3922187" y="1296144"/>
          <a:ext cx="216023" cy="133249"/>
        </a:xfrm>
        <a:prstGeom xmlns:a="http://schemas.openxmlformats.org/drawingml/2006/main" prst="rect">
          <a:avLst/>
        </a:prstGeom>
      </cdr:spPr>
    </cdr:pic>
  </cdr:relSizeAnchor>
  <cdr:relSizeAnchor xmlns:cdr="http://schemas.openxmlformats.org/drawingml/2006/chartDrawing">
    <cdr:from>
      <cdr:x>0.89837</cdr:x>
      <cdr:y>0.53544</cdr:y>
    </cdr:from>
    <cdr:to>
      <cdr:x>0.95057</cdr:x>
      <cdr:y>0.58262</cdr:y>
    </cdr:to>
    <cdr:pic>
      <cdr:nvPicPr>
        <cdr:cNvPr id="4"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3717640" y="1512168"/>
          <a:ext cx="216023" cy="133249"/>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7F4AE8B-A150-4820-BC27-EE42D733F4B8}" type="datetimeFigureOut">
              <a:rPr lang="en-GB" smtClean="0"/>
              <a:t>25/04/2019</a:t>
            </a:fld>
            <a:endParaRPr lang="en-GB"/>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F05C2D-D39A-48CE-B0EB-51A11E4633C9}" type="slidenum">
              <a:rPr lang="en-GB" smtClean="0"/>
              <a:t>‹#›</a:t>
            </a:fld>
            <a:endParaRPr lang="en-GB"/>
          </a:p>
        </p:txBody>
      </p:sp>
    </p:spTree>
    <p:extLst>
      <p:ext uri="{BB962C8B-B14F-4D97-AF65-F5344CB8AC3E}">
        <p14:creationId xmlns:p14="http://schemas.microsoft.com/office/powerpoint/2010/main" val="12694910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45B75E70-762A-4375-AA7C-DE9BB7CC9339}" type="datetimeFigureOut">
              <a:rPr lang="de-DE" smtClean="0"/>
              <a:pPr/>
              <a:t>25.04.2019</a:t>
            </a:fld>
            <a:endParaRPr lang="de-DE" dirty="0"/>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DF1895BC-06EC-475A-97CA-BF53472F2E03}" type="slidenum">
              <a:rPr lang="de-DE" smtClean="0"/>
              <a:pPr/>
              <a:t>‹#›</a:t>
            </a:fld>
            <a:endParaRPr lang="de-DE" dirty="0"/>
          </a:p>
        </p:txBody>
      </p:sp>
    </p:spTree>
    <p:extLst>
      <p:ext uri="{BB962C8B-B14F-4D97-AF65-F5344CB8AC3E}">
        <p14:creationId xmlns:p14="http://schemas.microsoft.com/office/powerpoint/2010/main" val="1636837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DF1895BC-06EC-475A-97CA-BF53472F2E03}" type="slidenum">
              <a:rPr lang="de-DE" smtClean="0"/>
              <a:pPr/>
              <a:t>1</a:t>
            </a:fld>
            <a:endParaRPr lang="de-DE" dirty="0"/>
          </a:p>
        </p:txBody>
      </p:sp>
    </p:spTree>
    <p:extLst>
      <p:ext uri="{BB962C8B-B14F-4D97-AF65-F5344CB8AC3E}">
        <p14:creationId xmlns:p14="http://schemas.microsoft.com/office/powerpoint/2010/main" val="2148513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Arial" pitchFamily="34" charset="0"/>
                  <a:ea typeface="+mn-ea"/>
                  <a:cs typeface="+mn-cs"/>
                </a:endParaRP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mn-cs"/>
                  </a:rPr>
                  <a:t>The probability of a distribution center being selected is a location choice selection problem with multiple alternative distribution centers. Multinomial Logit Model is used to describe the relationship between shops and distribution centers. This model could clearly express the preference information of individuals, which is a model with high adaptability. A shop is assumed to select the distribution center with the maximum utility among all the alternatives. The utility of alternatives for shop </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could be described as follows:</a:t>
                </a:r>
              </a:p>
              <a:p>
                <a:endParaRPr lang="de-DE" dirty="0" smtClean="0"/>
              </a:p>
              <a:p>
                <a:r>
                  <a:rPr lang="en-US" sz="1200" kern="1200" dirty="0" smtClean="0">
                    <a:solidFill>
                      <a:schemeClr val="tx1"/>
                    </a:solidFill>
                    <a:effectLst/>
                    <a:latin typeface="Arial" pitchFamily="34" charset="0"/>
                    <a:ea typeface="+mn-ea"/>
                    <a:cs typeface="+mn-cs"/>
                  </a:rPr>
                  <a:t>q is an option in the selection set, that is, one of all distribution centers. </a:t>
                </a:r>
                <a:r>
                  <a:rPr lang="en-US" sz="1200" i="0" kern="1200">
                    <a:solidFill>
                      <a:schemeClr val="tx1"/>
                    </a:solidFill>
                    <a:effectLst/>
                    <a:latin typeface="Arial" pitchFamily="34" charset="0"/>
                    <a:ea typeface="+mn-ea"/>
                    <a:cs typeface="+mn-cs"/>
                  </a:rPr>
                  <a:t>𝑉</a:t>
                </a:r>
                <a:r>
                  <a:rPr lang="en-US" sz="1200" i="0" kern="1200" smtClean="0">
                    <a:solidFill>
                      <a:schemeClr val="tx1"/>
                    </a:solidFill>
                    <a:effectLst/>
                    <a:latin typeface="Arial" pitchFamily="34" charset="0"/>
                    <a:ea typeface="+mn-ea"/>
                    <a:cs typeface="+mn-cs"/>
                  </a:rPr>
                  <a:t>_</a:t>
                </a:r>
                <a:r>
                  <a:rPr lang="en-US" sz="1200" i="0" kern="1200">
                    <a:solidFill>
                      <a:schemeClr val="tx1"/>
                    </a:solidFill>
                    <a:effectLst/>
                    <a:latin typeface="Arial" pitchFamily="34" charset="0"/>
                    <a:ea typeface="+mn-ea"/>
                    <a:cs typeface="+mn-cs"/>
                  </a:rPr>
                  <a:t>𝑖𝑞</a:t>
                </a:r>
                <a:r>
                  <a:rPr lang="en-US" sz="1200" kern="1200" dirty="0">
                    <a:solidFill>
                      <a:schemeClr val="tx1"/>
                    </a:solidFill>
                    <a:effectLst/>
                    <a:latin typeface="Arial" pitchFamily="34" charset="0"/>
                    <a:ea typeface="+mn-ea"/>
                    <a:cs typeface="+mn-cs"/>
                  </a:rPr>
                  <a:t> is </a:t>
                </a:r>
                <a:r>
                  <a:rPr lang="en-US" sz="1200" kern="1200" dirty="0" smtClean="0">
                    <a:solidFill>
                      <a:schemeClr val="tx1"/>
                    </a:solidFill>
                    <a:effectLst/>
                    <a:latin typeface="Arial" pitchFamily="34" charset="0"/>
                    <a:ea typeface="+mn-ea"/>
                    <a:cs typeface="+mn-cs"/>
                  </a:rPr>
                  <a:t>the observable utility, usually </a:t>
                </a:r>
                <a:r>
                  <a:rPr lang="en-US" sz="1200" kern="1200" dirty="0">
                    <a:solidFill>
                      <a:schemeClr val="tx1"/>
                    </a:solidFill>
                    <a:effectLst/>
                    <a:latin typeface="Arial" pitchFamily="34" charset="0"/>
                    <a:ea typeface="+mn-ea"/>
                    <a:cs typeface="+mn-cs"/>
                  </a:rPr>
                  <a:t>expressed </a:t>
                </a:r>
                <a:r>
                  <a:rPr lang="en-US" sz="1200" kern="1200" dirty="0" smtClean="0">
                    <a:solidFill>
                      <a:schemeClr val="tx1"/>
                    </a:solidFill>
                    <a:effectLst/>
                    <a:latin typeface="Arial" pitchFamily="34" charset="0"/>
                    <a:ea typeface="+mn-ea"/>
                    <a:cs typeface="+mn-cs"/>
                  </a:rPr>
                  <a:t>as</a:t>
                </a:r>
              </a:p>
              <a:p>
                <a:endParaRPr lang="de-DE" sz="1200" kern="1200" dirty="0" smtClean="0">
                  <a:solidFill>
                    <a:schemeClr val="tx1"/>
                  </a:solidFill>
                  <a:effectLst/>
                  <a:latin typeface="Arial"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mn-cs"/>
                  </a:rPr>
                  <a:t>According to the utility maximization theory, any individual will choose the option with the greatest utility, Accordingly the probability that shop </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chooses distribution center q is as follows:</a:t>
                </a:r>
              </a:p>
              <a:p>
                <a:endParaRPr lang="en-US" dirty="0"/>
              </a:p>
            </p:txBody>
          </p:sp>
        </mc:Fallback>
      </mc:AlternateContent>
      <p:sp>
        <p:nvSpPr>
          <p:cNvPr id="4" name="Slide Number Placeholder 3"/>
          <p:cNvSpPr>
            <a:spLocks noGrp="1"/>
          </p:cNvSpPr>
          <p:nvPr>
            <p:ph type="sldNum" sz="quarter" idx="10"/>
          </p:nvPr>
        </p:nvSpPr>
        <p:spPr/>
        <p:txBody>
          <a:bodyPr/>
          <a:lstStyle/>
          <a:p>
            <a:fld id="{DF1895BC-06EC-475A-97CA-BF53472F2E03}" type="slidenum">
              <a:rPr lang="de-DE" smtClean="0"/>
              <a:pPr/>
              <a:t>10</a:t>
            </a:fld>
            <a:endParaRPr lang="de-DE" dirty="0"/>
          </a:p>
        </p:txBody>
      </p:sp>
    </p:spTree>
    <p:extLst>
      <p:ext uri="{BB962C8B-B14F-4D97-AF65-F5344CB8AC3E}">
        <p14:creationId xmlns:p14="http://schemas.microsoft.com/office/powerpoint/2010/main" val="587189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mn-cs"/>
                  </a:rPr>
                  <a:t>The probability of a distribution center being selected is a location choice selection problem with multiple alternative distribution centers. Multinomial Logit Model is used to describe the relationship between shops and distribution centers. This model could clearly express the preference information of individuals, which is a model with high adaptability. A shop is assumed to select the distribution center with the maximum utility among all the alternatives. The utility of alternatives for shop </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could be described as follows:</a:t>
                </a:r>
              </a:p>
              <a:p>
                <a:endParaRPr lang="de-DE" dirty="0" smtClean="0"/>
              </a:p>
              <a:p>
                <a:r>
                  <a:rPr lang="en-US" sz="1200" kern="1200" dirty="0" smtClean="0">
                    <a:solidFill>
                      <a:schemeClr val="tx1"/>
                    </a:solidFill>
                    <a:effectLst/>
                    <a:latin typeface="Arial" pitchFamily="34" charset="0"/>
                    <a:ea typeface="+mn-ea"/>
                    <a:cs typeface="+mn-cs"/>
                  </a:rPr>
                  <a:t>q is an option in the selection set, that is, one of all distribution centers. </a:t>
                </a:r>
                <a:r>
                  <a:rPr lang="en-US" sz="1200" i="0" kern="1200">
                    <a:solidFill>
                      <a:schemeClr val="tx1"/>
                    </a:solidFill>
                    <a:effectLst/>
                    <a:latin typeface="Arial" pitchFamily="34" charset="0"/>
                    <a:ea typeface="+mn-ea"/>
                    <a:cs typeface="+mn-cs"/>
                  </a:rPr>
                  <a:t>𝑉</a:t>
                </a:r>
                <a:r>
                  <a:rPr lang="en-US" sz="1200" i="0" kern="1200" smtClean="0">
                    <a:solidFill>
                      <a:schemeClr val="tx1"/>
                    </a:solidFill>
                    <a:effectLst/>
                    <a:latin typeface="Arial" pitchFamily="34" charset="0"/>
                    <a:ea typeface="+mn-ea"/>
                    <a:cs typeface="+mn-cs"/>
                  </a:rPr>
                  <a:t>_</a:t>
                </a:r>
                <a:r>
                  <a:rPr lang="en-US" sz="1200" i="0" kern="1200">
                    <a:solidFill>
                      <a:schemeClr val="tx1"/>
                    </a:solidFill>
                    <a:effectLst/>
                    <a:latin typeface="Arial" pitchFamily="34" charset="0"/>
                    <a:ea typeface="+mn-ea"/>
                    <a:cs typeface="+mn-cs"/>
                  </a:rPr>
                  <a:t>𝑖𝑞</a:t>
                </a:r>
                <a:r>
                  <a:rPr lang="en-US" sz="1200" kern="1200" dirty="0">
                    <a:solidFill>
                      <a:schemeClr val="tx1"/>
                    </a:solidFill>
                    <a:effectLst/>
                    <a:latin typeface="Arial" pitchFamily="34" charset="0"/>
                    <a:ea typeface="+mn-ea"/>
                    <a:cs typeface="+mn-cs"/>
                  </a:rPr>
                  <a:t> is </a:t>
                </a:r>
                <a:r>
                  <a:rPr lang="en-US" sz="1200" kern="1200" dirty="0" smtClean="0">
                    <a:solidFill>
                      <a:schemeClr val="tx1"/>
                    </a:solidFill>
                    <a:effectLst/>
                    <a:latin typeface="Arial" pitchFamily="34" charset="0"/>
                    <a:ea typeface="+mn-ea"/>
                    <a:cs typeface="+mn-cs"/>
                  </a:rPr>
                  <a:t>the observable utility, usually </a:t>
                </a:r>
                <a:r>
                  <a:rPr lang="en-US" sz="1200" kern="1200" dirty="0">
                    <a:solidFill>
                      <a:schemeClr val="tx1"/>
                    </a:solidFill>
                    <a:effectLst/>
                    <a:latin typeface="Arial" pitchFamily="34" charset="0"/>
                    <a:ea typeface="+mn-ea"/>
                    <a:cs typeface="+mn-cs"/>
                  </a:rPr>
                  <a:t>expressed </a:t>
                </a:r>
                <a:r>
                  <a:rPr lang="en-US" sz="1200" kern="1200" dirty="0" smtClean="0">
                    <a:solidFill>
                      <a:schemeClr val="tx1"/>
                    </a:solidFill>
                    <a:effectLst/>
                    <a:latin typeface="Arial" pitchFamily="34" charset="0"/>
                    <a:ea typeface="+mn-ea"/>
                    <a:cs typeface="+mn-cs"/>
                  </a:rPr>
                  <a:t>as</a:t>
                </a:r>
              </a:p>
              <a:p>
                <a:endParaRPr lang="de-DE" sz="1200" kern="1200" dirty="0" smtClean="0">
                  <a:solidFill>
                    <a:schemeClr val="tx1"/>
                  </a:solidFill>
                  <a:effectLst/>
                  <a:latin typeface="Arial"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mn-cs"/>
                  </a:rPr>
                  <a:t>According to the utility maximization theory, any individual will choose the option with the greatest utility, Accordingly the probability that shop </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chooses distribution center q is as follows:</a:t>
                </a:r>
              </a:p>
              <a:p>
                <a:endParaRPr lang="en-US" dirty="0"/>
              </a:p>
            </p:txBody>
          </p:sp>
        </mc:Fallback>
      </mc:AlternateContent>
      <p:sp>
        <p:nvSpPr>
          <p:cNvPr id="4" name="Slide Number Placeholder 3"/>
          <p:cNvSpPr>
            <a:spLocks noGrp="1"/>
          </p:cNvSpPr>
          <p:nvPr>
            <p:ph type="sldNum" sz="quarter" idx="10"/>
          </p:nvPr>
        </p:nvSpPr>
        <p:spPr/>
        <p:txBody>
          <a:bodyPr/>
          <a:lstStyle/>
          <a:p>
            <a:fld id="{DF1895BC-06EC-475A-97CA-BF53472F2E03}" type="slidenum">
              <a:rPr lang="de-DE" smtClean="0"/>
              <a:pPr/>
              <a:t>11</a:t>
            </a:fld>
            <a:endParaRPr lang="de-DE" dirty="0"/>
          </a:p>
        </p:txBody>
      </p:sp>
    </p:spTree>
    <p:extLst>
      <p:ext uri="{BB962C8B-B14F-4D97-AF65-F5344CB8AC3E}">
        <p14:creationId xmlns:p14="http://schemas.microsoft.com/office/powerpoint/2010/main" val="587189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mn-cs"/>
                  </a:rPr>
                  <a:t>The probability of a distribution center being selected is a location choice selection problem with multiple alternative distribution centers. Multinomial Logit Model is used to describe the relationship between shops and distribution centers. This model could clearly express the preference information of individuals, which is a model with high adaptability. A shop is assumed to select the distribution center with the maximum utility among all the alternatives. The utility of alternatives for shop </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could be described as follows:</a:t>
                </a:r>
              </a:p>
              <a:p>
                <a:endParaRPr lang="de-DE" dirty="0" smtClean="0"/>
              </a:p>
              <a:p>
                <a:r>
                  <a:rPr lang="en-US" sz="1200" kern="1200" dirty="0" smtClean="0">
                    <a:solidFill>
                      <a:schemeClr val="tx1"/>
                    </a:solidFill>
                    <a:effectLst/>
                    <a:latin typeface="Arial" pitchFamily="34" charset="0"/>
                    <a:ea typeface="+mn-ea"/>
                    <a:cs typeface="+mn-cs"/>
                  </a:rPr>
                  <a:t>q is an option in the selection set, that is, one of all distribution centers. </a:t>
                </a:r>
                <a:r>
                  <a:rPr lang="en-US" sz="1200" i="0" kern="1200">
                    <a:solidFill>
                      <a:schemeClr val="tx1"/>
                    </a:solidFill>
                    <a:effectLst/>
                    <a:latin typeface="Arial" pitchFamily="34" charset="0"/>
                    <a:ea typeface="+mn-ea"/>
                    <a:cs typeface="+mn-cs"/>
                  </a:rPr>
                  <a:t>𝑉</a:t>
                </a:r>
                <a:r>
                  <a:rPr lang="en-US" sz="1200" i="0" kern="1200" smtClean="0">
                    <a:solidFill>
                      <a:schemeClr val="tx1"/>
                    </a:solidFill>
                    <a:effectLst/>
                    <a:latin typeface="Arial" pitchFamily="34" charset="0"/>
                    <a:ea typeface="+mn-ea"/>
                    <a:cs typeface="+mn-cs"/>
                  </a:rPr>
                  <a:t>_</a:t>
                </a:r>
                <a:r>
                  <a:rPr lang="en-US" sz="1200" i="0" kern="1200">
                    <a:solidFill>
                      <a:schemeClr val="tx1"/>
                    </a:solidFill>
                    <a:effectLst/>
                    <a:latin typeface="Arial" pitchFamily="34" charset="0"/>
                    <a:ea typeface="+mn-ea"/>
                    <a:cs typeface="+mn-cs"/>
                  </a:rPr>
                  <a:t>𝑖𝑞</a:t>
                </a:r>
                <a:r>
                  <a:rPr lang="en-US" sz="1200" kern="1200" dirty="0">
                    <a:solidFill>
                      <a:schemeClr val="tx1"/>
                    </a:solidFill>
                    <a:effectLst/>
                    <a:latin typeface="Arial" pitchFamily="34" charset="0"/>
                    <a:ea typeface="+mn-ea"/>
                    <a:cs typeface="+mn-cs"/>
                  </a:rPr>
                  <a:t> is </a:t>
                </a:r>
                <a:r>
                  <a:rPr lang="en-US" sz="1200" kern="1200" dirty="0" smtClean="0">
                    <a:solidFill>
                      <a:schemeClr val="tx1"/>
                    </a:solidFill>
                    <a:effectLst/>
                    <a:latin typeface="Arial" pitchFamily="34" charset="0"/>
                    <a:ea typeface="+mn-ea"/>
                    <a:cs typeface="+mn-cs"/>
                  </a:rPr>
                  <a:t>the observable utility, usually </a:t>
                </a:r>
                <a:r>
                  <a:rPr lang="en-US" sz="1200" kern="1200" dirty="0">
                    <a:solidFill>
                      <a:schemeClr val="tx1"/>
                    </a:solidFill>
                    <a:effectLst/>
                    <a:latin typeface="Arial" pitchFamily="34" charset="0"/>
                    <a:ea typeface="+mn-ea"/>
                    <a:cs typeface="+mn-cs"/>
                  </a:rPr>
                  <a:t>expressed </a:t>
                </a:r>
                <a:r>
                  <a:rPr lang="en-US" sz="1200" kern="1200" dirty="0" smtClean="0">
                    <a:solidFill>
                      <a:schemeClr val="tx1"/>
                    </a:solidFill>
                    <a:effectLst/>
                    <a:latin typeface="Arial" pitchFamily="34" charset="0"/>
                    <a:ea typeface="+mn-ea"/>
                    <a:cs typeface="+mn-cs"/>
                  </a:rPr>
                  <a:t>as</a:t>
                </a:r>
              </a:p>
              <a:p>
                <a:endParaRPr lang="de-DE" sz="1200" kern="1200" dirty="0" smtClean="0">
                  <a:solidFill>
                    <a:schemeClr val="tx1"/>
                  </a:solidFill>
                  <a:effectLst/>
                  <a:latin typeface="Arial"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mn-cs"/>
                  </a:rPr>
                  <a:t>According to the utility maximization theory, any individual will choose the option with the greatest utility, Accordingly the probability that shop </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chooses distribution center q is as follows:</a:t>
                </a:r>
              </a:p>
              <a:p>
                <a:endParaRPr lang="en-US" dirty="0"/>
              </a:p>
            </p:txBody>
          </p:sp>
        </mc:Fallback>
      </mc:AlternateContent>
      <p:sp>
        <p:nvSpPr>
          <p:cNvPr id="4" name="Slide Number Placeholder 3"/>
          <p:cNvSpPr>
            <a:spLocks noGrp="1"/>
          </p:cNvSpPr>
          <p:nvPr>
            <p:ph type="sldNum" sz="quarter" idx="10"/>
          </p:nvPr>
        </p:nvSpPr>
        <p:spPr/>
        <p:txBody>
          <a:bodyPr/>
          <a:lstStyle/>
          <a:p>
            <a:fld id="{DF1895BC-06EC-475A-97CA-BF53472F2E03}" type="slidenum">
              <a:rPr lang="de-DE" smtClean="0"/>
              <a:pPr/>
              <a:t>12</a:t>
            </a:fld>
            <a:endParaRPr lang="de-DE" dirty="0"/>
          </a:p>
        </p:txBody>
      </p:sp>
    </p:spTree>
    <p:extLst>
      <p:ext uri="{BB962C8B-B14F-4D97-AF65-F5344CB8AC3E}">
        <p14:creationId xmlns:p14="http://schemas.microsoft.com/office/powerpoint/2010/main" val="587189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mn-cs"/>
                  </a:rPr>
                  <a:t>The probability of a distribution center being selected is a location choice selection problem with multiple alternative distribution centers. Multinomial Logit Model is used to describe the relationship between shops and distribution centers. This model could clearly express the preference information of individuals, which is a model with high adaptability. A shop is assumed to select the distribution center with the maximum utility among all the alternatives. The utility of alternatives for shop </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could be described as follows:</a:t>
                </a:r>
              </a:p>
              <a:p>
                <a:endParaRPr lang="de-DE" dirty="0" smtClean="0"/>
              </a:p>
              <a:p>
                <a:r>
                  <a:rPr lang="en-US" sz="1200" kern="1200" dirty="0" smtClean="0">
                    <a:solidFill>
                      <a:schemeClr val="tx1"/>
                    </a:solidFill>
                    <a:effectLst/>
                    <a:latin typeface="Arial" pitchFamily="34" charset="0"/>
                    <a:ea typeface="+mn-ea"/>
                    <a:cs typeface="+mn-cs"/>
                  </a:rPr>
                  <a:t>q is an option in the selection set, that is, one of all distribution centers. </a:t>
                </a:r>
                <a:r>
                  <a:rPr lang="en-US" sz="1200" i="0" kern="1200">
                    <a:solidFill>
                      <a:schemeClr val="tx1"/>
                    </a:solidFill>
                    <a:effectLst/>
                    <a:latin typeface="Arial" pitchFamily="34" charset="0"/>
                    <a:ea typeface="+mn-ea"/>
                    <a:cs typeface="+mn-cs"/>
                  </a:rPr>
                  <a:t>𝑉</a:t>
                </a:r>
                <a:r>
                  <a:rPr lang="en-US" sz="1200" i="0" kern="1200" smtClean="0">
                    <a:solidFill>
                      <a:schemeClr val="tx1"/>
                    </a:solidFill>
                    <a:effectLst/>
                    <a:latin typeface="Arial" pitchFamily="34" charset="0"/>
                    <a:ea typeface="+mn-ea"/>
                    <a:cs typeface="+mn-cs"/>
                  </a:rPr>
                  <a:t>_</a:t>
                </a:r>
                <a:r>
                  <a:rPr lang="en-US" sz="1200" i="0" kern="1200">
                    <a:solidFill>
                      <a:schemeClr val="tx1"/>
                    </a:solidFill>
                    <a:effectLst/>
                    <a:latin typeface="Arial" pitchFamily="34" charset="0"/>
                    <a:ea typeface="+mn-ea"/>
                    <a:cs typeface="+mn-cs"/>
                  </a:rPr>
                  <a:t>𝑖𝑞</a:t>
                </a:r>
                <a:r>
                  <a:rPr lang="en-US" sz="1200" kern="1200" dirty="0">
                    <a:solidFill>
                      <a:schemeClr val="tx1"/>
                    </a:solidFill>
                    <a:effectLst/>
                    <a:latin typeface="Arial" pitchFamily="34" charset="0"/>
                    <a:ea typeface="+mn-ea"/>
                    <a:cs typeface="+mn-cs"/>
                  </a:rPr>
                  <a:t> is </a:t>
                </a:r>
                <a:r>
                  <a:rPr lang="en-US" sz="1200" kern="1200" dirty="0" smtClean="0">
                    <a:solidFill>
                      <a:schemeClr val="tx1"/>
                    </a:solidFill>
                    <a:effectLst/>
                    <a:latin typeface="Arial" pitchFamily="34" charset="0"/>
                    <a:ea typeface="+mn-ea"/>
                    <a:cs typeface="+mn-cs"/>
                  </a:rPr>
                  <a:t>the observable utility, usually </a:t>
                </a:r>
                <a:r>
                  <a:rPr lang="en-US" sz="1200" kern="1200" dirty="0">
                    <a:solidFill>
                      <a:schemeClr val="tx1"/>
                    </a:solidFill>
                    <a:effectLst/>
                    <a:latin typeface="Arial" pitchFamily="34" charset="0"/>
                    <a:ea typeface="+mn-ea"/>
                    <a:cs typeface="+mn-cs"/>
                  </a:rPr>
                  <a:t>expressed </a:t>
                </a:r>
                <a:r>
                  <a:rPr lang="en-US" sz="1200" kern="1200" dirty="0" smtClean="0">
                    <a:solidFill>
                      <a:schemeClr val="tx1"/>
                    </a:solidFill>
                    <a:effectLst/>
                    <a:latin typeface="Arial" pitchFamily="34" charset="0"/>
                    <a:ea typeface="+mn-ea"/>
                    <a:cs typeface="+mn-cs"/>
                  </a:rPr>
                  <a:t>as</a:t>
                </a:r>
              </a:p>
              <a:p>
                <a:endParaRPr lang="de-DE" sz="1200" kern="1200" dirty="0" smtClean="0">
                  <a:solidFill>
                    <a:schemeClr val="tx1"/>
                  </a:solidFill>
                  <a:effectLst/>
                  <a:latin typeface="Arial"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mn-cs"/>
                  </a:rPr>
                  <a:t>According to the utility maximization theory, any individual will choose the option with the greatest utility, Accordingly the probability that shop </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chooses distribution center q is as follows:</a:t>
                </a:r>
              </a:p>
              <a:p>
                <a:endParaRPr lang="en-US" dirty="0"/>
              </a:p>
            </p:txBody>
          </p:sp>
        </mc:Fallback>
      </mc:AlternateContent>
      <p:sp>
        <p:nvSpPr>
          <p:cNvPr id="4" name="Slide Number Placeholder 3"/>
          <p:cNvSpPr>
            <a:spLocks noGrp="1"/>
          </p:cNvSpPr>
          <p:nvPr>
            <p:ph type="sldNum" sz="quarter" idx="10"/>
          </p:nvPr>
        </p:nvSpPr>
        <p:spPr/>
        <p:txBody>
          <a:bodyPr/>
          <a:lstStyle/>
          <a:p>
            <a:fld id="{DF1895BC-06EC-475A-97CA-BF53472F2E03}" type="slidenum">
              <a:rPr lang="de-DE" smtClean="0"/>
              <a:pPr/>
              <a:t>13</a:t>
            </a:fld>
            <a:endParaRPr lang="de-DE" dirty="0"/>
          </a:p>
        </p:txBody>
      </p:sp>
    </p:spTree>
    <p:extLst>
      <p:ext uri="{BB962C8B-B14F-4D97-AF65-F5344CB8AC3E}">
        <p14:creationId xmlns:p14="http://schemas.microsoft.com/office/powerpoint/2010/main" val="587189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de-DE" dirty="0" smtClean="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mn-cs"/>
                  </a:rPr>
                  <a:t>The probability of a distribution center being selected is a location choice selection problem with multiple alternative distribution centers. Multinomial Logit Model is used to describe the relationship between shops and distribution centers. This model could clearly express the preference information of individuals, which is a model with high adaptability. A shop is assumed to select the distribution center with the maximum utility among all the alternatives. The utility of alternatives for shop </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could be described as follows:</a:t>
                </a:r>
              </a:p>
              <a:p>
                <a:endParaRPr lang="de-DE" dirty="0" smtClean="0"/>
              </a:p>
              <a:p>
                <a:r>
                  <a:rPr lang="en-US" sz="1200" kern="1200" dirty="0" smtClean="0">
                    <a:solidFill>
                      <a:schemeClr val="tx1"/>
                    </a:solidFill>
                    <a:effectLst/>
                    <a:latin typeface="Arial" pitchFamily="34" charset="0"/>
                    <a:ea typeface="+mn-ea"/>
                    <a:cs typeface="+mn-cs"/>
                  </a:rPr>
                  <a:t>q is an option in the selection set, that is, one of all distribution centers. </a:t>
                </a:r>
                <a:r>
                  <a:rPr lang="en-US" sz="1200" i="0" kern="1200">
                    <a:solidFill>
                      <a:schemeClr val="tx1"/>
                    </a:solidFill>
                    <a:effectLst/>
                    <a:latin typeface="Arial" pitchFamily="34" charset="0"/>
                    <a:ea typeface="+mn-ea"/>
                    <a:cs typeface="+mn-cs"/>
                  </a:rPr>
                  <a:t>𝑉</a:t>
                </a:r>
                <a:r>
                  <a:rPr lang="en-US" sz="1200" i="0" kern="1200" smtClean="0">
                    <a:solidFill>
                      <a:schemeClr val="tx1"/>
                    </a:solidFill>
                    <a:effectLst/>
                    <a:latin typeface="Arial" pitchFamily="34" charset="0"/>
                    <a:ea typeface="+mn-ea"/>
                    <a:cs typeface="+mn-cs"/>
                  </a:rPr>
                  <a:t>_</a:t>
                </a:r>
                <a:r>
                  <a:rPr lang="en-US" sz="1200" i="0" kern="1200">
                    <a:solidFill>
                      <a:schemeClr val="tx1"/>
                    </a:solidFill>
                    <a:effectLst/>
                    <a:latin typeface="Arial" pitchFamily="34" charset="0"/>
                    <a:ea typeface="+mn-ea"/>
                    <a:cs typeface="+mn-cs"/>
                  </a:rPr>
                  <a:t>𝑖𝑞</a:t>
                </a:r>
                <a:r>
                  <a:rPr lang="en-US" sz="1200" kern="1200" dirty="0">
                    <a:solidFill>
                      <a:schemeClr val="tx1"/>
                    </a:solidFill>
                    <a:effectLst/>
                    <a:latin typeface="Arial" pitchFamily="34" charset="0"/>
                    <a:ea typeface="+mn-ea"/>
                    <a:cs typeface="+mn-cs"/>
                  </a:rPr>
                  <a:t> is </a:t>
                </a:r>
                <a:r>
                  <a:rPr lang="en-US" sz="1200" kern="1200" dirty="0" smtClean="0">
                    <a:solidFill>
                      <a:schemeClr val="tx1"/>
                    </a:solidFill>
                    <a:effectLst/>
                    <a:latin typeface="Arial" pitchFamily="34" charset="0"/>
                    <a:ea typeface="+mn-ea"/>
                    <a:cs typeface="+mn-cs"/>
                  </a:rPr>
                  <a:t>the observable utility, usually </a:t>
                </a:r>
                <a:r>
                  <a:rPr lang="en-US" sz="1200" kern="1200" dirty="0">
                    <a:solidFill>
                      <a:schemeClr val="tx1"/>
                    </a:solidFill>
                    <a:effectLst/>
                    <a:latin typeface="Arial" pitchFamily="34" charset="0"/>
                    <a:ea typeface="+mn-ea"/>
                    <a:cs typeface="+mn-cs"/>
                  </a:rPr>
                  <a:t>expressed </a:t>
                </a:r>
                <a:r>
                  <a:rPr lang="en-US" sz="1200" kern="1200" dirty="0" smtClean="0">
                    <a:solidFill>
                      <a:schemeClr val="tx1"/>
                    </a:solidFill>
                    <a:effectLst/>
                    <a:latin typeface="Arial" pitchFamily="34" charset="0"/>
                    <a:ea typeface="+mn-ea"/>
                    <a:cs typeface="+mn-cs"/>
                  </a:rPr>
                  <a:t>as</a:t>
                </a:r>
              </a:p>
              <a:p>
                <a:endParaRPr lang="de-DE" sz="1200" kern="1200" dirty="0" smtClean="0">
                  <a:solidFill>
                    <a:schemeClr val="tx1"/>
                  </a:solidFill>
                  <a:effectLst/>
                  <a:latin typeface="Arial"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mn-cs"/>
                  </a:rPr>
                  <a:t>According to the utility maximization theory, any individual will choose the option with the greatest utility, Accordingly the probability that shop </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chooses distribution center q is as follows:</a:t>
                </a:r>
              </a:p>
              <a:p>
                <a:endParaRPr lang="en-US" dirty="0"/>
              </a:p>
            </p:txBody>
          </p:sp>
        </mc:Fallback>
      </mc:AlternateContent>
      <p:sp>
        <p:nvSpPr>
          <p:cNvPr id="4" name="Slide Number Placeholder 3"/>
          <p:cNvSpPr>
            <a:spLocks noGrp="1"/>
          </p:cNvSpPr>
          <p:nvPr>
            <p:ph type="sldNum" sz="quarter" idx="10"/>
          </p:nvPr>
        </p:nvSpPr>
        <p:spPr/>
        <p:txBody>
          <a:bodyPr/>
          <a:lstStyle/>
          <a:p>
            <a:fld id="{DF1895BC-06EC-475A-97CA-BF53472F2E03}" type="slidenum">
              <a:rPr lang="de-DE" smtClean="0"/>
              <a:pPr/>
              <a:t>14</a:t>
            </a:fld>
            <a:endParaRPr lang="de-DE" dirty="0"/>
          </a:p>
        </p:txBody>
      </p:sp>
    </p:spTree>
    <p:extLst>
      <p:ext uri="{BB962C8B-B14F-4D97-AF65-F5344CB8AC3E}">
        <p14:creationId xmlns:p14="http://schemas.microsoft.com/office/powerpoint/2010/main" val="587189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mn-cs"/>
                  </a:rPr>
                  <a:t>The probability of a distribution center being selected is a location choice selection problem with multiple alternative distribution centers. Multinomial Logit Model is used to describe the relationship between shops and distribution centers. This model could clearly express the preference information of individuals, which is a model with high adaptability. A shop is assumed to select the distribution center with the maximum utility among all the alternatives. The utility of alternatives for shop </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could be described as follows:</a:t>
                </a:r>
              </a:p>
              <a:p>
                <a:endParaRPr lang="de-DE" dirty="0" smtClean="0"/>
              </a:p>
              <a:p>
                <a:r>
                  <a:rPr lang="en-US" sz="1200" kern="1200" dirty="0" smtClean="0">
                    <a:solidFill>
                      <a:schemeClr val="tx1"/>
                    </a:solidFill>
                    <a:effectLst/>
                    <a:latin typeface="Arial" pitchFamily="34" charset="0"/>
                    <a:ea typeface="+mn-ea"/>
                    <a:cs typeface="+mn-cs"/>
                  </a:rPr>
                  <a:t>q is an option in the selection set, that is, one of all distribution centers. </a:t>
                </a:r>
                <a:r>
                  <a:rPr lang="en-US" sz="1200" i="0" kern="1200">
                    <a:solidFill>
                      <a:schemeClr val="tx1"/>
                    </a:solidFill>
                    <a:effectLst/>
                    <a:latin typeface="Arial" pitchFamily="34" charset="0"/>
                    <a:ea typeface="+mn-ea"/>
                    <a:cs typeface="+mn-cs"/>
                  </a:rPr>
                  <a:t>𝑉</a:t>
                </a:r>
                <a:r>
                  <a:rPr lang="en-US" sz="1200" i="0" kern="1200" smtClean="0">
                    <a:solidFill>
                      <a:schemeClr val="tx1"/>
                    </a:solidFill>
                    <a:effectLst/>
                    <a:latin typeface="Arial" pitchFamily="34" charset="0"/>
                    <a:ea typeface="+mn-ea"/>
                    <a:cs typeface="+mn-cs"/>
                  </a:rPr>
                  <a:t>_</a:t>
                </a:r>
                <a:r>
                  <a:rPr lang="en-US" sz="1200" i="0" kern="1200">
                    <a:solidFill>
                      <a:schemeClr val="tx1"/>
                    </a:solidFill>
                    <a:effectLst/>
                    <a:latin typeface="Arial" pitchFamily="34" charset="0"/>
                    <a:ea typeface="+mn-ea"/>
                    <a:cs typeface="+mn-cs"/>
                  </a:rPr>
                  <a:t>𝑖𝑞</a:t>
                </a:r>
                <a:r>
                  <a:rPr lang="en-US" sz="1200" kern="1200" dirty="0">
                    <a:solidFill>
                      <a:schemeClr val="tx1"/>
                    </a:solidFill>
                    <a:effectLst/>
                    <a:latin typeface="Arial" pitchFamily="34" charset="0"/>
                    <a:ea typeface="+mn-ea"/>
                    <a:cs typeface="+mn-cs"/>
                  </a:rPr>
                  <a:t> is </a:t>
                </a:r>
                <a:r>
                  <a:rPr lang="en-US" sz="1200" kern="1200" dirty="0" smtClean="0">
                    <a:solidFill>
                      <a:schemeClr val="tx1"/>
                    </a:solidFill>
                    <a:effectLst/>
                    <a:latin typeface="Arial" pitchFamily="34" charset="0"/>
                    <a:ea typeface="+mn-ea"/>
                    <a:cs typeface="+mn-cs"/>
                  </a:rPr>
                  <a:t>the observable utility, usually </a:t>
                </a:r>
                <a:r>
                  <a:rPr lang="en-US" sz="1200" kern="1200" dirty="0">
                    <a:solidFill>
                      <a:schemeClr val="tx1"/>
                    </a:solidFill>
                    <a:effectLst/>
                    <a:latin typeface="Arial" pitchFamily="34" charset="0"/>
                    <a:ea typeface="+mn-ea"/>
                    <a:cs typeface="+mn-cs"/>
                  </a:rPr>
                  <a:t>expressed </a:t>
                </a:r>
                <a:r>
                  <a:rPr lang="en-US" sz="1200" kern="1200" dirty="0" smtClean="0">
                    <a:solidFill>
                      <a:schemeClr val="tx1"/>
                    </a:solidFill>
                    <a:effectLst/>
                    <a:latin typeface="Arial" pitchFamily="34" charset="0"/>
                    <a:ea typeface="+mn-ea"/>
                    <a:cs typeface="+mn-cs"/>
                  </a:rPr>
                  <a:t>as</a:t>
                </a:r>
              </a:p>
              <a:p>
                <a:endParaRPr lang="de-DE" sz="1200" kern="1200" dirty="0" smtClean="0">
                  <a:solidFill>
                    <a:schemeClr val="tx1"/>
                  </a:solidFill>
                  <a:effectLst/>
                  <a:latin typeface="Arial"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mn-cs"/>
                  </a:rPr>
                  <a:t>According to the utility maximization theory, any individual will choose the option with the greatest utility, Accordingly the probability that shop </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chooses distribution center q is as follows:</a:t>
                </a:r>
              </a:p>
              <a:p>
                <a:endParaRPr lang="en-US" dirty="0"/>
              </a:p>
            </p:txBody>
          </p:sp>
        </mc:Fallback>
      </mc:AlternateContent>
      <p:sp>
        <p:nvSpPr>
          <p:cNvPr id="4" name="Slide Number Placeholder 3"/>
          <p:cNvSpPr>
            <a:spLocks noGrp="1"/>
          </p:cNvSpPr>
          <p:nvPr>
            <p:ph type="sldNum" sz="quarter" idx="10"/>
          </p:nvPr>
        </p:nvSpPr>
        <p:spPr/>
        <p:txBody>
          <a:bodyPr/>
          <a:lstStyle/>
          <a:p>
            <a:fld id="{DF1895BC-06EC-475A-97CA-BF53472F2E03}" type="slidenum">
              <a:rPr lang="de-DE" smtClean="0"/>
              <a:pPr/>
              <a:t>15</a:t>
            </a:fld>
            <a:endParaRPr lang="de-DE" dirty="0"/>
          </a:p>
        </p:txBody>
      </p:sp>
    </p:spTree>
    <p:extLst>
      <p:ext uri="{BB962C8B-B14F-4D97-AF65-F5344CB8AC3E}">
        <p14:creationId xmlns:p14="http://schemas.microsoft.com/office/powerpoint/2010/main" val="587189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mn-cs"/>
                  </a:rPr>
                  <a:t>The probability of a distribution center being selected is a location choice selection problem with multiple alternative distribution centers. Multinomial Logit Model is used to describe the relationship between shops and distribution centers. This model could clearly express the preference information of individuals, which is a model with high adaptability. A shop is assumed to select the distribution center with the maximum utility among all the alternatives. The utility of alternatives for shop </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could be described as follows:</a:t>
                </a:r>
              </a:p>
              <a:p>
                <a:endParaRPr lang="de-DE" dirty="0" smtClean="0"/>
              </a:p>
              <a:p>
                <a:r>
                  <a:rPr lang="en-US" sz="1200" kern="1200" dirty="0" smtClean="0">
                    <a:solidFill>
                      <a:schemeClr val="tx1"/>
                    </a:solidFill>
                    <a:effectLst/>
                    <a:latin typeface="Arial" pitchFamily="34" charset="0"/>
                    <a:ea typeface="+mn-ea"/>
                    <a:cs typeface="+mn-cs"/>
                  </a:rPr>
                  <a:t>q is an option in the selection set, that is, one of all distribution centers. </a:t>
                </a:r>
                <a:r>
                  <a:rPr lang="en-US" sz="1200" i="0" kern="1200">
                    <a:solidFill>
                      <a:schemeClr val="tx1"/>
                    </a:solidFill>
                    <a:effectLst/>
                    <a:latin typeface="Arial" pitchFamily="34" charset="0"/>
                    <a:ea typeface="+mn-ea"/>
                    <a:cs typeface="+mn-cs"/>
                  </a:rPr>
                  <a:t>𝑉</a:t>
                </a:r>
                <a:r>
                  <a:rPr lang="en-US" sz="1200" i="0" kern="1200" smtClean="0">
                    <a:solidFill>
                      <a:schemeClr val="tx1"/>
                    </a:solidFill>
                    <a:effectLst/>
                    <a:latin typeface="Arial" pitchFamily="34" charset="0"/>
                    <a:ea typeface="+mn-ea"/>
                    <a:cs typeface="+mn-cs"/>
                  </a:rPr>
                  <a:t>_</a:t>
                </a:r>
                <a:r>
                  <a:rPr lang="en-US" sz="1200" i="0" kern="1200">
                    <a:solidFill>
                      <a:schemeClr val="tx1"/>
                    </a:solidFill>
                    <a:effectLst/>
                    <a:latin typeface="Arial" pitchFamily="34" charset="0"/>
                    <a:ea typeface="+mn-ea"/>
                    <a:cs typeface="+mn-cs"/>
                  </a:rPr>
                  <a:t>𝑖𝑞</a:t>
                </a:r>
                <a:r>
                  <a:rPr lang="en-US" sz="1200" kern="1200" dirty="0">
                    <a:solidFill>
                      <a:schemeClr val="tx1"/>
                    </a:solidFill>
                    <a:effectLst/>
                    <a:latin typeface="Arial" pitchFamily="34" charset="0"/>
                    <a:ea typeface="+mn-ea"/>
                    <a:cs typeface="+mn-cs"/>
                  </a:rPr>
                  <a:t> is </a:t>
                </a:r>
                <a:r>
                  <a:rPr lang="en-US" sz="1200" kern="1200" dirty="0" smtClean="0">
                    <a:solidFill>
                      <a:schemeClr val="tx1"/>
                    </a:solidFill>
                    <a:effectLst/>
                    <a:latin typeface="Arial" pitchFamily="34" charset="0"/>
                    <a:ea typeface="+mn-ea"/>
                    <a:cs typeface="+mn-cs"/>
                  </a:rPr>
                  <a:t>the observable utility, usually </a:t>
                </a:r>
                <a:r>
                  <a:rPr lang="en-US" sz="1200" kern="1200" dirty="0">
                    <a:solidFill>
                      <a:schemeClr val="tx1"/>
                    </a:solidFill>
                    <a:effectLst/>
                    <a:latin typeface="Arial" pitchFamily="34" charset="0"/>
                    <a:ea typeface="+mn-ea"/>
                    <a:cs typeface="+mn-cs"/>
                  </a:rPr>
                  <a:t>expressed </a:t>
                </a:r>
                <a:r>
                  <a:rPr lang="en-US" sz="1200" kern="1200" dirty="0" smtClean="0">
                    <a:solidFill>
                      <a:schemeClr val="tx1"/>
                    </a:solidFill>
                    <a:effectLst/>
                    <a:latin typeface="Arial" pitchFamily="34" charset="0"/>
                    <a:ea typeface="+mn-ea"/>
                    <a:cs typeface="+mn-cs"/>
                  </a:rPr>
                  <a:t>as</a:t>
                </a:r>
              </a:p>
              <a:p>
                <a:endParaRPr lang="de-DE" sz="1200" kern="1200" dirty="0" smtClean="0">
                  <a:solidFill>
                    <a:schemeClr val="tx1"/>
                  </a:solidFill>
                  <a:effectLst/>
                  <a:latin typeface="Arial"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mn-cs"/>
                  </a:rPr>
                  <a:t>According to the utility maximization theory, any individual will choose the option with the greatest utility, Accordingly the probability that shop </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chooses distribution center q is as follows:</a:t>
                </a:r>
              </a:p>
              <a:p>
                <a:endParaRPr lang="en-US" dirty="0"/>
              </a:p>
            </p:txBody>
          </p:sp>
        </mc:Fallback>
      </mc:AlternateContent>
      <p:sp>
        <p:nvSpPr>
          <p:cNvPr id="4" name="Slide Number Placeholder 3"/>
          <p:cNvSpPr>
            <a:spLocks noGrp="1"/>
          </p:cNvSpPr>
          <p:nvPr>
            <p:ph type="sldNum" sz="quarter" idx="10"/>
          </p:nvPr>
        </p:nvSpPr>
        <p:spPr/>
        <p:txBody>
          <a:bodyPr/>
          <a:lstStyle/>
          <a:p>
            <a:fld id="{DF1895BC-06EC-475A-97CA-BF53472F2E03}" type="slidenum">
              <a:rPr lang="de-DE" smtClean="0"/>
              <a:pPr/>
              <a:t>16</a:t>
            </a:fld>
            <a:endParaRPr lang="de-DE" dirty="0"/>
          </a:p>
        </p:txBody>
      </p:sp>
    </p:spTree>
    <p:extLst>
      <p:ext uri="{BB962C8B-B14F-4D97-AF65-F5344CB8AC3E}">
        <p14:creationId xmlns:p14="http://schemas.microsoft.com/office/powerpoint/2010/main" val="587189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Arial" pitchFamily="34" charset="0"/>
                  <a:ea typeface="+mn-ea"/>
                  <a:cs typeface="+mn-cs"/>
                </a:endParaRP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mn-cs"/>
                  </a:rPr>
                  <a:t>The probability of a distribution center being selected is a location choice selection problem with multiple alternative distribution centers. Multinomial Logit Model is used to describe the relationship between shops and distribution centers. This model could clearly express the preference information of individuals, which is a model with high adaptability. A shop is assumed to select the distribution center with the maximum utility among all the alternatives. The utility of alternatives for shop </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could be described as follows:</a:t>
                </a:r>
              </a:p>
              <a:p>
                <a:endParaRPr lang="de-DE" dirty="0" smtClean="0"/>
              </a:p>
              <a:p>
                <a:r>
                  <a:rPr lang="en-US" sz="1200" kern="1200" dirty="0" smtClean="0">
                    <a:solidFill>
                      <a:schemeClr val="tx1"/>
                    </a:solidFill>
                    <a:effectLst/>
                    <a:latin typeface="Arial" pitchFamily="34" charset="0"/>
                    <a:ea typeface="+mn-ea"/>
                    <a:cs typeface="+mn-cs"/>
                  </a:rPr>
                  <a:t>q is an option in the selection set, that is, one of all distribution centers. </a:t>
                </a:r>
                <a:r>
                  <a:rPr lang="en-US" sz="1200" i="0" kern="1200">
                    <a:solidFill>
                      <a:schemeClr val="tx1"/>
                    </a:solidFill>
                    <a:effectLst/>
                    <a:latin typeface="Arial" pitchFamily="34" charset="0"/>
                    <a:ea typeface="+mn-ea"/>
                    <a:cs typeface="+mn-cs"/>
                  </a:rPr>
                  <a:t>𝑉</a:t>
                </a:r>
                <a:r>
                  <a:rPr lang="en-US" sz="1200" i="0" kern="1200" smtClean="0">
                    <a:solidFill>
                      <a:schemeClr val="tx1"/>
                    </a:solidFill>
                    <a:effectLst/>
                    <a:latin typeface="Arial" pitchFamily="34" charset="0"/>
                    <a:ea typeface="+mn-ea"/>
                    <a:cs typeface="+mn-cs"/>
                  </a:rPr>
                  <a:t>_</a:t>
                </a:r>
                <a:r>
                  <a:rPr lang="en-US" sz="1200" i="0" kern="1200">
                    <a:solidFill>
                      <a:schemeClr val="tx1"/>
                    </a:solidFill>
                    <a:effectLst/>
                    <a:latin typeface="Arial" pitchFamily="34" charset="0"/>
                    <a:ea typeface="+mn-ea"/>
                    <a:cs typeface="+mn-cs"/>
                  </a:rPr>
                  <a:t>𝑖𝑞</a:t>
                </a:r>
                <a:r>
                  <a:rPr lang="en-US" sz="1200" kern="1200" dirty="0">
                    <a:solidFill>
                      <a:schemeClr val="tx1"/>
                    </a:solidFill>
                    <a:effectLst/>
                    <a:latin typeface="Arial" pitchFamily="34" charset="0"/>
                    <a:ea typeface="+mn-ea"/>
                    <a:cs typeface="+mn-cs"/>
                  </a:rPr>
                  <a:t> is </a:t>
                </a:r>
                <a:r>
                  <a:rPr lang="en-US" sz="1200" kern="1200" dirty="0" smtClean="0">
                    <a:solidFill>
                      <a:schemeClr val="tx1"/>
                    </a:solidFill>
                    <a:effectLst/>
                    <a:latin typeface="Arial" pitchFamily="34" charset="0"/>
                    <a:ea typeface="+mn-ea"/>
                    <a:cs typeface="+mn-cs"/>
                  </a:rPr>
                  <a:t>the observable utility, usually </a:t>
                </a:r>
                <a:r>
                  <a:rPr lang="en-US" sz="1200" kern="1200" dirty="0">
                    <a:solidFill>
                      <a:schemeClr val="tx1"/>
                    </a:solidFill>
                    <a:effectLst/>
                    <a:latin typeface="Arial" pitchFamily="34" charset="0"/>
                    <a:ea typeface="+mn-ea"/>
                    <a:cs typeface="+mn-cs"/>
                  </a:rPr>
                  <a:t>expressed </a:t>
                </a:r>
                <a:r>
                  <a:rPr lang="en-US" sz="1200" kern="1200" dirty="0" smtClean="0">
                    <a:solidFill>
                      <a:schemeClr val="tx1"/>
                    </a:solidFill>
                    <a:effectLst/>
                    <a:latin typeface="Arial" pitchFamily="34" charset="0"/>
                    <a:ea typeface="+mn-ea"/>
                    <a:cs typeface="+mn-cs"/>
                  </a:rPr>
                  <a:t>as</a:t>
                </a:r>
              </a:p>
              <a:p>
                <a:endParaRPr lang="de-DE" sz="1200" kern="1200" dirty="0" smtClean="0">
                  <a:solidFill>
                    <a:schemeClr val="tx1"/>
                  </a:solidFill>
                  <a:effectLst/>
                  <a:latin typeface="Arial"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mn-cs"/>
                  </a:rPr>
                  <a:t>According to the utility maximization theory, any individual will choose the option with the greatest utility, Accordingly the probability that shop </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chooses distribution center q is as follows:</a:t>
                </a:r>
              </a:p>
              <a:p>
                <a:endParaRPr lang="en-US" dirty="0"/>
              </a:p>
            </p:txBody>
          </p:sp>
        </mc:Fallback>
      </mc:AlternateContent>
      <p:sp>
        <p:nvSpPr>
          <p:cNvPr id="4" name="Slide Number Placeholder 3"/>
          <p:cNvSpPr>
            <a:spLocks noGrp="1"/>
          </p:cNvSpPr>
          <p:nvPr>
            <p:ph type="sldNum" sz="quarter" idx="10"/>
          </p:nvPr>
        </p:nvSpPr>
        <p:spPr/>
        <p:txBody>
          <a:bodyPr/>
          <a:lstStyle/>
          <a:p>
            <a:fld id="{DF1895BC-06EC-475A-97CA-BF53472F2E03}" type="slidenum">
              <a:rPr lang="de-DE" smtClean="0"/>
              <a:pPr/>
              <a:t>17</a:t>
            </a:fld>
            <a:endParaRPr lang="de-DE" dirty="0"/>
          </a:p>
        </p:txBody>
      </p:sp>
    </p:spTree>
    <p:extLst>
      <p:ext uri="{BB962C8B-B14F-4D97-AF65-F5344CB8AC3E}">
        <p14:creationId xmlns:p14="http://schemas.microsoft.com/office/powerpoint/2010/main" val="587189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mn-cs"/>
                  </a:rPr>
                  <a:t>The probability of a distribution center being selected is a location choice selection problem with multiple alternative distribution centers. Multinomial Logit Model is used to describe the relationship between shops and distribution centers. This model could clearly express the preference information of individuals, which is a model with high adaptability. A shop is assumed to select the distribution center with the maximum utility among all the alternatives. The utility of alternatives for shop </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could be described as follows:</a:t>
                </a:r>
              </a:p>
              <a:p>
                <a:endParaRPr lang="de-DE" dirty="0" smtClean="0"/>
              </a:p>
              <a:p>
                <a:r>
                  <a:rPr lang="en-US" sz="1200" kern="1200" dirty="0" smtClean="0">
                    <a:solidFill>
                      <a:schemeClr val="tx1"/>
                    </a:solidFill>
                    <a:effectLst/>
                    <a:latin typeface="Arial" pitchFamily="34" charset="0"/>
                    <a:ea typeface="+mn-ea"/>
                    <a:cs typeface="+mn-cs"/>
                  </a:rPr>
                  <a:t>q is an option in the selection set, that is, one of all distribution centers. </a:t>
                </a:r>
                <a:r>
                  <a:rPr lang="en-US" sz="1200" i="0" kern="1200">
                    <a:solidFill>
                      <a:schemeClr val="tx1"/>
                    </a:solidFill>
                    <a:effectLst/>
                    <a:latin typeface="Arial" pitchFamily="34" charset="0"/>
                    <a:ea typeface="+mn-ea"/>
                    <a:cs typeface="+mn-cs"/>
                  </a:rPr>
                  <a:t>𝑉</a:t>
                </a:r>
                <a:r>
                  <a:rPr lang="en-US" sz="1200" i="0" kern="1200" smtClean="0">
                    <a:solidFill>
                      <a:schemeClr val="tx1"/>
                    </a:solidFill>
                    <a:effectLst/>
                    <a:latin typeface="Arial" pitchFamily="34" charset="0"/>
                    <a:ea typeface="+mn-ea"/>
                    <a:cs typeface="+mn-cs"/>
                  </a:rPr>
                  <a:t>_</a:t>
                </a:r>
                <a:r>
                  <a:rPr lang="en-US" sz="1200" i="0" kern="1200">
                    <a:solidFill>
                      <a:schemeClr val="tx1"/>
                    </a:solidFill>
                    <a:effectLst/>
                    <a:latin typeface="Arial" pitchFamily="34" charset="0"/>
                    <a:ea typeface="+mn-ea"/>
                    <a:cs typeface="+mn-cs"/>
                  </a:rPr>
                  <a:t>𝑖𝑞</a:t>
                </a:r>
                <a:r>
                  <a:rPr lang="en-US" sz="1200" kern="1200" dirty="0">
                    <a:solidFill>
                      <a:schemeClr val="tx1"/>
                    </a:solidFill>
                    <a:effectLst/>
                    <a:latin typeface="Arial" pitchFamily="34" charset="0"/>
                    <a:ea typeface="+mn-ea"/>
                    <a:cs typeface="+mn-cs"/>
                  </a:rPr>
                  <a:t> is </a:t>
                </a:r>
                <a:r>
                  <a:rPr lang="en-US" sz="1200" kern="1200" dirty="0" smtClean="0">
                    <a:solidFill>
                      <a:schemeClr val="tx1"/>
                    </a:solidFill>
                    <a:effectLst/>
                    <a:latin typeface="Arial" pitchFamily="34" charset="0"/>
                    <a:ea typeface="+mn-ea"/>
                    <a:cs typeface="+mn-cs"/>
                  </a:rPr>
                  <a:t>the observable utility, usually </a:t>
                </a:r>
                <a:r>
                  <a:rPr lang="en-US" sz="1200" kern="1200" dirty="0">
                    <a:solidFill>
                      <a:schemeClr val="tx1"/>
                    </a:solidFill>
                    <a:effectLst/>
                    <a:latin typeface="Arial" pitchFamily="34" charset="0"/>
                    <a:ea typeface="+mn-ea"/>
                    <a:cs typeface="+mn-cs"/>
                  </a:rPr>
                  <a:t>expressed </a:t>
                </a:r>
                <a:r>
                  <a:rPr lang="en-US" sz="1200" kern="1200" dirty="0" smtClean="0">
                    <a:solidFill>
                      <a:schemeClr val="tx1"/>
                    </a:solidFill>
                    <a:effectLst/>
                    <a:latin typeface="Arial" pitchFamily="34" charset="0"/>
                    <a:ea typeface="+mn-ea"/>
                    <a:cs typeface="+mn-cs"/>
                  </a:rPr>
                  <a:t>as</a:t>
                </a:r>
              </a:p>
              <a:p>
                <a:endParaRPr lang="de-DE" sz="1200" kern="1200" dirty="0" smtClean="0">
                  <a:solidFill>
                    <a:schemeClr val="tx1"/>
                  </a:solidFill>
                  <a:effectLst/>
                  <a:latin typeface="Arial"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mn-cs"/>
                  </a:rPr>
                  <a:t>According to the utility maximization theory, any individual will choose the option with the greatest utility, Accordingly the probability that shop </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chooses distribution center q is as follows:</a:t>
                </a:r>
              </a:p>
              <a:p>
                <a:endParaRPr lang="en-US" dirty="0"/>
              </a:p>
            </p:txBody>
          </p:sp>
        </mc:Fallback>
      </mc:AlternateContent>
      <p:sp>
        <p:nvSpPr>
          <p:cNvPr id="4" name="Slide Number Placeholder 3"/>
          <p:cNvSpPr>
            <a:spLocks noGrp="1"/>
          </p:cNvSpPr>
          <p:nvPr>
            <p:ph type="sldNum" sz="quarter" idx="10"/>
          </p:nvPr>
        </p:nvSpPr>
        <p:spPr/>
        <p:txBody>
          <a:bodyPr/>
          <a:lstStyle/>
          <a:p>
            <a:fld id="{DF1895BC-06EC-475A-97CA-BF53472F2E03}" type="slidenum">
              <a:rPr lang="de-DE" smtClean="0"/>
              <a:pPr/>
              <a:t>18</a:t>
            </a:fld>
            <a:endParaRPr lang="de-DE" dirty="0"/>
          </a:p>
        </p:txBody>
      </p:sp>
    </p:spTree>
    <p:extLst>
      <p:ext uri="{BB962C8B-B14F-4D97-AF65-F5344CB8AC3E}">
        <p14:creationId xmlns:p14="http://schemas.microsoft.com/office/powerpoint/2010/main" val="587189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de-DE" sz="1200" kern="1200" dirty="0" smtClean="0">
                  <a:solidFill>
                    <a:schemeClr val="tx1"/>
                  </a:solidFill>
                  <a:effectLst/>
                  <a:latin typeface="Arial" pitchFamily="34" charset="0"/>
                  <a:ea typeface="+mn-ea"/>
                  <a:cs typeface="+mn-cs"/>
                </a:endParaRP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mn-cs"/>
                  </a:rPr>
                  <a:t>The probability of a distribution center being selected is a location choice selection problem with multiple alternative distribution centers. Multinomial Logit Model is used to describe the relationship between shops and distribution centers. This model could clearly express the preference information of individuals, which is a model with high adaptability. A shop is assumed to select the distribution center with the maximum utility among all the alternatives. The utility of alternatives for shop </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could be described as follows:</a:t>
                </a:r>
              </a:p>
              <a:p>
                <a:endParaRPr lang="de-DE" dirty="0" smtClean="0"/>
              </a:p>
              <a:p>
                <a:r>
                  <a:rPr lang="en-US" sz="1200" kern="1200" dirty="0" smtClean="0">
                    <a:solidFill>
                      <a:schemeClr val="tx1"/>
                    </a:solidFill>
                    <a:effectLst/>
                    <a:latin typeface="Arial" pitchFamily="34" charset="0"/>
                    <a:ea typeface="+mn-ea"/>
                    <a:cs typeface="+mn-cs"/>
                  </a:rPr>
                  <a:t>q is an option in the selection set, that is, one of all distribution centers. </a:t>
                </a:r>
                <a:r>
                  <a:rPr lang="en-US" sz="1200" i="0" kern="1200">
                    <a:solidFill>
                      <a:schemeClr val="tx1"/>
                    </a:solidFill>
                    <a:effectLst/>
                    <a:latin typeface="Arial" pitchFamily="34" charset="0"/>
                    <a:ea typeface="+mn-ea"/>
                    <a:cs typeface="+mn-cs"/>
                  </a:rPr>
                  <a:t>𝑉</a:t>
                </a:r>
                <a:r>
                  <a:rPr lang="en-US" sz="1200" i="0" kern="1200" smtClean="0">
                    <a:solidFill>
                      <a:schemeClr val="tx1"/>
                    </a:solidFill>
                    <a:effectLst/>
                    <a:latin typeface="Arial" pitchFamily="34" charset="0"/>
                    <a:ea typeface="+mn-ea"/>
                    <a:cs typeface="+mn-cs"/>
                  </a:rPr>
                  <a:t>_</a:t>
                </a:r>
                <a:r>
                  <a:rPr lang="en-US" sz="1200" i="0" kern="1200">
                    <a:solidFill>
                      <a:schemeClr val="tx1"/>
                    </a:solidFill>
                    <a:effectLst/>
                    <a:latin typeface="Arial" pitchFamily="34" charset="0"/>
                    <a:ea typeface="+mn-ea"/>
                    <a:cs typeface="+mn-cs"/>
                  </a:rPr>
                  <a:t>𝑖𝑞</a:t>
                </a:r>
                <a:r>
                  <a:rPr lang="en-US" sz="1200" kern="1200" dirty="0">
                    <a:solidFill>
                      <a:schemeClr val="tx1"/>
                    </a:solidFill>
                    <a:effectLst/>
                    <a:latin typeface="Arial" pitchFamily="34" charset="0"/>
                    <a:ea typeface="+mn-ea"/>
                    <a:cs typeface="+mn-cs"/>
                  </a:rPr>
                  <a:t> is </a:t>
                </a:r>
                <a:r>
                  <a:rPr lang="en-US" sz="1200" kern="1200" dirty="0" smtClean="0">
                    <a:solidFill>
                      <a:schemeClr val="tx1"/>
                    </a:solidFill>
                    <a:effectLst/>
                    <a:latin typeface="Arial" pitchFamily="34" charset="0"/>
                    <a:ea typeface="+mn-ea"/>
                    <a:cs typeface="+mn-cs"/>
                  </a:rPr>
                  <a:t>the observable utility, usually </a:t>
                </a:r>
                <a:r>
                  <a:rPr lang="en-US" sz="1200" kern="1200" dirty="0">
                    <a:solidFill>
                      <a:schemeClr val="tx1"/>
                    </a:solidFill>
                    <a:effectLst/>
                    <a:latin typeface="Arial" pitchFamily="34" charset="0"/>
                    <a:ea typeface="+mn-ea"/>
                    <a:cs typeface="+mn-cs"/>
                  </a:rPr>
                  <a:t>expressed </a:t>
                </a:r>
                <a:r>
                  <a:rPr lang="en-US" sz="1200" kern="1200" dirty="0" smtClean="0">
                    <a:solidFill>
                      <a:schemeClr val="tx1"/>
                    </a:solidFill>
                    <a:effectLst/>
                    <a:latin typeface="Arial" pitchFamily="34" charset="0"/>
                    <a:ea typeface="+mn-ea"/>
                    <a:cs typeface="+mn-cs"/>
                  </a:rPr>
                  <a:t>as</a:t>
                </a:r>
              </a:p>
              <a:p>
                <a:endParaRPr lang="de-DE" sz="1200" kern="1200" dirty="0" smtClean="0">
                  <a:solidFill>
                    <a:schemeClr val="tx1"/>
                  </a:solidFill>
                  <a:effectLst/>
                  <a:latin typeface="Arial"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mn-cs"/>
                  </a:rPr>
                  <a:t>According to the utility maximization theory, any individual will choose the option with the greatest utility, Accordingly the probability that shop </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chooses distribution center q is as follows:</a:t>
                </a:r>
              </a:p>
              <a:p>
                <a:endParaRPr lang="en-US" dirty="0"/>
              </a:p>
            </p:txBody>
          </p:sp>
        </mc:Fallback>
      </mc:AlternateContent>
      <p:sp>
        <p:nvSpPr>
          <p:cNvPr id="4" name="Slide Number Placeholder 3"/>
          <p:cNvSpPr>
            <a:spLocks noGrp="1"/>
          </p:cNvSpPr>
          <p:nvPr>
            <p:ph type="sldNum" sz="quarter" idx="10"/>
          </p:nvPr>
        </p:nvSpPr>
        <p:spPr/>
        <p:txBody>
          <a:bodyPr/>
          <a:lstStyle/>
          <a:p>
            <a:fld id="{DF1895BC-06EC-475A-97CA-BF53472F2E03}" type="slidenum">
              <a:rPr lang="de-DE" smtClean="0"/>
              <a:pPr/>
              <a:t>19</a:t>
            </a:fld>
            <a:endParaRPr lang="de-DE" dirty="0"/>
          </a:p>
        </p:txBody>
      </p:sp>
    </p:spTree>
    <p:extLst>
      <p:ext uri="{BB962C8B-B14F-4D97-AF65-F5344CB8AC3E}">
        <p14:creationId xmlns:p14="http://schemas.microsoft.com/office/powerpoint/2010/main" val="587189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1895BC-06EC-475A-97CA-BF53472F2E03}" type="slidenum">
              <a:rPr lang="de-DE" smtClean="0"/>
              <a:pPr/>
              <a:t>2</a:t>
            </a:fld>
            <a:endParaRPr lang="de-DE" dirty="0"/>
          </a:p>
        </p:txBody>
      </p:sp>
    </p:spTree>
    <p:extLst>
      <p:ext uri="{BB962C8B-B14F-4D97-AF65-F5344CB8AC3E}">
        <p14:creationId xmlns:p14="http://schemas.microsoft.com/office/powerpoint/2010/main" val="6068108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mn-cs"/>
                  </a:rPr>
                  <a:t>The probability of a distribution center being selected is a location choice selection problem with multiple alternative distribution centers. Multinomial Logit Model is used to describe the relationship between shops and distribution centers. This model could clearly express the preference information of individuals, which is a model with high adaptability. A shop is assumed to select the distribution center with the maximum utility among all the alternatives. The utility of alternatives for shop </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could be described as follows:</a:t>
                </a:r>
              </a:p>
              <a:p>
                <a:endParaRPr lang="de-DE" dirty="0" smtClean="0"/>
              </a:p>
              <a:p>
                <a:r>
                  <a:rPr lang="en-US" sz="1200" kern="1200" dirty="0" smtClean="0">
                    <a:solidFill>
                      <a:schemeClr val="tx1"/>
                    </a:solidFill>
                    <a:effectLst/>
                    <a:latin typeface="Arial" pitchFamily="34" charset="0"/>
                    <a:ea typeface="+mn-ea"/>
                    <a:cs typeface="+mn-cs"/>
                  </a:rPr>
                  <a:t>q is an option in the selection set, that is, one of all distribution centers. </a:t>
                </a:r>
                <a:r>
                  <a:rPr lang="en-US" sz="1200" i="0" kern="1200">
                    <a:solidFill>
                      <a:schemeClr val="tx1"/>
                    </a:solidFill>
                    <a:effectLst/>
                    <a:latin typeface="Arial" pitchFamily="34" charset="0"/>
                    <a:ea typeface="+mn-ea"/>
                    <a:cs typeface="+mn-cs"/>
                  </a:rPr>
                  <a:t>𝑉</a:t>
                </a:r>
                <a:r>
                  <a:rPr lang="en-US" sz="1200" i="0" kern="1200" smtClean="0">
                    <a:solidFill>
                      <a:schemeClr val="tx1"/>
                    </a:solidFill>
                    <a:effectLst/>
                    <a:latin typeface="Arial" pitchFamily="34" charset="0"/>
                    <a:ea typeface="+mn-ea"/>
                    <a:cs typeface="+mn-cs"/>
                  </a:rPr>
                  <a:t>_</a:t>
                </a:r>
                <a:r>
                  <a:rPr lang="en-US" sz="1200" i="0" kern="1200">
                    <a:solidFill>
                      <a:schemeClr val="tx1"/>
                    </a:solidFill>
                    <a:effectLst/>
                    <a:latin typeface="Arial" pitchFamily="34" charset="0"/>
                    <a:ea typeface="+mn-ea"/>
                    <a:cs typeface="+mn-cs"/>
                  </a:rPr>
                  <a:t>𝑖𝑞</a:t>
                </a:r>
                <a:r>
                  <a:rPr lang="en-US" sz="1200" kern="1200" dirty="0">
                    <a:solidFill>
                      <a:schemeClr val="tx1"/>
                    </a:solidFill>
                    <a:effectLst/>
                    <a:latin typeface="Arial" pitchFamily="34" charset="0"/>
                    <a:ea typeface="+mn-ea"/>
                    <a:cs typeface="+mn-cs"/>
                  </a:rPr>
                  <a:t> is </a:t>
                </a:r>
                <a:r>
                  <a:rPr lang="en-US" sz="1200" kern="1200" dirty="0" smtClean="0">
                    <a:solidFill>
                      <a:schemeClr val="tx1"/>
                    </a:solidFill>
                    <a:effectLst/>
                    <a:latin typeface="Arial" pitchFamily="34" charset="0"/>
                    <a:ea typeface="+mn-ea"/>
                    <a:cs typeface="+mn-cs"/>
                  </a:rPr>
                  <a:t>the observable utility, usually </a:t>
                </a:r>
                <a:r>
                  <a:rPr lang="en-US" sz="1200" kern="1200" dirty="0">
                    <a:solidFill>
                      <a:schemeClr val="tx1"/>
                    </a:solidFill>
                    <a:effectLst/>
                    <a:latin typeface="Arial" pitchFamily="34" charset="0"/>
                    <a:ea typeface="+mn-ea"/>
                    <a:cs typeface="+mn-cs"/>
                  </a:rPr>
                  <a:t>expressed </a:t>
                </a:r>
                <a:r>
                  <a:rPr lang="en-US" sz="1200" kern="1200" dirty="0" smtClean="0">
                    <a:solidFill>
                      <a:schemeClr val="tx1"/>
                    </a:solidFill>
                    <a:effectLst/>
                    <a:latin typeface="Arial" pitchFamily="34" charset="0"/>
                    <a:ea typeface="+mn-ea"/>
                    <a:cs typeface="+mn-cs"/>
                  </a:rPr>
                  <a:t>as</a:t>
                </a:r>
              </a:p>
              <a:p>
                <a:endParaRPr lang="de-DE" sz="1200" kern="1200" dirty="0" smtClean="0">
                  <a:solidFill>
                    <a:schemeClr val="tx1"/>
                  </a:solidFill>
                  <a:effectLst/>
                  <a:latin typeface="Arial"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mn-cs"/>
                  </a:rPr>
                  <a:t>According to the utility maximization theory, any individual will choose the option with the greatest utility, Accordingly the probability that shop </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chooses distribution center q is as follows:</a:t>
                </a:r>
              </a:p>
              <a:p>
                <a:endParaRPr lang="en-US" dirty="0"/>
              </a:p>
            </p:txBody>
          </p:sp>
        </mc:Fallback>
      </mc:AlternateContent>
      <p:sp>
        <p:nvSpPr>
          <p:cNvPr id="4" name="Slide Number Placeholder 3"/>
          <p:cNvSpPr>
            <a:spLocks noGrp="1"/>
          </p:cNvSpPr>
          <p:nvPr>
            <p:ph type="sldNum" sz="quarter" idx="10"/>
          </p:nvPr>
        </p:nvSpPr>
        <p:spPr/>
        <p:txBody>
          <a:bodyPr/>
          <a:lstStyle/>
          <a:p>
            <a:fld id="{DF1895BC-06EC-475A-97CA-BF53472F2E03}" type="slidenum">
              <a:rPr lang="de-DE" smtClean="0"/>
              <a:pPr/>
              <a:t>20</a:t>
            </a:fld>
            <a:endParaRPr lang="de-DE" dirty="0"/>
          </a:p>
        </p:txBody>
      </p:sp>
    </p:spTree>
    <p:extLst>
      <p:ext uri="{BB962C8B-B14F-4D97-AF65-F5344CB8AC3E}">
        <p14:creationId xmlns:p14="http://schemas.microsoft.com/office/powerpoint/2010/main" val="5871893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Arial" pitchFamily="34" charset="0"/>
                  <a:ea typeface="+mn-ea"/>
                  <a:cs typeface="+mn-cs"/>
                </a:endParaRP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mn-cs"/>
                  </a:rPr>
                  <a:t>The probability of a distribution center being selected is a location choice selection problem with multiple alternative distribution centers. Multinomial Logit Model is used to describe the relationship between shops and distribution centers. This model could clearly express the preference information of individuals, which is a model with high adaptability. A shop is assumed to select the distribution center with the maximum utility among all the alternatives. The utility of alternatives for shop </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could be described as follows:</a:t>
                </a:r>
              </a:p>
              <a:p>
                <a:endParaRPr lang="de-DE" dirty="0" smtClean="0"/>
              </a:p>
              <a:p>
                <a:r>
                  <a:rPr lang="en-US" sz="1200" kern="1200" dirty="0" smtClean="0">
                    <a:solidFill>
                      <a:schemeClr val="tx1"/>
                    </a:solidFill>
                    <a:effectLst/>
                    <a:latin typeface="Arial" pitchFamily="34" charset="0"/>
                    <a:ea typeface="+mn-ea"/>
                    <a:cs typeface="+mn-cs"/>
                  </a:rPr>
                  <a:t>q is an option in the selection set, that is, one of all distribution centers. </a:t>
                </a:r>
                <a:r>
                  <a:rPr lang="en-US" sz="1200" i="0" kern="1200">
                    <a:solidFill>
                      <a:schemeClr val="tx1"/>
                    </a:solidFill>
                    <a:effectLst/>
                    <a:latin typeface="Arial" pitchFamily="34" charset="0"/>
                    <a:ea typeface="+mn-ea"/>
                    <a:cs typeface="+mn-cs"/>
                  </a:rPr>
                  <a:t>𝑉</a:t>
                </a:r>
                <a:r>
                  <a:rPr lang="en-US" sz="1200" i="0" kern="1200" smtClean="0">
                    <a:solidFill>
                      <a:schemeClr val="tx1"/>
                    </a:solidFill>
                    <a:effectLst/>
                    <a:latin typeface="Arial" pitchFamily="34" charset="0"/>
                    <a:ea typeface="+mn-ea"/>
                    <a:cs typeface="+mn-cs"/>
                  </a:rPr>
                  <a:t>_</a:t>
                </a:r>
                <a:r>
                  <a:rPr lang="en-US" sz="1200" i="0" kern="1200">
                    <a:solidFill>
                      <a:schemeClr val="tx1"/>
                    </a:solidFill>
                    <a:effectLst/>
                    <a:latin typeface="Arial" pitchFamily="34" charset="0"/>
                    <a:ea typeface="+mn-ea"/>
                    <a:cs typeface="+mn-cs"/>
                  </a:rPr>
                  <a:t>𝑖𝑞</a:t>
                </a:r>
                <a:r>
                  <a:rPr lang="en-US" sz="1200" kern="1200" dirty="0">
                    <a:solidFill>
                      <a:schemeClr val="tx1"/>
                    </a:solidFill>
                    <a:effectLst/>
                    <a:latin typeface="Arial" pitchFamily="34" charset="0"/>
                    <a:ea typeface="+mn-ea"/>
                    <a:cs typeface="+mn-cs"/>
                  </a:rPr>
                  <a:t> is </a:t>
                </a:r>
                <a:r>
                  <a:rPr lang="en-US" sz="1200" kern="1200" dirty="0" smtClean="0">
                    <a:solidFill>
                      <a:schemeClr val="tx1"/>
                    </a:solidFill>
                    <a:effectLst/>
                    <a:latin typeface="Arial" pitchFamily="34" charset="0"/>
                    <a:ea typeface="+mn-ea"/>
                    <a:cs typeface="+mn-cs"/>
                  </a:rPr>
                  <a:t>the observable utility, usually </a:t>
                </a:r>
                <a:r>
                  <a:rPr lang="en-US" sz="1200" kern="1200" dirty="0">
                    <a:solidFill>
                      <a:schemeClr val="tx1"/>
                    </a:solidFill>
                    <a:effectLst/>
                    <a:latin typeface="Arial" pitchFamily="34" charset="0"/>
                    <a:ea typeface="+mn-ea"/>
                    <a:cs typeface="+mn-cs"/>
                  </a:rPr>
                  <a:t>expressed </a:t>
                </a:r>
                <a:r>
                  <a:rPr lang="en-US" sz="1200" kern="1200" dirty="0" smtClean="0">
                    <a:solidFill>
                      <a:schemeClr val="tx1"/>
                    </a:solidFill>
                    <a:effectLst/>
                    <a:latin typeface="Arial" pitchFamily="34" charset="0"/>
                    <a:ea typeface="+mn-ea"/>
                    <a:cs typeface="+mn-cs"/>
                  </a:rPr>
                  <a:t>as</a:t>
                </a:r>
              </a:p>
              <a:p>
                <a:endParaRPr lang="de-DE" sz="1200" kern="1200" dirty="0" smtClean="0">
                  <a:solidFill>
                    <a:schemeClr val="tx1"/>
                  </a:solidFill>
                  <a:effectLst/>
                  <a:latin typeface="Arial"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mn-cs"/>
                  </a:rPr>
                  <a:t>According to the utility maximization theory, any individual will choose the option with the greatest utility, Accordingly the probability that shop </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chooses distribution center q is as follows:</a:t>
                </a:r>
              </a:p>
              <a:p>
                <a:endParaRPr lang="en-US" dirty="0"/>
              </a:p>
            </p:txBody>
          </p:sp>
        </mc:Fallback>
      </mc:AlternateContent>
      <p:sp>
        <p:nvSpPr>
          <p:cNvPr id="4" name="Slide Number Placeholder 3"/>
          <p:cNvSpPr>
            <a:spLocks noGrp="1"/>
          </p:cNvSpPr>
          <p:nvPr>
            <p:ph type="sldNum" sz="quarter" idx="10"/>
          </p:nvPr>
        </p:nvSpPr>
        <p:spPr/>
        <p:txBody>
          <a:bodyPr/>
          <a:lstStyle/>
          <a:p>
            <a:fld id="{DF1895BC-06EC-475A-97CA-BF53472F2E03}" type="slidenum">
              <a:rPr lang="de-DE" smtClean="0"/>
              <a:pPr/>
              <a:t>21</a:t>
            </a:fld>
            <a:endParaRPr lang="de-DE" dirty="0"/>
          </a:p>
        </p:txBody>
      </p:sp>
    </p:spTree>
    <p:extLst>
      <p:ext uri="{BB962C8B-B14F-4D97-AF65-F5344CB8AC3E}">
        <p14:creationId xmlns:p14="http://schemas.microsoft.com/office/powerpoint/2010/main" val="5871893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mn-cs"/>
                  </a:rPr>
                  <a:t>The probability of a distribution center being selected is a location choice selection problem with multiple alternative distribution centers. Multinomial Logit Model is used to describe the relationship between shops and distribution centers. This model could clearly express the preference information of individuals, which is a model with high adaptability. A shop is assumed to select the distribution center with the maximum utility among all the alternatives. The utility of alternatives for shop </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could be described as follows:</a:t>
                </a:r>
              </a:p>
              <a:p>
                <a:endParaRPr lang="de-DE" dirty="0" smtClean="0"/>
              </a:p>
              <a:p>
                <a:r>
                  <a:rPr lang="en-US" sz="1200" kern="1200" dirty="0" smtClean="0">
                    <a:solidFill>
                      <a:schemeClr val="tx1"/>
                    </a:solidFill>
                    <a:effectLst/>
                    <a:latin typeface="Arial" pitchFamily="34" charset="0"/>
                    <a:ea typeface="+mn-ea"/>
                    <a:cs typeface="+mn-cs"/>
                  </a:rPr>
                  <a:t>q is an option in the selection set, that is, one of all distribution centers. </a:t>
                </a:r>
                <a:r>
                  <a:rPr lang="en-US" sz="1200" i="0" kern="1200">
                    <a:solidFill>
                      <a:schemeClr val="tx1"/>
                    </a:solidFill>
                    <a:effectLst/>
                    <a:latin typeface="Arial" pitchFamily="34" charset="0"/>
                    <a:ea typeface="+mn-ea"/>
                    <a:cs typeface="+mn-cs"/>
                  </a:rPr>
                  <a:t>𝑉</a:t>
                </a:r>
                <a:r>
                  <a:rPr lang="en-US" sz="1200" i="0" kern="1200" smtClean="0">
                    <a:solidFill>
                      <a:schemeClr val="tx1"/>
                    </a:solidFill>
                    <a:effectLst/>
                    <a:latin typeface="Arial" pitchFamily="34" charset="0"/>
                    <a:ea typeface="+mn-ea"/>
                    <a:cs typeface="+mn-cs"/>
                  </a:rPr>
                  <a:t>_</a:t>
                </a:r>
                <a:r>
                  <a:rPr lang="en-US" sz="1200" i="0" kern="1200">
                    <a:solidFill>
                      <a:schemeClr val="tx1"/>
                    </a:solidFill>
                    <a:effectLst/>
                    <a:latin typeface="Arial" pitchFamily="34" charset="0"/>
                    <a:ea typeface="+mn-ea"/>
                    <a:cs typeface="+mn-cs"/>
                  </a:rPr>
                  <a:t>𝑖𝑞</a:t>
                </a:r>
                <a:r>
                  <a:rPr lang="en-US" sz="1200" kern="1200" dirty="0">
                    <a:solidFill>
                      <a:schemeClr val="tx1"/>
                    </a:solidFill>
                    <a:effectLst/>
                    <a:latin typeface="Arial" pitchFamily="34" charset="0"/>
                    <a:ea typeface="+mn-ea"/>
                    <a:cs typeface="+mn-cs"/>
                  </a:rPr>
                  <a:t> is </a:t>
                </a:r>
                <a:r>
                  <a:rPr lang="en-US" sz="1200" kern="1200" dirty="0" smtClean="0">
                    <a:solidFill>
                      <a:schemeClr val="tx1"/>
                    </a:solidFill>
                    <a:effectLst/>
                    <a:latin typeface="Arial" pitchFamily="34" charset="0"/>
                    <a:ea typeface="+mn-ea"/>
                    <a:cs typeface="+mn-cs"/>
                  </a:rPr>
                  <a:t>the observable utility, usually </a:t>
                </a:r>
                <a:r>
                  <a:rPr lang="en-US" sz="1200" kern="1200" dirty="0">
                    <a:solidFill>
                      <a:schemeClr val="tx1"/>
                    </a:solidFill>
                    <a:effectLst/>
                    <a:latin typeface="Arial" pitchFamily="34" charset="0"/>
                    <a:ea typeface="+mn-ea"/>
                    <a:cs typeface="+mn-cs"/>
                  </a:rPr>
                  <a:t>expressed </a:t>
                </a:r>
                <a:r>
                  <a:rPr lang="en-US" sz="1200" kern="1200" dirty="0" smtClean="0">
                    <a:solidFill>
                      <a:schemeClr val="tx1"/>
                    </a:solidFill>
                    <a:effectLst/>
                    <a:latin typeface="Arial" pitchFamily="34" charset="0"/>
                    <a:ea typeface="+mn-ea"/>
                    <a:cs typeface="+mn-cs"/>
                  </a:rPr>
                  <a:t>as</a:t>
                </a:r>
              </a:p>
              <a:p>
                <a:endParaRPr lang="de-DE" sz="1200" kern="1200" dirty="0" smtClean="0">
                  <a:solidFill>
                    <a:schemeClr val="tx1"/>
                  </a:solidFill>
                  <a:effectLst/>
                  <a:latin typeface="Arial"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mn-cs"/>
                  </a:rPr>
                  <a:t>According to the utility maximization theory, any individual will choose the option with the greatest utility, Accordingly the probability that shop </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chooses distribution center q is as follows:</a:t>
                </a:r>
              </a:p>
              <a:p>
                <a:endParaRPr lang="en-US" dirty="0"/>
              </a:p>
            </p:txBody>
          </p:sp>
        </mc:Fallback>
      </mc:AlternateContent>
      <p:sp>
        <p:nvSpPr>
          <p:cNvPr id="4" name="Slide Number Placeholder 3"/>
          <p:cNvSpPr>
            <a:spLocks noGrp="1"/>
          </p:cNvSpPr>
          <p:nvPr>
            <p:ph type="sldNum" sz="quarter" idx="10"/>
          </p:nvPr>
        </p:nvSpPr>
        <p:spPr/>
        <p:txBody>
          <a:bodyPr/>
          <a:lstStyle/>
          <a:p>
            <a:fld id="{DF1895BC-06EC-475A-97CA-BF53472F2E03}" type="slidenum">
              <a:rPr lang="de-DE" smtClean="0"/>
              <a:pPr/>
              <a:t>22</a:t>
            </a:fld>
            <a:endParaRPr lang="de-DE" dirty="0"/>
          </a:p>
        </p:txBody>
      </p:sp>
    </p:spTree>
    <p:extLst>
      <p:ext uri="{BB962C8B-B14F-4D97-AF65-F5344CB8AC3E}">
        <p14:creationId xmlns:p14="http://schemas.microsoft.com/office/powerpoint/2010/main" val="5871893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mn-cs"/>
                  </a:rPr>
                  <a:t>The probability of a distribution center being selected is a location choice selection problem with multiple alternative distribution centers. Multinomial Logit Model is used to describe the relationship between shops and distribution centers. This model could clearly express the preference information of individuals, which is a model with high adaptability. A shop is assumed to select the distribution center with the maximum utility among all the alternatives. The utility of alternatives for shop </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could be described as follows:</a:t>
                </a:r>
              </a:p>
              <a:p>
                <a:endParaRPr lang="de-DE" dirty="0" smtClean="0"/>
              </a:p>
              <a:p>
                <a:r>
                  <a:rPr lang="en-US" sz="1200" kern="1200" dirty="0" smtClean="0">
                    <a:solidFill>
                      <a:schemeClr val="tx1"/>
                    </a:solidFill>
                    <a:effectLst/>
                    <a:latin typeface="Arial" pitchFamily="34" charset="0"/>
                    <a:ea typeface="+mn-ea"/>
                    <a:cs typeface="+mn-cs"/>
                  </a:rPr>
                  <a:t>q is an option in the selection set, that is, one of all distribution centers. </a:t>
                </a:r>
                <a:r>
                  <a:rPr lang="en-US" sz="1200" i="0" kern="1200">
                    <a:solidFill>
                      <a:schemeClr val="tx1"/>
                    </a:solidFill>
                    <a:effectLst/>
                    <a:latin typeface="Arial" pitchFamily="34" charset="0"/>
                    <a:ea typeface="+mn-ea"/>
                    <a:cs typeface="+mn-cs"/>
                  </a:rPr>
                  <a:t>𝑉</a:t>
                </a:r>
                <a:r>
                  <a:rPr lang="en-US" sz="1200" i="0" kern="1200" smtClean="0">
                    <a:solidFill>
                      <a:schemeClr val="tx1"/>
                    </a:solidFill>
                    <a:effectLst/>
                    <a:latin typeface="Arial" pitchFamily="34" charset="0"/>
                    <a:ea typeface="+mn-ea"/>
                    <a:cs typeface="+mn-cs"/>
                  </a:rPr>
                  <a:t>_</a:t>
                </a:r>
                <a:r>
                  <a:rPr lang="en-US" sz="1200" i="0" kern="1200">
                    <a:solidFill>
                      <a:schemeClr val="tx1"/>
                    </a:solidFill>
                    <a:effectLst/>
                    <a:latin typeface="Arial" pitchFamily="34" charset="0"/>
                    <a:ea typeface="+mn-ea"/>
                    <a:cs typeface="+mn-cs"/>
                  </a:rPr>
                  <a:t>𝑖𝑞</a:t>
                </a:r>
                <a:r>
                  <a:rPr lang="en-US" sz="1200" kern="1200" dirty="0">
                    <a:solidFill>
                      <a:schemeClr val="tx1"/>
                    </a:solidFill>
                    <a:effectLst/>
                    <a:latin typeface="Arial" pitchFamily="34" charset="0"/>
                    <a:ea typeface="+mn-ea"/>
                    <a:cs typeface="+mn-cs"/>
                  </a:rPr>
                  <a:t> is </a:t>
                </a:r>
                <a:r>
                  <a:rPr lang="en-US" sz="1200" kern="1200" dirty="0" smtClean="0">
                    <a:solidFill>
                      <a:schemeClr val="tx1"/>
                    </a:solidFill>
                    <a:effectLst/>
                    <a:latin typeface="Arial" pitchFamily="34" charset="0"/>
                    <a:ea typeface="+mn-ea"/>
                    <a:cs typeface="+mn-cs"/>
                  </a:rPr>
                  <a:t>the observable utility, usually </a:t>
                </a:r>
                <a:r>
                  <a:rPr lang="en-US" sz="1200" kern="1200" dirty="0">
                    <a:solidFill>
                      <a:schemeClr val="tx1"/>
                    </a:solidFill>
                    <a:effectLst/>
                    <a:latin typeface="Arial" pitchFamily="34" charset="0"/>
                    <a:ea typeface="+mn-ea"/>
                    <a:cs typeface="+mn-cs"/>
                  </a:rPr>
                  <a:t>expressed </a:t>
                </a:r>
                <a:r>
                  <a:rPr lang="en-US" sz="1200" kern="1200" dirty="0" smtClean="0">
                    <a:solidFill>
                      <a:schemeClr val="tx1"/>
                    </a:solidFill>
                    <a:effectLst/>
                    <a:latin typeface="Arial" pitchFamily="34" charset="0"/>
                    <a:ea typeface="+mn-ea"/>
                    <a:cs typeface="+mn-cs"/>
                  </a:rPr>
                  <a:t>as</a:t>
                </a:r>
              </a:p>
              <a:p>
                <a:endParaRPr lang="de-DE" sz="1200" kern="1200" dirty="0" smtClean="0">
                  <a:solidFill>
                    <a:schemeClr val="tx1"/>
                  </a:solidFill>
                  <a:effectLst/>
                  <a:latin typeface="Arial"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mn-cs"/>
                  </a:rPr>
                  <a:t>According to the utility maximization theory, any individual will choose the option with the greatest utility, Accordingly the probability that shop </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chooses distribution center q is as follows:</a:t>
                </a:r>
              </a:p>
              <a:p>
                <a:endParaRPr lang="en-US" dirty="0"/>
              </a:p>
            </p:txBody>
          </p:sp>
        </mc:Fallback>
      </mc:AlternateContent>
      <p:sp>
        <p:nvSpPr>
          <p:cNvPr id="4" name="Slide Number Placeholder 3"/>
          <p:cNvSpPr>
            <a:spLocks noGrp="1"/>
          </p:cNvSpPr>
          <p:nvPr>
            <p:ph type="sldNum" sz="quarter" idx="10"/>
          </p:nvPr>
        </p:nvSpPr>
        <p:spPr/>
        <p:txBody>
          <a:bodyPr/>
          <a:lstStyle/>
          <a:p>
            <a:fld id="{DF1895BC-06EC-475A-97CA-BF53472F2E03}" type="slidenum">
              <a:rPr lang="de-DE" smtClean="0"/>
              <a:pPr/>
              <a:t>23</a:t>
            </a:fld>
            <a:endParaRPr lang="de-DE" dirty="0"/>
          </a:p>
        </p:txBody>
      </p:sp>
    </p:spTree>
    <p:extLst>
      <p:ext uri="{BB962C8B-B14F-4D97-AF65-F5344CB8AC3E}">
        <p14:creationId xmlns:p14="http://schemas.microsoft.com/office/powerpoint/2010/main" val="5871893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mn-cs"/>
                  </a:rPr>
                  <a:t>The probability of a distribution center being selected is a location choice selection problem with multiple alternative distribution centers. Multinomial Logit Model is used to describe the relationship between shops and distribution centers. This model could clearly express the preference information of individuals, which is a model with high adaptability. A shop is assumed to select the distribution center with the maximum utility among all the alternatives. The utility of alternatives for shop </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could be described as follows:</a:t>
                </a:r>
              </a:p>
              <a:p>
                <a:endParaRPr lang="de-DE" dirty="0" smtClean="0"/>
              </a:p>
              <a:p>
                <a:r>
                  <a:rPr lang="en-US" sz="1200" kern="1200" dirty="0" smtClean="0">
                    <a:solidFill>
                      <a:schemeClr val="tx1"/>
                    </a:solidFill>
                    <a:effectLst/>
                    <a:latin typeface="Arial" pitchFamily="34" charset="0"/>
                    <a:ea typeface="+mn-ea"/>
                    <a:cs typeface="+mn-cs"/>
                  </a:rPr>
                  <a:t>q is an option in the selection set, that is, one of all distribution centers. </a:t>
                </a:r>
                <a:r>
                  <a:rPr lang="en-US" sz="1200" i="0" kern="1200">
                    <a:solidFill>
                      <a:schemeClr val="tx1"/>
                    </a:solidFill>
                    <a:effectLst/>
                    <a:latin typeface="Arial" pitchFamily="34" charset="0"/>
                    <a:ea typeface="+mn-ea"/>
                    <a:cs typeface="+mn-cs"/>
                  </a:rPr>
                  <a:t>𝑉</a:t>
                </a:r>
                <a:r>
                  <a:rPr lang="en-US" sz="1200" i="0" kern="1200" smtClean="0">
                    <a:solidFill>
                      <a:schemeClr val="tx1"/>
                    </a:solidFill>
                    <a:effectLst/>
                    <a:latin typeface="Arial" pitchFamily="34" charset="0"/>
                    <a:ea typeface="+mn-ea"/>
                    <a:cs typeface="+mn-cs"/>
                  </a:rPr>
                  <a:t>_</a:t>
                </a:r>
                <a:r>
                  <a:rPr lang="en-US" sz="1200" i="0" kern="1200">
                    <a:solidFill>
                      <a:schemeClr val="tx1"/>
                    </a:solidFill>
                    <a:effectLst/>
                    <a:latin typeface="Arial" pitchFamily="34" charset="0"/>
                    <a:ea typeface="+mn-ea"/>
                    <a:cs typeface="+mn-cs"/>
                  </a:rPr>
                  <a:t>𝑖𝑞</a:t>
                </a:r>
                <a:r>
                  <a:rPr lang="en-US" sz="1200" kern="1200" dirty="0">
                    <a:solidFill>
                      <a:schemeClr val="tx1"/>
                    </a:solidFill>
                    <a:effectLst/>
                    <a:latin typeface="Arial" pitchFamily="34" charset="0"/>
                    <a:ea typeface="+mn-ea"/>
                    <a:cs typeface="+mn-cs"/>
                  </a:rPr>
                  <a:t> is </a:t>
                </a:r>
                <a:r>
                  <a:rPr lang="en-US" sz="1200" kern="1200" dirty="0" smtClean="0">
                    <a:solidFill>
                      <a:schemeClr val="tx1"/>
                    </a:solidFill>
                    <a:effectLst/>
                    <a:latin typeface="Arial" pitchFamily="34" charset="0"/>
                    <a:ea typeface="+mn-ea"/>
                    <a:cs typeface="+mn-cs"/>
                  </a:rPr>
                  <a:t>the observable utility, usually </a:t>
                </a:r>
                <a:r>
                  <a:rPr lang="en-US" sz="1200" kern="1200" dirty="0">
                    <a:solidFill>
                      <a:schemeClr val="tx1"/>
                    </a:solidFill>
                    <a:effectLst/>
                    <a:latin typeface="Arial" pitchFamily="34" charset="0"/>
                    <a:ea typeface="+mn-ea"/>
                    <a:cs typeface="+mn-cs"/>
                  </a:rPr>
                  <a:t>expressed </a:t>
                </a:r>
                <a:r>
                  <a:rPr lang="en-US" sz="1200" kern="1200" dirty="0" smtClean="0">
                    <a:solidFill>
                      <a:schemeClr val="tx1"/>
                    </a:solidFill>
                    <a:effectLst/>
                    <a:latin typeface="Arial" pitchFamily="34" charset="0"/>
                    <a:ea typeface="+mn-ea"/>
                    <a:cs typeface="+mn-cs"/>
                  </a:rPr>
                  <a:t>as</a:t>
                </a:r>
              </a:p>
              <a:p>
                <a:endParaRPr lang="de-DE" sz="1200" kern="1200" dirty="0" smtClean="0">
                  <a:solidFill>
                    <a:schemeClr val="tx1"/>
                  </a:solidFill>
                  <a:effectLst/>
                  <a:latin typeface="Arial"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mn-cs"/>
                  </a:rPr>
                  <a:t>According to the utility maximization theory, any individual will choose the option with the greatest utility, Accordingly the probability that shop </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chooses distribution center q is as follows:</a:t>
                </a:r>
              </a:p>
              <a:p>
                <a:endParaRPr lang="en-US" dirty="0"/>
              </a:p>
            </p:txBody>
          </p:sp>
        </mc:Fallback>
      </mc:AlternateContent>
      <p:sp>
        <p:nvSpPr>
          <p:cNvPr id="4" name="Slide Number Placeholder 3"/>
          <p:cNvSpPr>
            <a:spLocks noGrp="1"/>
          </p:cNvSpPr>
          <p:nvPr>
            <p:ph type="sldNum" sz="quarter" idx="10"/>
          </p:nvPr>
        </p:nvSpPr>
        <p:spPr/>
        <p:txBody>
          <a:bodyPr/>
          <a:lstStyle/>
          <a:p>
            <a:fld id="{DF1895BC-06EC-475A-97CA-BF53472F2E03}" type="slidenum">
              <a:rPr lang="de-DE" smtClean="0"/>
              <a:pPr/>
              <a:t>24</a:t>
            </a:fld>
            <a:endParaRPr lang="de-DE" dirty="0"/>
          </a:p>
        </p:txBody>
      </p:sp>
    </p:spTree>
    <p:extLst>
      <p:ext uri="{BB962C8B-B14F-4D97-AF65-F5344CB8AC3E}">
        <p14:creationId xmlns:p14="http://schemas.microsoft.com/office/powerpoint/2010/main" val="5871893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mn-cs"/>
                  </a:rPr>
                  <a:t>The probability of a distribution center being selected is a location choice selection problem with multiple alternative distribution centers. Multinomial Logit Model is used to describe the relationship between shops and distribution centers. This model could clearly express the preference information of individuals, which is a model with high adaptability. A shop is assumed to select the distribution center with the maximum utility among all the alternatives. The utility of alternatives for shop </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could be described as follows:</a:t>
                </a:r>
              </a:p>
              <a:p>
                <a:endParaRPr lang="de-DE" dirty="0" smtClean="0"/>
              </a:p>
              <a:p>
                <a:r>
                  <a:rPr lang="en-US" sz="1200" kern="1200" dirty="0" smtClean="0">
                    <a:solidFill>
                      <a:schemeClr val="tx1"/>
                    </a:solidFill>
                    <a:effectLst/>
                    <a:latin typeface="Arial" pitchFamily="34" charset="0"/>
                    <a:ea typeface="+mn-ea"/>
                    <a:cs typeface="+mn-cs"/>
                  </a:rPr>
                  <a:t>q is an option in the selection set, that is, one of all distribution centers. </a:t>
                </a:r>
                <a:r>
                  <a:rPr lang="en-US" sz="1200" i="0" kern="1200">
                    <a:solidFill>
                      <a:schemeClr val="tx1"/>
                    </a:solidFill>
                    <a:effectLst/>
                    <a:latin typeface="Arial" pitchFamily="34" charset="0"/>
                    <a:ea typeface="+mn-ea"/>
                    <a:cs typeface="+mn-cs"/>
                  </a:rPr>
                  <a:t>𝑉</a:t>
                </a:r>
                <a:r>
                  <a:rPr lang="en-US" sz="1200" i="0" kern="1200" smtClean="0">
                    <a:solidFill>
                      <a:schemeClr val="tx1"/>
                    </a:solidFill>
                    <a:effectLst/>
                    <a:latin typeface="Arial" pitchFamily="34" charset="0"/>
                    <a:ea typeface="+mn-ea"/>
                    <a:cs typeface="+mn-cs"/>
                  </a:rPr>
                  <a:t>_</a:t>
                </a:r>
                <a:r>
                  <a:rPr lang="en-US" sz="1200" i="0" kern="1200">
                    <a:solidFill>
                      <a:schemeClr val="tx1"/>
                    </a:solidFill>
                    <a:effectLst/>
                    <a:latin typeface="Arial" pitchFamily="34" charset="0"/>
                    <a:ea typeface="+mn-ea"/>
                    <a:cs typeface="+mn-cs"/>
                  </a:rPr>
                  <a:t>𝑖𝑞</a:t>
                </a:r>
                <a:r>
                  <a:rPr lang="en-US" sz="1200" kern="1200" dirty="0">
                    <a:solidFill>
                      <a:schemeClr val="tx1"/>
                    </a:solidFill>
                    <a:effectLst/>
                    <a:latin typeface="Arial" pitchFamily="34" charset="0"/>
                    <a:ea typeface="+mn-ea"/>
                    <a:cs typeface="+mn-cs"/>
                  </a:rPr>
                  <a:t> is </a:t>
                </a:r>
                <a:r>
                  <a:rPr lang="en-US" sz="1200" kern="1200" dirty="0" smtClean="0">
                    <a:solidFill>
                      <a:schemeClr val="tx1"/>
                    </a:solidFill>
                    <a:effectLst/>
                    <a:latin typeface="Arial" pitchFamily="34" charset="0"/>
                    <a:ea typeface="+mn-ea"/>
                    <a:cs typeface="+mn-cs"/>
                  </a:rPr>
                  <a:t>the observable utility, usually </a:t>
                </a:r>
                <a:r>
                  <a:rPr lang="en-US" sz="1200" kern="1200" dirty="0">
                    <a:solidFill>
                      <a:schemeClr val="tx1"/>
                    </a:solidFill>
                    <a:effectLst/>
                    <a:latin typeface="Arial" pitchFamily="34" charset="0"/>
                    <a:ea typeface="+mn-ea"/>
                    <a:cs typeface="+mn-cs"/>
                  </a:rPr>
                  <a:t>expressed </a:t>
                </a:r>
                <a:r>
                  <a:rPr lang="en-US" sz="1200" kern="1200" dirty="0" smtClean="0">
                    <a:solidFill>
                      <a:schemeClr val="tx1"/>
                    </a:solidFill>
                    <a:effectLst/>
                    <a:latin typeface="Arial" pitchFamily="34" charset="0"/>
                    <a:ea typeface="+mn-ea"/>
                    <a:cs typeface="+mn-cs"/>
                  </a:rPr>
                  <a:t>as</a:t>
                </a:r>
              </a:p>
              <a:p>
                <a:endParaRPr lang="de-DE" sz="1200" kern="1200" dirty="0" smtClean="0">
                  <a:solidFill>
                    <a:schemeClr val="tx1"/>
                  </a:solidFill>
                  <a:effectLst/>
                  <a:latin typeface="Arial"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mn-cs"/>
                  </a:rPr>
                  <a:t>According to the utility maximization theory, any individual will choose the option with the greatest utility, Accordingly the probability that shop </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chooses distribution center q is as follows:</a:t>
                </a:r>
              </a:p>
              <a:p>
                <a:endParaRPr lang="en-US" dirty="0"/>
              </a:p>
            </p:txBody>
          </p:sp>
        </mc:Fallback>
      </mc:AlternateContent>
      <p:sp>
        <p:nvSpPr>
          <p:cNvPr id="4" name="Slide Number Placeholder 3"/>
          <p:cNvSpPr>
            <a:spLocks noGrp="1"/>
          </p:cNvSpPr>
          <p:nvPr>
            <p:ph type="sldNum" sz="quarter" idx="10"/>
          </p:nvPr>
        </p:nvSpPr>
        <p:spPr/>
        <p:txBody>
          <a:bodyPr/>
          <a:lstStyle/>
          <a:p>
            <a:fld id="{DF1895BC-06EC-475A-97CA-BF53472F2E03}" type="slidenum">
              <a:rPr lang="de-DE" smtClean="0"/>
              <a:pPr/>
              <a:t>25</a:t>
            </a:fld>
            <a:endParaRPr lang="de-DE" dirty="0"/>
          </a:p>
        </p:txBody>
      </p:sp>
    </p:spTree>
    <p:extLst>
      <p:ext uri="{BB962C8B-B14F-4D97-AF65-F5344CB8AC3E}">
        <p14:creationId xmlns:p14="http://schemas.microsoft.com/office/powerpoint/2010/main" val="5871893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mn-cs"/>
                  </a:rPr>
                  <a:t>The probability of a distribution center being selected is a location choice selection problem with multiple alternative distribution centers. Multinomial Logit Model is used to describe the relationship between shops and distribution centers. This model could clearly express the preference information of individuals, which is a model with high adaptability. A shop is assumed to select the distribution center with the maximum utility among all the alternatives. The utility of alternatives for shop </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could be described as follows:</a:t>
                </a:r>
              </a:p>
              <a:p>
                <a:endParaRPr lang="de-DE" dirty="0" smtClean="0"/>
              </a:p>
              <a:p>
                <a:r>
                  <a:rPr lang="en-US" sz="1200" kern="1200" dirty="0" smtClean="0">
                    <a:solidFill>
                      <a:schemeClr val="tx1"/>
                    </a:solidFill>
                    <a:effectLst/>
                    <a:latin typeface="Arial" pitchFamily="34" charset="0"/>
                    <a:ea typeface="+mn-ea"/>
                    <a:cs typeface="+mn-cs"/>
                  </a:rPr>
                  <a:t>q is an option in the selection set, that is, one of all distribution centers. </a:t>
                </a:r>
                <a:r>
                  <a:rPr lang="en-US" sz="1200" i="0" kern="1200">
                    <a:solidFill>
                      <a:schemeClr val="tx1"/>
                    </a:solidFill>
                    <a:effectLst/>
                    <a:latin typeface="Arial" pitchFamily="34" charset="0"/>
                    <a:ea typeface="+mn-ea"/>
                    <a:cs typeface="+mn-cs"/>
                  </a:rPr>
                  <a:t>𝑉</a:t>
                </a:r>
                <a:r>
                  <a:rPr lang="en-US" sz="1200" i="0" kern="1200" smtClean="0">
                    <a:solidFill>
                      <a:schemeClr val="tx1"/>
                    </a:solidFill>
                    <a:effectLst/>
                    <a:latin typeface="Arial" pitchFamily="34" charset="0"/>
                    <a:ea typeface="+mn-ea"/>
                    <a:cs typeface="+mn-cs"/>
                  </a:rPr>
                  <a:t>_</a:t>
                </a:r>
                <a:r>
                  <a:rPr lang="en-US" sz="1200" i="0" kern="1200">
                    <a:solidFill>
                      <a:schemeClr val="tx1"/>
                    </a:solidFill>
                    <a:effectLst/>
                    <a:latin typeface="Arial" pitchFamily="34" charset="0"/>
                    <a:ea typeface="+mn-ea"/>
                    <a:cs typeface="+mn-cs"/>
                  </a:rPr>
                  <a:t>𝑖𝑞</a:t>
                </a:r>
                <a:r>
                  <a:rPr lang="en-US" sz="1200" kern="1200" dirty="0">
                    <a:solidFill>
                      <a:schemeClr val="tx1"/>
                    </a:solidFill>
                    <a:effectLst/>
                    <a:latin typeface="Arial" pitchFamily="34" charset="0"/>
                    <a:ea typeface="+mn-ea"/>
                    <a:cs typeface="+mn-cs"/>
                  </a:rPr>
                  <a:t> is </a:t>
                </a:r>
                <a:r>
                  <a:rPr lang="en-US" sz="1200" kern="1200" dirty="0" smtClean="0">
                    <a:solidFill>
                      <a:schemeClr val="tx1"/>
                    </a:solidFill>
                    <a:effectLst/>
                    <a:latin typeface="Arial" pitchFamily="34" charset="0"/>
                    <a:ea typeface="+mn-ea"/>
                    <a:cs typeface="+mn-cs"/>
                  </a:rPr>
                  <a:t>the observable utility, usually </a:t>
                </a:r>
                <a:r>
                  <a:rPr lang="en-US" sz="1200" kern="1200" dirty="0">
                    <a:solidFill>
                      <a:schemeClr val="tx1"/>
                    </a:solidFill>
                    <a:effectLst/>
                    <a:latin typeface="Arial" pitchFamily="34" charset="0"/>
                    <a:ea typeface="+mn-ea"/>
                    <a:cs typeface="+mn-cs"/>
                  </a:rPr>
                  <a:t>expressed </a:t>
                </a:r>
                <a:r>
                  <a:rPr lang="en-US" sz="1200" kern="1200" dirty="0" smtClean="0">
                    <a:solidFill>
                      <a:schemeClr val="tx1"/>
                    </a:solidFill>
                    <a:effectLst/>
                    <a:latin typeface="Arial" pitchFamily="34" charset="0"/>
                    <a:ea typeface="+mn-ea"/>
                    <a:cs typeface="+mn-cs"/>
                  </a:rPr>
                  <a:t>as</a:t>
                </a:r>
              </a:p>
              <a:p>
                <a:endParaRPr lang="de-DE" sz="1200" kern="1200" dirty="0" smtClean="0">
                  <a:solidFill>
                    <a:schemeClr val="tx1"/>
                  </a:solidFill>
                  <a:effectLst/>
                  <a:latin typeface="Arial"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mn-cs"/>
                  </a:rPr>
                  <a:t>According to the utility maximization theory, any individual will choose the option with the greatest utility, Accordingly the probability that shop </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chooses distribution center q is as follows:</a:t>
                </a:r>
              </a:p>
              <a:p>
                <a:endParaRPr lang="en-US" dirty="0"/>
              </a:p>
            </p:txBody>
          </p:sp>
        </mc:Fallback>
      </mc:AlternateContent>
      <p:sp>
        <p:nvSpPr>
          <p:cNvPr id="4" name="Slide Number Placeholder 3"/>
          <p:cNvSpPr>
            <a:spLocks noGrp="1"/>
          </p:cNvSpPr>
          <p:nvPr>
            <p:ph type="sldNum" sz="quarter" idx="10"/>
          </p:nvPr>
        </p:nvSpPr>
        <p:spPr/>
        <p:txBody>
          <a:bodyPr/>
          <a:lstStyle/>
          <a:p>
            <a:fld id="{DF1895BC-06EC-475A-97CA-BF53472F2E03}" type="slidenum">
              <a:rPr lang="de-DE" smtClean="0"/>
              <a:pPr/>
              <a:t>26</a:t>
            </a:fld>
            <a:endParaRPr lang="de-DE" dirty="0"/>
          </a:p>
        </p:txBody>
      </p:sp>
    </p:spTree>
    <p:extLst>
      <p:ext uri="{BB962C8B-B14F-4D97-AF65-F5344CB8AC3E}">
        <p14:creationId xmlns:p14="http://schemas.microsoft.com/office/powerpoint/2010/main" val="5871893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1895BC-06EC-475A-97CA-BF53472F2E03}" type="slidenum">
              <a:rPr lang="de-DE" smtClean="0"/>
              <a:pPr/>
              <a:t>27</a:t>
            </a:fld>
            <a:endParaRPr lang="de-DE" dirty="0"/>
          </a:p>
        </p:txBody>
      </p:sp>
    </p:spTree>
    <p:extLst>
      <p:ext uri="{BB962C8B-B14F-4D97-AF65-F5344CB8AC3E}">
        <p14:creationId xmlns:p14="http://schemas.microsoft.com/office/powerpoint/2010/main" val="344897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1895BC-06EC-475A-97CA-BF53472F2E03}" type="slidenum">
              <a:rPr lang="de-DE" smtClean="0"/>
              <a:pPr/>
              <a:t>3</a:t>
            </a:fld>
            <a:endParaRPr lang="de-DE" dirty="0"/>
          </a:p>
        </p:txBody>
      </p:sp>
    </p:spTree>
    <p:extLst>
      <p:ext uri="{BB962C8B-B14F-4D97-AF65-F5344CB8AC3E}">
        <p14:creationId xmlns:p14="http://schemas.microsoft.com/office/powerpoint/2010/main" val="2490556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fld id="{DF1895BC-06EC-475A-97CA-BF53472F2E03}" type="slidenum">
              <a:rPr lang="de-DE" smtClean="0"/>
              <a:pPr/>
              <a:t>4</a:t>
            </a:fld>
            <a:endParaRPr lang="de-DE" dirty="0"/>
          </a:p>
        </p:txBody>
      </p:sp>
    </p:spTree>
    <p:extLst>
      <p:ext uri="{BB962C8B-B14F-4D97-AF65-F5344CB8AC3E}">
        <p14:creationId xmlns:p14="http://schemas.microsoft.com/office/powerpoint/2010/main" val="2490556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1895BC-06EC-475A-97CA-BF53472F2E03}" type="slidenum">
              <a:rPr lang="de-DE" smtClean="0"/>
              <a:pPr/>
              <a:t>5</a:t>
            </a:fld>
            <a:endParaRPr lang="de-DE" dirty="0"/>
          </a:p>
        </p:txBody>
      </p:sp>
    </p:spTree>
    <p:extLst>
      <p:ext uri="{BB962C8B-B14F-4D97-AF65-F5344CB8AC3E}">
        <p14:creationId xmlns:p14="http://schemas.microsoft.com/office/powerpoint/2010/main" val="1451862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1895BC-06EC-475A-97CA-BF53472F2E03}" type="slidenum">
              <a:rPr lang="de-DE" smtClean="0"/>
              <a:pPr/>
              <a:t>6</a:t>
            </a:fld>
            <a:endParaRPr lang="de-DE" dirty="0"/>
          </a:p>
        </p:txBody>
      </p:sp>
    </p:spTree>
    <p:extLst>
      <p:ext uri="{BB962C8B-B14F-4D97-AF65-F5344CB8AC3E}">
        <p14:creationId xmlns:p14="http://schemas.microsoft.com/office/powerpoint/2010/main" val="930998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1895BC-06EC-475A-97CA-BF53472F2E03}" type="slidenum">
              <a:rPr lang="de-DE" smtClean="0"/>
              <a:pPr/>
              <a:t>7</a:t>
            </a:fld>
            <a:endParaRPr lang="de-DE" dirty="0"/>
          </a:p>
        </p:txBody>
      </p:sp>
    </p:spTree>
    <p:extLst>
      <p:ext uri="{BB962C8B-B14F-4D97-AF65-F5344CB8AC3E}">
        <p14:creationId xmlns:p14="http://schemas.microsoft.com/office/powerpoint/2010/main" val="1078981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1895BC-06EC-475A-97CA-BF53472F2E03}" type="slidenum">
              <a:rPr lang="de-DE" smtClean="0"/>
              <a:pPr/>
              <a:t>8</a:t>
            </a:fld>
            <a:endParaRPr lang="de-DE" dirty="0"/>
          </a:p>
        </p:txBody>
      </p:sp>
    </p:spTree>
    <p:extLst>
      <p:ext uri="{BB962C8B-B14F-4D97-AF65-F5344CB8AC3E}">
        <p14:creationId xmlns:p14="http://schemas.microsoft.com/office/powerpoint/2010/main" val="1078981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Arial" pitchFamily="34" charset="0"/>
                  <a:ea typeface="+mn-ea"/>
                  <a:cs typeface="+mn-cs"/>
                </a:endParaRP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mn-cs"/>
                  </a:rPr>
                  <a:t>The probability of a distribution center being selected is a location choice selection problem with multiple alternative distribution centers. Multinomial Logit Model is used to describe the relationship between shops and distribution centers. This model could clearly express the preference information of individuals, which is a model with high adaptability. A shop is assumed to select the distribution center with the maximum utility among all the alternatives. The utility of alternatives for shop </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could be described as follows:</a:t>
                </a:r>
              </a:p>
              <a:p>
                <a:endParaRPr lang="de-DE" dirty="0" smtClean="0"/>
              </a:p>
              <a:p>
                <a:r>
                  <a:rPr lang="en-US" sz="1200" kern="1200" dirty="0" smtClean="0">
                    <a:solidFill>
                      <a:schemeClr val="tx1"/>
                    </a:solidFill>
                    <a:effectLst/>
                    <a:latin typeface="Arial" pitchFamily="34" charset="0"/>
                    <a:ea typeface="+mn-ea"/>
                    <a:cs typeface="+mn-cs"/>
                  </a:rPr>
                  <a:t>q is an option in the selection set, that is, one of all distribution centers. </a:t>
                </a:r>
                <a:r>
                  <a:rPr lang="en-US" sz="1200" i="0" kern="1200">
                    <a:solidFill>
                      <a:schemeClr val="tx1"/>
                    </a:solidFill>
                    <a:effectLst/>
                    <a:latin typeface="Arial" pitchFamily="34" charset="0"/>
                    <a:ea typeface="+mn-ea"/>
                    <a:cs typeface="+mn-cs"/>
                  </a:rPr>
                  <a:t>𝑉</a:t>
                </a:r>
                <a:r>
                  <a:rPr lang="en-US" sz="1200" i="0" kern="1200" smtClean="0">
                    <a:solidFill>
                      <a:schemeClr val="tx1"/>
                    </a:solidFill>
                    <a:effectLst/>
                    <a:latin typeface="Arial" pitchFamily="34" charset="0"/>
                    <a:ea typeface="+mn-ea"/>
                    <a:cs typeface="+mn-cs"/>
                  </a:rPr>
                  <a:t>_</a:t>
                </a:r>
                <a:r>
                  <a:rPr lang="en-US" sz="1200" i="0" kern="1200">
                    <a:solidFill>
                      <a:schemeClr val="tx1"/>
                    </a:solidFill>
                    <a:effectLst/>
                    <a:latin typeface="Arial" pitchFamily="34" charset="0"/>
                    <a:ea typeface="+mn-ea"/>
                    <a:cs typeface="+mn-cs"/>
                  </a:rPr>
                  <a:t>𝑖𝑞</a:t>
                </a:r>
                <a:r>
                  <a:rPr lang="en-US" sz="1200" kern="1200" dirty="0">
                    <a:solidFill>
                      <a:schemeClr val="tx1"/>
                    </a:solidFill>
                    <a:effectLst/>
                    <a:latin typeface="Arial" pitchFamily="34" charset="0"/>
                    <a:ea typeface="+mn-ea"/>
                    <a:cs typeface="+mn-cs"/>
                  </a:rPr>
                  <a:t> is </a:t>
                </a:r>
                <a:r>
                  <a:rPr lang="en-US" sz="1200" kern="1200" dirty="0" smtClean="0">
                    <a:solidFill>
                      <a:schemeClr val="tx1"/>
                    </a:solidFill>
                    <a:effectLst/>
                    <a:latin typeface="Arial" pitchFamily="34" charset="0"/>
                    <a:ea typeface="+mn-ea"/>
                    <a:cs typeface="+mn-cs"/>
                  </a:rPr>
                  <a:t>the observable utility, usually </a:t>
                </a:r>
                <a:r>
                  <a:rPr lang="en-US" sz="1200" kern="1200" dirty="0">
                    <a:solidFill>
                      <a:schemeClr val="tx1"/>
                    </a:solidFill>
                    <a:effectLst/>
                    <a:latin typeface="Arial" pitchFamily="34" charset="0"/>
                    <a:ea typeface="+mn-ea"/>
                    <a:cs typeface="+mn-cs"/>
                  </a:rPr>
                  <a:t>expressed </a:t>
                </a:r>
                <a:r>
                  <a:rPr lang="en-US" sz="1200" kern="1200" dirty="0" smtClean="0">
                    <a:solidFill>
                      <a:schemeClr val="tx1"/>
                    </a:solidFill>
                    <a:effectLst/>
                    <a:latin typeface="Arial" pitchFamily="34" charset="0"/>
                    <a:ea typeface="+mn-ea"/>
                    <a:cs typeface="+mn-cs"/>
                  </a:rPr>
                  <a:t>as</a:t>
                </a:r>
              </a:p>
              <a:p>
                <a:endParaRPr lang="de-DE" sz="1200" kern="1200" dirty="0" smtClean="0">
                  <a:solidFill>
                    <a:schemeClr val="tx1"/>
                  </a:solidFill>
                  <a:effectLst/>
                  <a:latin typeface="Arial"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mn-cs"/>
                  </a:rPr>
                  <a:t>According to the utility maximization theory, any individual will choose the option with the greatest utility, Accordingly the probability that shop </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chooses distribution center q is as follows:</a:t>
                </a:r>
              </a:p>
              <a:p>
                <a:endParaRPr lang="en-US" dirty="0"/>
              </a:p>
            </p:txBody>
          </p:sp>
        </mc:Fallback>
      </mc:AlternateContent>
      <p:sp>
        <p:nvSpPr>
          <p:cNvPr id="4" name="Slide Number Placeholder 3"/>
          <p:cNvSpPr>
            <a:spLocks noGrp="1"/>
          </p:cNvSpPr>
          <p:nvPr>
            <p:ph type="sldNum" sz="quarter" idx="10"/>
          </p:nvPr>
        </p:nvSpPr>
        <p:spPr/>
        <p:txBody>
          <a:bodyPr/>
          <a:lstStyle/>
          <a:p>
            <a:fld id="{DF1895BC-06EC-475A-97CA-BF53472F2E03}" type="slidenum">
              <a:rPr lang="de-DE" smtClean="0"/>
              <a:pPr/>
              <a:t>9</a:t>
            </a:fld>
            <a:endParaRPr lang="de-DE" dirty="0"/>
          </a:p>
        </p:txBody>
      </p:sp>
    </p:spTree>
    <p:extLst>
      <p:ext uri="{BB962C8B-B14F-4D97-AF65-F5344CB8AC3E}">
        <p14:creationId xmlns:p14="http://schemas.microsoft.com/office/powerpoint/2010/main" val="5871893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pic>
        <p:nvPicPr>
          <p:cNvPr id="10" name="Picture 2" descr="\\psf\Host\Users\cd\Desktop\Startbild_4zu3-E.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45"/>
          <p:cNvSpPr>
            <a:spLocks noGrp="1" noChangeArrowheads="1"/>
          </p:cNvSpPr>
          <p:nvPr>
            <p:ph type="ctrTitle" sz="quarter" hasCustomPrompt="1"/>
          </p:nvPr>
        </p:nvSpPr>
        <p:spPr>
          <a:xfrm>
            <a:off x="878400" y="1573200"/>
            <a:ext cx="7779600" cy="741362"/>
          </a:xfrm>
          <a:prstGeom prst="rect">
            <a:avLst/>
          </a:prstGeom>
        </p:spPr>
        <p:txBody>
          <a:bodyPr lIns="0" tIns="0" rIns="0" bIns="0" anchor="t"/>
          <a:lstStyle>
            <a:lvl1pPr>
              <a:tabLst>
                <a:tab pos="2038350" algn="l"/>
              </a:tabLst>
              <a:defRPr b="1"/>
            </a:lvl1pPr>
          </a:lstStyle>
          <a:p>
            <a:pPr lvl="0"/>
            <a:r>
              <a:rPr lang="en-GB" noProof="0" dirty="0" smtClean="0"/>
              <a:t>Click here to insert lecture title</a:t>
            </a:r>
          </a:p>
        </p:txBody>
      </p:sp>
      <p:sp>
        <p:nvSpPr>
          <p:cNvPr id="8" name="Untertitel 2"/>
          <p:cNvSpPr>
            <a:spLocks noGrp="1"/>
          </p:cNvSpPr>
          <p:nvPr>
            <p:ph type="subTitle" idx="1" hasCustomPrompt="1"/>
          </p:nvPr>
        </p:nvSpPr>
        <p:spPr>
          <a:xfrm>
            <a:off x="878400" y="2429999"/>
            <a:ext cx="7779600" cy="1152000"/>
          </a:xfrm>
        </p:spPr>
        <p:txBody>
          <a:bodyPr/>
          <a:lstStyle>
            <a:lvl1pPr marL="0" marR="0" indent="0" algn="l" defTabSz="914400" rtl="0" eaLnBrk="1" fontAlgn="auto" latinLnBrk="0" hangingPunct="1">
              <a:lnSpc>
                <a:spcPct val="100000"/>
              </a:lnSpc>
              <a:spcBef>
                <a:spcPts val="300"/>
              </a:spcBef>
              <a:spcAft>
                <a:spcPts val="300"/>
              </a:spcAft>
              <a:buClrTx/>
              <a:buSzTx/>
              <a:buFontTx/>
              <a:buNone/>
              <a:tabLst/>
              <a:defRPr sz="2400">
                <a:solidFill>
                  <a:srgbClr val="686868"/>
                </a:solidFill>
              </a:defRPr>
            </a:lvl1pPr>
          </a:lstStyle>
          <a:p>
            <a:pPr lvl="0"/>
            <a:r>
              <a:rPr lang="en-GB" noProof="0" dirty="0" smtClean="0"/>
              <a:t>Click here to insert lecture subtitle</a:t>
            </a:r>
          </a:p>
        </p:txBody>
      </p:sp>
      <p:sp>
        <p:nvSpPr>
          <p:cNvPr id="2" name="Fußzeilenplatzhalter 1"/>
          <p:cNvSpPr>
            <a:spLocks noGrp="1"/>
          </p:cNvSpPr>
          <p:nvPr>
            <p:ph type="ftr" sz="quarter" idx="10"/>
          </p:nvPr>
        </p:nvSpPr>
        <p:spPr/>
        <p:txBody>
          <a:bodyPr/>
          <a:lstStyle/>
          <a:p>
            <a:pPr>
              <a:defRPr/>
            </a:pPr>
            <a:r>
              <a:rPr lang="en-GB" noProof="0" smtClean="0"/>
              <a:t>&gt; Lecture &gt; Author  •  Document &gt; Date</a:t>
            </a:r>
            <a:endParaRPr lang="en-GB" noProof="0" dirty="0"/>
          </a:p>
        </p:txBody>
      </p:sp>
      <p:sp>
        <p:nvSpPr>
          <p:cNvPr id="3" name="Foliennummernplatzhalter 2"/>
          <p:cNvSpPr>
            <a:spLocks noGrp="1"/>
          </p:cNvSpPr>
          <p:nvPr>
            <p:ph type="sldNum" sz="quarter" idx="11"/>
          </p:nvPr>
        </p:nvSpPr>
        <p:spPr/>
        <p:txBody>
          <a:bodyPr/>
          <a:lstStyle/>
          <a:p>
            <a:pPr>
              <a:defRPr/>
            </a:pPr>
            <a:r>
              <a:rPr lang="en-GB" noProof="0" smtClean="0"/>
              <a:t>DLR.de  •  Chart </a:t>
            </a:r>
            <a:fld id="{18C7CB6D-895A-4F21-B0E7-2185F6FE5534}" type="slidenum">
              <a:rPr lang="en-GB" noProof="0" smtClean="0"/>
              <a:pPr>
                <a:defRPr/>
              </a:pPr>
              <a:t>‹#›</a:t>
            </a:fld>
            <a:endParaRPr lang="en-GB" noProof="0" dirty="0"/>
          </a:p>
        </p:txBody>
      </p:sp>
      <p:pic>
        <p:nvPicPr>
          <p:cNvPr id="11" name="Grafik 10" descr="dlr_signet.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44475" y="5857875"/>
            <a:ext cx="857250"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28537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9" name="Textplatzhalter 8"/>
          <p:cNvSpPr>
            <a:spLocks noGrp="1"/>
          </p:cNvSpPr>
          <p:nvPr>
            <p:ph type="body" sz="quarter" idx="12" hasCustomPrompt="1"/>
          </p:nvPr>
        </p:nvSpPr>
        <p:spPr>
          <a:xfrm>
            <a:off x="486000" y="1591199"/>
            <a:ext cx="8172000" cy="4338000"/>
          </a:xfrm>
        </p:spPr>
        <p:txBody>
          <a:bodyPr/>
          <a:lstStyle/>
          <a:p>
            <a:pPr lvl="0"/>
            <a:r>
              <a:rPr lang="en-GB" noProof="0" dirty="0" smtClean="0"/>
              <a:t>Click here to insert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3" name="Titel 12"/>
          <p:cNvSpPr>
            <a:spLocks noGrp="1"/>
          </p:cNvSpPr>
          <p:nvPr>
            <p:ph type="title" hasCustomPrompt="1"/>
          </p:nvPr>
        </p:nvSpPr>
        <p:spPr/>
        <p:txBody>
          <a:bodyPr/>
          <a:lstStyle/>
          <a:p>
            <a:r>
              <a:rPr lang="en-GB" noProof="0" dirty="0" smtClean="0"/>
              <a:t>Click here to insert chart title</a:t>
            </a:r>
            <a:endParaRPr lang="en-GB" noProof="0" dirty="0"/>
          </a:p>
        </p:txBody>
      </p:sp>
      <p:sp>
        <p:nvSpPr>
          <p:cNvPr id="2" name="Fußzeilenplatzhalter 1"/>
          <p:cNvSpPr>
            <a:spLocks noGrp="1"/>
          </p:cNvSpPr>
          <p:nvPr>
            <p:ph type="ftr" sz="quarter" idx="13"/>
          </p:nvPr>
        </p:nvSpPr>
        <p:spPr/>
        <p:txBody>
          <a:bodyPr/>
          <a:lstStyle/>
          <a:p>
            <a:pPr>
              <a:defRPr/>
            </a:pPr>
            <a:r>
              <a:rPr lang="en-GB" noProof="0" smtClean="0"/>
              <a:t>&gt; Lecture &gt; Author  •  Document &gt; Date</a:t>
            </a:r>
            <a:endParaRPr lang="en-GB" noProof="0" dirty="0"/>
          </a:p>
        </p:txBody>
      </p:sp>
      <p:sp>
        <p:nvSpPr>
          <p:cNvPr id="3" name="Foliennummernplatzhalter 2"/>
          <p:cNvSpPr>
            <a:spLocks noGrp="1"/>
          </p:cNvSpPr>
          <p:nvPr>
            <p:ph type="sldNum" sz="quarter" idx="14"/>
          </p:nvPr>
        </p:nvSpPr>
        <p:spPr/>
        <p:txBody>
          <a:bodyPr/>
          <a:lstStyle/>
          <a:p>
            <a:pPr>
              <a:defRPr/>
            </a:pPr>
            <a:r>
              <a:rPr lang="en-GB" noProof="0" smtClean="0"/>
              <a:t>DLR.de  •  Chart </a:t>
            </a:r>
            <a:fld id="{18C7CB6D-895A-4F21-B0E7-2185F6FE5534}" type="slidenum">
              <a:rPr lang="en-GB" noProof="0" smtClean="0"/>
              <a:pPr>
                <a:defRPr/>
              </a:pPr>
              <a:t>‹#›</a:t>
            </a:fld>
            <a:endParaRPr lang="en-GB" noProof="0" dirty="0"/>
          </a:p>
        </p:txBody>
      </p:sp>
    </p:spTree>
    <p:extLst>
      <p:ext uri="{BB962C8B-B14F-4D97-AF65-F5344CB8AC3E}">
        <p14:creationId xmlns:p14="http://schemas.microsoft.com/office/powerpoint/2010/main" val="3075751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GB" noProof="0" dirty="0" smtClean="0"/>
              <a:t>Click here to insert chart title</a:t>
            </a:r>
            <a:endParaRPr lang="en-GB" noProof="0" dirty="0"/>
          </a:p>
        </p:txBody>
      </p:sp>
      <p:sp>
        <p:nvSpPr>
          <p:cNvPr id="10" name="Textplatzhalter 9"/>
          <p:cNvSpPr>
            <a:spLocks noGrp="1"/>
          </p:cNvSpPr>
          <p:nvPr>
            <p:ph type="body" sz="quarter" idx="12" hasCustomPrompt="1"/>
          </p:nvPr>
        </p:nvSpPr>
        <p:spPr>
          <a:xfrm>
            <a:off x="486000" y="1591200"/>
            <a:ext cx="4086000" cy="4338000"/>
          </a:xfrm>
        </p:spPr>
        <p:txBody>
          <a:bodyPr/>
          <a:lstStyle/>
          <a:p>
            <a:pPr lvl="0"/>
            <a:r>
              <a:rPr lang="en-GB" noProof="0" dirty="0" smtClean="0"/>
              <a:t>Click here to insert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6" name="Bildplatzhalter 5"/>
          <p:cNvSpPr>
            <a:spLocks noGrp="1"/>
          </p:cNvSpPr>
          <p:nvPr>
            <p:ph type="pic" sz="quarter" idx="13" hasCustomPrompt="1"/>
          </p:nvPr>
        </p:nvSpPr>
        <p:spPr>
          <a:xfrm>
            <a:off x="4698000" y="1591200"/>
            <a:ext cx="3960812" cy="4338000"/>
          </a:xfrm>
        </p:spPr>
        <p:txBody>
          <a:bodyPr/>
          <a:lstStyle>
            <a:lvl1pPr marL="0" indent="0">
              <a:buNone/>
              <a:defRPr baseline="0"/>
            </a:lvl1pPr>
          </a:lstStyle>
          <a:p>
            <a:r>
              <a:rPr lang="en-GB" noProof="0" dirty="0" smtClean="0"/>
              <a:t>Click onto symbol to insert picture</a:t>
            </a:r>
            <a:endParaRPr lang="en-GB" noProof="0" dirty="0"/>
          </a:p>
        </p:txBody>
      </p:sp>
      <p:sp>
        <p:nvSpPr>
          <p:cNvPr id="5" name="Fußzeilenplatzhalter 4"/>
          <p:cNvSpPr>
            <a:spLocks noGrp="1"/>
          </p:cNvSpPr>
          <p:nvPr>
            <p:ph type="ftr" sz="quarter" idx="14"/>
          </p:nvPr>
        </p:nvSpPr>
        <p:spPr/>
        <p:txBody>
          <a:bodyPr/>
          <a:lstStyle/>
          <a:p>
            <a:pPr>
              <a:defRPr/>
            </a:pPr>
            <a:r>
              <a:rPr lang="en-GB" noProof="0" smtClean="0"/>
              <a:t>&gt; Lecture &gt; Author  •  Document &gt; Date</a:t>
            </a:r>
            <a:endParaRPr lang="en-GB" noProof="0" dirty="0"/>
          </a:p>
        </p:txBody>
      </p:sp>
      <p:sp>
        <p:nvSpPr>
          <p:cNvPr id="7" name="Foliennummernplatzhalter 6"/>
          <p:cNvSpPr>
            <a:spLocks noGrp="1"/>
          </p:cNvSpPr>
          <p:nvPr>
            <p:ph type="sldNum" sz="quarter" idx="15"/>
          </p:nvPr>
        </p:nvSpPr>
        <p:spPr/>
        <p:txBody>
          <a:bodyPr/>
          <a:lstStyle/>
          <a:p>
            <a:pPr>
              <a:defRPr/>
            </a:pPr>
            <a:r>
              <a:rPr lang="en-GB" noProof="0" smtClean="0"/>
              <a:t>DLR.de  •  Chart </a:t>
            </a:r>
            <a:fld id="{18C7CB6D-895A-4F21-B0E7-2185F6FE5534}" type="slidenum">
              <a:rPr lang="en-GB" noProof="0" smtClean="0"/>
              <a:pPr>
                <a:defRPr/>
              </a:pPr>
              <a:t>‹#›</a:t>
            </a:fld>
            <a:endParaRPr lang="en-GB" noProof="0" dirty="0"/>
          </a:p>
        </p:txBody>
      </p:sp>
    </p:spTree>
    <p:extLst>
      <p:ext uri="{BB962C8B-B14F-4D97-AF65-F5344CB8AC3E}">
        <p14:creationId xmlns:p14="http://schemas.microsoft.com/office/powerpoint/2010/main" val="2490958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d Vergleich 2-spalti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GB" noProof="0" dirty="0" smtClean="0"/>
              <a:t>Click here to insert chart title</a:t>
            </a:r>
            <a:endParaRPr lang="en-GB" noProof="0" dirty="0"/>
          </a:p>
        </p:txBody>
      </p:sp>
      <p:sp>
        <p:nvSpPr>
          <p:cNvPr id="9" name="Textplatzhalter 1"/>
          <p:cNvSpPr>
            <a:spLocks noGrp="1"/>
          </p:cNvSpPr>
          <p:nvPr>
            <p:ph type="body" idx="13" hasCustomPrompt="1"/>
          </p:nvPr>
        </p:nvSpPr>
        <p:spPr>
          <a:xfrm>
            <a:off x="467544" y="1591200"/>
            <a:ext cx="3960000" cy="333425"/>
          </a:xfrm>
        </p:spPr>
        <p:txBody>
          <a:bodyPr/>
          <a:lstStyle>
            <a:lvl1pPr marL="0" indent="0">
              <a:buFontTx/>
              <a:buNone/>
              <a:defRPr b="1"/>
            </a:lvl1pPr>
          </a:lstStyle>
          <a:p>
            <a:pPr lvl="0"/>
            <a:r>
              <a:rPr lang="en-GB" noProof="0" dirty="0" smtClean="0"/>
              <a:t>Click here to insert header line</a:t>
            </a:r>
          </a:p>
        </p:txBody>
      </p:sp>
      <p:sp>
        <p:nvSpPr>
          <p:cNvPr id="10" name="Textplatzhalter 1"/>
          <p:cNvSpPr>
            <a:spLocks noGrp="1"/>
          </p:cNvSpPr>
          <p:nvPr>
            <p:ph type="body" idx="14" hasCustomPrompt="1"/>
          </p:nvPr>
        </p:nvSpPr>
        <p:spPr>
          <a:xfrm>
            <a:off x="4698000" y="1591200"/>
            <a:ext cx="3960000" cy="333425"/>
          </a:xfrm>
        </p:spPr>
        <p:txBody>
          <a:bodyPr/>
          <a:lstStyle>
            <a:lvl1pPr marL="0" indent="0">
              <a:buFontTx/>
              <a:buNone/>
              <a:defRPr b="1"/>
            </a:lvl1pPr>
          </a:lstStyle>
          <a:p>
            <a:pPr lvl="0"/>
            <a:r>
              <a:rPr lang="en-GB" noProof="0" dirty="0" smtClean="0"/>
              <a:t>Click here to insert header line</a:t>
            </a:r>
          </a:p>
        </p:txBody>
      </p:sp>
      <p:sp>
        <p:nvSpPr>
          <p:cNvPr id="11" name="Textplatzhalter 10"/>
          <p:cNvSpPr>
            <a:spLocks noGrp="1"/>
          </p:cNvSpPr>
          <p:nvPr>
            <p:ph type="body" sz="quarter" idx="15" hasCustomPrompt="1"/>
          </p:nvPr>
        </p:nvSpPr>
        <p:spPr>
          <a:xfrm>
            <a:off x="486000" y="2142000"/>
            <a:ext cx="3960000" cy="3787200"/>
          </a:xfrm>
        </p:spPr>
        <p:txBody>
          <a:bodyPr/>
          <a:lstStyle/>
          <a:p>
            <a:pPr lvl="0"/>
            <a:r>
              <a:rPr lang="en-GB" noProof="0" dirty="0" smtClean="0"/>
              <a:t>Click here to insert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2" name="Textplatzhalter 10"/>
          <p:cNvSpPr>
            <a:spLocks noGrp="1"/>
          </p:cNvSpPr>
          <p:nvPr>
            <p:ph type="body" sz="quarter" idx="16" hasCustomPrompt="1"/>
          </p:nvPr>
        </p:nvSpPr>
        <p:spPr>
          <a:xfrm>
            <a:off x="4698000" y="2142000"/>
            <a:ext cx="3960000" cy="3787200"/>
          </a:xfrm>
        </p:spPr>
        <p:txBody>
          <a:bodyPr/>
          <a:lstStyle/>
          <a:p>
            <a:pPr lvl="0"/>
            <a:r>
              <a:rPr lang="en-GB" noProof="0" dirty="0" smtClean="0"/>
              <a:t>Click here to insert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Fußzeilenplatzhalter 4"/>
          <p:cNvSpPr>
            <a:spLocks noGrp="1"/>
          </p:cNvSpPr>
          <p:nvPr>
            <p:ph type="ftr" sz="quarter" idx="17"/>
          </p:nvPr>
        </p:nvSpPr>
        <p:spPr/>
        <p:txBody>
          <a:bodyPr/>
          <a:lstStyle/>
          <a:p>
            <a:pPr>
              <a:defRPr/>
            </a:pPr>
            <a:r>
              <a:rPr lang="en-GB" noProof="0" smtClean="0"/>
              <a:t>&gt; Lecture &gt; Author  •  Document &gt; Date</a:t>
            </a:r>
            <a:endParaRPr lang="en-GB" noProof="0" dirty="0"/>
          </a:p>
        </p:txBody>
      </p:sp>
      <p:sp>
        <p:nvSpPr>
          <p:cNvPr id="6" name="Foliennummernplatzhalter 5"/>
          <p:cNvSpPr>
            <a:spLocks noGrp="1"/>
          </p:cNvSpPr>
          <p:nvPr>
            <p:ph type="sldNum" sz="quarter" idx="18"/>
          </p:nvPr>
        </p:nvSpPr>
        <p:spPr/>
        <p:txBody>
          <a:bodyPr/>
          <a:lstStyle/>
          <a:p>
            <a:pPr>
              <a:defRPr/>
            </a:pPr>
            <a:r>
              <a:rPr lang="en-GB" noProof="0" smtClean="0"/>
              <a:t>DLR.de  •  Chart </a:t>
            </a:r>
            <a:fld id="{18C7CB6D-895A-4F21-B0E7-2185F6FE5534}" type="slidenum">
              <a:rPr lang="en-GB" noProof="0" smtClean="0"/>
              <a:pPr>
                <a:defRPr/>
              </a:pPr>
              <a:t>‹#›</a:t>
            </a:fld>
            <a:endParaRPr lang="en-GB" noProof="0" dirty="0"/>
          </a:p>
        </p:txBody>
      </p:sp>
    </p:spTree>
    <p:extLst>
      <p:ext uri="{BB962C8B-B14F-4D97-AF65-F5344CB8AC3E}">
        <p14:creationId xmlns:p14="http://schemas.microsoft.com/office/powerpoint/2010/main" val="1999296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GB" noProof="0" dirty="0" smtClean="0"/>
              <a:t>Click here to insert chart title</a:t>
            </a:r>
            <a:endParaRPr lang="en-GB" noProof="0" dirty="0"/>
          </a:p>
        </p:txBody>
      </p:sp>
      <p:sp>
        <p:nvSpPr>
          <p:cNvPr id="5" name="Fußzeilenplatzhalter 4"/>
          <p:cNvSpPr>
            <a:spLocks noGrp="1"/>
          </p:cNvSpPr>
          <p:nvPr>
            <p:ph type="ftr" sz="quarter" idx="10"/>
          </p:nvPr>
        </p:nvSpPr>
        <p:spPr/>
        <p:txBody>
          <a:bodyPr/>
          <a:lstStyle/>
          <a:p>
            <a:pPr>
              <a:defRPr/>
            </a:pPr>
            <a:r>
              <a:rPr lang="en-GB" noProof="0" smtClean="0"/>
              <a:t>&gt; Lecture &gt; Author  •  Document &gt; Date</a:t>
            </a:r>
            <a:endParaRPr lang="en-GB" noProof="0" dirty="0"/>
          </a:p>
        </p:txBody>
      </p:sp>
      <p:sp>
        <p:nvSpPr>
          <p:cNvPr id="6" name="Foliennummernplatzhalter 5"/>
          <p:cNvSpPr>
            <a:spLocks noGrp="1"/>
          </p:cNvSpPr>
          <p:nvPr>
            <p:ph type="sldNum" sz="quarter" idx="11"/>
          </p:nvPr>
        </p:nvSpPr>
        <p:spPr/>
        <p:txBody>
          <a:bodyPr/>
          <a:lstStyle/>
          <a:p>
            <a:pPr>
              <a:defRPr/>
            </a:pPr>
            <a:r>
              <a:rPr lang="en-GB" noProof="0" smtClean="0"/>
              <a:t>DLR.de  •  Chart </a:t>
            </a:r>
            <a:fld id="{18C7CB6D-895A-4F21-B0E7-2185F6FE5534}" type="slidenum">
              <a:rPr lang="en-GB" noProof="0" smtClean="0"/>
              <a:pPr>
                <a:defRPr/>
              </a:pPr>
              <a:t>‹#›</a:t>
            </a:fld>
            <a:endParaRPr lang="en-GB" noProof="0" dirty="0"/>
          </a:p>
        </p:txBody>
      </p:sp>
    </p:spTree>
    <p:extLst>
      <p:ext uri="{BB962C8B-B14F-4D97-AF65-F5344CB8AC3E}">
        <p14:creationId xmlns:p14="http://schemas.microsoft.com/office/powerpoint/2010/main" val="1774471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pPr>
              <a:defRPr/>
            </a:pPr>
            <a:r>
              <a:rPr lang="en-GB" noProof="0" smtClean="0"/>
              <a:t>&gt; Lecture &gt; Author  •  Document &gt; Date</a:t>
            </a:r>
            <a:endParaRPr lang="en-GB" noProof="0" dirty="0"/>
          </a:p>
        </p:txBody>
      </p:sp>
      <p:sp>
        <p:nvSpPr>
          <p:cNvPr id="5" name="Foliennummernplatzhalter 4"/>
          <p:cNvSpPr>
            <a:spLocks noGrp="1"/>
          </p:cNvSpPr>
          <p:nvPr>
            <p:ph type="sldNum" sz="quarter" idx="11"/>
          </p:nvPr>
        </p:nvSpPr>
        <p:spPr/>
        <p:txBody>
          <a:bodyPr/>
          <a:lstStyle/>
          <a:p>
            <a:pPr>
              <a:defRPr/>
            </a:pPr>
            <a:r>
              <a:rPr lang="en-GB" noProof="0" smtClean="0"/>
              <a:t>DLR.de  •  Chart </a:t>
            </a:r>
            <a:fld id="{18C7CB6D-895A-4F21-B0E7-2185F6FE5534}" type="slidenum">
              <a:rPr lang="en-GB" noProof="0" smtClean="0"/>
              <a:pPr>
                <a:defRPr/>
              </a:pPr>
              <a:t>‹#›</a:t>
            </a:fld>
            <a:endParaRPr lang="en-GB" noProof="0" dirty="0"/>
          </a:p>
        </p:txBody>
      </p:sp>
    </p:spTree>
    <p:extLst>
      <p:ext uri="{BB962C8B-B14F-4D97-AF65-F5344CB8AC3E}">
        <p14:creationId xmlns:p14="http://schemas.microsoft.com/office/powerpoint/2010/main" val="43923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8" descr="\\psf\Host\Users\cd\Desktop\Startbild_4zu3-Fuss.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307138"/>
            <a:ext cx="914400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a:spLocks noGrp="1" noChangeArrowheads="1"/>
          </p:cNvSpPr>
          <p:nvPr>
            <p:ph type="title"/>
          </p:nvPr>
        </p:nvSpPr>
        <p:spPr bwMode="auto">
          <a:xfrm>
            <a:off x="486000" y="648000"/>
            <a:ext cx="817200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noProof="0" dirty="0" smtClean="0"/>
              <a:t>Click here to insert chart title</a:t>
            </a:r>
          </a:p>
        </p:txBody>
      </p:sp>
      <p:sp>
        <p:nvSpPr>
          <p:cNvPr id="10" name="Rectangle 3"/>
          <p:cNvSpPr>
            <a:spLocks noGrp="1" noChangeArrowheads="1"/>
          </p:cNvSpPr>
          <p:nvPr>
            <p:ph type="body" idx="1"/>
          </p:nvPr>
        </p:nvSpPr>
        <p:spPr bwMode="auto">
          <a:xfrm>
            <a:off x="485999" y="1591200"/>
            <a:ext cx="8172000" cy="433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noProof="0" dirty="0" smtClean="0"/>
              <a:t>Master text format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7" name="Rectangle 50"/>
          <p:cNvSpPr>
            <a:spLocks noGrp="1" noChangeArrowheads="1"/>
          </p:cNvSpPr>
          <p:nvPr>
            <p:ph type="sldNum" sz="quarter" idx="4"/>
          </p:nvPr>
        </p:nvSpPr>
        <p:spPr bwMode="auto">
          <a:xfrm>
            <a:off x="486000" y="125999"/>
            <a:ext cx="1044000" cy="14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100000"/>
              </a:lnSpc>
              <a:buFontTx/>
              <a:buNone/>
              <a:defRPr lang="de-DE" sz="800" kern="1200">
                <a:solidFill>
                  <a:srgbClr val="686868"/>
                </a:solidFill>
                <a:latin typeface="Arial" charset="0"/>
                <a:ea typeface="ヒラギノ角ゴ Pro W3" charset="-128"/>
                <a:cs typeface="+mn-cs"/>
              </a:defRPr>
            </a:lvl1pPr>
          </a:lstStyle>
          <a:p>
            <a:pPr>
              <a:defRPr/>
            </a:pPr>
            <a:r>
              <a:rPr lang="en-GB" noProof="0" dirty="0" smtClean="0"/>
              <a:t>DLR.de  •  Chart </a:t>
            </a:r>
            <a:fld id="{18C7CB6D-895A-4F21-B0E7-2185F6FE5534}" type="slidenum">
              <a:rPr lang="en-GB" noProof="0" smtClean="0"/>
              <a:pPr>
                <a:defRPr/>
              </a:pPr>
              <a:t>‹#›</a:t>
            </a:fld>
            <a:endParaRPr lang="en-GB" noProof="0" dirty="0"/>
          </a:p>
        </p:txBody>
      </p:sp>
      <p:sp>
        <p:nvSpPr>
          <p:cNvPr id="8" name="Rectangle 51"/>
          <p:cNvSpPr>
            <a:spLocks noGrp="1" noChangeArrowheads="1"/>
          </p:cNvSpPr>
          <p:nvPr>
            <p:ph type="ftr" sz="quarter" idx="3"/>
          </p:nvPr>
        </p:nvSpPr>
        <p:spPr bwMode="auto">
          <a:xfrm>
            <a:off x="1529999" y="125999"/>
            <a:ext cx="7128000" cy="14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100000"/>
              </a:lnSpc>
              <a:buFontTx/>
              <a:buNone/>
              <a:defRPr sz="800">
                <a:solidFill>
                  <a:srgbClr val="686868"/>
                </a:solidFill>
                <a:latin typeface="Arial" pitchFamily="34" charset="0"/>
                <a:cs typeface="+mn-cs"/>
              </a:defRPr>
            </a:lvl1pPr>
          </a:lstStyle>
          <a:p>
            <a:pPr>
              <a:defRPr/>
            </a:pPr>
            <a:r>
              <a:rPr lang="en-GB" noProof="0" dirty="0" smtClean="0"/>
              <a:t>&gt; Lecture &gt; Author  •  Document &gt; Date</a:t>
            </a:r>
            <a:endParaRPr lang="en-GB" noProof="0" dirty="0"/>
          </a:p>
        </p:txBody>
      </p:sp>
      <p:pic>
        <p:nvPicPr>
          <p:cNvPr id="11" name="Grafik 10" descr="dlr_signet.png"/>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34963" y="6143625"/>
            <a:ext cx="57150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8367548"/>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61" r:id="rId4"/>
    <p:sldLayoutId id="2147483662" r:id="rId5"/>
    <p:sldLayoutId id="2147483663" r:id="rId6"/>
  </p:sldLayoutIdLst>
  <p:timing>
    <p:tnLst>
      <p:par>
        <p:cTn id="1" dur="indefinite" restart="never" nodeType="tmRoot"/>
      </p:par>
    </p:tnLst>
  </p:timing>
  <p:hf hdr="0" dt="0"/>
  <p:txStyles>
    <p:titleStyle>
      <a:lvl1pPr algn="l" defTabSz="914400" rtl="0" eaLnBrk="1" latinLnBrk="0" hangingPunct="1">
        <a:spcBef>
          <a:spcPct val="0"/>
        </a:spcBef>
        <a:buNone/>
        <a:defRPr sz="2400" b="1" kern="1200">
          <a:solidFill>
            <a:srgbClr val="686868"/>
          </a:solidFill>
          <a:latin typeface="Arial" pitchFamily="34" charset="0"/>
          <a:ea typeface="+mj-ea"/>
          <a:cs typeface="Arial" pitchFamily="34" charset="0"/>
        </a:defRPr>
      </a:lvl1pPr>
    </p:titleStyle>
    <p:bodyStyle>
      <a:lvl1pPr marL="180000" indent="-180000" algn="l" defTabSz="914400" rtl="0" eaLnBrk="1" latinLnBrk="0" hangingPunct="1">
        <a:spcBef>
          <a:spcPts val="300"/>
        </a:spcBef>
        <a:spcAft>
          <a:spcPts val="0"/>
        </a:spcAft>
        <a:buFont typeface="Arial" pitchFamily="34" charset="0"/>
        <a:buChar char="•"/>
        <a:defRPr sz="1800" kern="1200">
          <a:solidFill>
            <a:schemeClr val="tx1"/>
          </a:solidFill>
          <a:latin typeface="Arial" pitchFamily="34" charset="0"/>
          <a:ea typeface="+mn-ea"/>
          <a:cs typeface="Arial" pitchFamily="34" charset="0"/>
        </a:defRPr>
      </a:lvl1pPr>
      <a:lvl2pPr marL="62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2pPr>
      <a:lvl3pPr marL="107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3pPr>
      <a:lvl4pPr marL="15228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4pPr>
      <a:lvl5pPr marL="19692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sz="quarter"/>
          </p:nvPr>
        </p:nvSpPr>
        <p:spPr>
          <a:xfrm>
            <a:off x="878400" y="1573200"/>
            <a:ext cx="7077976" cy="1279736"/>
          </a:xfrm>
        </p:spPr>
        <p:txBody>
          <a:bodyPr/>
          <a:lstStyle/>
          <a:p>
            <a:r>
              <a:rPr lang="en-GB" dirty="0" smtClean="0"/>
              <a:t>Formulation of a Micro Demand Model for Freight Transport in Berlin</a:t>
            </a:r>
            <a:br>
              <a:rPr lang="en-GB" dirty="0" smtClean="0"/>
            </a:br>
            <a:endParaRPr lang="en-GB" dirty="0"/>
          </a:p>
        </p:txBody>
      </p:sp>
      <p:sp>
        <p:nvSpPr>
          <p:cNvPr id="7" name="Untertitel 6"/>
          <p:cNvSpPr>
            <a:spLocks noGrp="1"/>
          </p:cNvSpPr>
          <p:nvPr>
            <p:ph type="subTitle" idx="1"/>
          </p:nvPr>
        </p:nvSpPr>
        <p:spPr>
          <a:xfrm>
            <a:off x="878400" y="2925072"/>
            <a:ext cx="7779600" cy="1152000"/>
          </a:xfrm>
        </p:spPr>
        <p:txBody>
          <a:bodyPr/>
          <a:lstStyle/>
          <a:p>
            <a:r>
              <a:rPr lang="en-GB" dirty="0" smtClean="0">
                <a:latin typeface="+mn-lt"/>
              </a:rPr>
              <a:t>Lei Zhang</a:t>
            </a:r>
          </a:p>
          <a:p>
            <a:endParaRPr lang="en-GB" dirty="0"/>
          </a:p>
        </p:txBody>
      </p:sp>
      <p:sp>
        <p:nvSpPr>
          <p:cNvPr id="5" name="Foliennummernplatzhalter 4"/>
          <p:cNvSpPr>
            <a:spLocks noGrp="1"/>
          </p:cNvSpPr>
          <p:nvPr>
            <p:ph type="sldNum" sz="quarter" idx="11"/>
          </p:nvPr>
        </p:nvSpPr>
        <p:spPr/>
        <p:txBody>
          <a:bodyPr/>
          <a:lstStyle/>
          <a:p>
            <a:r>
              <a:rPr lang="en-GB" noProof="0" dirty="0" smtClean="0"/>
              <a:t>DLR.de  •  Chart </a:t>
            </a:r>
            <a:fld id="{18C7CB6D-895A-4F21-B0E7-2185F6FE5534}" type="slidenum">
              <a:rPr lang="en-GB" noProof="0" smtClean="0"/>
              <a:pPr/>
              <a:t>1</a:t>
            </a:fld>
            <a:endParaRPr lang="en-GB" noProof="0" dirty="0"/>
          </a:p>
        </p:txBody>
      </p:sp>
    </p:spTree>
    <p:extLst>
      <p:ext uri="{BB962C8B-B14F-4D97-AF65-F5344CB8AC3E}">
        <p14:creationId xmlns:p14="http://schemas.microsoft.com/office/powerpoint/2010/main" val="36110107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p:cNvSpPr>
            <a:spLocks noGrp="1"/>
          </p:cNvSpPr>
          <p:nvPr>
            <p:ph type="sldNum" sz="quarter" idx="14"/>
          </p:nvPr>
        </p:nvSpPr>
        <p:spPr/>
        <p:txBody>
          <a:bodyPr/>
          <a:lstStyle/>
          <a:p>
            <a:pPr>
              <a:defRPr/>
            </a:pPr>
            <a:r>
              <a:rPr lang="en-GB" noProof="0" smtClean="0"/>
              <a:t>DLR.de  •  Chart </a:t>
            </a:r>
            <a:fld id="{18C7CB6D-895A-4F21-B0E7-2185F6FE5534}" type="slidenum">
              <a:rPr lang="en-GB" noProof="0" smtClean="0"/>
              <a:pPr>
                <a:defRPr/>
              </a:pPr>
              <a:t>10</a:t>
            </a:fld>
            <a:endParaRPr lang="en-GB" noProof="0" dirty="0"/>
          </a:p>
        </p:txBody>
      </p:sp>
      <p:sp>
        <p:nvSpPr>
          <p:cNvPr id="12" name="Titel 1"/>
          <p:cNvSpPr>
            <a:spLocks noGrp="1"/>
          </p:cNvSpPr>
          <p:nvPr>
            <p:ph type="title"/>
          </p:nvPr>
        </p:nvSpPr>
        <p:spPr>
          <a:xfrm>
            <a:off x="486000" y="648000"/>
            <a:ext cx="8172000" cy="738187"/>
          </a:xfrm>
        </p:spPr>
        <p:txBody>
          <a:bodyPr/>
          <a:lstStyle/>
          <a:p>
            <a:r>
              <a:rPr lang="en-US" dirty="0" smtClean="0"/>
              <a:t>Tour Distribution</a:t>
            </a:r>
            <a:endParaRPr lang="en-GB" dirty="0"/>
          </a:p>
        </p:txBody>
      </p:sp>
      <p:sp>
        <p:nvSpPr>
          <p:cNvPr id="27" name="Textplatzhalter 2"/>
          <p:cNvSpPr txBox="1">
            <a:spLocks/>
          </p:cNvSpPr>
          <p:nvPr/>
        </p:nvSpPr>
        <p:spPr bwMode="auto">
          <a:xfrm>
            <a:off x="486000" y="1196752"/>
            <a:ext cx="8172000"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80000" indent="-180000" algn="l" defTabSz="914400" rtl="0" eaLnBrk="1" latinLnBrk="0" hangingPunct="1">
              <a:spcBef>
                <a:spcPts val="300"/>
              </a:spcBef>
              <a:spcAft>
                <a:spcPts val="0"/>
              </a:spcAft>
              <a:buFont typeface="Arial" pitchFamily="34" charset="0"/>
              <a:buChar char="•"/>
              <a:defRPr sz="1800" kern="1200">
                <a:solidFill>
                  <a:schemeClr val="tx1"/>
                </a:solidFill>
                <a:latin typeface="Arial" pitchFamily="34" charset="0"/>
                <a:ea typeface="+mn-ea"/>
                <a:cs typeface="Arial" pitchFamily="34" charset="0"/>
              </a:defRPr>
            </a:lvl1pPr>
            <a:lvl2pPr marL="62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2pPr>
            <a:lvl3pPr marL="107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3pPr>
            <a:lvl4pPr marL="15228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4pPr>
            <a:lvl5pPr marL="19692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Trip chain data from KID (</a:t>
            </a:r>
            <a:r>
              <a:rPr lang="en-US" dirty="0" err="1"/>
              <a:t>Kraftfahrzeugverkehr</a:t>
            </a:r>
            <a:r>
              <a:rPr lang="en-US" dirty="0"/>
              <a:t> in </a:t>
            </a:r>
            <a:r>
              <a:rPr lang="en-US" dirty="0" smtClean="0"/>
              <a:t>Deutschland)</a:t>
            </a:r>
            <a:endParaRPr lang="en-US" dirty="0"/>
          </a:p>
          <a:p>
            <a:endParaRPr lang="en-GB" dirty="0"/>
          </a:p>
          <a:p>
            <a:pPr lvl="1"/>
            <a:r>
              <a:rPr lang="en-US" dirty="0" smtClean="0"/>
              <a:t>2230 freight travel records in Berlin and surrounding areas</a:t>
            </a:r>
          </a:p>
          <a:p>
            <a:endParaRPr lang="en-US" dirty="0"/>
          </a:p>
          <a:p>
            <a:endParaRPr lang="en-GB" dirty="0" smtClean="0"/>
          </a:p>
        </p:txBody>
      </p:sp>
      <p:graphicFrame>
        <p:nvGraphicFramePr>
          <p:cNvPr id="7" name="Chart 6"/>
          <p:cNvGraphicFramePr>
            <a:graphicFrameLocks/>
          </p:cNvGraphicFramePr>
          <p:nvPr>
            <p:extLst>
              <p:ext uri="{D42A27DB-BD31-4B8C-83A1-F6EECF244321}">
                <p14:modId xmlns:p14="http://schemas.microsoft.com/office/powerpoint/2010/main" val="1942104565"/>
              </p:ext>
            </p:extLst>
          </p:nvPr>
        </p:nvGraphicFramePr>
        <p:xfrm>
          <a:off x="-252536" y="1988840"/>
          <a:ext cx="5112568" cy="41764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a:graphicFrameLocks/>
          </p:cNvGraphicFramePr>
          <p:nvPr>
            <p:extLst>
              <p:ext uri="{D42A27DB-BD31-4B8C-83A1-F6EECF244321}">
                <p14:modId xmlns:p14="http://schemas.microsoft.com/office/powerpoint/2010/main" val="817150494"/>
              </p:ext>
            </p:extLst>
          </p:nvPr>
        </p:nvGraphicFramePr>
        <p:xfrm>
          <a:off x="3491880" y="3689598"/>
          <a:ext cx="4932040" cy="353528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p:cNvGraphicFramePr>
            <a:graphicFrameLocks/>
          </p:cNvGraphicFramePr>
          <p:nvPr>
            <p:extLst>
              <p:ext uri="{D42A27DB-BD31-4B8C-83A1-F6EECF244321}">
                <p14:modId xmlns:p14="http://schemas.microsoft.com/office/powerpoint/2010/main" val="3517081512"/>
              </p:ext>
            </p:extLst>
          </p:nvPr>
        </p:nvGraphicFramePr>
        <p:xfrm>
          <a:off x="3131840" y="1412776"/>
          <a:ext cx="6624736" cy="3096344"/>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p:cNvSpPr txBox="1"/>
          <p:nvPr/>
        </p:nvSpPr>
        <p:spPr>
          <a:xfrm>
            <a:off x="7308303" y="3177262"/>
            <a:ext cx="1033937" cy="215444"/>
          </a:xfrm>
          <a:prstGeom prst="rect">
            <a:avLst/>
          </a:prstGeom>
          <a:noFill/>
        </p:spPr>
        <p:txBody>
          <a:bodyPr wrap="none" lIns="0" tIns="0" rIns="0" bIns="0" rtlCol="0">
            <a:spAutoFit/>
          </a:bodyPr>
          <a:lstStyle/>
          <a:p>
            <a:r>
              <a:rPr lang="de-DE" sz="1400" dirty="0" smtClean="0">
                <a:latin typeface="Arial" pitchFamily="34" charset="0"/>
                <a:cs typeface="Arial" pitchFamily="34" charset="0"/>
              </a:rPr>
              <a:t>(Food Retail)</a:t>
            </a:r>
          </a:p>
        </p:txBody>
      </p:sp>
      <p:sp>
        <p:nvSpPr>
          <p:cNvPr id="16" name="TextBox 15"/>
          <p:cNvSpPr txBox="1"/>
          <p:nvPr/>
        </p:nvSpPr>
        <p:spPr>
          <a:xfrm>
            <a:off x="7039322" y="5392266"/>
            <a:ext cx="1033937" cy="215444"/>
          </a:xfrm>
          <a:prstGeom prst="rect">
            <a:avLst/>
          </a:prstGeom>
          <a:noFill/>
        </p:spPr>
        <p:txBody>
          <a:bodyPr wrap="none" lIns="0" tIns="0" rIns="0" bIns="0" rtlCol="0">
            <a:spAutoFit/>
          </a:bodyPr>
          <a:lstStyle/>
          <a:p>
            <a:r>
              <a:rPr lang="de-DE" sz="1400" dirty="0" smtClean="0">
                <a:latin typeface="Arial" pitchFamily="34" charset="0"/>
                <a:cs typeface="Arial" pitchFamily="34" charset="0"/>
              </a:rPr>
              <a:t>(Food Retail)</a:t>
            </a:r>
          </a:p>
        </p:txBody>
      </p:sp>
    </p:spTree>
    <p:extLst>
      <p:ext uri="{BB962C8B-B14F-4D97-AF65-F5344CB8AC3E}">
        <p14:creationId xmlns:p14="http://schemas.microsoft.com/office/powerpoint/2010/main" val="403120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p:cNvSpPr>
            <a:spLocks noGrp="1"/>
          </p:cNvSpPr>
          <p:nvPr>
            <p:ph type="sldNum" sz="quarter" idx="14"/>
          </p:nvPr>
        </p:nvSpPr>
        <p:spPr/>
        <p:txBody>
          <a:bodyPr/>
          <a:lstStyle/>
          <a:p>
            <a:pPr>
              <a:defRPr/>
            </a:pPr>
            <a:r>
              <a:rPr lang="en-GB" noProof="0" smtClean="0"/>
              <a:t>DLR.de  •  Chart </a:t>
            </a:r>
            <a:fld id="{18C7CB6D-895A-4F21-B0E7-2185F6FE5534}" type="slidenum">
              <a:rPr lang="en-GB" noProof="0" smtClean="0"/>
              <a:pPr>
                <a:defRPr/>
              </a:pPr>
              <a:t>11</a:t>
            </a:fld>
            <a:endParaRPr lang="en-GB" noProof="0" dirty="0"/>
          </a:p>
        </p:txBody>
      </p:sp>
      <p:sp>
        <p:nvSpPr>
          <p:cNvPr id="12" name="Titel 1"/>
          <p:cNvSpPr>
            <a:spLocks noGrp="1"/>
          </p:cNvSpPr>
          <p:nvPr>
            <p:ph type="title"/>
          </p:nvPr>
        </p:nvSpPr>
        <p:spPr>
          <a:xfrm>
            <a:off x="486000" y="648000"/>
            <a:ext cx="8172000" cy="738187"/>
          </a:xfrm>
        </p:spPr>
        <p:txBody>
          <a:bodyPr/>
          <a:lstStyle/>
          <a:p>
            <a:r>
              <a:rPr lang="en-US" dirty="0" smtClean="0"/>
              <a:t>Tour Distribution</a:t>
            </a:r>
            <a:endParaRPr lang="en-GB" dirty="0"/>
          </a:p>
        </p:txBody>
      </p:sp>
      <p:sp>
        <p:nvSpPr>
          <p:cNvPr id="9" name="Textplatzhalter 2"/>
          <p:cNvSpPr txBox="1">
            <a:spLocks/>
          </p:cNvSpPr>
          <p:nvPr/>
        </p:nvSpPr>
        <p:spPr bwMode="auto">
          <a:xfrm>
            <a:off x="486000" y="1196752"/>
            <a:ext cx="8172000"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80000" indent="-180000" algn="l" defTabSz="914400" rtl="0" eaLnBrk="1" latinLnBrk="0" hangingPunct="1">
              <a:spcBef>
                <a:spcPts val="300"/>
              </a:spcBef>
              <a:spcAft>
                <a:spcPts val="0"/>
              </a:spcAft>
              <a:buFont typeface="Arial" pitchFamily="34" charset="0"/>
              <a:buChar char="•"/>
              <a:defRPr sz="1800" kern="1200">
                <a:solidFill>
                  <a:schemeClr val="tx1"/>
                </a:solidFill>
                <a:latin typeface="Arial" pitchFamily="34" charset="0"/>
                <a:ea typeface="+mn-ea"/>
                <a:cs typeface="Arial" pitchFamily="34" charset="0"/>
              </a:defRPr>
            </a:lvl1pPr>
            <a:lvl2pPr marL="62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2pPr>
            <a:lvl3pPr marL="107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3pPr>
            <a:lvl4pPr marL="15228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4pPr>
            <a:lvl5pPr marL="19692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Distance frequency for food retail</a:t>
            </a:r>
          </a:p>
          <a:p>
            <a:endParaRPr lang="en-US" dirty="0"/>
          </a:p>
          <a:p>
            <a:endParaRPr lang="en-GB" dirty="0" smtClean="0"/>
          </a:p>
        </p:txBody>
      </p:sp>
      <p:graphicFrame>
        <p:nvGraphicFramePr>
          <p:cNvPr id="19" name="Chart 18"/>
          <p:cNvGraphicFramePr>
            <a:graphicFrameLocks/>
          </p:cNvGraphicFramePr>
          <p:nvPr>
            <p:extLst>
              <p:ext uri="{D42A27DB-BD31-4B8C-83A1-F6EECF244321}">
                <p14:modId xmlns:p14="http://schemas.microsoft.com/office/powerpoint/2010/main" val="2761982649"/>
              </p:ext>
            </p:extLst>
          </p:nvPr>
        </p:nvGraphicFramePr>
        <p:xfrm>
          <a:off x="755576" y="1772816"/>
          <a:ext cx="8280920" cy="4627733"/>
        </p:xfrm>
        <a:graphic>
          <a:graphicData uri="http://schemas.openxmlformats.org/drawingml/2006/chart">
            <c:chart xmlns:c="http://schemas.openxmlformats.org/drawingml/2006/chart" xmlns:r="http://schemas.openxmlformats.org/officeDocument/2006/relationships" r:id="rId3"/>
          </a:graphicData>
        </a:graphic>
      </p:graphicFrame>
      <p:cxnSp>
        <p:nvCxnSpPr>
          <p:cNvPr id="20" name="Straight Connector 19"/>
          <p:cNvCxnSpPr/>
          <p:nvPr/>
        </p:nvCxnSpPr>
        <p:spPr>
          <a:xfrm flipV="1">
            <a:off x="2501509" y="3140968"/>
            <a:ext cx="0" cy="2448272"/>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829319" y="2204864"/>
            <a:ext cx="0" cy="3384376"/>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618832" y="3059747"/>
            <a:ext cx="306174" cy="184666"/>
          </a:xfrm>
          <a:prstGeom prst="rect">
            <a:avLst/>
          </a:prstGeom>
          <a:noFill/>
        </p:spPr>
        <p:txBody>
          <a:bodyPr wrap="none" lIns="0" tIns="0" rIns="0" bIns="0" rtlCol="0">
            <a:spAutoFit/>
          </a:bodyPr>
          <a:lstStyle/>
          <a:p>
            <a:r>
              <a:rPr lang="de-DE" sz="1200" b="1" dirty="0" smtClean="0">
                <a:latin typeface="Arial" pitchFamily="34" charset="0"/>
                <a:cs typeface="Arial" pitchFamily="34" charset="0"/>
              </a:rPr>
              <a:t>63%</a:t>
            </a:r>
          </a:p>
        </p:txBody>
      </p:sp>
      <p:sp>
        <p:nvSpPr>
          <p:cNvPr id="23" name="TextBox 22"/>
          <p:cNvSpPr txBox="1"/>
          <p:nvPr/>
        </p:nvSpPr>
        <p:spPr>
          <a:xfrm>
            <a:off x="3912053" y="2204864"/>
            <a:ext cx="306174" cy="184666"/>
          </a:xfrm>
          <a:prstGeom prst="rect">
            <a:avLst/>
          </a:prstGeom>
          <a:noFill/>
        </p:spPr>
        <p:txBody>
          <a:bodyPr wrap="none" lIns="0" tIns="0" rIns="0" bIns="0" rtlCol="0">
            <a:spAutoFit/>
          </a:bodyPr>
          <a:lstStyle/>
          <a:p>
            <a:r>
              <a:rPr lang="de-DE" sz="1200" b="1" dirty="0" smtClean="0">
                <a:latin typeface="Arial" pitchFamily="34" charset="0"/>
                <a:cs typeface="Arial" pitchFamily="34" charset="0"/>
              </a:rPr>
              <a:t>90%</a:t>
            </a:r>
          </a:p>
        </p:txBody>
      </p:sp>
    </p:spTree>
    <p:extLst>
      <p:ext uri="{BB962C8B-B14F-4D97-AF65-F5344CB8AC3E}">
        <p14:creationId xmlns:p14="http://schemas.microsoft.com/office/powerpoint/2010/main" val="29738568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p:cNvSpPr>
            <a:spLocks noGrp="1"/>
          </p:cNvSpPr>
          <p:nvPr>
            <p:ph type="sldNum" sz="quarter" idx="14"/>
          </p:nvPr>
        </p:nvSpPr>
        <p:spPr/>
        <p:txBody>
          <a:bodyPr/>
          <a:lstStyle/>
          <a:p>
            <a:pPr>
              <a:defRPr/>
            </a:pPr>
            <a:r>
              <a:rPr lang="en-GB" noProof="0" smtClean="0"/>
              <a:t>DLR.de  •  Chart </a:t>
            </a:r>
            <a:fld id="{18C7CB6D-895A-4F21-B0E7-2185F6FE5534}" type="slidenum">
              <a:rPr lang="en-GB" noProof="0" smtClean="0"/>
              <a:pPr>
                <a:defRPr/>
              </a:pPr>
              <a:t>12</a:t>
            </a:fld>
            <a:endParaRPr lang="en-GB" noProof="0" dirty="0"/>
          </a:p>
        </p:txBody>
      </p:sp>
      <p:sp>
        <p:nvSpPr>
          <p:cNvPr id="12" name="Titel 1"/>
          <p:cNvSpPr>
            <a:spLocks noGrp="1"/>
          </p:cNvSpPr>
          <p:nvPr>
            <p:ph type="title"/>
          </p:nvPr>
        </p:nvSpPr>
        <p:spPr>
          <a:xfrm>
            <a:off x="486000" y="648000"/>
            <a:ext cx="8172000" cy="738187"/>
          </a:xfrm>
        </p:spPr>
        <p:txBody>
          <a:bodyPr/>
          <a:lstStyle/>
          <a:p>
            <a:r>
              <a:rPr lang="en-US" dirty="0" smtClean="0"/>
              <a:t>Tour Distribution</a:t>
            </a:r>
            <a:endParaRPr lang="en-GB" dirty="0"/>
          </a:p>
        </p:txBody>
      </p:sp>
      <p:sp>
        <p:nvSpPr>
          <p:cNvPr id="14" name="Textplatzhalter 2"/>
          <p:cNvSpPr txBox="1">
            <a:spLocks/>
          </p:cNvSpPr>
          <p:nvPr/>
        </p:nvSpPr>
        <p:spPr bwMode="auto">
          <a:xfrm>
            <a:off x="486000" y="1196752"/>
            <a:ext cx="8172000"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80000" indent="-180000" algn="l" defTabSz="914400" rtl="0" eaLnBrk="1" latinLnBrk="0" hangingPunct="1">
              <a:spcBef>
                <a:spcPts val="300"/>
              </a:spcBef>
              <a:spcAft>
                <a:spcPts val="0"/>
              </a:spcAft>
              <a:buFont typeface="Arial" pitchFamily="34" charset="0"/>
              <a:buChar char="•"/>
              <a:defRPr sz="1800" kern="1200">
                <a:solidFill>
                  <a:schemeClr val="tx1"/>
                </a:solidFill>
                <a:latin typeface="Arial" pitchFamily="34" charset="0"/>
                <a:ea typeface="+mn-ea"/>
                <a:cs typeface="Arial" pitchFamily="34" charset="0"/>
              </a:defRPr>
            </a:lvl1pPr>
            <a:lvl2pPr marL="62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2pPr>
            <a:lvl3pPr marL="107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3pPr>
            <a:lvl4pPr marL="15228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4pPr>
            <a:lvl5pPr marL="19692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Assumption and Constraints for the simple problem:</a:t>
            </a:r>
          </a:p>
          <a:p>
            <a:endParaRPr lang="en-GB" dirty="0" smtClean="0"/>
          </a:p>
          <a:p>
            <a:pPr lvl="1"/>
            <a:r>
              <a:rPr lang="en-US" dirty="0" smtClean="0"/>
              <a:t>One </a:t>
            </a:r>
            <a:r>
              <a:rPr lang="en-US" dirty="0"/>
              <a:t>shop can be assigned to exactly one distribution center</a:t>
            </a:r>
          </a:p>
          <a:p>
            <a:pPr lvl="1"/>
            <a:r>
              <a:rPr lang="de-DE" dirty="0" err="1" smtClean="0"/>
              <a:t>Any</a:t>
            </a:r>
            <a:r>
              <a:rPr lang="de-DE" dirty="0" smtClean="0"/>
              <a:t> </a:t>
            </a:r>
            <a:r>
              <a:rPr lang="de-DE" dirty="0" err="1" smtClean="0"/>
              <a:t>shop</a:t>
            </a:r>
            <a:r>
              <a:rPr lang="de-DE" dirty="0" smtClean="0"/>
              <a:t> </a:t>
            </a:r>
            <a:r>
              <a:rPr lang="de-DE" dirty="0" err="1" smtClean="0"/>
              <a:t>can</a:t>
            </a:r>
            <a:r>
              <a:rPr lang="de-DE" dirty="0" smtClean="0"/>
              <a:t> </a:t>
            </a:r>
            <a:r>
              <a:rPr lang="de-DE" dirty="0" err="1" smtClean="0"/>
              <a:t>be</a:t>
            </a:r>
            <a:r>
              <a:rPr lang="de-DE" dirty="0" smtClean="0"/>
              <a:t> </a:t>
            </a:r>
            <a:r>
              <a:rPr lang="de-DE" dirty="0" err="1" smtClean="0"/>
              <a:t>assigned</a:t>
            </a:r>
            <a:r>
              <a:rPr lang="de-DE" dirty="0" smtClean="0"/>
              <a:t> </a:t>
            </a:r>
            <a:r>
              <a:rPr lang="de-DE" dirty="0" err="1" smtClean="0"/>
              <a:t>to</a:t>
            </a:r>
            <a:r>
              <a:rPr lang="de-DE" dirty="0" smtClean="0"/>
              <a:t> </a:t>
            </a:r>
            <a:r>
              <a:rPr lang="de-DE" dirty="0" err="1" smtClean="0"/>
              <a:t>any</a:t>
            </a:r>
            <a:r>
              <a:rPr lang="de-DE" dirty="0" smtClean="0"/>
              <a:t> </a:t>
            </a:r>
            <a:r>
              <a:rPr lang="de-DE" dirty="0" err="1" smtClean="0"/>
              <a:t>distribution</a:t>
            </a:r>
            <a:r>
              <a:rPr lang="de-DE" dirty="0" smtClean="0"/>
              <a:t> </a:t>
            </a:r>
            <a:r>
              <a:rPr lang="de-DE" dirty="0" err="1" smtClean="0"/>
              <a:t>center</a:t>
            </a:r>
            <a:endParaRPr lang="de-DE" dirty="0"/>
          </a:p>
          <a:p>
            <a:pPr lvl="1"/>
            <a:r>
              <a:rPr lang="de-DE" dirty="0" smtClean="0"/>
              <a:t>All </a:t>
            </a:r>
            <a:r>
              <a:rPr lang="de-DE" dirty="0" err="1" smtClean="0"/>
              <a:t>of</a:t>
            </a:r>
            <a:r>
              <a:rPr lang="de-DE" dirty="0"/>
              <a:t> </a:t>
            </a:r>
            <a:r>
              <a:rPr lang="de-DE" dirty="0" err="1" smtClean="0"/>
              <a:t>the</a:t>
            </a:r>
            <a:r>
              <a:rPr lang="de-DE" dirty="0" smtClean="0"/>
              <a:t> </a:t>
            </a:r>
            <a:r>
              <a:rPr lang="de-DE" dirty="0" err="1" smtClean="0"/>
              <a:t>shops</a:t>
            </a:r>
            <a:r>
              <a:rPr lang="de-DE" dirty="0" smtClean="0"/>
              <a:t> must </a:t>
            </a:r>
            <a:r>
              <a:rPr lang="de-DE" dirty="0" err="1" smtClean="0"/>
              <a:t>assign</a:t>
            </a:r>
            <a:r>
              <a:rPr lang="de-DE" dirty="0" smtClean="0"/>
              <a:t> </a:t>
            </a:r>
            <a:r>
              <a:rPr lang="de-DE" dirty="0" err="1" smtClean="0"/>
              <a:t>to</a:t>
            </a:r>
            <a:r>
              <a:rPr lang="de-DE" dirty="0" smtClean="0"/>
              <a:t> a </a:t>
            </a:r>
            <a:r>
              <a:rPr lang="de-DE" dirty="0" err="1" smtClean="0"/>
              <a:t>distribution</a:t>
            </a:r>
            <a:r>
              <a:rPr lang="de-DE" dirty="0" smtClean="0"/>
              <a:t> </a:t>
            </a:r>
            <a:r>
              <a:rPr lang="de-DE" dirty="0" err="1" smtClean="0"/>
              <a:t>center</a:t>
            </a:r>
            <a:endParaRPr lang="de-DE" dirty="0"/>
          </a:p>
          <a:p>
            <a:pPr lvl="1"/>
            <a:r>
              <a:rPr lang="de-DE" dirty="0" err="1" smtClean="0"/>
              <a:t>Each</a:t>
            </a:r>
            <a:r>
              <a:rPr lang="de-DE" dirty="0" smtClean="0"/>
              <a:t> </a:t>
            </a:r>
            <a:r>
              <a:rPr lang="de-DE" dirty="0" err="1" smtClean="0"/>
              <a:t>distribution</a:t>
            </a:r>
            <a:r>
              <a:rPr lang="de-DE" dirty="0" smtClean="0"/>
              <a:t> </a:t>
            </a:r>
            <a:r>
              <a:rPr lang="de-DE" dirty="0" err="1" smtClean="0"/>
              <a:t>center</a:t>
            </a:r>
            <a:r>
              <a:rPr lang="de-DE" dirty="0" smtClean="0"/>
              <a:t> </a:t>
            </a:r>
            <a:r>
              <a:rPr lang="de-DE" dirty="0" err="1" smtClean="0"/>
              <a:t>has</a:t>
            </a:r>
            <a:r>
              <a:rPr lang="de-DE" dirty="0" smtClean="0"/>
              <a:t> a </a:t>
            </a:r>
            <a:r>
              <a:rPr lang="de-DE" dirty="0" err="1" smtClean="0"/>
              <a:t>capacity</a:t>
            </a:r>
            <a:r>
              <a:rPr lang="de-DE" dirty="0" smtClean="0"/>
              <a:t> </a:t>
            </a:r>
            <a:r>
              <a:rPr lang="de-DE" dirty="0" err="1" smtClean="0"/>
              <a:t>which</a:t>
            </a:r>
            <a:r>
              <a:rPr lang="de-DE" dirty="0" smtClean="0"/>
              <a:t> </a:t>
            </a:r>
            <a:r>
              <a:rPr lang="de-DE" dirty="0" err="1" smtClean="0"/>
              <a:t>can</a:t>
            </a:r>
            <a:r>
              <a:rPr lang="de-DE" dirty="0" smtClean="0"/>
              <a:t> not </a:t>
            </a:r>
            <a:r>
              <a:rPr lang="de-DE" dirty="0" err="1" smtClean="0"/>
              <a:t>be</a:t>
            </a:r>
            <a:r>
              <a:rPr lang="de-DE" dirty="0" smtClean="0"/>
              <a:t> </a:t>
            </a:r>
            <a:r>
              <a:rPr lang="de-DE" dirty="0" err="1" smtClean="0"/>
              <a:t>exceeded</a:t>
            </a:r>
            <a:endParaRPr lang="de-DE" dirty="0" smtClean="0"/>
          </a:p>
          <a:p>
            <a:pPr lvl="1"/>
            <a:endParaRPr lang="de-DE" dirty="0"/>
          </a:p>
          <a:p>
            <a:pPr lvl="1"/>
            <a:endParaRPr lang="de-DE" dirty="0"/>
          </a:p>
          <a:p>
            <a:pPr lvl="1"/>
            <a:endParaRPr lang="de-DE" dirty="0" smtClean="0"/>
          </a:p>
          <a:p>
            <a:pPr lvl="1"/>
            <a:endParaRPr lang="de-DE" dirty="0"/>
          </a:p>
          <a:p>
            <a:pPr marL="446400" lvl="1" indent="0">
              <a:buNone/>
            </a:pPr>
            <a:endParaRPr lang="de-DE" dirty="0"/>
          </a:p>
        </p:txBody>
      </p:sp>
      <p:sp>
        <p:nvSpPr>
          <p:cNvPr id="7" name="Textplatzhalter 2"/>
          <p:cNvSpPr txBox="1">
            <a:spLocks/>
          </p:cNvSpPr>
          <p:nvPr/>
        </p:nvSpPr>
        <p:spPr bwMode="auto">
          <a:xfrm>
            <a:off x="504456" y="3140968"/>
            <a:ext cx="8172000"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80000" indent="-180000" algn="l" defTabSz="914400" rtl="0" eaLnBrk="1" latinLnBrk="0" hangingPunct="1">
              <a:spcBef>
                <a:spcPts val="300"/>
              </a:spcBef>
              <a:spcAft>
                <a:spcPts val="0"/>
              </a:spcAft>
              <a:buFont typeface="Arial" pitchFamily="34" charset="0"/>
              <a:buChar char="•"/>
              <a:defRPr sz="1800" kern="1200">
                <a:solidFill>
                  <a:schemeClr val="tx1"/>
                </a:solidFill>
                <a:latin typeface="Arial" pitchFamily="34" charset="0"/>
                <a:ea typeface="+mn-ea"/>
                <a:cs typeface="Arial" pitchFamily="34" charset="0"/>
              </a:defRPr>
            </a:lvl1pPr>
            <a:lvl2pPr marL="62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2pPr>
            <a:lvl3pPr marL="107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3pPr>
            <a:lvl4pPr marL="15228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4pPr>
            <a:lvl5pPr marL="19692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a:t>O</a:t>
            </a:r>
            <a:r>
              <a:rPr lang="en-GB" dirty="0" smtClean="0"/>
              <a:t>bjective function</a:t>
            </a:r>
          </a:p>
          <a:p>
            <a:endParaRPr lang="en-GB" dirty="0" smtClean="0"/>
          </a:p>
          <a:p>
            <a:pPr lvl="1"/>
            <a:r>
              <a:rPr lang="en-US" dirty="0" smtClean="0"/>
              <a:t>Minimize </a:t>
            </a:r>
            <a:r>
              <a:rPr lang="en-US" dirty="0"/>
              <a:t>the difference between observed distance distribution and modeled distance </a:t>
            </a:r>
            <a:r>
              <a:rPr lang="en-US" dirty="0" smtClean="0"/>
              <a:t>distribution</a:t>
            </a:r>
            <a:endParaRPr lang="de-DE" dirty="0"/>
          </a:p>
          <a:p>
            <a:pPr lvl="1"/>
            <a:r>
              <a:rPr lang="de-DE" dirty="0" smtClean="0"/>
              <a:t>Formal</a:t>
            </a:r>
            <a:r>
              <a:rPr lang="de-DE" dirty="0"/>
              <a:t>: </a:t>
            </a:r>
            <a:r>
              <a:rPr lang="de-DE" dirty="0" err="1"/>
              <a:t>Symmetric</a:t>
            </a:r>
            <a:r>
              <a:rPr lang="de-DE" dirty="0"/>
              <a:t> </a:t>
            </a:r>
            <a:r>
              <a:rPr lang="de-DE" dirty="0" err="1"/>
              <a:t>Kullback-Leibler-Divergence</a:t>
            </a:r>
            <a:endParaRPr lang="de-DE" dirty="0"/>
          </a:p>
          <a:p>
            <a:pPr marL="446400" lvl="1" indent="0">
              <a:buNone/>
            </a:pPr>
            <a:endParaRPr lang="de-D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4653136"/>
            <a:ext cx="4362450"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03333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p:cNvSpPr>
            <a:spLocks noGrp="1"/>
          </p:cNvSpPr>
          <p:nvPr>
            <p:ph type="sldNum" sz="quarter" idx="14"/>
          </p:nvPr>
        </p:nvSpPr>
        <p:spPr/>
        <p:txBody>
          <a:bodyPr/>
          <a:lstStyle/>
          <a:p>
            <a:pPr>
              <a:defRPr/>
            </a:pPr>
            <a:r>
              <a:rPr lang="en-GB" noProof="0" smtClean="0"/>
              <a:t>DLR.de  •  Chart </a:t>
            </a:r>
            <a:fld id="{18C7CB6D-895A-4F21-B0E7-2185F6FE5534}" type="slidenum">
              <a:rPr lang="en-GB" noProof="0" smtClean="0"/>
              <a:pPr>
                <a:defRPr/>
              </a:pPr>
              <a:t>13</a:t>
            </a:fld>
            <a:endParaRPr lang="en-GB" noProof="0" dirty="0"/>
          </a:p>
        </p:txBody>
      </p:sp>
      <p:sp>
        <p:nvSpPr>
          <p:cNvPr id="12" name="Titel 1"/>
          <p:cNvSpPr>
            <a:spLocks noGrp="1"/>
          </p:cNvSpPr>
          <p:nvPr>
            <p:ph type="title"/>
          </p:nvPr>
        </p:nvSpPr>
        <p:spPr>
          <a:xfrm>
            <a:off x="486000" y="648000"/>
            <a:ext cx="8172000" cy="738187"/>
          </a:xfrm>
        </p:spPr>
        <p:txBody>
          <a:bodyPr/>
          <a:lstStyle/>
          <a:p>
            <a:r>
              <a:rPr lang="en-US" dirty="0" smtClean="0"/>
              <a:t>Tour Distribution</a:t>
            </a:r>
            <a:endParaRPr lang="en-GB" dirty="0"/>
          </a:p>
        </p:txBody>
      </p:sp>
      <p:sp>
        <p:nvSpPr>
          <p:cNvPr id="9" name="Textplatzhalter 2"/>
          <p:cNvSpPr txBox="1">
            <a:spLocks/>
          </p:cNvSpPr>
          <p:nvPr/>
        </p:nvSpPr>
        <p:spPr bwMode="auto">
          <a:xfrm>
            <a:off x="486000" y="1196752"/>
            <a:ext cx="8172000"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80000" indent="-180000" algn="l" defTabSz="914400" rtl="0" eaLnBrk="1" latinLnBrk="0" hangingPunct="1">
              <a:spcBef>
                <a:spcPts val="300"/>
              </a:spcBef>
              <a:spcAft>
                <a:spcPts val="0"/>
              </a:spcAft>
              <a:buFont typeface="Arial" pitchFamily="34" charset="0"/>
              <a:buChar char="•"/>
              <a:defRPr sz="1800" kern="1200">
                <a:solidFill>
                  <a:schemeClr val="tx1"/>
                </a:solidFill>
                <a:latin typeface="Arial" pitchFamily="34" charset="0"/>
                <a:ea typeface="+mn-ea"/>
                <a:cs typeface="Arial" pitchFamily="34" charset="0"/>
              </a:defRPr>
            </a:lvl1pPr>
            <a:lvl2pPr marL="62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2pPr>
            <a:lvl3pPr marL="107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3pPr>
            <a:lvl4pPr marL="15228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4pPr>
            <a:lvl5pPr marL="19692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Solution method for simple problem</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489171"/>
            <a:ext cx="4264173" cy="5748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53992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p:cNvSpPr>
            <a:spLocks noGrp="1"/>
          </p:cNvSpPr>
          <p:nvPr>
            <p:ph type="sldNum" sz="quarter" idx="14"/>
          </p:nvPr>
        </p:nvSpPr>
        <p:spPr/>
        <p:txBody>
          <a:bodyPr/>
          <a:lstStyle/>
          <a:p>
            <a:pPr>
              <a:defRPr/>
            </a:pPr>
            <a:r>
              <a:rPr lang="en-GB" noProof="0" smtClean="0"/>
              <a:t>DLR.de  •  Chart </a:t>
            </a:r>
            <a:fld id="{18C7CB6D-895A-4F21-B0E7-2185F6FE5534}" type="slidenum">
              <a:rPr lang="en-GB" noProof="0" smtClean="0"/>
              <a:pPr>
                <a:defRPr/>
              </a:pPr>
              <a:t>14</a:t>
            </a:fld>
            <a:endParaRPr lang="en-GB" noProof="0" dirty="0"/>
          </a:p>
        </p:txBody>
      </p:sp>
      <p:sp>
        <p:nvSpPr>
          <p:cNvPr id="12" name="Titel 1"/>
          <p:cNvSpPr>
            <a:spLocks noGrp="1"/>
          </p:cNvSpPr>
          <p:nvPr>
            <p:ph type="title"/>
          </p:nvPr>
        </p:nvSpPr>
        <p:spPr>
          <a:xfrm>
            <a:off x="486000" y="648000"/>
            <a:ext cx="8172000" cy="738187"/>
          </a:xfrm>
        </p:spPr>
        <p:txBody>
          <a:bodyPr/>
          <a:lstStyle/>
          <a:p>
            <a:r>
              <a:rPr lang="en-US" dirty="0" smtClean="0"/>
              <a:t>Tour Distribution</a:t>
            </a:r>
            <a:endParaRPr lang="en-GB" dirty="0"/>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645" y="1158912"/>
            <a:ext cx="5706603" cy="5023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58075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p:cNvSpPr>
            <a:spLocks noGrp="1"/>
          </p:cNvSpPr>
          <p:nvPr>
            <p:ph type="sldNum" sz="quarter" idx="14"/>
          </p:nvPr>
        </p:nvSpPr>
        <p:spPr/>
        <p:txBody>
          <a:bodyPr/>
          <a:lstStyle/>
          <a:p>
            <a:pPr>
              <a:defRPr/>
            </a:pPr>
            <a:r>
              <a:rPr lang="en-GB" noProof="0" smtClean="0"/>
              <a:t>DLR.de  •  Chart </a:t>
            </a:r>
            <a:fld id="{18C7CB6D-895A-4F21-B0E7-2185F6FE5534}" type="slidenum">
              <a:rPr lang="en-GB" noProof="0" smtClean="0"/>
              <a:pPr>
                <a:defRPr/>
              </a:pPr>
              <a:t>15</a:t>
            </a:fld>
            <a:endParaRPr lang="en-GB" noProof="0" dirty="0"/>
          </a:p>
        </p:txBody>
      </p:sp>
      <p:sp>
        <p:nvSpPr>
          <p:cNvPr id="12" name="Titel 1"/>
          <p:cNvSpPr>
            <a:spLocks noGrp="1"/>
          </p:cNvSpPr>
          <p:nvPr>
            <p:ph type="title"/>
          </p:nvPr>
        </p:nvSpPr>
        <p:spPr>
          <a:xfrm>
            <a:off x="486000" y="648000"/>
            <a:ext cx="8172000" cy="738187"/>
          </a:xfrm>
        </p:spPr>
        <p:txBody>
          <a:bodyPr/>
          <a:lstStyle/>
          <a:p>
            <a:r>
              <a:rPr lang="en-US" dirty="0" smtClean="0"/>
              <a:t>Tour Distribution</a:t>
            </a:r>
            <a:endParaRPr lang="en-GB" dirty="0"/>
          </a:p>
        </p:txBody>
      </p:sp>
      <p:graphicFrame>
        <p:nvGraphicFramePr>
          <p:cNvPr id="7" name="Chart 6"/>
          <p:cNvGraphicFramePr>
            <a:graphicFrameLocks/>
          </p:cNvGraphicFramePr>
          <p:nvPr>
            <p:extLst>
              <p:ext uri="{D42A27DB-BD31-4B8C-83A1-F6EECF244321}">
                <p14:modId xmlns:p14="http://schemas.microsoft.com/office/powerpoint/2010/main" val="2995361827"/>
              </p:ext>
            </p:extLst>
          </p:nvPr>
        </p:nvGraphicFramePr>
        <p:xfrm>
          <a:off x="611560" y="1196752"/>
          <a:ext cx="7560840" cy="518457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408842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p:cNvSpPr>
            <a:spLocks noGrp="1"/>
          </p:cNvSpPr>
          <p:nvPr>
            <p:ph type="sldNum" sz="quarter" idx="14"/>
          </p:nvPr>
        </p:nvSpPr>
        <p:spPr/>
        <p:txBody>
          <a:bodyPr/>
          <a:lstStyle/>
          <a:p>
            <a:pPr>
              <a:defRPr/>
            </a:pPr>
            <a:r>
              <a:rPr lang="en-GB" noProof="0" smtClean="0"/>
              <a:t>DLR.de  •  Chart </a:t>
            </a:r>
            <a:fld id="{18C7CB6D-895A-4F21-B0E7-2185F6FE5534}" type="slidenum">
              <a:rPr lang="en-GB" noProof="0" smtClean="0"/>
              <a:pPr>
                <a:defRPr/>
              </a:pPr>
              <a:t>16</a:t>
            </a:fld>
            <a:endParaRPr lang="en-GB" noProof="0" dirty="0"/>
          </a:p>
        </p:txBody>
      </p:sp>
      <p:sp>
        <p:nvSpPr>
          <p:cNvPr id="12" name="Titel 1"/>
          <p:cNvSpPr>
            <a:spLocks noGrp="1"/>
          </p:cNvSpPr>
          <p:nvPr>
            <p:ph type="title"/>
          </p:nvPr>
        </p:nvSpPr>
        <p:spPr>
          <a:xfrm>
            <a:off x="486000" y="648000"/>
            <a:ext cx="8172000" cy="738187"/>
          </a:xfrm>
        </p:spPr>
        <p:txBody>
          <a:bodyPr/>
          <a:lstStyle/>
          <a:p>
            <a:r>
              <a:rPr lang="en-US" dirty="0" smtClean="0"/>
              <a:t>Further Research</a:t>
            </a:r>
            <a:endParaRPr lang="en-GB" dirty="0"/>
          </a:p>
        </p:txBody>
      </p:sp>
      <p:sp>
        <p:nvSpPr>
          <p:cNvPr id="7" name="Textplatzhalter 2"/>
          <p:cNvSpPr txBox="1">
            <a:spLocks/>
          </p:cNvSpPr>
          <p:nvPr/>
        </p:nvSpPr>
        <p:spPr bwMode="auto">
          <a:xfrm>
            <a:off x="486000" y="1196752"/>
            <a:ext cx="7326360"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80000" indent="-180000" algn="l" defTabSz="914400" rtl="0" eaLnBrk="1" latinLnBrk="0" hangingPunct="1">
              <a:spcBef>
                <a:spcPts val="300"/>
              </a:spcBef>
              <a:spcAft>
                <a:spcPts val="0"/>
              </a:spcAft>
              <a:buFont typeface="Arial" pitchFamily="34" charset="0"/>
              <a:buChar char="•"/>
              <a:defRPr sz="1800" kern="1200">
                <a:solidFill>
                  <a:schemeClr val="tx1"/>
                </a:solidFill>
                <a:latin typeface="Arial" pitchFamily="34" charset="0"/>
                <a:ea typeface="+mn-ea"/>
                <a:cs typeface="Arial" pitchFamily="34" charset="0"/>
              </a:defRPr>
            </a:lvl1pPr>
            <a:lvl2pPr marL="62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2pPr>
            <a:lvl3pPr marL="107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3pPr>
            <a:lvl4pPr marL="15228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4pPr>
            <a:lvl5pPr marL="19692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Extension case: insert previous knowledge and observations</a:t>
            </a:r>
          </a:p>
          <a:p>
            <a:endParaRPr lang="en-GB" dirty="0" smtClean="0"/>
          </a:p>
          <a:p>
            <a:pPr lvl="1"/>
            <a:r>
              <a:rPr lang="en-US" dirty="0"/>
              <a:t>Shops can be labeled according to their characteristics</a:t>
            </a:r>
          </a:p>
          <a:p>
            <a:pPr lvl="2"/>
            <a:r>
              <a:rPr lang="en-US" dirty="0"/>
              <a:t>Type of goods sold</a:t>
            </a:r>
          </a:p>
          <a:p>
            <a:pPr lvl="2"/>
            <a:r>
              <a:rPr lang="en-US" dirty="0"/>
              <a:t>Retail </a:t>
            </a:r>
            <a:r>
              <a:rPr lang="en-US" dirty="0" smtClean="0"/>
              <a:t>chain</a:t>
            </a:r>
          </a:p>
          <a:p>
            <a:pPr lvl="2"/>
            <a:endParaRPr lang="en-US" dirty="0"/>
          </a:p>
          <a:p>
            <a:pPr lvl="1"/>
            <a:r>
              <a:rPr lang="en-US" dirty="0"/>
              <a:t>Assignment rules do not change</a:t>
            </a:r>
          </a:p>
          <a:p>
            <a:pPr lvl="2"/>
            <a:r>
              <a:rPr lang="en-US" dirty="0"/>
              <a:t>Each store can still be assigned to every DC</a:t>
            </a:r>
          </a:p>
          <a:p>
            <a:endParaRPr lang="en-GB" dirty="0"/>
          </a:p>
          <a:p>
            <a:pPr marL="0" indent="0">
              <a:buNone/>
            </a:pPr>
            <a:endParaRPr lang="en-GB" dirty="0" smtClean="0"/>
          </a:p>
        </p:txBody>
      </p:sp>
      <p:sp>
        <p:nvSpPr>
          <p:cNvPr id="38" name="Rechteck 12"/>
          <p:cNvSpPr/>
          <p:nvPr/>
        </p:nvSpPr>
        <p:spPr>
          <a:xfrm>
            <a:off x="1475656" y="4077072"/>
            <a:ext cx="216024" cy="216024"/>
          </a:xfrm>
          <a:prstGeom prst="rect">
            <a:avLst/>
          </a:prstGeom>
          <a:solidFill>
            <a:schemeClr val="accent2">
              <a:lumMod val="60000"/>
              <a:lumOff val="40000"/>
            </a:schemeClr>
          </a:solidFill>
          <a:ln w="952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de-DE" dirty="0" smtClean="0">
              <a:solidFill>
                <a:schemeClr val="tx1"/>
              </a:solidFill>
              <a:latin typeface="Arial" pitchFamily="34" charset="0"/>
              <a:cs typeface="Arial" pitchFamily="34" charset="0"/>
            </a:endParaRPr>
          </a:p>
        </p:txBody>
      </p:sp>
      <p:sp>
        <p:nvSpPr>
          <p:cNvPr id="39" name="Ellipse 13"/>
          <p:cNvSpPr/>
          <p:nvPr/>
        </p:nvSpPr>
        <p:spPr>
          <a:xfrm>
            <a:off x="3995936" y="4077072"/>
            <a:ext cx="216024" cy="216024"/>
          </a:xfrm>
          <a:prstGeom prst="ellipse">
            <a:avLst/>
          </a:prstGeom>
          <a:solidFill>
            <a:schemeClr val="accent2">
              <a:lumMod val="60000"/>
              <a:lumOff val="40000"/>
            </a:schemeClr>
          </a:solidFill>
          <a:ln w="952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de-DE" dirty="0" smtClean="0">
              <a:solidFill>
                <a:schemeClr val="tx1"/>
              </a:solidFill>
              <a:latin typeface="Arial" pitchFamily="34" charset="0"/>
              <a:cs typeface="Arial" pitchFamily="34" charset="0"/>
            </a:endParaRPr>
          </a:p>
        </p:txBody>
      </p:sp>
      <p:sp>
        <p:nvSpPr>
          <p:cNvPr id="40" name="Rechteck 14"/>
          <p:cNvSpPr/>
          <p:nvPr/>
        </p:nvSpPr>
        <p:spPr>
          <a:xfrm>
            <a:off x="1475656" y="4725144"/>
            <a:ext cx="216024" cy="216024"/>
          </a:xfrm>
          <a:prstGeom prst="rect">
            <a:avLst/>
          </a:prstGeom>
          <a:solidFill>
            <a:schemeClr val="accent5">
              <a:lumMod val="60000"/>
              <a:lumOff val="40000"/>
            </a:schemeClr>
          </a:solid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de-DE" dirty="0" smtClean="0">
              <a:solidFill>
                <a:schemeClr val="tx1"/>
              </a:solidFill>
              <a:latin typeface="Arial" pitchFamily="34" charset="0"/>
              <a:cs typeface="Arial" pitchFamily="34" charset="0"/>
            </a:endParaRPr>
          </a:p>
        </p:txBody>
      </p:sp>
      <p:sp>
        <p:nvSpPr>
          <p:cNvPr id="41" name="Ellipse 15"/>
          <p:cNvSpPr/>
          <p:nvPr/>
        </p:nvSpPr>
        <p:spPr>
          <a:xfrm>
            <a:off x="3995936" y="4725144"/>
            <a:ext cx="216024" cy="216024"/>
          </a:xfrm>
          <a:prstGeom prst="ellipse">
            <a:avLst/>
          </a:prstGeom>
          <a:solidFill>
            <a:schemeClr val="accent5">
              <a:lumMod val="60000"/>
              <a:lumOff val="40000"/>
            </a:schemeClr>
          </a:solid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de-DE" dirty="0" smtClean="0">
              <a:solidFill>
                <a:schemeClr val="tx1"/>
              </a:solidFill>
              <a:latin typeface="Arial" pitchFamily="34" charset="0"/>
              <a:cs typeface="Arial" pitchFamily="34" charset="0"/>
            </a:endParaRPr>
          </a:p>
        </p:txBody>
      </p:sp>
      <p:sp>
        <p:nvSpPr>
          <p:cNvPr id="42" name="Ellipse 16"/>
          <p:cNvSpPr/>
          <p:nvPr/>
        </p:nvSpPr>
        <p:spPr>
          <a:xfrm>
            <a:off x="3995936" y="5409599"/>
            <a:ext cx="216024" cy="216024"/>
          </a:xfrm>
          <a:prstGeom prst="ellipse">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de-DE" dirty="0" smtClean="0">
              <a:solidFill>
                <a:schemeClr val="tx1"/>
              </a:solidFill>
              <a:latin typeface="Arial" pitchFamily="34" charset="0"/>
              <a:cs typeface="Arial" pitchFamily="34" charset="0"/>
            </a:endParaRPr>
          </a:p>
        </p:txBody>
      </p:sp>
      <p:cxnSp>
        <p:nvCxnSpPr>
          <p:cNvPr id="43" name="Gerade Verbindung mit Pfeil 30"/>
          <p:cNvCxnSpPr/>
          <p:nvPr/>
        </p:nvCxnSpPr>
        <p:spPr>
          <a:xfrm>
            <a:off x="1695306" y="4185084"/>
            <a:ext cx="2304256" cy="0"/>
          </a:xfrm>
          <a:prstGeom prst="straightConnector1">
            <a:avLst/>
          </a:prstGeom>
          <a:ln w="38100">
            <a:solidFill>
              <a:schemeClr val="bg1">
                <a:lumMod val="75000"/>
              </a:schemeClr>
            </a:solidFill>
            <a:prstDash val="lgDashDot"/>
            <a:tailEnd type="arrow"/>
          </a:ln>
        </p:spPr>
        <p:style>
          <a:lnRef idx="1">
            <a:schemeClr val="accent1"/>
          </a:lnRef>
          <a:fillRef idx="0">
            <a:schemeClr val="accent1"/>
          </a:fillRef>
          <a:effectRef idx="0">
            <a:schemeClr val="accent1"/>
          </a:effectRef>
          <a:fontRef idx="minor">
            <a:schemeClr val="tx1"/>
          </a:fontRef>
        </p:style>
      </p:cxnSp>
      <p:cxnSp>
        <p:nvCxnSpPr>
          <p:cNvPr id="44" name="Gerade Verbindung mit Pfeil 31"/>
          <p:cNvCxnSpPr/>
          <p:nvPr/>
        </p:nvCxnSpPr>
        <p:spPr>
          <a:xfrm>
            <a:off x="1691680" y="4833156"/>
            <a:ext cx="2304256" cy="0"/>
          </a:xfrm>
          <a:prstGeom prst="straightConnector1">
            <a:avLst/>
          </a:prstGeom>
          <a:ln w="38100">
            <a:solidFill>
              <a:schemeClr val="bg1">
                <a:lumMod val="75000"/>
              </a:schemeClr>
            </a:solidFill>
            <a:prstDash val="lgDashDot"/>
            <a:tailEnd type="arrow"/>
          </a:ln>
        </p:spPr>
        <p:style>
          <a:lnRef idx="1">
            <a:schemeClr val="accent1"/>
          </a:lnRef>
          <a:fillRef idx="0">
            <a:schemeClr val="accent1"/>
          </a:fillRef>
          <a:effectRef idx="0">
            <a:schemeClr val="accent1"/>
          </a:effectRef>
          <a:fontRef idx="minor">
            <a:schemeClr val="tx1"/>
          </a:fontRef>
        </p:style>
      </p:cxnSp>
      <p:cxnSp>
        <p:nvCxnSpPr>
          <p:cNvPr id="45" name="Gerade Verbindung mit Pfeil 32"/>
          <p:cNvCxnSpPr/>
          <p:nvPr/>
        </p:nvCxnSpPr>
        <p:spPr>
          <a:xfrm>
            <a:off x="1695306" y="4204888"/>
            <a:ext cx="2304256" cy="1332527"/>
          </a:xfrm>
          <a:prstGeom prst="straightConnector1">
            <a:avLst/>
          </a:prstGeom>
          <a:ln w="38100">
            <a:solidFill>
              <a:schemeClr val="bg1">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6" name="Gerade Verbindung mit Pfeil 33"/>
          <p:cNvCxnSpPr/>
          <p:nvPr/>
        </p:nvCxnSpPr>
        <p:spPr>
          <a:xfrm>
            <a:off x="1691680" y="4833156"/>
            <a:ext cx="2304256" cy="684455"/>
          </a:xfrm>
          <a:prstGeom prst="straightConnector1">
            <a:avLst/>
          </a:prstGeom>
          <a:ln w="38100">
            <a:solidFill>
              <a:schemeClr val="bg1">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7" name="Rechteck 34"/>
          <p:cNvSpPr/>
          <p:nvPr/>
        </p:nvSpPr>
        <p:spPr>
          <a:xfrm>
            <a:off x="5576486" y="4067069"/>
            <a:ext cx="216024" cy="216024"/>
          </a:xfrm>
          <a:prstGeom prst="rect">
            <a:avLst/>
          </a:prstGeom>
          <a:solidFill>
            <a:schemeClr val="accent2">
              <a:lumMod val="75000"/>
            </a:schemeClr>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de-DE" dirty="0" smtClean="0">
              <a:solidFill>
                <a:schemeClr val="tx1"/>
              </a:solidFill>
              <a:latin typeface="Arial" pitchFamily="34" charset="0"/>
              <a:cs typeface="Arial" pitchFamily="34" charset="0"/>
            </a:endParaRPr>
          </a:p>
        </p:txBody>
      </p:sp>
      <p:sp>
        <p:nvSpPr>
          <p:cNvPr id="48" name="Ellipse 35"/>
          <p:cNvSpPr/>
          <p:nvPr/>
        </p:nvSpPr>
        <p:spPr>
          <a:xfrm>
            <a:off x="8096766" y="4067069"/>
            <a:ext cx="216024" cy="216024"/>
          </a:xfrm>
          <a:prstGeom prst="ellipse">
            <a:avLst/>
          </a:prstGeom>
          <a:solidFill>
            <a:schemeClr val="accent2">
              <a:lumMod val="75000"/>
            </a:schemeClr>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de-DE" dirty="0" smtClean="0">
              <a:solidFill>
                <a:schemeClr val="tx1"/>
              </a:solidFill>
              <a:latin typeface="Arial" pitchFamily="34" charset="0"/>
              <a:cs typeface="Arial" pitchFamily="34" charset="0"/>
            </a:endParaRPr>
          </a:p>
        </p:txBody>
      </p:sp>
      <p:sp>
        <p:nvSpPr>
          <p:cNvPr id="49" name="Rechteck 36"/>
          <p:cNvSpPr/>
          <p:nvPr/>
        </p:nvSpPr>
        <p:spPr>
          <a:xfrm>
            <a:off x="5576486" y="4715141"/>
            <a:ext cx="216024" cy="216024"/>
          </a:xfrm>
          <a:prstGeom prst="rect">
            <a:avLst/>
          </a:prstGeom>
          <a:solidFill>
            <a:schemeClr val="accent5">
              <a:lumMod val="7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de-DE" dirty="0" smtClean="0">
              <a:solidFill>
                <a:schemeClr val="tx1"/>
              </a:solidFill>
              <a:latin typeface="Arial" pitchFamily="34" charset="0"/>
              <a:cs typeface="Arial" pitchFamily="34" charset="0"/>
            </a:endParaRPr>
          </a:p>
        </p:txBody>
      </p:sp>
      <p:sp>
        <p:nvSpPr>
          <p:cNvPr id="50" name="Ellipse 37"/>
          <p:cNvSpPr/>
          <p:nvPr/>
        </p:nvSpPr>
        <p:spPr>
          <a:xfrm>
            <a:off x="8096766" y="4715141"/>
            <a:ext cx="216024" cy="216024"/>
          </a:xfrm>
          <a:prstGeom prst="ellipse">
            <a:avLst/>
          </a:prstGeom>
          <a:solidFill>
            <a:schemeClr val="accent5">
              <a:lumMod val="7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de-DE" dirty="0" smtClean="0">
              <a:solidFill>
                <a:schemeClr val="tx1"/>
              </a:solidFill>
              <a:latin typeface="Arial" pitchFamily="34" charset="0"/>
              <a:cs typeface="Arial" pitchFamily="34" charset="0"/>
            </a:endParaRPr>
          </a:p>
        </p:txBody>
      </p:sp>
      <p:sp>
        <p:nvSpPr>
          <p:cNvPr id="51" name="Ellipse 38"/>
          <p:cNvSpPr/>
          <p:nvPr/>
        </p:nvSpPr>
        <p:spPr>
          <a:xfrm>
            <a:off x="8096766" y="5399596"/>
            <a:ext cx="216024" cy="216024"/>
          </a:xfrm>
          <a:prstGeom prst="ellipse">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de-DE" dirty="0" smtClean="0">
              <a:solidFill>
                <a:schemeClr val="tx1"/>
              </a:solidFill>
              <a:latin typeface="Arial" pitchFamily="34" charset="0"/>
              <a:cs typeface="Arial" pitchFamily="34" charset="0"/>
            </a:endParaRPr>
          </a:p>
        </p:txBody>
      </p:sp>
      <p:cxnSp>
        <p:nvCxnSpPr>
          <p:cNvPr id="52" name="Gerade Verbindung mit Pfeil 39"/>
          <p:cNvCxnSpPr/>
          <p:nvPr/>
        </p:nvCxnSpPr>
        <p:spPr>
          <a:xfrm>
            <a:off x="5796136" y="4175081"/>
            <a:ext cx="2304256" cy="0"/>
          </a:xfrm>
          <a:prstGeom prst="straightConnector1">
            <a:avLst/>
          </a:prstGeom>
          <a:ln w="38100">
            <a:solidFill>
              <a:schemeClr val="bg1">
                <a:lumMod val="7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3" name="Gerade Verbindung mit Pfeil 40"/>
          <p:cNvCxnSpPr/>
          <p:nvPr/>
        </p:nvCxnSpPr>
        <p:spPr>
          <a:xfrm>
            <a:off x="5792510" y="4823153"/>
            <a:ext cx="2304256" cy="0"/>
          </a:xfrm>
          <a:prstGeom prst="straightConnector1">
            <a:avLst/>
          </a:prstGeom>
          <a:ln w="38100">
            <a:solidFill>
              <a:schemeClr val="bg1">
                <a:lumMod val="7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4" name="Rechteck 43"/>
          <p:cNvSpPr/>
          <p:nvPr/>
        </p:nvSpPr>
        <p:spPr>
          <a:xfrm>
            <a:off x="5576486" y="5399596"/>
            <a:ext cx="216024" cy="216024"/>
          </a:xfrm>
          <a:prstGeom prst="rect">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de-DE" dirty="0" smtClean="0">
              <a:solidFill>
                <a:schemeClr val="tx1"/>
              </a:solidFill>
              <a:latin typeface="Arial" pitchFamily="34" charset="0"/>
              <a:cs typeface="Arial" pitchFamily="34" charset="0"/>
            </a:endParaRPr>
          </a:p>
        </p:txBody>
      </p:sp>
      <p:cxnSp>
        <p:nvCxnSpPr>
          <p:cNvPr id="55" name="Gerade Verbindung mit Pfeil 44"/>
          <p:cNvCxnSpPr>
            <a:stCxn id="54" idx="3"/>
            <a:endCxn id="51" idx="2"/>
          </p:cNvCxnSpPr>
          <p:nvPr/>
        </p:nvCxnSpPr>
        <p:spPr>
          <a:xfrm>
            <a:off x="5792510" y="5507608"/>
            <a:ext cx="2304256" cy="0"/>
          </a:xfrm>
          <a:prstGeom prst="straightConnector1">
            <a:avLst/>
          </a:prstGeom>
          <a:ln w="38100">
            <a:solidFill>
              <a:schemeClr val="bg1">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283177" y="5764122"/>
            <a:ext cx="1192634" cy="276999"/>
          </a:xfrm>
          <a:prstGeom prst="rect">
            <a:avLst/>
          </a:prstGeom>
          <a:noFill/>
        </p:spPr>
        <p:txBody>
          <a:bodyPr wrap="none" lIns="0" tIns="0" rIns="0" bIns="0" rtlCol="0">
            <a:spAutoFit/>
          </a:bodyPr>
          <a:lstStyle/>
          <a:p>
            <a:r>
              <a:rPr lang="de-DE" b="1" dirty="0" smtClean="0">
                <a:latin typeface="Arial" pitchFamily="34" charset="0"/>
                <a:cs typeface="Arial" pitchFamily="34" charset="0"/>
              </a:rPr>
              <a:t>Preference</a:t>
            </a:r>
          </a:p>
        </p:txBody>
      </p:sp>
      <p:sp>
        <p:nvSpPr>
          <p:cNvPr id="56" name="TextBox 55"/>
          <p:cNvSpPr txBox="1"/>
          <p:nvPr/>
        </p:nvSpPr>
        <p:spPr>
          <a:xfrm>
            <a:off x="6361145" y="5764121"/>
            <a:ext cx="1166986" cy="276999"/>
          </a:xfrm>
          <a:prstGeom prst="rect">
            <a:avLst/>
          </a:prstGeom>
          <a:noFill/>
        </p:spPr>
        <p:txBody>
          <a:bodyPr wrap="none" lIns="0" tIns="0" rIns="0" bIns="0" rtlCol="0">
            <a:spAutoFit/>
          </a:bodyPr>
          <a:lstStyle/>
          <a:p>
            <a:r>
              <a:rPr lang="de-DE" b="1" dirty="0" err="1" smtClean="0">
                <a:latin typeface="Arial" pitchFamily="34" charset="0"/>
                <a:cs typeface="Arial" pitchFamily="34" charset="0"/>
              </a:rPr>
              <a:t>Mandatory</a:t>
            </a:r>
            <a:endParaRPr lang="de-DE" b="1" dirty="0" smtClean="0">
              <a:latin typeface="Arial" pitchFamily="34" charset="0"/>
              <a:cs typeface="Arial" pitchFamily="34" charset="0"/>
            </a:endParaRPr>
          </a:p>
        </p:txBody>
      </p:sp>
      <p:cxnSp>
        <p:nvCxnSpPr>
          <p:cNvPr id="27" name="Gerade Verbindung mit Pfeil 23"/>
          <p:cNvCxnSpPr/>
          <p:nvPr/>
        </p:nvCxnSpPr>
        <p:spPr>
          <a:xfrm>
            <a:off x="1691680" y="4194758"/>
            <a:ext cx="2304256" cy="684455"/>
          </a:xfrm>
          <a:prstGeom prst="straightConnector1">
            <a:avLst/>
          </a:prstGeom>
          <a:ln w="38100">
            <a:solidFill>
              <a:schemeClr val="bg1">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Gerade Verbindung mit Pfeil 27"/>
          <p:cNvCxnSpPr/>
          <p:nvPr/>
        </p:nvCxnSpPr>
        <p:spPr>
          <a:xfrm flipV="1">
            <a:off x="1691680" y="4185084"/>
            <a:ext cx="2304256" cy="648072"/>
          </a:xfrm>
          <a:prstGeom prst="straightConnector1">
            <a:avLst/>
          </a:prstGeom>
          <a:ln w="38100">
            <a:solidFill>
              <a:schemeClr val="bg1">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404131" y="3717612"/>
            <a:ext cx="359073" cy="215444"/>
          </a:xfrm>
          <a:prstGeom prst="rect">
            <a:avLst/>
          </a:prstGeom>
          <a:noFill/>
        </p:spPr>
        <p:txBody>
          <a:bodyPr wrap="none" lIns="0" tIns="0" rIns="0" bIns="0" rtlCol="0">
            <a:spAutoFit/>
          </a:bodyPr>
          <a:lstStyle/>
          <a:p>
            <a:r>
              <a:rPr lang="de-DE" sz="1400" b="1" dirty="0" smtClean="0">
                <a:latin typeface="Arial" pitchFamily="34" charset="0"/>
                <a:cs typeface="Arial" pitchFamily="34" charset="0"/>
              </a:rPr>
              <a:t>DCs</a:t>
            </a:r>
          </a:p>
        </p:txBody>
      </p:sp>
      <p:sp>
        <p:nvSpPr>
          <p:cNvPr id="29" name="TextBox 28"/>
          <p:cNvSpPr txBox="1"/>
          <p:nvPr/>
        </p:nvSpPr>
        <p:spPr>
          <a:xfrm>
            <a:off x="5504961" y="3717032"/>
            <a:ext cx="359073" cy="215444"/>
          </a:xfrm>
          <a:prstGeom prst="rect">
            <a:avLst/>
          </a:prstGeom>
          <a:noFill/>
        </p:spPr>
        <p:txBody>
          <a:bodyPr wrap="none" lIns="0" tIns="0" rIns="0" bIns="0" rtlCol="0">
            <a:spAutoFit/>
          </a:bodyPr>
          <a:lstStyle/>
          <a:p>
            <a:r>
              <a:rPr lang="de-DE" sz="1400" b="1" dirty="0" smtClean="0">
                <a:latin typeface="Arial" pitchFamily="34" charset="0"/>
                <a:cs typeface="Arial" pitchFamily="34" charset="0"/>
              </a:rPr>
              <a:t>DCs</a:t>
            </a:r>
          </a:p>
        </p:txBody>
      </p:sp>
      <p:sp>
        <p:nvSpPr>
          <p:cNvPr id="30" name="TextBox 29"/>
          <p:cNvSpPr txBox="1"/>
          <p:nvPr/>
        </p:nvSpPr>
        <p:spPr>
          <a:xfrm>
            <a:off x="7931465" y="3717032"/>
            <a:ext cx="546625" cy="215444"/>
          </a:xfrm>
          <a:prstGeom prst="rect">
            <a:avLst/>
          </a:prstGeom>
          <a:noFill/>
        </p:spPr>
        <p:txBody>
          <a:bodyPr wrap="none" lIns="0" tIns="0" rIns="0" bIns="0" rtlCol="0">
            <a:spAutoFit/>
          </a:bodyPr>
          <a:lstStyle/>
          <a:p>
            <a:r>
              <a:rPr lang="de-DE" sz="1400" b="1" dirty="0" smtClean="0">
                <a:latin typeface="Arial" pitchFamily="34" charset="0"/>
                <a:cs typeface="Arial" pitchFamily="34" charset="0"/>
              </a:rPr>
              <a:t>Shops</a:t>
            </a:r>
          </a:p>
        </p:txBody>
      </p:sp>
      <p:sp>
        <p:nvSpPr>
          <p:cNvPr id="31" name="TextBox 30"/>
          <p:cNvSpPr txBox="1"/>
          <p:nvPr/>
        </p:nvSpPr>
        <p:spPr>
          <a:xfrm>
            <a:off x="3830635" y="3717032"/>
            <a:ext cx="546625" cy="215444"/>
          </a:xfrm>
          <a:prstGeom prst="rect">
            <a:avLst/>
          </a:prstGeom>
          <a:noFill/>
        </p:spPr>
        <p:txBody>
          <a:bodyPr wrap="none" lIns="0" tIns="0" rIns="0" bIns="0" rtlCol="0">
            <a:spAutoFit/>
          </a:bodyPr>
          <a:lstStyle/>
          <a:p>
            <a:r>
              <a:rPr lang="de-DE" sz="1400" b="1" dirty="0" smtClean="0">
                <a:latin typeface="Arial" pitchFamily="34" charset="0"/>
                <a:cs typeface="Arial" pitchFamily="34" charset="0"/>
              </a:rPr>
              <a:t>Shops</a:t>
            </a:r>
          </a:p>
        </p:txBody>
      </p:sp>
    </p:spTree>
    <p:extLst>
      <p:ext uri="{BB962C8B-B14F-4D97-AF65-F5344CB8AC3E}">
        <p14:creationId xmlns:p14="http://schemas.microsoft.com/office/powerpoint/2010/main" val="10843536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p:cNvSpPr>
            <a:spLocks noGrp="1"/>
          </p:cNvSpPr>
          <p:nvPr>
            <p:ph type="sldNum" sz="quarter" idx="14"/>
          </p:nvPr>
        </p:nvSpPr>
        <p:spPr/>
        <p:txBody>
          <a:bodyPr/>
          <a:lstStyle/>
          <a:p>
            <a:pPr>
              <a:defRPr/>
            </a:pPr>
            <a:r>
              <a:rPr lang="en-GB" noProof="0" smtClean="0"/>
              <a:t>DLR.de  •  Chart </a:t>
            </a:r>
            <a:fld id="{18C7CB6D-895A-4F21-B0E7-2185F6FE5534}" type="slidenum">
              <a:rPr lang="en-GB" noProof="0" smtClean="0"/>
              <a:pPr>
                <a:defRPr/>
              </a:pPr>
              <a:t>17</a:t>
            </a:fld>
            <a:endParaRPr lang="en-GB" noProof="0" dirty="0"/>
          </a:p>
        </p:txBody>
      </p:sp>
      <p:sp>
        <p:nvSpPr>
          <p:cNvPr id="14" name="Textplatzhalter 2"/>
          <p:cNvSpPr txBox="1">
            <a:spLocks/>
          </p:cNvSpPr>
          <p:nvPr/>
        </p:nvSpPr>
        <p:spPr bwMode="auto">
          <a:xfrm>
            <a:off x="486000" y="1196752"/>
            <a:ext cx="8172000"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80000" indent="-180000" algn="l" defTabSz="914400" rtl="0" eaLnBrk="1" latinLnBrk="0" hangingPunct="1">
              <a:spcBef>
                <a:spcPts val="300"/>
              </a:spcBef>
              <a:spcAft>
                <a:spcPts val="0"/>
              </a:spcAft>
              <a:buFont typeface="Arial" pitchFamily="34" charset="0"/>
              <a:buChar char="•"/>
              <a:defRPr sz="1800" kern="1200">
                <a:solidFill>
                  <a:schemeClr val="tx1"/>
                </a:solidFill>
                <a:latin typeface="Arial" pitchFamily="34" charset="0"/>
                <a:ea typeface="+mn-ea"/>
                <a:cs typeface="Arial" pitchFamily="34" charset="0"/>
              </a:defRPr>
            </a:lvl1pPr>
            <a:lvl2pPr marL="62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2pPr>
            <a:lvl3pPr marL="107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3pPr>
            <a:lvl4pPr marL="15228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4pPr>
            <a:lvl5pPr marL="19692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For the most simple case: we know nothing about the reality.</a:t>
            </a:r>
          </a:p>
          <a:p>
            <a:endParaRPr lang="en-GB" dirty="0"/>
          </a:p>
          <a:p>
            <a:r>
              <a:rPr lang="en-GB" dirty="0" smtClean="0"/>
              <a:t>For the extension </a:t>
            </a:r>
            <a:r>
              <a:rPr lang="en-GB" dirty="0"/>
              <a:t>case: insert previous knowledge and observations</a:t>
            </a:r>
            <a:endParaRPr lang="en-GB" dirty="0" smtClean="0"/>
          </a:p>
          <a:p>
            <a:endParaRPr lang="en-GB" dirty="0" smtClean="0"/>
          </a:p>
          <a:p>
            <a:pPr marL="446400" lvl="1" indent="0">
              <a:buNone/>
            </a:pPr>
            <a:endParaRPr lang="de-DE" dirty="0"/>
          </a:p>
          <a:p>
            <a:pPr lvl="1"/>
            <a:endParaRPr lang="de-DE" dirty="0"/>
          </a:p>
          <a:p>
            <a:pPr lvl="1"/>
            <a:endParaRPr lang="de-DE" dirty="0" smtClean="0"/>
          </a:p>
          <a:p>
            <a:pPr lvl="1"/>
            <a:endParaRPr lang="de-DE" dirty="0"/>
          </a:p>
          <a:p>
            <a:pPr marL="446400" lvl="1" indent="0">
              <a:buNone/>
            </a:pPr>
            <a:endParaRPr lang="de-DE"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1221334764"/>
                  </p:ext>
                </p:extLst>
              </p:nvPr>
            </p:nvGraphicFramePr>
            <p:xfrm>
              <a:off x="558008" y="2419320"/>
              <a:ext cx="7902424" cy="3628256"/>
            </p:xfrm>
            <a:graphic>
              <a:graphicData uri="http://schemas.openxmlformats.org/drawingml/2006/table">
                <a:tbl>
                  <a:tblPr firstRow="1" bandRow="1">
                    <a:tableStyleId>{5C22544A-7EE6-4342-B048-85BDC9FD1C3A}</a:tableStyleId>
                  </a:tblPr>
                  <a:tblGrid>
                    <a:gridCol w="701624"/>
                    <a:gridCol w="2160240"/>
                    <a:gridCol w="2088232"/>
                    <a:gridCol w="1944216"/>
                    <a:gridCol w="1008112"/>
                  </a:tblGrid>
                  <a:tr h="504056">
                    <a:tc>
                      <a:txBody>
                        <a:bodyPr/>
                        <a:lstStyle/>
                        <a:p>
                          <a:pPr algn="ctr"/>
                          <a:r>
                            <a:rPr lang="de-DE" dirty="0" smtClean="0"/>
                            <a:t>Label</a:t>
                          </a:r>
                          <a:endParaRPr lang="de-DE" dirty="0"/>
                        </a:p>
                      </a:txBody>
                      <a:tcPr anchor="ctr"/>
                    </a:tc>
                    <a:tc>
                      <a:txBody>
                        <a:bodyPr/>
                        <a:lstStyle/>
                        <a:p>
                          <a:pPr algn="ctr"/>
                          <a:r>
                            <a:rPr lang="de-DE" dirty="0" smtClean="0"/>
                            <a:t>Description</a:t>
                          </a:r>
                          <a:endParaRPr lang="de-DE" dirty="0"/>
                        </a:p>
                      </a:txBody>
                      <a:tcPr anchor="ctr"/>
                    </a:tc>
                    <a:tc>
                      <a:txBody>
                        <a:bodyPr/>
                        <a:lstStyle/>
                        <a:p>
                          <a:pPr algn="ctr"/>
                          <a:r>
                            <a:rPr lang="de-DE" dirty="0" err="1" smtClean="0"/>
                            <a:t>Assignment</a:t>
                          </a:r>
                          <a:r>
                            <a:rPr lang="de-DE" dirty="0" smtClean="0"/>
                            <a:t> </a:t>
                          </a:r>
                          <a:r>
                            <a:rPr lang="de-DE" dirty="0" err="1" smtClean="0"/>
                            <a:t>Rule</a:t>
                          </a:r>
                          <a:endParaRPr lang="de-DE" dirty="0"/>
                        </a:p>
                      </a:txBody>
                      <a:tcPr anchor="ctr"/>
                    </a:tc>
                    <a:tc>
                      <a:txBody>
                        <a:bodyPr/>
                        <a:lstStyle/>
                        <a:p>
                          <a:pPr algn="ctr"/>
                          <a:r>
                            <a:rPr lang="de-DE" dirty="0" err="1" smtClean="0"/>
                            <a:t>Example</a:t>
                          </a:r>
                          <a:endParaRPr lang="de-DE" dirty="0"/>
                        </a:p>
                      </a:txBody>
                      <a:tcPr anchor="ctr"/>
                    </a:tc>
                    <a:tc>
                      <a:txBody>
                        <a:bodyPr/>
                        <a:lstStyle/>
                        <a:p>
                          <a:pPr algn="ctr"/>
                          <a:r>
                            <a:rPr lang="de-DE" dirty="0" err="1" smtClean="0"/>
                            <a:t>Priority</a:t>
                          </a:r>
                          <a:endParaRPr lang="de-DE" dirty="0"/>
                        </a:p>
                      </a:txBody>
                      <a:tcPr anchor="ctr"/>
                    </a:tc>
                  </a:tr>
                  <a:tr h="502804">
                    <a:tc>
                      <a:txBody>
                        <a:bodyPr/>
                        <a:lstStyle/>
                        <a:p>
                          <a:pPr algn="ctr"/>
                          <a:r>
                            <a:rPr lang="de-DE" dirty="0" smtClean="0"/>
                            <a:t>O</a:t>
                          </a:r>
                          <a:endParaRPr lang="de-DE" dirty="0"/>
                        </a:p>
                      </a:txBody>
                      <a:tcPr anchor="ctr"/>
                    </a:tc>
                    <a:tc>
                      <a:txBody>
                        <a:bodyPr/>
                        <a:lstStyle/>
                        <a:p>
                          <a:r>
                            <a:rPr lang="en-US" sz="1100" kern="1200" baseline="0" dirty="0" smtClean="0">
                              <a:solidFill>
                                <a:schemeClr val="tx1"/>
                              </a:solidFill>
                              <a:effectLst/>
                              <a:latin typeface="Arial" pitchFamily="34" charset="0"/>
                              <a:ea typeface="+mn-ea"/>
                              <a:cs typeface="+mn-cs"/>
                            </a:rPr>
                            <a:t>Some shops get exactly one label </a:t>
                          </a:r>
                          <a14:m>
                            <m:oMath xmlns:m="http://schemas.openxmlformats.org/officeDocument/2006/math">
                              <m:r>
                                <m:rPr>
                                  <m:sty m:val="p"/>
                                </m:rPr>
                                <a:rPr lang="de-DE" sz="1100" b="0" i="0" smtClean="0">
                                  <a:latin typeface="Cambria Math"/>
                                </a:rPr>
                                <m:t>o</m:t>
                              </m:r>
                              <m:r>
                                <a:rPr lang="de-DE" sz="1100" i="1">
                                  <a:latin typeface="Cambria Math"/>
                                  <a:ea typeface="Cambria Math"/>
                                </a:rPr>
                                <m:t>∈</m:t>
                              </m:r>
                              <m:r>
                                <a:rPr lang="de-DE" sz="1100" b="0" i="1" smtClean="0">
                                  <a:latin typeface="Cambria Math"/>
                                  <a:ea typeface="Cambria Math"/>
                                </a:rPr>
                                <m:t>𝑂</m:t>
                              </m:r>
                            </m:oMath>
                          </a14:m>
                          <a:r>
                            <a:rPr lang="en-US" sz="1100" kern="1200" dirty="0" smtClean="0">
                              <a:solidFill>
                                <a:schemeClr val="tx1"/>
                              </a:solidFill>
                              <a:effectLst/>
                              <a:latin typeface="Arial" pitchFamily="34" charset="0"/>
                              <a:ea typeface="+mn-ea"/>
                              <a:cs typeface="+mn-cs"/>
                            </a:rPr>
                            <a:t>, and some</a:t>
                          </a:r>
                          <a:r>
                            <a:rPr lang="en-US" sz="1100" kern="1200" baseline="0" dirty="0" smtClean="0">
                              <a:solidFill>
                                <a:schemeClr val="tx1"/>
                              </a:solidFill>
                              <a:effectLst/>
                              <a:latin typeface="Arial" pitchFamily="34" charset="0"/>
                              <a:ea typeface="+mn-ea"/>
                              <a:cs typeface="+mn-cs"/>
                            </a:rPr>
                            <a:t> DCs get a label from the same set O.</a:t>
                          </a:r>
                        </a:p>
                        <a:p>
                          <a:r>
                            <a:rPr lang="en-US" sz="1100" kern="1200" baseline="0" dirty="0" smtClean="0">
                              <a:solidFill>
                                <a:schemeClr val="tx1"/>
                              </a:solidFill>
                              <a:effectLst/>
                              <a:latin typeface="Arial" pitchFamily="34" charset="0"/>
                              <a:ea typeface="+mn-ea"/>
                              <a:cs typeface="+mn-cs"/>
                            </a:rPr>
                            <a:t>The other shops and DCs will get a wildcard label o=wild.</a:t>
                          </a:r>
                          <a:endParaRPr lang="de-DE" sz="1100" dirty="0"/>
                        </a:p>
                      </a:txBody>
                      <a:tcPr/>
                    </a:tc>
                    <a:tc>
                      <a:txBody>
                        <a:bodyPr/>
                        <a:lstStyle/>
                        <a:p>
                          <a:r>
                            <a:rPr lang="en-US" sz="1100" kern="1200" baseline="0" dirty="0" smtClean="0">
                              <a:solidFill>
                                <a:schemeClr val="tx1"/>
                              </a:solidFill>
                              <a:effectLst/>
                              <a:latin typeface="Arial" pitchFamily="34" charset="0"/>
                              <a:ea typeface="+mn-ea"/>
                              <a:cs typeface="+mn-cs"/>
                            </a:rPr>
                            <a:t>Shops are assigned </a:t>
                          </a:r>
                          <a:r>
                            <a:rPr lang="en-US" sz="1100" b="1" kern="1200" baseline="0" dirty="0" smtClean="0">
                              <a:solidFill>
                                <a:schemeClr val="tx1"/>
                              </a:solidFill>
                              <a:effectLst/>
                              <a:latin typeface="Arial" pitchFamily="34" charset="0"/>
                              <a:ea typeface="+mn-ea"/>
                              <a:cs typeface="+mn-cs"/>
                            </a:rPr>
                            <a:t>mandatorily</a:t>
                          </a:r>
                          <a:r>
                            <a:rPr lang="en-US" sz="1100" kern="1200" baseline="0" dirty="0" smtClean="0">
                              <a:solidFill>
                                <a:schemeClr val="tx1"/>
                              </a:solidFill>
                              <a:effectLst/>
                              <a:latin typeface="Arial" pitchFamily="34" charset="0"/>
                              <a:ea typeface="+mn-ea"/>
                              <a:cs typeface="+mn-cs"/>
                            </a:rPr>
                            <a:t> to DCs with the same o Label.</a:t>
                          </a:r>
                          <a:endParaRPr lang="de-DE" sz="1100" dirty="0"/>
                        </a:p>
                      </a:txBody>
                      <a:tcPr/>
                    </a:tc>
                    <a:tc>
                      <a:txBody>
                        <a:bodyPr/>
                        <a:lstStyle/>
                        <a:p>
                          <a:r>
                            <a:rPr lang="de-DE" sz="1100" dirty="0" smtClean="0"/>
                            <a:t>Legal:</a:t>
                          </a:r>
                          <a:r>
                            <a:rPr lang="de-DE" sz="1100" baseline="0" dirty="0" smtClean="0"/>
                            <a:t> (1,1), (2,2)</a:t>
                          </a:r>
                        </a:p>
                        <a:p>
                          <a:endParaRPr lang="de-DE" sz="1100" baseline="0" dirty="0" smtClean="0"/>
                        </a:p>
                        <a:p>
                          <a:r>
                            <a:rPr lang="de-DE" sz="1100" baseline="0" dirty="0" smtClean="0"/>
                            <a:t>Illegal: (1,2), (1, wild), (wild, 2)</a:t>
                          </a:r>
                          <a:endParaRPr lang="de-DE" sz="1100" dirty="0"/>
                        </a:p>
                      </a:txBody>
                      <a:tcPr/>
                    </a:tc>
                    <a:tc>
                      <a:txBody>
                        <a:bodyPr/>
                        <a:lstStyle/>
                        <a:p>
                          <a:pPr algn="ctr"/>
                          <a:r>
                            <a:rPr lang="de-DE" dirty="0" smtClean="0"/>
                            <a:t>High</a:t>
                          </a:r>
                          <a:endParaRPr lang="de-DE" dirty="0"/>
                        </a:p>
                      </a:txBody>
                      <a:tcPr/>
                    </a:tc>
                  </a:tr>
                  <a:tr h="502804">
                    <a:tc>
                      <a:txBody>
                        <a:bodyPr/>
                        <a:lstStyle/>
                        <a:p>
                          <a:pPr algn="ctr"/>
                          <a:r>
                            <a:rPr lang="de-DE" dirty="0" smtClean="0"/>
                            <a:t>H</a:t>
                          </a:r>
                          <a:endParaRPr lang="de-DE" dirty="0"/>
                        </a:p>
                      </a:txBody>
                      <a:tcPr anchor="ctr"/>
                    </a:tc>
                    <a:tc>
                      <a:txBody>
                        <a:bodyPr/>
                        <a:lstStyle/>
                        <a:p>
                          <a:r>
                            <a:rPr lang="en-US" sz="1100" kern="1200" baseline="0" dirty="0" smtClean="0">
                              <a:solidFill>
                                <a:schemeClr val="tx1"/>
                              </a:solidFill>
                              <a:effectLst/>
                              <a:latin typeface="Arial" pitchFamily="34" charset="0"/>
                              <a:ea typeface="+mn-ea"/>
                              <a:cs typeface="+mn-cs"/>
                            </a:rPr>
                            <a:t>Some shops get one label </a:t>
                          </a:r>
                          <a14:m>
                            <m:oMath xmlns:m="http://schemas.openxmlformats.org/officeDocument/2006/math">
                              <m:r>
                                <m:rPr>
                                  <m:sty m:val="p"/>
                                </m:rPr>
                                <a:rPr lang="de-DE" sz="1100" b="0" i="0" smtClean="0">
                                  <a:latin typeface="Cambria Math"/>
                                </a:rPr>
                                <m:t>h</m:t>
                              </m:r>
                              <m:r>
                                <a:rPr lang="de-DE" sz="1100" i="1">
                                  <a:latin typeface="Cambria Math"/>
                                  <a:ea typeface="Cambria Math"/>
                                </a:rPr>
                                <m:t>∈</m:t>
                              </m:r>
                              <m:r>
                                <a:rPr lang="de-DE" sz="1100" b="0" i="1" smtClean="0">
                                  <a:latin typeface="Cambria Math"/>
                                  <a:ea typeface="Cambria Math"/>
                                </a:rPr>
                                <m:t>𝐻</m:t>
                              </m:r>
                            </m:oMath>
                          </a14:m>
                          <a:r>
                            <a:rPr lang="en-US" sz="1100" kern="1200" baseline="0" dirty="0" smtClean="0">
                              <a:solidFill>
                                <a:schemeClr val="tx1"/>
                              </a:solidFill>
                              <a:effectLst/>
                              <a:latin typeface="Arial" pitchFamily="34" charset="0"/>
                              <a:ea typeface="+mn-ea"/>
                              <a:cs typeface="+mn-cs"/>
                            </a:rPr>
                            <a:t>, and some DCs get a label from the same set H.</a:t>
                          </a:r>
                        </a:p>
                        <a:p>
                          <a:r>
                            <a:rPr lang="en-US" sz="1100" kern="1200" baseline="0" dirty="0" smtClean="0">
                              <a:solidFill>
                                <a:schemeClr val="tx1"/>
                              </a:solidFill>
                              <a:effectLst/>
                              <a:latin typeface="Arial" pitchFamily="34" charset="0"/>
                              <a:ea typeface="+mn-ea"/>
                              <a:cs typeface="+mn-cs"/>
                            </a:rPr>
                            <a:t>The other shops and DCs will get a wildcard label h=wild.</a:t>
                          </a:r>
                          <a:endParaRPr lang="de-DE" sz="1100" dirty="0"/>
                        </a:p>
                      </a:txBody>
                      <a:tcPr/>
                    </a:tc>
                    <a:tc>
                      <a:txBody>
                        <a:bodyPr/>
                        <a:lstStyle/>
                        <a:p>
                          <a:r>
                            <a:rPr lang="en-US" sz="1100" kern="1200" baseline="0" dirty="0" smtClean="0">
                              <a:solidFill>
                                <a:schemeClr val="tx1"/>
                              </a:solidFill>
                              <a:effectLst/>
                              <a:latin typeface="Arial" pitchFamily="34" charset="0"/>
                              <a:ea typeface="+mn-ea"/>
                              <a:cs typeface="+mn-cs"/>
                            </a:rPr>
                            <a:t>Shops are assigned </a:t>
                          </a:r>
                          <a:r>
                            <a:rPr lang="en-US" sz="1100" b="1" kern="1200" baseline="0" dirty="0" smtClean="0">
                              <a:solidFill>
                                <a:schemeClr val="tx1"/>
                              </a:solidFill>
                              <a:effectLst/>
                              <a:latin typeface="Arial" pitchFamily="34" charset="0"/>
                              <a:ea typeface="+mn-ea"/>
                              <a:cs typeface="+mn-cs"/>
                            </a:rPr>
                            <a:t>mandatorily</a:t>
                          </a:r>
                          <a:r>
                            <a:rPr lang="en-US" sz="1100" kern="1200" baseline="0" dirty="0" smtClean="0">
                              <a:solidFill>
                                <a:schemeClr val="tx1"/>
                              </a:solidFill>
                              <a:effectLst/>
                              <a:latin typeface="Arial" pitchFamily="34" charset="0"/>
                              <a:ea typeface="+mn-ea"/>
                              <a:cs typeface="+mn-cs"/>
                            </a:rPr>
                            <a:t> to DCs with same h label. However, the DCs can serve shops with different H label.</a:t>
                          </a:r>
                          <a:endParaRPr lang="de-DE" sz="1100" dirty="0"/>
                        </a:p>
                      </a:txBody>
                      <a:tcPr/>
                    </a:tc>
                    <a:tc>
                      <a:txBody>
                        <a:bodyPr/>
                        <a:lstStyle/>
                        <a:p>
                          <a:r>
                            <a:rPr lang="de-DE" sz="1100" dirty="0" smtClean="0"/>
                            <a:t>Legal:</a:t>
                          </a:r>
                          <a:r>
                            <a:rPr lang="de-DE" sz="1100" baseline="0" dirty="0" smtClean="0"/>
                            <a:t> (1,1), (2,2), (wild, 1)</a:t>
                          </a:r>
                        </a:p>
                        <a:p>
                          <a:endParaRPr lang="de-DE" sz="1100" baseline="0" dirty="0" smtClean="0"/>
                        </a:p>
                        <a:p>
                          <a:r>
                            <a:rPr lang="de-DE" sz="1100" baseline="0" dirty="0" smtClean="0"/>
                            <a:t>Illegal: (1,2), (1, wild)</a:t>
                          </a:r>
                          <a:endParaRPr lang="de-DE" sz="1100" dirty="0" smtClean="0"/>
                        </a:p>
                        <a:p>
                          <a:endParaRPr lang="de-DE" sz="1100" dirty="0"/>
                        </a:p>
                      </a:txBody>
                      <a:tcPr/>
                    </a:tc>
                    <a:tc>
                      <a:txBody>
                        <a:bodyPr/>
                        <a:lstStyle/>
                        <a:p>
                          <a:pPr algn="ctr"/>
                          <a:endParaRPr lang="de-DE" dirty="0" smtClean="0"/>
                        </a:p>
                      </a:txBody>
                      <a:tcPr/>
                    </a:tc>
                  </a:tr>
                  <a:tr h="502804">
                    <a:tc>
                      <a:txBody>
                        <a:bodyPr/>
                        <a:lstStyle/>
                        <a:p>
                          <a:pPr algn="ctr"/>
                          <a:r>
                            <a:rPr lang="de-DE" dirty="0" smtClean="0"/>
                            <a:t>P</a:t>
                          </a:r>
                          <a:endParaRPr lang="de-DE" dirty="0"/>
                        </a:p>
                      </a:txBody>
                      <a:tcPr anchor="ctr"/>
                    </a:tc>
                    <a:tc>
                      <a:txBody>
                        <a:bodyPr/>
                        <a:lstStyle/>
                        <a:p>
                          <a:r>
                            <a:rPr lang="en-US" sz="1100" kern="1200" baseline="0" dirty="0" smtClean="0">
                              <a:solidFill>
                                <a:schemeClr val="tx1"/>
                              </a:solidFill>
                              <a:effectLst/>
                              <a:latin typeface="Arial" pitchFamily="34" charset="0"/>
                              <a:ea typeface="+mn-ea"/>
                              <a:cs typeface="+mn-cs"/>
                            </a:rPr>
                            <a:t>Some shops get one label </a:t>
                          </a:r>
                          <a14:m>
                            <m:oMath xmlns:m="http://schemas.openxmlformats.org/officeDocument/2006/math">
                              <m:r>
                                <a:rPr lang="de-DE" sz="1100" b="0" i="1" smtClean="0">
                                  <a:latin typeface="Cambria Math"/>
                                </a:rPr>
                                <m:t>𝑝</m:t>
                              </m:r>
                              <m:r>
                                <a:rPr lang="de-DE" sz="1100" b="0" i="1" smtClean="0">
                                  <a:latin typeface="Cambria Math"/>
                                  <a:ea typeface="Cambria Math"/>
                                </a:rPr>
                                <m:t>∈</m:t>
                              </m:r>
                              <m:r>
                                <a:rPr lang="de-DE" sz="1100" b="0" i="1" smtClean="0">
                                  <a:latin typeface="Cambria Math"/>
                                  <a:ea typeface="Cambria Math"/>
                                </a:rPr>
                                <m:t>𝑃</m:t>
                              </m:r>
                            </m:oMath>
                          </a14:m>
                          <a:r>
                            <a:rPr lang="en-US" sz="1100" kern="1200" baseline="0" dirty="0" smtClean="0">
                              <a:solidFill>
                                <a:schemeClr val="tx1"/>
                              </a:solidFill>
                              <a:effectLst/>
                              <a:latin typeface="Arial" pitchFamily="34" charset="0"/>
                              <a:ea typeface="+mn-ea"/>
                              <a:cs typeface="+mn-cs"/>
                            </a:rPr>
                            <a:t>, and some DCs get a label form the same set P.</a:t>
                          </a:r>
                        </a:p>
                        <a:p>
                          <a:r>
                            <a:rPr lang="en-US" sz="1100" kern="1200" baseline="0" dirty="0" smtClean="0">
                              <a:solidFill>
                                <a:schemeClr val="tx1"/>
                              </a:solidFill>
                              <a:effectLst/>
                              <a:latin typeface="Arial" pitchFamily="34" charset="0"/>
                              <a:ea typeface="+mn-ea"/>
                              <a:cs typeface="+mn-cs"/>
                            </a:rPr>
                            <a:t>The other shops and DCs will get a wildcard label p=wild.</a:t>
                          </a:r>
                          <a:endParaRPr lang="de-DE" sz="1100" dirty="0"/>
                        </a:p>
                      </a:txBody>
                      <a:tcPr/>
                    </a:tc>
                    <a:tc>
                      <a:txBody>
                        <a:bodyPr/>
                        <a:lstStyle/>
                        <a:p>
                          <a:r>
                            <a:rPr lang="en-US" sz="1100" kern="1200" baseline="0" dirty="0" smtClean="0">
                              <a:solidFill>
                                <a:schemeClr val="tx1"/>
                              </a:solidFill>
                              <a:effectLst/>
                              <a:latin typeface="Arial" pitchFamily="34" charset="0"/>
                              <a:ea typeface="+mn-ea"/>
                              <a:cs typeface="+mn-cs"/>
                            </a:rPr>
                            <a:t>shops are assigned </a:t>
                          </a:r>
                          <a:r>
                            <a:rPr lang="en-US" sz="1100" b="1" kern="1200" baseline="0" dirty="0" smtClean="0">
                              <a:solidFill>
                                <a:schemeClr val="tx1"/>
                              </a:solidFill>
                              <a:effectLst/>
                              <a:latin typeface="Arial" pitchFamily="34" charset="0"/>
                              <a:ea typeface="+mn-ea"/>
                              <a:cs typeface="+mn-cs"/>
                            </a:rPr>
                            <a:t>preferably</a:t>
                          </a:r>
                          <a:r>
                            <a:rPr lang="en-US" sz="1100" kern="1200" baseline="0" dirty="0" smtClean="0">
                              <a:solidFill>
                                <a:schemeClr val="tx1"/>
                              </a:solidFill>
                              <a:effectLst/>
                              <a:latin typeface="Arial" pitchFamily="34" charset="0"/>
                              <a:ea typeface="+mn-ea"/>
                              <a:cs typeface="+mn-cs"/>
                            </a:rPr>
                            <a:t> to DCs with same p label. However, these shops can also be assigned to any DC without </a:t>
                          </a:r>
                          <a:r>
                            <a:rPr lang="en-US" sz="1100" kern="1200" dirty="0" smtClean="0">
                              <a:solidFill>
                                <a:schemeClr val="tx1"/>
                              </a:solidFill>
                              <a:effectLst/>
                              <a:latin typeface="Arial" pitchFamily="34" charset="0"/>
                              <a:ea typeface="+mn-ea"/>
                              <a:cs typeface="+mn-cs"/>
                            </a:rPr>
                            <a:t>their preferred label,</a:t>
                          </a:r>
                          <a:r>
                            <a:rPr lang="en-US" sz="1100" kern="1200" baseline="0" dirty="0" smtClean="0">
                              <a:solidFill>
                                <a:schemeClr val="tx1"/>
                              </a:solidFill>
                              <a:effectLst/>
                              <a:latin typeface="Arial" pitchFamily="34" charset="0"/>
                              <a:ea typeface="+mn-ea"/>
                              <a:cs typeface="+mn-cs"/>
                            </a:rPr>
                            <a:t> and DCs can also serve shops with different P label.</a:t>
                          </a:r>
                          <a:endParaRPr lang="de-DE" sz="1100" dirty="0"/>
                        </a:p>
                      </a:txBody>
                      <a:tcPr/>
                    </a:tc>
                    <a:tc>
                      <a:txBody>
                        <a:bodyPr/>
                        <a:lstStyle/>
                        <a:p>
                          <a:r>
                            <a:rPr lang="de-DE" sz="1100" dirty="0" smtClean="0"/>
                            <a:t>Legal: (1, 1), (1, 2), (1, wild), (wild, 2)</a:t>
                          </a:r>
                          <a:endParaRPr lang="de-DE" sz="1100" dirty="0"/>
                        </a:p>
                      </a:txBody>
                      <a:tcPr/>
                    </a:tc>
                    <a:tc>
                      <a:txBody>
                        <a:bodyPr/>
                        <a:lstStyle/>
                        <a:p>
                          <a:pPr algn="ctr"/>
                          <a:r>
                            <a:rPr lang="de-DE" dirty="0" smtClean="0"/>
                            <a:t>Low</a:t>
                          </a:r>
                          <a:endParaRPr lang="de-DE" dirty="0"/>
                        </a:p>
                      </a:txBody>
                      <a:tcPr anchor="b"/>
                    </a:tc>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1221334764"/>
                  </p:ext>
                </p:extLst>
              </p:nvPr>
            </p:nvGraphicFramePr>
            <p:xfrm>
              <a:off x="558008" y="2419320"/>
              <a:ext cx="7902424" cy="3628256"/>
            </p:xfrm>
            <a:graphic>
              <a:graphicData uri="http://schemas.openxmlformats.org/drawingml/2006/table">
                <a:tbl>
                  <a:tblPr firstRow="1" bandRow="1">
                    <a:tableStyleId>{5C22544A-7EE6-4342-B048-85BDC9FD1C3A}</a:tableStyleId>
                  </a:tblPr>
                  <a:tblGrid>
                    <a:gridCol w="701624"/>
                    <a:gridCol w="2160240"/>
                    <a:gridCol w="2088232"/>
                    <a:gridCol w="1944216"/>
                    <a:gridCol w="1008112"/>
                  </a:tblGrid>
                  <a:tr h="504056">
                    <a:tc>
                      <a:txBody>
                        <a:bodyPr/>
                        <a:lstStyle/>
                        <a:p>
                          <a:pPr algn="ctr"/>
                          <a:r>
                            <a:rPr lang="de-DE" dirty="0" smtClean="0"/>
                            <a:t>Label</a:t>
                          </a:r>
                          <a:endParaRPr lang="de-DE" dirty="0"/>
                        </a:p>
                      </a:txBody>
                      <a:tcPr anchor="ctr"/>
                    </a:tc>
                    <a:tc>
                      <a:txBody>
                        <a:bodyPr/>
                        <a:lstStyle/>
                        <a:p>
                          <a:pPr algn="ctr"/>
                          <a:r>
                            <a:rPr lang="de-DE" dirty="0" smtClean="0"/>
                            <a:t>Description</a:t>
                          </a:r>
                          <a:endParaRPr lang="de-DE" dirty="0"/>
                        </a:p>
                      </a:txBody>
                      <a:tcPr anchor="ctr"/>
                    </a:tc>
                    <a:tc>
                      <a:txBody>
                        <a:bodyPr/>
                        <a:lstStyle/>
                        <a:p>
                          <a:pPr algn="ctr"/>
                          <a:r>
                            <a:rPr lang="de-DE" dirty="0" err="1" smtClean="0"/>
                            <a:t>Assignment</a:t>
                          </a:r>
                          <a:r>
                            <a:rPr lang="de-DE" dirty="0" smtClean="0"/>
                            <a:t> </a:t>
                          </a:r>
                          <a:r>
                            <a:rPr lang="de-DE" dirty="0" err="1" smtClean="0"/>
                            <a:t>Rule</a:t>
                          </a:r>
                          <a:endParaRPr lang="de-DE" dirty="0"/>
                        </a:p>
                      </a:txBody>
                      <a:tcPr anchor="ctr"/>
                    </a:tc>
                    <a:tc>
                      <a:txBody>
                        <a:bodyPr/>
                        <a:lstStyle/>
                        <a:p>
                          <a:pPr algn="ctr"/>
                          <a:r>
                            <a:rPr lang="de-DE" dirty="0" err="1" smtClean="0"/>
                            <a:t>Example</a:t>
                          </a:r>
                          <a:endParaRPr lang="de-DE" dirty="0"/>
                        </a:p>
                      </a:txBody>
                      <a:tcPr anchor="ctr"/>
                    </a:tc>
                    <a:tc>
                      <a:txBody>
                        <a:bodyPr/>
                        <a:lstStyle/>
                        <a:p>
                          <a:pPr algn="ctr"/>
                          <a:r>
                            <a:rPr lang="de-DE" dirty="0" err="1" smtClean="0"/>
                            <a:t>Priority</a:t>
                          </a:r>
                          <a:endParaRPr lang="de-DE" dirty="0"/>
                        </a:p>
                      </a:txBody>
                      <a:tcPr anchor="ctr"/>
                    </a:tc>
                  </a:tr>
                  <a:tr h="929640">
                    <a:tc>
                      <a:txBody>
                        <a:bodyPr/>
                        <a:lstStyle/>
                        <a:p>
                          <a:pPr algn="ctr"/>
                          <a:r>
                            <a:rPr lang="de-DE" dirty="0" smtClean="0"/>
                            <a:t>O</a:t>
                          </a:r>
                          <a:endParaRPr lang="de-DE" dirty="0"/>
                        </a:p>
                      </a:txBody>
                      <a:tcPr anchor="ctr"/>
                    </a:tc>
                    <a:tc>
                      <a:txBody>
                        <a:bodyPr/>
                        <a:lstStyle/>
                        <a:p>
                          <a:endParaRPr lang="de-DE"/>
                        </a:p>
                      </a:txBody>
                      <a:tcPr>
                        <a:blipFill rotWithShape="1">
                          <a:blip r:embed="rId3"/>
                          <a:stretch>
                            <a:fillRect l="-32768" t="-55263" r="-233616" b="-247368"/>
                          </a:stretch>
                        </a:blipFill>
                      </a:tcPr>
                    </a:tc>
                    <a:tc>
                      <a:txBody>
                        <a:bodyPr/>
                        <a:lstStyle/>
                        <a:p>
                          <a:r>
                            <a:rPr lang="en-US" sz="1100" kern="1200" baseline="0" dirty="0" smtClean="0">
                              <a:solidFill>
                                <a:schemeClr val="tx1"/>
                              </a:solidFill>
                              <a:effectLst/>
                              <a:latin typeface="Arial" pitchFamily="34" charset="0"/>
                              <a:ea typeface="+mn-ea"/>
                              <a:cs typeface="+mn-cs"/>
                            </a:rPr>
                            <a:t>Shops are assigned </a:t>
                          </a:r>
                          <a:r>
                            <a:rPr lang="en-US" sz="1100" b="1" kern="1200" baseline="0" dirty="0" smtClean="0">
                              <a:solidFill>
                                <a:schemeClr val="tx1"/>
                              </a:solidFill>
                              <a:effectLst/>
                              <a:latin typeface="Arial" pitchFamily="34" charset="0"/>
                              <a:ea typeface="+mn-ea"/>
                              <a:cs typeface="+mn-cs"/>
                            </a:rPr>
                            <a:t>mandatorily</a:t>
                          </a:r>
                          <a:r>
                            <a:rPr lang="en-US" sz="1100" kern="1200" baseline="0" dirty="0" smtClean="0">
                              <a:solidFill>
                                <a:schemeClr val="tx1"/>
                              </a:solidFill>
                              <a:effectLst/>
                              <a:latin typeface="Arial" pitchFamily="34" charset="0"/>
                              <a:ea typeface="+mn-ea"/>
                              <a:cs typeface="+mn-cs"/>
                            </a:rPr>
                            <a:t> to DCs with the same o Label.</a:t>
                          </a:r>
                          <a:endParaRPr lang="de-DE" sz="1100" dirty="0"/>
                        </a:p>
                      </a:txBody>
                      <a:tcPr/>
                    </a:tc>
                    <a:tc>
                      <a:txBody>
                        <a:bodyPr/>
                        <a:lstStyle/>
                        <a:p>
                          <a:r>
                            <a:rPr lang="de-DE" sz="1100" dirty="0" smtClean="0"/>
                            <a:t>Legal:</a:t>
                          </a:r>
                          <a:r>
                            <a:rPr lang="de-DE" sz="1100" baseline="0" dirty="0" smtClean="0"/>
                            <a:t> (1,1), (2,2)</a:t>
                          </a:r>
                        </a:p>
                        <a:p>
                          <a:endParaRPr lang="de-DE" sz="1100" baseline="0" dirty="0" smtClean="0"/>
                        </a:p>
                        <a:p>
                          <a:r>
                            <a:rPr lang="de-DE" sz="1100" baseline="0" dirty="0" smtClean="0"/>
                            <a:t>Illegal: (1,2), (1, wild), (wild, 2)</a:t>
                          </a:r>
                          <a:endParaRPr lang="de-DE" sz="1100" dirty="0"/>
                        </a:p>
                      </a:txBody>
                      <a:tcPr/>
                    </a:tc>
                    <a:tc>
                      <a:txBody>
                        <a:bodyPr/>
                        <a:lstStyle/>
                        <a:p>
                          <a:pPr algn="ctr"/>
                          <a:r>
                            <a:rPr lang="de-DE" dirty="0" smtClean="0"/>
                            <a:t>High</a:t>
                          </a:r>
                          <a:endParaRPr lang="de-DE" dirty="0"/>
                        </a:p>
                      </a:txBody>
                      <a:tcPr/>
                    </a:tc>
                  </a:tr>
                  <a:tr h="929640">
                    <a:tc>
                      <a:txBody>
                        <a:bodyPr/>
                        <a:lstStyle/>
                        <a:p>
                          <a:pPr algn="ctr"/>
                          <a:r>
                            <a:rPr lang="de-DE" dirty="0" smtClean="0"/>
                            <a:t>H</a:t>
                          </a:r>
                          <a:endParaRPr lang="de-DE" dirty="0"/>
                        </a:p>
                      </a:txBody>
                      <a:tcPr anchor="ctr"/>
                    </a:tc>
                    <a:tc>
                      <a:txBody>
                        <a:bodyPr/>
                        <a:lstStyle/>
                        <a:p>
                          <a:endParaRPr lang="de-DE"/>
                        </a:p>
                      </a:txBody>
                      <a:tcPr>
                        <a:blipFill rotWithShape="1">
                          <a:blip r:embed="rId3"/>
                          <a:stretch>
                            <a:fillRect l="-32768" t="-154248" r="-233616" b="-145752"/>
                          </a:stretch>
                        </a:blipFill>
                      </a:tcPr>
                    </a:tc>
                    <a:tc>
                      <a:txBody>
                        <a:bodyPr/>
                        <a:lstStyle/>
                        <a:p>
                          <a:r>
                            <a:rPr lang="en-US" sz="1100" kern="1200" baseline="0" dirty="0" smtClean="0">
                              <a:solidFill>
                                <a:schemeClr val="tx1"/>
                              </a:solidFill>
                              <a:effectLst/>
                              <a:latin typeface="Arial" pitchFamily="34" charset="0"/>
                              <a:ea typeface="+mn-ea"/>
                              <a:cs typeface="+mn-cs"/>
                            </a:rPr>
                            <a:t>Shops are assigned </a:t>
                          </a:r>
                          <a:r>
                            <a:rPr lang="en-US" sz="1100" b="1" kern="1200" baseline="0" dirty="0" smtClean="0">
                              <a:solidFill>
                                <a:schemeClr val="tx1"/>
                              </a:solidFill>
                              <a:effectLst/>
                              <a:latin typeface="Arial" pitchFamily="34" charset="0"/>
                              <a:ea typeface="+mn-ea"/>
                              <a:cs typeface="+mn-cs"/>
                            </a:rPr>
                            <a:t>mandatorily</a:t>
                          </a:r>
                          <a:r>
                            <a:rPr lang="en-US" sz="1100" kern="1200" baseline="0" dirty="0" smtClean="0">
                              <a:solidFill>
                                <a:schemeClr val="tx1"/>
                              </a:solidFill>
                              <a:effectLst/>
                              <a:latin typeface="Arial" pitchFamily="34" charset="0"/>
                              <a:ea typeface="+mn-ea"/>
                              <a:cs typeface="+mn-cs"/>
                            </a:rPr>
                            <a:t> to DCs with same h label. However, the DCs can serve shops with different H label.</a:t>
                          </a:r>
                          <a:endParaRPr lang="de-DE" sz="1100" dirty="0"/>
                        </a:p>
                      </a:txBody>
                      <a:tcPr/>
                    </a:tc>
                    <a:tc>
                      <a:txBody>
                        <a:bodyPr/>
                        <a:lstStyle/>
                        <a:p>
                          <a:r>
                            <a:rPr lang="de-DE" sz="1100" dirty="0" smtClean="0"/>
                            <a:t>Legal:</a:t>
                          </a:r>
                          <a:r>
                            <a:rPr lang="de-DE" sz="1100" baseline="0" dirty="0" smtClean="0"/>
                            <a:t> (1,1), (2,2), (wild, 1)</a:t>
                          </a:r>
                        </a:p>
                        <a:p>
                          <a:endParaRPr lang="de-DE" sz="1100" baseline="0" dirty="0" smtClean="0"/>
                        </a:p>
                        <a:p>
                          <a:r>
                            <a:rPr lang="de-DE" sz="1100" baseline="0" dirty="0" smtClean="0"/>
                            <a:t>Illegal: (1,2), (1, wild)</a:t>
                          </a:r>
                          <a:endParaRPr lang="de-DE" sz="1100" dirty="0" smtClean="0"/>
                        </a:p>
                        <a:p>
                          <a:endParaRPr lang="de-DE" sz="1100" dirty="0"/>
                        </a:p>
                      </a:txBody>
                      <a:tcPr/>
                    </a:tc>
                    <a:tc>
                      <a:txBody>
                        <a:bodyPr/>
                        <a:lstStyle/>
                        <a:p>
                          <a:pPr algn="ctr"/>
                          <a:endParaRPr lang="de-DE" dirty="0" smtClean="0"/>
                        </a:p>
                      </a:txBody>
                      <a:tcPr/>
                    </a:tc>
                  </a:tr>
                  <a:tr h="1264920">
                    <a:tc>
                      <a:txBody>
                        <a:bodyPr/>
                        <a:lstStyle/>
                        <a:p>
                          <a:pPr algn="ctr"/>
                          <a:r>
                            <a:rPr lang="de-DE" dirty="0" smtClean="0"/>
                            <a:t>P</a:t>
                          </a:r>
                          <a:endParaRPr lang="de-DE" dirty="0"/>
                        </a:p>
                      </a:txBody>
                      <a:tcPr anchor="ctr"/>
                    </a:tc>
                    <a:tc>
                      <a:txBody>
                        <a:bodyPr/>
                        <a:lstStyle/>
                        <a:p>
                          <a:endParaRPr lang="de-DE"/>
                        </a:p>
                      </a:txBody>
                      <a:tcPr>
                        <a:blipFill rotWithShape="1">
                          <a:blip r:embed="rId3"/>
                          <a:stretch>
                            <a:fillRect l="-32768" t="-187923" r="-233616" b="-7729"/>
                          </a:stretch>
                        </a:blipFill>
                      </a:tcPr>
                    </a:tc>
                    <a:tc>
                      <a:txBody>
                        <a:bodyPr/>
                        <a:lstStyle/>
                        <a:p>
                          <a:r>
                            <a:rPr lang="en-US" sz="1100" kern="1200" baseline="0" dirty="0" smtClean="0">
                              <a:solidFill>
                                <a:schemeClr val="tx1"/>
                              </a:solidFill>
                              <a:effectLst/>
                              <a:latin typeface="Arial" pitchFamily="34" charset="0"/>
                              <a:ea typeface="+mn-ea"/>
                              <a:cs typeface="+mn-cs"/>
                            </a:rPr>
                            <a:t>shops are assigned </a:t>
                          </a:r>
                          <a:r>
                            <a:rPr lang="en-US" sz="1100" b="1" kern="1200" baseline="0" dirty="0" smtClean="0">
                              <a:solidFill>
                                <a:schemeClr val="tx1"/>
                              </a:solidFill>
                              <a:effectLst/>
                              <a:latin typeface="Arial" pitchFamily="34" charset="0"/>
                              <a:ea typeface="+mn-ea"/>
                              <a:cs typeface="+mn-cs"/>
                            </a:rPr>
                            <a:t>preferably</a:t>
                          </a:r>
                          <a:r>
                            <a:rPr lang="en-US" sz="1100" kern="1200" baseline="0" dirty="0" smtClean="0">
                              <a:solidFill>
                                <a:schemeClr val="tx1"/>
                              </a:solidFill>
                              <a:effectLst/>
                              <a:latin typeface="Arial" pitchFamily="34" charset="0"/>
                              <a:ea typeface="+mn-ea"/>
                              <a:cs typeface="+mn-cs"/>
                            </a:rPr>
                            <a:t> to DCs with same p label. However, these shops can also be assigned to any DC without </a:t>
                          </a:r>
                          <a:r>
                            <a:rPr lang="en-US" sz="1100" kern="1200" dirty="0" smtClean="0">
                              <a:solidFill>
                                <a:schemeClr val="tx1"/>
                              </a:solidFill>
                              <a:effectLst/>
                              <a:latin typeface="Arial" pitchFamily="34" charset="0"/>
                              <a:ea typeface="+mn-ea"/>
                              <a:cs typeface="+mn-cs"/>
                            </a:rPr>
                            <a:t>their preferred label,</a:t>
                          </a:r>
                          <a:r>
                            <a:rPr lang="en-US" sz="1100" kern="1200" baseline="0" dirty="0" smtClean="0">
                              <a:solidFill>
                                <a:schemeClr val="tx1"/>
                              </a:solidFill>
                              <a:effectLst/>
                              <a:latin typeface="Arial" pitchFamily="34" charset="0"/>
                              <a:ea typeface="+mn-ea"/>
                              <a:cs typeface="+mn-cs"/>
                            </a:rPr>
                            <a:t> and DCs can also serve shops with different P label.</a:t>
                          </a:r>
                          <a:endParaRPr lang="de-DE" sz="1100" dirty="0"/>
                        </a:p>
                      </a:txBody>
                      <a:tcPr/>
                    </a:tc>
                    <a:tc>
                      <a:txBody>
                        <a:bodyPr/>
                        <a:lstStyle/>
                        <a:p>
                          <a:r>
                            <a:rPr lang="de-DE" sz="1100" dirty="0" smtClean="0"/>
                            <a:t>Legal: (1, 1), (1, 2), (1, wild), (wild, 2)</a:t>
                          </a:r>
                          <a:endParaRPr lang="de-DE" sz="1100" dirty="0"/>
                        </a:p>
                      </a:txBody>
                      <a:tcPr/>
                    </a:tc>
                    <a:tc>
                      <a:txBody>
                        <a:bodyPr/>
                        <a:lstStyle/>
                        <a:p>
                          <a:pPr algn="ctr"/>
                          <a:r>
                            <a:rPr lang="de-DE" dirty="0" smtClean="0"/>
                            <a:t>Low</a:t>
                          </a:r>
                          <a:endParaRPr lang="de-DE" dirty="0"/>
                        </a:p>
                      </a:txBody>
                      <a:tcPr anchor="b"/>
                    </a:tc>
                  </a:tr>
                </a:tbl>
              </a:graphicData>
            </a:graphic>
          </p:graphicFrame>
        </mc:Fallback>
      </mc:AlternateContent>
      <p:sp>
        <p:nvSpPr>
          <p:cNvPr id="4" name="Down Arrow 3"/>
          <p:cNvSpPr/>
          <p:nvPr/>
        </p:nvSpPr>
        <p:spPr>
          <a:xfrm>
            <a:off x="7764012" y="3356992"/>
            <a:ext cx="360040" cy="2304256"/>
          </a:xfrm>
          <a:prstGeom prst="downArrow">
            <a:avLst/>
          </a:prstGeom>
          <a:solidFill>
            <a:schemeClr val="accent1">
              <a:lumMod val="40000"/>
              <a:lumOff val="6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de-DE" dirty="0" smtClean="0">
              <a:solidFill>
                <a:schemeClr val="tx1"/>
              </a:solidFill>
              <a:latin typeface="Arial" pitchFamily="34" charset="0"/>
              <a:cs typeface="Arial" pitchFamily="34" charset="0"/>
            </a:endParaRPr>
          </a:p>
        </p:txBody>
      </p:sp>
      <p:sp>
        <p:nvSpPr>
          <p:cNvPr id="7" name="Titel 1"/>
          <p:cNvSpPr>
            <a:spLocks noGrp="1"/>
          </p:cNvSpPr>
          <p:nvPr>
            <p:ph type="title"/>
          </p:nvPr>
        </p:nvSpPr>
        <p:spPr>
          <a:xfrm>
            <a:off x="486000" y="648000"/>
            <a:ext cx="8172000" cy="738187"/>
          </a:xfrm>
        </p:spPr>
        <p:txBody>
          <a:bodyPr/>
          <a:lstStyle/>
          <a:p>
            <a:r>
              <a:rPr lang="en-US" dirty="0" smtClean="0"/>
              <a:t>Assignment Algorithm</a:t>
            </a:r>
            <a:endParaRPr lang="en-GB" dirty="0"/>
          </a:p>
        </p:txBody>
      </p:sp>
    </p:spTree>
    <p:extLst>
      <p:ext uri="{BB962C8B-B14F-4D97-AF65-F5344CB8AC3E}">
        <p14:creationId xmlns:p14="http://schemas.microsoft.com/office/powerpoint/2010/main" val="22323580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p:cNvSpPr>
            <a:spLocks noGrp="1"/>
          </p:cNvSpPr>
          <p:nvPr>
            <p:ph type="sldNum" sz="quarter" idx="14"/>
          </p:nvPr>
        </p:nvSpPr>
        <p:spPr/>
        <p:txBody>
          <a:bodyPr/>
          <a:lstStyle/>
          <a:p>
            <a:pPr>
              <a:defRPr/>
            </a:pPr>
            <a:r>
              <a:rPr lang="en-GB" noProof="0" smtClean="0"/>
              <a:t>DLR.de  •  Chart </a:t>
            </a:r>
            <a:fld id="{18C7CB6D-895A-4F21-B0E7-2185F6FE5534}" type="slidenum">
              <a:rPr lang="en-GB" noProof="0" smtClean="0"/>
              <a:pPr>
                <a:defRPr/>
              </a:pPr>
              <a:t>18</a:t>
            </a:fld>
            <a:endParaRPr lang="en-GB" noProof="0" dirty="0"/>
          </a:p>
        </p:txBody>
      </p:sp>
      <p:sp>
        <p:nvSpPr>
          <p:cNvPr id="14" name="Textplatzhalter 2"/>
          <p:cNvSpPr txBox="1">
            <a:spLocks/>
          </p:cNvSpPr>
          <p:nvPr/>
        </p:nvSpPr>
        <p:spPr bwMode="auto">
          <a:xfrm>
            <a:off x="486000" y="1196752"/>
            <a:ext cx="7758408"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80000" indent="-180000" algn="l" defTabSz="914400" rtl="0" eaLnBrk="1" latinLnBrk="0" hangingPunct="1">
              <a:spcBef>
                <a:spcPts val="300"/>
              </a:spcBef>
              <a:spcAft>
                <a:spcPts val="0"/>
              </a:spcAft>
              <a:buFont typeface="Arial" pitchFamily="34" charset="0"/>
              <a:buChar char="•"/>
              <a:defRPr sz="1800" kern="1200">
                <a:solidFill>
                  <a:schemeClr val="tx1"/>
                </a:solidFill>
                <a:latin typeface="Arial" pitchFamily="34" charset="0"/>
                <a:ea typeface="+mn-ea"/>
                <a:cs typeface="Arial" pitchFamily="34" charset="0"/>
              </a:defRPr>
            </a:lvl1pPr>
            <a:lvl2pPr marL="62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2pPr>
            <a:lvl3pPr marL="107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3pPr>
            <a:lvl4pPr marL="15228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4pPr>
            <a:lvl5pPr marL="19692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Label O</a:t>
            </a:r>
          </a:p>
          <a:p>
            <a:pPr lvl="1"/>
            <a:endParaRPr lang="de-DE" dirty="0"/>
          </a:p>
          <a:p>
            <a:pPr lvl="1"/>
            <a:endParaRPr lang="de-DE" dirty="0" smtClean="0"/>
          </a:p>
          <a:p>
            <a:pPr lvl="1"/>
            <a:endParaRPr lang="de-DE" dirty="0"/>
          </a:p>
          <a:p>
            <a:pPr marL="446400" lvl="1" indent="0">
              <a:buNone/>
            </a:pPr>
            <a:endParaRPr lang="de-DE" dirty="0"/>
          </a:p>
        </p:txBody>
      </p:sp>
      <p:graphicFrame>
        <p:nvGraphicFramePr>
          <p:cNvPr id="3" name="Table 2"/>
          <p:cNvGraphicFramePr>
            <a:graphicFrameLocks noGrp="1"/>
          </p:cNvGraphicFramePr>
          <p:nvPr>
            <p:extLst>
              <p:ext uri="{D42A27DB-BD31-4B8C-83A1-F6EECF244321}">
                <p14:modId xmlns:p14="http://schemas.microsoft.com/office/powerpoint/2010/main" val="493959106"/>
              </p:ext>
            </p:extLst>
          </p:nvPr>
        </p:nvGraphicFramePr>
        <p:xfrm>
          <a:off x="2123728" y="1049144"/>
          <a:ext cx="5436096" cy="5191760"/>
        </p:xfrm>
        <a:graphic>
          <a:graphicData uri="http://schemas.openxmlformats.org/drawingml/2006/table">
            <a:tbl>
              <a:tblPr firstRow="1" bandRow="1">
                <a:tableStyleId>{3B4B98B0-60AC-42C2-AFA5-B58CD77FA1E5}</a:tableStyleId>
              </a:tblPr>
              <a:tblGrid>
                <a:gridCol w="1812032"/>
                <a:gridCol w="1812032"/>
                <a:gridCol w="1812032"/>
              </a:tblGrid>
              <a:tr h="370840">
                <a:tc>
                  <a:txBody>
                    <a:bodyPr/>
                    <a:lstStyle/>
                    <a:p>
                      <a:pPr algn="ctr"/>
                      <a:r>
                        <a:rPr lang="de-DE" sz="1400" dirty="0" smtClean="0"/>
                        <a:t>Retail Chain</a:t>
                      </a:r>
                      <a:endParaRPr lang="de-DE" sz="1400" dirty="0"/>
                    </a:p>
                  </a:txBody>
                  <a:tcPr anchor="ctr"/>
                </a:tc>
                <a:tc>
                  <a:txBody>
                    <a:bodyPr/>
                    <a:lstStyle/>
                    <a:p>
                      <a:pPr algn="ctr"/>
                      <a:r>
                        <a:rPr lang="de-DE" sz="1400" dirty="0" err="1" smtClean="0"/>
                        <a:t>Number</a:t>
                      </a:r>
                      <a:r>
                        <a:rPr lang="de-DE" sz="1400" dirty="0" smtClean="0"/>
                        <a:t> </a:t>
                      </a:r>
                      <a:r>
                        <a:rPr lang="de-DE" sz="1400" dirty="0" err="1" smtClean="0"/>
                        <a:t>of</a:t>
                      </a:r>
                      <a:r>
                        <a:rPr lang="de-DE" sz="1400" dirty="0" smtClean="0"/>
                        <a:t> DCs</a:t>
                      </a:r>
                      <a:endParaRPr lang="de-DE" sz="1400" dirty="0"/>
                    </a:p>
                  </a:txBody>
                  <a:tcPr anchor="ctr"/>
                </a:tc>
                <a:tc>
                  <a:txBody>
                    <a:bodyPr/>
                    <a:lstStyle/>
                    <a:p>
                      <a:pPr algn="ctr"/>
                      <a:r>
                        <a:rPr lang="de-DE" sz="1400" dirty="0" err="1" smtClean="0"/>
                        <a:t>Number</a:t>
                      </a:r>
                      <a:r>
                        <a:rPr lang="de-DE" sz="1400" dirty="0" smtClean="0"/>
                        <a:t> </a:t>
                      </a:r>
                      <a:r>
                        <a:rPr lang="de-DE" sz="1400" dirty="0" err="1" smtClean="0"/>
                        <a:t>of</a:t>
                      </a:r>
                      <a:r>
                        <a:rPr lang="de-DE" sz="1400" dirty="0" smtClean="0"/>
                        <a:t> </a:t>
                      </a:r>
                      <a:r>
                        <a:rPr lang="de-DE" sz="1400" dirty="0" err="1" smtClean="0"/>
                        <a:t>shops</a:t>
                      </a:r>
                      <a:endParaRPr lang="de-DE" sz="1400" dirty="0"/>
                    </a:p>
                  </a:txBody>
                  <a:tcPr anchor="ctr"/>
                </a:tc>
              </a:tr>
              <a:tr h="370840">
                <a:tc>
                  <a:txBody>
                    <a:bodyPr/>
                    <a:lstStyle/>
                    <a:p>
                      <a:pPr algn="ctr"/>
                      <a:r>
                        <a:rPr lang="de-DE" sz="1400" dirty="0" smtClean="0"/>
                        <a:t>Aldi</a:t>
                      </a:r>
                    </a:p>
                  </a:txBody>
                  <a:tcPr anchor="ctr"/>
                </a:tc>
                <a:tc>
                  <a:txBody>
                    <a:bodyPr/>
                    <a:lstStyle/>
                    <a:p>
                      <a:pPr algn="ctr"/>
                      <a:r>
                        <a:rPr lang="de-DE" sz="1400" dirty="0" smtClean="0"/>
                        <a:t>4</a:t>
                      </a:r>
                      <a:endParaRPr lang="de-DE" sz="1400" dirty="0"/>
                    </a:p>
                  </a:txBody>
                  <a:tcPr anchor="ctr"/>
                </a:tc>
                <a:tc>
                  <a:txBody>
                    <a:bodyPr/>
                    <a:lstStyle/>
                    <a:p>
                      <a:pPr algn="ctr"/>
                      <a:r>
                        <a:rPr lang="de-DE" sz="1400" dirty="0" smtClean="0"/>
                        <a:t>143</a:t>
                      </a:r>
                      <a:endParaRPr lang="de-DE" sz="1400" dirty="0"/>
                    </a:p>
                  </a:txBody>
                  <a:tcPr anchor="ctr"/>
                </a:tc>
              </a:tr>
              <a:tr h="370840">
                <a:tc>
                  <a:txBody>
                    <a:bodyPr/>
                    <a:lstStyle/>
                    <a:p>
                      <a:pPr algn="ctr"/>
                      <a:r>
                        <a:rPr lang="de-DE" sz="1400" dirty="0" smtClean="0"/>
                        <a:t>DM</a:t>
                      </a:r>
                      <a:endParaRPr lang="de-DE" sz="1400" dirty="0"/>
                    </a:p>
                  </a:txBody>
                  <a:tcPr anchor="ctr"/>
                </a:tc>
                <a:tc>
                  <a:txBody>
                    <a:bodyPr/>
                    <a:lstStyle/>
                    <a:p>
                      <a:pPr algn="ctr"/>
                      <a:r>
                        <a:rPr lang="de-DE" sz="1400" dirty="0" smtClean="0"/>
                        <a:t>2</a:t>
                      </a:r>
                      <a:endParaRPr lang="de-DE" sz="1400" dirty="0"/>
                    </a:p>
                  </a:txBody>
                  <a:tcPr anchor="ctr"/>
                </a:tc>
                <a:tc>
                  <a:txBody>
                    <a:bodyPr/>
                    <a:lstStyle/>
                    <a:p>
                      <a:pPr algn="ctr"/>
                      <a:r>
                        <a:rPr lang="de-DE" sz="1400" dirty="0" smtClean="0"/>
                        <a:t>70</a:t>
                      </a:r>
                      <a:endParaRPr lang="de-DE" sz="1400" dirty="0"/>
                    </a:p>
                  </a:txBody>
                  <a:tcPr anchor="ctr"/>
                </a:tc>
              </a:tr>
              <a:tr h="370840">
                <a:tc>
                  <a:txBody>
                    <a:bodyPr/>
                    <a:lstStyle/>
                    <a:p>
                      <a:pPr algn="ctr"/>
                      <a:r>
                        <a:rPr lang="de-DE" sz="1400" dirty="0" smtClean="0"/>
                        <a:t>Edeka</a:t>
                      </a:r>
                      <a:endParaRPr lang="de-DE" sz="1400" dirty="0"/>
                    </a:p>
                  </a:txBody>
                  <a:tcPr anchor="ctr"/>
                </a:tc>
                <a:tc>
                  <a:txBody>
                    <a:bodyPr/>
                    <a:lstStyle/>
                    <a:p>
                      <a:pPr algn="ctr"/>
                      <a:r>
                        <a:rPr lang="de-DE" sz="1400" dirty="0" smtClean="0"/>
                        <a:t>2</a:t>
                      </a:r>
                      <a:endParaRPr lang="de-DE" sz="1400" dirty="0"/>
                    </a:p>
                  </a:txBody>
                  <a:tcPr anchor="ctr"/>
                </a:tc>
                <a:tc>
                  <a:txBody>
                    <a:bodyPr/>
                    <a:lstStyle/>
                    <a:p>
                      <a:pPr algn="ctr"/>
                      <a:r>
                        <a:rPr lang="de-DE" sz="1400" dirty="0" smtClean="0"/>
                        <a:t>180</a:t>
                      </a:r>
                      <a:endParaRPr lang="de-DE" sz="1400" dirty="0"/>
                    </a:p>
                  </a:txBody>
                  <a:tcPr anchor="ctr"/>
                </a:tc>
              </a:tr>
              <a:tr h="370840">
                <a:tc>
                  <a:txBody>
                    <a:bodyPr/>
                    <a:lstStyle/>
                    <a:p>
                      <a:pPr algn="ctr"/>
                      <a:r>
                        <a:rPr lang="de-DE" sz="1400" dirty="0" smtClean="0"/>
                        <a:t>Euro </a:t>
                      </a:r>
                      <a:r>
                        <a:rPr lang="de-DE" sz="1400" dirty="0" err="1" smtClean="0"/>
                        <a:t>Gida</a:t>
                      </a:r>
                      <a:endParaRPr lang="de-DE" sz="1400" dirty="0"/>
                    </a:p>
                  </a:txBody>
                  <a:tcPr anchor="ctr"/>
                </a:tc>
                <a:tc>
                  <a:txBody>
                    <a:bodyPr/>
                    <a:lstStyle/>
                    <a:p>
                      <a:pPr algn="ctr"/>
                      <a:r>
                        <a:rPr lang="de-DE" sz="1400" dirty="0" smtClean="0"/>
                        <a:t>1</a:t>
                      </a:r>
                      <a:endParaRPr lang="de-DE" sz="1400" dirty="0"/>
                    </a:p>
                  </a:txBody>
                  <a:tcPr anchor="ctr"/>
                </a:tc>
                <a:tc>
                  <a:txBody>
                    <a:bodyPr/>
                    <a:lstStyle/>
                    <a:p>
                      <a:pPr algn="ctr"/>
                      <a:r>
                        <a:rPr lang="de-DE" sz="1400" dirty="0" smtClean="0"/>
                        <a:t>15</a:t>
                      </a:r>
                      <a:endParaRPr lang="de-DE" sz="1400" dirty="0"/>
                    </a:p>
                  </a:txBody>
                  <a:tcPr anchor="ctr"/>
                </a:tc>
              </a:tr>
              <a:tr h="370840">
                <a:tc>
                  <a:txBody>
                    <a:bodyPr/>
                    <a:lstStyle/>
                    <a:p>
                      <a:pPr algn="ctr"/>
                      <a:r>
                        <a:rPr lang="de-DE" sz="1400" dirty="0" smtClean="0"/>
                        <a:t>Getränke Hoffmann</a:t>
                      </a:r>
                      <a:endParaRPr lang="de-DE" sz="1400" dirty="0"/>
                    </a:p>
                  </a:txBody>
                  <a:tcPr anchor="ctr"/>
                </a:tc>
                <a:tc>
                  <a:txBody>
                    <a:bodyPr/>
                    <a:lstStyle/>
                    <a:p>
                      <a:pPr algn="ctr"/>
                      <a:r>
                        <a:rPr lang="de-DE" sz="1400" dirty="0" smtClean="0"/>
                        <a:t>1</a:t>
                      </a:r>
                      <a:endParaRPr lang="de-DE" sz="1400" dirty="0"/>
                    </a:p>
                  </a:txBody>
                  <a:tcPr anchor="ctr"/>
                </a:tc>
                <a:tc>
                  <a:txBody>
                    <a:bodyPr/>
                    <a:lstStyle/>
                    <a:p>
                      <a:pPr algn="ctr"/>
                      <a:r>
                        <a:rPr lang="de-DE" sz="1400" dirty="0" smtClean="0"/>
                        <a:t>120</a:t>
                      </a:r>
                      <a:endParaRPr lang="de-DE" sz="1400" dirty="0"/>
                    </a:p>
                  </a:txBody>
                  <a:tcPr anchor="ctr"/>
                </a:tc>
              </a:tr>
              <a:tr h="370840">
                <a:tc>
                  <a:txBody>
                    <a:bodyPr/>
                    <a:lstStyle/>
                    <a:p>
                      <a:pPr algn="ctr"/>
                      <a:r>
                        <a:rPr lang="de-DE" sz="1400" dirty="0" smtClean="0"/>
                        <a:t>Kaisers</a:t>
                      </a:r>
                      <a:endParaRPr lang="de-DE" sz="1400" dirty="0"/>
                    </a:p>
                  </a:txBody>
                  <a:tcPr anchor="ctr"/>
                </a:tc>
                <a:tc>
                  <a:txBody>
                    <a:bodyPr/>
                    <a:lstStyle/>
                    <a:p>
                      <a:pPr algn="ctr"/>
                      <a:r>
                        <a:rPr lang="de-DE" sz="1400" dirty="0" smtClean="0"/>
                        <a:t>1</a:t>
                      </a:r>
                      <a:endParaRPr lang="de-DE" sz="1400" dirty="0"/>
                    </a:p>
                  </a:txBody>
                  <a:tcPr anchor="ctr"/>
                </a:tc>
                <a:tc>
                  <a:txBody>
                    <a:bodyPr/>
                    <a:lstStyle/>
                    <a:p>
                      <a:pPr algn="ctr"/>
                      <a:r>
                        <a:rPr lang="de-DE" sz="1400" dirty="0" smtClean="0"/>
                        <a:t>133</a:t>
                      </a:r>
                      <a:endParaRPr lang="de-DE" sz="1400" dirty="0"/>
                    </a:p>
                  </a:txBody>
                  <a:tcPr anchor="ctr"/>
                </a:tc>
              </a:tr>
              <a:tr h="370840">
                <a:tc>
                  <a:txBody>
                    <a:bodyPr/>
                    <a:lstStyle/>
                    <a:p>
                      <a:pPr algn="ctr"/>
                      <a:r>
                        <a:rPr lang="de-DE" sz="1400" dirty="0" smtClean="0"/>
                        <a:t>Kaufland</a:t>
                      </a:r>
                      <a:endParaRPr lang="de-DE" sz="1400" dirty="0"/>
                    </a:p>
                  </a:txBody>
                  <a:tcPr anchor="ctr"/>
                </a:tc>
                <a:tc>
                  <a:txBody>
                    <a:bodyPr/>
                    <a:lstStyle/>
                    <a:p>
                      <a:pPr algn="ctr"/>
                      <a:r>
                        <a:rPr lang="de-DE" sz="1400" dirty="0" smtClean="0"/>
                        <a:t>1</a:t>
                      </a:r>
                      <a:endParaRPr lang="de-DE" sz="1400" dirty="0"/>
                    </a:p>
                  </a:txBody>
                  <a:tcPr anchor="ctr"/>
                </a:tc>
                <a:tc>
                  <a:txBody>
                    <a:bodyPr/>
                    <a:lstStyle/>
                    <a:p>
                      <a:pPr algn="ctr"/>
                      <a:r>
                        <a:rPr lang="de-DE" sz="1400" dirty="0" smtClean="0"/>
                        <a:t>30</a:t>
                      </a:r>
                      <a:endParaRPr lang="de-DE" sz="1400" dirty="0"/>
                    </a:p>
                  </a:txBody>
                  <a:tcPr anchor="ctr"/>
                </a:tc>
              </a:tr>
              <a:tr h="370840">
                <a:tc>
                  <a:txBody>
                    <a:bodyPr/>
                    <a:lstStyle/>
                    <a:p>
                      <a:pPr algn="ctr"/>
                      <a:r>
                        <a:rPr lang="de-DE" sz="1400" dirty="0" smtClean="0"/>
                        <a:t>Lidl</a:t>
                      </a:r>
                      <a:endParaRPr lang="de-DE" sz="1400" dirty="0"/>
                    </a:p>
                  </a:txBody>
                  <a:tcPr anchor="ctr"/>
                </a:tc>
                <a:tc>
                  <a:txBody>
                    <a:bodyPr/>
                    <a:lstStyle/>
                    <a:p>
                      <a:pPr algn="ctr"/>
                      <a:r>
                        <a:rPr lang="de-DE" sz="1400" dirty="0" smtClean="0"/>
                        <a:t>2</a:t>
                      </a:r>
                      <a:endParaRPr lang="de-DE" sz="1400" dirty="0"/>
                    </a:p>
                  </a:txBody>
                  <a:tcPr anchor="ctr"/>
                </a:tc>
                <a:tc>
                  <a:txBody>
                    <a:bodyPr/>
                    <a:lstStyle/>
                    <a:p>
                      <a:pPr algn="ctr"/>
                      <a:r>
                        <a:rPr lang="de-DE" sz="1400" dirty="0" smtClean="0"/>
                        <a:t>140</a:t>
                      </a:r>
                      <a:endParaRPr lang="de-DE" sz="1400" dirty="0"/>
                    </a:p>
                  </a:txBody>
                  <a:tcPr anchor="ct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400" dirty="0" smtClean="0"/>
                        <a:t>Metro</a:t>
                      </a:r>
                    </a:p>
                  </a:txBody>
                  <a:tcPr anchor="ctr"/>
                </a:tc>
                <a:tc>
                  <a:txBody>
                    <a:bodyPr/>
                    <a:lstStyle/>
                    <a:p>
                      <a:pPr algn="ctr"/>
                      <a:r>
                        <a:rPr lang="de-DE" sz="1400" dirty="0" smtClean="0"/>
                        <a:t>1</a:t>
                      </a:r>
                      <a:endParaRPr lang="de-DE" sz="1400" dirty="0"/>
                    </a:p>
                  </a:txBody>
                  <a:tcPr anchor="ctr"/>
                </a:tc>
                <a:tc>
                  <a:txBody>
                    <a:bodyPr/>
                    <a:lstStyle/>
                    <a:p>
                      <a:pPr algn="ctr"/>
                      <a:r>
                        <a:rPr lang="de-DE" sz="1400" dirty="0" smtClean="0"/>
                        <a:t>7</a:t>
                      </a:r>
                      <a:endParaRPr lang="de-DE" sz="1400" dirty="0"/>
                    </a:p>
                  </a:txBody>
                  <a:tcPr anchor="ctr"/>
                </a:tc>
              </a:tr>
              <a:tr h="370840">
                <a:tc>
                  <a:txBody>
                    <a:bodyPr/>
                    <a:lstStyle/>
                    <a:p>
                      <a:pPr algn="ctr"/>
                      <a:r>
                        <a:rPr lang="de-DE" sz="1400" dirty="0" smtClean="0"/>
                        <a:t>Netto</a:t>
                      </a:r>
                      <a:endParaRPr lang="de-DE" sz="1400" dirty="0"/>
                    </a:p>
                  </a:txBody>
                  <a:tcPr anchor="ctr"/>
                </a:tc>
                <a:tc>
                  <a:txBody>
                    <a:bodyPr/>
                    <a:lstStyle/>
                    <a:p>
                      <a:pPr algn="ctr"/>
                      <a:r>
                        <a:rPr lang="de-DE" sz="1400" dirty="0" smtClean="0"/>
                        <a:t>2</a:t>
                      </a:r>
                      <a:endParaRPr lang="de-DE" sz="1400" dirty="0"/>
                    </a:p>
                  </a:txBody>
                  <a:tcPr anchor="ctr"/>
                </a:tc>
                <a:tc>
                  <a:txBody>
                    <a:bodyPr/>
                    <a:lstStyle/>
                    <a:p>
                      <a:pPr algn="ctr"/>
                      <a:r>
                        <a:rPr lang="de-DE" sz="1400" dirty="0" smtClean="0"/>
                        <a:t>202</a:t>
                      </a:r>
                      <a:endParaRPr lang="de-DE" sz="1400" dirty="0"/>
                    </a:p>
                  </a:txBody>
                  <a:tcPr anchor="ctr"/>
                </a:tc>
              </a:tr>
              <a:tr h="370840">
                <a:tc>
                  <a:txBody>
                    <a:bodyPr/>
                    <a:lstStyle/>
                    <a:p>
                      <a:pPr algn="ctr"/>
                      <a:r>
                        <a:rPr lang="de-DE" sz="1400" dirty="0" smtClean="0"/>
                        <a:t>Norma</a:t>
                      </a:r>
                      <a:endParaRPr lang="de-DE" sz="1400" dirty="0"/>
                    </a:p>
                  </a:txBody>
                  <a:tcPr anchor="ctr"/>
                </a:tc>
                <a:tc>
                  <a:txBody>
                    <a:bodyPr/>
                    <a:lstStyle/>
                    <a:p>
                      <a:pPr algn="ctr"/>
                      <a:r>
                        <a:rPr lang="de-DE" sz="1400" dirty="0" smtClean="0"/>
                        <a:t>1</a:t>
                      </a:r>
                      <a:endParaRPr lang="de-DE" sz="1400" dirty="0"/>
                    </a:p>
                  </a:txBody>
                  <a:tcPr anchor="ctr"/>
                </a:tc>
                <a:tc>
                  <a:txBody>
                    <a:bodyPr/>
                    <a:lstStyle/>
                    <a:p>
                      <a:pPr algn="ctr"/>
                      <a:r>
                        <a:rPr lang="de-DE" sz="1400" dirty="0" smtClean="0"/>
                        <a:t>31</a:t>
                      </a:r>
                      <a:endParaRPr lang="de-DE" sz="1400" dirty="0"/>
                    </a:p>
                  </a:txBody>
                  <a:tcPr anchor="ct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400" dirty="0" smtClean="0"/>
                        <a:t>Rewe</a:t>
                      </a:r>
                    </a:p>
                  </a:txBody>
                  <a:tcPr anchor="ctr"/>
                </a:tc>
                <a:tc>
                  <a:txBody>
                    <a:bodyPr/>
                    <a:lstStyle/>
                    <a:p>
                      <a:pPr algn="ctr"/>
                      <a:r>
                        <a:rPr lang="de-DE" sz="1400" dirty="0" smtClean="0"/>
                        <a:t>2</a:t>
                      </a:r>
                      <a:endParaRPr lang="de-DE" sz="1400" dirty="0"/>
                    </a:p>
                  </a:txBody>
                  <a:tcPr anchor="ctr"/>
                </a:tc>
                <a:tc>
                  <a:txBody>
                    <a:bodyPr/>
                    <a:lstStyle/>
                    <a:p>
                      <a:pPr algn="ctr"/>
                      <a:r>
                        <a:rPr lang="de-DE" sz="1400" dirty="0" smtClean="0"/>
                        <a:t>208</a:t>
                      </a:r>
                      <a:endParaRPr lang="de-DE" sz="1400" dirty="0"/>
                    </a:p>
                  </a:txBody>
                  <a:tcPr anchor="ctr"/>
                </a:tc>
              </a:tr>
              <a:tr h="370840">
                <a:tc>
                  <a:txBody>
                    <a:bodyPr/>
                    <a:lstStyle/>
                    <a:p>
                      <a:pPr algn="ctr"/>
                      <a:r>
                        <a:rPr lang="de-DE" sz="1400" dirty="0" smtClean="0"/>
                        <a:t>Rossmann</a:t>
                      </a:r>
                      <a:endParaRPr lang="de-DE" sz="1400" dirty="0"/>
                    </a:p>
                  </a:txBody>
                  <a:tcPr anchor="ctr"/>
                </a:tc>
                <a:tc>
                  <a:txBody>
                    <a:bodyPr/>
                    <a:lstStyle/>
                    <a:p>
                      <a:pPr algn="ctr"/>
                      <a:r>
                        <a:rPr lang="de-DE" sz="1400" dirty="0" smtClean="0"/>
                        <a:t>1</a:t>
                      </a:r>
                      <a:endParaRPr lang="de-DE" sz="1400" dirty="0"/>
                    </a:p>
                  </a:txBody>
                  <a:tcPr anchor="ctr"/>
                </a:tc>
                <a:tc>
                  <a:txBody>
                    <a:bodyPr/>
                    <a:lstStyle/>
                    <a:p>
                      <a:pPr algn="ctr"/>
                      <a:r>
                        <a:rPr lang="de-DE" sz="1400" dirty="0" smtClean="0"/>
                        <a:t>85</a:t>
                      </a:r>
                      <a:endParaRPr lang="de-DE" sz="1400" dirty="0"/>
                    </a:p>
                  </a:txBody>
                  <a:tcPr anchor="ctr"/>
                </a:tc>
              </a:tr>
            </a:tbl>
          </a:graphicData>
        </a:graphic>
      </p:graphicFrame>
    </p:spTree>
    <p:extLst>
      <p:ext uri="{BB962C8B-B14F-4D97-AF65-F5344CB8AC3E}">
        <p14:creationId xmlns:p14="http://schemas.microsoft.com/office/powerpoint/2010/main" val="28981470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p:cNvSpPr>
            <a:spLocks noGrp="1"/>
          </p:cNvSpPr>
          <p:nvPr>
            <p:ph type="sldNum" sz="quarter" idx="14"/>
          </p:nvPr>
        </p:nvSpPr>
        <p:spPr/>
        <p:txBody>
          <a:bodyPr/>
          <a:lstStyle/>
          <a:p>
            <a:pPr>
              <a:defRPr/>
            </a:pPr>
            <a:r>
              <a:rPr lang="en-GB" noProof="0" smtClean="0"/>
              <a:t>DLR.de  •  Chart </a:t>
            </a:r>
            <a:fld id="{18C7CB6D-895A-4F21-B0E7-2185F6FE5534}" type="slidenum">
              <a:rPr lang="en-GB" noProof="0" smtClean="0"/>
              <a:pPr>
                <a:defRPr/>
              </a:pPr>
              <a:t>19</a:t>
            </a:fld>
            <a:endParaRPr lang="en-GB" noProof="0" dirty="0"/>
          </a:p>
        </p:txBody>
      </p:sp>
      <p:sp>
        <p:nvSpPr>
          <p:cNvPr id="14" name="Textplatzhalter 2"/>
          <p:cNvSpPr txBox="1">
            <a:spLocks/>
          </p:cNvSpPr>
          <p:nvPr/>
        </p:nvSpPr>
        <p:spPr bwMode="auto">
          <a:xfrm>
            <a:off x="486000" y="1196752"/>
            <a:ext cx="7758408"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80000" indent="-180000" algn="l" defTabSz="914400" rtl="0" eaLnBrk="1" latinLnBrk="0" hangingPunct="1">
              <a:spcBef>
                <a:spcPts val="300"/>
              </a:spcBef>
              <a:spcAft>
                <a:spcPts val="0"/>
              </a:spcAft>
              <a:buFont typeface="Arial" pitchFamily="34" charset="0"/>
              <a:buChar char="•"/>
              <a:defRPr sz="1800" kern="1200">
                <a:solidFill>
                  <a:schemeClr val="tx1"/>
                </a:solidFill>
                <a:latin typeface="Arial" pitchFamily="34" charset="0"/>
                <a:ea typeface="+mn-ea"/>
                <a:cs typeface="Arial" pitchFamily="34" charset="0"/>
              </a:defRPr>
            </a:lvl1pPr>
            <a:lvl2pPr marL="62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2pPr>
            <a:lvl3pPr marL="107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3pPr>
            <a:lvl4pPr marL="15228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4pPr>
            <a:lvl5pPr marL="19692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Label P</a:t>
            </a:r>
          </a:p>
          <a:p>
            <a:endParaRPr lang="en-GB" dirty="0" smtClean="0"/>
          </a:p>
          <a:p>
            <a:pPr lvl="1"/>
            <a:endParaRPr lang="de-DE" dirty="0"/>
          </a:p>
          <a:p>
            <a:pPr lvl="1"/>
            <a:endParaRPr lang="de-DE" dirty="0"/>
          </a:p>
          <a:p>
            <a:pPr lvl="1"/>
            <a:endParaRPr lang="de-DE" dirty="0" smtClean="0"/>
          </a:p>
          <a:p>
            <a:pPr lvl="1"/>
            <a:endParaRPr lang="de-DE" dirty="0"/>
          </a:p>
          <a:p>
            <a:pPr marL="446400" lvl="1" indent="0">
              <a:buNone/>
            </a:pPr>
            <a:endParaRPr lang="de-DE" dirty="0"/>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1312203218"/>
                  </p:ext>
                </p:extLst>
              </p:nvPr>
            </p:nvGraphicFramePr>
            <p:xfrm>
              <a:off x="1115616" y="2132855"/>
              <a:ext cx="7200800" cy="2088232"/>
            </p:xfrm>
            <a:graphic>
              <a:graphicData uri="http://schemas.openxmlformats.org/drawingml/2006/table">
                <a:tbl>
                  <a:tblPr firstRow="1" bandRow="1">
                    <a:tableStyleId>{2D5ABB26-0587-4C30-8999-92F81FD0307C}</a:tableStyleId>
                  </a:tblPr>
                  <a:tblGrid>
                    <a:gridCol w="3379967"/>
                    <a:gridCol w="1468353"/>
                    <a:gridCol w="2352480"/>
                  </a:tblGrid>
                  <a:tr h="762658">
                    <a:tc>
                      <a:txBody>
                        <a:bodyPr/>
                        <a:lstStyle/>
                        <a:p>
                          <a:pPr algn="ctr"/>
                          <a:r>
                            <a:rPr lang="de-DE" b="1" dirty="0" smtClean="0"/>
                            <a:t>Floor </a:t>
                          </a:r>
                          <a:r>
                            <a:rPr lang="de-DE" b="1" dirty="0" err="1" smtClean="0"/>
                            <a:t>area</a:t>
                          </a:r>
                          <a:r>
                            <a:rPr lang="de-DE" b="1" baseline="0" dirty="0" smtClean="0"/>
                            <a:t> </a:t>
                          </a:r>
                          <a:r>
                            <a:rPr lang="de-DE" b="1" baseline="0" dirty="0" err="1" smtClean="0"/>
                            <a:t>of</a:t>
                          </a:r>
                          <a:r>
                            <a:rPr lang="de-DE" b="1" baseline="0" dirty="0" smtClean="0"/>
                            <a:t> </a:t>
                          </a:r>
                          <a:r>
                            <a:rPr lang="de-DE" b="1" baseline="0" dirty="0" err="1" smtClean="0"/>
                            <a:t>shops</a:t>
                          </a:r>
                          <a:endParaRPr lang="de-DE" b="1" baseline="0" dirty="0" smtClean="0"/>
                        </a:p>
                        <a:p>
                          <a:pPr algn="ctr"/>
                          <a:r>
                            <a:rPr lang="de-DE" b="1" baseline="0" dirty="0" smtClean="0"/>
                            <a:t>(</a:t>
                          </a:r>
                          <a:r>
                            <a:rPr lang="de-DE" b="1" baseline="0" dirty="0" err="1" smtClean="0"/>
                            <a:t>except</a:t>
                          </a:r>
                          <a:r>
                            <a:rPr lang="de-DE" b="1" baseline="0" dirty="0" smtClean="0"/>
                            <a:t> </a:t>
                          </a:r>
                          <a:r>
                            <a:rPr lang="de-DE" b="1" baseline="0" dirty="0" err="1" smtClean="0"/>
                            <a:t>shops</a:t>
                          </a:r>
                          <a:r>
                            <a:rPr lang="de-DE" b="1" baseline="0" dirty="0" smtClean="0"/>
                            <a:t> </a:t>
                          </a:r>
                          <a:r>
                            <a:rPr lang="de-DE" b="1" baseline="0" dirty="0" err="1" smtClean="0"/>
                            <a:t>from</a:t>
                          </a:r>
                          <a:r>
                            <a:rPr lang="de-DE" b="1" baseline="0" dirty="0" smtClean="0"/>
                            <a:t> </a:t>
                          </a:r>
                          <a:r>
                            <a:rPr lang="de-DE" b="1" baseline="0" dirty="0" err="1" smtClean="0"/>
                            <a:t>retail</a:t>
                          </a:r>
                          <a:r>
                            <a:rPr lang="de-DE" b="1" baseline="0" dirty="0" smtClean="0"/>
                            <a:t> </a:t>
                          </a:r>
                          <a:r>
                            <a:rPr lang="de-DE" b="1" baseline="0" dirty="0" err="1" smtClean="0"/>
                            <a:t>chains</a:t>
                          </a:r>
                          <a:r>
                            <a:rPr lang="de-DE" b="1" baseline="0" dirty="0" smtClean="0"/>
                            <a:t>)</a:t>
                          </a:r>
                          <a:endParaRPr lang="de-DE" b="1" dirty="0"/>
                        </a:p>
                      </a:txBody>
                      <a:tcPr anchor="ctr"/>
                    </a:tc>
                    <a:tc>
                      <a:txBody>
                        <a:bodyPr/>
                        <a:lstStyle/>
                        <a:p>
                          <a:pPr algn="l"/>
                          <a:endParaRPr lang="de-DE" b="1"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b="1" dirty="0" smtClean="0"/>
                        </a:p>
                      </a:txBody>
                      <a:tcPr anchor="ctr"/>
                    </a:tc>
                  </a:tr>
                  <a:tr h="441858">
                    <a:tc>
                      <a:txBody>
                        <a:bodyPr/>
                        <a:lstStyle/>
                        <a:p>
                          <a:pPr algn="l"/>
                          <a:endParaRPr lang="de-DE" dirty="0"/>
                        </a:p>
                      </a:txBody>
                      <a:tcPr anchor="ctr"/>
                    </a:tc>
                    <a:tc>
                      <a:txBody>
                        <a:bodyPr/>
                        <a:lstStyle/>
                        <a:p>
                          <a:pPr algn="l"/>
                          <a:endParaRPr lang="de-DE" dirty="0"/>
                        </a:p>
                      </a:txBody>
                      <a:tcPr anchor="ctr"/>
                    </a:tc>
                    <a:tc>
                      <a:txBody>
                        <a:bodyPr/>
                        <a:lstStyle/>
                        <a:p>
                          <a:pPr algn="l"/>
                          <a:endParaRPr lang="de-DE" dirty="0"/>
                        </a:p>
                      </a:txBody>
                      <a:tcPr anchor="ctr"/>
                    </a:tc>
                  </a:tr>
                  <a:tr h="441858">
                    <a:tc>
                      <a:txBody>
                        <a:bodyPr/>
                        <a:lstStyle/>
                        <a:p>
                          <a:pPr algn="l"/>
                          <a:endParaRPr lang="de-DE" dirty="0"/>
                        </a:p>
                      </a:txBody>
                      <a:tcPr anchor="ctr"/>
                    </a:tc>
                    <a:tc>
                      <a:txBody>
                        <a:bodyPr/>
                        <a:lstStyle/>
                        <a:p>
                          <a:pPr algn="l"/>
                          <a:endParaRPr lang="de-DE"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b="1" dirty="0" smtClean="0"/>
                            <a:t>Floor</a:t>
                          </a:r>
                          <a:r>
                            <a:rPr lang="de-DE" b="1" baseline="0" dirty="0" smtClean="0"/>
                            <a:t> </a:t>
                          </a:r>
                          <a:r>
                            <a:rPr lang="de-DE" b="1" baseline="0" dirty="0" err="1" smtClean="0"/>
                            <a:t>area</a:t>
                          </a:r>
                          <a:r>
                            <a:rPr lang="de-DE" b="1" baseline="0" dirty="0" smtClean="0"/>
                            <a:t> </a:t>
                          </a:r>
                          <a:r>
                            <a:rPr lang="de-DE" b="1" baseline="0" dirty="0" err="1" smtClean="0"/>
                            <a:t>of</a:t>
                          </a:r>
                          <a:r>
                            <a:rPr lang="de-DE" b="1" baseline="0" dirty="0" smtClean="0"/>
                            <a:t> DCs</a:t>
                          </a:r>
                          <a:endParaRPr lang="de-DE" b="1" dirty="0" smtClean="0"/>
                        </a:p>
                      </a:txBody>
                      <a:tcPr anchor="ctr"/>
                    </a:tc>
                  </a:tr>
                  <a:tr h="441858">
                    <a:tc>
                      <a:txBody>
                        <a:bodyPr/>
                        <a:lstStyle/>
                        <a:p>
                          <a:pPr algn="l"/>
                          <a:endParaRPr lang="de-DE" dirty="0"/>
                        </a:p>
                      </a:txBody>
                      <a:tcPr anchor="ctr"/>
                    </a:tc>
                    <a:tc>
                      <a:txBody>
                        <a:bodyPr/>
                        <a:lstStyle/>
                        <a:p>
                          <a:pPr algn="l"/>
                          <a:endParaRPr lang="de-DE" dirty="0"/>
                        </a:p>
                      </a:txBody>
                      <a:tcPr anchor="ctr"/>
                    </a:tc>
                    <a:tc>
                      <a:txBody>
                        <a:bodyPr/>
                        <a:lstStyle/>
                        <a:p>
                          <a:pPr algn="l"/>
                          <a:r>
                            <a:rPr lang="de-DE" dirty="0" smtClean="0"/>
                            <a:t>&gt; 10000 </a:t>
                          </a:r>
                          <a14:m>
                            <m:oMath xmlns:m="http://schemas.openxmlformats.org/officeDocument/2006/math">
                              <m:sSup>
                                <m:sSupPr>
                                  <m:ctrlPr>
                                    <a:rPr lang="de-DE" i="1" dirty="0" smtClean="0">
                                      <a:latin typeface="Cambria Math"/>
                                    </a:rPr>
                                  </m:ctrlPr>
                                </m:sSupPr>
                                <m:e>
                                  <m:r>
                                    <a:rPr lang="de-DE" b="0" i="1" dirty="0" smtClean="0">
                                      <a:latin typeface="Cambria Math"/>
                                    </a:rPr>
                                    <m:t>𝑚</m:t>
                                  </m:r>
                                </m:e>
                                <m:sup>
                                  <m:r>
                                    <a:rPr lang="de-DE" b="0" i="1" dirty="0" smtClean="0">
                                      <a:latin typeface="Cambria Math"/>
                                    </a:rPr>
                                    <m:t>2</m:t>
                                  </m:r>
                                </m:sup>
                              </m:sSup>
                            </m:oMath>
                          </a14:m>
                          <a:endParaRPr lang="de-DE" dirty="0"/>
                        </a:p>
                      </a:txBody>
                      <a:tcPr anchor="ctr"/>
                    </a:tc>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1312203218"/>
                  </p:ext>
                </p:extLst>
              </p:nvPr>
            </p:nvGraphicFramePr>
            <p:xfrm>
              <a:off x="1115616" y="2132855"/>
              <a:ext cx="7200800" cy="2088232"/>
            </p:xfrm>
            <a:graphic>
              <a:graphicData uri="http://schemas.openxmlformats.org/drawingml/2006/table">
                <a:tbl>
                  <a:tblPr firstRow="1" bandRow="1">
                    <a:tableStyleId>{2D5ABB26-0587-4C30-8999-92F81FD0307C}</a:tableStyleId>
                  </a:tblPr>
                  <a:tblGrid>
                    <a:gridCol w="3379967"/>
                    <a:gridCol w="1468353"/>
                    <a:gridCol w="2352480"/>
                  </a:tblGrid>
                  <a:tr h="762658">
                    <a:tc>
                      <a:txBody>
                        <a:bodyPr/>
                        <a:lstStyle/>
                        <a:p>
                          <a:pPr algn="ctr"/>
                          <a:r>
                            <a:rPr lang="de-DE" b="1" dirty="0" smtClean="0"/>
                            <a:t>Floor </a:t>
                          </a:r>
                          <a:r>
                            <a:rPr lang="de-DE" b="1" dirty="0" err="1" smtClean="0"/>
                            <a:t>area</a:t>
                          </a:r>
                          <a:r>
                            <a:rPr lang="de-DE" b="1" baseline="0" dirty="0" smtClean="0"/>
                            <a:t> </a:t>
                          </a:r>
                          <a:r>
                            <a:rPr lang="de-DE" b="1" baseline="0" dirty="0" err="1" smtClean="0"/>
                            <a:t>of</a:t>
                          </a:r>
                          <a:r>
                            <a:rPr lang="de-DE" b="1" baseline="0" dirty="0" smtClean="0"/>
                            <a:t> </a:t>
                          </a:r>
                          <a:r>
                            <a:rPr lang="de-DE" b="1" baseline="0" dirty="0" err="1" smtClean="0"/>
                            <a:t>shops</a:t>
                          </a:r>
                          <a:endParaRPr lang="de-DE" b="1" baseline="0" dirty="0" smtClean="0"/>
                        </a:p>
                        <a:p>
                          <a:pPr algn="ctr"/>
                          <a:r>
                            <a:rPr lang="de-DE" b="1" baseline="0" dirty="0" smtClean="0"/>
                            <a:t>(</a:t>
                          </a:r>
                          <a:r>
                            <a:rPr lang="de-DE" b="1" baseline="0" dirty="0" err="1" smtClean="0"/>
                            <a:t>except</a:t>
                          </a:r>
                          <a:r>
                            <a:rPr lang="de-DE" b="1" baseline="0" dirty="0" smtClean="0"/>
                            <a:t> </a:t>
                          </a:r>
                          <a:r>
                            <a:rPr lang="de-DE" b="1" baseline="0" dirty="0" err="1" smtClean="0"/>
                            <a:t>shops</a:t>
                          </a:r>
                          <a:r>
                            <a:rPr lang="de-DE" b="1" baseline="0" dirty="0" smtClean="0"/>
                            <a:t> </a:t>
                          </a:r>
                          <a:r>
                            <a:rPr lang="de-DE" b="1" baseline="0" dirty="0" err="1" smtClean="0"/>
                            <a:t>from</a:t>
                          </a:r>
                          <a:r>
                            <a:rPr lang="de-DE" b="1" baseline="0" dirty="0" smtClean="0"/>
                            <a:t> </a:t>
                          </a:r>
                          <a:r>
                            <a:rPr lang="de-DE" b="1" baseline="0" dirty="0" err="1" smtClean="0"/>
                            <a:t>retail</a:t>
                          </a:r>
                          <a:r>
                            <a:rPr lang="de-DE" b="1" baseline="0" dirty="0" smtClean="0"/>
                            <a:t> </a:t>
                          </a:r>
                          <a:r>
                            <a:rPr lang="de-DE" b="1" baseline="0" dirty="0" err="1" smtClean="0"/>
                            <a:t>chains</a:t>
                          </a:r>
                          <a:r>
                            <a:rPr lang="de-DE" b="1" baseline="0" dirty="0" smtClean="0"/>
                            <a:t>)</a:t>
                          </a:r>
                          <a:endParaRPr lang="de-DE" b="1" dirty="0"/>
                        </a:p>
                      </a:txBody>
                      <a:tcPr anchor="ctr"/>
                    </a:tc>
                    <a:tc>
                      <a:txBody>
                        <a:bodyPr/>
                        <a:lstStyle/>
                        <a:p>
                          <a:pPr algn="l"/>
                          <a:endParaRPr lang="de-DE" b="1"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b="1" dirty="0" smtClean="0"/>
                        </a:p>
                      </a:txBody>
                      <a:tcPr anchor="ctr"/>
                    </a:tc>
                  </a:tr>
                  <a:tr h="441858">
                    <a:tc>
                      <a:txBody>
                        <a:bodyPr/>
                        <a:lstStyle/>
                        <a:p>
                          <a:pPr algn="l"/>
                          <a:endParaRPr lang="de-DE" dirty="0"/>
                        </a:p>
                      </a:txBody>
                      <a:tcPr anchor="ctr"/>
                    </a:tc>
                    <a:tc>
                      <a:txBody>
                        <a:bodyPr/>
                        <a:lstStyle/>
                        <a:p>
                          <a:pPr algn="l"/>
                          <a:endParaRPr lang="de-DE" dirty="0"/>
                        </a:p>
                      </a:txBody>
                      <a:tcPr anchor="ctr"/>
                    </a:tc>
                    <a:tc>
                      <a:txBody>
                        <a:bodyPr/>
                        <a:lstStyle/>
                        <a:p>
                          <a:pPr algn="l"/>
                          <a:endParaRPr lang="de-DE" dirty="0"/>
                        </a:p>
                      </a:txBody>
                      <a:tcPr anchor="ctr"/>
                    </a:tc>
                  </a:tr>
                  <a:tr h="441858">
                    <a:tc>
                      <a:txBody>
                        <a:bodyPr/>
                        <a:lstStyle/>
                        <a:p>
                          <a:pPr algn="l"/>
                          <a:endParaRPr lang="de-DE" dirty="0"/>
                        </a:p>
                      </a:txBody>
                      <a:tcPr anchor="ctr"/>
                    </a:tc>
                    <a:tc>
                      <a:txBody>
                        <a:bodyPr/>
                        <a:lstStyle/>
                        <a:p>
                          <a:pPr algn="l"/>
                          <a:endParaRPr lang="de-DE"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b="1" dirty="0" smtClean="0"/>
                            <a:t>Floor</a:t>
                          </a:r>
                          <a:r>
                            <a:rPr lang="de-DE" b="1" baseline="0" dirty="0" smtClean="0"/>
                            <a:t> </a:t>
                          </a:r>
                          <a:r>
                            <a:rPr lang="de-DE" b="1" baseline="0" dirty="0" err="1" smtClean="0"/>
                            <a:t>area</a:t>
                          </a:r>
                          <a:r>
                            <a:rPr lang="de-DE" b="1" baseline="0" dirty="0" smtClean="0"/>
                            <a:t> </a:t>
                          </a:r>
                          <a:r>
                            <a:rPr lang="de-DE" b="1" baseline="0" dirty="0" err="1" smtClean="0"/>
                            <a:t>of</a:t>
                          </a:r>
                          <a:r>
                            <a:rPr lang="de-DE" b="1" baseline="0" dirty="0" smtClean="0"/>
                            <a:t> DCs</a:t>
                          </a:r>
                          <a:endParaRPr lang="de-DE" b="1" dirty="0" smtClean="0"/>
                        </a:p>
                      </a:txBody>
                      <a:tcPr anchor="ctr"/>
                    </a:tc>
                  </a:tr>
                  <a:tr h="441858">
                    <a:tc>
                      <a:txBody>
                        <a:bodyPr/>
                        <a:lstStyle/>
                        <a:p>
                          <a:pPr algn="l"/>
                          <a:endParaRPr lang="de-DE" dirty="0"/>
                        </a:p>
                      </a:txBody>
                      <a:tcPr anchor="ctr"/>
                    </a:tc>
                    <a:tc>
                      <a:txBody>
                        <a:bodyPr/>
                        <a:lstStyle/>
                        <a:p>
                          <a:pPr algn="l"/>
                          <a:endParaRPr lang="de-DE" dirty="0"/>
                        </a:p>
                      </a:txBody>
                      <a:tcPr anchor="ctr"/>
                    </a:tc>
                    <a:tc>
                      <a:txBody>
                        <a:bodyPr/>
                        <a:lstStyle/>
                        <a:p>
                          <a:endParaRPr lang="de-DE"/>
                        </a:p>
                      </a:txBody>
                      <a:tcPr anchor="ctr">
                        <a:blipFill rotWithShape="1">
                          <a:blip r:embed="rId3"/>
                          <a:stretch>
                            <a:fillRect l="-205959" t="-376389" r="-259" b="-13889"/>
                          </a:stretch>
                        </a:blipFill>
                      </a:tcPr>
                    </a:tc>
                  </a:tr>
                </a:tbl>
              </a:graphicData>
            </a:graphic>
          </p:graphicFrame>
        </mc:Fallback>
      </mc:AlternateContent>
      <p:cxnSp>
        <p:nvCxnSpPr>
          <p:cNvPr id="7" name="Gerade Verbindung mit Pfeil 39"/>
          <p:cNvCxnSpPr/>
          <p:nvPr/>
        </p:nvCxnSpPr>
        <p:spPr>
          <a:xfrm>
            <a:off x="5004048" y="3977768"/>
            <a:ext cx="864096" cy="0"/>
          </a:xfrm>
          <a:prstGeom prst="straightConnector1">
            <a:avLst/>
          </a:prstGeom>
          <a:ln w="38100">
            <a:solidFill>
              <a:schemeClr val="bg1">
                <a:lumMod val="75000"/>
              </a:schemeClr>
            </a:solidFill>
            <a:prstDash val="solid"/>
            <a:tailEnd type="arrow"/>
          </a:ln>
        </p:spPr>
        <p:style>
          <a:lnRef idx="1">
            <a:schemeClr val="accent1"/>
          </a:lnRef>
          <a:fillRef idx="0">
            <a:schemeClr val="accent1"/>
          </a:fillRef>
          <a:effectRef idx="0">
            <a:schemeClr val="accent1"/>
          </a:effectRef>
          <a:fontRef idx="minor">
            <a:schemeClr val="tx1"/>
          </a:fontRef>
        </p:style>
      </p:cxnSp>
      <p:graphicFrame>
        <p:nvGraphicFramePr>
          <p:cNvPr id="10" name="Chart 9"/>
          <p:cNvGraphicFramePr>
            <a:graphicFrameLocks/>
          </p:cNvGraphicFramePr>
          <p:nvPr>
            <p:extLst>
              <p:ext uri="{D42A27DB-BD31-4B8C-83A1-F6EECF244321}">
                <p14:modId xmlns:p14="http://schemas.microsoft.com/office/powerpoint/2010/main" val="3639624464"/>
              </p:ext>
            </p:extLst>
          </p:nvPr>
        </p:nvGraphicFramePr>
        <p:xfrm>
          <a:off x="990056" y="2837085"/>
          <a:ext cx="4138210" cy="282416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35293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p:cNvSpPr>
            <a:spLocks noGrp="1"/>
          </p:cNvSpPr>
          <p:nvPr>
            <p:ph type="sldNum" sz="quarter" idx="14"/>
          </p:nvPr>
        </p:nvSpPr>
        <p:spPr/>
        <p:txBody>
          <a:bodyPr/>
          <a:lstStyle/>
          <a:p>
            <a:pPr>
              <a:defRPr/>
            </a:pPr>
            <a:r>
              <a:rPr lang="en-GB" noProof="0" smtClean="0"/>
              <a:t>DLR.de  •  Chart </a:t>
            </a:r>
            <a:fld id="{18C7CB6D-895A-4F21-B0E7-2185F6FE5534}" type="slidenum">
              <a:rPr lang="en-GB" noProof="0" smtClean="0"/>
              <a:pPr>
                <a:defRPr/>
              </a:pPr>
              <a:t>2</a:t>
            </a:fld>
            <a:endParaRPr lang="en-GB" noProof="0" dirty="0"/>
          </a:p>
        </p:txBody>
      </p:sp>
      <p:sp>
        <p:nvSpPr>
          <p:cNvPr id="7" name="Textplatzhalter 4"/>
          <p:cNvSpPr txBox="1">
            <a:spLocks/>
          </p:cNvSpPr>
          <p:nvPr/>
        </p:nvSpPr>
        <p:spPr bwMode="auto">
          <a:xfrm>
            <a:off x="638400" y="1743599"/>
            <a:ext cx="8172000" cy="433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80000" indent="-180000" algn="l" defTabSz="914400" rtl="0" eaLnBrk="1" latinLnBrk="0" hangingPunct="1">
              <a:spcBef>
                <a:spcPts val="300"/>
              </a:spcBef>
              <a:spcAft>
                <a:spcPts val="0"/>
              </a:spcAft>
              <a:buFont typeface="Arial" pitchFamily="34" charset="0"/>
              <a:buChar char="•"/>
              <a:defRPr sz="1800" kern="1200">
                <a:solidFill>
                  <a:schemeClr val="tx1"/>
                </a:solidFill>
                <a:latin typeface="Arial" pitchFamily="34" charset="0"/>
                <a:ea typeface="+mn-ea"/>
                <a:cs typeface="Arial" pitchFamily="34" charset="0"/>
              </a:defRPr>
            </a:lvl1pPr>
            <a:lvl2pPr marL="62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2pPr>
            <a:lvl3pPr marL="107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3pPr>
            <a:lvl4pPr marL="15228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4pPr>
            <a:lvl5pPr marL="19692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de-DE" dirty="0" smtClean="0">
              <a:sym typeface="Wingdings"/>
            </a:endParaRPr>
          </a:p>
          <a:p>
            <a:r>
              <a:rPr lang="de-DE" dirty="0" smtClean="0">
                <a:sym typeface="Wingdings"/>
              </a:rPr>
              <a:t>Background</a:t>
            </a:r>
          </a:p>
          <a:p>
            <a:endParaRPr lang="de-DE" sz="800" dirty="0" smtClean="0">
              <a:sym typeface="Wingdings"/>
            </a:endParaRPr>
          </a:p>
          <a:p>
            <a:r>
              <a:rPr lang="de-DE" dirty="0" err="1" smtClean="0">
                <a:sym typeface="Wingdings"/>
              </a:rPr>
              <a:t>Objectives</a:t>
            </a:r>
            <a:endParaRPr lang="de-DE" dirty="0" smtClean="0">
              <a:sym typeface="Wingdings"/>
            </a:endParaRPr>
          </a:p>
          <a:p>
            <a:endParaRPr lang="de-DE" sz="800" dirty="0" smtClean="0">
              <a:sym typeface="Wingdings"/>
            </a:endParaRPr>
          </a:p>
          <a:p>
            <a:r>
              <a:rPr lang="de-DE" dirty="0" err="1" smtClean="0">
                <a:sym typeface="Wingdings"/>
              </a:rPr>
              <a:t>Commodity</a:t>
            </a:r>
            <a:r>
              <a:rPr lang="de-DE" dirty="0" smtClean="0">
                <a:sym typeface="Wingdings"/>
              </a:rPr>
              <a:t> Generation</a:t>
            </a:r>
          </a:p>
          <a:p>
            <a:endParaRPr lang="de-DE" sz="800" dirty="0" smtClean="0">
              <a:sym typeface="Wingdings"/>
            </a:endParaRPr>
          </a:p>
          <a:p>
            <a:r>
              <a:rPr lang="en-US" dirty="0" smtClean="0"/>
              <a:t>Tour Distribution</a:t>
            </a:r>
          </a:p>
          <a:p>
            <a:endParaRPr lang="de-DE" sz="800" dirty="0" smtClean="0">
              <a:sym typeface="Wingdings"/>
            </a:endParaRPr>
          </a:p>
          <a:p>
            <a:r>
              <a:rPr lang="de-DE" dirty="0" smtClean="0">
                <a:sym typeface="Wingdings"/>
              </a:rPr>
              <a:t>Further Research</a:t>
            </a:r>
          </a:p>
          <a:p>
            <a:endParaRPr lang="de-DE" sz="800" dirty="0" smtClean="0">
              <a:sym typeface="Wingdings"/>
            </a:endParaRPr>
          </a:p>
        </p:txBody>
      </p:sp>
      <p:sp>
        <p:nvSpPr>
          <p:cNvPr id="8" name="Titel 1"/>
          <p:cNvSpPr txBox="1">
            <a:spLocks/>
          </p:cNvSpPr>
          <p:nvPr/>
        </p:nvSpPr>
        <p:spPr bwMode="auto">
          <a:xfrm>
            <a:off x="638400" y="800400"/>
            <a:ext cx="817200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defTabSz="914400" rtl="0" eaLnBrk="1" latinLnBrk="0" hangingPunct="1">
              <a:spcBef>
                <a:spcPct val="0"/>
              </a:spcBef>
              <a:buNone/>
              <a:defRPr sz="2400" b="1" kern="1200">
                <a:solidFill>
                  <a:srgbClr val="686868"/>
                </a:solidFill>
                <a:latin typeface="Arial" pitchFamily="34" charset="0"/>
                <a:ea typeface="+mj-ea"/>
                <a:cs typeface="Arial" pitchFamily="34" charset="0"/>
              </a:defRPr>
            </a:lvl1pPr>
          </a:lstStyle>
          <a:p>
            <a:r>
              <a:rPr lang="de-DE" dirty="0" err="1" smtClean="0"/>
              <a:t>Overview</a:t>
            </a:r>
            <a:endParaRPr lang="de-DE" dirty="0"/>
          </a:p>
        </p:txBody>
      </p:sp>
    </p:spTree>
    <p:extLst>
      <p:ext uri="{BB962C8B-B14F-4D97-AF65-F5344CB8AC3E}">
        <p14:creationId xmlns:p14="http://schemas.microsoft.com/office/powerpoint/2010/main" val="29847844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p:cNvSpPr>
            <a:spLocks noGrp="1"/>
          </p:cNvSpPr>
          <p:nvPr>
            <p:ph type="sldNum" sz="quarter" idx="14"/>
          </p:nvPr>
        </p:nvSpPr>
        <p:spPr/>
        <p:txBody>
          <a:bodyPr/>
          <a:lstStyle/>
          <a:p>
            <a:pPr>
              <a:defRPr/>
            </a:pPr>
            <a:r>
              <a:rPr lang="en-GB" noProof="0" smtClean="0"/>
              <a:t>DLR.de  •  Chart </a:t>
            </a:r>
            <a:fld id="{18C7CB6D-895A-4F21-B0E7-2185F6FE5534}" type="slidenum">
              <a:rPr lang="en-GB" noProof="0" smtClean="0"/>
              <a:pPr>
                <a:defRPr/>
              </a:pPr>
              <a:t>20</a:t>
            </a:fld>
            <a:endParaRPr lang="en-GB" noProof="0" dirty="0"/>
          </a:p>
        </p:txBody>
      </p:sp>
      <p:sp>
        <p:nvSpPr>
          <p:cNvPr id="14" name="Textplatzhalter 2"/>
          <p:cNvSpPr txBox="1">
            <a:spLocks/>
          </p:cNvSpPr>
          <p:nvPr/>
        </p:nvSpPr>
        <p:spPr bwMode="auto">
          <a:xfrm>
            <a:off x="486000" y="1196752"/>
            <a:ext cx="7758408"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80000" indent="-180000" algn="l" defTabSz="914400" rtl="0" eaLnBrk="1" latinLnBrk="0" hangingPunct="1">
              <a:spcBef>
                <a:spcPts val="300"/>
              </a:spcBef>
              <a:spcAft>
                <a:spcPts val="0"/>
              </a:spcAft>
              <a:buFont typeface="Arial" pitchFamily="34" charset="0"/>
              <a:buChar char="•"/>
              <a:defRPr sz="1800" kern="1200">
                <a:solidFill>
                  <a:schemeClr val="tx1"/>
                </a:solidFill>
                <a:latin typeface="Arial" pitchFamily="34" charset="0"/>
                <a:ea typeface="+mn-ea"/>
                <a:cs typeface="Arial" pitchFamily="34" charset="0"/>
              </a:defRPr>
            </a:lvl1pPr>
            <a:lvl2pPr marL="62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2pPr>
            <a:lvl3pPr marL="107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3pPr>
            <a:lvl4pPr marL="15228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4pPr>
            <a:lvl5pPr marL="19692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Other assumptions and </a:t>
            </a:r>
            <a:r>
              <a:rPr lang="en-GB" dirty="0"/>
              <a:t>c</a:t>
            </a:r>
            <a:r>
              <a:rPr lang="en-GB" dirty="0" smtClean="0"/>
              <a:t>onstraints:</a:t>
            </a:r>
          </a:p>
          <a:p>
            <a:endParaRPr lang="en-GB" dirty="0" smtClean="0"/>
          </a:p>
          <a:p>
            <a:pPr lvl="1"/>
            <a:r>
              <a:rPr lang="en-US" dirty="0" smtClean="0"/>
              <a:t>One </a:t>
            </a:r>
            <a:r>
              <a:rPr lang="en-US" dirty="0"/>
              <a:t>shop can be assigned to exactly one distribution center</a:t>
            </a:r>
          </a:p>
          <a:p>
            <a:pPr lvl="1"/>
            <a:r>
              <a:rPr lang="de-DE" dirty="0" smtClean="0"/>
              <a:t>All </a:t>
            </a:r>
            <a:r>
              <a:rPr lang="de-DE" dirty="0" err="1" smtClean="0"/>
              <a:t>of</a:t>
            </a:r>
            <a:r>
              <a:rPr lang="de-DE" dirty="0"/>
              <a:t> </a:t>
            </a:r>
            <a:r>
              <a:rPr lang="de-DE" dirty="0" err="1" smtClean="0"/>
              <a:t>the</a:t>
            </a:r>
            <a:r>
              <a:rPr lang="de-DE" dirty="0" smtClean="0"/>
              <a:t> </a:t>
            </a:r>
            <a:r>
              <a:rPr lang="de-DE" dirty="0" err="1" smtClean="0"/>
              <a:t>shops</a:t>
            </a:r>
            <a:r>
              <a:rPr lang="de-DE" dirty="0" smtClean="0"/>
              <a:t> must </a:t>
            </a:r>
            <a:r>
              <a:rPr lang="de-DE" dirty="0" err="1" smtClean="0"/>
              <a:t>assign</a:t>
            </a:r>
            <a:r>
              <a:rPr lang="de-DE" dirty="0" smtClean="0"/>
              <a:t> </a:t>
            </a:r>
            <a:r>
              <a:rPr lang="de-DE" dirty="0" err="1" smtClean="0"/>
              <a:t>to</a:t>
            </a:r>
            <a:r>
              <a:rPr lang="de-DE" dirty="0" smtClean="0"/>
              <a:t> a </a:t>
            </a:r>
            <a:r>
              <a:rPr lang="de-DE" dirty="0" err="1" smtClean="0"/>
              <a:t>distribution</a:t>
            </a:r>
            <a:r>
              <a:rPr lang="de-DE" dirty="0" smtClean="0"/>
              <a:t> </a:t>
            </a:r>
            <a:r>
              <a:rPr lang="de-DE" dirty="0" err="1" smtClean="0"/>
              <a:t>center</a:t>
            </a:r>
            <a:r>
              <a:rPr lang="de-DE" dirty="0" smtClean="0"/>
              <a:t> </a:t>
            </a:r>
            <a:r>
              <a:rPr lang="de-DE" dirty="0" err="1" smtClean="0"/>
              <a:t>with</a:t>
            </a:r>
            <a:r>
              <a:rPr lang="de-DE" dirty="0" smtClean="0"/>
              <a:t> </a:t>
            </a:r>
            <a:r>
              <a:rPr lang="de-DE" dirty="0" err="1" smtClean="0"/>
              <a:t>the</a:t>
            </a:r>
            <a:r>
              <a:rPr lang="de-DE" dirty="0" smtClean="0"/>
              <a:t> </a:t>
            </a:r>
            <a:r>
              <a:rPr lang="de-DE" dirty="0" err="1" smtClean="0"/>
              <a:t>corresponding</a:t>
            </a:r>
            <a:r>
              <a:rPr lang="de-DE" dirty="0" smtClean="0"/>
              <a:t> </a:t>
            </a:r>
            <a:r>
              <a:rPr lang="de-DE" dirty="0" err="1" smtClean="0"/>
              <a:t>label</a:t>
            </a:r>
            <a:endParaRPr lang="de-DE" dirty="0"/>
          </a:p>
          <a:p>
            <a:pPr lvl="1"/>
            <a:r>
              <a:rPr lang="de-DE" dirty="0" err="1" smtClean="0"/>
              <a:t>Each</a:t>
            </a:r>
            <a:r>
              <a:rPr lang="de-DE" dirty="0" smtClean="0"/>
              <a:t> </a:t>
            </a:r>
            <a:r>
              <a:rPr lang="de-DE" dirty="0" err="1" smtClean="0"/>
              <a:t>distribution</a:t>
            </a:r>
            <a:r>
              <a:rPr lang="de-DE" dirty="0" smtClean="0"/>
              <a:t> </a:t>
            </a:r>
            <a:r>
              <a:rPr lang="de-DE" dirty="0" err="1" smtClean="0"/>
              <a:t>center</a:t>
            </a:r>
            <a:r>
              <a:rPr lang="de-DE" dirty="0" smtClean="0"/>
              <a:t> </a:t>
            </a:r>
            <a:r>
              <a:rPr lang="de-DE" dirty="0" err="1" smtClean="0"/>
              <a:t>has</a:t>
            </a:r>
            <a:r>
              <a:rPr lang="de-DE" dirty="0" smtClean="0"/>
              <a:t> a </a:t>
            </a:r>
            <a:r>
              <a:rPr lang="de-DE" dirty="0" err="1" smtClean="0"/>
              <a:t>capacity</a:t>
            </a:r>
            <a:r>
              <a:rPr lang="de-DE" dirty="0" smtClean="0"/>
              <a:t> </a:t>
            </a:r>
            <a:r>
              <a:rPr lang="de-DE" dirty="0" err="1" smtClean="0"/>
              <a:t>which</a:t>
            </a:r>
            <a:r>
              <a:rPr lang="de-DE" dirty="0" smtClean="0"/>
              <a:t> </a:t>
            </a:r>
            <a:r>
              <a:rPr lang="de-DE" dirty="0" err="1" smtClean="0"/>
              <a:t>can</a:t>
            </a:r>
            <a:r>
              <a:rPr lang="de-DE" dirty="0" smtClean="0"/>
              <a:t> not </a:t>
            </a:r>
            <a:r>
              <a:rPr lang="de-DE" dirty="0" err="1" smtClean="0"/>
              <a:t>be</a:t>
            </a:r>
            <a:r>
              <a:rPr lang="de-DE" dirty="0" smtClean="0"/>
              <a:t> </a:t>
            </a:r>
            <a:r>
              <a:rPr lang="de-DE" dirty="0" err="1" smtClean="0"/>
              <a:t>exceeded</a:t>
            </a:r>
            <a:endParaRPr lang="de-DE" dirty="0" smtClean="0"/>
          </a:p>
          <a:p>
            <a:pPr lvl="1"/>
            <a:endParaRPr lang="de-DE" dirty="0"/>
          </a:p>
          <a:p>
            <a:pPr lvl="1"/>
            <a:endParaRPr lang="de-DE" dirty="0"/>
          </a:p>
          <a:p>
            <a:pPr lvl="1"/>
            <a:endParaRPr lang="de-DE" dirty="0" smtClean="0"/>
          </a:p>
          <a:p>
            <a:pPr lvl="1"/>
            <a:endParaRPr lang="de-DE" dirty="0"/>
          </a:p>
          <a:p>
            <a:pPr marL="446400" lvl="1" indent="0">
              <a:buNone/>
            </a:pPr>
            <a:endParaRPr lang="de-DE" dirty="0"/>
          </a:p>
        </p:txBody>
      </p:sp>
      <p:sp>
        <p:nvSpPr>
          <p:cNvPr id="7" name="Textplatzhalter 2"/>
          <p:cNvSpPr txBox="1">
            <a:spLocks/>
          </p:cNvSpPr>
          <p:nvPr/>
        </p:nvSpPr>
        <p:spPr bwMode="auto">
          <a:xfrm>
            <a:off x="504456" y="3140968"/>
            <a:ext cx="7523928"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80000" indent="-180000" algn="l" defTabSz="914400" rtl="0" eaLnBrk="1" latinLnBrk="0" hangingPunct="1">
              <a:spcBef>
                <a:spcPts val="300"/>
              </a:spcBef>
              <a:spcAft>
                <a:spcPts val="0"/>
              </a:spcAft>
              <a:buFont typeface="Arial" pitchFamily="34" charset="0"/>
              <a:buChar char="•"/>
              <a:defRPr sz="1800" kern="1200">
                <a:solidFill>
                  <a:schemeClr val="tx1"/>
                </a:solidFill>
                <a:latin typeface="Arial" pitchFamily="34" charset="0"/>
                <a:ea typeface="+mn-ea"/>
                <a:cs typeface="Arial" pitchFamily="34" charset="0"/>
              </a:defRPr>
            </a:lvl1pPr>
            <a:lvl2pPr marL="62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2pPr>
            <a:lvl3pPr marL="107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3pPr>
            <a:lvl4pPr marL="15228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4pPr>
            <a:lvl5pPr marL="19692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a:t>O</a:t>
            </a:r>
            <a:r>
              <a:rPr lang="en-GB" dirty="0" smtClean="0"/>
              <a:t>bjective function</a:t>
            </a:r>
          </a:p>
          <a:p>
            <a:endParaRPr lang="en-GB" dirty="0" smtClean="0"/>
          </a:p>
          <a:p>
            <a:pPr lvl="1"/>
            <a:r>
              <a:rPr lang="en-US" dirty="0" smtClean="0"/>
              <a:t>Minimize </a:t>
            </a:r>
            <a:r>
              <a:rPr lang="en-US" dirty="0"/>
              <a:t>the difference between observed distance distribution and modeled distance </a:t>
            </a:r>
            <a:r>
              <a:rPr lang="en-US" dirty="0" smtClean="0"/>
              <a:t>distribution</a:t>
            </a:r>
            <a:endParaRPr lang="de-DE" dirty="0"/>
          </a:p>
          <a:p>
            <a:pPr lvl="1"/>
            <a:r>
              <a:rPr lang="de-DE" dirty="0" smtClean="0"/>
              <a:t>Formal</a:t>
            </a:r>
            <a:r>
              <a:rPr lang="de-DE" dirty="0"/>
              <a:t>: </a:t>
            </a:r>
            <a:r>
              <a:rPr lang="de-DE" dirty="0" err="1"/>
              <a:t>Symmetric</a:t>
            </a:r>
            <a:r>
              <a:rPr lang="de-DE" dirty="0"/>
              <a:t> </a:t>
            </a:r>
            <a:r>
              <a:rPr lang="de-DE" dirty="0" err="1"/>
              <a:t>Kullback-Leibler-Divergence</a:t>
            </a:r>
            <a:endParaRPr lang="de-DE" dirty="0"/>
          </a:p>
          <a:p>
            <a:pPr marL="446400" lvl="1" indent="0">
              <a:buNone/>
            </a:pPr>
            <a:endParaRPr lang="de-D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4653136"/>
            <a:ext cx="4362450"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35161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p:cNvSpPr>
            <a:spLocks noGrp="1"/>
          </p:cNvSpPr>
          <p:nvPr>
            <p:ph type="sldNum" sz="quarter" idx="14"/>
          </p:nvPr>
        </p:nvSpPr>
        <p:spPr/>
        <p:txBody>
          <a:bodyPr/>
          <a:lstStyle/>
          <a:p>
            <a:pPr>
              <a:defRPr/>
            </a:pPr>
            <a:r>
              <a:rPr lang="en-GB" noProof="0" smtClean="0"/>
              <a:t>DLR.de  •  Chart </a:t>
            </a:r>
            <a:fld id="{18C7CB6D-895A-4F21-B0E7-2185F6FE5534}" type="slidenum">
              <a:rPr lang="en-GB" noProof="0" smtClean="0"/>
              <a:pPr>
                <a:defRPr/>
              </a:pPr>
              <a:t>21</a:t>
            </a:fld>
            <a:endParaRPr lang="en-GB" noProof="0" dirty="0"/>
          </a:p>
        </p:txBody>
      </p:sp>
      <p:sp>
        <p:nvSpPr>
          <p:cNvPr id="14" name="Textplatzhalter 2"/>
          <p:cNvSpPr txBox="1">
            <a:spLocks/>
          </p:cNvSpPr>
          <p:nvPr/>
        </p:nvSpPr>
        <p:spPr bwMode="auto">
          <a:xfrm>
            <a:off x="486000" y="1196752"/>
            <a:ext cx="8172000"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80000" indent="-180000" algn="l" defTabSz="914400" rtl="0" eaLnBrk="1" latinLnBrk="0" hangingPunct="1">
              <a:spcBef>
                <a:spcPts val="300"/>
              </a:spcBef>
              <a:spcAft>
                <a:spcPts val="0"/>
              </a:spcAft>
              <a:buFont typeface="Arial" pitchFamily="34" charset="0"/>
              <a:buChar char="•"/>
              <a:defRPr sz="1800" kern="1200">
                <a:solidFill>
                  <a:schemeClr val="tx1"/>
                </a:solidFill>
                <a:latin typeface="Arial" pitchFamily="34" charset="0"/>
                <a:ea typeface="+mn-ea"/>
                <a:cs typeface="Arial" pitchFamily="34" charset="0"/>
              </a:defRPr>
            </a:lvl1pPr>
            <a:lvl2pPr marL="62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2pPr>
            <a:lvl3pPr marL="107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3pPr>
            <a:lvl4pPr marL="15228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4pPr>
            <a:lvl5pPr marL="19692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GB" dirty="0" smtClean="0"/>
          </a:p>
          <a:p>
            <a:pPr marL="446400" lvl="1" indent="0">
              <a:buNone/>
            </a:pPr>
            <a:endParaRPr lang="de-DE" dirty="0"/>
          </a:p>
          <a:p>
            <a:pPr lvl="1"/>
            <a:endParaRPr lang="de-DE" dirty="0"/>
          </a:p>
          <a:p>
            <a:pPr lvl="1"/>
            <a:endParaRPr lang="de-DE" dirty="0" smtClean="0"/>
          </a:p>
          <a:p>
            <a:pPr lvl="1"/>
            <a:endParaRPr lang="de-DE" dirty="0"/>
          </a:p>
          <a:p>
            <a:pPr marL="446400" lvl="1" indent="0">
              <a:buNone/>
            </a:pPr>
            <a:endParaRPr lang="de-DE"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224369"/>
            <a:ext cx="3744416" cy="5084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Multiply 1"/>
          <p:cNvSpPr/>
          <p:nvPr/>
        </p:nvSpPr>
        <p:spPr>
          <a:xfrm>
            <a:off x="1752804" y="1227442"/>
            <a:ext cx="1553778" cy="292755"/>
          </a:xfrm>
          <a:custGeom>
            <a:avLst/>
            <a:gdLst>
              <a:gd name="connsiteX0" fmla="*/ 614196 w 2592066"/>
              <a:gd name="connsiteY0" fmla="*/ 153885 h 432048"/>
              <a:gd name="connsiteX1" fmla="*/ 630903 w 2592066"/>
              <a:gd name="connsiteY1" fmla="*/ 53650 h 432048"/>
              <a:gd name="connsiteX2" fmla="*/ 1296033 w 2592066"/>
              <a:gd name="connsiteY2" fmla="*/ 164514 h 432048"/>
              <a:gd name="connsiteX3" fmla="*/ 1961163 w 2592066"/>
              <a:gd name="connsiteY3" fmla="*/ 53650 h 432048"/>
              <a:gd name="connsiteX4" fmla="*/ 1977870 w 2592066"/>
              <a:gd name="connsiteY4" fmla="*/ 153885 h 432048"/>
              <a:gd name="connsiteX5" fmla="*/ 1605065 w 2592066"/>
              <a:gd name="connsiteY5" fmla="*/ 216024 h 432048"/>
              <a:gd name="connsiteX6" fmla="*/ 1977870 w 2592066"/>
              <a:gd name="connsiteY6" fmla="*/ 278163 h 432048"/>
              <a:gd name="connsiteX7" fmla="*/ 1961163 w 2592066"/>
              <a:gd name="connsiteY7" fmla="*/ 378398 h 432048"/>
              <a:gd name="connsiteX8" fmla="*/ 1296033 w 2592066"/>
              <a:gd name="connsiteY8" fmla="*/ 267534 h 432048"/>
              <a:gd name="connsiteX9" fmla="*/ 630903 w 2592066"/>
              <a:gd name="connsiteY9" fmla="*/ 378398 h 432048"/>
              <a:gd name="connsiteX10" fmla="*/ 614196 w 2592066"/>
              <a:gd name="connsiteY10" fmla="*/ 278163 h 432048"/>
              <a:gd name="connsiteX11" fmla="*/ 987001 w 2592066"/>
              <a:gd name="connsiteY11" fmla="*/ 216024 h 432048"/>
              <a:gd name="connsiteX12" fmla="*/ 614196 w 2592066"/>
              <a:gd name="connsiteY12" fmla="*/ 153885 h 432048"/>
              <a:gd name="connsiteX0" fmla="*/ 0 w 1363674"/>
              <a:gd name="connsiteY0" fmla="*/ 64609 h 324748"/>
              <a:gd name="connsiteX1" fmla="*/ 16707 w 1363674"/>
              <a:gd name="connsiteY1" fmla="*/ 0 h 324748"/>
              <a:gd name="connsiteX2" fmla="*/ 681837 w 1363674"/>
              <a:gd name="connsiteY2" fmla="*/ 110864 h 324748"/>
              <a:gd name="connsiteX3" fmla="*/ 1346967 w 1363674"/>
              <a:gd name="connsiteY3" fmla="*/ 0 h 324748"/>
              <a:gd name="connsiteX4" fmla="*/ 1363674 w 1363674"/>
              <a:gd name="connsiteY4" fmla="*/ 100235 h 324748"/>
              <a:gd name="connsiteX5" fmla="*/ 990869 w 1363674"/>
              <a:gd name="connsiteY5" fmla="*/ 162374 h 324748"/>
              <a:gd name="connsiteX6" fmla="*/ 1363674 w 1363674"/>
              <a:gd name="connsiteY6" fmla="*/ 224513 h 324748"/>
              <a:gd name="connsiteX7" fmla="*/ 1346967 w 1363674"/>
              <a:gd name="connsiteY7" fmla="*/ 324748 h 324748"/>
              <a:gd name="connsiteX8" fmla="*/ 681837 w 1363674"/>
              <a:gd name="connsiteY8" fmla="*/ 213884 h 324748"/>
              <a:gd name="connsiteX9" fmla="*/ 16707 w 1363674"/>
              <a:gd name="connsiteY9" fmla="*/ 324748 h 324748"/>
              <a:gd name="connsiteX10" fmla="*/ 0 w 1363674"/>
              <a:gd name="connsiteY10" fmla="*/ 224513 h 324748"/>
              <a:gd name="connsiteX11" fmla="*/ 372805 w 1363674"/>
              <a:gd name="connsiteY11" fmla="*/ 162374 h 324748"/>
              <a:gd name="connsiteX12" fmla="*/ 0 w 1363674"/>
              <a:gd name="connsiteY12" fmla="*/ 64609 h 324748"/>
              <a:gd name="connsiteX0" fmla="*/ 0 w 1363674"/>
              <a:gd name="connsiteY0" fmla="*/ 64609 h 324748"/>
              <a:gd name="connsiteX1" fmla="*/ 16707 w 1363674"/>
              <a:gd name="connsiteY1" fmla="*/ 0 h 324748"/>
              <a:gd name="connsiteX2" fmla="*/ 681837 w 1363674"/>
              <a:gd name="connsiteY2" fmla="*/ 110864 h 324748"/>
              <a:gd name="connsiteX3" fmla="*/ 1346967 w 1363674"/>
              <a:gd name="connsiteY3" fmla="*/ 0 h 324748"/>
              <a:gd name="connsiteX4" fmla="*/ 1363674 w 1363674"/>
              <a:gd name="connsiteY4" fmla="*/ 100235 h 324748"/>
              <a:gd name="connsiteX5" fmla="*/ 990869 w 1363674"/>
              <a:gd name="connsiteY5" fmla="*/ 162374 h 324748"/>
              <a:gd name="connsiteX6" fmla="*/ 1363674 w 1363674"/>
              <a:gd name="connsiteY6" fmla="*/ 224513 h 324748"/>
              <a:gd name="connsiteX7" fmla="*/ 1346967 w 1363674"/>
              <a:gd name="connsiteY7" fmla="*/ 324748 h 324748"/>
              <a:gd name="connsiteX8" fmla="*/ 681837 w 1363674"/>
              <a:gd name="connsiteY8" fmla="*/ 213884 h 324748"/>
              <a:gd name="connsiteX9" fmla="*/ 16707 w 1363674"/>
              <a:gd name="connsiteY9" fmla="*/ 324748 h 324748"/>
              <a:gd name="connsiteX10" fmla="*/ 0 w 1363674"/>
              <a:gd name="connsiteY10" fmla="*/ 224513 h 324748"/>
              <a:gd name="connsiteX11" fmla="*/ 574686 w 1363674"/>
              <a:gd name="connsiteY11" fmla="*/ 150499 h 324748"/>
              <a:gd name="connsiteX12" fmla="*/ 0 w 1363674"/>
              <a:gd name="connsiteY12" fmla="*/ 64609 h 324748"/>
              <a:gd name="connsiteX0" fmla="*/ 4762 w 1368436"/>
              <a:gd name="connsiteY0" fmla="*/ 64609 h 324748"/>
              <a:gd name="connsiteX1" fmla="*/ 21469 w 1368436"/>
              <a:gd name="connsiteY1" fmla="*/ 0 h 324748"/>
              <a:gd name="connsiteX2" fmla="*/ 686599 w 1368436"/>
              <a:gd name="connsiteY2" fmla="*/ 110864 h 324748"/>
              <a:gd name="connsiteX3" fmla="*/ 1351729 w 1368436"/>
              <a:gd name="connsiteY3" fmla="*/ 0 h 324748"/>
              <a:gd name="connsiteX4" fmla="*/ 1368436 w 1368436"/>
              <a:gd name="connsiteY4" fmla="*/ 100235 h 324748"/>
              <a:gd name="connsiteX5" fmla="*/ 995631 w 1368436"/>
              <a:gd name="connsiteY5" fmla="*/ 162374 h 324748"/>
              <a:gd name="connsiteX6" fmla="*/ 1368436 w 1368436"/>
              <a:gd name="connsiteY6" fmla="*/ 224513 h 324748"/>
              <a:gd name="connsiteX7" fmla="*/ 1351729 w 1368436"/>
              <a:gd name="connsiteY7" fmla="*/ 324748 h 324748"/>
              <a:gd name="connsiteX8" fmla="*/ 686599 w 1368436"/>
              <a:gd name="connsiteY8" fmla="*/ 213884 h 324748"/>
              <a:gd name="connsiteX9" fmla="*/ 21469 w 1368436"/>
              <a:gd name="connsiteY9" fmla="*/ 324748 h 324748"/>
              <a:gd name="connsiteX10" fmla="*/ 0 w 1368436"/>
              <a:gd name="connsiteY10" fmla="*/ 257851 h 324748"/>
              <a:gd name="connsiteX11" fmla="*/ 579448 w 1368436"/>
              <a:gd name="connsiteY11" fmla="*/ 150499 h 324748"/>
              <a:gd name="connsiteX12" fmla="*/ 4762 w 1368436"/>
              <a:gd name="connsiteY12" fmla="*/ 64609 h 324748"/>
              <a:gd name="connsiteX0" fmla="*/ 2381 w 1366055"/>
              <a:gd name="connsiteY0" fmla="*/ 64609 h 324748"/>
              <a:gd name="connsiteX1" fmla="*/ 19088 w 1366055"/>
              <a:gd name="connsiteY1" fmla="*/ 0 h 324748"/>
              <a:gd name="connsiteX2" fmla="*/ 684218 w 1366055"/>
              <a:gd name="connsiteY2" fmla="*/ 110864 h 324748"/>
              <a:gd name="connsiteX3" fmla="*/ 1349348 w 1366055"/>
              <a:gd name="connsiteY3" fmla="*/ 0 h 324748"/>
              <a:gd name="connsiteX4" fmla="*/ 1366055 w 1366055"/>
              <a:gd name="connsiteY4" fmla="*/ 100235 h 324748"/>
              <a:gd name="connsiteX5" fmla="*/ 993250 w 1366055"/>
              <a:gd name="connsiteY5" fmla="*/ 162374 h 324748"/>
              <a:gd name="connsiteX6" fmla="*/ 1366055 w 1366055"/>
              <a:gd name="connsiteY6" fmla="*/ 224513 h 324748"/>
              <a:gd name="connsiteX7" fmla="*/ 1349348 w 1366055"/>
              <a:gd name="connsiteY7" fmla="*/ 324748 h 324748"/>
              <a:gd name="connsiteX8" fmla="*/ 684218 w 1366055"/>
              <a:gd name="connsiteY8" fmla="*/ 213884 h 324748"/>
              <a:gd name="connsiteX9" fmla="*/ 19088 w 1366055"/>
              <a:gd name="connsiteY9" fmla="*/ 324748 h 324748"/>
              <a:gd name="connsiteX10" fmla="*/ 0 w 1366055"/>
              <a:gd name="connsiteY10" fmla="*/ 245945 h 324748"/>
              <a:gd name="connsiteX11" fmla="*/ 577067 w 1366055"/>
              <a:gd name="connsiteY11" fmla="*/ 150499 h 324748"/>
              <a:gd name="connsiteX12" fmla="*/ 2381 w 1366055"/>
              <a:gd name="connsiteY12" fmla="*/ 64609 h 324748"/>
              <a:gd name="connsiteX0" fmla="*/ 2381 w 1366055"/>
              <a:gd name="connsiteY0" fmla="*/ 64609 h 324748"/>
              <a:gd name="connsiteX1" fmla="*/ 19088 w 1366055"/>
              <a:gd name="connsiteY1" fmla="*/ 0 h 324748"/>
              <a:gd name="connsiteX2" fmla="*/ 684218 w 1366055"/>
              <a:gd name="connsiteY2" fmla="*/ 110864 h 324748"/>
              <a:gd name="connsiteX3" fmla="*/ 1349348 w 1366055"/>
              <a:gd name="connsiteY3" fmla="*/ 0 h 324748"/>
              <a:gd name="connsiteX4" fmla="*/ 1366055 w 1366055"/>
              <a:gd name="connsiteY4" fmla="*/ 100235 h 324748"/>
              <a:gd name="connsiteX5" fmla="*/ 993250 w 1366055"/>
              <a:gd name="connsiteY5" fmla="*/ 162374 h 324748"/>
              <a:gd name="connsiteX6" fmla="*/ 1366055 w 1366055"/>
              <a:gd name="connsiteY6" fmla="*/ 224513 h 324748"/>
              <a:gd name="connsiteX7" fmla="*/ 1349348 w 1366055"/>
              <a:gd name="connsiteY7" fmla="*/ 324748 h 324748"/>
              <a:gd name="connsiteX8" fmla="*/ 684218 w 1366055"/>
              <a:gd name="connsiteY8" fmla="*/ 213884 h 324748"/>
              <a:gd name="connsiteX9" fmla="*/ 4800 w 1366055"/>
              <a:gd name="connsiteY9" fmla="*/ 289029 h 324748"/>
              <a:gd name="connsiteX10" fmla="*/ 0 w 1366055"/>
              <a:gd name="connsiteY10" fmla="*/ 245945 h 324748"/>
              <a:gd name="connsiteX11" fmla="*/ 577067 w 1366055"/>
              <a:gd name="connsiteY11" fmla="*/ 150499 h 324748"/>
              <a:gd name="connsiteX12" fmla="*/ 2381 w 1366055"/>
              <a:gd name="connsiteY12" fmla="*/ 64609 h 324748"/>
              <a:gd name="connsiteX0" fmla="*/ 2381 w 1366055"/>
              <a:gd name="connsiteY0" fmla="*/ 64609 h 324748"/>
              <a:gd name="connsiteX1" fmla="*/ 38 w 1366055"/>
              <a:gd name="connsiteY1" fmla="*/ 21431 h 324748"/>
              <a:gd name="connsiteX2" fmla="*/ 684218 w 1366055"/>
              <a:gd name="connsiteY2" fmla="*/ 110864 h 324748"/>
              <a:gd name="connsiteX3" fmla="*/ 1349348 w 1366055"/>
              <a:gd name="connsiteY3" fmla="*/ 0 h 324748"/>
              <a:gd name="connsiteX4" fmla="*/ 1366055 w 1366055"/>
              <a:gd name="connsiteY4" fmla="*/ 100235 h 324748"/>
              <a:gd name="connsiteX5" fmla="*/ 993250 w 1366055"/>
              <a:gd name="connsiteY5" fmla="*/ 162374 h 324748"/>
              <a:gd name="connsiteX6" fmla="*/ 1366055 w 1366055"/>
              <a:gd name="connsiteY6" fmla="*/ 224513 h 324748"/>
              <a:gd name="connsiteX7" fmla="*/ 1349348 w 1366055"/>
              <a:gd name="connsiteY7" fmla="*/ 324748 h 324748"/>
              <a:gd name="connsiteX8" fmla="*/ 684218 w 1366055"/>
              <a:gd name="connsiteY8" fmla="*/ 213884 h 324748"/>
              <a:gd name="connsiteX9" fmla="*/ 4800 w 1366055"/>
              <a:gd name="connsiteY9" fmla="*/ 289029 h 324748"/>
              <a:gd name="connsiteX10" fmla="*/ 0 w 1366055"/>
              <a:gd name="connsiteY10" fmla="*/ 245945 h 324748"/>
              <a:gd name="connsiteX11" fmla="*/ 577067 w 1366055"/>
              <a:gd name="connsiteY11" fmla="*/ 150499 h 324748"/>
              <a:gd name="connsiteX12" fmla="*/ 2381 w 1366055"/>
              <a:gd name="connsiteY12" fmla="*/ 64609 h 324748"/>
              <a:gd name="connsiteX0" fmla="*/ 2381 w 1366055"/>
              <a:gd name="connsiteY0" fmla="*/ 64609 h 324748"/>
              <a:gd name="connsiteX1" fmla="*/ 38 w 1366055"/>
              <a:gd name="connsiteY1" fmla="*/ 21431 h 324748"/>
              <a:gd name="connsiteX2" fmla="*/ 684218 w 1366055"/>
              <a:gd name="connsiteY2" fmla="*/ 110864 h 324748"/>
              <a:gd name="connsiteX3" fmla="*/ 1349348 w 1366055"/>
              <a:gd name="connsiteY3" fmla="*/ 0 h 324748"/>
              <a:gd name="connsiteX4" fmla="*/ 1366055 w 1366055"/>
              <a:gd name="connsiteY4" fmla="*/ 100235 h 324748"/>
              <a:gd name="connsiteX5" fmla="*/ 993250 w 1366055"/>
              <a:gd name="connsiteY5" fmla="*/ 162374 h 324748"/>
              <a:gd name="connsiteX6" fmla="*/ 1366055 w 1366055"/>
              <a:gd name="connsiteY6" fmla="*/ 224513 h 324748"/>
              <a:gd name="connsiteX7" fmla="*/ 1349348 w 1366055"/>
              <a:gd name="connsiteY7" fmla="*/ 324748 h 324748"/>
              <a:gd name="connsiteX8" fmla="*/ 684218 w 1366055"/>
              <a:gd name="connsiteY8" fmla="*/ 213884 h 324748"/>
              <a:gd name="connsiteX9" fmla="*/ 4800 w 1366055"/>
              <a:gd name="connsiteY9" fmla="*/ 289029 h 324748"/>
              <a:gd name="connsiteX10" fmla="*/ 0 w 1366055"/>
              <a:gd name="connsiteY10" fmla="*/ 245945 h 324748"/>
              <a:gd name="connsiteX11" fmla="*/ 622311 w 1366055"/>
              <a:gd name="connsiteY11" fmla="*/ 164787 h 324748"/>
              <a:gd name="connsiteX12" fmla="*/ 2381 w 1366055"/>
              <a:gd name="connsiteY12" fmla="*/ 64609 h 324748"/>
              <a:gd name="connsiteX0" fmla="*/ 2381 w 1404117"/>
              <a:gd name="connsiteY0" fmla="*/ 43178 h 303317"/>
              <a:gd name="connsiteX1" fmla="*/ 38 w 1404117"/>
              <a:gd name="connsiteY1" fmla="*/ 0 h 303317"/>
              <a:gd name="connsiteX2" fmla="*/ 684218 w 1404117"/>
              <a:gd name="connsiteY2" fmla="*/ 89433 h 303317"/>
              <a:gd name="connsiteX3" fmla="*/ 1404117 w 1404117"/>
              <a:gd name="connsiteY3" fmla="*/ 0 h 303317"/>
              <a:gd name="connsiteX4" fmla="*/ 1366055 w 1404117"/>
              <a:gd name="connsiteY4" fmla="*/ 78804 h 303317"/>
              <a:gd name="connsiteX5" fmla="*/ 993250 w 1404117"/>
              <a:gd name="connsiteY5" fmla="*/ 140943 h 303317"/>
              <a:gd name="connsiteX6" fmla="*/ 1366055 w 1404117"/>
              <a:gd name="connsiteY6" fmla="*/ 203082 h 303317"/>
              <a:gd name="connsiteX7" fmla="*/ 1349348 w 1404117"/>
              <a:gd name="connsiteY7" fmla="*/ 303317 h 303317"/>
              <a:gd name="connsiteX8" fmla="*/ 684218 w 1404117"/>
              <a:gd name="connsiteY8" fmla="*/ 192453 h 303317"/>
              <a:gd name="connsiteX9" fmla="*/ 4800 w 1404117"/>
              <a:gd name="connsiteY9" fmla="*/ 267598 h 303317"/>
              <a:gd name="connsiteX10" fmla="*/ 0 w 1404117"/>
              <a:gd name="connsiteY10" fmla="*/ 224514 h 303317"/>
              <a:gd name="connsiteX11" fmla="*/ 622311 w 1404117"/>
              <a:gd name="connsiteY11" fmla="*/ 143356 h 303317"/>
              <a:gd name="connsiteX12" fmla="*/ 2381 w 1404117"/>
              <a:gd name="connsiteY12" fmla="*/ 43178 h 303317"/>
              <a:gd name="connsiteX0" fmla="*/ 2381 w 1404117"/>
              <a:gd name="connsiteY0" fmla="*/ 43178 h 303317"/>
              <a:gd name="connsiteX1" fmla="*/ 38 w 1404117"/>
              <a:gd name="connsiteY1" fmla="*/ 0 h 303317"/>
              <a:gd name="connsiteX2" fmla="*/ 684218 w 1404117"/>
              <a:gd name="connsiteY2" fmla="*/ 89433 h 303317"/>
              <a:gd name="connsiteX3" fmla="*/ 1404117 w 1404117"/>
              <a:gd name="connsiteY3" fmla="*/ 0 h 303317"/>
              <a:gd name="connsiteX4" fmla="*/ 1401773 w 1404117"/>
              <a:gd name="connsiteY4" fmla="*/ 66898 h 303317"/>
              <a:gd name="connsiteX5" fmla="*/ 993250 w 1404117"/>
              <a:gd name="connsiteY5" fmla="*/ 140943 h 303317"/>
              <a:gd name="connsiteX6" fmla="*/ 1366055 w 1404117"/>
              <a:gd name="connsiteY6" fmla="*/ 203082 h 303317"/>
              <a:gd name="connsiteX7" fmla="*/ 1349348 w 1404117"/>
              <a:gd name="connsiteY7" fmla="*/ 303317 h 303317"/>
              <a:gd name="connsiteX8" fmla="*/ 684218 w 1404117"/>
              <a:gd name="connsiteY8" fmla="*/ 192453 h 303317"/>
              <a:gd name="connsiteX9" fmla="*/ 4800 w 1404117"/>
              <a:gd name="connsiteY9" fmla="*/ 267598 h 303317"/>
              <a:gd name="connsiteX10" fmla="*/ 0 w 1404117"/>
              <a:gd name="connsiteY10" fmla="*/ 224514 h 303317"/>
              <a:gd name="connsiteX11" fmla="*/ 622311 w 1404117"/>
              <a:gd name="connsiteY11" fmla="*/ 143356 h 303317"/>
              <a:gd name="connsiteX12" fmla="*/ 2381 w 1404117"/>
              <a:gd name="connsiteY12" fmla="*/ 43178 h 303317"/>
              <a:gd name="connsiteX0" fmla="*/ 2381 w 1404117"/>
              <a:gd name="connsiteY0" fmla="*/ 43178 h 267599"/>
              <a:gd name="connsiteX1" fmla="*/ 38 w 1404117"/>
              <a:gd name="connsiteY1" fmla="*/ 0 h 267599"/>
              <a:gd name="connsiteX2" fmla="*/ 684218 w 1404117"/>
              <a:gd name="connsiteY2" fmla="*/ 89433 h 267599"/>
              <a:gd name="connsiteX3" fmla="*/ 1404117 w 1404117"/>
              <a:gd name="connsiteY3" fmla="*/ 0 h 267599"/>
              <a:gd name="connsiteX4" fmla="*/ 1401773 w 1404117"/>
              <a:gd name="connsiteY4" fmla="*/ 66898 h 267599"/>
              <a:gd name="connsiteX5" fmla="*/ 993250 w 1404117"/>
              <a:gd name="connsiteY5" fmla="*/ 140943 h 267599"/>
              <a:gd name="connsiteX6" fmla="*/ 1366055 w 1404117"/>
              <a:gd name="connsiteY6" fmla="*/ 203082 h 267599"/>
              <a:gd name="connsiteX7" fmla="*/ 1401735 w 1404117"/>
              <a:gd name="connsiteY7" fmla="*/ 267599 h 267599"/>
              <a:gd name="connsiteX8" fmla="*/ 684218 w 1404117"/>
              <a:gd name="connsiteY8" fmla="*/ 192453 h 267599"/>
              <a:gd name="connsiteX9" fmla="*/ 4800 w 1404117"/>
              <a:gd name="connsiteY9" fmla="*/ 267598 h 267599"/>
              <a:gd name="connsiteX10" fmla="*/ 0 w 1404117"/>
              <a:gd name="connsiteY10" fmla="*/ 224514 h 267599"/>
              <a:gd name="connsiteX11" fmla="*/ 622311 w 1404117"/>
              <a:gd name="connsiteY11" fmla="*/ 143356 h 267599"/>
              <a:gd name="connsiteX12" fmla="*/ 2381 w 1404117"/>
              <a:gd name="connsiteY12" fmla="*/ 43178 h 267599"/>
              <a:gd name="connsiteX0" fmla="*/ 2381 w 1404155"/>
              <a:gd name="connsiteY0" fmla="*/ 43178 h 267599"/>
              <a:gd name="connsiteX1" fmla="*/ 38 w 1404155"/>
              <a:gd name="connsiteY1" fmla="*/ 0 h 267599"/>
              <a:gd name="connsiteX2" fmla="*/ 684218 w 1404155"/>
              <a:gd name="connsiteY2" fmla="*/ 89433 h 267599"/>
              <a:gd name="connsiteX3" fmla="*/ 1404117 w 1404155"/>
              <a:gd name="connsiteY3" fmla="*/ 0 h 267599"/>
              <a:gd name="connsiteX4" fmla="*/ 1401773 w 1404155"/>
              <a:gd name="connsiteY4" fmla="*/ 66898 h 267599"/>
              <a:gd name="connsiteX5" fmla="*/ 993250 w 1404155"/>
              <a:gd name="connsiteY5" fmla="*/ 140943 h 267599"/>
              <a:gd name="connsiteX6" fmla="*/ 1404155 w 1404155"/>
              <a:gd name="connsiteY6" fmla="*/ 212607 h 267599"/>
              <a:gd name="connsiteX7" fmla="*/ 1401735 w 1404155"/>
              <a:gd name="connsiteY7" fmla="*/ 267599 h 267599"/>
              <a:gd name="connsiteX8" fmla="*/ 684218 w 1404155"/>
              <a:gd name="connsiteY8" fmla="*/ 192453 h 267599"/>
              <a:gd name="connsiteX9" fmla="*/ 4800 w 1404155"/>
              <a:gd name="connsiteY9" fmla="*/ 267598 h 267599"/>
              <a:gd name="connsiteX10" fmla="*/ 0 w 1404155"/>
              <a:gd name="connsiteY10" fmla="*/ 224514 h 267599"/>
              <a:gd name="connsiteX11" fmla="*/ 622311 w 1404155"/>
              <a:gd name="connsiteY11" fmla="*/ 143356 h 267599"/>
              <a:gd name="connsiteX12" fmla="*/ 2381 w 1404155"/>
              <a:gd name="connsiteY12" fmla="*/ 43178 h 267599"/>
              <a:gd name="connsiteX0" fmla="*/ 2381 w 1404155"/>
              <a:gd name="connsiteY0" fmla="*/ 43178 h 267599"/>
              <a:gd name="connsiteX1" fmla="*/ 38 w 1404155"/>
              <a:gd name="connsiteY1" fmla="*/ 0 h 267599"/>
              <a:gd name="connsiteX2" fmla="*/ 684218 w 1404155"/>
              <a:gd name="connsiteY2" fmla="*/ 89433 h 267599"/>
              <a:gd name="connsiteX3" fmla="*/ 1404117 w 1404155"/>
              <a:gd name="connsiteY3" fmla="*/ 0 h 267599"/>
              <a:gd name="connsiteX4" fmla="*/ 1401773 w 1404155"/>
              <a:gd name="connsiteY4" fmla="*/ 66898 h 267599"/>
              <a:gd name="connsiteX5" fmla="*/ 736075 w 1404155"/>
              <a:gd name="connsiteY5" fmla="*/ 143324 h 267599"/>
              <a:gd name="connsiteX6" fmla="*/ 1404155 w 1404155"/>
              <a:gd name="connsiteY6" fmla="*/ 212607 h 267599"/>
              <a:gd name="connsiteX7" fmla="*/ 1401735 w 1404155"/>
              <a:gd name="connsiteY7" fmla="*/ 267599 h 267599"/>
              <a:gd name="connsiteX8" fmla="*/ 684218 w 1404155"/>
              <a:gd name="connsiteY8" fmla="*/ 192453 h 267599"/>
              <a:gd name="connsiteX9" fmla="*/ 4800 w 1404155"/>
              <a:gd name="connsiteY9" fmla="*/ 267598 h 267599"/>
              <a:gd name="connsiteX10" fmla="*/ 0 w 1404155"/>
              <a:gd name="connsiteY10" fmla="*/ 224514 h 267599"/>
              <a:gd name="connsiteX11" fmla="*/ 622311 w 1404155"/>
              <a:gd name="connsiteY11" fmla="*/ 143356 h 267599"/>
              <a:gd name="connsiteX12" fmla="*/ 2381 w 1404155"/>
              <a:gd name="connsiteY12" fmla="*/ 43178 h 267599"/>
              <a:gd name="connsiteX0" fmla="*/ 2381 w 1404376"/>
              <a:gd name="connsiteY0" fmla="*/ 43178 h 267599"/>
              <a:gd name="connsiteX1" fmla="*/ 38 w 1404376"/>
              <a:gd name="connsiteY1" fmla="*/ 0 h 267599"/>
              <a:gd name="connsiteX2" fmla="*/ 684218 w 1404376"/>
              <a:gd name="connsiteY2" fmla="*/ 89433 h 267599"/>
              <a:gd name="connsiteX3" fmla="*/ 1404117 w 1404376"/>
              <a:gd name="connsiteY3" fmla="*/ 0 h 267599"/>
              <a:gd name="connsiteX4" fmla="*/ 1404155 w 1404376"/>
              <a:gd name="connsiteY4" fmla="*/ 54992 h 267599"/>
              <a:gd name="connsiteX5" fmla="*/ 736075 w 1404376"/>
              <a:gd name="connsiteY5" fmla="*/ 143324 h 267599"/>
              <a:gd name="connsiteX6" fmla="*/ 1404155 w 1404376"/>
              <a:gd name="connsiteY6" fmla="*/ 212607 h 267599"/>
              <a:gd name="connsiteX7" fmla="*/ 1401735 w 1404376"/>
              <a:gd name="connsiteY7" fmla="*/ 267599 h 267599"/>
              <a:gd name="connsiteX8" fmla="*/ 684218 w 1404376"/>
              <a:gd name="connsiteY8" fmla="*/ 192453 h 267599"/>
              <a:gd name="connsiteX9" fmla="*/ 4800 w 1404376"/>
              <a:gd name="connsiteY9" fmla="*/ 267598 h 267599"/>
              <a:gd name="connsiteX10" fmla="*/ 0 w 1404376"/>
              <a:gd name="connsiteY10" fmla="*/ 224514 h 267599"/>
              <a:gd name="connsiteX11" fmla="*/ 622311 w 1404376"/>
              <a:gd name="connsiteY11" fmla="*/ 143356 h 267599"/>
              <a:gd name="connsiteX12" fmla="*/ 2381 w 1404376"/>
              <a:gd name="connsiteY12" fmla="*/ 43178 h 267599"/>
              <a:gd name="connsiteX0" fmla="*/ 2381 w 1404376"/>
              <a:gd name="connsiteY0" fmla="*/ 43178 h 267599"/>
              <a:gd name="connsiteX1" fmla="*/ 38 w 1404376"/>
              <a:gd name="connsiteY1" fmla="*/ 0 h 267599"/>
              <a:gd name="connsiteX2" fmla="*/ 684218 w 1404376"/>
              <a:gd name="connsiteY2" fmla="*/ 89433 h 267599"/>
              <a:gd name="connsiteX3" fmla="*/ 1404117 w 1404376"/>
              <a:gd name="connsiteY3" fmla="*/ 0 h 267599"/>
              <a:gd name="connsiteX4" fmla="*/ 1404155 w 1404376"/>
              <a:gd name="connsiteY4" fmla="*/ 54992 h 267599"/>
              <a:gd name="connsiteX5" fmla="*/ 736075 w 1404376"/>
              <a:gd name="connsiteY5" fmla="*/ 143324 h 267599"/>
              <a:gd name="connsiteX6" fmla="*/ 1401774 w 1404376"/>
              <a:gd name="connsiteY6" fmla="*/ 231657 h 267599"/>
              <a:gd name="connsiteX7" fmla="*/ 1401735 w 1404376"/>
              <a:gd name="connsiteY7" fmla="*/ 267599 h 267599"/>
              <a:gd name="connsiteX8" fmla="*/ 684218 w 1404376"/>
              <a:gd name="connsiteY8" fmla="*/ 192453 h 267599"/>
              <a:gd name="connsiteX9" fmla="*/ 4800 w 1404376"/>
              <a:gd name="connsiteY9" fmla="*/ 267598 h 267599"/>
              <a:gd name="connsiteX10" fmla="*/ 0 w 1404376"/>
              <a:gd name="connsiteY10" fmla="*/ 224514 h 267599"/>
              <a:gd name="connsiteX11" fmla="*/ 622311 w 1404376"/>
              <a:gd name="connsiteY11" fmla="*/ 143356 h 267599"/>
              <a:gd name="connsiteX12" fmla="*/ 2381 w 1404376"/>
              <a:gd name="connsiteY12" fmla="*/ 43178 h 267599"/>
              <a:gd name="connsiteX0" fmla="*/ 2381 w 1404376"/>
              <a:gd name="connsiteY0" fmla="*/ 43178 h 267599"/>
              <a:gd name="connsiteX1" fmla="*/ 38 w 1404376"/>
              <a:gd name="connsiteY1" fmla="*/ 0 h 267599"/>
              <a:gd name="connsiteX2" fmla="*/ 684218 w 1404376"/>
              <a:gd name="connsiteY2" fmla="*/ 89433 h 267599"/>
              <a:gd name="connsiteX3" fmla="*/ 1404117 w 1404376"/>
              <a:gd name="connsiteY3" fmla="*/ 0 h 267599"/>
              <a:gd name="connsiteX4" fmla="*/ 1404155 w 1404376"/>
              <a:gd name="connsiteY4" fmla="*/ 40704 h 267599"/>
              <a:gd name="connsiteX5" fmla="*/ 736075 w 1404376"/>
              <a:gd name="connsiteY5" fmla="*/ 143324 h 267599"/>
              <a:gd name="connsiteX6" fmla="*/ 1401774 w 1404376"/>
              <a:gd name="connsiteY6" fmla="*/ 231657 h 267599"/>
              <a:gd name="connsiteX7" fmla="*/ 1401735 w 1404376"/>
              <a:gd name="connsiteY7" fmla="*/ 267599 h 267599"/>
              <a:gd name="connsiteX8" fmla="*/ 684218 w 1404376"/>
              <a:gd name="connsiteY8" fmla="*/ 192453 h 267599"/>
              <a:gd name="connsiteX9" fmla="*/ 4800 w 1404376"/>
              <a:gd name="connsiteY9" fmla="*/ 267598 h 267599"/>
              <a:gd name="connsiteX10" fmla="*/ 0 w 1404376"/>
              <a:gd name="connsiteY10" fmla="*/ 224514 h 267599"/>
              <a:gd name="connsiteX11" fmla="*/ 622311 w 1404376"/>
              <a:gd name="connsiteY11" fmla="*/ 143356 h 267599"/>
              <a:gd name="connsiteX12" fmla="*/ 2381 w 1404376"/>
              <a:gd name="connsiteY12" fmla="*/ 43178 h 267599"/>
              <a:gd name="connsiteX0" fmla="*/ 2381 w 1404376"/>
              <a:gd name="connsiteY0" fmla="*/ 43178 h 267599"/>
              <a:gd name="connsiteX1" fmla="*/ 38 w 1404376"/>
              <a:gd name="connsiteY1" fmla="*/ 0 h 267599"/>
              <a:gd name="connsiteX2" fmla="*/ 684218 w 1404376"/>
              <a:gd name="connsiteY2" fmla="*/ 89433 h 267599"/>
              <a:gd name="connsiteX3" fmla="*/ 1404117 w 1404376"/>
              <a:gd name="connsiteY3" fmla="*/ 0 h 267599"/>
              <a:gd name="connsiteX4" fmla="*/ 1404155 w 1404376"/>
              <a:gd name="connsiteY4" fmla="*/ 40704 h 267599"/>
              <a:gd name="connsiteX5" fmla="*/ 712262 w 1404376"/>
              <a:gd name="connsiteY5" fmla="*/ 136180 h 267599"/>
              <a:gd name="connsiteX6" fmla="*/ 1401774 w 1404376"/>
              <a:gd name="connsiteY6" fmla="*/ 231657 h 267599"/>
              <a:gd name="connsiteX7" fmla="*/ 1401735 w 1404376"/>
              <a:gd name="connsiteY7" fmla="*/ 267599 h 267599"/>
              <a:gd name="connsiteX8" fmla="*/ 684218 w 1404376"/>
              <a:gd name="connsiteY8" fmla="*/ 192453 h 267599"/>
              <a:gd name="connsiteX9" fmla="*/ 4800 w 1404376"/>
              <a:gd name="connsiteY9" fmla="*/ 267598 h 267599"/>
              <a:gd name="connsiteX10" fmla="*/ 0 w 1404376"/>
              <a:gd name="connsiteY10" fmla="*/ 224514 h 267599"/>
              <a:gd name="connsiteX11" fmla="*/ 622311 w 1404376"/>
              <a:gd name="connsiteY11" fmla="*/ 143356 h 267599"/>
              <a:gd name="connsiteX12" fmla="*/ 2381 w 1404376"/>
              <a:gd name="connsiteY12" fmla="*/ 43178 h 267599"/>
              <a:gd name="connsiteX0" fmla="*/ 2381 w 1404376"/>
              <a:gd name="connsiteY0" fmla="*/ 43178 h 267599"/>
              <a:gd name="connsiteX1" fmla="*/ 38 w 1404376"/>
              <a:gd name="connsiteY1" fmla="*/ 0 h 267599"/>
              <a:gd name="connsiteX2" fmla="*/ 684218 w 1404376"/>
              <a:gd name="connsiteY2" fmla="*/ 89433 h 267599"/>
              <a:gd name="connsiteX3" fmla="*/ 1404117 w 1404376"/>
              <a:gd name="connsiteY3" fmla="*/ 0 h 267599"/>
              <a:gd name="connsiteX4" fmla="*/ 1404155 w 1404376"/>
              <a:gd name="connsiteY4" fmla="*/ 40704 h 267599"/>
              <a:gd name="connsiteX5" fmla="*/ 712262 w 1404376"/>
              <a:gd name="connsiteY5" fmla="*/ 143324 h 267599"/>
              <a:gd name="connsiteX6" fmla="*/ 1401774 w 1404376"/>
              <a:gd name="connsiteY6" fmla="*/ 231657 h 267599"/>
              <a:gd name="connsiteX7" fmla="*/ 1401735 w 1404376"/>
              <a:gd name="connsiteY7" fmla="*/ 267599 h 267599"/>
              <a:gd name="connsiteX8" fmla="*/ 684218 w 1404376"/>
              <a:gd name="connsiteY8" fmla="*/ 192453 h 267599"/>
              <a:gd name="connsiteX9" fmla="*/ 4800 w 1404376"/>
              <a:gd name="connsiteY9" fmla="*/ 267598 h 267599"/>
              <a:gd name="connsiteX10" fmla="*/ 0 w 1404376"/>
              <a:gd name="connsiteY10" fmla="*/ 224514 h 267599"/>
              <a:gd name="connsiteX11" fmla="*/ 622311 w 1404376"/>
              <a:gd name="connsiteY11" fmla="*/ 143356 h 267599"/>
              <a:gd name="connsiteX12" fmla="*/ 2381 w 1404376"/>
              <a:gd name="connsiteY12" fmla="*/ 43178 h 267599"/>
              <a:gd name="connsiteX0" fmla="*/ 2381 w 1404376"/>
              <a:gd name="connsiteY0" fmla="*/ 43178 h 267599"/>
              <a:gd name="connsiteX1" fmla="*/ 38 w 1404376"/>
              <a:gd name="connsiteY1" fmla="*/ 0 h 267599"/>
              <a:gd name="connsiteX2" fmla="*/ 684218 w 1404376"/>
              <a:gd name="connsiteY2" fmla="*/ 89433 h 267599"/>
              <a:gd name="connsiteX3" fmla="*/ 1404117 w 1404376"/>
              <a:gd name="connsiteY3" fmla="*/ 0 h 267599"/>
              <a:gd name="connsiteX4" fmla="*/ 1404155 w 1404376"/>
              <a:gd name="connsiteY4" fmla="*/ 40704 h 267599"/>
              <a:gd name="connsiteX5" fmla="*/ 712262 w 1404376"/>
              <a:gd name="connsiteY5" fmla="*/ 143324 h 267599"/>
              <a:gd name="connsiteX6" fmla="*/ 1401774 w 1404376"/>
              <a:gd name="connsiteY6" fmla="*/ 231657 h 267599"/>
              <a:gd name="connsiteX7" fmla="*/ 1401735 w 1404376"/>
              <a:gd name="connsiteY7" fmla="*/ 267599 h 267599"/>
              <a:gd name="connsiteX8" fmla="*/ 684218 w 1404376"/>
              <a:gd name="connsiteY8" fmla="*/ 192453 h 267599"/>
              <a:gd name="connsiteX9" fmla="*/ 4800 w 1404376"/>
              <a:gd name="connsiteY9" fmla="*/ 267598 h 267599"/>
              <a:gd name="connsiteX10" fmla="*/ 0 w 1404376"/>
              <a:gd name="connsiteY10" fmla="*/ 224514 h 267599"/>
              <a:gd name="connsiteX11" fmla="*/ 669936 w 1404376"/>
              <a:gd name="connsiteY11" fmla="*/ 143356 h 267599"/>
              <a:gd name="connsiteX12" fmla="*/ 2381 w 1404376"/>
              <a:gd name="connsiteY12" fmla="*/ 43178 h 267599"/>
              <a:gd name="connsiteX0" fmla="*/ 2381 w 1404376"/>
              <a:gd name="connsiteY0" fmla="*/ 43178 h 267599"/>
              <a:gd name="connsiteX1" fmla="*/ 38 w 1404376"/>
              <a:gd name="connsiteY1" fmla="*/ 0 h 267599"/>
              <a:gd name="connsiteX2" fmla="*/ 686599 w 1404376"/>
              <a:gd name="connsiteY2" fmla="*/ 103721 h 267599"/>
              <a:gd name="connsiteX3" fmla="*/ 1404117 w 1404376"/>
              <a:gd name="connsiteY3" fmla="*/ 0 h 267599"/>
              <a:gd name="connsiteX4" fmla="*/ 1404155 w 1404376"/>
              <a:gd name="connsiteY4" fmla="*/ 40704 h 267599"/>
              <a:gd name="connsiteX5" fmla="*/ 712262 w 1404376"/>
              <a:gd name="connsiteY5" fmla="*/ 143324 h 267599"/>
              <a:gd name="connsiteX6" fmla="*/ 1401774 w 1404376"/>
              <a:gd name="connsiteY6" fmla="*/ 231657 h 267599"/>
              <a:gd name="connsiteX7" fmla="*/ 1401735 w 1404376"/>
              <a:gd name="connsiteY7" fmla="*/ 267599 h 267599"/>
              <a:gd name="connsiteX8" fmla="*/ 684218 w 1404376"/>
              <a:gd name="connsiteY8" fmla="*/ 192453 h 267599"/>
              <a:gd name="connsiteX9" fmla="*/ 4800 w 1404376"/>
              <a:gd name="connsiteY9" fmla="*/ 267598 h 267599"/>
              <a:gd name="connsiteX10" fmla="*/ 0 w 1404376"/>
              <a:gd name="connsiteY10" fmla="*/ 224514 h 267599"/>
              <a:gd name="connsiteX11" fmla="*/ 669936 w 1404376"/>
              <a:gd name="connsiteY11" fmla="*/ 143356 h 267599"/>
              <a:gd name="connsiteX12" fmla="*/ 2381 w 1404376"/>
              <a:gd name="connsiteY12" fmla="*/ 43178 h 267599"/>
              <a:gd name="connsiteX0" fmla="*/ 2381 w 1404376"/>
              <a:gd name="connsiteY0" fmla="*/ 43178 h 267599"/>
              <a:gd name="connsiteX1" fmla="*/ 38 w 1404376"/>
              <a:gd name="connsiteY1" fmla="*/ 0 h 267599"/>
              <a:gd name="connsiteX2" fmla="*/ 686599 w 1404376"/>
              <a:gd name="connsiteY2" fmla="*/ 103721 h 267599"/>
              <a:gd name="connsiteX3" fmla="*/ 1404117 w 1404376"/>
              <a:gd name="connsiteY3" fmla="*/ 0 h 267599"/>
              <a:gd name="connsiteX4" fmla="*/ 1404155 w 1404376"/>
              <a:gd name="connsiteY4" fmla="*/ 40704 h 267599"/>
              <a:gd name="connsiteX5" fmla="*/ 712262 w 1404376"/>
              <a:gd name="connsiteY5" fmla="*/ 143324 h 267599"/>
              <a:gd name="connsiteX6" fmla="*/ 1401774 w 1404376"/>
              <a:gd name="connsiteY6" fmla="*/ 231657 h 267599"/>
              <a:gd name="connsiteX7" fmla="*/ 1401735 w 1404376"/>
              <a:gd name="connsiteY7" fmla="*/ 267599 h 267599"/>
              <a:gd name="connsiteX8" fmla="*/ 696124 w 1404376"/>
              <a:gd name="connsiteY8" fmla="*/ 178166 h 267599"/>
              <a:gd name="connsiteX9" fmla="*/ 4800 w 1404376"/>
              <a:gd name="connsiteY9" fmla="*/ 267598 h 267599"/>
              <a:gd name="connsiteX10" fmla="*/ 0 w 1404376"/>
              <a:gd name="connsiteY10" fmla="*/ 224514 h 267599"/>
              <a:gd name="connsiteX11" fmla="*/ 669936 w 1404376"/>
              <a:gd name="connsiteY11" fmla="*/ 143356 h 267599"/>
              <a:gd name="connsiteX12" fmla="*/ 2381 w 1404376"/>
              <a:gd name="connsiteY12" fmla="*/ 43178 h 267599"/>
              <a:gd name="connsiteX0" fmla="*/ 2381 w 1404376"/>
              <a:gd name="connsiteY0" fmla="*/ 43178 h 267599"/>
              <a:gd name="connsiteX1" fmla="*/ 38 w 1404376"/>
              <a:gd name="connsiteY1" fmla="*/ 0 h 267599"/>
              <a:gd name="connsiteX2" fmla="*/ 686599 w 1404376"/>
              <a:gd name="connsiteY2" fmla="*/ 103721 h 267599"/>
              <a:gd name="connsiteX3" fmla="*/ 1404117 w 1404376"/>
              <a:gd name="connsiteY3" fmla="*/ 0 h 267599"/>
              <a:gd name="connsiteX4" fmla="*/ 1404155 w 1404376"/>
              <a:gd name="connsiteY4" fmla="*/ 40704 h 267599"/>
              <a:gd name="connsiteX5" fmla="*/ 712262 w 1404376"/>
              <a:gd name="connsiteY5" fmla="*/ 143324 h 267599"/>
              <a:gd name="connsiteX6" fmla="*/ 1401774 w 1404376"/>
              <a:gd name="connsiteY6" fmla="*/ 231657 h 267599"/>
              <a:gd name="connsiteX7" fmla="*/ 1401735 w 1404376"/>
              <a:gd name="connsiteY7" fmla="*/ 267599 h 267599"/>
              <a:gd name="connsiteX8" fmla="*/ 684218 w 1404376"/>
              <a:gd name="connsiteY8" fmla="*/ 180547 h 267599"/>
              <a:gd name="connsiteX9" fmla="*/ 4800 w 1404376"/>
              <a:gd name="connsiteY9" fmla="*/ 267598 h 267599"/>
              <a:gd name="connsiteX10" fmla="*/ 0 w 1404376"/>
              <a:gd name="connsiteY10" fmla="*/ 224514 h 267599"/>
              <a:gd name="connsiteX11" fmla="*/ 669936 w 1404376"/>
              <a:gd name="connsiteY11" fmla="*/ 143356 h 267599"/>
              <a:gd name="connsiteX12" fmla="*/ 2381 w 1404376"/>
              <a:gd name="connsiteY12" fmla="*/ 43178 h 267599"/>
              <a:gd name="connsiteX0" fmla="*/ 2381 w 1404376"/>
              <a:gd name="connsiteY0" fmla="*/ 43178 h 267599"/>
              <a:gd name="connsiteX1" fmla="*/ 38 w 1404376"/>
              <a:gd name="connsiteY1" fmla="*/ 0 h 267599"/>
              <a:gd name="connsiteX2" fmla="*/ 686599 w 1404376"/>
              <a:gd name="connsiteY2" fmla="*/ 103721 h 267599"/>
              <a:gd name="connsiteX3" fmla="*/ 1404117 w 1404376"/>
              <a:gd name="connsiteY3" fmla="*/ 0 h 267599"/>
              <a:gd name="connsiteX4" fmla="*/ 1404155 w 1404376"/>
              <a:gd name="connsiteY4" fmla="*/ 40704 h 267599"/>
              <a:gd name="connsiteX5" fmla="*/ 712262 w 1404376"/>
              <a:gd name="connsiteY5" fmla="*/ 143324 h 267599"/>
              <a:gd name="connsiteX6" fmla="*/ 1401774 w 1404376"/>
              <a:gd name="connsiteY6" fmla="*/ 231657 h 267599"/>
              <a:gd name="connsiteX7" fmla="*/ 1401735 w 1404376"/>
              <a:gd name="connsiteY7" fmla="*/ 267599 h 267599"/>
              <a:gd name="connsiteX8" fmla="*/ 693743 w 1404376"/>
              <a:gd name="connsiteY8" fmla="*/ 180547 h 267599"/>
              <a:gd name="connsiteX9" fmla="*/ 4800 w 1404376"/>
              <a:gd name="connsiteY9" fmla="*/ 267598 h 267599"/>
              <a:gd name="connsiteX10" fmla="*/ 0 w 1404376"/>
              <a:gd name="connsiteY10" fmla="*/ 224514 h 267599"/>
              <a:gd name="connsiteX11" fmla="*/ 669936 w 1404376"/>
              <a:gd name="connsiteY11" fmla="*/ 143356 h 267599"/>
              <a:gd name="connsiteX12" fmla="*/ 2381 w 1404376"/>
              <a:gd name="connsiteY12" fmla="*/ 43178 h 267599"/>
              <a:gd name="connsiteX0" fmla="*/ 2381 w 1404376"/>
              <a:gd name="connsiteY0" fmla="*/ 43178 h 267599"/>
              <a:gd name="connsiteX1" fmla="*/ 38 w 1404376"/>
              <a:gd name="connsiteY1" fmla="*/ 0 h 267599"/>
              <a:gd name="connsiteX2" fmla="*/ 686599 w 1404376"/>
              <a:gd name="connsiteY2" fmla="*/ 103721 h 267599"/>
              <a:gd name="connsiteX3" fmla="*/ 1404117 w 1404376"/>
              <a:gd name="connsiteY3" fmla="*/ 0 h 267599"/>
              <a:gd name="connsiteX4" fmla="*/ 1404155 w 1404376"/>
              <a:gd name="connsiteY4" fmla="*/ 40704 h 267599"/>
              <a:gd name="connsiteX5" fmla="*/ 712262 w 1404376"/>
              <a:gd name="connsiteY5" fmla="*/ 143324 h 267599"/>
              <a:gd name="connsiteX6" fmla="*/ 1401774 w 1404376"/>
              <a:gd name="connsiteY6" fmla="*/ 231657 h 267599"/>
              <a:gd name="connsiteX7" fmla="*/ 1401735 w 1404376"/>
              <a:gd name="connsiteY7" fmla="*/ 267599 h 267599"/>
              <a:gd name="connsiteX8" fmla="*/ 686599 w 1404376"/>
              <a:gd name="connsiteY8" fmla="*/ 180547 h 267599"/>
              <a:gd name="connsiteX9" fmla="*/ 4800 w 1404376"/>
              <a:gd name="connsiteY9" fmla="*/ 267598 h 267599"/>
              <a:gd name="connsiteX10" fmla="*/ 0 w 1404376"/>
              <a:gd name="connsiteY10" fmla="*/ 224514 h 267599"/>
              <a:gd name="connsiteX11" fmla="*/ 669936 w 1404376"/>
              <a:gd name="connsiteY11" fmla="*/ 143356 h 267599"/>
              <a:gd name="connsiteX12" fmla="*/ 2381 w 1404376"/>
              <a:gd name="connsiteY12" fmla="*/ 43178 h 267599"/>
              <a:gd name="connsiteX0" fmla="*/ 2381 w 1404376"/>
              <a:gd name="connsiteY0" fmla="*/ 43178 h 267599"/>
              <a:gd name="connsiteX1" fmla="*/ 38 w 1404376"/>
              <a:gd name="connsiteY1" fmla="*/ 0 h 267599"/>
              <a:gd name="connsiteX2" fmla="*/ 686599 w 1404376"/>
              <a:gd name="connsiteY2" fmla="*/ 103721 h 267599"/>
              <a:gd name="connsiteX3" fmla="*/ 1404117 w 1404376"/>
              <a:gd name="connsiteY3" fmla="*/ 0 h 267599"/>
              <a:gd name="connsiteX4" fmla="*/ 1404155 w 1404376"/>
              <a:gd name="connsiteY4" fmla="*/ 40704 h 267599"/>
              <a:gd name="connsiteX5" fmla="*/ 712262 w 1404376"/>
              <a:gd name="connsiteY5" fmla="*/ 143324 h 267599"/>
              <a:gd name="connsiteX6" fmla="*/ 1401774 w 1404376"/>
              <a:gd name="connsiteY6" fmla="*/ 231657 h 267599"/>
              <a:gd name="connsiteX7" fmla="*/ 1401735 w 1404376"/>
              <a:gd name="connsiteY7" fmla="*/ 267599 h 267599"/>
              <a:gd name="connsiteX8" fmla="*/ 686599 w 1404376"/>
              <a:gd name="connsiteY8" fmla="*/ 180547 h 267599"/>
              <a:gd name="connsiteX9" fmla="*/ 4800 w 1404376"/>
              <a:gd name="connsiteY9" fmla="*/ 267598 h 267599"/>
              <a:gd name="connsiteX10" fmla="*/ 0 w 1404376"/>
              <a:gd name="connsiteY10" fmla="*/ 224514 h 267599"/>
              <a:gd name="connsiteX11" fmla="*/ 627073 w 1404376"/>
              <a:gd name="connsiteY11" fmla="*/ 145738 h 267599"/>
              <a:gd name="connsiteX12" fmla="*/ 2381 w 1404376"/>
              <a:gd name="connsiteY12" fmla="*/ 43178 h 267599"/>
              <a:gd name="connsiteX0" fmla="*/ 2381 w 1404376"/>
              <a:gd name="connsiteY0" fmla="*/ 43178 h 267599"/>
              <a:gd name="connsiteX1" fmla="*/ 38 w 1404376"/>
              <a:gd name="connsiteY1" fmla="*/ 0 h 267599"/>
              <a:gd name="connsiteX2" fmla="*/ 686599 w 1404376"/>
              <a:gd name="connsiteY2" fmla="*/ 103721 h 267599"/>
              <a:gd name="connsiteX3" fmla="*/ 1404117 w 1404376"/>
              <a:gd name="connsiteY3" fmla="*/ 0 h 267599"/>
              <a:gd name="connsiteX4" fmla="*/ 1404155 w 1404376"/>
              <a:gd name="connsiteY4" fmla="*/ 40704 h 267599"/>
              <a:gd name="connsiteX5" fmla="*/ 736075 w 1404376"/>
              <a:gd name="connsiteY5" fmla="*/ 143324 h 267599"/>
              <a:gd name="connsiteX6" fmla="*/ 1401774 w 1404376"/>
              <a:gd name="connsiteY6" fmla="*/ 231657 h 267599"/>
              <a:gd name="connsiteX7" fmla="*/ 1401735 w 1404376"/>
              <a:gd name="connsiteY7" fmla="*/ 267599 h 267599"/>
              <a:gd name="connsiteX8" fmla="*/ 686599 w 1404376"/>
              <a:gd name="connsiteY8" fmla="*/ 180547 h 267599"/>
              <a:gd name="connsiteX9" fmla="*/ 4800 w 1404376"/>
              <a:gd name="connsiteY9" fmla="*/ 267598 h 267599"/>
              <a:gd name="connsiteX10" fmla="*/ 0 w 1404376"/>
              <a:gd name="connsiteY10" fmla="*/ 224514 h 267599"/>
              <a:gd name="connsiteX11" fmla="*/ 627073 w 1404376"/>
              <a:gd name="connsiteY11" fmla="*/ 145738 h 267599"/>
              <a:gd name="connsiteX12" fmla="*/ 2381 w 1404376"/>
              <a:gd name="connsiteY12" fmla="*/ 43178 h 267599"/>
              <a:gd name="connsiteX0" fmla="*/ 2381 w 1404376"/>
              <a:gd name="connsiteY0" fmla="*/ 43178 h 267599"/>
              <a:gd name="connsiteX1" fmla="*/ 38 w 1404376"/>
              <a:gd name="connsiteY1" fmla="*/ 0 h 267599"/>
              <a:gd name="connsiteX2" fmla="*/ 686599 w 1404376"/>
              <a:gd name="connsiteY2" fmla="*/ 103721 h 267599"/>
              <a:gd name="connsiteX3" fmla="*/ 1404117 w 1404376"/>
              <a:gd name="connsiteY3" fmla="*/ 0 h 267599"/>
              <a:gd name="connsiteX4" fmla="*/ 1404155 w 1404376"/>
              <a:gd name="connsiteY4" fmla="*/ 40704 h 267599"/>
              <a:gd name="connsiteX5" fmla="*/ 747981 w 1404376"/>
              <a:gd name="connsiteY5" fmla="*/ 143324 h 267599"/>
              <a:gd name="connsiteX6" fmla="*/ 1401774 w 1404376"/>
              <a:gd name="connsiteY6" fmla="*/ 231657 h 267599"/>
              <a:gd name="connsiteX7" fmla="*/ 1401735 w 1404376"/>
              <a:gd name="connsiteY7" fmla="*/ 267599 h 267599"/>
              <a:gd name="connsiteX8" fmla="*/ 686599 w 1404376"/>
              <a:gd name="connsiteY8" fmla="*/ 180547 h 267599"/>
              <a:gd name="connsiteX9" fmla="*/ 4800 w 1404376"/>
              <a:gd name="connsiteY9" fmla="*/ 267598 h 267599"/>
              <a:gd name="connsiteX10" fmla="*/ 0 w 1404376"/>
              <a:gd name="connsiteY10" fmla="*/ 224514 h 267599"/>
              <a:gd name="connsiteX11" fmla="*/ 627073 w 1404376"/>
              <a:gd name="connsiteY11" fmla="*/ 145738 h 267599"/>
              <a:gd name="connsiteX12" fmla="*/ 2381 w 1404376"/>
              <a:gd name="connsiteY12" fmla="*/ 43178 h 267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76" h="267599">
                <a:moveTo>
                  <a:pt x="2381" y="43178"/>
                </a:moveTo>
                <a:lnTo>
                  <a:pt x="38" y="0"/>
                </a:lnTo>
                <a:lnTo>
                  <a:pt x="686599" y="103721"/>
                </a:lnTo>
                <a:lnTo>
                  <a:pt x="1404117" y="0"/>
                </a:lnTo>
                <a:cubicBezTo>
                  <a:pt x="1403336" y="22299"/>
                  <a:pt x="1404936" y="18405"/>
                  <a:pt x="1404155" y="40704"/>
                </a:cubicBezTo>
                <a:lnTo>
                  <a:pt x="747981" y="143324"/>
                </a:lnTo>
                <a:lnTo>
                  <a:pt x="1401774" y="231657"/>
                </a:lnTo>
                <a:cubicBezTo>
                  <a:pt x="1401761" y="243638"/>
                  <a:pt x="1401748" y="255618"/>
                  <a:pt x="1401735" y="267599"/>
                </a:cubicBezTo>
                <a:lnTo>
                  <a:pt x="686599" y="180547"/>
                </a:lnTo>
                <a:lnTo>
                  <a:pt x="4800" y="267598"/>
                </a:lnTo>
                <a:lnTo>
                  <a:pt x="0" y="224514"/>
                </a:lnTo>
                <a:lnTo>
                  <a:pt x="627073" y="145738"/>
                </a:lnTo>
                <a:lnTo>
                  <a:pt x="2381" y="43178"/>
                </a:lnTo>
                <a:close/>
              </a:path>
            </a:pathLst>
          </a:cu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de-DE" dirty="0" smtClean="0">
              <a:solidFill>
                <a:schemeClr val="tx1"/>
              </a:solidFill>
              <a:latin typeface="Arial" pitchFamily="34" charset="0"/>
              <a:cs typeface="Arial" pitchFamily="34" charset="0"/>
            </a:endParaRPr>
          </a:p>
        </p:txBody>
      </p:sp>
      <p:sp>
        <p:nvSpPr>
          <p:cNvPr id="4" name="Right Arrow 3"/>
          <p:cNvSpPr/>
          <p:nvPr/>
        </p:nvSpPr>
        <p:spPr>
          <a:xfrm>
            <a:off x="3491880" y="1214072"/>
            <a:ext cx="1728192" cy="290985"/>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de-DE" dirty="0" smtClean="0">
              <a:solidFill>
                <a:schemeClr val="tx1"/>
              </a:solidFill>
              <a:latin typeface="Arial" pitchFamily="34" charset="0"/>
              <a:cs typeface="Arial" pitchFamily="34" charset="0"/>
            </a:endParaRPr>
          </a:p>
        </p:txBody>
      </p:sp>
      <p:sp>
        <p:nvSpPr>
          <p:cNvPr id="8" name="Rectangle 7"/>
          <p:cNvSpPr/>
          <p:nvPr/>
        </p:nvSpPr>
        <p:spPr>
          <a:xfrm>
            <a:off x="5432353" y="993120"/>
            <a:ext cx="2736304" cy="761398"/>
          </a:xfrm>
          <a:prstGeom prst="rect">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de-DE" dirty="0" smtClean="0">
              <a:solidFill>
                <a:schemeClr val="tx1"/>
              </a:solidFill>
              <a:latin typeface="Arial" pitchFamily="34" charset="0"/>
              <a:cs typeface="Arial" pitchFamily="34" charset="0"/>
            </a:endParaRPr>
          </a:p>
        </p:txBody>
      </p:sp>
      <p:sp>
        <p:nvSpPr>
          <p:cNvPr id="5" name="TextBox 4"/>
          <p:cNvSpPr txBox="1"/>
          <p:nvPr/>
        </p:nvSpPr>
        <p:spPr>
          <a:xfrm>
            <a:off x="5612373" y="1158375"/>
            <a:ext cx="2376264" cy="430887"/>
          </a:xfrm>
          <a:prstGeom prst="rect">
            <a:avLst/>
          </a:prstGeom>
          <a:noFill/>
        </p:spPr>
        <p:txBody>
          <a:bodyPr wrap="square" lIns="0" tIns="0" rIns="0" bIns="0" rtlCol="0">
            <a:spAutoFit/>
          </a:bodyPr>
          <a:lstStyle/>
          <a:p>
            <a:r>
              <a:rPr lang="de-DE" sz="1400" dirty="0" err="1" smtClean="0">
                <a:latin typeface="Arial" pitchFamily="34" charset="0"/>
                <a:cs typeface="Arial" pitchFamily="34" charset="0"/>
              </a:rPr>
              <a:t>Assign</a:t>
            </a:r>
            <a:r>
              <a:rPr lang="de-DE" sz="1400" dirty="0" smtClean="0">
                <a:latin typeface="Arial" pitchFamily="34" charset="0"/>
                <a:cs typeface="Arial" pitchFamily="34" charset="0"/>
              </a:rPr>
              <a:t> </a:t>
            </a:r>
            <a:r>
              <a:rPr lang="de-DE" sz="1400" dirty="0" err="1" smtClean="0">
                <a:latin typeface="Arial" pitchFamily="34" charset="0"/>
                <a:cs typeface="Arial" pitchFamily="34" charset="0"/>
              </a:rPr>
              <a:t>shops</a:t>
            </a:r>
            <a:r>
              <a:rPr lang="de-DE" sz="1400" dirty="0" smtClean="0">
                <a:latin typeface="Arial" pitchFamily="34" charset="0"/>
                <a:cs typeface="Arial" pitchFamily="34" charset="0"/>
              </a:rPr>
              <a:t> </a:t>
            </a:r>
            <a:r>
              <a:rPr lang="de-DE" sz="1400" dirty="0" err="1" smtClean="0">
                <a:latin typeface="Arial" pitchFamily="34" charset="0"/>
                <a:cs typeface="Arial" pitchFamily="34" charset="0"/>
              </a:rPr>
              <a:t>to</a:t>
            </a:r>
            <a:r>
              <a:rPr lang="de-DE" sz="1400" dirty="0" smtClean="0">
                <a:latin typeface="Arial" pitchFamily="34" charset="0"/>
                <a:cs typeface="Arial" pitchFamily="34" charset="0"/>
              </a:rPr>
              <a:t> </a:t>
            </a:r>
            <a:r>
              <a:rPr lang="de-DE" sz="1400" dirty="0" err="1" smtClean="0">
                <a:latin typeface="Arial" pitchFamily="34" charset="0"/>
                <a:cs typeface="Arial" pitchFamily="34" charset="0"/>
              </a:rPr>
              <a:t>the</a:t>
            </a:r>
            <a:r>
              <a:rPr lang="de-DE" sz="1400" dirty="0" smtClean="0">
                <a:latin typeface="Arial" pitchFamily="34" charset="0"/>
                <a:cs typeface="Arial" pitchFamily="34" charset="0"/>
              </a:rPr>
              <a:t> </a:t>
            </a:r>
            <a:r>
              <a:rPr lang="de-DE" sz="1400" dirty="0" err="1" smtClean="0">
                <a:latin typeface="Arial" pitchFamily="34" charset="0"/>
                <a:cs typeface="Arial" pitchFamily="34" charset="0"/>
              </a:rPr>
              <a:t>nearest</a:t>
            </a:r>
            <a:r>
              <a:rPr lang="de-DE" sz="1400" dirty="0" smtClean="0">
                <a:latin typeface="Arial" pitchFamily="34" charset="0"/>
                <a:cs typeface="Arial" pitchFamily="34" charset="0"/>
              </a:rPr>
              <a:t> DC </a:t>
            </a:r>
            <a:r>
              <a:rPr lang="de-DE" sz="1400" dirty="0" err="1" smtClean="0">
                <a:latin typeface="Arial" pitchFamily="34" charset="0"/>
                <a:cs typeface="Arial" pitchFamily="34" charset="0"/>
              </a:rPr>
              <a:t>according</a:t>
            </a:r>
            <a:r>
              <a:rPr lang="de-DE" sz="1400" dirty="0" smtClean="0">
                <a:latin typeface="Arial" pitchFamily="34" charset="0"/>
                <a:cs typeface="Arial" pitchFamily="34" charset="0"/>
              </a:rPr>
              <a:t> </a:t>
            </a:r>
            <a:r>
              <a:rPr lang="de-DE" sz="1400" dirty="0" err="1" smtClean="0">
                <a:latin typeface="Arial" pitchFamily="34" charset="0"/>
                <a:cs typeface="Arial" pitchFamily="34" charset="0"/>
              </a:rPr>
              <a:t>to</a:t>
            </a:r>
            <a:r>
              <a:rPr lang="de-DE" sz="1400" dirty="0" smtClean="0">
                <a:latin typeface="Arial" pitchFamily="34" charset="0"/>
                <a:cs typeface="Arial" pitchFamily="34" charset="0"/>
              </a:rPr>
              <a:t> </a:t>
            </a:r>
            <a:r>
              <a:rPr lang="de-DE" sz="1400" dirty="0" err="1" smtClean="0">
                <a:latin typeface="Arial" pitchFamily="34" charset="0"/>
                <a:cs typeface="Arial" pitchFamily="34" charset="0"/>
              </a:rPr>
              <a:t>the</a:t>
            </a:r>
            <a:r>
              <a:rPr lang="de-DE" sz="1400" dirty="0" smtClean="0">
                <a:latin typeface="Arial" pitchFamily="34" charset="0"/>
                <a:cs typeface="Arial" pitchFamily="34" charset="0"/>
              </a:rPr>
              <a:t> </a:t>
            </a:r>
            <a:r>
              <a:rPr lang="de-DE" sz="1400" dirty="0" err="1" smtClean="0">
                <a:latin typeface="Arial" pitchFamily="34" charset="0"/>
                <a:cs typeface="Arial" pitchFamily="34" charset="0"/>
              </a:rPr>
              <a:t>labels</a:t>
            </a:r>
            <a:endParaRPr lang="de-DE" sz="1400" dirty="0" smtClean="0">
              <a:latin typeface="Arial" pitchFamily="34" charset="0"/>
              <a:cs typeface="Arial" pitchFamily="34" charset="0"/>
            </a:endParaRPr>
          </a:p>
        </p:txBody>
      </p:sp>
    </p:spTree>
    <p:extLst>
      <p:ext uri="{BB962C8B-B14F-4D97-AF65-F5344CB8AC3E}">
        <p14:creationId xmlns:p14="http://schemas.microsoft.com/office/powerpoint/2010/main" val="28413019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p:cNvSpPr>
            <a:spLocks noGrp="1"/>
          </p:cNvSpPr>
          <p:nvPr>
            <p:ph type="sldNum" sz="quarter" idx="14"/>
          </p:nvPr>
        </p:nvSpPr>
        <p:spPr/>
        <p:txBody>
          <a:bodyPr/>
          <a:lstStyle/>
          <a:p>
            <a:pPr>
              <a:defRPr/>
            </a:pPr>
            <a:r>
              <a:rPr lang="en-GB" noProof="0" smtClean="0"/>
              <a:t>DLR.de  •  Chart </a:t>
            </a:r>
            <a:fld id="{18C7CB6D-895A-4F21-B0E7-2185F6FE5534}" type="slidenum">
              <a:rPr lang="en-GB" noProof="0" smtClean="0"/>
              <a:pPr>
                <a:defRPr/>
              </a:pPr>
              <a:t>22</a:t>
            </a:fld>
            <a:endParaRPr lang="en-GB" noProof="0"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140923"/>
            <a:ext cx="6804249" cy="6192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platzhalter 2"/>
          <p:cNvSpPr txBox="1">
            <a:spLocks/>
          </p:cNvSpPr>
          <p:nvPr/>
        </p:nvSpPr>
        <p:spPr bwMode="auto">
          <a:xfrm>
            <a:off x="486000" y="1196752"/>
            <a:ext cx="7758408"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80000" indent="-180000" algn="l" defTabSz="914400" rtl="0" eaLnBrk="1" latinLnBrk="0" hangingPunct="1">
              <a:spcBef>
                <a:spcPts val="300"/>
              </a:spcBef>
              <a:spcAft>
                <a:spcPts val="0"/>
              </a:spcAft>
              <a:buFont typeface="Arial" pitchFamily="34" charset="0"/>
              <a:buChar char="•"/>
              <a:defRPr sz="1800" kern="1200">
                <a:solidFill>
                  <a:schemeClr val="tx1"/>
                </a:solidFill>
                <a:latin typeface="Arial" pitchFamily="34" charset="0"/>
                <a:ea typeface="+mn-ea"/>
                <a:cs typeface="Arial" pitchFamily="34" charset="0"/>
              </a:defRPr>
            </a:lvl1pPr>
            <a:lvl2pPr marL="62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2pPr>
            <a:lvl3pPr marL="107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3pPr>
            <a:lvl4pPr marL="15228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4pPr>
            <a:lvl5pPr marL="19692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Assignment Result</a:t>
            </a:r>
          </a:p>
          <a:p>
            <a:endParaRPr lang="en-GB" dirty="0" smtClean="0"/>
          </a:p>
          <a:p>
            <a:pPr lvl="1"/>
            <a:r>
              <a:rPr lang="de-DE" dirty="0" smtClean="0"/>
              <a:t>40 Distribution Centers</a:t>
            </a:r>
          </a:p>
          <a:p>
            <a:pPr lvl="1"/>
            <a:r>
              <a:rPr lang="de-DE" dirty="0" smtClean="0"/>
              <a:t>6817 Shops</a:t>
            </a:r>
            <a:endParaRPr lang="de-DE" dirty="0"/>
          </a:p>
          <a:p>
            <a:pPr lvl="1"/>
            <a:endParaRPr lang="de-DE" dirty="0" smtClean="0"/>
          </a:p>
          <a:p>
            <a:pPr lvl="1"/>
            <a:endParaRPr lang="de-DE" dirty="0"/>
          </a:p>
          <a:p>
            <a:pPr marL="446400" lvl="1" indent="0">
              <a:buNone/>
            </a:pPr>
            <a:endParaRPr lang="de-DE" dirty="0"/>
          </a:p>
        </p:txBody>
      </p:sp>
    </p:spTree>
    <p:extLst>
      <p:ext uri="{BB962C8B-B14F-4D97-AF65-F5344CB8AC3E}">
        <p14:creationId xmlns:p14="http://schemas.microsoft.com/office/powerpoint/2010/main" val="19483365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p:cNvSpPr>
            <a:spLocks noGrp="1"/>
          </p:cNvSpPr>
          <p:nvPr>
            <p:ph type="sldNum" sz="quarter" idx="14"/>
          </p:nvPr>
        </p:nvSpPr>
        <p:spPr/>
        <p:txBody>
          <a:bodyPr/>
          <a:lstStyle/>
          <a:p>
            <a:pPr>
              <a:defRPr/>
            </a:pPr>
            <a:r>
              <a:rPr lang="en-GB" noProof="0" smtClean="0"/>
              <a:t>DLR.de  •  Chart </a:t>
            </a:r>
            <a:fld id="{18C7CB6D-895A-4F21-B0E7-2185F6FE5534}" type="slidenum">
              <a:rPr lang="en-GB" noProof="0" smtClean="0"/>
              <a:pPr>
                <a:defRPr/>
              </a:pPr>
              <a:t>23</a:t>
            </a:fld>
            <a:endParaRPr lang="en-GB" noProof="0" dirty="0"/>
          </a:p>
        </p:txBody>
      </p:sp>
      <p:pic>
        <p:nvPicPr>
          <p:cNvPr id="2050" name="Picture 2" descr="C:\Users\zhan_le\Desktop\pair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856" y="618028"/>
            <a:ext cx="7224398" cy="5691292"/>
          </a:xfrm>
          <a:prstGeom prst="rect">
            <a:avLst/>
          </a:prstGeom>
          <a:noFill/>
          <a:extLst>
            <a:ext uri="{909E8E84-426E-40DD-AFC4-6F175D3DCCD1}">
              <a14:hiddenFill xmlns:a14="http://schemas.microsoft.com/office/drawing/2010/main">
                <a:solidFill>
                  <a:srgbClr val="FFFFFF"/>
                </a:solidFill>
              </a14:hiddenFill>
            </a:ext>
          </a:extLst>
        </p:spPr>
      </p:pic>
      <p:sp>
        <p:nvSpPr>
          <p:cNvPr id="7" name="Textplatzhalter 2"/>
          <p:cNvSpPr txBox="1">
            <a:spLocks/>
          </p:cNvSpPr>
          <p:nvPr/>
        </p:nvSpPr>
        <p:spPr bwMode="auto">
          <a:xfrm>
            <a:off x="486000" y="1196752"/>
            <a:ext cx="7758408"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80000" indent="-180000" algn="l" defTabSz="914400" rtl="0" eaLnBrk="1" latinLnBrk="0" hangingPunct="1">
              <a:spcBef>
                <a:spcPts val="300"/>
              </a:spcBef>
              <a:spcAft>
                <a:spcPts val="0"/>
              </a:spcAft>
              <a:buFont typeface="Arial" pitchFamily="34" charset="0"/>
              <a:buChar char="•"/>
              <a:defRPr sz="1800" kern="1200">
                <a:solidFill>
                  <a:schemeClr val="tx1"/>
                </a:solidFill>
                <a:latin typeface="Arial" pitchFamily="34" charset="0"/>
                <a:ea typeface="+mn-ea"/>
                <a:cs typeface="Arial" pitchFamily="34" charset="0"/>
              </a:defRPr>
            </a:lvl1pPr>
            <a:lvl2pPr marL="62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2pPr>
            <a:lvl3pPr marL="107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3pPr>
            <a:lvl4pPr marL="15228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4pPr>
            <a:lvl5pPr marL="19692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Assignment Result</a:t>
            </a:r>
          </a:p>
          <a:p>
            <a:endParaRPr lang="en-GB" dirty="0" smtClean="0"/>
          </a:p>
          <a:p>
            <a:pPr lvl="1"/>
            <a:endParaRPr lang="de-DE" dirty="0"/>
          </a:p>
          <a:p>
            <a:pPr lvl="1"/>
            <a:endParaRPr lang="de-DE" dirty="0" smtClean="0"/>
          </a:p>
          <a:p>
            <a:pPr lvl="1"/>
            <a:endParaRPr lang="de-DE" dirty="0"/>
          </a:p>
          <a:p>
            <a:pPr marL="446400" lvl="1" indent="0">
              <a:buNone/>
            </a:pPr>
            <a:endParaRPr lang="de-DE" dirty="0"/>
          </a:p>
        </p:txBody>
      </p:sp>
    </p:spTree>
    <p:extLst>
      <p:ext uri="{BB962C8B-B14F-4D97-AF65-F5344CB8AC3E}">
        <p14:creationId xmlns:p14="http://schemas.microsoft.com/office/powerpoint/2010/main" val="8733611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p:cNvSpPr>
            <a:spLocks noGrp="1"/>
          </p:cNvSpPr>
          <p:nvPr>
            <p:ph type="sldNum" sz="quarter" idx="14"/>
          </p:nvPr>
        </p:nvSpPr>
        <p:spPr/>
        <p:txBody>
          <a:bodyPr/>
          <a:lstStyle/>
          <a:p>
            <a:pPr>
              <a:defRPr/>
            </a:pPr>
            <a:r>
              <a:rPr lang="en-GB" noProof="0" smtClean="0"/>
              <a:t>DLR.de  •  Chart </a:t>
            </a:r>
            <a:fld id="{18C7CB6D-895A-4F21-B0E7-2185F6FE5534}" type="slidenum">
              <a:rPr lang="en-GB" noProof="0" smtClean="0"/>
              <a:pPr>
                <a:defRPr/>
              </a:pPr>
              <a:t>24</a:t>
            </a:fld>
            <a:endParaRPr lang="en-GB" noProof="0" dirty="0"/>
          </a:p>
        </p:txBody>
      </p:sp>
      <p:pic>
        <p:nvPicPr>
          <p:cNvPr id="5" name="Picture 2" descr="C:\Users\zhan_le\Desktop\pair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856" y="693127"/>
            <a:ext cx="6926155" cy="5616193"/>
          </a:xfrm>
          <a:prstGeom prst="rect">
            <a:avLst/>
          </a:prstGeom>
          <a:noFill/>
          <a:extLst>
            <a:ext uri="{909E8E84-426E-40DD-AFC4-6F175D3DCCD1}">
              <a14:hiddenFill xmlns:a14="http://schemas.microsoft.com/office/drawing/2010/main">
                <a:solidFill>
                  <a:srgbClr val="FFFFFF"/>
                </a:solidFill>
              </a14:hiddenFill>
            </a:ext>
          </a:extLst>
        </p:spPr>
      </p:pic>
      <p:sp>
        <p:nvSpPr>
          <p:cNvPr id="7" name="Textplatzhalter 2"/>
          <p:cNvSpPr txBox="1">
            <a:spLocks/>
          </p:cNvSpPr>
          <p:nvPr/>
        </p:nvSpPr>
        <p:spPr bwMode="auto">
          <a:xfrm>
            <a:off x="486000" y="1196752"/>
            <a:ext cx="7758408"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80000" indent="-180000" algn="l" defTabSz="914400" rtl="0" eaLnBrk="1" latinLnBrk="0" hangingPunct="1">
              <a:spcBef>
                <a:spcPts val="300"/>
              </a:spcBef>
              <a:spcAft>
                <a:spcPts val="0"/>
              </a:spcAft>
              <a:buFont typeface="Arial" pitchFamily="34" charset="0"/>
              <a:buChar char="•"/>
              <a:defRPr sz="1800" kern="1200">
                <a:solidFill>
                  <a:schemeClr val="tx1"/>
                </a:solidFill>
                <a:latin typeface="Arial" pitchFamily="34" charset="0"/>
                <a:ea typeface="+mn-ea"/>
                <a:cs typeface="Arial" pitchFamily="34" charset="0"/>
              </a:defRPr>
            </a:lvl1pPr>
            <a:lvl2pPr marL="62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2pPr>
            <a:lvl3pPr marL="107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3pPr>
            <a:lvl4pPr marL="15228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4pPr>
            <a:lvl5pPr marL="19692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Assignment Result</a:t>
            </a:r>
          </a:p>
          <a:p>
            <a:endParaRPr lang="en-GB" dirty="0" smtClean="0"/>
          </a:p>
          <a:p>
            <a:pPr lvl="1"/>
            <a:endParaRPr lang="de-DE" dirty="0"/>
          </a:p>
          <a:p>
            <a:pPr lvl="1"/>
            <a:endParaRPr lang="de-DE" dirty="0" smtClean="0"/>
          </a:p>
          <a:p>
            <a:pPr lvl="1"/>
            <a:endParaRPr lang="de-DE" dirty="0"/>
          </a:p>
          <a:p>
            <a:pPr marL="446400" lvl="1" indent="0">
              <a:buNone/>
            </a:pPr>
            <a:endParaRPr lang="de-DE" dirty="0"/>
          </a:p>
        </p:txBody>
      </p:sp>
      <p:cxnSp>
        <p:nvCxnSpPr>
          <p:cNvPr id="13" name="Straight Connector 12"/>
          <p:cNvCxnSpPr/>
          <p:nvPr/>
        </p:nvCxnSpPr>
        <p:spPr>
          <a:xfrm flipV="1">
            <a:off x="3491880" y="1772816"/>
            <a:ext cx="3888432" cy="3096344"/>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rot="19316964">
            <a:off x="4413141" y="2925085"/>
            <a:ext cx="2117915" cy="71979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de-DE" dirty="0" smtClean="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7974374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p:cNvSpPr>
            <a:spLocks noGrp="1"/>
          </p:cNvSpPr>
          <p:nvPr>
            <p:ph type="sldNum" sz="quarter" idx="14"/>
          </p:nvPr>
        </p:nvSpPr>
        <p:spPr/>
        <p:txBody>
          <a:bodyPr/>
          <a:lstStyle/>
          <a:p>
            <a:pPr>
              <a:defRPr/>
            </a:pPr>
            <a:r>
              <a:rPr lang="en-GB" noProof="0" smtClean="0"/>
              <a:t>DLR.de  •  Chart </a:t>
            </a:r>
            <a:fld id="{18C7CB6D-895A-4F21-B0E7-2185F6FE5534}" type="slidenum">
              <a:rPr lang="en-GB" noProof="0" smtClean="0"/>
              <a:pPr>
                <a:defRPr/>
              </a:pPr>
              <a:t>25</a:t>
            </a:fld>
            <a:endParaRPr lang="en-GB" noProof="0" dirty="0"/>
          </a:p>
        </p:txBody>
      </p:sp>
      <p:sp>
        <p:nvSpPr>
          <p:cNvPr id="7" name="Textplatzhalter 2"/>
          <p:cNvSpPr txBox="1">
            <a:spLocks/>
          </p:cNvSpPr>
          <p:nvPr/>
        </p:nvSpPr>
        <p:spPr bwMode="auto">
          <a:xfrm>
            <a:off x="486000" y="1196752"/>
            <a:ext cx="7758408"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80000" indent="-180000" algn="l" defTabSz="914400" rtl="0" eaLnBrk="1" latinLnBrk="0" hangingPunct="1">
              <a:spcBef>
                <a:spcPts val="300"/>
              </a:spcBef>
              <a:spcAft>
                <a:spcPts val="0"/>
              </a:spcAft>
              <a:buFont typeface="Arial" pitchFamily="34" charset="0"/>
              <a:buChar char="•"/>
              <a:defRPr sz="1800" kern="1200">
                <a:solidFill>
                  <a:schemeClr val="tx1"/>
                </a:solidFill>
                <a:latin typeface="Arial" pitchFamily="34" charset="0"/>
                <a:ea typeface="+mn-ea"/>
                <a:cs typeface="Arial" pitchFamily="34" charset="0"/>
              </a:defRPr>
            </a:lvl1pPr>
            <a:lvl2pPr marL="62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2pPr>
            <a:lvl3pPr marL="107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3pPr>
            <a:lvl4pPr marL="15228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4pPr>
            <a:lvl5pPr marL="19692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Assignment Result</a:t>
            </a:r>
          </a:p>
          <a:p>
            <a:endParaRPr lang="en-GB" dirty="0" smtClean="0"/>
          </a:p>
          <a:p>
            <a:pPr lvl="1"/>
            <a:endParaRPr lang="de-DE" dirty="0"/>
          </a:p>
          <a:p>
            <a:pPr lvl="1"/>
            <a:endParaRPr lang="de-DE" dirty="0" smtClean="0"/>
          </a:p>
          <a:p>
            <a:pPr lvl="1"/>
            <a:endParaRPr lang="de-DE" dirty="0"/>
          </a:p>
          <a:p>
            <a:pPr marL="446400" lvl="1" indent="0">
              <a:buNone/>
            </a:pPr>
            <a:endParaRPr lang="de-DE" dirty="0"/>
          </a:p>
        </p:txBody>
      </p:sp>
      <p:pic>
        <p:nvPicPr>
          <p:cNvPr id="5" name="Picture 3" descr="C:\Users\zhan_le\Desktop\pair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981" y="594547"/>
            <a:ext cx="6948112" cy="5616089"/>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rot="3069666">
            <a:off x="2158955" y="4223792"/>
            <a:ext cx="1152128" cy="46107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de-DE" dirty="0" smtClean="0">
              <a:solidFill>
                <a:schemeClr val="tx1"/>
              </a:solidFill>
              <a:latin typeface="Arial" pitchFamily="34" charset="0"/>
              <a:cs typeface="Arial" pitchFamily="34" charset="0"/>
            </a:endParaRPr>
          </a:p>
        </p:txBody>
      </p:sp>
      <p:sp>
        <p:nvSpPr>
          <p:cNvPr id="3" name="Oval 2"/>
          <p:cNvSpPr/>
          <p:nvPr/>
        </p:nvSpPr>
        <p:spPr>
          <a:xfrm rot="673133">
            <a:off x="6693882" y="2808176"/>
            <a:ext cx="1296144" cy="280831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de-DE" dirty="0" smtClean="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753243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p:cNvSpPr>
            <a:spLocks noGrp="1"/>
          </p:cNvSpPr>
          <p:nvPr>
            <p:ph type="sldNum" sz="quarter" idx="14"/>
          </p:nvPr>
        </p:nvSpPr>
        <p:spPr/>
        <p:txBody>
          <a:bodyPr/>
          <a:lstStyle/>
          <a:p>
            <a:pPr>
              <a:defRPr/>
            </a:pPr>
            <a:r>
              <a:rPr lang="en-GB" noProof="0" smtClean="0"/>
              <a:t>DLR.de  •  Chart </a:t>
            </a:r>
            <a:fld id="{18C7CB6D-895A-4F21-B0E7-2185F6FE5534}" type="slidenum">
              <a:rPr lang="en-GB" noProof="0" smtClean="0"/>
              <a:pPr>
                <a:defRPr/>
              </a:pPr>
              <a:t>26</a:t>
            </a:fld>
            <a:endParaRPr lang="en-GB" noProof="0" dirty="0"/>
          </a:p>
        </p:txBody>
      </p:sp>
      <p:sp>
        <p:nvSpPr>
          <p:cNvPr id="9" name="Textplatzhalter 2"/>
          <p:cNvSpPr txBox="1">
            <a:spLocks/>
          </p:cNvSpPr>
          <p:nvPr/>
        </p:nvSpPr>
        <p:spPr bwMode="auto">
          <a:xfrm>
            <a:off x="486000" y="1196752"/>
            <a:ext cx="8172000"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80000" indent="-180000" algn="l" defTabSz="914400" rtl="0" eaLnBrk="1" latinLnBrk="0" hangingPunct="1">
              <a:spcBef>
                <a:spcPts val="300"/>
              </a:spcBef>
              <a:spcAft>
                <a:spcPts val="0"/>
              </a:spcAft>
              <a:buFont typeface="Arial" pitchFamily="34" charset="0"/>
              <a:buChar char="•"/>
              <a:defRPr sz="1800" kern="1200">
                <a:solidFill>
                  <a:schemeClr val="tx1"/>
                </a:solidFill>
                <a:latin typeface="Arial" pitchFamily="34" charset="0"/>
                <a:ea typeface="+mn-ea"/>
                <a:cs typeface="Arial" pitchFamily="34" charset="0"/>
              </a:defRPr>
            </a:lvl1pPr>
            <a:lvl2pPr marL="62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2pPr>
            <a:lvl3pPr marL="107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3pPr>
            <a:lvl4pPr marL="15228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4pPr>
            <a:lvl5pPr marL="19692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Distance frequency for food retail</a:t>
            </a:r>
          </a:p>
          <a:p>
            <a:endParaRPr lang="en-US" dirty="0"/>
          </a:p>
          <a:p>
            <a:endParaRPr lang="en-GB" dirty="0" smtClean="0"/>
          </a:p>
        </p:txBody>
      </p:sp>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3983"/>
          <a:stretch/>
        </p:blipFill>
        <p:spPr bwMode="auto">
          <a:xfrm>
            <a:off x="1115616" y="1772816"/>
            <a:ext cx="6624736" cy="4310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93620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sz="quarter"/>
          </p:nvPr>
        </p:nvSpPr>
        <p:spPr>
          <a:xfrm>
            <a:off x="878400" y="1573200"/>
            <a:ext cx="7005968" cy="1279736"/>
          </a:xfrm>
        </p:spPr>
        <p:txBody>
          <a:bodyPr/>
          <a:lstStyle/>
          <a:p>
            <a:r>
              <a:rPr lang="en-GB" dirty="0" smtClean="0"/>
              <a:t>Formulation of a Micro Freight Demand Model for Berlin</a:t>
            </a:r>
            <a:br>
              <a:rPr lang="en-GB" dirty="0" smtClean="0"/>
            </a:br>
            <a:endParaRPr lang="en-GB" dirty="0"/>
          </a:p>
        </p:txBody>
      </p:sp>
      <p:sp>
        <p:nvSpPr>
          <p:cNvPr id="7" name="Untertitel 6"/>
          <p:cNvSpPr>
            <a:spLocks noGrp="1"/>
          </p:cNvSpPr>
          <p:nvPr>
            <p:ph type="subTitle" idx="1"/>
          </p:nvPr>
        </p:nvSpPr>
        <p:spPr>
          <a:xfrm>
            <a:off x="878400" y="2925072"/>
            <a:ext cx="7779600" cy="1152000"/>
          </a:xfrm>
        </p:spPr>
        <p:txBody>
          <a:bodyPr/>
          <a:lstStyle/>
          <a:p>
            <a:r>
              <a:rPr lang="en-GB" dirty="0" smtClean="0">
                <a:latin typeface="+mn-lt"/>
              </a:rPr>
              <a:t>Lei Zhang</a:t>
            </a:r>
          </a:p>
          <a:p>
            <a:endParaRPr lang="en-GB" dirty="0"/>
          </a:p>
        </p:txBody>
      </p:sp>
      <p:sp>
        <p:nvSpPr>
          <p:cNvPr id="5" name="Foliennummernplatzhalter 4"/>
          <p:cNvSpPr>
            <a:spLocks noGrp="1"/>
          </p:cNvSpPr>
          <p:nvPr>
            <p:ph type="sldNum" sz="quarter" idx="11"/>
          </p:nvPr>
        </p:nvSpPr>
        <p:spPr/>
        <p:txBody>
          <a:bodyPr/>
          <a:lstStyle/>
          <a:p>
            <a:r>
              <a:rPr lang="en-GB" noProof="0" smtClean="0"/>
              <a:t>DLR.de  •  Chart </a:t>
            </a:r>
            <a:fld id="{18C7CB6D-895A-4F21-B0E7-2185F6FE5534}" type="slidenum">
              <a:rPr lang="en-GB" noProof="0" smtClean="0"/>
              <a:pPr/>
              <a:t>27</a:t>
            </a:fld>
            <a:endParaRPr lang="en-GB" noProof="0" dirty="0"/>
          </a:p>
        </p:txBody>
      </p:sp>
    </p:spTree>
    <p:extLst>
      <p:ext uri="{BB962C8B-B14F-4D97-AF65-F5344CB8AC3E}">
        <p14:creationId xmlns:p14="http://schemas.microsoft.com/office/powerpoint/2010/main" val="1444214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Background</a:t>
            </a:r>
            <a:endParaRPr lang="en-GB" dirty="0"/>
          </a:p>
        </p:txBody>
      </p:sp>
      <p:sp>
        <p:nvSpPr>
          <p:cNvPr id="6" name="Foliennummernplatzhalter 5"/>
          <p:cNvSpPr>
            <a:spLocks noGrp="1"/>
          </p:cNvSpPr>
          <p:nvPr>
            <p:ph type="sldNum" sz="quarter" idx="14"/>
          </p:nvPr>
        </p:nvSpPr>
        <p:spPr/>
        <p:txBody>
          <a:bodyPr/>
          <a:lstStyle/>
          <a:p>
            <a:pPr>
              <a:defRPr/>
            </a:pPr>
            <a:r>
              <a:rPr lang="en-GB" noProof="0" smtClean="0"/>
              <a:t>DLR.de  •  Chart </a:t>
            </a:r>
            <a:fld id="{18C7CB6D-895A-4F21-B0E7-2185F6FE5534}" type="slidenum">
              <a:rPr lang="en-GB" noProof="0" smtClean="0"/>
              <a:pPr>
                <a:defRPr/>
              </a:pPr>
              <a:t>3</a:t>
            </a:fld>
            <a:endParaRPr lang="en-GB" noProof="0" dirty="0"/>
          </a:p>
        </p:txBody>
      </p:sp>
      <p:sp>
        <p:nvSpPr>
          <p:cNvPr id="11" name="Textplatzhalter 2"/>
          <p:cNvSpPr txBox="1">
            <a:spLocks/>
          </p:cNvSpPr>
          <p:nvPr/>
        </p:nvSpPr>
        <p:spPr bwMode="auto">
          <a:xfrm>
            <a:off x="486000" y="1179232"/>
            <a:ext cx="8172000" cy="433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80000" indent="-180000" algn="l" defTabSz="914400" rtl="0" eaLnBrk="1" latinLnBrk="0" hangingPunct="1">
              <a:spcBef>
                <a:spcPts val="300"/>
              </a:spcBef>
              <a:spcAft>
                <a:spcPts val="0"/>
              </a:spcAft>
              <a:buFont typeface="Arial" pitchFamily="34" charset="0"/>
              <a:buChar char="•"/>
              <a:defRPr sz="1800" kern="1200">
                <a:solidFill>
                  <a:schemeClr val="tx1"/>
                </a:solidFill>
                <a:latin typeface="Arial" pitchFamily="34" charset="0"/>
                <a:ea typeface="+mn-ea"/>
                <a:cs typeface="Arial" pitchFamily="34" charset="0"/>
              </a:defRPr>
            </a:lvl1pPr>
            <a:lvl2pPr marL="62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2pPr>
            <a:lvl3pPr marL="107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3pPr>
            <a:lvl4pPr marL="15228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4pPr>
            <a:lvl5pPr marL="19692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0000" marR="0" lvl="0" indent="-180000" algn="l" defTabSz="914400" rtl="0" eaLnBrk="1" fontAlgn="auto" latinLnBrk="0" hangingPunct="1">
              <a:lnSpc>
                <a:spcPct val="100000"/>
              </a:lnSpc>
              <a:spcBef>
                <a:spcPts val="3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rPr>
              <a:t>Cities provide attractive opportunities</a:t>
            </a: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126704"/>
            <a:ext cx="6467475"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60932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Background</a:t>
            </a:r>
            <a:endParaRPr lang="en-GB" dirty="0"/>
          </a:p>
        </p:txBody>
      </p:sp>
      <p:sp>
        <p:nvSpPr>
          <p:cNvPr id="6" name="Foliennummernplatzhalter 5"/>
          <p:cNvSpPr>
            <a:spLocks noGrp="1"/>
          </p:cNvSpPr>
          <p:nvPr>
            <p:ph type="sldNum" sz="quarter" idx="14"/>
          </p:nvPr>
        </p:nvSpPr>
        <p:spPr/>
        <p:txBody>
          <a:bodyPr/>
          <a:lstStyle/>
          <a:p>
            <a:pPr>
              <a:defRPr/>
            </a:pPr>
            <a:r>
              <a:rPr lang="en-GB" noProof="0" smtClean="0"/>
              <a:t>DLR.de  •  Chart </a:t>
            </a:r>
            <a:fld id="{18C7CB6D-895A-4F21-B0E7-2185F6FE5534}" type="slidenum">
              <a:rPr lang="en-GB" noProof="0" smtClean="0"/>
              <a:pPr>
                <a:defRPr/>
              </a:pPr>
              <a:t>4</a:t>
            </a:fld>
            <a:endParaRPr lang="en-GB" noProof="0" dirty="0"/>
          </a:p>
        </p:txBody>
      </p:sp>
      <p:sp>
        <p:nvSpPr>
          <p:cNvPr id="9" name="Textplatzhalter 2"/>
          <p:cNvSpPr txBox="1">
            <a:spLocks/>
          </p:cNvSpPr>
          <p:nvPr/>
        </p:nvSpPr>
        <p:spPr bwMode="auto">
          <a:xfrm>
            <a:off x="486000" y="1196752"/>
            <a:ext cx="8172000"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80000" indent="-180000" algn="l" defTabSz="914400" rtl="0" eaLnBrk="1" latinLnBrk="0" hangingPunct="1">
              <a:spcBef>
                <a:spcPts val="300"/>
              </a:spcBef>
              <a:spcAft>
                <a:spcPts val="0"/>
              </a:spcAft>
              <a:buFont typeface="Arial" pitchFamily="34" charset="0"/>
              <a:buChar char="•"/>
              <a:defRPr sz="1800" kern="1200">
                <a:solidFill>
                  <a:schemeClr val="tx1"/>
                </a:solidFill>
                <a:latin typeface="Arial" pitchFamily="34" charset="0"/>
                <a:ea typeface="+mn-ea"/>
                <a:cs typeface="Arial" pitchFamily="34" charset="0"/>
              </a:defRPr>
            </a:lvl1pPr>
            <a:lvl2pPr marL="62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2pPr>
            <a:lvl3pPr marL="107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3pPr>
            <a:lvl4pPr marL="15228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4pPr>
            <a:lvl5pPr marL="19692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0000" marR="0" lvl="0" indent="-180000" algn="l" defTabSz="914400" rtl="0" eaLnBrk="1" fontAlgn="auto" latinLnBrk="0" hangingPunct="1">
              <a:lnSpc>
                <a:spcPct val="100000"/>
              </a:lnSpc>
              <a:spcBef>
                <a:spcPts val="3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rPr>
              <a:t>Freight transport problems:</a:t>
            </a:r>
          </a:p>
          <a:p>
            <a:pPr marL="626400" marR="0" lvl="1" indent="-1800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solidFill>
                  <a:sysClr val="windowText" lastClr="000000"/>
                </a:solidFill>
              </a:rPr>
              <a:t>P</a:t>
            </a:r>
            <a:r>
              <a:rPr kumimoji="0" lang="en-US" sz="1800" b="0" i="0" u="none" strike="noStrike" kern="1200" cap="none" spc="0" normalizeH="0" baseline="0" noProof="0" dirty="0" err="1" smtClean="0">
                <a:ln>
                  <a:noFill/>
                </a:ln>
                <a:solidFill>
                  <a:sysClr val="windowText" lastClr="000000"/>
                </a:solidFill>
                <a:effectLst/>
                <a:uLnTx/>
                <a:uFillTx/>
                <a:latin typeface="Arial" pitchFamily="34" charset="0"/>
                <a:ea typeface="+mn-ea"/>
                <a:cs typeface="Arial" pitchFamily="34" charset="0"/>
              </a:rPr>
              <a:t>ublic</a:t>
            </a:r>
            <a:r>
              <a:rPr kumimoji="0" lang="en-US" sz="18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rPr>
              <a:t> infrastructure</a:t>
            </a:r>
          </a:p>
          <a:p>
            <a:pPr marL="626400" marR="0" lvl="1" indent="-1800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solidFill>
                  <a:sysClr val="windowText" lastClr="000000"/>
                </a:solidFill>
              </a:rPr>
              <a:t>Safety</a:t>
            </a:r>
            <a:endParaRPr kumimoji="0" lang="en-US" sz="18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a:p>
            <a:pPr marL="626400" marR="0" lvl="1" indent="-1800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de-DE" sz="1800" b="0" i="0" u="none" strike="noStrike" kern="1200" cap="none" spc="0" normalizeH="0" baseline="0" noProof="0" dirty="0" err="1" smtClean="0">
                <a:ln>
                  <a:noFill/>
                </a:ln>
                <a:solidFill>
                  <a:sysClr val="windowText" lastClr="000000"/>
                </a:solidFill>
                <a:effectLst/>
                <a:uLnTx/>
                <a:uFillTx/>
                <a:latin typeface="Arial" pitchFamily="34" charset="0"/>
                <a:ea typeface="+mn-ea"/>
                <a:cs typeface="Arial" pitchFamily="34" charset="0"/>
              </a:rPr>
              <a:t>Energy</a:t>
            </a:r>
            <a:r>
              <a:rPr kumimoji="0" lang="de-DE" sz="18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rPr>
              <a:t> </a:t>
            </a:r>
            <a:r>
              <a:rPr kumimoji="0" lang="de-DE" sz="1800" b="0" i="0" u="none" strike="noStrike" kern="1200" cap="none" spc="0" normalizeH="0" baseline="0" noProof="0" dirty="0" err="1" smtClean="0">
                <a:ln>
                  <a:noFill/>
                </a:ln>
                <a:solidFill>
                  <a:sysClr val="windowText" lastClr="000000"/>
                </a:solidFill>
                <a:effectLst/>
                <a:uLnTx/>
                <a:uFillTx/>
                <a:latin typeface="Arial" pitchFamily="34" charset="0"/>
                <a:ea typeface="+mn-ea"/>
                <a:cs typeface="Arial" pitchFamily="34" charset="0"/>
              </a:rPr>
              <a:t>consumption</a:t>
            </a:r>
            <a:endParaRPr kumimoji="0" lang="de-DE" sz="18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a:p>
            <a:pPr marL="626400" marR="0" lvl="1" indent="-1800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de-DE" sz="18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rPr>
              <a:t>Air </a:t>
            </a:r>
            <a:r>
              <a:rPr kumimoji="0" lang="de-DE" sz="1800" b="0" i="0" u="none" strike="noStrike" kern="1200" cap="none" spc="0" normalizeH="0" baseline="0" noProof="0" dirty="0" err="1" smtClean="0">
                <a:ln>
                  <a:noFill/>
                </a:ln>
                <a:solidFill>
                  <a:sysClr val="windowText" lastClr="000000"/>
                </a:solidFill>
                <a:effectLst/>
                <a:uLnTx/>
                <a:uFillTx/>
                <a:latin typeface="Arial" pitchFamily="34" charset="0"/>
                <a:ea typeface="+mn-ea"/>
                <a:cs typeface="Arial" pitchFamily="34" charset="0"/>
              </a:rPr>
              <a:t>pollution</a:t>
            </a:r>
            <a:endParaRPr kumimoji="0" lang="de-DE" sz="18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a:p>
            <a:pPr marL="626400" marR="0" lvl="1" indent="-1800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de-DE" sz="18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rPr>
              <a:t>Other negative </a:t>
            </a:r>
            <a:r>
              <a:rPr kumimoji="0" lang="de-DE" sz="1800" b="0" i="0" u="none" strike="noStrike" kern="1200" cap="none" spc="0" normalizeH="0" baseline="0" noProof="0" dirty="0" err="1" smtClean="0">
                <a:ln>
                  <a:noFill/>
                </a:ln>
                <a:solidFill>
                  <a:sysClr val="windowText" lastClr="000000"/>
                </a:solidFill>
                <a:effectLst/>
                <a:uLnTx/>
                <a:uFillTx/>
                <a:latin typeface="Arial" pitchFamily="34" charset="0"/>
                <a:ea typeface="+mn-ea"/>
                <a:cs typeface="Arial" pitchFamily="34" charset="0"/>
              </a:rPr>
              <a:t>social</a:t>
            </a:r>
            <a:r>
              <a:rPr kumimoji="0" lang="de-DE" sz="18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rPr>
              <a:t> </a:t>
            </a:r>
            <a:r>
              <a:rPr kumimoji="0" lang="en-US" altLang="zh-CN" sz="1800" b="0" i="0" u="none" strike="noStrike" kern="1200" cap="none" spc="0" normalizeH="0" baseline="0" noProof="0" dirty="0" smtClean="0">
                <a:ln>
                  <a:noFill/>
                </a:ln>
                <a:solidFill>
                  <a:sysClr val="windowText" lastClr="000000"/>
                </a:solidFill>
                <a:effectLst/>
                <a:uLnTx/>
                <a:uFillTx/>
                <a:latin typeface="Arial" pitchFamily="34" charset="0"/>
                <a:ea typeface="宋体"/>
                <a:cs typeface="Arial" pitchFamily="34" charset="0"/>
              </a:rPr>
              <a:t>effects</a:t>
            </a:r>
          </a:p>
          <a:p>
            <a:pPr marL="626400" marR="0" lvl="1" indent="-1800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de-DE" sz="18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rPr>
              <a:t>…</a:t>
            </a:r>
          </a:p>
          <a:p>
            <a:pPr marL="626400" marR="0" lvl="1" indent="-180000"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a:p>
            <a:pPr lvl="0">
              <a:defRPr/>
            </a:pPr>
            <a:r>
              <a:rPr lang="en-US" dirty="0" smtClean="0">
                <a:solidFill>
                  <a:sysClr val="windowText" lastClr="000000"/>
                </a:solidFill>
              </a:rPr>
              <a:t>Most </a:t>
            </a:r>
            <a:r>
              <a:rPr lang="en-US" dirty="0">
                <a:solidFill>
                  <a:sysClr val="windowText" lastClr="000000"/>
                </a:solidFill>
              </a:rPr>
              <a:t>operational models do not have sufficient behavioral detail to simulate in a representative and satisfying manner</a:t>
            </a:r>
            <a:r>
              <a:rPr lang="en-US" dirty="0" smtClean="0">
                <a:solidFill>
                  <a:sysClr val="windowText" lastClr="000000"/>
                </a:solidFill>
              </a:rPr>
              <a:t>.</a:t>
            </a:r>
          </a:p>
          <a:p>
            <a:pPr lvl="0">
              <a:defRPr/>
            </a:pPr>
            <a:endParaRPr kumimoji="0" lang="en-US" sz="18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endParaRPr>
          </a:p>
          <a:p>
            <a:pPr lvl="0">
              <a:defRPr/>
            </a:pPr>
            <a:r>
              <a:rPr lang="en-US" dirty="0"/>
              <a:t>Freight movement involves complicated linkages among many freight agents interacting in supply chain</a:t>
            </a:r>
            <a:r>
              <a:rPr lang="en-US" dirty="0" smtClean="0"/>
              <a:t>.</a:t>
            </a:r>
          </a:p>
          <a:p>
            <a:pPr lvl="0">
              <a:defRPr/>
            </a:pPr>
            <a:endParaRPr kumimoji="0" lang="en-US" sz="18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endParaRPr>
          </a:p>
          <a:p>
            <a:pPr lvl="0">
              <a:defRPr/>
            </a:pPr>
            <a:r>
              <a:rPr lang="en-US" dirty="0"/>
              <a:t>F</a:t>
            </a:r>
            <a:r>
              <a:rPr lang="en-US" dirty="0" smtClean="0"/>
              <a:t>inding </a:t>
            </a:r>
            <a:r>
              <a:rPr lang="en-US" dirty="0"/>
              <a:t>sufficient empirical data behind the models remains challenging.</a:t>
            </a:r>
            <a:endParaRPr kumimoji="0" lang="en-US" sz="18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660205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Objectives</a:t>
            </a:r>
            <a:endParaRPr lang="en-GB" dirty="0"/>
          </a:p>
        </p:txBody>
      </p:sp>
      <p:sp>
        <p:nvSpPr>
          <p:cNvPr id="6" name="Foliennummernplatzhalter 5"/>
          <p:cNvSpPr>
            <a:spLocks noGrp="1"/>
          </p:cNvSpPr>
          <p:nvPr>
            <p:ph type="sldNum" sz="quarter" idx="14"/>
          </p:nvPr>
        </p:nvSpPr>
        <p:spPr/>
        <p:txBody>
          <a:bodyPr/>
          <a:lstStyle/>
          <a:p>
            <a:pPr>
              <a:defRPr/>
            </a:pPr>
            <a:r>
              <a:rPr lang="en-GB" noProof="0" smtClean="0"/>
              <a:t>DLR.de  •  Chart </a:t>
            </a:r>
            <a:fld id="{18C7CB6D-895A-4F21-B0E7-2185F6FE5534}" type="slidenum">
              <a:rPr lang="en-GB" noProof="0" smtClean="0"/>
              <a:pPr>
                <a:defRPr/>
              </a:pPr>
              <a:t>5</a:t>
            </a:fld>
            <a:endParaRPr lang="en-GB" noProof="0" dirty="0"/>
          </a:p>
        </p:txBody>
      </p:sp>
      <p:sp>
        <p:nvSpPr>
          <p:cNvPr id="7" name="Textplatzhalter 2"/>
          <p:cNvSpPr txBox="1">
            <a:spLocks/>
          </p:cNvSpPr>
          <p:nvPr/>
        </p:nvSpPr>
        <p:spPr bwMode="auto">
          <a:xfrm>
            <a:off x="486000" y="1196752"/>
            <a:ext cx="7470376" cy="433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80000" indent="-180000" algn="l" defTabSz="914400" rtl="0" eaLnBrk="1" latinLnBrk="0" hangingPunct="1">
              <a:spcBef>
                <a:spcPts val="300"/>
              </a:spcBef>
              <a:spcAft>
                <a:spcPts val="0"/>
              </a:spcAft>
              <a:buFont typeface="Arial" pitchFamily="34" charset="0"/>
              <a:buChar char="•"/>
              <a:defRPr sz="1800" kern="1200">
                <a:solidFill>
                  <a:schemeClr val="tx1"/>
                </a:solidFill>
                <a:latin typeface="Arial" pitchFamily="34" charset="0"/>
                <a:ea typeface="+mn-ea"/>
                <a:cs typeface="Arial" pitchFamily="34" charset="0"/>
              </a:defRPr>
            </a:lvl1pPr>
            <a:lvl2pPr marL="62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2pPr>
            <a:lvl3pPr marL="107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3pPr>
            <a:lvl4pPr marL="15228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4pPr>
            <a:lvl5pPr marL="19692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0000" marR="0" lvl="0" indent="-180000" algn="l" defTabSz="914400" rtl="0" eaLnBrk="1" fontAlgn="auto" latinLnBrk="0" hangingPunct="1">
              <a:lnSpc>
                <a:spcPct val="100000"/>
              </a:lnSpc>
              <a:spcBef>
                <a:spcPts val="3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rPr>
              <a:t>City as a whole: help to achieve the sustainability of urban economic </a:t>
            </a:r>
            <a:r>
              <a:rPr lang="en-US" dirty="0" smtClean="0">
                <a:solidFill>
                  <a:sysClr val="windowText" lastClr="000000"/>
                </a:solidFill>
              </a:rPr>
              <a:t>and freight transport </a:t>
            </a:r>
            <a:r>
              <a:rPr kumimoji="0" lang="en-US" sz="18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rPr>
              <a:t>growth</a:t>
            </a:r>
          </a:p>
          <a:p>
            <a:pPr marL="180000" marR="0" lvl="0" indent="-180000" algn="l" defTabSz="914400" rtl="0" eaLnBrk="1" fontAlgn="auto" latinLnBrk="0" hangingPunct="1">
              <a:lnSpc>
                <a:spcPct val="100000"/>
              </a:lnSpc>
              <a:spcBef>
                <a:spcPts val="300"/>
              </a:spcBef>
              <a:spcAft>
                <a:spcPts val="0"/>
              </a:spcAft>
              <a:buClrTx/>
              <a:buSzTx/>
              <a:buFont typeface="Arial" pitchFamily="34" charset="0"/>
              <a:buChar char="•"/>
              <a:tabLst/>
              <a:defRPr/>
            </a:pPr>
            <a:endParaRPr kumimoji="0" lang="en-US" sz="18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a:p>
            <a:pPr marL="180000" marR="0" lvl="0" indent="-180000" algn="l" defTabSz="914400" rtl="0" eaLnBrk="1" fontAlgn="auto" latinLnBrk="0" hangingPunct="1">
              <a:lnSpc>
                <a:spcPct val="100000"/>
              </a:lnSpc>
              <a:spcBef>
                <a:spcPts val="3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rPr>
              <a:t>Private sector: maximize the utilization of all logistical resources to satisfy a city’s demand for high-qualified logistics services; reduce the total logistics cost; and ensure a sustainable goods supply for citizens</a:t>
            </a:r>
          </a:p>
          <a:p>
            <a:pPr marL="180000" marR="0" lvl="0" indent="-180000" algn="l" defTabSz="914400" rtl="0" eaLnBrk="1" fontAlgn="auto" latinLnBrk="0" hangingPunct="1">
              <a:lnSpc>
                <a:spcPct val="100000"/>
              </a:lnSpc>
              <a:spcBef>
                <a:spcPts val="300"/>
              </a:spcBef>
              <a:spcAft>
                <a:spcPts val="0"/>
              </a:spcAft>
              <a:buClrTx/>
              <a:buSzTx/>
              <a:buFont typeface="Arial" pitchFamily="34" charset="0"/>
              <a:buChar char="•"/>
              <a:tabLst/>
              <a:defRPr/>
            </a:pPr>
            <a:endParaRPr kumimoji="0" lang="en-US" sz="18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a:p>
            <a:pPr marL="180000" marR="0" lvl="0" indent="-180000" algn="l" defTabSz="914400" rtl="0" eaLnBrk="1" fontAlgn="auto" latinLnBrk="0" hangingPunct="1">
              <a:lnSpc>
                <a:spcPct val="100000"/>
              </a:lnSpc>
              <a:spcBef>
                <a:spcPts val="3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rPr>
              <a:t>Public sector: minimize the negative effects caused by the logistical activities within urban areas to improve the city living environment</a:t>
            </a:r>
          </a:p>
          <a:p>
            <a:pPr marL="180000" marR="0" lvl="0" indent="-180000" algn="l" defTabSz="914400" rtl="0" eaLnBrk="1" fontAlgn="auto" latinLnBrk="0" hangingPunct="1">
              <a:lnSpc>
                <a:spcPct val="100000"/>
              </a:lnSpc>
              <a:spcBef>
                <a:spcPts val="300"/>
              </a:spcBef>
              <a:spcAft>
                <a:spcPts val="0"/>
              </a:spcAft>
              <a:buClrTx/>
              <a:buSzTx/>
              <a:buFont typeface="Arial" pitchFamily="34" charset="0"/>
              <a:buChar char="•"/>
              <a:tabLst/>
              <a:defRPr/>
            </a:pPr>
            <a:endParaRPr kumimoji="0" lang="en-US" sz="18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a:p>
            <a:pPr lvl="0">
              <a:defRPr/>
            </a:pPr>
            <a:r>
              <a:rPr kumimoji="0" lang="en-US" sz="18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rPr>
              <a:t>To </a:t>
            </a:r>
            <a:r>
              <a:rPr lang="en-US" dirty="0">
                <a:solidFill>
                  <a:sysClr val="windowText" lastClr="000000"/>
                </a:solidFill>
              </a:rPr>
              <a:t>contribute to the development of a freight demand model based on a microscopic modeling approach, which reflects the real mechanism of freight movement, describes its behavior in a quantitative way and allows for high sensitivity towards policy changes.</a:t>
            </a:r>
            <a:endParaRPr kumimoji="0" lang="en-US" sz="18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0667471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Commodity Generation</a:t>
            </a:r>
            <a:endParaRPr lang="en-GB" dirty="0"/>
          </a:p>
        </p:txBody>
      </p:sp>
      <p:sp>
        <p:nvSpPr>
          <p:cNvPr id="6" name="Foliennummernplatzhalter 5"/>
          <p:cNvSpPr>
            <a:spLocks noGrp="1"/>
          </p:cNvSpPr>
          <p:nvPr>
            <p:ph type="sldNum" sz="quarter" idx="14"/>
          </p:nvPr>
        </p:nvSpPr>
        <p:spPr/>
        <p:txBody>
          <a:bodyPr/>
          <a:lstStyle/>
          <a:p>
            <a:pPr>
              <a:defRPr/>
            </a:pPr>
            <a:r>
              <a:rPr lang="en-GB" noProof="0" smtClean="0"/>
              <a:t>DLR.de  •  Chart </a:t>
            </a:r>
            <a:fld id="{18C7CB6D-895A-4F21-B0E7-2185F6FE5534}" type="slidenum">
              <a:rPr lang="en-GB" noProof="0" smtClean="0"/>
              <a:pPr>
                <a:defRPr/>
              </a:pPr>
              <a:t>6</a:t>
            </a:fld>
            <a:endParaRPr lang="en-GB" noProof="0" dirty="0"/>
          </a:p>
        </p:txBody>
      </p:sp>
      <p:sp>
        <p:nvSpPr>
          <p:cNvPr id="14" name="Textplatzhalter 2"/>
          <p:cNvSpPr txBox="1">
            <a:spLocks/>
          </p:cNvSpPr>
          <p:nvPr/>
        </p:nvSpPr>
        <p:spPr bwMode="auto">
          <a:xfrm>
            <a:off x="486000" y="1196752"/>
            <a:ext cx="8172000"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80000" indent="-180000" algn="l" defTabSz="914400" rtl="0" eaLnBrk="1" latinLnBrk="0" hangingPunct="1">
              <a:spcBef>
                <a:spcPts val="300"/>
              </a:spcBef>
              <a:spcAft>
                <a:spcPts val="0"/>
              </a:spcAft>
              <a:buFont typeface="Arial" pitchFamily="34" charset="0"/>
              <a:buChar char="•"/>
              <a:defRPr sz="1800" kern="1200">
                <a:solidFill>
                  <a:schemeClr val="tx1"/>
                </a:solidFill>
                <a:latin typeface="Arial" pitchFamily="34" charset="0"/>
                <a:ea typeface="+mn-ea"/>
                <a:cs typeface="Arial" pitchFamily="34" charset="0"/>
              </a:defRPr>
            </a:lvl1pPr>
            <a:lvl2pPr marL="62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2pPr>
            <a:lvl3pPr marL="107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3pPr>
            <a:lvl4pPr marL="15228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4pPr>
            <a:lvl5pPr marL="19692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Cities are growing more and more into pure consumption centers of goods.</a:t>
            </a:r>
          </a:p>
          <a:p>
            <a:r>
              <a:rPr lang="en-US" dirty="0"/>
              <a:t>The movement of vehicles is the result of the intention to move commodities, and consumption demand regulates commodity flows.</a:t>
            </a:r>
          </a:p>
          <a:p>
            <a:r>
              <a:rPr lang="en-US" dirty="0"/>
              <a:t>The commodity consumption of a shop is caused by individual consumers.</a:t>
            </a:r>
          </a:p>
        </p:txBody>
      </p:sp>
      <p:pic>
        <p:nvPicPr>
          <p:cNvPr id="15" name="Picture 2" descr="http://www.china-jlth.com/uploadfile/20150330133626.jpg"/>
          <p:cNvPicPr>
            <a:picLocks noChangeAspect="1" noChangeArrowheads="1"/>
          </p:cNvPicPr>
          <p:nvPr/>
        </p:nvPicPr>
        <p:blipFill rotWithShape="1">
          <a:blip r:embed="rId3">
            <a:extLst>
              <a:ext uri="{28A0092B-C50C-407E-A947-70E740481C1C}">
                <a14:useLocalDpi xmlns:a14="http://schemas.microsoft.com/office/drawing/2010/main" val="0"/>
              </a:ext>
            </a:extLst>
          </a:blip>
          <a:srcRect l="30615" t="9576" r="30943" b="83968"/>
          <a:stretch/>
        </p:blipFill>
        <p:spPr bwMode="auto">
          <a:xfrm rot="10800000">
            <a:off x="3596036" y="5233888"/>
            <a:ext cx="2056084" cy="32902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www.china-jlth.com/uploadfile/20150330133626.jpg"/>
          <p:cNvPicPr>
            <a:picLocks noChangeAspect="1" noChangeArrowheads="1"/>
          </p:cNvPicPr>
          <p:nvPr/>
        </p:nvPicPr>
        <p:blipFill rotWithShape="1">
          <a:blip r:embed="rId3">
            <a:extLst>
              <a:ext uri="{28A0092B-C50C-407E-A947-70E740481C1C}">
                <a14:useLocalDpi xmlns:a14="http://schemas.microsoft.com/office/drawing/2010/main" val="0"/>
              </a:ext>
            </a:extLst>
          </a:blip>
          <a:srcRect l="30615" t="9576" r="30943" b="83968"/>
          <a:stretch/>
        </p:blipFill>
        <p:spPr bwMode="auto">
          <a:xfrm rot="16200000">
            <a:off x="1602105" y="4163443"/>
            <a:ext cx="1228824" cy="19198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525" y="2708920"/>
            <a:ext cx="2803511" cy="936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527" y="4873848"/>
            <a:ext cx="2803511" cy="937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17654" y="4880718"/>
            <a:ext cx="821631" cy="934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1983" y="3990244"/>
            <a:ext cx="909067" cy="538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52120" y="4880718"/>
            <a:ext cx="2592288" cy="934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86964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p:cNvSpPr>
            <a:spLocks noGrp="1"/>
          </p:cNvSpPr>
          <p:nvPr>
            <p:ph type="sldNum" sz="quarter" idx="14"/>
          </p:nvPr>
        </p:nvSpPr>
        <p:spPr/>
        <p:txBody>
          <a:bodyPr/>
          <a:lstStyle/>
          <a:p>
            <a:pPr>
              <a:defRPr/>
            </a:pPr>
            <a:r>
              <a:rPr lang="en-GB" noProof="0" smtClean="0"/>
              <a:t>DLR.de  •  Chart </a:t>
            </a:r>
            <a:fld id="{18C7CB6D-895A-4F21-B0E7-2185F6FE5534}" type="slidenum">
              <a:rPr lang="en-GB" noProof="0" smtClean="0"/>
              <a:pPr>
                <a:defRPr/>
              </a:pPr>
              <a:t>7</a:t>
            </a:fld>
            <a:endParaRPr lang="en-GB" noProof="0" dirty="0"/>
          </a:p>
        </p:txBody>
      </p:sp>
      <p:sp>
        <p:nvSpPr>
          <p:cNvPr id="11" name="Titel 1"/>
          <p:cNvSpPr>
            <a:spLocks noGrp="1"/>
          </p:cNvSpPr>
          <p:nvPr>
            <p:ph type="title"/>
          </p:nvPr>
        </p:nvSpPr>
        <p:spPr>
          <a:xfrm>
            <a:off x="486000" y="648000"/>
            <a:ext cx="8172000" cy="738187"/>
          </a:xfrm>
        </p:spPr>
        <p:txBody>
          <a:bodyPr/>
          <a:lstStyle/>
          <a:p>
            <a:r>
              <a:rPr lang="en-US" dirty="0" smtClean="0"/>
              <a:t>Commodity Generation</a:t>
            </a:r>
            <a:endParaRPr lang="en-GB" dirty="0"/>
          </a:p>
        </p:txBody>
      </p:sp>
      <p:sp>
        <p:nvSpPr>
          <p:cNvPr id="13" name="Textplatzhalter 2"/>
          <p:cNvSpPr txBox="1">
            <a:spLocks/>
          </p:cNvSpPr>
          <p:nvPr/>
        </p:nvSpPr>
        <p:spPr bwMode="auto">
          <a:xfrm>
            <a:off x="486000" y="1196752"/>
            <a:ext cx="8172000"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80000" indent="-180000" algn="l" defTabSz="914400" rtl="0" eaLnBrk="1" latinLnBrk="0" hangingPunct="1">
              <a:spcBef>
                <a:spcPts val="300"/>
              </a:spcBef>
              <a:spcAft>
                <a:spcPts val="0"/>
              </a:spcAft>
              <a:buFont typeface="Arial" pitchFamily="34" charset="0"/>
              <a:buChar char="•"/>
              <a:defRPr sz="1800" kern="1200">
                <a:solidFill>
                  <a:schemeClr val="tx1"/>
                </a:solidFill>
                <a:latin typeface="Arial" pitchFamily="34" charset="0"/>
                <a:ea typeface="+mn-ea"/>
                <a:cs typeface="Arial" pitchFamily="34" charset="0"/>
              </a:defRPr>
            </a:lvl1pPr>
            <a:lvl2pPr marL="62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2pPr>
            <a:lvl3pPr marL="107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3pPr>
            <a:lvl4pPr marL="15228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4pPr>
            <a:lvl5pPr marL="19692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Consumers are more willing to go to shops with high consumer </a:t>
            </a:r>
            <a:r>
              <a:rPr lang="en-US" dirty="0" smtClean="0"/>
              <a:t>appeal.</a:t>
            </a:r>
            <a:endParaRPr lang="en-US" dirty="0"/>
          </a:p>
        </p:txBody>
      </p:sp>
      <mc:AlternateContent xmlns:mc="http://schemas.openxmlformats.org/markup-compatibility/2006" xmlns:a14="http://schemas.microsoft.com/office/drawing/2010/main">
        <mc:Choice Requires="a14">
          <p:sp>
            <p:nvSpPr>
              <p:cNvPr id="14" name="Rectangle 3"/>
              <p:cNvSpPr/>
              <p:nvPr/>
            </p:nvSpPr>
            <p:spPr>
              <a:xfrm>
                <a:off x="971600" y="1988840"/>
                <a:ext cx="1640706" cy="1230914"/>
              </a:xfrm>
              <a:prstGeom prst="rect">
                <a:avLst/>
              </a:prstGeom>
            </p:spPr>
            <p:txBody>
              <a:bodyPr wrap="none">
                <a:spAutoFit/>
              </a:bodyPr>
              <a:lstStyle/>
              <a:p>
                <a:pPr algn="l" fontAlgn="auto">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800" i="1">
                              <a:solidFill>
                                <a:prstClr val="black"/>
                              </a:solidFill>
                              <a:latin typeface="Cambria Math"/>
                              <a:ea typeface="+mn-ea"/>
                            </a:rPr>
                          </m:ctrlPr>
                        </m:sSubPr>
                        <m:e>
                          <m:r>
                            <a:rPr lang="en-US" sz="1800" i="1">
                              <a:solidFill>
                                <a:prstClr val="black"/>
                              </a:solidFill>
                              <a:latin typeface="Cambria Math"/>
                              <a:ea typeface="+mn-ea"/>
                            </a:rPr>
                            <m:t>𝑃</m:t>
                          </m:r>
                        </m:e>
                        <m:sub>
                          <m:r>
                            <a:rPr lang="en-US" sz="1800" i="1">
                              <a:solidFill>
                                <a:prstClr val="black"/>
                              </a:solidFill>
                              <a:latin typeface="Cambria Math"/>
                              <a:ea typeface="+mn-ea"/>
                            </a:rPr>
                            <m:t>𝑧𝑖</m:t>
                          </m:r>
                        </m:sub>
                      </m:sSub>
                      <m:r>
                        <a:rPr lang="en-US" sz="1800" i="1">
                          <a:solidFill>
                            <a:prstClr val="black"/>
                          </a:solidFill>
                          <a:latin typeface="Cambria Math"/>
                          <a:ea typeface="+mn-ea"/>
                        </a:rPr>
                        <m:t>=</m:t>
                      </m:r>
                      <m:f>
                        <m:fPr>
                          <m:ctrlPr>
                            <a:rPr lang="en-US" sz="1800" i="1">
                              <a:solidFill>
                                <a:prstClr val="black"/>
                              </a:solidFill>
                              <a:latin typeface="Cambria Math"/>
                              <a:ea typeface="+mn-ea"/>
                            </a:rPr>
                          </m:ctrlPr>
                        </m:fPr>
                        <m:num>
                          <m:f>
                            <m:fPr>
                              <m:ctrlPr>
                                <a:rPr lang="en-US" sz="1800" i="1">
                                  <a:solidFill>
                                    <a:prstClr val="black"/>
                                  </a:solidFill>
                                  <a:latin typeface="Cambria Math"/>
                                  <a:ea typeface="+mn-ea"/>
                                </a:rPr>
                              </m:ctrlPr>
                            </m:fPr>
                            <m:num>
                              <m:r>
                                <a:rPr lang="en-US" sz="1800" i="1">
                                  <a:solidFill>
                                    <a:prstClr val="black"/>
                                  </a:solidFill>
                                  <a:latin typeface="Cambria Math"/>
                                  <a:ea typeface="+mn-ea"/>
                                </a:rPr>
                                <m:t>𝑆𝑖</m:t>
                              </m:r>
                            </m:num>
                            <m:den>
                              <m:sSubSup>
                                <m:sSubSupPr>
                                  <m:ctrlPr>
                                    <a:rPr lang="en-US" sz="1800" i="1">
                                      <a:solidFill>
                                        <a:prstClr val="black"/>
                                      </a:solidFill>
                                      <a:latin typeface="Cambria Math"/>
                                      <a:ea typeface="+mn-ea"/>
                                    </a:rPr>
                                  </m:ctrlPr>
                                </m:sSubSupPr>
                                <m:e>
                                  <m:r>
                                    <a:rPr lang="en-US" sz="1800" i="1">
                                      <a:solidFill>
                                        <a:prstClr val="black"/>
                                      </a:solidFill>
                                      <a:latin typeface="Cambria Math"/>
                                      <a:ea typeface="+mn-ea"/>
                                    </a:rPr>
                                    <m:t>𝐷</m:t>
                                  </m:r>
                                </m:e>
                                <m:sub>
                                  <m:r>
                                    <a:rPr lang="en-US" sz="1800" i="1">
                                      <a:solidFill>
                                        <a:prstClr val="black"/>
                                      </a:solidFill>
                                      <a:latin typeface="Cambria Math"/>
                                      <a:ea typeface="+mn-ea"/>
                                    </a:rPr>
                                    <m:t>𝑧𝑖</m:t>
                                  </m:r>
                                </m:sub>
                                <m:sup>
                                  <m:r>
                                    <a:rPr lang="en-US" sz="1800" i="1">
                                      <a:solidFill>
                                        <a:prstClr val="black"/>
                                      </a:solidFill>
                                      <a:latin typeface="Cambria Math"/>
                                      <a:ea typeface="+mn-ea"/>
                                    </a:rPr>
                                    <m:t>𝜆</m:t>
                                  </m:r>
                                </m:sup>
                              </m:sSubSup>
                            </m:den>
                          </m:f>
                        </m:num>
                        <m:den>
                          <m:nary>
                            <m:naryPr>
                              <m:chr m:val="∑"/>
                              <m:limLoc m:val="undOvr"/>
                              <m:supHide m:val="on"/>
                              <m:ctrlPr>
                                <a:rPr lang="en-US" sz="1800" i="1">
                                  <a:solidFill>
                                    <a:prstClr val="black"/>
                                  </a:solidFill>
                                  <a:latin typeface="Cambria Math"/>
                                  <a:ea typeface="+mn-ea"/>
                                </a:rPr>
                              </m:ctrlPr>
                            </m:naryPr>
                            <m:sub>
                              <m:r>
                                <a:rPr lang="en-US" sz="1800" i="1">
                                  <a:solidFill>
                                    <a:prstClr val="black"/>
                                  </a:solidFill>
                                  <a:latin typeface="Cambria Math"/>
                                  <a:ea typeface="+mn-ea"/>
                                </a:rPr>
                                <m:t>𝑖</m:t>
                              </m:r>
                              <m:r>
                                <a:rPr lang="en-US" sz="1800" i="1">
                                  <a:solidFill>
                                    <a:prstClr val="black"/>
                                  </a:solidFill>
                                  <a:latin typeface="Cambria Math"/>
                                  <a:ea typeface="+mn-ea"/>
                                </a:rPr>
                                <m:t>∈</m:t>
                              </m:r>
                              <m:sSub>
                                <m:sSubPr>
                                  <m:ctrlPr>
                                    <a:rPr lang="en-US" sz="1800" i="1">
                                      <a:solidFill>
                                        <a:prstClr val="black"/>
                                      </a:solidFill>
                                      <a:latin typeface="Cambria Math"/>
                                      <a:ea typeface="+mn-ea"/>
                                    </a:rPr>
                                  </m:ctrlPr>
                                </m:sSubPr>
                                <m:e>
                                  <m:r>
                                    <a:rPr lang="en-US" sz="1800" i="1">
                                      <a:solidFill>
                                        <a:prstClr val="black"/>
                                      </a:solidFill>
                                      <a:latin typeface="Cambria Math"/>
                                      <a:ea typeface="+mn-ea"/>
                                    </a:rPr>
                                    <m:t>𝐶</m:t>
                                  </m:r>
                                </m:e>
                                <m:sub>
                                  <m:r>
                                    <a:rPr lang="en-US" sz="1800" i="1">
                                      <a:solidFill>
                                        <a:prstClr val="black"/>
                                      </a:solidFill>
                                      <a:latin typeface="Cambria Math"/>
                                      <a:ea typeface="+mn-ea"/>
                                    </a:rPr>
                                    <m:t>𝑖</m:t>
                                  </m:r>
                                </m:sub>
                              </m:sSub>
                            </m:sub>
                            <m:sup/>
                            <m:e>
                              <m:f>
                                <m:fPr>
                                  <m:ctrlPr>
                                    <a:rPr lang="en-US" sz="1800" i="1">
                                      <a:solidFill>
                                        <a:prstClr val="black"/>
                                      </a:solidFill>
                                      <a:latin typeface="Cambria Math"/>
                                      <a:ea typeface="+mn-ea"/>
                                    </a:rPr>
                                  </m:ctrlPr>
                                </m:fPr>
                                <m:num>
                                  <m:r>
                                    <a:rPr lang="en-US" sz="1800" i="1">
                                      <a:solidFill>
                                        <a:prstClr val="black"/>
                                      </a:solidFill>
                                      <a:latin typeface="Cambria Math"/>
                                      <a:ea typeface="+mn-ea"/>
                                    </a:rPr>
                                    <m:t>𝑆𝑖</m:t>
                                  </m:r>
                                </m:num>
                                <m:den>
                                  <m:sSubSup>
                                    <m:sSubSupPr>
                                      <m:ctrlPr>
                                        <a:rPr lang="en-US" sz="1800" i="1">
                                          <a:solidFill>
                                            <a:prstClr val="black"/>
                                          </a:solidFill>
                                          <a:latin typeface="Cambria Math"/>
                                          <a:ea typeface="+mn-ea"/>
                                        </a:rPr>
                                      </m:ctrlPr>
                                    </m:sSubSupPr>
                                    <m:e>
                                      <m:r>
                                        <a:rPr lang="en-US" sz="1800" i="1">
                                          <a:solidFill>
                                            <a:prstClr val="black"/>
                                          </a:solidFill>
                                          <a:latin typeface="Cambria Math"/>
                                          <a:ea typeface="+mn-ea"/>
                                        </a:rPr>
                                        <m:t>𝐷</m:t>
                                      </m:r>
                                    </m:e>
                                    <m:sub>
                                      <m:r>
                                        <a:rPr lang="en-US" sz="1800" i="1">
                                          <a:solidFill>
                                            <a:prstClr val="black"/>
                                          </a:solidFill>
                                          <a:latin typeface="Cambria Math"/>
                                          <a:ea typeface="+mn-ea"/>
                                        </a:rPr>
                                        <m:t>𝑧𝑖</m:t>
                                      </m:r>
                                    </m:sub>
                                    <m:sup>
                                      <m:r>
                                        <a:rPr lang="en-US" sz="1800" i="1">
                                          <a:solidFill>
                                            <a:prstClr val="black"/>
                                          </a:solidFill>
                                          <a:latin typeface="Cambria Math"/>
                                          <a:ea typeface="+mn-ea"/>
                                        </a:rPr>
                                        <m:t>𝜆</m:t>
                                      </m:r>
                                    </m:sup>
                                  </m:sSubSup>
                                </m:den>
                              </m:f>
                            </m:e>
                          </m:nary>
                        </m:den>
                      </m:f>
                    </m:oMath>
                  </m:oMathPara>
                </a14:m>
                <a:endParaRPr lang="en-US" sz="1800" dirty="0">
                  <a:solidFill>
                    <a:prstClr val="black"/>
                  </a:solidFill>
                  <a:latin typeface="Calibri"/>
                  <a:ea typeface="+mn-ea"/>
                </a:endParaRPr>
              </a:p>
            </p:txBody>
          </p:sp>
        </mc:Choice>
        <mc:Fallback xmlns="">
          <p:sp>
            <p:nvSpPr>
              <p:cNvPr id="14" name="Rectangle 3"/>
              <p:cNvSpPr>
                <a:spLocks noRot="1" noChangeAspect="1" noMove="1" noResize="1" noEditPoints="1" noAdjustHandles="1" noChangeArrowheads="1" noChangeShapeType="1" noTextEdit="1"/>
              </p:cNvSpPr>
              <p:nvPr/>
            </p:nvSpPr>
            <p:spPr>
              <a:xfrm>
                <a:off x="971600" y="1988840"/>
                <a:ext cx="1640706" cy="1230914"/>
              </a:xfrm>
              <a:prstGeom prst="rect">
                <a:avLst/>
              </a:prstGeom>
              <a:blipFill rotWithShape="1">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5" name="Textplatzhalter 2"/>
              <p:cNvSpPr txBox="1">
                <a:spLocks/>
              </p:cNvSpPr>
              <p:nvPr/>
            </p:nvSpPr>
            <p:spPr bwMode="auto">
              <a:xfrm>
                <a:off x="3419872" y="2194122"/>
                <a:ext cx="4956977" cy="102563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80000" indent="-180000" algn="l" defTabSz="914400" rtl="0" eaLnBrk="1" latinLnBrk="0" hangingPunct="1">
                  <a:spcBef>
                    <a:spcPts val="300"/>
                  </a:spcBef>
                  <a:spcAft>
                    <a:spcPts val="0"/>
                  </a:spcAft>
                  <a:buFont typeface="Arial" pitchFamily="34" charset="0"/>
                  <a:buChar char="•"/>
                  <a:defRPr sz="1800" kern="1200">
                    <a:solidFill>
                      <a:schemeClr val="tx1"/>
                    </a:solidFill>
                    <a:latin typeface="Arial" pitchFamily="34" charset="0"/>
                    <a:ea typeface="+mn-ea"/>
                    <a:cs typeface="Arial" pitchFamily="34" charset="0"/>
                  </a:defRPr>
                </a:lvl1pPr>
                <a:lvl2pPr marL="62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2pPr>
                <a:lvl3pPr marL="107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3pPr>
                <a:lvl4pPr marL="15228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4pPr>
                <a:lvl5pPr marL="19692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6400" marR="0" lvl="1" indent="0" algn="l" defTabSz="914400" rtl="0" eaLnBrk="1" fontAlgn="auto" latinLnBrk="0" hangingPunct="1">
                  <a:lnSpc>
                    <a:spcPct val="100000"/>
                  </a:lnSpc>
                  <a:spcBef>
                    <a:spcPts val="0"/>
                  </a:spcBef>
                  <a:spcAft>
                    <a:spcPts val="0"/>
                  </a:spcAft>
                  <a:buClrTx/>
                  <a:buSzTx/>
                  <a:buFont typeface="Arial" pitchFamily="34" charset="0"/>
                  <a:buNone/>
                  <a:tabLst/>
                  <a:defRPr/>
                </a:pPr>
                <a14:m>
                  <m:oMath xmlns:m="http://schemas.openxmlformats.org/officeDocument/2006/math">
                    <m:sSub>
                      <m:sSubPr>
                        <m:ctrlPr>
                          <a:rPr kumimoji="0" lang="en-US" sz="1200" b="0" i="1" u="none" strike="noStrike" kern="1200" cap="none" spc="0" normalizeH="0" baseline="0" noProof="0">
                            <a:ln>
                              <a:noFill/>
                            </a:ln>
                            <a:solidFill>
                              <a:prstClr val="black"/>
                            </a:solidFill>
                            <a:effectLst/>
                            <a:uLnTx/>
                            <a:uFillTx/>
                            <a:latin typeface="Cambria Math"/>
                            <a:ea typeface="+mn-ea"/>
                          </a:rPr>
                        </m:ctrlPr>
                      </m:sSubPr>
                      <m:e>
                        <m:r>
                          <a:rPr kumimoji="0" lang="en-US" sz="1200" b="0" i="1" u="none" strike="noStrike" kern="1200" cap="none" spc="0" normalizeH="0" baseline="0" noProof="0">
                            <a:ln>
                              <a:noFill/>
                            </a:ln>
                            <a:solidFill>
                              <a:prstClr val="black"/>
                            </a:solidFill>
                            <a:effectLst/>
                            <a:uLnTx/>
                            <a:uFillTx/>
                            <a:latin typeface="Cambria Math"/>
                            <a:ea typeface="+mn-ea"/>
                          </a:rPr>
                          <m:t>𝑃</m:t>
                        </m:r>
                      </m:e>
                      <m:sub>
                        <m:r>
                          <a:rPr kumimoji="0" lang="en-US" sz="1200" b="0" i="1" u="none" strike="noStrike" kern="1200" cap="none" spc="0" normalizeH="0" baseline="0" noProof="0">
                            <a:ln>
                              <a:noFill/>
                            </a:ln>
                            <a:solidFill>
                              <a:prstClr val="black"/>
                            </a:solidFill>
                            <a:effectLst/>
                            <a:uLnTx/>
                            <a:uFillTx/>
                            <a:latin typeface="Cambria Math"/>
                            <a:ea typeface="+mn-ea"/>
                          </a:rPr>
                          <m:t>𝑧𝑖</m:t>
                        </m:r>
                      </m:sub>
                    </m:sSub>
                  </m:oMath>
                </a14:m>
                <a:r>
                  <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a:t>
                </a:r>
                <a:r>
                  <a:rPr kumimoji="0" lang="en-US" sz="12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   </a:t>
                </a:r>
                <a:r>
                  <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the probability that the consumers in area z shop in shop </a:t>
                </a:r>
                <a:r>
                  <a:rPr kumimoji="0" lang="en-US" sz="1200" b="0" i="0" u="none" strike="noStrike" kern="1200" cap="none" spc="0" normalizeH="0" baseline="0" noProof="0" dirty="0" err="1" smtClean="0">
                    <a:ln>
                      <a:noFill/>
                    </a:ln>
                    <a:solidFill>
                      <a:prstClr val="black"/>
                    </a:solidFill>
                    <a:effectLst/>
                    <a:uLnTx/>
                    <a:uFillTx/>
                    <a:latin typeface="Arial" pitchFamily="34" charset="0"/>
                    <a:ea typeface="+mn-ea"/>
                    <a:cs typeface="Arial" pitchFamily="34" charset="0"/>
                  </a:rPr>
                  <a:t>i</a:t>
                </a:r>
                <a:endPar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p>
                <a:pPr marL="446400" marR="0" lvl="1" indent="0" algn="l" defTabSz="914400" rtl="0" eaLnBrk="1" fontAlgn="auto" latinLnBrk="0" hangingPunct="1">
                  <a:lnSpc>
                    <a:spcPct val="100000"/>
                  </a:lnSpc>
                  <a:spcBef>
                    <a:spcPts val="0"/>
                  </a:spcBef>
                  <a:spcAft>
                    <a:spcPts val="0"/>
                  </a:spcAft>
                  <a:buClrTx/>
                  <a:buSzTx/>
                  <a:buFont typeface="Arial" pitchFamily="34" charset="0"/>
                  <a:buNone/>
                  <a:tabLst/>
                  <a:defRPr/>
                </a:pPr>
                <a14:m>
                  <m:oMath xmlns:m="http://schemas.openxmlformats.org/officeDocument/2006/math">
                    <m:r>
                      <a:rPr kumimoji="0" lang="en-US" sz="1200" b="0" i="1" u="none" strike="noStrike" kern="1200" cap="none" spc="0" normalizeH="0" baseline="0" noProof="0">
                        <a:ln>
                          <a:noFill/>
                        </a:ln>
                        <a:solidFill>
                          <a:prstClr val="black"/>
                        </a:solidFill>
                        <a:effectLst/>
                        <a:uLnTx/>
                        <a:uFillTx/>
                        <a:latin typeface="Cambria Math"/>
                        <a:ea typeface="+mn-ea"/>
                      </a:rPr>
                      <m:t>𝑆𝑖</m:t>
                    </m:r>
                  </m:oMath>
                </a14:m>
                <a:r>
                  <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a:t>
                </a:r>
                <a:r>
                  <a:rPr kumimoji="0" lang="en-US" sz="12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    </a:t>
                </a:r>
                <a:r>
                  <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the floor area of shop </a:t>
                </a:r>
                <a:r>
                  <a:rPr kumimoji="0" lang="en-US" sz="1200" b="0" i="0" u="none" strike="noStrike" kern="1200" cap="none" spc="0" normalizeH="0" baseline="0" noProof="0" dirty="0" err="1" smtClean="0">
                    <a:ln>
                      <a:noFill/>
                    </a:ln>
                    <a:solidFill>
                      <a:prstClr val="black"/>
                    </a:solidFill>
                    <a:effectLst/>
                    <a:uLnTx/>
                    <a:uFillTx/>
                    <a:latin typeface="Arial" pitchFamily="34" charset="0"/>
                    <a:ea typeface="+mn-ea"/>
                    <a:cs typeface="Arial" pitchFamily="34" charset="0"/>
                  </a:rPr>
                  <a:t>i</a:t>
                </a:r>
                <a:endPar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p>
                <a:pPr marL="446400" marR="0" lvl="1" indent="0" algn="l" defTabSz="914400" rtl="0" eaLnBrk="1" fontAlgn="auto" latinLnBrk="0" hangingPunct="1">
                  <a:lnSpc>
                    <a:spcPct val="100000"/>
                  </a:lnSpc>
                  <a:spcBef>
                    <a:spcPts val="0"/>
                  </a:spcBef>
                  <a:spcAft>
                    <a:spcPts val="0"/>
                  </a:spcAft>
                  <a:buClrTx/>
                  <a:buSzTx/>
                  <a:buFont typeface="Arial" pitchFamily="34" charset="0"/>
                  <a:buNone/>
                  <a:tabLst/>
                  <a:defRPr/>
                </a:pPr>
                <a14:m>
                  <m:oMath xmlns:m="http://schemas.openxmlformats.org/officeDocument/2006/math">
                    <m:sSub>
                      <m:sSubPr>
                        <m:ctrlPr>
                          <a:rPr kumimoji="0" lang="en-US" sz="1200" b="0" i="1" u="none" strike="noStrike" kern="1200" cap="none" spc="0" normalizeH="0" baseline="0" noProof="0" smtClean="0">
                            <a:ln>
                              <a:noFill/>
                            </a:ln>
                            <a:solidFill>
                              <a:prstClr val="black"/>
                            </a:solidFill>
                            <a:effectLst/>
                            <a:uLnTx/>
                            <a:uFillTx/>
                            <a:latin typeface="Cambria Math"/>
                            <a:ea typeface="+mn-ea"/>
                          </a:rPr>
                        </m:ctrlPr>
                      </m:sSubPr>
                      <m:e>
                        <m:r>
                          <a:rPr kumimoji="0" lang="en-US" sz="1200" b="0" i="1" u="none" strike="noStrike" kern="1200" cap="none" spc="0" normalizeH="0" baseline="0" noProof="0">
                            <a:ln>
                              <a:noFill/>
                            </a:ln>
                            <a:solidFill>
                              <a:prstClr val="black"/>
                            </a:solidFill>
                            <a:effectLst/>
                            <a:uLnTx/>
                            <a:uFillTx/>
                            <a:latin typeface="Cambria Math"/>
                            <a:ea typeface="+mn-ea"/>
                          </a:rPr>
                          <m:t>𝐷</m:t>
                        </m:r>
                      </m:e>
                      <m:sub>
                        <m:r>
                          <a:rPr kumimoji="0" lang="en-US" sz="1200" b="0" i="1" u="none" strike="noStrike" kern="1200" cap="none" spc="0" normalizeH="0" baseline="0" noProof="0">
                            <a:ln>
                              <a:noFill/>
                            </a:ln>
                            <a:solidFill>
                              <a:prstClr val="black"/>
                            </a:solidFill>
                            <a:effectLst/>
                            <a:uLnTx/>
                            <a:uFillTx/>
                            <a:latin typeface="Cambria Math"/>
                            <a:ea typeface="+mn-ea"/>
                          </a:rPr>
                          <m:t>𝑧𝑖</m:t>
                        </m:r>
                      </m:sub>
                    </m:sSub>
                  </m:oMath>
                </a14:m>
                <a:r>
                  <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a:t>
                </a:r>
                <a:r>
                  <a:rPr kumimoji="0" lang="en-US" sz="12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  </a:t>
                </a:r>
                <a:r>
                  <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the distance from area z to shop </a:t>
                </a:r>
                <a:r>
                  <a:rPr kumimoji="0" lang="en-US" sz="1200" b="0" i="0" u="none" strike="noStrike" kern="1200" cap="none" spc="0" normalizeH="0" baseline="0" noProof="0" dirty="0" err="1" smtClean="0">
                    <a:ln>
                      <a:noFill/>
                    </a:ln>
                    <a:solidFill>
                      <a:prstClr val="black"/>
                    </a:solidFill>
                    <a:effectLst/>
                    <a:uLnTx/>
                    <a:uFillTx/>
                    <a:latin typeface="Arial" pitchFamily="34" charset="0"/>
                    <a:ea typeface="+mn-ea"/>
                    <a:cs typeface="Arial" pitchFamily="34" charset="0"/>
                  </a:rPr>
                  <a:t>i</a:t>
                </a:r>
                <a:endParaRPr kumimoji="0" lang="en-US" sz="12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endParaRPr>
              </a:p>
              <a:p>
                <a:pPr marL="446400" marR="0" lvl="1" indent="0" algn="l" defTabSz="914400" rtl="0" eaLnBrk="1" fontAlgn="auto" latinLnBrk="0" hangingPunct="1">
                  <a:lnSpc>
                    <a:spcPct val="100000"/>
                  </a:lnSpc>
                  <a:spcBef>
                    <a:spcPts val="0"/>
                  </a:spcBef>
                  <a:spcAft>
                    <a:spcPts val="0"/>
                  </a:spcAft>
                  <a:buClrTx/>
                  <a:buSzTx/>
                  <a:buFont typeface="Arial" pitchFamily="34" charset="0"/>
                  <a:buNone/>
                  <a:tabLst/>
                  <a:defRPr/>
                </a:pPr>
                <a14:m>
                  <m:oMath xmlns:m="http://schemas.openxmlformats.org/officeDocument/2006/math">
                    <m:r>
                      <a:rPr kumimoji="0" lang="en-US" sz="1200" b="0" i="1" u="none" strike="noStrike" kern="1200" cap="none" spc="0" normalizeH="0" baseline="0" noProof="0">
                        <a:ln>
                          <a:noFill/>
                        </a:ln>
                        <a:solidFill>
                          <a:prstClr val="black"/>
                        </a:solidFill>
                        <a:effectLst/>
                        <a:uLnTx/>
                        <a:uFillTx/>
                        <a:latin typeface="Cambria Math"/>
                        <a:ea typeface="+mn-ea"/>
                      </a:rPr>
                      <m:t>𝜆</m:t>
                    </m:r>
                  </m:oMath>
                </a14:m>
                <a:r>
                  <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a:t>
                </a:r>
                <a:r>
                  <a:rPr kumimoji="0" lang="en-US" sz="12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      </a:t>
                </a:r>
                <a:r>
                  <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parametric </a:t>
                </a:r>
                <a:r>
                  <a:rPr kumimoji="0" lang="en-US" sz="12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variable</a:t>
                </a:r>
              </a:p>
              <a:p>
                <a:pPr marL="446400" marR="0" lvl="1" indent="0" algn="l" defTabSz="914400" rtl="0" eaLnBrk="1" fontAlgn="auto" latinLnBrk="0" hangingPunct="1">
                  <a:lnSpc>
                    <a:spcPct val="100000"/>
                  </a:lnSpc>
                  <a:spcBef>
                    <a:spcPts val="0"/>
                  </a:spcBef>
                  <a:spcAft>
                    <a:spcPts val="0"/>
                  </a:spcAft>
                  <a:buClrTx/>
                  <a:buSzTx/>
                  <a:buFont typeface="Arial" pitchFamily="34" charset="0"/>
                  <a:buNone/>
                  <a:tabLst/>
                  <a:defRPr/>
                </a:pPr>
                <a14:m>
                  <m:oMath xmlns:m="http://schemas.openxmlformats.org/officeDocument/2006/math">
                    <m:sSub>
                      <m:sSubPr>
                        <m:ctrlPr>
                          <a:rPr kumimoji="0" lang="en-US" sz="1200" b="0" i="1" u="none" strike="noStrike" kern="1200" cap="none" spc="0" normalizeH="0" baseline="0" noProof="0">
                            <a:ln>
                              <a:noFill/>
                            </a:ln>
                            <a:solidFill>
                              <a:prstClr val="black"/>
                            </a:solidFill>
                            <a:effectLst/>
                            <a:uLnTx/>
                            <a:uFillTx/>
                            <a:latin typeface="Cambria Math"/>
                            <a:ea typeface="+mn-ea"/>
                          </a:rPr>
                        </m:ctrlPr>
                      </m:sSubPr>
                      <m:e>
                        <m:r>
                          <a:rPr kumimoji="0" lang="en-US" sz="1200" b="0" i="1" u="none" strike="noStrike" kern="1200" cap="none" spc="0" normalizeH="0" baseline="0" noProof="0">
                            <a:ln>
                              <a:noFill/>
                            </a:ln>
                            <a:solidFill>
                              <a:prstClr val="black"/>
                            </a:solidFill>
                            <a:effectLst/>
                            <a:uLnTx/>
                            <a:uFillTx/>
                            <a:latin typeface="Cambria Math"/>
                            <a:ea typeface="+mn-ea"/>
                          </a:rPr>
                          <m:t>𝐶</m:t>
                        </m:r>
                      </m:e>
                      <m:sub>
                        <m:r>
                          <a:rPr kumimoji="0" lang="en-US" sz="1200" b="0" i="1" u="none" strike="noStrike" kern="1200" cap="none" spc="0" normalizeH="0" baseline="0" noProof="0">
                            <a:ln>
                              <a:noFill/>
                            </a:ln>
                            <a:solidFill>
                              <a:prstClr val="black"/>
                            </a:solidFill>
                            <a:effectLst/>
                            <a:uLnTx/>
                            <a:uFillTx/>
                            <a:latin typeface="Cambria Math"/>
                            <a:ea typeface="+mn-ea"/>
                          </a:rPr>
                          <m:t>𝑖</m:t>
                        </m:r>
                      </m:sub>
                    </m:sSub>
                  </m:oMath>
                </a14:m>
                <a:r>
                  <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a:t>
                </a:r>
                <a:r>
                  <a:rPr kumimoji="0" lang="en-US" sz="12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    </a:t>
                </a:r>
                <a:r>
                  <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the set </a:t>
                </a:r>
                <a:r>
                  <a:rPr kumimoji="0" lang="en-US" sz="12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of shops</a:t>
                </a:r>
              </a:p>
            </p:txBody>
          </p:sp>
        </mc:Choice>
        <mc:Fallback xmlns="">
          <p:sp>
            <p:nvSpPr>
              <p:cNvPr id="15" name="Textplatzhalter 2"/>
              <p:cNvSpPr txBox="1">
                <a:spLocks noRot="1" noChangeAspect="1" noMove="1" noResize="1" noEditPoints="1" noAdjustHandles="1" noChangeArrowheads="1" noChangeShapeType="1" noTextEdit="1"/>
              </p:cNvSpPr>
              <p:nvPr/>
            </p:nvSpPr>
            <p:spPr bwMode="auto">
              <a:xfrm>
                <a:off x="3419872" y="2194122"/>
                <a:ext cx="4956977" cy="1025632"/>
              </a:xfrm>
              <a:prstGeom prst="rect">
                <a:avLst/>
              </a:prstGeom>
              <a:blipFill rotWithShape="1">
                <a:blip r:embed="rId4"/>
                <a:stretch>
                  <a:fillRect t="-535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6" name="Rectangle 8"/>
              <p:cNvSpPr/>
              <p:nvPr/>
            </p:nvSpPr>
            <p:spPr>
              <a:xfrm>
                <a:off x="971600" y="3789040"/>
                <a:ext cx="2299347" cy="797334"/>
              </a:xfrm>
              <a:prstGeom prst="rect">
                <a:avLst/>
              </a:prstGeom>
            </p:spPr>
            <p:txBody>
              <a:bodyPr wrap="none">
                <a:spAutoFit/>
              </a:bodyPr>
              <a:lstStyle/>
              <a:p>
                <a:pPr algn="l" fontAlgn="auto">
                  <a:spcBef>
                    <a:spcPts val="0"/>
                  </a:spcBef>
                  <a:spcAft>
                    <a:spcPts val="0"/>
                  </a:spcAft>
                </a:pPr>
                <a14:m>
                  <m:oMathPara xmlns:m="http://schemas.openxmlformats.org/officeDocument/2006/math">
                    <m:oMathParaPr>
                      <m:jc m:val="centerGroup"/>
                    </m:oMathParaPr>
                    <m:oMath xmlns:m="http://schemas.openxmlformats.org/officeDocument/2006/math">
                      <m:sSubSup>
                        <m:sSubSupPr>
                          <m:ctrlPr>
                            <a:rPr lang="en-US" sz="1800" i="1">
                              <a:solidFill>
                                <a:prstClr val="black"/>
                              </a:solidFill>
                              <a:latin typeface="Cambria Math"/>
                              <a:ea typeface="+mn-ea"/>
                            </a:rPr>
                          </m:ctrlPr>
                        </m:sSubSupPr>
                        <m:e>
                          <m:r>
                            <a:rPr lang="en-US" sz="1800" i="1">
                              <a:solidFill>
                                <a:prstClr val="black"/>
                              </a:solidFill>
                              <a:latin typeface="Cambria Math"/>
                              <a:ea typeface="+mn-ea"/>
                            </a:rPr>
                            <m:t>𝑄</m:t>
                          </m:r>
                        </m:e>
                        <m:sub>
                          <m:r>
                            <a:rPr lang="en-US" sz="1800" i="1">
                              <a:solidFill>
                                <a:prstClr val="black"/>
                              </a:solidFill>
                              <a:latin typeface="Cambria Math"/>
                              <a:ea typeface="+mn-ea"/>
                            </a:rPr>
                            <m:t>𝑖</m:t>
                          </m:r>
                        </m:sub>
                        <m:sup>
                          <m:r>
                            <a:rPr lang="en-US" sz="1800" i="1">
                              <a:solidFill>
                                <a:prstClr val="black"/>
                              </a:solidFill>
                              <a:latin typeface="Cambria Math"/>
                              <a:ea typeface="+mn-ea"/>
                            </a:rPr>
                            <m:t>𝑘</m:t>
                          </m:r>
                        </m:sup>
                      </m:sSubSup>
                      <m:r>
                        <a:rPr lang="en-US" sz="1800" i="1">
                          <a:solidFill>
                            <a:prstClr val="black"/>
                          </a:solidFill>
                          <a:latin typeface="Cambria Math"/>
                          <a:ea typeface="+mn-ea"/>
                        </a:rPr>
                        <m:t>=</m:t>
                      </m:r>
                      <m:nary>
                        <m:naryPr>
                          <m:chr m:val="∑"/>
                          <m:limLoc m:val="undOvr"/>
                          <m:supHide m:val="on"/>
                          <m:ctrlPr>
                            <a:rPr lang="en-US" sz="1800" i="1">
                              <a:solidFill>
                                <a:prstClr val="black"/>
                              </a:solidFill>
                              <a:latin typeface="Cambria Math"/>
                              <a:ea typeface="+mn-ea"/>
                            </a:rPr>
                          </m:ctrlPr>
                        </m:naryPr>
                        <m:sub>
                          <m:r>
                            <a:rPr lang="en-US" sz="1800" i="1">
                              <a:solidFill>
                                <a:prstClr val="black"/>
                              </a:solidFill>
                              <a:latin typeface="Cambria Math"/>
                              <a:ea typeface="+mn-ea"/>
                            </a:rPr>
                            <m:t>𝑧</m:t>
                          </m:r>
                          <m:r>
                            <a:rPr lang="en-US" sz="1800" i="1">
                              <a:solidFill>
                                <a:prstClr val="black"/>
                              </a:solidFill>
                              <a:latin typeface="Cambria Math"/>
                              <a:ea typeface="+mn-ea"/>
                            </a:rPr>
                            <m:t>∈</m:t>
                          </m:r>
                          <m:sSub>
                            <m:sSubPr>
                              <m:ctrlPr>
                                <a:rPr lang="en-US" sz="1800" i="1">
                                  <a:solidFill>
                                    <a:prstClr val="black"/>
                                  </a:solidFill>
                                  <a:latin typeface="Cambria Math"/>
                                  <a:ea typeface="+mn-ea"/>
                                </a:rPr>
                              </m:ctrlPr>
                            </m:sSubPr>
                            <m:e>
                              <m:r>
                                <a:rPr lang="en-US" sz="1800" i="1">
                                  <a:solidFill>
                                    <a:prstClr val="black"/>
                                  </a:solidFill>
                                  <a:latin typeface="Cambria Math"/>
                                  <a:ea typeface="+mn-ea"/>
                                </a:rPr>
                                <m:t>𝐶</m:t>
                              </m:r>
                            </m:e>
                            <m:sub>
                              <m:r>
                                <a:rPr lang="en-US" sz="1800" i="1">
                                  <a:solidFill>
                                    <a:prstClr val="black"/>
                                  </a:solidFill>
                                  <a:latin typeface="Cambria Math"/>
                                  <a:ea typeface="+mn-ea"/>
                                </a:rPr>
                                <m:t>𝑧</m:t>
                              </m:r>
                            </m:sub>
                          </m:sSub>
                        </m:sub>
                        <m:sup/>
                        <m:e>
                          <m:sSub>
                            <m:sSubPr>
                              <m:ctrlPr>
                                <a:rPr lang="en-US" sz="1800" i="1">
                                  <a:solidFill>
                                    <a:prstClr val="black"/>
                                  </a:solidFill>
                                  <a:latin typeface="Cambria Math"/>
                                  <a:ea typeface="+mn-ea"/>
                                </a:rPr>
                              </m:ctrlPr>
                            </m:sSubPr>
                            <m:e>
                              <m:r>
                                <a:rPr lang="en-US" sz="1800" i="1">
                                  <a:solidFill>
                                    <a:prstClr val="black"/>
                                  </a:solidFill>
                                  <a:latin typeface="Cambria Math"/>
                                  <a:ea typeface="+mn-ea"/>
                                </a:rPr>
                                <m:t>𝑃</m:t>
                              </m:r>
                            </m:e>
                            <m:sub>
                              <m:r>
                                <a:rPr lang="en-US" sz="1800" i="1">
                                  <a:solidFill>
                                    <a:prstClr val="black"/>
                                  </a:solidFill>
                                  <a:latin typeface="Cambria Math"/>
                                  <a:ea typeface="+mn-ea"/>
                                </a:rPr>
                                <m:t>𝑧𝑖</m:t>
                              </m:r>
                            </m:sub>
                          </m:sSub>
                          <m:r>
                            <a:rPr lang="en-US" sz="1800" i="1">
                              <a:solidFill>
                                <a:prstClr val="black"/>
                              </a:solidFill>
                              <a:latin typeface="Cambria Math"/>
                              <a:ea typeface="+mn-ea"/>
                            </a:rPr>
                            <m:t>∙</m:t>
                          </m:r>
                          <m:sSub>
                            <m:sSubPr>
                              <m:ctrlPr>
                                <a:rPr lang="en-US" sz="1800" i="1">
                                  <a:solidFill>
                                    <a:prstClr val="black"/>
                                  </a:solidFill>
                                  <a:latin typeface="Cambria Math"/>
                                  <a:ea typeface="+mn-ea"/>
                                </a:rPr>
                              </m:ctrlPr>
                            </m:sSubPr>
                            <m:e>
                              <m:r>
                                <a:rPr lang="en-US" sz="1800" i="1">
                                  <a:solidFill>
                                    <a:prstClr val="black"/>
                                  </a:solidFill>
                                  <a:latin typeface="Cambria Math"/>
                                  <a:ea typeface="+mn-ea"/>
                                </a:rPr>
                                <m:t>𝐴</m:t>
                              </m:r>
                            </m:e>
                            <m:sub>
                              <m:r>
                                <a:rPr lang="en-US" sz="1800" i="1">
                                  <a:solidFill>
                                    <a:prstClr val="black"/>
                                  </a:solidFill>
                                  <a:latin typeface="Cambria Math"/>
                                  <a:ea typeface="+mn-ea"/>
                                </a:rPr>
                                <m:t>𝑧</m:t>
                              </m:r>
                            </m:sub>
                          </m:sSub>
                          <m:r>
                            <a:rPr lang="en-US" sz="1800" i="1">
                              <a:solidFill>
                                <a:prstClr val="black"/>
                              </a:solidFill>
                              <a:latin typeface="Cambria Math"/>
                              <a:ea typeface="+mn-ea"/>
                            </a:rPr>
                            <m:t>∙</m:t>
                          </m:r>
                          <m:sSup>
                            <m:sSupPr>
                              <m:ctrlPr>
                                <a:rPr lang="en-US" sz="1800" i="1">
                                  <a:solidFill>
                                    <a:prstClr val="black"/>
                                  </a:solidFill>
                                  <a:latin typeface="Cambria Math"/>
                                  <a:ea typeface="+mn-ea"/>
                                </a:rPr>
                              </m:ctrlPr>
                            </m:sSupPr>
                            <m:e>
                              <m:r>
                                <a:rPr lang="en-US" sz="1800" i="1">
                                  <a:solidFill>
                                    <a:prstClr val="black"/>
                                  </a:solidFill>
                                  <a:latin typeface="Cambria Math"/>
                                  <a:ea typeface="+mn-ea"/>
                                </a:rPr>
                                <m:t>𝑄</m:t>
                              </m:r>
                            </m:e>
                            <m:sup>
                              <m:r>
                                <a:rPr lang="en-US" sz="1800" i="1">
                                  <a:solidFill>
                                    <a:prstClr val="black"/>
                                  </a:solidFill>
                                  <a:latin typeface="Cambria Math"/>
                                  <a:ea typeface="+mn-ea"/>
                                </a:rPr>
                                <m:t>𝑘</m:t>
                              </m:r>
                            </m:sup>
                          </m:sSup>
                        </m:e>
                      </m:nary>
                    </m:oMath>
                  </m:oMathPara>
                </a14:m>
                <a:endParaRPr lang="en-US" sz="1800" dirty="0">
                  <a:solidFill>
                    <a:prstClr val="black"/>
                  </a:solidFill>
                  <a:latin typeface="Calibri"/>
                  <a:ea typeface="+mn-ea"/>
                </a:endParaRPr>
              </a:p>
            </p:txBody>
          </p:sp>
        </mc:Choice>
        <mc:Fallback xmlns="">
          <p:sp>
            <p:nvSpPr>
              <p:cNvPr id="16" name="Rectangle 8"/>
              <p:cNvSpPr>
                <a:spLocks noRot="1" noChangeAspect="1" noMove="1" noResize="1" noEditPoints="1" noAdjustHandles="1" noChangeArrowheads="1" noChangeShapeType="1" noTextEdit="1"/>
              </p:cNvSpPr>
              <p:nvPr/>
            </p:nvSpPr>
            <p:spPr>
              <a:xfrm>
                <a:off x="971600" y="3789040"/>
                <a:ext cx="2299347" cy="797334"/>
              </a:xfrm>
              <a:prstGeom prst="rect">
                <a:avLst/>
              </a:prstGeom>
              <a:blipFill rotWithShape="1">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7" name="Textplatzhalter 2"/>
              <p:cNvSpPr txBox="1">
                <a:spLocks/>
              </p:cNvSpPr>
              <p:nvPr/>
            </p:nvSpPr>
            <p:spPr bwMode="auto">
              <a:xfrm>
                <a:off x="3419872" y="3699512"/>
                <a:ext cx="4812961" cy="102563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80000" indent="-180000" algn="l" defTabSz="914400" rtl="0" eaLnBrk="1" latinLnBrk="0" hangingPunct="1">
                  <a:spcBef>
                    <a:spcPts val="300"/>
                  </a:spcBef>
                  <a:spcAft>
                    <a:spcPts val="0"/>
                  </a:spcAft>
                  <a:buFont typeface="Arial" pitchFamily="34" charset="0"/>
                  <a:buChar char="•"/>
                  <a:defRPr sz="1800" kern="1200">
                    <a:solidFill>
                      <a:schemeClr val="tx1"/>
                    </a:solidFill>
                    <a:latin typeface="Arial" pitchFamily="34" charset="0"/>
                    <a:ea typeface="+mn-ea"/>
                    <a:cs typeface="Arial" pitchFamily="34" charset="0"/>
                  </a:defRPr>
                </a:lvl1pPr>
                <a:lvl2pPr marL="62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2pPr>
                <a:lvl3pPr marL="107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3pPr>
                <a:lvl4pPr marL="15228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4pPr>
                <a:lvl5pPr marL="19692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6400" marR="0" lvl="1" indent="0" algn="l" defTabSz="914400" rtl="0" eaLnBrk="1" fontAlgn="auto" latinLnBrk="0" hangingPunct="1">
                  <a:lnSpc>
                    <a:spcPct val="100000"/>
                  </a:lnSpc>
                  <a:spcBef>
                    <a:spcPts val="0"/>
                  </a:spcBef>
                  <a:spcAft>
                    <a:spcPts val="0"/>
                  </a:spcAft>
                  <a:buClrTx/>
                  <a:buSzTx/>
                  <a:buFont typeface="Arial" pitchFamily="34" charset="0"/>
                  <a:buNone/>
                  <a:tabLst/>
                  <a:defRPr/>
                </a:pPr>
                <a14:m>
                  <m:oMath xmlns:m="http://schemas.openxmlformats.org/officeDocument/2006/math">
                    <m:sSubSup>
                      <m:sSubSupPr>
                        <m:ctrlPr>
                          <a:rPr kumimoji="0" lang="en-US" sz="1200" b="0" i="1" u="none" strike="noStrike" kern="1200" cap="none" spc="0" normalizeH="0" baseline="0" noProof="0" smtClean="0">
                            <a:ln>
                              <a:noFill/>
                            </a:ln>
                            <a:solidFill>
                              <a:prstClr val="black"/>
                            </a:solidFill>
                            <a:effectLst/>
                            <a:uLnTx/>
                            <a:uFillTx/>
                            <a:latin typeface="Cambria Math"/>
                            <a:ea typeface="+mn-ea"/>
                          </a:rPr>
                        </m:ctrlPr>
                      </m:sSubSupPr>
                      <m:e>
                        <m:r>
                          <a:rPr kumimoji="0" lang="en-US" sz="1200" b="0" i="1" u="none" strike="noStrike" kern="1200" cap="none" spc="0" normalizeH="0" baseline="0" noProof="0">
                            <a:ln>
                              <a:noFill/>
                            </a:ln>
                            <a:solidFill>
                              <a:prstClr val="black"/>
                            </a:solidFill>
                            <a:effectLst/>
                            <a:uLnTx/>
                            <a:uFillTx/>
                            <a:latin typeface="Cambria Math"/>
                            <a:ea typeface="+mn-ea"/>
                          </a:rPr>
                          <m:t>𝑄</m:t>
                        </m:r>
                      </m:e>
                      <m:sub>
                        <m:r>
                          <a:rPr kumimoji="0" lang="en-US" sz="1200" b="0" i="1" u="none" strike="noStrike" kern="1200" cap="none" spc="0" normalizeH="0" baseline="0" noProof="0">
                            <a:ln>
                              <a:noFill/>
                            </a:ln>
                            <a:solidFill>
                              <a:prstClr val="black"/>
                            </a:solidFill>
                            <a:effectLst/>
                            <a:uLnTx/>
                            <a:uFillTx/>
                            <a:latin typeface="Cambria Math"/>
                            <a:ea typeface="+mn-ea"/>
                          </a:rPr>
                          <m:t>𝑖</m:t>
                        </m:r>
                      </m:sub>
                      <m:sup>
                        <m:r>
                          <a:rPr kumimoji="0" lang="en-US" sz="1200" b="0" i="1" u="none" strike="noStrike" kern="1200" cap="none" spc="0" normalizeH="0" baseline="0" noProof="0">
                            <a:ln>
                              <a:noFill/>
                            </a:ln>
                            <a:solidFill>
                              <a:prstClr val="black"/>
                            </a:solidFill>
                            <a:effectLst/>
                            <a:uLnTx/>
                            <a:uFillTx/>
                            <a:latin typeface="Cambria Math"/>
                            <a:ea typeface="+mn-ea"/>
                          </a:rPr>
                          <m:t>𝑘</m:t>
                        </m:r>
                      </m:sup>
                    </m:sSubSup>
                  </m:oMath>
                </a14:m>
                <a:r>
                  <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a:t>
                </a:r>
                <a:r>
                  <a:rPr kumimoji="0" lang="en-US" sz="12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   </a:t>
                </a:r>
                <a:r>
                  <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the total consumption amount of shop </a:t>
                </a:r>
                <a:r>
                  <a:rPr kumimoji="0" lang="en-US" sz="1200" b="0" i="0" u="none" strike="noStrike" kern="1200" cap="none" spc="0" normalizeH="0" baseline="0" noProof="0" dirty="0" err="1">
                    <a:ln>
                      <a:noFill/>
                    </a:ln>
                    <a:solidFill>
                      <a:prstClr val="black"/>
                    </a:solidFill>
                    <a:effectLst/>
                    <a:uLnTx/>
                    <a:uFillTx/>
                    <a:latin typeface="Arial" pitchFamily="34" charset="0"/>
                    <a:ea typeface="+mn-ea"/>
                    <a:cs typeface="Arial" pitchFamily="34" charset="0"/>
                  </a:rPr>
                  <a:t>i</a:t>
                </a:r>
                <a:r>
                  <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for commodity </a:t>
                </a:r>
                <a:r>
                  <a:rPr kumimoji="0" lang="en-US" sz="12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k</a:t>
                </a:r>
              </a:p>
              <a:p>
                <a:pPr marL="446400" marR="0" lvl="1" indent="0" algn="l" defTabSz="914400" rtl="0" eaLnBrk="1" fontAlgn="auto" latinLnBrk="0" hangingPunct="1">
                  <a:lnSpc>
                    <a:spcPct val="100000"/>
                  </a:lnSpc>
                  <a:spcBef>
                    <a:spcPts val="0"/>
                  </a:spcBef>
                  <a:spcAft>
                    <a:spcPts val="0"/>
                  </a:spcAft>
                  <a:buClrTx/>
                  <a:buSzTx/>
                  <a:buFont typeface="Arial" pitchFamily="34" charset="0"/>
                  <a:buNone/>
                  <a:tabLst/>
                  <a:defRPr/>
                </a:pPr>
                <a14:m>
                  <m:oMath xmlns:m="http://schemas.openxmlformats.org/officeDocument/2006/math">
                    <m:sSub>
                      <m:sSubPr>
                        <m:ctrlPr>
                          <a:rPr kumimoji="0" lang="en-US" sz="1200" b="0" i="1" u="none" strike="noStrike" kern="1200" cap="none" spc="0" normalizeH="0" baseline="0" noProof="0">
                            <a:ln>
                              <a:noFill/>
                            </a:ln>
                            <a:solidFill>
                              <a:prstClr val="black"/>
                            </a:solidFill>
                            <a:effectLst/>
                            <a:uLnTx/>
                            <a:uFillTx/>
                            <a:latin typeface="Cambria Math"/>
                            <a:ea typeface="+mn-ea"/>
                          </a:rPr>
                        </m:ctrlPr>
                      </m:sSubPr>
                      <m:e>
                        <m:r>
                          <a:rPr kumimoji="0" lang="en-US" sz="1200" b="0" i="1" u="none" strike="noStrike" kern="1200" cap="none" spc="0" normalizeH="0" baseline="0" noProof="0">
                            <a:ln>
                              <a:noFill/>
                            </a:ln>
                            <a:solidFill>
                              <a:prstClr val="black"/>
                            </a:solidFill>
                            <a:effectLst/>
                            <a:uLnTx/>
                            <a:uFillTx/>
                            <a:latin typeface="Cambria Math"/>
                            <a:ea typeface="+mn-ea"/>
                          </a:rPr>
                          <m:t>𝑃</m:t>
                        </m:r>
                      </m:e>
                      <m:sub>
                        <m:r>
                          <a:rPr kumimoji="0" lang="en-US" sz="1200" b="0" i="1" u="none" strike="noStrike" kern="1200" cap="none" spc="0" normalizeH="0" baseline="0" noProof="0">
                            <a:ln>
                              <a:noFill/>
                            </a:ln>
                            <a:solidFill>
                              <a:prstClr val="black"/>
                            </a:solidFill>
                            <a:effectLst/>
                            <a:uLnTx/>
                            <a:uFillTx/>
                            <a:latin typeface="Cambria Math"/>
                            <a:ea typeface="+mn-ea"/>
                          </a:rPr>
                          <m:t>𝑧𝑖</m:t>
                        </m:r>
                      </m:sub>
                    </m:sSub>
                  </m:oMath>
                </a14:m>
                <a:r>
                  <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a:t>
                </a:r>
                <a:r>
                  <a:rPr kumimoji="0" lang="en-US" sz="12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   </a:t>
                </a:r>
                <a:r>
                  <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the probability that the consumers in area z shop in shop i</a:t>
                </a:r>
                <a:endParaRPr kumimoji="0" lang="en-US" sz="12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endParaRPr>
              </a:p>
              <a:p>
                <a:pPr marL="446400" marR="0" lvl="1" indent="0" algn="l" defTabSz="914400" rtl="0" eaLnBrk="1" fontAlgn="auto" latinLnBrk="0" hangingPunct="1">
                  <a:lnSpc>
                    <a:spcPct val="100000"/>
                  </a:lnSpc>
                  <a:spcBef>
                    <a:spcPts val="0"/>
                  </a:spcBef>
                  <a:spcAft>
                    <a:spcPts val="0"/>
                  </a:spcAft>
                  <a:buClrTx/>
                  <a:buSzTx/>
                  <a:buFont typeface="Arial" pitchFamily="34" charset="0"/>
                  <a:buNone/>
                  <a:tabLst/>
                  <a:defRPr/>
                </a:pPr>
                <a14:m>
                  <m:oMath xmlns:m="http://schemas.openxmlformats.org/officeDocument/2006/math">
                    <m:sSub>
                      <m:sSubPr>
                        <m:ctrlPr>
                          <a:rPr kumimoji="0" lang="en-US" sz="1200" b="0" i="1" u="none" strike="noStrike" kern="1200" cap="none" spc="0" normalizeH="0" baseline="0" noProof="0">
                            <a:ln>
                              <a:noFill/>
                            </a:ln>
                            <a:solidFill>
                              <a:prstClr val="black"/>
                            </a:solidFill>
                            <a:effectLst/>
                            <a:uLnTx/>
                            <a:uFillTx/>
                            <a:latin typeface="Cambria Math"/>
                            <a:ea typeface="+mn-ea"/>
                          </a:rPr>
                        </m:ctrlPr>
                      </m:sSubPr>
                      <m:e>
                        <m:r>
                          <a:rPr kumimoji="0" lang="en-US" sz="1200" b="0" i="1" u="none" strike="noStrike" kern="1200" cap="none" spc="0" normalizeH="0" baseline="0" noProof="0">
                            <a:ln>
                              <a:noFill/>
                            </a:ln>
                            <a:solidFill>
                              <a:prstClr val="black"/>
                            </a:solidFill>
                            <a:effectLst/>
                            <a:uLnTx/>
                            <a:uFillTx/>
                            <a:latin typeface="Cambria Math"/>
                            <a:ea typeface="+mn-ea"/>
                          </a:rPr>
                          <m:t>𝐴</m:t>
                        </m:r>
                      </m:e>
                      <m:sub>
                        <m:r>
                          <a:rPr kumimoji="0" lang="en-US" sz="1200" b="0" i="1" u="none" strike="noStrike" kern="1200" cap="none" spc="0" normalizeH="0" baseline="0" noProof="0">
                            <a:ln>
                              <a:noFill/>
                            </a:ln>
                            <a:solidFill>
                              <a:prstClr val="black"/>
                            </a:solidFill>
                            <a:effectLst/>
                            <a:uLnTx/>
                            <a:uFillTx/>
                            <a:latin typeface="Cambria Math"/>
                            <a:ea typeface="+mn-ea"/>
                          </a:rPr>
                          <m:t>𝑧</m:t>
                        </m:r>
                      </m:sub>
                    </m:sSub>
                  </m:oMath>
                </a14:m>
                <a:r>
                  <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a:t>
                </a:r>
                <a:r>
                  <a:rPr kumimoji="0" lang="en-US" sz="12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   </a:t>
                </a:r>
                <a:r>
                  <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the population in </a:t>
                </a:r>
                <a:r>
                  <a:rPr lang="en-US" sz="1200" dirty="0" smtClean="0">
                    <a:solidFill>
                      <a:prstClr val="black"/>
                    </a:solidFill>
                  </a:rPr>
                  <a:t>area</a:t>
                </a:r>
                <a:r>
                  <a:rPr kumimoji="0" lang="en-US" sz="12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 </a:t>
                </a:r>
                <a:r>
                  <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z</a:t>
                </a:r>
                <a:endParaRPr kumimoji="0" lang="en-US" sz="12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endParaRPr>
              </a:p>
              <a:p>
                <a:pPr marL="446400" marR="0" lvl="1" indent="0" algn="l" defTabSz="914400" rtl="0" eaLnBrk="1" fontAlgn="auto" latinLnBrk="0" hangingPunct="1">
                  <a:lnSpc>
                    <a:spcPct val="100000"/>
                  </a:lnSpc>
                  <a:spcBef>
                    <a:spcPts val="0"/>
                  </a:spcBef>
                  <a:spcAft>
                    <a:spcPts val="0"/>
                  </a:spcAft>
                  <a:buClrTx/>
                  <a:buSzTx/>
                  <a:buFont typeface="Arial" pitchFamily="34" charset="0"/>
                  <a:buNone/>
                  <a:tabLst/>
                  <a:defRPr/>
                </a:pPr>
                <a14:m>
                  <m:oMath xmlns:m="http://schemas.openxmlformats.org/officeDocument/2006/math">
                    <m:sSup>
                      <m:sSupPr>
                        <m:ctrlPr>
                          <a:rPr kumimoji="0" lang="en-US" sz="1200" b="0" i="1" u="none" strike="noStrike" kern="1200" cap="none" spc="0" normalizeH="0" baseline="0" noProof="0">
                            <a:ln>
                              <a:noFill/>
                            </a:ln>
                            <a:solidFill>
                              <a:prstClr val="black"/>
                            </a:solidFill>
                            <a:effectLst/>
                            <a:uLnTx/>
                            <a:uFillTx/>
                            <a:latin typeface="Cambria Math"/>
                            <a:ea typeface="+mn-ea"/>
                          </a:rPr>
                        </m:ctrlPr>
                      </m:sSupPr>
                      <m:e>
                        <m:r>
                          <a:rPr kumimoji="0" lang="en-US" sz="1200" b="0" i="1" u="none" strike="noStrike" kern="1200" cap="none" spc="0" normalizeH="0" baseline="0" noProof="0">
                            <a:ln>
                              <a:noFill/>
                            </a:ln>
                            <a:solidFill>
                              <a:prstClr val="black"/>
                            </a:solidFill>
                            <a:effectLst/>
                            <a:uLnTx/>
                            <a:uFillTx/>
                            <a:latin typeface="Cambria Math"/>
                            <a:ea typeface="+mn-ea"/>
                          </a:rPr>
                          <m:t>𝑄</m:t>
                        </m:r>
                      </m:e>
                      <m:sup>
                        <m:r>
                          <a:rPr kumimoji="0" lang="en-US" sz="1200" b="0" i="1" u="none" strike="noStrike" kern="1200" cap="none" spc="0" normalizeH="0" baseline="0" noProof="0">
                            <a:ln>
                              <a:noFill/>
                            </a:ln>
                            <a:solidFill>
                              <a:prstClr val="black"/>
                            </a:solidFill>
                            <a:effectLst/>
                            <a:uLnTx/>
                            <a:uFillTx/>
                            <a:latin typeface="Cambria Math"/>
                            <a:ea typeface="+mn-ea"/>
                          </a:rPr>
                          <m:t>𝑘</m:t>
                        </m:r>
                      </m:sup>
                    </m:sSup>
                  </m:oMath>
                </a14:m>
                <a:r>
                  <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a:t>
                </a:r>
                <a:r>
                  <a:rPr kumimoji="0" lang="en-US" sz="12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  </a:t>
                </a:r>
                <a:r>
                  <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the personal consumption for commodity k</a:t>
                </a:r>
                <a:endParaRPr kumimoji="0" lang="de-DE" sz="1200" b="0" i="1" u="none" strike="noStrike" kern="1200" cap="none" spc="0" normalizeH="0" baseline="0" noProof="0" dirty="0" smtClean="0">
                  <a:ln>
                    <a:noFill/>
                  </a:ln>
                  <a:solidFill>
                    <a:prstClr val="black"/>
                  </a:solidFill>
                  <a:effectLst/>
                  <a:uLnTx/>
                  <a:uFillTx/>
                  <a:latin typeface="Arial" pitchFamily="34" charset="0"/>
                  <a:ea typeface="+mn-ea"/>
                  <a:cs typeface="Arial" pitchFamily="34" charset="0"/>
                </a:endParaRPr>
              </a:p>
              <a:p>
                <a:pPr marL="446400" marR="0" lvl="1" indent="0" algn="l" defTabSz="914400" rtl="0" eaLnBrk="1" fontAlgn="auto" latinLnBrk="0" hangingPunct="1">
                  <a:lnSpc>
                    <a:spcPct val="100000"/>
                  </a:lnSpc>
                  <a:spcBef>
                    <a:spcPts val="0"/>
                  </a:spcBef>
                  <a:spcAft>
                    <a:spcPts val="0"/>
                  </a:spcAft>
                  <a:buClrTx/>
                  <a:buSzTx/>
                  <a:buFont typeface="Arial" pitchFamily="34" charset="0"/>
                  <a:buNone/>
                  <a:tabLst/>
                  <a:defRPr/>
                </a:pPr>
                <a14:m>
                  <m:oMath xmlns:m="http://schemas.openxmlformats.org/officeDocument/2006/math">
                    <m:sSub>
                      <m:sSubPr>
                        <m:ctrlPr>
                          <a:rPr kumimoji="0" lang="en-US" sz="1200" b="0" i="1" u="none" strike="noStrike" kern="1200" cap="none" spc="0" normalizeH="0" baseline="0" noProof="0">
                            <a:ln>
                              <a:noFill/>
                            </a:ln>
                            <a:solidFill>
                              <a:prstClr val="black"/>
                            </a:solidFill>
                            <a:effectLst/>
                            <a:uLnTx/>
                            <a:uFillTx/>
                            <a:latin typeface="Cambria Math"/>
                            <a:ea typeface="+mn-ea"/>
                          </a:rPr>
                        </m:ctrlPr>
                      </m:sSubPr>
                      <m:e>
                        <m:r>
                          <a:rPr kumimoji="0" lang="en-US" sz="1200" b="0" i="1" u="none" strike="noStrike" kern="1200" cap="none" spc="0" normalizeH="0" baseline="0" noProof="0">
                            <a:ln>
                              <a:noFill/>
                            </a:ln>
                            <a:solidFill>
                              <a:prstClr val="black"/>
                            </a:solidFill>
                            <a:effectLst/>
                            <a:uLnTx/>
                            <a:uFillTx/>
                            <a:latin typeface="Cambria Math"/>
                            <a:ea typeface="+mn-ea"/>
                          </a:rPr>
                          <m:t>𝐶</m:t>
                        </m:r>
                      </m:e>
                      <m:sub>
                        <m:r>
                          <a:rPr kumimoji="0" lang="de-DE" sz="1200" b="0" i="1" u="none" strike="noStrike" kern="1200" cap="none" spc="0" normalizeH="0" baseline="0" noProof="0" smtClean="0">
                            <a:ln>
                              <a:noFill/>
                            </a:ln>
                            <a:solidFill>
                              <a:prstClr val="black"/>
                            </a:solidFill>
                            <a:effectLst/>
                            <a:uLnTx/>
                            <a:uFillTx/>
                            <a:latin typeface="Cambria Math"/>
                            <a:ea typeface="+mn-ea"/>
                          </a:rPr>
                          <m:t>𝑧</m:t>
                        </m:r>
                      </m:sub>
                    </m:sSub>
                  </m:oMath>
                </a14:m>
                <a:r>
                  <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a:t>
                </a:r>
                <a:r>
                  <a:rPr kumimoji="0" lang="en-US" sz="12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   </a:t>
                </a:r>
                <a:r>
                  <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the set </a:t>
                </a:r>
                <a:r>
                  <a:rPr kumimoji="0" lang="en-US" sz="12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of zones</a:t>
                </a:r>
              </a:p>
            </p:txBody>
          </p:sp>
        </mc:Choice>
        <mc:Fallback xmlns="">
          <p:sp>
            <p:nvSpPr>
              <p:cNvPr id="17" name="Textplatzhalter 2"/>
              <p:cNvSpPr txBox="1">
                <a:spLocks noRot="1" noChangeAspect="1" noMove="1" noResize="1" noEditPoints="1" noAdjustHandles="1" noChangeArrowheads="1" noChangeShapeType="1" noTextEdit="1"/>
              </p:cNvSpPr>
              <p:nvPr/>
            </p:nvSpPr>
            <p:spPr bwMode="auto">
              <a:xfrm>
                <a:off x="3419872" y="3699512"/>
                <a:ext cx="4812961" cy="1025632"/>
              </a:xfrm>
              <a:prstGeom prst="rect">
                <a:avLst/>
              </a:prstGeom>
              <a:blipFill rotWithShape="1">
                <a:blip r:embed="rId6"/>
                <a:stretch>
                  <a:fillRect t="-41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de-DE">
                    <a:noFill/>
                  </a:rPr>
                  <a:t> </a:t>
                </a:r>
              </a:p>
            </p:txBody>
          </p:sp>
        </mc:Fallback>
      </mc:AlternateContent>
    </p:spTree>
    <p:extLst>
      <p:ext uri="{BB962C8B-B14F-4D97-AF65-F5344CB8AC3E}">
        <p14:creationId xmlns:p14="http://schemas.microsoft.com/office/powerpoint/2010/main" val="1318778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p:cNvSpPr>
            <a:spLocks noGrp="1"/>
          </p:cNvSpPr>
          <p:nvPr>
            <p:ph type="sldNum" sz="quarter" idx="14"/>
          </p:nvPr>
        </p:nvSpPr>
        <p:spPr/>
        <p:txBody>
          <a:bodyPr/>
          <a:lstStyle/>
          <a:p>
            <a:pPr>
              <a:defRPr/>
            </a:pPr>
            <a:r>
              <a:rPr lang="en-GB" noProof="0" smtClean="0"/>
              <a:t>DLR.de  •  Chart </a:t>
            </a:r>
            <a:fld id="{18C7CB6D-895A-4F21-B0E7-2185F6FE5534}" type="slidenum">
              <a:rPr lang="en-GB" noProof="0" smtClean="0"/>
              <a:pPr>
                <a:defRPr/>
              </a:pPr>
              <a:t>8</a:t>
            </a:fld>
            <a:endParaRPr lang="en-GB" noProof="0" dirty="0"/>
          </a:p>
        </p:txBody>
      </p:sp>
      <p:sp>
        <p:nvSpPr>
          <p:cNvPr id="11" name="Titel 1"/>
          <p:cNvSpPr>
            <a:spLocks noGrp="1"/>
          </p:cNvSpPr>
          <p:nvPr>
            <p:ph type="title"/>
          </p:nvPr>
        </p:nvSpPr>
        <p:spPr>
          <a:xfrm>
            <a:off x="486000" y="648000"/>
            <a:ext cx="8172000" cy="738187"/>
          </a:xfrm>
        </p:spPr>
        <p:txBody>
          <a:bodyPr/>
          <a:lstStyle/>
          <a:p>
            <a:r>
              <a:rPr lang="en-US" dirty="0" smtClean="0"/>
              <a:t>Commodity Generation</a:t>
            </a:r>
            <a:endParaRPr lang="en-GB" dirty="0"/>
          </a:p>
        </p:txBody>
      </p:sp>
      <p:pic>
        <p:nvPicPr>
          <p:cNvPr id="1026" name="Picture 2" descr="C:\Users\zhan_le\Desktop\Huff_Mode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16" y="1061949"/>
            <a:ext cx="6984776" cy="4931976"/>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p:cNvSpPr/>
          <p:nvPr/>
        </p:nvSpPr>
        <p:spPr>
          <a:xfrm>
            <a:off x="6588224" y="1556792"/>
            <a:ext cx="1152128" cy="576064"/>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de-DE" dirty="0" smtClean="0">
              <a:solidFill>
                <a:schemeClr val="tx1"/>
              </a:solidFill>
              <a:latin typeface="Arial" pitchFamily="34" charset="0"/>
              <a:cs typeface="Arial" pitchFamily="34" charset="0"/>
            </a:endParaRPr>
          </a:p>
        </p:txBody>
      </p:sp>
      <p:sp>
        <p:nvSpPr>
          <p:cNvPr id="3" name="TextBox 2"/>
          <p:cNvSpPr txBox="1"/>
          <p:nvPr/>
        </p:nvSpPr>
        <p:spPr>
          <a:xfrm>
            <a:off x="1440278" y="5914042"/>
            <a:ext cx="6460487" cy="246221"/>
          </a:xfrm>
          <a:prstGeom prst="rect">
            <a:avLst/>
          </a:prstGeom>
          <a:noFill/>
        </p:spPr>
        <p:txBody>
          <a:bodyPr wrap="none" lIns="0" tIns="0" rIns="0" bIns="0" rtlCol="0">
            <a:spAutoFit/>
          </a:bodyPr>
          <a:lstStyle/>
          <a:p>
            <a:r>
              <a:rPr lang="de-DE" sz="1600" b="1" dirty="0" smtClean="0">
                <a:latin typeface="Arial" pitchFamily="34" charset="0"/>
                <a:cs typeface="Arial" pitchFamily="34" charset="0"/>
              </a:rPr>
              <a:t>Average </a:t>
            </a:r>
            <a:r>
              <a:rPr lang="de-DE" sz="1600" b="1" dirty="0" err="1" smtClean="0">
                <a:latin typeface="Arial" pitchFamily="34" charset="0"/>
                <a:cs typeface="Arial" pitchFamily="34" charset="0"/>
              </a:rPr>
              <a:t>daily</a:t>
            </a:r>
            <a:r>
              <a:rPr lang="de-DE" sz="1600" b="1" dirty="0" smtClean="0">
                <a:latin typeface="Arial" pitchFamily="34" charset="0"/>
                <a:cs typeface="Arial" pitchFamily="34" charset="0"/>
              </a:rPr>
              <a:t> </a:t>
            </a:r>
            <a:r>
              <a:rPr lang="de-DE" sz="1600" b="1" dirty="0" err="1" smtClean="0">
                <a:latin typeface="Arial" pitchFamily="34" charset="0"/>
                <a:cs typeface="Arial" pitchFamily="34" charset="0"/>
              </a:rPr>
              <a:t>consumption</a:t>
            </a:r>
            <a:r>
              <a:rPr lang="de-DE" sz="1600" b="1" dirty="0" smtClean="0">
                <a:latin typeface="Arial" pitchFamily="34" charset="0"/>
                <a:cs typeface="Arial" pitchFamily="34" charset="0"/>
              </a:rPr>
              <a:t> </a:t>
            </a:r>
            <a:r>
              <a:rPr lang="de-DE" sz="1600" b="1" dirty="0" err="1" smtClean="0">
                <a:latin typeface="Arial" pitchFamily="34" charset="0"/>
                <a:cs typeface="Arial" pitchFamily="34" charset="0"/>
              </a:rPr>
              <a:t>amount</a:t>
            </a:r>
            <a:r>
              <a:rPr lang="de-DE" sz="1600" b="1" dirty="0" smtClean="0">
                <a:latin typeface="Arial" pitchFamily="34" charset="0"/>
                <a:cs typeface="Arial" pitchFamily="34" charset="0"/>
              </a:rPr>
              <a:t> </a:t>
            </a:r>
            <a:r>
              <a:rPr lang="de-DE" sz="1600" b="1" dirty="0" err="1" smtClean="0">
                <a:latin typeface="Arial" pitchFamily="34" charset="0"/>
                <a:cs typeface="Arial" pitchFamily="34" charset="0"/>
              </a:rPr>
              <a:t>of</a:t>
            </a:r>
            <a:r>
              <a:rPr lang="de-DE" sz="1600" b="1" dirty="0" smtClean="0">
                <a:latin typeface="Arial" pitchFamily="34" charset="0"/>
                <a:cs typeface="Arial" pitchFamily="34" charset="0"/>
              </a:rPr>
              <a:t> </a:t>
            </a:r>
            <a:r>
              <a:rPr lang="de-DE" sz="1600" b="1" dirty="0" err="1" smtClean="0">
                <a:latin typeface="Arial" pitchFamily="34" charset="0"/>
                <a:cs typeface="Arial" pitchFamily="34" charset="0"/>
              </a:rPr>
              <a:t>food</a:t>
            </a:r>
            <a:r>
              <a:rPr lang="de-DE" sz="1600" b="1" dirty="0" smtClean="0">
                <a:latin typeface="Arial" pitchFamily="34" charset="0"/>
                <a:cs typeface="Arial" pitchFamily="34" charset="0"/>
              </a:rPr>
              <a:t> </a:t>
            </a:r>
            <a:r>
              <a:rPr lang="de-DE" sz="1600" b="1" dirty="0" err="1" smtClean="0">
                <a:latin typeface="Arial" pitchFamily="34" charset="0"/>
                <a:cs typeface="Arial" pitchFamily="34" charset="0"/>
              </a:rPr>
              <a:t>for</a:t>
            </a:r>
            <a:r>
              <a:rPr lang="de-DE" sz="1600" b="1" dirty="0" smtClean="0">
                <a:latin typeface="Arial" pitchFamily="34" charset="0"/>
                <a:cs typeface="Arial" pitchFamily="34" charset="0"/>
              </a:rPr>
              <a:t> </a:t>
            </a:r>
            <a:r>
              <a:rPr lang="de-DE" sz="1600" b="1" dirty="0" err="1" smtClean="0">
                <a:latin typeface="Arial" pitchFamily="34" charset="0"/>
                <a:cs typeface="Arial" pitchFamily="34" charset="0"/>
              </a:rPr>
              <a:t>the</a:t>
            </a:r>
            <a:r>
              <a:rPr lang="de-DE" sz="1600" b="1" dirty="0" smtClean="0">
                <a:latin typeface="Arial" pitchFamily="34" charset="0"/>
                <a:cs typeface="Arial" pitchFamily="34" charset="0"/>
              </a:rPr>
              <a:t> </a:t>
            </a:r>
            <a:r>
              <a:rPr lang="de-DE" sz="1600" b="1" dirty="0" err="1" smtClean="0">
                <a:latin typeface="Arial" pitchFamily="34" charset="0"/>
                <a:cs typeface="Arial" pitchFamily="34" charset="0"/>
              </a:rPr>
              <a:t>shops</a:t>
            </a:r>
            <a:r>
              <a:rPr lang="de-DE" sz="1600" b="1" dirty="0" smtClean="0">
                <a:latin typeface="Arial" pitchFamily="34" charset="0"/>
                <a:cs typeface="Arial" pitchFamily="34" charset="0"/>
              </a:rPr>
              <a:t> in Berlin</a:t>
            </a:r>
          </a:p>
        </p:txBody>
      </p:sp>
    </p:spTree>
    <p:extLst>
      <p:ext uri="{BB962C8B-B14F-4D97-AF65-F5344CB8AC3E}">
        <p14:creationId xmlns:p14="http://schemas.microsoft.com/office/powerpoint/2010/main" val="38276694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p:cNvSpPr>
            <a:spLocks noGrp="1"/>
          </p:cNvSpPr>
          <p:nvPr>
            <p:ph type="sldNum" sz="quarter" idx="14"/>
          </p:nvPr>
        </p:nvSpPr>
        <p:spPr/>
        <p:txBody>
          <a:bodyPr/>
          <a:lstStyle/>
          <a:p>
            <a:pPr>
              <a:defRPr/>
            </a:pPr>
            <a:r>
              <a:rPr lang="en-GB" noProof="0" smtClean="0"/>
              <a:t>DLR.de  •  Chart </a:t>
            </a:r>
            <a:fld id="{18C7CB6D-895A-4F21-B0E7-2185F6FE5534}" type="slidenum">
              <a:rPr lang="en-GB" noProof="0" smtClean="0"/>
              <a:pPr>
                <a:defRPr/>
              </a:pPr>
              <a:t>9</a:t>
            </a:fld>
            <a:endParaRPr lang="en-GB" noProof="0" dirty="0"/>
          </a:p>
        </p:txBody>
      </p:sp>
      <p:sp>
        <p:nvSpPr>
          <p:cNvPr id="12" name="Titel 1"/>
          <p:cNvSpPr>
            <a:spLocks noGrp="1"/>
          </p:cNvSpPr>
          <p:nvPr>
            <p:ph type="title"/>
          </p:nvPr>
        </p:nvSpPr>
        <p:spPr>
          <a:xfrm>
            <a:off x="486000" y="648000"/>
            <a:ext cx="8172000" cy="738187"/>
          </a:xfrm>
        </p:spPr>
        <p:txBody>
          <a:bodyPr/>
          <a:lstStyle/>
          <a:p>
            <a:r>
              <a:rPr lang="en-US" dirty="0" smtClean="0"/>
              <a:t>Tour Distribution</a:t>
            </a:r>
            <a:endParaRPr lang="en-GB" dirty="0"/>
          </a:p>
        </p:txBody>
      </p:sp>
      <p:sp>
        <p:nvSpPr>
          <p:cNvPr id="27" name="Textplatzhalter 2"/>
          <p:cNvSpPr txBox="1">
            <a:spLocks/>
          </p:cNvSpPr>
          <p:nvPr/>
        </p:nvSpPr>
        <p:spPr bwMode="auto">
          <a:xfrm>
            <a:off x="486000" y="1196752"/>
            <a:ext cx="8172000"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80000" indent="-180000" algn="l" defTabSz="914400" rtl="0" eaLnBrk="1" latinLnBrk="0" hangingPunct="1">
              <a:spcBef>
                <a:spcPts val="300"/>
              </a:spcBef>
              <a:spcAft>
                <a:spcPts val="0"/>
              </a:spcAft>
              <a:buFont typeface="Arial" pitchFamily="34" charset="0"/>
              <a:buChar char="•"/>
              <a:defRPr sz="1800" kern="1200">
                <a:solidFill>
                  <a:schemeClr val="tx1"/>
                </a:solidFill>
                <a:latin typeface="Arial" pitchFamily="34" charset="0"/>
                <a:ea typeface="+mn-ea"/>
                <a:cs typeface="Arial" pitchFamily="34" charset="0"/>
              </a:defRPr>
            </a:lvl1pPr>
            <a:lvl2pPr marL="62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2pPr>
            <a:lvl3pPr marL="107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3pPr>
            <a:lvl4pPr marL="15228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4pPr>
            <a:lvl5pPr marL="19692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Trip chain data from KID (</a:t>
            </a:r>
            <a:r>
              <a:rPr lang="en-US" dirty="0" err="1"/>
              <a:t>Kraftfahrzeugverkehr</a:t>
            </a:r>
            <a:r>
              <a:rPr lang="en-US" dirty="0"/>
              <a:t> in </a:t>
            </a:r>
            <a:r>
              <a:rPr lang="en-US" dirty="0" smtClean="0"/>
              <a:t>Deutschland)</a:t>
            </a:r>
            <a:endParaRPr lang="en-US" dirty="0"/>
          </a:p>
          <a:p>
            <a:endParaRPr lang="en-GB" dirty="0"/>
          </a:p>
          <a:p>
            <a:pPr lvl="1"/>
            <a:r>
              <a:rPr lang="en-US" dirty="0" smtClean="0"/>
              <a:t>2230 freight travel records in Berlin and surrounding areas</a:t>
            </a:r>
          </a:p>
          <a:p>
            <a:endParaRPr lang="en-US" dirty="0"/>
          </a:p>
          <a:p>
            <a:endParaRPr lang="en-GB" dirty="0" smtClean="0"/>
          </a:p>
        </p:txBody>
      </p:sp>
      <p:grpSp>
        <p:nvGrpSpPr>
          <p:cNvPr id="2" name="Group 1"/>
          <p:cNvGrpSpPr/>
          <p:nvPr/>
        </p:nvGrpSpPr>
        <p:grpSpPr>
          <a:xfrm>
            <a:off x="1187624" y="2132856"/>
            <a:ext cx="4479488" cy="4261929"/>
            <a:chOff x="1187624" y="2132856"/>
            <a:chExt cx="4479488" cy="4261929"/>
          </a:xfrm>
        </p:grpSpPr>
        <p:pic>
          <p:nvPicPr>
            <p:cNvPr id="2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353" t="25238" r="54845" b="17217"/>
            <a:stretch/>
          </p:blipFill>
          <p:spPr bwMode="auto">
            <a:xfrm>
              <a:off x="1187624" y="2132856"/>
              <a:ext cx="4479488" cy="4261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9" name="Gerade Verbindung 28"/>
            <p:cNvCxnSpPr/>
            <p:nvPr/>
          </p:nvCxnSpPr>
          <p:spPr bwMode="auto">
            <a:xfrm>
              <a:off x="2483768" y="4509120"/>
              <a:ext cx="588336" cy="1167468"/>
            </a:xfrm>
            <a:prstGeom prst="line">
              <a:avLst/>
            </a:prstGeom>
            <a:solidFill>
              <a:schemeClr val="tx2"/>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 name="Gerade Verbindung 29"/>
            <p:cNvCxnSpPr/>
            <p:nvPr/>
          </p:nvCxnSpPr>
          <p:spPr bwMode="auto">
            <a:xfrm>
              <a:off x="2987824" y="3356992"/>
              <a:ext cx="84280" cy="2319596"/>
            </a:xfrm>
            <a:prstGeom prst="line">
              <a:avLst/>
            </a:prstGeom>
            <a:solidFill>
              <a:schemeClr val="tx2"/>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1" name="Gerade Verbindung 30"/>
            <p:cNvCxnSpPr/>
            <p:nvPr/>
          </p:nvCxnSpPr>
          <p:spPr bwMode="auto">
            <a:xfrm flipH="1">
              <a:off x="3072106" y="4452452"/>
              <a:ext cx="707806" cy="1208796"/>
            </a:xfrm>
            <a:prstGeom prst="line">
              <a:avLst/>
            </a:prstGeom>
            <a:solidFill>
              <a:schemeClr val="tx2"/>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2" name="Gerade Verbindung 31"/>
            <p:cNvCxnSpPr/>
            <p:nvPr/>
          </p:nvCxnSpPr>
          <p:spPr bwMode="auto">
            <a:xfrm flipH="1">
              <a:off x="3072105" y="4797152"/>
              <a:ext cx="1715919" cy="864096"/>
            </a:xfrm>
            <a:prstGeom prst="line">
              <a:avLst/>
            </a:prstGeom>
            <a:solidFill>
              <a:schemeClr val="tx2"/>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grpSp>
    </p:spTree>
    <p:extLst>
      <p:ext uri="{BB962C8B-B14F-4D97-AF65-F5344CB8AC3E}">
        <p14:creationId xmlns:p14="http://schemas.microsoft.com/office/powerpoint/2010/main" val="1790669144"/>
      </p:ext>
    </p:extLst>
  </p:cSld>
  <p:clrMapOvr>
    <a:masterClrMapping/>
  </p:clrMapOvr>
  <p:timing>
    <p:tnLst>
      <p:par>
        <p:cTn id="1" dur="indefinite" restart="never" nodeType="tmRoot"/>
      </p:par>
    </p:tnLst>
  </p:timing>
</p:sld>
</file>

<file path=ppt/theme/theme1.xml><?xml version="1.0" encoding="utf-8"?>
<a:theme xmlns:a="http://schemas.openxmlformats.org/drawingml/2006/main" name="DLR-Präsentation 4:3 Englisch">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tx1"/>
          </a:solidFill>
        </a:ln>
      </a:spPr>
      <a:bodyPr rtlCol="0" anchor="ctr">
        <a:noAutofit/>
      </a:bodyPr>
      <a:lstStyle>
        <a:defPPr algn="ctr">
          <a:defRPr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tns:customPropertyEditors xmlns:tns="http://schemas.microsoft.com/office/2006/customDocumentInformationPanel">
  <tns:showOnOpen>false</tns:showOnOpen>
  <tns:defaultPropertyEditorNamespace>Standardeigenschaften</tns:defaultPropertyEditorNamespace>
</tns:customPropertyEditors>
</file>

<file path=customXml/itemProps1.xml><?xml version="1.0" encoding="utf-8"?>
<ds:datastoreItem xmlns:ds="http://schemas.openxmlformats.org/officeDocument/2006/customXml" ds:itemID="{7B035BE4-DC79-4A6F-B7A0-E703C2BE9C75}">
  <ds:schemaRefs>
    <ds:schemaRef ds:uri="http://schemas.microsoft.com/office/2006/customDocumentInformationPanel"/>
  </ds:schemaRefs>
</ds:datastoreItem>
</file>

<file path=docProps/app.xml><?xml version="1.0" encoding="utf-8"?>
<Properties xmlns="http://schemas.openxmlformats.org/officeDocument/2006/extended-properties" xmlns:vt="http://schemas.openxmlformats.org/officeDocument/2006/docPropsVTypes">
  <Template/>
  <TotalTime>0</TotalTime>
  <Words>1236</Words>
  <Application>Microsoft Office PowerPoint</Application>
  <PresentationFormat>On-screen Show (4:3)</PresentationFormat>
  <Paragraphs>290</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DLR-Präsentation 4:3 Englisch</vt:lpstr>
      <vt:lpstr>Formulation of a Micro Demand Model for Freight Transport in Berlin </vt:lpstr>
      <vt:lpstr>PowerPoint Presentation</vt:lpstr>
      <vt:lpstr>Background</vt:lpstr>
      <vt:lpstr>Background</vt:lpstr>
      <vt:lpstr>Objectives</vt:lpstr>
      <vt:lpstr>Commodity Generation</vt:lpstr>
      <vt:lpstr>Commodity Generation</vt:lpstr>
      <vt:lpstr>Commodity Generation</vt:lpstr>
      <vt:lpstr>Tour Distribution</vt:lpstr>
      <vt:lpstr>Tour Distribution</vt:lpstr>
      <vt:lpstr>Tour Distribution</vt:lpstr>
      <vt:lpstr>Tour Distribution</vt:lpstr>
      <vt:lpstr>Tour Distribution</vt:lpstr>
      <vt:lpstr>Tour Distribution</vt:lpstr>
      <vt:lpstr>Tour Distribution</vt:lpstr>
      <vt:lpstr>Further Research</vt:lpstr>
      <vt:lpstr>Assignment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Formulation of a Micro Freight Demand Model for Berlin </vt:lpstr>
    </vt:vector>
  </TitlesOfParts>
  <Company>DLR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Lorerumetur acipitis am rest et  explabore expliam, tem quis et ut enisto</dc:title>
  <dc:creator>Zhang, Lei</dc:creator>
  <cp:lastModifiedBy>Zhang, Lei</cp:lastModifiedBy>
  <cp:revision>330</cp:revision>
  <dcterms:created xsi:type="dcterms:W3CDTF">2012-06-19T06:51:55Z</dcterms:created>
  <dcterms:modified xsi:type="dcterms:W3CDTF">2019-04-25T12:58:39Z</dcterms:modified>
</cp:coreProperties>
</file>