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5" r:id="rId4"/>
    <p:sldId id="266" r:id="rId5"/>
    <p:sldId id="273" r:id="rId6"/>
    <p:sldId id="275" r:id="rId7"/>
    <p:sldId id="277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1" r:id="rId16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098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14"/>
          <p:cNvSpPr txBox="1"/>
          <p:nvPr/>
        </p:nvSpPr>
        <p:spPr>
          <a:xfrm>
            <a:off x="1952625" y="2291080"/>
            <a:ext cx="7967345" cy="1308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WiGiPedia</a:t>
            </a:r>
            <a:endParaRPr lang="en-US" altLang="x-none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 A Tool For Improving Structured Data in Wikipedia</a:t>
            </a:r>
            <a:endParaRPr lang="en-US" altLang="x-none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075" name="直接连接符 16"/>
          <p:cNvCxnSpPr/>
          <p:nvPr/>
        </p:nvCxnSpPr>
        <p:spPr>
          <a:xfrm flipV="1">
            <a:off x="2453005" y="3778885"/>
            <a:ext cx="6911975" cy="10795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85" name="文本框 26"/>
          <p:cNvSpPr txBox="1"/>
          <p:nvPr/>
        </p:nvSpPr>
        <p:spPr>
          <a:xfrm>
            <a:off x="228918" y="6369368"/>
            <a:ext cx="1222375" cy="36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</a:rPr>
              <a:t>Kainan Xu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86" name="文本框 27"/>
          <p:cNvSpPr txBox="1"/>
          <p:nvPr/>
        </p:nvSpPr>
        <p:spPr>
          <a:xfrm>
            <a:off x="10472420" y="6391275"/>
            <a:ext cx="1491615" cy="36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>
                <a:solidFill>
                  <a:schemeClr val="bg1"/>
                </a:solidFill>
              </a:rPr>
              <a:t>29/02/2016</a:t>
            </a:r>
            <a:endParaRPr lang="en-US" altLang="zh-CN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 flipV="1">
            <a:off x="288290" y="1213485"/>
            <a:ext cx="4818380" cy="1905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261620" y="642620"/>
            <a:ext cx="516572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DESIGN AND 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328930" y="1622425"/>
            <a:ext cx="4696460" cy="492506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539750" y="1774190"/>
            <a:ext cx="4058285" cy="542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Data Generation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DBpedia-subject-predicate-object RDF triple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edges are directed &amp; labeled with the RDF predicate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Graph View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Rendering an interactive web-based graph across browsers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two tiers of nodes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25000"/>
              </a:lnSpc>
              <a:buFont typeface="Arial" charset="0"/>
            </a:pP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3" name="图片 2" descr="WIGIpedi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0" y="547370"/>
            <a:ext cx="4791710" cy="5848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 flipV="1">
            <a:off x="288290" y="1213485"/>
            <a:ext cx="4818380" cy="1905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261620" y="642620"/>
            <a:ext cx="516572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DESIGN AND 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328930" y="1634490"/>
            <a:ext cx="4696460" cy="398653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539750" y="1864360"/>
            <a:ext cx="4058285" cy="3520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Table View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Designed to portray the exact same data set as the graph 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Edge Labels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suggestions from Graph DBpedia &amp; Wikipedia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2" name="图片 1" descr="Wiggipedia Table 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0" y="1626870"/>
            <a:ext cx="5598795" cy="4093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 flipV="1">
            <a:off x="288290" y="1213485"/>
            <a:ext cx="4818380" cy="1905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261620" y="642620"/>
            <a:ext cx="516572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Compared to Vispedia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385445" y="1725295"/>
            <a:ext cx="4696460" cy="354711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539750" y="1864360"/>
            <a:ext cx="4058285" cy="3520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focusing on the gathering of rich semantic data &amp; on visualization and editing of Wiki data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uses a interactive interface facilitating input of information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25000"/>
              </a:lnSpc>
              <a:buFont typeface="Arial" charset="0"/>
            </a:pP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3" name="图片 2" descr="vispe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985" y="1644015"/>
            <a:ext cx="5944235" cy="4246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 flipV="1">
            <a:off x="288290" y="1224915"/>
            <a:ext cx="4253230" cy="762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72085" y="688340"/>
            <a:ext cx="5245100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EVALUATION &amp; CONCLUSION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388620" y="1726565"/>
            <a:ext cx="4120515" cy="480060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449580" y="1717675"/>
            <a:ext cx="4058285" cy="5044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User Study of 25 participants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Comparison with the standard Wikipedia editing mechanism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users readily understand the interface &amp; can provide semantic updates in less time than is necessary for the existing Wikipedia interface.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2" name="图片 1" descr="Questioni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280" y="1203325"/>
            <a:ext cx="3162935" cy="4575810"/>
          </a:xfrm>
          <a:prstGeom prst="rect">
            <a:avLst/>
          </a:prstGeom>
        </p:spPr>
      </p:pic>
      <p:pic>
        <p:nvPicPr>
          <p:cNvPr id="4" name="图片 3" descr="Questioni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5" y="1181735"/>
            <a:ext cx="3507740" cy="45897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8"/>
          <p:cNvSpPr txBox="1"/>
          <p:nvPr/>
        </p:nvSpPr>
        <p:spPr>
          <a:xfrm>
            <a:off x="4451350" y="2928620"/>
            <a:ext cx="2912110" cy="605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THANK YOU</a:t>
            </a:r>
            <a:endParaRPr lang="en-US" altLang="zh-CN" sz="32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8196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413385" y="1353820"/>
            <a:ext cx="2959735" cy="50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374015" y="775970"/>
            <a:ext cx="431101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buNone/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ea"/>
              </a:rPr>
              <a:t>What's Wikipedia?</a:t>
            </a:r>
            <a:endParaRPr lang="en-US" altLang="zh-CN" b="1" dirty="0">
              <a:solidFill>
                <a:schemeClr val="bg1"/>
              </a:solidFill>
              <a:cs typeface="+mn-ea"/>
              <a:sym typeface="+mn-ea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369570" y="1838325"/>
            <a:ext cx="6682740" cy="350012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438150" y="2136775"/>
            <a:ext cx="6740525" cy="4282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launched on January 15, 2001</a:t>
            </a:r>
            <a:r>
              <a:rPr 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.</a:t>
            </a:r>
            <a:endParaRPr lang="en-US" sz="20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25000"/>
              </a:lnSpc>
              <a:buFont typeface="Arial" charset="0"/>
            </a:pPr>
            <a:endParaRPr lang="en-US" sz="20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free-access, free-content Internet encyclopedia</a:t>
            </a:r>
            <a:endParaRPr sz="20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endParaRPr lang="zh-CN" altLang="en-US" sz="20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largest </a:t>
            </a:r>
            <a:r>
              <a:rPr lang="en-US" altLang="zh-CN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&amp;</a:t>
            </a: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most popular general reference work.</a:t>
            </a:r>
            <a:endParaRPr lang="zh-CN" altLang="en-US" sz="20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endParaRPr sz="20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38</a:t>
            </a:r>
            <a:r>
              <a:rPr 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+</a:t>
            </a:r>
            <a:r>
              <a:rPr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million articles </a:t>
            </a:r>
            <a:r>
              <a:rPr 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in</a:t>
            </a:r>
            <a:r>
              <a:rPr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250 different languages.</a:t>
            </a:r>
            <a:endParaRPr sz="20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25000"/>
              </a:lnSpc>
            </a:pP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25000"/>
              </a:lnSpc>
            </a:pP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25000"/>
              </a:lnSpc>
            </a:pP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25000"/>
              </a:lnSpc>
            </a:pP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25000"/>
              </a:lnSpc>
            </a:pP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063" y="6380163"/>
            <a:ext cx="1222375" cy="36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2" name="图片 1" descr="Wikipedia-tit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220" y="2017395"/>
            <a:ext cx="4548505" cy="3070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501015" y="1298575"/>
            <a:ext cx="3857625" cy="444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527685" y="643255"/>
            <a:ext cx="405828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The problems of Wiki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552575" y="1707515"/>
            <a:ext cx="8785860" cy="89217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1862455" y="1961515"/>
            <a:ext cx="8351520" cy="4343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falloff in the number of users providing meaningful contributions</a:t>
            </a:r>
            <a:endParaRPr lang="zh-CN" altLang="en-US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2" name="图片 1" descr="wikepedia s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2949575"/>
            <a:ext cx="5858510" cy="3461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14"/>
          <p:cNvSpPr txBox="1"/>
          <p:nvPr/>
        </p:nvSpPr>
        <p:spPr>
          <a:xfrm>
            <a:off x="712470" y="900430"/>
            <a:ext cx="4368800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>
                <a:solidFill>
                  <a:schemeClr val="bg1"/>
                </a:solidFill>
                <a:ea typeface="微软雅黑" pitchFamily="2" charset="-122"/>
              </a:rPr>
              <a:t>Reasons for the full off</a:t>
            </a:r>
            <a:endParaRPr lang="en-US" altLang="zh-CN" b="1">
              <a:solidFill>
                <a:schemeClr val="bg1"/>
              </a:solidFill>
              <a:ea typeface="微软雅黑" pitchFamily="2" charset="-122"/>
            </a:endParaRPr>
          </a:p>
        </p:txBody>
      </p:sp>
      <p:cxnSp>
        <p:nvCxnSpPr>
          <p:cNvPr id="4099" name="直接连接符 16"/>
          <p:cNvCxnSpPr/>
          <p:nvPr/>
        </p:nvCxnSpPr>
        <p:spPr>
          <a:xfrm>
            <a:off x="786130" y="1476375"/>
            <a:ext cx="3943350" cy="1714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1530985" y="1993265"/>
            <a:ext cx="4124960" cy="8978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more complex security policies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084580" y="220440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811213" y="2011998"/>
            <a:ext cx="325437" cy="5222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1564005" y="3096895"/>
            <a:ext cx="3609340" cy="8978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saturation of simpler articles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116965" y="32654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811213" y="3137535"/>
            <a:ext cx="325437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1531620" y="4276090"/>
            <a:ext cx="4211955" cy="8978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complicated interface and markup </a:t>
            </a:r>
            <a:endParaRPr lang="en-US" altLang="x-none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095375" y="442341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788988" y="4175443"/>
            <a:ext cx="325437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 descr="Markupbox wikipe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0" y="1829435"/>
            <a:ext cx="5582285" cy="2343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2815" y="4436110"/>
            <a:ext cx="544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Example of the existing infobox markup in Wikipedia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412750" y="1243965"/>
            <a:ext cx="3857625" cy="444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396240" y="676910"/>
            <a:ext cx="405828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The problems of Wiki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350520" y="1677670"/>
            <a:ext cx="6988810" cy="122047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438150" y="1873250"/>
            <a:ext cx="8351520" cy="77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infoboxes - more structured information</a:t>
            </a:r>
            <a:endParaRPr lang="en-US" altLang="x-none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difficult to edit because of the arcane template syntax. </a:t>
            </a:r>
            <a:endParaRPr lang="en-US" altLang="x-none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3" name="图片 2" descr="example of an info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495" y="3211195"/>
            <a:ext cx="4613910" cy="3364865"/>
          </a:xfrm>
          <a:prstGeom prst="rect">
            <a:avLst/>
          </a:prstGeom>
        </p:spPr>
      </p:pic>
      <p:pic>
        <p:nvPicPr>
          <p:cNvPr id="5" name="图片 4" descr="infobox templ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361315"/>
            <a:ext cx="3101975" cy="5949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379730" y="760730"/>
            <a:ext cx="213550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DBpedia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406400" y="1732915"/>
            <a:ext cx="6288405" cy="161607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459740" y="1785620"/>
            <a:ext cx="8351520" cy="18059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a semantic web resource</a:t>
            </a:r>
            <a:endParaRPr lang="en-US" altLang="x-none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extract</a:t>
            </a:r>
            <a:r>
              <a:rPr lang="en-US" altLang="x-none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  <a:cs typeface="+mn-ea"/>
              </a:rPr>
              <a:t> structured in</a:t>
            </a:r>
            <a:r>
              <a:rPr lang="en-US" altLang="x-none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formation from Wikipedia</a:t>
            </a:r>
            <a:endParaRPr lang="en-US" altLang="x-none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a database of subject-object-predicate triples</a:t>
            </a:r>
            <a:endParaRPr lang="en-US" altLang="x-none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algn="l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  <a:cs typeface="+mn-ea"/>
                <a:sym typeface="+mn-ea"/>
              </a:rPr>
              <a:t>queries against Wikipedia</a:t>
            </a:r>
            <a:endParaRPr lang="en-US" altLang="x-none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  <a:cs typeface="+mn-ea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endParaRPr lang="en-US" altLang="x-none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2" name="图片 1" descr="DBdepida_ab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015" y="2423795"/>
            <a:ext cx="4344670" cy="2626360"/>
          </a:xfrm>
          <a:prstGeom prst="rect">
            <a:avLst/>
          </a:prstGeom>
        </p:spPr>
      </p:pic>
      <p:cxnSp>
        <p:nvCxnSpPr>
          <p:cNvPr id="4" name="直接连接符 16"/>
          <p:cNvCxnSpPr/>
          <p:nvPr/>
        </p:nvCxnSpPr>
        <p:spPr>
          <a:xfrm flipV="1">
            <a:off x="393700" y="4104640"/>
            <a:ext cx="1761490" cy="952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349250" y="3463290"/>
            <a:ext cx="3141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/>
                </a:solidFill>
                <a:cs typeface="+mn-ea"/>
              </a:rPr>
              <a:t>problems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cxnSp>
        <p:nvCxnSpPr>
          <p:cNvPr id="7" name="直接连接符 16"/>
          <p:cNvCxnSpPr/>
          <p:nvPr/>
        </p:nvCxnSpPr>
        <p:spPr>
          <a:xfrm>
            <a:off x="373380" y="1338580"/>
            <a:ext cx="1775460" cy="444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" name="矩形 1"/>
          <p:cNvSpPr/>
          <p:nvPr/>
        </p:nvSpPr>
        <p:spPr>
          <a:xfrm>
            <a:off x="399415" y="4276725"/>
            <a:ext cx="6288405" cy="193294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7375" y="4671060"/>
            <a:ext cx="572897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zh-CN" altLang="en-US" b="1">
                <a:solidFill>
                  <a:schemeClr val="bg1"/>
                </a:solidFill>
                <a:latin typeface="微软雅黑" charset="0"/>
                <a:ea typeface="微软雅黑" charset="0"/>
              </a:rPr>
              <a:t>The resulting semantic data suffers from incompleteness and a variety of inconsistencies, which adversely impact results of complex queries over the data. </a:t>
            </a:r>
            <a:endParaRPr lang="zh-CN" altLang="en-US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14"/>
          <p:cNvSpPr txBox="1"/>
          <p:nvPr/>
        </p:nvSpPr>
        <p:spPr>
          <a:xfrm>
            <a:off x="588010" y="775970"/>
            <a:ext cx="4368800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  <a:sym typeface="+mn-ea"/>
              </a:rPr>
              <a:t>inconsistency</a:t>
            </a:r>
            <a:endParaRPr lang="en-US" altLang="zh-CN" b="1">
              <a:solidFill>
                <a:schemeClr val="bg1"/>
              </a:solidFill>
              <a:ea typeface="微软雅黑" pitchFamily="2" charset="-122"/>
            </a:endParaRPr>
          </a:p>
        </p:txBody>
      </p:sp>
      <p:cxnSp>
        <p:nvCxnSpPr>
          <p:cNvPr id="4099" name="直接连接符 16"/>
          <p:cNvCxnSpPr/>
          <p:nvPr/>
        </p:nvCxnSpPr>
        <p:spPr>
          <a:xfrm flipV="1">
            <a:off x="616585" y="1428115"/>
            <a:ext cx="2072005" cy="31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1316355" y="1959610"/>
            <a:ext cx="2735580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Ambiguity</a:t>
            </a:r>
            <a:endParaRPr lang="en-US" altLang="x-none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926465" y="217074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686753" y="1921193"/>
            <a:ext cx="325437" cy="5222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1349375" y="3141980"/>
            <a:ext cx="3078480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Multiple Naming</a:t>
            </a:r>
            <a:endParaRPr lang="en-US" altLang="x-none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913765" y="32877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687388" y="3058160"/>
            <a:ext cx="325437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5600" y="1814830"/>
            <a:ext cx="456374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Char char="•"/>
            </a:pPr>
            <a:r>
              <a:rPr lang="en-US" altLang="zh-CN" sz="2400">
                <a:solidFill>
                  <a:schemeClr val="bg1"/>
                </a:solidFill>
              </a:rPr>
              <a:t>double meanings of terms. E.g.:Apple &amp; Apple Inc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9" name="矩形 1"/>
          <p:cNvSpPr/>
          <p:nvPr/>
        </p:nvSpPr>
        <p:spPr>
          <a:xfrm>
            <a:off x="4942205" y="1544955"/>
            <a:ext cx="5689600" cy="285940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2740" y="2978150"/>
            <a:ext cx="5117465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charset="0"/>
              <a:buChar char="•"/>
            </a:pPr>
            <a:r>
              <a:rPr lang="en-US" altLang="zh-CN" sz="2400">
                <a:solidFill>
                  <a:schemeClr val="bg1"/>
                </a:solidFill>
                <a:cs typeface="+mn-ea"/>
              </a:rPr>
              <a:t>entities can have multiple names or aliases. E.g.: United Kingdom, U.K., UK.</a:t>
            </a:r>
            <a:endParaRPr lang="en-US" altLang="zh-CN" sz="24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14"/>
          <p:cNvSpPr txBox="1"/>
          <p:nvPr/>
        </p:nvSpPr>
        <p:spPr>
          <a:xfrm>
            <a:off x="588010" y="775970"/>
            <a:ext cx="4368800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  <a:sym typeface="+mn-ea"/>
              </a:rPr>
              <a:t>inconsistency</a:t>
            </a:r>
            <a:endParaRPr lang="en-US" altLang="zh-CN" b="1">
              <a:solidFill>
                <a:schemeClr val="bg1"/>
              </a:solidFill>
              <a:ea typeface="微软雅黑" pitchFamily="2" charset="-122"/>
            </a:endParaRPr>
          </a:p>
        </p:txBody>
      </p:sp>
      <p:cxnSp>
        <p:nvCxnSpPr>
          <p:cNvPr id="4099" name="直接连接符 16"/>
          <p:cNvCxnSpPr/>
          <p:nvPr/>
        </p:nvCxnSpPr>
        <p:spPr>
          <a:xfrm flipV="1">
            <a:off x="616585" y="1428115"/>
            <a:ext cx="2072005" cy="31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6" name="文本框 26"/>
          <p:cNvSpPr txBox="1"/>
          <p:nvPr/>
        </p:nvSpPr>
        <p:spPr>
          <a:xfrm>
            <a:off x="955675" y="2526030"/>
            <a:ext cx="421195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Inconsistent links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711835" y="2423795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495618" y="2231708"/>
            <a:ext cx="325437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28"/>
          <p:cNvSpPr txBox="1"/>
          <p:nvPr/>
        </p:nvSpPr>
        <p:spPr>
          <a:xfrm>
            <a:off x="482283" y="4232593"/>
            <a:ext cx="325437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直接连接符 27"/>
          <p:cNvCxnSpPr/>
          <p:nvPr/>
        </p:nvCxnSpPr>
        <p:spPr>
          <a:xfrm flipH="1">
            <a:off x="691515" y="456184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1108075" y="4467860"/>
            <a:ext cx="2835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Missing links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矩形 1"/>
          <p:cNvSpPr/>
          <p:nvPr/>
        </p:nvSpPr>
        <p:spPr>
          <a:xfrm>
            <a:off x="4953635" y="1546860"/>
            <a:ext cx="5689600" cy="507301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60" y="1823720"/>
            <a:ext cx="442912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charset="0"/>
              <a:buChar char="•"/>
            </a:pPr>
            <a:r>
              <a:rPr lang="en-US" altLang="zh-CN" sz="2000">
                <a:solidFill>
                  <a:schemeClr val="bg1"/>
                </a:solidFill>
                <a:cs typeface="+mn-ea"/>
              </a:rPr>
              <a:t>When multiple edges on anode have different relationship types, but originate from the same type/class of nodes</a:t>
            </a:r>
            <a:endParaRPr lang="en-US" altLang="zh-CN" sz="2000">
              <a:solidFill>
                <a:schemeClr val="bg1"/>
              </a:solidFill>
              <a:cs typeface="+mn-ea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5657850" y="4554855"/>
            <a:ext cx="4367530" cy="189992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l"/>
            <a:r>
              <a:rPr lang="en-US" altLang="zh-CN">
                <a:solidFill>
                  <a:schemeClr val="bg1"/>
                </a:solidFill>
                <a:cs typeface="+mn-ea"/>
                <a:sym typeface="+mn-ea"/>
              </a:rPr>
              <a:t>E.G.BOA &amp; WF , industry, Financial Services </a:t>
            </a:r>
            <a:endParaRPr lang="en-US" altLang="zh-CN">
              <a:solidFill>
                <a:schemeClr val="bg1"/>
              </a:solidFill>
              <a:cs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cs typeface="+mn-ea"/>
                <a:sym typeface="+mn-ea"/>
              </a:rPr>
              <a:t>Wachovia, genre, Finacial Services</a:t>
            </a:r>
            <a:endParaRPr lang="en-US" altLang="zh-CN">
              <a:solidFill>
                <a:schemeClr val="bg1"/>
              </a:solidFill>
              <a:cs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cs typeface="+mn-ea"/>
                <a:sym typeface="+mn-ea"/>
              </a:rPr>
              <a:t>CitiBank, products,Financial Services</a:t>
            </a:r>
            <a:endParaRPr lang="en-US" altLang="zh-CN">
              <a:solidFill>
                <a:schemeClr val="bg1"/>
              </a:solidFill>
              <a:cs typeface="+mn-ea"/>
            </a:endParaRPr>
          </a:p>
          <a:p>
            <a:pPr lvl="0" algn="ctr" eaLnBrk="1" hangingPunct="1"/>
            <a:endParaRPr lang="en-US" altLang="zh-CN">
              <a:solidFill>
                <a:schemeClr val="bg1"/>
              </a:solidFill>
              <a:cs typeface="+mn-ea"/>
            </a:endParaRPr>
          </a:p>
          <a:p>
            <a:pPr lvl="0" algn="ctr" eaLnBrk="1" hangingPunct="1"/>
            <a:r>
              <a:rPr lang="en-US" altLang="zh-CN">
                <a:solidFill>
                  <a:schemeClr val="bg1"/>
                </a:solidFill>
                <a:sym typeface="+mn-ea"/>
              </a:rPr>
              <a:t>BOA, Wells Fargo, Wachovia -&gt; United States</a:t>
            </a:r>
            <a:endParaRPr lang="en-US" altLang="zh-CN">
              <a:solidFill>
                <a:schemeClr val="bg1"/>
              </a:solidFill>
            </a:endParaRPr>
          </a:p>
          <a:p>
            <a:pPr lvl="0" algn="ctr" eaLnBrk="1" hangingPunct="1"/>
            <a:r>
              <a:rPr lang="en-US" altLang="zh-CN">
                <a:solidFill>
                  <a:schemeClr val="bg1"/>
                </a:solidFill>
                <a:sym typeface="+mn-ea"/>
              </a:rPr>
              <a:t>CItiBank ?-&gt; United States</a:t>
            </a:r>
            <a:endParaRPr lang="en-US" altLang="zh-CN">
              <a:solidFill>
                <a:schemeClr val="bg1"/>
              </a:solidFill>
            </a:endParaRPr>
          </a:p>
          <a:p>
            <a:pPr lvl="0" algn="ctr" eaLnBrk="1" hangingPunct="1"/>
            <a:endParaRPr lang="en-US" altLang="zh-CN" dirty="0">
              <a:solidFill>
                <a:schemeClr val="bg1"/>
              </a:solidFill>
              <a:latin typeface="Calibri" pitchFamily="2" charset="0"/>
              <a:ea typeface="宋体" charset="-122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0050" y="3473450"/>
            <a:ext cx="4192270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Char char="•"/>
            </a:pPr>
            <a:r>
              <a:rPr lang="en-US" altLang="zh-CN" sz="2000">
                <a:solidFill>
                  <a:schemeClr val="bg1"/>
                </a:solidFill>
                <a:cs typeface="+mn-ea"/>
              </a:rPr>
              <a:t>relations have not been provided in the Wiki. </a:t>
            </a:r>
            <a:endParaRPr lang="en-US" alt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412750" y="1243965"/>
            <a:ext cx="3857625" cy="444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384810" y="676910"/>
            <a:ext cx="405828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What's WiGipedia Do?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351155" y="1678940"/>
            <a:ext cx="4696460" cy="326453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539750" y="1920875"/>
            <a:ext cx="4058285" cy="2758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an interactive interface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easy-to-use tool for specific Wikipedia structured information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marL="285750" lvl="0" indent="-285750" eaLnBrk="1" hangingPunct="1">
              <a:lnSpc>
                <a:spcPct val="125000"/>
              </a:lnSpc>
              <a:buFont typeface="Arial" charset="0"/>
              <a:buChar char="•"/>
            </a:pPr>
            <a:r>
              <a:rPr lang="en-US" altLang="x-none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boost the consistency of structured data spread across Wikipedia articles</a:t>
            </a:r>
            <a:endParaRPr lang="en-US" altLang="x-none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2" name="图片 1" descr="what wigipedia 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8420" y="1282700"/>
            <a:ext cx="4892675" cy="4354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Kingsoft Office WPP</Application>
  <PresentationFormat>宽屏</PresentationFormat>
  <Paragraphs>141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sr</cp:lastModifiedBy>
  <cp:revision>10</cp:revision>
  <dcterms:created xsi:type="dcterms:W3CDTF">2013-11-25T09:03:00Z</dcterms:created>
  <dcterms:modified xsi:type="dcterms:W3CDTF">2016-03-01T01:51:40Z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