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69" r:id="rId3"/>
    <p:sldId id="257" r:id="rId4"/>
    <p:sldId id="258" r:id="rId5"/>
    <p:sldId id="259" r:id="rId6"/>
    <p:sldId id="271" r:id="rId7"/>
    <p:sldId id="263" r:id="rId8"/>
    <p:sldId id="264" r:id="rId9"/>
    <p:sldId id="270" r:id="rId10"/>
    <p:sldId id="261" r:id="rId11"/>
    <p:sldId id="260" r:id="rId12"/>
    <p:sldId id="272" r:id="rId13"/>
    <p:sldId id="267" r:id="rId14"/>
    <p:sldId id="262" r:id="rId15"/>
    <p:sldId id="268" r:id="rId16"/>
  </p:sldIdLst>
  <p:sldSz cx="9144000" cy="5143500" type="screen16x9"/>
  <p:notesSz cx="6858000" cy="9144000"/>
  <p:embeddedFontLst>
    <p:embeddedFont>
      <p:font typeface="Roboto"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76" y="-6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32ba7d0d7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32ba7d0d7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32a8e4c43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32a8e4c43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32ba7d0d7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32ba7d0d7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32ba7d0d7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32ba7d0d7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32ba7d0d7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32ba7d0d7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32a8e4c43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32a8e4c43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32ba7d0d70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32ba7d0d7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eodhistoricaldata.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smtClean="0"/>
              <a:t>Fintech Project: FX Market Analysis </a:t>
            </a:r>
            <a:endParaRPr sz="3600" dirty="0"/>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indent="0"/>
            <a:r>
              <a:rPr lang="en-US" sz="1800" dirty="0" smtClean="0"/>
              <a:t>By</a:t>
            </a:r>
            <a:r>
              <a:rPr lang="en-US" sz="1800" dirty="0" smtClean="0"/>
              <a:t>: Larry Gagnon, </a:t>
            </a:r>
            <a:r>
              <a:rPr lang="en-US" sz="1800" dirty="0" err="1" smtClean="0"/>
              <a:t>Ganna</a:t>
            </a:r>
            <a:r>
              <a:rPr lang="en-US" sz="1800" dirty="0" smtClean="0"/>
              <a:t> </a:t>
            </a:r>
            <a:r>
              <a:rPr lang="en-US" sz="1800" dirty="0" err="1" smtClean="0"/>
              <a:t>Kassantini</a:t>
            </a:r>
            <a:r>
              <a:rPr lang="en-US" sz="1800" dirty="0" smtClean="0"/>
              <a:t>, </a:t>
            </a:r>
            <a:r>
              <a:rPr lang="en-US" sz="1800" dirty="0" err="1" smtClean="0"/>
              <a:t>Kainat</a:t>
            </a:r>
            <a:r>
              <a:rPr lang="en-US" sz="1800" dirty="0" smtClean="0"/>
              <a:t> Ahmed, and </a:t>
            </a:r>
            <a:r>
              <a:rPr lang="en-US" sz="1800" dirty="0" err="1" smtClean="0"/>
              <a:t>Jassy</a:t>
            </a:r>
            <a:r>
              <a:rPr lang="en-US" sz="1800" dirty="0" smtClean="0"/>
              <a:t> </a:t>
            </a:r>
            <a:r>
              <a:rPr lang="en-US" sz="1800" dirty="0" err="1" smtClean="0"/>
              <a:t>Badwal</a:t>
            </a:r>
            <a:endParaRPr lang="en-US" sz="1800" dirty="0" smtClean="0"/>
          </a:p>
          <a:p>
            <a:pPr marL="0" indent="0"/>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38" name="Google Shape;138;p18"/>
          <p:cNvSpPr txBox="1">
            <a:spLocks noGrp="1"/>
          </p:cNvSpPr>
          <p:nvPr>
            <p:ph type="title"/>
          </p:nvPr>
        </p:nvSpPr>
        <p:spPr>
          <a:xfrm>
            <a:off x="161400" y="1393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dirty="0"/>
              <a:t>Scatter plot</a:t>
            </a:r>
            <a:endParaRPr sz="2800" dirty="0"/>
          </a:p>
        </p:txBody>
      </p:sp>
      <p:sp>
        <p:nvSpPr>
          <p:cNvPr id="139" name="Google Shape;139;p18"/>
          <p:cNvSpPr txBox="1">
            <a:spLocks noGrp="1"/>
          </p:cNvSpPr>
          <p:nvPr>
            <p:ph type="body" idx="4294967295"/>
          </p:nvPr>
        </p:nvSpPr>
        <p:spPr>
          <a:xfrm>
            <a:off x="2525046" y="357287"/>
            <a:ext cx="4688400" cy="1272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1600" dirty="0">
                <a:solidFill>
                  <a:schemeClr val="dk1"/>
                </a:solidFill>
              </a:rPr>
              <a:t>USD/CAD and Gold </a:t>
            </a:r>
            <a:endParaRPr sz="1600" dirty="0">
              <a:solidFill>
                <a:schemeClr val="dk1"/>
              </a:solidFill>
            </a:endParaRPr>
          </a:p>
        </p:txBody>
      </p:sp>
      <p:pic>
        <p:nvPicPr>
          <p:cNvPr id="140" name="Google Shape;140;p18"/>
          <p:cNvPicPr preferRelativeResize="0"/>
          <p:nvPr/>
        </p:nvPicPr>
        <p:blipFill>
          <a:blip r:embed="rId3">
            <a:alphaModFix/>
          </a:blip>
          <a:stretch>
            <a:fillRect/>
          </a:stretch>
        </p:blipFill>
        <p:spPr>
          <a:xfrm>
            <a:off x="232044" y="1170433"/>
            <a:ext cx="3930304" cy="2953576"/>
          </a:xfrm>
          <a:prstGeom prst="rect">
            <a:avLst/>
          </a:prstGeom>
          <a:noFill/>
          <a:ln>
            <a:noFill/>
          </a:ln>
        </p:spPr>
      </p:pic>
      <p:sp>
        <p:nvSpPr>
          <p:cNvPr id="7" name="Rectangle 6"/>
          <p:cNvSpPr/>
          <p:nvPr/>
        </p:nvSpPr>
        <p:spPr>
          <a:xfrm>
            <a:off x="4239159" y="1443057"/>
            <a:ext cx="4572000" cy="1969770"/>
          </a:xfrm>
          <a:prstGeom prst="rect">
            <a:avLst/>
          </a:prstGeom>
        </p:spPr>
        <p:txBody>
          <a:bodyPr>
            <a:spAutoFit/>
          </a:bodyPr>
          <a:lstStyle/>
          <a:p>
            <a:endParaRPr lang="en-US" dirty="0" smtClean="0"/>
          </a:p>
          <a:p>
            <a:pPr marL="228600" indent="-228600">
              <a:buFont typeface="Arial" pitchFamily="34" charset="0"/>
              <a:buChar char="•"/>
            </a:pPr>
            <a:r>
              <a:rPr lang="en-US" sz="1200" dirty="0" smtClean="0"/>
              <a:t>Downward sloping trend indicates as one asset's daily returns increase, the other asset's daily returns tend to </a:t>
            </a:r>
            <a:r>
              <a:rPr lang="en-US" sz="1200" dirty="0" smtClean="0"/>
              <a:t>decrease.</a:t>
            </a:r>
          </a:p>
          <a:p>
            <a:pPr marL="228600" indent="-228600">
              <a:buFont typeface="Arial" pitchFamily="34" charset="0"/>
              <a:buChar char="•"/>
            </a:pPr>
            <a:endParaRPr lang="en-US" sz="1200" dirty="0" smtClean="0"/>
          </a:p>
          <a:p>
            <a:pPr marL="228600" indent="-228600">
              <a:buFont typeface="Arial" pitchFamily="34" charset="0"/>
              <a:buChar char="•"/>
            </a:pPr>
            <a:r>
              <a:rPr lang="en-US" sz="1200" dirty="0" smtClean="0"/>
              <a:t>Weak or non-existent correlation: scatter of points with no clear </a:t>
            </a:r>
            <a:r>
              <a:rPr lang="en-US" sz="1200" dirty="0" smtClean="0"/>
              <a:t>trend.</a:t>
            </a:r>
          </a:p>
          <a:p>
            <a:pPr marL="228600" indent="-228600">
              <a:buFont typeface="Arial" pitchFamily="34" charset="0"/>
              <a:buChar char="•"/>
            </a:pPr>
            <a:endParaRPr lang="en-US" sz="1200" dirty="0" smtClean="0"/>
          </a:p>
          <a:p>
            <a:pPr marL="228600" indent="-228600">
              <a:buFont typeface="Arial" pitchFamily="34" charset="0"/>
              <a:buChar char="•"/>
            </a:pPr>
            <a:r>
              <a:rPr lang="en-US" sz="1200" dirty="0" smtClean="0"/>
              <a:t>Based on the data, we expect to see a </a:t>
            </a:r>
            <a:r>
              <a:rPr lang="en-US" sz="1200" dirty="0" smtClean="0"/>
              <a:t>slight downward </a:t>
            </a:r>
            <a:r>
              <a:rPr lang="en-US" sz="1200" dirty="0" smtClean="0"/>
              <a:t>sloping trend in the </a:t>
            </a:r>
            <a:r>
              <a:rPr lang="en-US" sz="1200" dirty="0" err="1" smtClean="0"/>
              <a:t>scatterplot</a:t>
            </a:r>
            <a:r>
              <a:rPr lang="en-US" sz="1200" dirty="0" smtClean="0"/>
              <a:t>, indicating a </a:t>
            </a:r>
            <a:r>
              <a:rPr lang="en-US" sz="1200" dirty="0" smtClean="0"/>
              <a:t>weak negative correlation.</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29" name="Google Shape;129;p17"/>
          <p:cNvSpPr txBox="1">
            <a:spLocks noGrp="1"/>
          </p:cNvSpPr>
          <p:nvPr>
            <p:ph type="title"/>
          </p:nvPr>
        </p:nvSpPr>
        <p:spPr>
          <a:xfrm>
            <a:off x="161400" y="1393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dirty="0" smtClean="0"/>
              <a:t>Heatmap</a:t>
            </a:r>
            <a:endParaRPr sz="2800" dirty="0"/>
          </a:p>
        </p:txBody>
      </p:sp>
      <p:pic>
        <p:nvPicPr>
          <p:cNvPr id="131" name="Google Shape;131;p17"/>
          <p:cNvPicPr preferRelativeResize="0"/>
          <p:nvPr/>
        </p:nvPicPr>
        <p:blipFill>
          <a:blip r:embed="rId3">
            <a:alphaModFix/>
          </a:blip>
          <a:stretch>
            <a:fillRect/>
          </a:stretch>
        </p:blipFill>
        <p:spPr>
          <a:xfrm>
            <a:off x="520133" y="1100445"/>
            <a:ext cx="3614346" cy="2818650"/>
          </a:xfrm>
          <a:prstGeom prst="rect">
            <a:avLst/>
          </a:prstGeom>
          <a:noFill/>
          <a:ln>
            <a:noFill/>
          </a:ln>
        </p:spPr>
      </p:pic>
      <p:sp>
        <p:nvSpPr>
          <p:cNvPr id="132" name="Google Shape;132;p17"/>
          <p:cNvSpPr txBox="1">
            <a:spLocks noGrp="1"/>
          </p:cNvSpPr>
          <p:nvPr>
            <p:ph type="body" idx="4294967295"/>
          </p:nvPr>
        </p:nvSpPr>
        <p:spPr>
          <a:xfrm>
            <a:off x="2180380" y="414005"/>
            <a:ext cx="1967339" cy="471134"/>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1600" dirty="0">
                <a:solidFill>
                  <a:schemeClr val="dk1"/>
                </a:solidFill>
              </a:rPr>
              <a:t>USD/CAD and </a:t>
            </a:r>
            <a:r>
              <a:rPr lang="en" sz="1600" dirty="0" smtClean="0">
                <a:solidFill>
                  <a:schemeClr val="dk1"/>
                </a:solidFill>
              </a:rPr>
              <a:t>Gold</a:t>
            </a:r>
            <a:endParaRPr sz="1600" dirty="0">
              <a:solidFill>
                <a:schemeClr val="dk1"/>
              </a:solidFill>
            </a:endParaRPr>
          </a:p>
        </p:txBody>
      </p:sp>
      <p:sp>
        <p:nvSpPr>
          <p:cNvPr id="8" name="Rectangle 7"/>
          <p:cNvSpPr/>
          <p:nvPr/>
        </p:nvSpPr>
        <p:spPr>
          <a:xfrm>
            <a:off x="4363516" y="2068739"/>
            <a:ext cx="4572000" cy="523220"/>
          </a:xfrm>
          <a:prstGeom prst="rect">
            <a:avLst/>
          </a:prstGeom>
        </p:spPr>
        <p:txBody>
          <a:bodyPr>
            <a:spAutoFit/>
          </a:bodyPr>
          <a:lstStyle/>
          <a:p>
            <a:pPr marL="342900" indent="-342900">
              <a:buFont typeface="Arial" pitchFamily="34" charset="0"/>
              <a:buChar char="•"/>
            </a:pPr>
            <a:r>
              <a:rPr lang="en-US" dirty="0" smtClean="0"/>
              <a:t>Result: </a:t>
            </a:r>
            <a:r>
              <a:rPr lang="en-US" dirty="0" smtClean="0"/>
              <a:t>Weak Negative </a:t>
            </a:r>
            <a:r>
              <a:rPr lang="en-US" dirty="0" smtClean="0"/>
              <a:t>Correlation (- </a:t>
            </a:r>
            <a:r>
              <a:rPr lang="en-US" dirty="0" smtClean="0"/>
              <a:t>0.25 </a:t>
            </a:r>
            <a:r>
              <a:rPr lang="en-US" dirty="0" smtClean="0"/>
              <a:t>color range)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of USD/CAD FX to India Index</a:t>
            </a:r>
            <a:endParaRPr lang="en-US" dirty="0"/>
          </a:p>
        </p:txBody>
      </p:sp>
      <p:pic>
        <p:nvPicPr>
          <p:cNvPr id="43010" name="Picture 2"/>
          <p:cNvPicPr>
            <a:picLocks noChangeAspect="1" noChangeArrowheads="1"/>
          </p:cNvPicPr>
          <p:nvPr/>
        </p:nvPicPr>
        <p:blipFill>
          <a:blip r:embed="rId2"/>
          <a:srcRect/>
          <a:stretch>
            <a:fillRect/>
          </a:stretch>
        </p:blipFill>
        <p:spPr bwMode="auto">
          <a:xfrm>
            <a:off x="600876" y="1331366"/>
            <a:ext cx="2907123" cy="3461918"/>
          </a:xfrm>
          <a:prstGeom prst="rect">
            <a:avLst/>
          </a:prstGeom>
          <a:noFill/>
          <a:ln w="9525">
            <a:noFill/>
            <a:miter lim="800000"/>
            <a:headEnd/>
            <a:tailEnd/>
          </a:ln>
        </p:spPr>
      </p:pic>
      <p:sp>
        <p:nvSpPr>
          <p:cNvPr id="4" name="Rectangle 3"/>
          <p:cNvSpPr/>
          <p:nvPr/>
        </p:nvSpPr>
        <p:spPr>
          <a:xfrm>
            <a:off x="3785616" y="1702392"/>
            <a:ext cx="4572000" cy="2677656"/>
          </a:xfrm>
          <a:prstGeom prst="rect">
            <a:avLst/>
          </a:prstGeom>
        </p:spPr>
        <p:txBody>
          <a:bodyPr>
            <a:spAutoFit/>
          </a:bodyPr>
          <a:lstStyle/>
          <a:p>
            <a:pPr marL="342900" indent="-342900">
              <a:buFont typeface="Arial" pitchFamily="34" charset="0"/>
              <a:buChar char="•"/>
            </a:pPr>
            <a:r>
              <a:rPr lang="en-US" dirty="0" smtClean="0"/>
              <a:t>Returns of NIFTY </a:t>
            </a:r>
            <a:r>
              <a:rPr lang="en-US" dirty="0" smtClean="0"/>
              <a:t>and USD/CAD have </a:t>
            </a:r>
            <a:r>
              <a:rPr lang="en-US" dirty="0" smtClean="0"/>
              <a:t>different magnitudes and signs on most trading </a:t>
            </a:r>
            <a:r>
              <a:rPr lang="en-US" dirty="0" smtClean="0"/>
              <a:t>days.</a:t>
            </a:r>
          </a:p>
          <a:p>
            <a:pPr marL="342900" indent="-342900">
              <a:buFont typeface="Arial" pitchFamily="34" charset="0"/>
              <a:buChar char="•"/>
            </a:pPr>
            <a:endParaRPr lang="en-US" dirty="0" smtClean="0"/>
          </a:p>
          <a:p>
            <a:pPr marL="342900" indent="-342900">
              <a:buFont typeface="Arial" pitchFamily="34" charset="0"/>
              <a:buChar char="•"/>
            </a:pPr>
            <a:r>
              <a:rPr lang="en-US" dirty="0" smtClean="0"/>
              <a:t>This indicates that the two assets are not strongly </a:t>
            </a:r>
            <a:r>
              <a:rPr lang="en-US" dirty="0" smtClean="0"/>
              <a:t>correlated.</a:t>
            </a:r>
          </a:p>
          <a:p>
            <a:pPr marL="342900" indent="-342900">
              <a:buFont typeface="Arial" pitchFamily="34" charset="0"/>
              <a:buChar char="•"/>
            </a:pPr>
            <a:endParaRPr lang="en-US" dirty="0" smtClean="0"/>
          </a:p>
          <a:p>
            <a:pPr marL="342900" indent="-342900">
              <a:buFont typeface="Arial" pitchFamily="34" charset="0"/>
              <a:buChar char="•"/>
            </a:pPr>
            <a:r>
              <a:rPr lang="en-US" dirty="0" smtClean="0"/>
              <a:t>Correlation refers to the extent to which two assets move </a:t>
            </a:r>
            <a:r>
              <a:rPr lang="en-US" dirty="0" smtClean="0"/>
              <a:t>together.</a:t>
            </a:r>
          </a:p>
          <a:p>
            <a:pPr marL="342900" indent="-342900">
              <a:buFont typeface="Arial" pitchFamily="34" charset="0"/>
              <a:buChar char="•"/>
            </a:pPr>
            <a:endParaRPr lang="en-US" dirty="0" smtClean="0"/>
          </a:p>
          <a:p>
            <a:pPr marL="342900" indent="-342900">
              <a:buFont typeface="Arial" pitchFamily="34" charset="0"/>
              <a:buChar char="•"/>
            </a:pPr>
            <a:r>
              <a:rPr lang="en-US" dirty="0" smtClean="0"/>
              <a:t>Weak or non-existent correlation suggests that the returns of one asset do not significantly influence the returns of the other.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4"/>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85" name="Google Shape;185;p24"/>
          <p:cNvSpPr txBox="1">
            <a:spLocks noGrp="1"/>
          </p:cNvSpPr>
          <p:nvPr>
            <p:ph type="title"/>
          </p:nvPr>
        </p:nvSpPr>
        <p:spPr>
          <a:xfrm>
            <a:off x="161400" y="1393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Scatter plot</a:t>
            </a:r>
            <a:endParaRPr sz="2800"/>
          </a:p>
        </p:txBody>
      </p:sp>
      <p:sp>
        <p:nvSpPr>
          <p:cNvPr id="186" name="Google Shape;186;p24"/>
          <p:cNvSpPr txBox="1">
            <a:spLocks noGrp="1"/>
          </p:cNvSpPr>
          <p:nvPr>
            <p:ph type="body" idx="4294967295"/>
          </p:nvPr>
        </p:nvSpPr>
        <p:spPr>
          <a:xfrm>
            <a:off x="2534510" y="447874"/>
            <a:ext cx="4017300" cy="1272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1600" dirty="0">
                <a:solidFill>
                  <a:schemeClr val="dk1"/>
                </a:solidFill>
              </a:rPr>
              <a:t>USD/CAD </a:t>
            </a:r>
            <a:r>
              <a:rPr lang="en" sz="1600" dirty="0" smtClean="0">
                <a:solidFill>
                  <a:schemeClr val="dk1"/>
                </a:solidFill>
              </a:rPr>
              <a:t>and NIFTY</a:t>
            </a:r>
            <a:endParaRPr sz="1600" dirty="0">
              <a:solidFill>
                <a:schemeClr val="dk1"/>
              </a:solidFill>
            </a:endParaRPr>
          </a:p>
        </p:txBody>
      </p:sp>
      <p:pic>
        <p:nvPicPr>
          <p:cNvPr id="6145" name="Picture 1"/>
          <p:cNvPicPr>
            <a:picLocks noChangeAspect="1" noChangeArrowheads="1"/>
          </p:cNvPicPr>
          <p:nvPr/>
        </p:nvPicPr>
        <p:blipFill>
          <a:blip r:embed="rId3"/>
          <a:srcRect/>
          <a:stretch>
            <a:fillRect/>
          </a:stretch>
        </p:blipFill>
        <p:spPr bwMode="auto">
          <a:xfrm>
            <a:off x="339320" y="1199693"/>
            <a:ext cx="3782794" cy="2713024"/>
          </a:xfrm>
          <a:prstGeom prst="rect">
            <a:avLst/>
          </a:prstGeom>
          <a:noFill/>
          <a:ln w="9525">
            <a:noFill/>
            <a:miter lim="800000"/>
            <a:headEnd/>
            <a:tailEnd/>
          </a:ln>
        </p:spPr>
      </p:pic>
      <p:sp>
        <p:nvSpPr>
          <p:cNvPr id="7" name="Rectangle 6"/>
          <p:cNvSpPr/>
          <p:nvPr/>
        </p:nvSpPr>
        <p:spPr>
          <a:xfrm>
            <a:off x="4326941" y="1698379"/>
            <a:ext cx="4572000" cy="1600438"/>
          </a:xfrm>
          <a:prstGeom prst="rect">
            <a:avLst/>
          </a:prstGeom>
        </p:spPr>
        <p:txBody>
          <a:bodyPr>
            <a:spAutoFit/>
          </a:bodyPr>
          <a:lstStyle/>
          <a:p>
            <a:pPr marL="342900" indent="-342900">
              <a:buFont typeface="Arial" pitchFamily="34" charset="0"/>
              <a:buChar char="•"/>
            </a:pPr>
            <a:r>
              <a:rPr lang="en-US" dirty="0" smtClean="0"/>
              <a:t>Scatter plot shows random distribution of points with no clear pattern or </a:t>
            </a:r>
            <a:r>
              <a:rPr lang="en-US" dirty="0" smtClean="0"/>
              <a:t>trend.</a:t>
            </a:r>
          </a:p>
          <a:p>
            <a:pPr marL="342900" indent="-342900">
              <a:buFont typeface="Arial" pitchFamily="34" charset="0"/>
              <a:buChar char="•"/>
            </a:pPr>
            <a:endParaRPr lang="en-US" dirty="0" smtClean="0"/>
          </a:p>
          <a:p>
            <a:pPr marL="342900" indent="-342900">
              <a:buFont typeface="Arial" pitchFamily="34" charset="0"/>
              <a:buChar char="•"/>
            </a:pPr>
            <a:r>
              <a:rPr lang="en-US" dirty="0" smtClean="0"/>
              <a:t>Indicates no correlation between the two </a:t>
            </a:r>
            <a:r>
              <a:rPr lang="en-US" dirty="0" smtClean="0"/>
              <a:t>assets.</a:t>
            </a:r>
          </a:p>
          <a:p>
            <a:pPr marL="342900" indent="-342900">
              <a:buFont typeface="Arial" pitchFamily="34" charset="0"/>
              <a:buChar char="•"/>
            </a:pPr>
            <a:endParaRPr lang="en-US" dirty="0" smtClean="0"/>
          </a:p>
          <a:p>
            <a:pPr marL="342900" indent="-342900">
              <a:buFont typeface="Arial" pitchFamily="34" charset="0"/>
              <a:buChar char="•"/>
            </a:pPr>
            <a:r>
              <a:rPr lang="en-US" dirty="0" smtClean="0"/>
              <a:t>Central, Flat</a:t>
            </a:r>
          </a:p>
          <a:p>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46" name="Google Shape;146;p19"/>
          <p:cNvSpPr txBox="1">
            <a:spLocks noGrp="1"/>
          </p:cNvSpPr>
          <p:nvPr>
            <p:ph type="title"/>
          </p:nvPr>
        </p:nvSpPr>
        <p:spPr>
          <a:xfrm>
            <a:off x="161400" y="1393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Heatmap</a:t>
            </a:r>
            <a:endParaRPr sz="2800"/>
          </a:p>
        </p:txBody>
      </p:sp>
      <p:sp>
        <p:nvSpPr>
          <p:cNvPr id="147" name="Google Shape;147;p19"/>
          <p:cNvSpPr txBox="1">
            <a:spLocks noGrp="1"/>
          </p:cNvSpPr>
          <p:nvPr>
            <p:ph type="body" idx="4294967295"/>
          </p:nvPr>
        </p:nvSpPr>
        <p:spPr>
          <a:xfrm>
            <a:off x="2481944" y="436806"/>
            <a:ext cx="4017300" cy="1272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1600" dirty="0">
                <a:solidFill>
                  <a:schemeClr val="dk1"/>
                </a:solidFill>
              </a:rPr>
              <a:t>USD/CAD </a:t>
            </a:r>
            <a:r>
              <a:rPr lang="en" sz="1600" dirty="0" smtClean="0">
                <a:solidFill>
                  <a:schemeClr val="dk1"/>
                </a:solidFill>
              </a:rPr>
              <a:t>and NIFTY</a:t>
            </a:r>
            <a:endParaRPr sz="1600" dirty="0">
              <a:solidFill>
                <a:schemeClr val="dk1"/>
              </a:solidFill>
            </a:endParaRPr>
          </a:p>
        </p:txBody>
      </p:sp>
      <p:pic>
        <p:nvPicPr>
          <p:cNvPr id="16385" name="Picture 1"/>
          <p:cNvPicPr>
            <a:picLocks noChangeAspect="1" noChangeArrowheads="1"/>
          </p:cNvPicPr>
          <p:nvPr/>
        </p:nvPicPr>
        <p:blipFill>
          <a:blip r:embed="rId3"/>
          <a:srcRect/>
          <a:stretch>
            <a:fillRect/>
          </a:stretch>
        </p:blipFill>
        <p:spPr bwMode="auto">
          <a:xfrm>
            <a:off x="458840" y="1316735"/>
            <a:ext cx="3608411" cy="2833893"/>
          </a:xfrm>
          <a:prstGeom prst="rect">
            <a:avLst/>
          </a:prstGeom>
          <a:noFill/>
          <a:ln w="9525">
            <a:noFill/>
            <a:miter lim="800000"/>
            <a:headEnd/>
            <a:tailEnd/>
          </a:ln>
        </p:spPr>
      </p:pic>
      <p:sp>
        <p:nvSpPr>
          <p:cNvPr id="7" name="Rectangle 6"/>
          <p:cNvSpPr/>
          <p:nvPr/>
        </p:nvSpPr>
        <p:spPr>
          <a:xfrm>
            <a:off x="4378147" y="1679737"/>
            <a:ext cx="4572000" cy="2031325"/>
          </a:xfrm>
          <a:prstGeom prst="rect">
            <a:avLst/>
          </a:prstGeom>
        </p:spPr>
        <p:txBody>
          <a:bodyPr>
            <a:spAutoFit/>
          </a:bodyPr>
          <a:lstStyle/>
          <a:p>
            <a:pPr marL="342900" indent="-342900">
              <a:buFont typeface="Arial" pitchFamily="34" charset="0"/>
              <a:buChar char="•"/>
            </a:pPr>
            <a:r>
              <a:rPr lang="en-US" dirty="0" smtClean="0"/>
              <a:t>The </a:t>
            </a:r>
            <a:r>
              <a:rPr lang="en-US" dirty="0" err="1" smtClean="0"/>
              <a:t>heatmap</a:t>
            </a:r>
            <a:r>
              <a:rPr lang="en-US" dirty="0" smtClean="0"/>
              <a:t> color scheme shows the degree of correlation between two </a:t>
            </a:r>
            <a:r>
              <a:rPr lang="en-US" dirty="0" smtClean="0"/>
              <a:t>assets.</a:t>
            </a:r>
          </a:p>
          <a:p>
            <a:pPr marL="342900" indent="-342900">
              <a:buFont typeface="Arial" pitchFamily="34" charset="0"/>
              <a:buChar char="•"/>
            </a:pPr>
            <a:endParaRPr lang="en-US" dirty="0" smtClean="0"/>
          </a:p>
          <a:p>
            <a:pPr marL="342900" indent="-342900">
              <a:buFont typeface="Arial" pitchFamily="34" charset="0"/>
              <a:buChar char="•"/>
            </a:pPr>
            <a:r>
              <a:rPr lang="en-US" dirty="0" smtClean="0"/>
              <a:t>Near-zero correlation suggests that there is no significant </a:t>
            </a:r>
            <a:r>
              <a:rPr lang="en-US" dirty="0" smtClean="0"/>
              <a:t>relationship.</a:t>
            </a:r>
          </a:p>
          <a:p>
            <a:pPr marL="342900" indent="-342900">
              <a:buFont typeface="Arial" pitchFamily="34" charset="0"/>
              <a:buChar char="•"/>
            </a:pPr>
            <a:endParaRPr lang="en-US" dirty="0" smtClean="0"/>
          </a:p>
          <a:p>
            <a:pPr marL="342900" indent="-342900">
              <a:buFont typeface="Arial" pitchFamily="34" charset="0"/>
              <a:buChar char="•"/>
            </a:pPr>
            <a:r>
              <a:rPr lang="en-US" dirty="0" smtClean="0"/>
              <a:t>Non-existent correlation (0.00 color range)</a:t>
            </a:r>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grpSp>
        <p:nvGrpSpPr>
          <p:cNvPr id="192" name="Google Shape;192;p25"/>
          <p:cNvGrpSpPr/>
          <p:nvPr/>
        </p:nvGrpSpPr>
        <p:grpSpPr>
          <a:xfrm>
            <a:off x="4939500" y="1219611"/>
            <a:ext cx="3837000" cy="2704200"/>
            <a:chOff x="4939500" y="1219611"/>
            <a:chExt cx="3837000" cy="2704200"/>
          </a:xfrm>
        </p:grpSpPr>
        <p:cxnSp>
          <p:nvCxnSpPr>
            <p:cNvPr id="193" name="Google Shape;193;p25"/>
            <p:cNvCxnSpPr/>
            <p:nvPr/>
          </p:nvCxnSpPr>
          <p:spPr>
            <a:xfrm>
              <a:off x="4939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94" name="Google Shape;194;p25"/>
            <p:cNvCxnSpPr/>
            <p:nvPr/>
          </p:nvCxnSpPr>
          <p:spPr>
            <a:xfrm>
              <a:off x="5365833"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95" name="Google Shape;195;p25"/>
            <p:cNvCxnSpPr/>
            <p:nvPr/>
          </p:nvCxnSpPr>
          <p:spPr>
            <a:xfrm>
              <a:off x="5792167"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96" name="Google Shape;196;p25"/>
            <p:cNvCxnSpPr/>
            <p:nvPr/>
          </p:nvCxnSpPr>
          <p:spPr>
            <a:xfrm>
              <a:off x="6218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97" name="Google Shape;197;p25"/>
            <p:cNvCxnSpPr/>
            <p:nvPr/>
          </p:nvCxnSpPr>
          <p:spPr>
            <a:xfrm>
              <a:off x="6644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98" name="Google Shape;198;p25"/>
            <p:cNvCxnSpPr/>
            <p:nvPr/>
          </p:nvCxnSpPr>
          <p:spPr>
            <a:xfrm>
              <a:off x="7071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99" name="Google Shape;199;p25"/>
            <p:cNvCxnSpPr/>
            <p:nvPr/>
          </p:nvCxnSpPr>
          <p:spPr>
            <a:xfrm>
              <a:off x="7497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0" name="Google Shape;200;p25"/>
            <p:cNvCxnSpPr/>
            <p:nvPr/>
          </p:nvCxnSpPr>
          <p:spPr>
            <a:xfrm>
              <a:off x="7923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1" name="Google Shape;201;p25"/>
            <p:cNvCxnSpPr/>
            <p:nvPr/>
          </p:nvCxnSpPr>
          <p:spPr>
            <a:xfrm>
              <a:off x="8350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2" name="Google Shape;202;p25"/>
            <p:cNvCxnSpPr/>
            <p:nvPr/>
          </p:nvCxnSpPr>
          <p:spPr>
            <a:xfrm>
              <a:off x="8776500" y="1219611"/>
              <a:ext cx="0" cy="2704200"/>
            </a:xfrm>
            <a:prstGeom prst="straightConnector1">
              <a:avLst/>
            </a:prstGeom>
            <a:noFill/>
            <a:ln w="9525" cap="flat" cmpd="sng">
              <a:solidFill>
                <a:schemeClr val="lt1"/>
              </a:solidFill>
              <a:prstDash val="dash"/>
              <a:round/>
              <a:headEnd type="none" w="sm" len="sm"/>
              <a:tailEnd type="none" w="sm" len="sm"/>
            </a:ln>
          </p:spPr>
        </p:cxnSp>
      </p:grpSp>
      <p:sp>
        <p:nvSpPr>
          <p:cNvPr id="203" name="Google Shape;203;p25"/>
          <p:cNvSpPr/>
          <p:nvPr/>
        </p:nvSpPr>
        <p:spPr>
          <a:xfrm>
            <a:off x="7014920" y="2133119"/>
            <a:ext cx="286500" cy="2865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Impact</a:t>
            </a:r>
            <a:endParaRPr/>
          </a:p>
        </p:txBody>
      </p:sp>
      <p:grpSp>
        <p:nvGrpSpPr>
          <p:cNvPr id="205" name="Google Shape;205;p25"/>
          <p:cNvGrpSpPr/>
          <p:nvPr/>
        </p:nvGrpSpPr>
        <p:grpSpPr>
          <a:xfrm>
            <a:off x="4939534" y="2017046"/>
            <a:ext cx="3825543" cy="1573620"/>
            <a:chOff x="1000000" y="2393988"/>
            <a:chExt cx="4144235" cy="1704713"/>
          </a:xfrm>
        </p:grpSpPr>
        <p:sp>
          <p:nvSpPr>
            <p:cNvPr id="206" name="Google Shape;206;p25"/>
            <p:cNvSpPr/>
            <p:nvPr/>
          </p:nvSpPr>
          <p:spPr>
            <a:xfrm>
              <a:off x="1000000" y="2440003"/>
              <a:ext cx="4144235" cy="1631269"/>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sp>
        <p:sp>
          <p:nvSpPr>
            <p:cNvPr id="207" name="Google Shape;207;p25"/>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5"/>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5"/>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25"/>
          <p:cNvSpPr/>
          <p:nvPr/>
        </p:nvSpPr>
        <p:spPr>
          <a:xfrm>
            <a:off x="6847150" y="1577745"/>
            <a:ext cx="1179600" cy="343800"/>
          </a:xfrm>
          <a:prstGeom prst="wedgeRoundRectCallout">
            <a:avLst>
              <a:gd name="adj1" fmla="val -21432"/>
              <a:gd name="adj2" fmla="val 84969"/>
              <a:gd name="adj3"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25"/>
          <p:cNvGrpSpPr/>
          <p:nvPr/>
        </p:nvGrpSpPr>
        <p:grpSpPr>
          <a:xfrm>
            <a:off x="4939557" y="1778136"/>
            <a:ext cx="3836911" cy="1503799"/>
            <a:chOff x="1000025" y="2059300"/>
            <a:chExt cx="4156550" cy="1629075"/>
          </a:xfrm>
        </p:grpSpPr>
        <p:sp>
          <p:nvSpPr>
            <p:cNvPr id="217" name="Google Shape;217;p25"/>
            <p:cNvSpPr/>
            <p:nvPr/>
          </p:nvSpPr>
          <p:spPr>
            <a:xfrm>
              <a:off x="1000025" y="2083952"/>
              <a:ext cx="4156550" cy="1576975"/>
            </a:xfrm>
            <a:custGeom>
              <a:avLst/>
              <a:gdLst/>
              <a:ahLst/>
              <a:cxnLst/>
              <a:rect l="l" t="t" r="r" b="b"/>
              <a:pathLst>
                <a:path w="166262" h="63079" extrusionOk="0">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w="19050" cap="flat" cmpd="sng">
              <a:solidFill>
                <a:schemeClr val="accent4"/>
              </a:solidFill>
              <a:prstDash val="solid"/>
              <a:round/>
              <a:headEnd type="oval" w="med" len="med"/>
              <a:tailEnd type="oval" w="med" len="med"/>
            </a:ln>
          </p:spPr>
        </p:sp>
        <p:sp>
          <p:nvSpPr>
            <p:cNvPr id="218" name="Google Shape;218;p25"/>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226;p25"/>
          <p:cNvSpPr txBox="1">
            <a:spLocks noGrp="1"/>
          </p:cNvSpPr>
          <p:nvPr>
            <p:ph type="body" idx="2"/>
          </p:nvPr>
        </p:nvSpPr>
        <p:spPr>
          <a:xfrm>
            <a:off x="6847150" y="1606395"/>
            <a:ext cx="1179600" cy="28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5" name="TextBox 4"/>
          <p:cNvSpPr txBox="1"/>
          <p:nvPr/>
        </p:nvSpPr>
        <p:spPr>
          <a:xfrm>
            <a:off x="200532" y="1263837"/>
            <a:ext cx="8641187" cy="2462213"/>
          </a:xfrm>
          <a:prstGeom prst="rect">
            <a:avLst/>
          </a:prstGeom>
          <a:noFill/>
        </p:spPr>
        <p:txBody>
          <a:bodyPr wrap="square" rtlCol="0">
            <a:spAutoFit/>
          </a:bodyPr>
          <a:lstStyle/>
          <a:p>
            <a:pPr marL="342900" indent="-342900">
              <a:buFont typeface="Arial" pitchFamily="34" charset="0"/>
              <a:buChar char="•"/>
            </a:pPr>
            <a:r>
              <a:rPr lang="en-US" dirty="0" smtClean="0"/>
              <a:t>Showcasing FX currency market and comparing it to other global markets, focusing on trends and analysis. </a:t>
            </a:r>
            <a:endParaRPr lang="en-US" dirty="0" smtClean="0"/>
          </a:p>
          <a:p>
            <a:pPr marL="342900" indent="-342900">
              <a:buFont typeface="Arial" pitchFamily="34" charset="0"/>
              <a:buChar char="•"/>
            </a:pPr>
            <a:endParaRPr lang="en-US" dirty="0" smtClean="0"/>
          </a:p>
          <a:p>
            <a:pPr marL="342900" indent="-342900">
              <a:buFont typeface="Arial" pitchFamily="34" charset="0"/>
              <a:buChar char="•"/>
            </a:pPr>
            <a:r>
              <a:rPr lang="en-US" dirty="0" smtClean="0"/>
              <a:t>Pinpointing critical data sets to indicate market volatility/fluctuation and their correlation to current and past FX rates. </a:t>
            </a:r>
            <a:endParaRPr lang="en-US" dirty="0" smtClean="0"/>
          </a:p>
          <a:p>
            <a:pPr marL="342900" indent="-342900">
              <a:buFont typeface="Arial" pitchFamily="34" charset="0"/>
              <a:buChar char="•"/>
            </a:pPr>
            <a:endParaRPr lang="en-US" dirty="0" smtClean="0"/>
          </a:p>
          <a:p>
            <a:pPr marL="342900" indent="-342900">
              <a:buFont typeface="Arial" pitchFamily="34" charset="0"/>
              <a:buChar char="•"/>
            </a:pPr>
            <a:r>
              <a:rPr lang="en-US" dirty="0" smtClean="0"/>
              <a:t>Valuable asset for importers and exporters in goods/services industry for FX risk management strategies. </a:t>
            </a:r>
            <a:endParaRPr lang="en-US" dirty="0" smtClean="0"/>
          </a:p>
          <a:p>
            <a:pPr marL="342900" indent="-342900">
              <a:buFont typeface="Arial" pitchFamily="34" charset="0"/>
              <a:buChar char="•"/>
            </a:pPr>
            <a:endParaRPr lang="en-US" dirty="0" smtClean="0"/>
          </a:p>
          <a:p>
            <a:pPr marL="342900" indent="-342900">
              <a:buFont typeface="Arial" pitchFamily="34" charset="0"/>
              <a:buChar char="•"/>
            </a:pPr>
            <a:r>
              <a:rPr lang="en-US" dirty="0" smtClean="0"/>
              <a:t>Beneficial for day-traders in the FX markets and users making/sending international payments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Technical goals</a:t>
            </a:r>
            <a:endParaRPr dirty="0"/>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4"/>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Task 1</a:t>
            </a:r>
            <a:endParaRPr>
              <a:solidFill>
                <a:schemeClr val="lt1"/>
              </a:solidFill>
            </a:endParaRPr>
          </a:p>
        </p:txBody>
      </p:sp>
      <p:sp>
        <p:nvSpPr>
          <p:cNvPr id="96" name="Google Shape;96;p14"/>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200" dirty="0">
                <a:solidFill>
                  <a:srgbClr val="1155CC"/>
                </a:solidFill>
                <a:latin typeface="Arial"/>
                <a:ea typeface="Arial"/>
                <a:cs typeface="Arial"/>
                <a:sym typeface="Arial"/>
              </a:rPr>
              <a:t>Use an API to collect today’s FX rates for Canada, data for gold, India, Brazil, Norway, USA( S&amp;P and Dow).</a:t>
            </a:r>
            <a:endParaRPr sz="1700" dirty="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14"/>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Task 2</a:t>
            </a:r>
            <a:endParaRPr>
              <a:solidFill>
                <a:schemeClr val="lt1"/>
              </a:solidFill>
            </a:endParaRPr>
          </a:p>
        </p:txBody>
      </p:sp>
      <p:sp>
        <p:nvSpPr>
          <p:cNvPr id="101" name="Google Shape;101;p14"/>
          <p:cNvSpPr txBox="1">
            <a:spLocks noGrp="1"/>
          </p:cNvSpPr>
          <p:nvPr>
            <p:ph type="body" idx="4294967295"/>
          </p:nvPr>
        </p:nvSpPr>
        <p:spPr>
          <a:xfrm>
            <a:off x="3397400" y="1850300"/>
            <a:ext cx="2478600" cy="279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300" dirty="0">
                <a:solidFill>
                  <a:srgbClr val="1155CC"/>
                </a:solidFill>
                <a:latin typeface="Arial"/>
                <a:ea typeface="Arial"/>
                <a:cs typeface="Arial"/>
                <a:sym typeface="Arial"/>
              </a:rPr>
              <a:t>Create an interactive world map that shows today’s FX rates for the Canadian dollar compared to other countries around the world.</a:t>
            </a:r>
            <a:endParaRPr dirty="0"/>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4"/>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Task 3</a:t>
            </a:r>
            <a:endParaRPr>
              <a:solidFill>
                <a:schemeClr val="lt1"/>
              </a:solidFill>
            </a:endParaRPr>
          </a:p>
        </p:txBody>
      </p:sp>
      <p:sp>
        <p:nvSpPr>
          <p:cNvPr id="106" name="Google Shape;106;p14"/>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300" dirty="0">
                <a:solidFill>
                  <a:srgbClr val="1155CC"/>
                </a:solidFill>
                <a:latin typeface="Arial"/>
                <a:ea typeface="Arial"/>
                <a:cs typeface="Arial"/>
                <a:sym typeface="Arial"/>
              </a:rPr>
              <a:t>Get correlation heatmaps for market fluctuations and FX rates</a:t>
            </a:r>
            <a:r>
              <a:rPr lang="en" sz="1300" dirty="0">
                <a:solidFill>
                  <a:schemeClr val="accent2"/>
                </a:solidFill>
                <a:latin typeface="Arial"/>
                <a:ea typeface="Arial"/>
                <a:cs typeface="Arial"/>
                <a:sym typeface="Arial"/>
              </a:rPr>
              <a:t>. </a:t>
            </a:r>
            <a:r>
              <a:rPr lang="en" sz="1200" dirty="0">
                <a:solidFill>
                  <a:srgbClr val="1170DE"/>
                </a:solidFill>
                <a:latin typeface="Arial"/>
                <a:ea typeface="Arial"/>
                <a:cs typeface="Arial"/>
                <a:sym typeface="Arial"/>
              </a:rPr>
              <a:t>Use PyViz, GeoViews, and Hvplot to create six to eight data visualizations</a:t>
            </a:r>
            <a:endParaRPr sz="1900" dirty="0">
              <a:solidFill>
                <a:srgbClr val="1170D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API location</a:t>
            </a:r>
            <a:endParaRPr/>
          </a:p>
        </p:txBody>
      </p:sp>
      <p:sp>
        <p:nvSpPr>
          <p:cNvPr id="112" name="Google Shape;112;p15"/>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13" name="Google Shape;113;p15"/>
          <p:cNvSpPr txBox="1">
            <a:spLocks noGrp="1"/>
          </p:cNvSpPr>
          <p:nvPr>
            <p:ph type="body" idx="4294967295"/>
          </p:nvPr>
        </p:nvSpPr>
        <p:spPr>
          <a:xfrm>
            <a:off x="432350" y="1183000"/>
            <a:ext cx="8400000" cy="1272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1600" b="1" dirty="0">
                <a:solidFill>
                  <a:schemeClr val="dk1"/>
                </a:solidFill>
              </a:rPr>
              <a:t>Live and historical API data was taken from </a:t>
            </a:r>
            <a:br>
              <a:rPr lang="en" sz="1600" b="1" dirty="0">
                <a:solidFill>
                  <a:schemeClr val="dk1"/>
                </a:solidFill>
              </a:rPr>
            </a:br>
            <a:r>
              <a:rPr lang="en" sz="1300" u="sng" dirty="0">
                <a:solidFill>
                  <a:schemeClr val="dk1"/>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Historical Prices and Fundamental Financial Data API (eodhistoricaldata.com)</a:t>
            </a:r>
            <a:r>
              <a:rPr lang="en" dirty="0">
                <a:solidFill>
                  <a:schemeClr val="dk1"/>
                </a:solidFill>
              </a:rPr>
              <a:t/>
            </a:r>
            <a:br>
              <a:rPr lang="en" dirty="0">
                <a:solidFill>
                  <a:schemeClr val="dk1"/>
                </a:solidFill>
              </a:rPr>
            </a:br>
            <a:r>
              <a:rPr lang="en" sz="1450" b="1" dirty="0">
                <a:solidFill>
                  <a:schemeClr val="dk1"/>
                </a:solidFill>
                <a:latin typeface="Arial"/>
                <a:ea typeface="Arial"/>
                <a:cs typeface="Arial"/>
                <a:sym typeface="Arial"/>
              </a:rPr>
              <a:t>70+ stock exchanges all over the world, 30 year historical data</a:t>
            </a:r>
            <a:r>
              <a:rPr lang="en" b="1" dirty="0">
                <a:solidFill>
                  <a:schemeClr val="dk1"/>
                </a:solidFill>
              </a:rPr>
              <a:t> </a:t>
            </a:r>
            <a:endParaRPr b="1" dirty="0">
              <a:solidFill>
                <a:schemeClr val="dk1"/>
              </a:solidFill>
            </a:endParaRPr>
          </a:p>
        </p:txBody>
      </p:sp>
      <p:sp>
        <p:nvSpPr>
          <p:cNvPr id="114" name="Google Shape;114;p15"/>
          <p:cNvSpPr txBox="1">
            <a:spLocks noGrp="1"/>
          </p:cNvSpPr>
          <p:nvPr>
            <p:ph type="title"/>
          </p:nvPr>
        </p:nvSpPr>
        <p:spPr>
          <a:xfrm>
            <a:off x="251400" y="26211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Data cleaning</a:t>
            </a:r>
            <a:endParaRPr sz="2900"/>
          </a:p>
        </p:txBody>
      </p:sp>
      <p:sp>
        <p:nvSpPr>
          <p:cNvPr id="115" name="Google Shape;115;p15"/>
          <p:cNvSpPr txBox="1">
            <a:spLocks noGrp="1"/>
          </p:cNvSpPr>
          <p:nvPr>
            <p:ph type="body" idx="4294967295"/>
          </p:nvPr>
        </p:nvSpPr>
        <p:spPr>
          <a:xfrm>
            <a:off x="372000" y="3277075"/>
            <a:ext cx="8400000" cy="1272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1600" dirty="0">
                <a:solidFill>
                  <a:schemeClr val="dk1"/>
                </a:solidFill>
              </a:rPr>
              <a:t>Pandas code used to pull EoD Historical Data specific to Major Market Indices around the world. The data is filtered to the 'close' column and Nulls are dropped. The time period of the data collected is 10 years.</a:t>
            </a:r>
            <a:endParaRPr sz="1600"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txBox="1">
            <a:spLocks noGrp="1"/>
          </p:cNvSpPr>
          <p:nvPr>
            <p:ph type="title"/>
          </p:nvPr>
        </p:nvSpPr>
        <p:spPr>
          <a:xfrm>
            <a:off x="311700" y="255675"/>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Mapping</a:t>
            </a:r>
            <a:endParaRPr dirty="0"/>
          </a:p>
        </p:txBody>
      </p:sp>
      <p:sp>
        <p:nvSpPr>
          <p:cNvPr id="121" name="Google Shape;121;p16"/>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22" name="Google Shape;122;p16"/>
          <p:cNvSpPr txBox="1">
            <a:spLocks noGrp="1"/>
          </p:cNvSpPr>
          <p:nvPr>
            <p:ph type="body" idx="4294967295"/>
          </p:nvPr>
        </p:nvSpPr>
        <p:spPr>
          <a:xfrm>
            <a:off x="311700" y="863475"/>
            <a:ext cx="8400000" cy="1272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1600" dirty="0">
                <a:solidFill>
                  <a:schemeClr val="dk1"/>
                </a:solidFill>
              </a:rPr>
              <a:t>We used geoviews to create map, adding longitude and latitude to pinpoint the location of the major currency pairs.</a:t>
            </a:r>
            <a:endParaRPr dirty="0">
              <a:solidFill>
                <a:schemeClr val="dk1"/>
              </a:solidFill>
            </a:endParaRPr>
          </a:p>
        </p:txBody>
      </p:sp>
      <p:pic>
        <p:nvPicPr>
          <p:cNvPr id="123" name="Google Shape;123;p16"/>
          <p:cNvPicPr preferRelativeResize="0"/>
          <p:nvPr/>
        </p:nvPicPr>
        <p:blipFill>
          <a:blip r:embed="rId3">
            <a:alphaModFix/>
          </a:blip>
          <a:stretch>
            <a:fillRect/>
          </a:stretch>
        </p:blipFill>
        <p:spPr>
          <a:xfrm>
            <a:off x="1347107" y="1634455"/>
            <a:ext cx="5871950" cy="324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of USD/CAD FX to </a:t>
            </a:r>
            <a:r>
              <a:rPr lang="en-US" dirty="0" smtClean="0"/>
              <a:t>Dow Jones Index </a:t>
            </a:r>
            <a:endParaRPr lang="en-US" dirty="0"/>
          </a:p>
        </p:txBody>
      </p:sp>
      <p:pic>
        <p:nvPicPr>
          <p:cNvPr id="41986" name="Picture 2"/>
          <p:cNvPicPr>
            <a:picLocks noChangeAspect="1" noChangeArrowheads="1"/>
          </p:cNvPicPr>
          <p:nvPr/>
        </p:nvPicPr>
        <p:blipFill>
          <a:blip r:embed="rId2"/>
          <a:srcRect/>
          <a:stretch>
            <a:fillRect/>
          </a:stretch>
        </p:blipFill>
        <p:spPr bwMode="auto">
          <a:xfrm>
            <a:off x="598322" y="1426464"/>
            <a:ext cx="2768251" cy="3382633"/>
          </a:xfrm>
          <a:prstGeom prst="rect">
            <a:avLst/>
          </a:prstGeom>
          <a:noFill/>
          <a:ln w="9525">
            <a:noFill/>
            <a:miter lim="800000"/>
            <a:headEnd/>
            <a:tailEnd/>
          </a:ln>
        </p:spPr>
      </p:pic>
      <p:sp>
        <p:nvSpPr>
          <p:cNvPr id="4" name="Rectangle 3"/>
          <p:cNvSpPr/>
          <p:nvPr/>
        </p:nvSpPr>
        <p:spPr>
          <a:xfrm>
            <a:off x="3909975" y="1434446"/>
            <a:ext cx="4572000" cy="3108543"/>
          </a:xfrm>
          <a:prstGeom prst="rect">
            <a:avLst/>
          </a:prstGeom>
        </p:spPr>
        <p:txBody>
          <a:bodyPr>
            <a:spAutoFit/>
          </a:bodyPr>
          <a:lstStyle/>
          <a:p>
            <a:pPr marL="342900" indent="-342900">
              <a:buFont typeface="Arial" pitchFamily="34" charset="0"/>
              <a:buChar char="•"/>
            </a:pPr>
            <a:r>
              <a:rPr lang="en-US" dirty="0" smtClean="0"/>
              <a:t>DJIA and USD/CAD have shown different patterns of daily fluctuations.</a:t>
            </a:r>
          </a:p>
          <a:p>
            <a:pPr marL="342900" indent="-342900">
              <a:buFont typeface="Arial" pitchFamily="34" charset="0"/>
              <a:buChar char="•"/>
            </a:pPr>
            <a:endParaRPr lang="en-US" dirty="0" smtClean="0"/>
          </a:p>
          <a:p>
            <a:pPr marL="342900" indent="-342900">
              <a:buFont typeface="Arial" pitchFamily="34" charset="0"/>
              <a:buChar char="•"/>
            </a:pPr>
            <a:r>
              <a:rPr lang="en-US" dirty="0" smtClean="0"/>
              <a:t>DJIA has higher volatility than USD/CAD.</a:t>
            </a:r>
          </a:p>
          <a:p>
            <a:pPr marL="342900" indent="-342900">
              <a:buFont typeface="Arial" pitchFamily="34" charset="0"/>
              <a:buChar char="•"/>
            </a:pPr>
            <a:endParaRPr lang="en-US" dirty="0" smtClean="0"/>
          </a:p>
          <a:p>
            <a:pPr marL="342900" indent="-342900">
              <a:buFont typeface="Arial" pitchFamily="34" charset="0"/>
              <a:buChar char="•"/>
            </a:pPr>
            <a:r>
              <a:rPr lang="en-US" dirty="0" smtClean="0"/>
              <a:t>There is some degree of inverse (negative) correlation between DJIA and USD/CAD.</a:t>
            </a:r>
          </a:p>
          <a:p>
            <a:pPr marL="342900" indent="-342900">
              <a:buFont typeface="Arial" pitchFamily="34" charset="0"/>
              <a:buChar char="•"/>
            </a:pPr>
            <a:endParaRPr lang="en-US" dirty="0" smtClean="0"/>
          </a:p>
          <a:p>
            <a:pPr marL="342900" indent="-342900">
              <a:buFont typeface="Arial" pitchFamily="34" charset="0"/>
              <a:buChar char="•"/>
            </a:pPr>
            <a:r>
              <a:rPr lang="en-US" dirty="0" smtClean="0"/>
              <a:t>On days with positive change in DJIA, USD/CAD generally exhibited negative change and vice versa.</a:t>
            </a:r>
          </a:p>
          <a:p>
            <a:pPr marL="342900" indent="-342900">
              <a:buFont typeface="Arial" pitchFamily="34" charset="0"/>
              <a:buChar char="•"/>
            </a:pPr>
            <a:endParaRPr lang="en-US" dirty="0" smtClean="0"/>
          </a:p>
          <a:p>
            <a:pPr marL="342900" indent="-342900">
              <a:buFont typeface="Arial" pitchFamily="34" charset="0"/>
              <a:buChar char="•"/>
            </a:pPr>
            <a:r>
              <a:rPr lang="en-US" dirty="0" smtClean="0"/>
              <a:t>Many factors can affect the performance of these two markets.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Scatter plot</a:t>
            </a:r>
            <a:endParaRPr/>
          </a:p>
        </p:txBody>
      </p:sp>
      <p:sp>
        <p:nvSpPr>
          <p:cNvPr id="155" name="Google Shape;155;p20"/>
          <p:cNvSpPr txBox="1">
            <a:spLocks noGrp="1"/>
          </p:cNvSpPr>
          <p:nvPr>
            <p:ph type="body" idx="4294967295"/>
          </p:nvPr>
        </p:nvSpPr>
        <p:spPr>
          <a:xfrm>
            <a:off x="2552526" y="620921"/>
            <a:ext cx="4688400" cy="1272900"/>
          </a:xfrm>
          <a:prstGeom prst="rect">
            <a:avLst/>
          </a:prstGeom>
        </p:spPr>
        <p:txBody>
          <a:bodyPr spcFirstLastPara="1" wrap="square" lIns="91425" tIns="91425" rIns="91425" bIns="91425" anchor="t" anchorCtr="0">
            <a:noAutofit/>
          </a:bodyPr>
          <a:lstStyle/>
          <a:p>
            <a:pPr marL="0" lvl="0" indent="0">
              <a:spcAft>
                <a:spcPts val="800"/>
              </a:spcAft>
              <a:buNone/>
            </a:pPr>
            <a:r>
              <a:rPr lang="en-US" sz="1600" dirty="0" smtClean="0">
                <a:solidFill>
                  <a:schemeClr val="dk1"/>
                </a:solidFill>
              </a:rPr>
              <a:t>USD/CAD and DJIA </a:t>
            </a:r>
            <a:endParaRPr sz="1600" dirty="0">
              <a:solidFill>
                <a:schemeClr val="dk1"/>
              </a:solidFill>
            </a:endParaRPr>
          </a:p>
        </p:txBody>
      </p:sp>
      <p:sp>
        <p:nvSpPr>
          <p:cNvPr id="14338" name="AutoShape 2" descr="data:image/png;base64,iVBORw0KGgoAAAANSUhEUgAAAloAAAGwCAYAAABxbMuTAAAAOXRFWHRTb2Z0d2FyZQBNYXRwbG90bGliIHZlcnNpb24zLjUuMiwgaHR0cHM6Ly9tYXRwbG90bGliLm9yZy8qNh9FAAAACXBIWXMAAA9hAAAPYQGoP6dpAABfAUlEQVR4nO3de3gU5d038O/mQCBAlkBCYhBIgAAihyJnVE5vDeiD4qkq+hC0SKVUEClV0KcvqBXQB5VLBK0SUCyi7atY2ioFW44SCIegCBHBhIBCJAlhAwRzIPf7R7rrHmZnZ3ZndmZ2v5/r4rp0dg73TAb2l/v+3b/bJoQQICIiIiLNxRjdACIiIqJIxUCLiIiISCcMtIiIiIh0wkCLiIiISCcMtIiIiIh0wkCLiIiISCcMtIiIiIh0Emd0AyJBY2MjTp8+jdatW8NmsxndHCIiIlJACIELFy4gIyMDMTH69D0x0NLA6dOn0bFjR6ObQUREREE4deoUrr76al3OzUBLA61btwbQ9INKSkoyuDVERESkRHV1NTp27Oj6HtcDAy0NOIcLk5KSGGgRERFZjJ5pP0yGJyIiItIJAy0iIiIinTDQIiIiItIJAy0iIiIinTDQIiIiItIJAy0iIiIinTDQIiIiItIJAy0iIiIinTDQIiIiItIJAy0iIiIinXAJHiKyrOLyiyg9V4PMdi2RldLS6OYQEflgoEVElnO+pg4z1x3E9mPlrm0jslOxbGJ/2BPjDWwZEZEnDh0SRbni8ovYcvQsSiouGd0UxWauO4jPj1d4bPv8eAVmrCs0qEVERNLYo0UUpazaK1RcftGjzU5XhMD2Y+UoqbjEYUQiMg32aBFFKav2CpWeq5H9/ESldXrmiCjyMdAiikLOXqErQnhsd+8VMqvObRNlP89sx94sIjIPBlpEUcjKvUJdUlthRHYqYm02j+2xNhtGZKdy2JCITIWBFlGUcE96t3qv0LKJ/XF9txSPbdd3S8Gyif0NahERkTQmwxNFOH9J78O7tsOe4nMew4exNhuu75Zi+l4he2I81kwZjJKKSzhReYl1tIjItNijRRTh/CW9CwHL9wplpbTE6B7tGWQRkWmxR4sogsmVQsgvrsSWOaMAgL1CREQ6YaBFFMGUJL2zR4iISD8cOiSKYFZPeicisjoGWkQRjKUQiIiMxUCLKMKxFAIRkXGYo0UU4VgKgYjIOAy0iKJEVgoDLCKicOPQIREREZFOGGgRERER6YSBFhEREZFOGGgRERER6YSBFhEREZFOGGgRERER6cRygdaKFSuQlZWF5s2bY8CAAdixY4fs/tu2bcOAAQPQvHlzdOnSBW+88YbH52+99RZuvPFGJCcnIzk5GT//+c9RUFCg5y0QERFRlLBUoPXBBx9g1qxZePrpp1FYWIgbb7wRN998M06ePCm5f0lJCW655RbceOONKCwsxFNPPYWZM2fiww8/dO2zdetWTJw4EVu2bEF+fj46deqEnJwcfP/99+G6LSIiIopQNiGEMLoRSg0ZMgTXXXcdXn/9dde2a665BrfffjsWLVrks/+TTz6JDRs2oKioyLVt2rRp+OKLL5Cfny95jStXriA5ORmvvfYacnNzFbWruroadrsdDocDSUlJKu+KiIiIjBCO72/L9GjV1dVh//79yMnJ8diek5ODXbt2SR6Tn5/vs//YsWOxb98+1NfXSx5TU1OD+vp6tG3b1m9bamtrUV1d7fGHiIiIyJtlAq2KigpcuXIFaWlpHtvT0tJQVlYmeUxZWZnk/g0NDaioqJA8Zu7cuejQoQN+/vOf+23LokWLYLfbXX86duyo8m6IiIgoGlgm0HKy2Wwe/y+E8NkWaH+p7QDw4osvYt26dfjoo4/QvHlzv+ecN28eHA6H68+pU6fU3AIRERFFCcssKp2SkoLY2Fif3quzZ8/69Fo5paenS+4fFxeHdu3aeWxfsmQJFi5ciM8++wx9+/aVbUtCQgISEhKCuAsiIiKKJpbp0WrWrBkGDBiAzZs3e2zfvHkzhg8fLnnMsGHDfPbftGkTBg4ciPj4eNe2//3f/8Vzzz2HjRs3YuDAgdo3noiIiKKSZQItAJg9ezZWrlyJVatWoaioCI8//jhOnjyJadOmAWga0nOfKTht2jSUlpZi9uzZKCoqwqpVq5CXl4c5c+a49nnxxRfxP//zP1i1ahUyMzNRVlaGsrIyXLx4Mez3R0RERJHFMkOHAHDvvfeisrISzz77LM6cOYPevXvjk08+QefOnQEAZ86c8aiplZWVhU8++QSPP/44li9fjoyMDLz66qu46667XPusWLECdXV1uPvuuz2uNX/+fCxYsCAs90VERESRyVJ1tMyKdbSIjFNcfhGl52qQ2a4lslJaGt0cIrKQcHx/W6pHi4jI6XxNHWauO4jtx8pd20Zkp2LZxP6wJ8bLHElEFD6WytEiInnF5Rex5ehZlFRcMropupu57iA+P+5ZD+/z4xWYsa7QoBYREflijxZRBIi23p3i8ose9+p0RQhsP1aOkopLHEYkIlNgjxZRBIi23p3SczWyn5+ojPwePSKyBgZaRCppOTynxbmcvTtXvOa1uPfuRJrObRNlP89sx94sIjIHDh0SKaTl8JyW51LSu+McRouUGXpdUlthRHYqPj9e4RFgxtpsuL5biqXvjYgiC3u0iBTScnhOy3Mp6d05X1OH3LwCjHlpGx5avRejl2xFbl4BHDX1qq9nFssm9sf13VI8tl3fLQXLJvbX7BrRNLmAiPTBHi0iBbRMvtY6kVtJ705uXoHfwG7NlMGKr2Um9sR4rJkyGCUVl3Ci8pKmvXTRNrmAiPTDHi0iBbRMvtYjkVuudyfSc7iyUlpidI/2mg4XRtvkAiLSD3u0iBTQMvlaj0Ruud6dA6eqZI91z+Eilo4gIm2xR4tIAefwXKzN5rE91mbDiOzUoIb6tDiXN6neHc7QU4elI4hISwy0iBTSMvk6HIncwE+zDAdlJusS2EUiBqZEpCUOHRIppGXytZ6J3IB0MndyYjyq3GYZ6hHYRQKWjiAiLdmE8MqQJdXCsfo3kRrOWYbegcJ1ndpg+phursAuUupqac1RU48Z6wo565AowoXj+5s9WkQRRi6Ze29pFTLbtURyYjxy8woYSPihd48jEUUP5mgRRRglydwsX6CMHqUjiCi6MNAiijCBkrljbYjoulpERGbCQIsowgQqH3ElQFYmyxcQEWmHgRZRBJIrH8HyBURE4cNkeKIIJJfMbU+MZ/kCIqIwYY8WUQTzl8ytR8HU4vKL2HL0rGVyvKzWXiKyJvZoEUUhLcsXSBVHNXOpCKu1l4isjT1aRFFMi/IFVisVYbX2EpG1MdAioqA5i6NapVSE1dpLRNbHQIuIgqakOKqZWK29RGR9zNEioqBZrVSEnu3lupFEJIWBFhEFzVkc1SqlIvRoL5PriUgOhw6JKCR6lIrQk9btZXI9EcmxCSECLMhBgVRXV8Nut8PhcCApKcno5hAZQotSEeGkRXuLyy9izEvb/H6+Zc4oSzwLomgVju9vDh0SmUAk5PdkpVir7Vq0V0lyvZWeCRFpj4EWkYGY32NtRk0GiITAnChaMNAiMpBcfs+aKYMNapV5mS3ACPdkAAbmRNbDZHgig7B4pnLna+qQm1eAMS9tw0Or92L0kq3IzSuAo6be6KaFdTIAE++JrIc9WkQGYX6Pcmbo+fPXm6blupGBru/ek+XkHpjzfSEyHwZaRAaxWrFPoxgdYCgdrtN7MgADcyJr4tAhkUGc+T2xNpvH9libDSOyUxV9aRaXX8SWo2ctOcyotO2hLpsT6jMyy3AdA3Mia2KPFpGBlk3sjxnrCj16S5Tk91g5KVpt24MNMLR4RuHoTVOa4G+1KvxE1IQFSzXAgqUUKrX5Pbl5BX6/cM0+WzGYtofrGG9bjp7FQ6v3+v189UODMLpHe0Xn8hZMIOioqfcJzK0SYBOZEQuWEkUJNfk9RucshSLYtqvt+dPqGek5XBdMgn+4Eu+JSDsMtIgsxspJ0cG2XW2AodUz0mu4LtRA0GpV+ImiGZPhiSzGyknRobY9K6UlRvdoHzDI0PIZ6VEnK9QEfyKyDvZoEVmMlZOiw9V2La8TynCdv0R3LQJBs1XJJyJpTIbXAJPhKdysnBQdrrYb+YyUJLoHm6xv5RmnRGYTju9vBloaYKBFRrFyUnS42m7EM1ISRAUbCJp5xil72chqwvH9bbkcrRUrViArKwvNmzfHgAEDsGPHDtn9t23bhgEDBqB58+bo0qUL3njjDY/PDx8+jLvuuguZmZmw2WxYunSpjq0n0pbSnCUzClfbw/2MlK5h6RyS3DJnFFY/NAhb5ozCmimDZYMss66Paea1KImMZqlA64MPPsCsWbPw9NNPo7CwEDfeeCNuvvlmnDx5UnL/kpIS3HLLLbjxxhtRWFiIp556CjNnzsSHH37o2qempgZdunTB4sWLkZ6eHq5bITKMlavJW4HaRHc1gaBZk+jNUj2fyIwslQz/8ssvY8qUKXj44YcBAEuXLsU///lPvP7661i0aJHP/m+88QY6derk6qW65pprsG/fPixZsgR33XUXAGDQoEEYNGgQAGDu3LnhuREiAzC3Jzz0nBVqxhmnVq7rRhQOlunRqqurw/79+5GTk+OxPScnB7t27ZI8Jj8/32f/sWPHYt++faivD75Lu7a2FtXV1R5/iMyOvQ7h0bZlMyRLBK6xNihew9IfLdbH1JpZe9mIzMIygVZFRQWuXLmCtLQ0j+1paWkoKyuTPKasrExy/4aGBlRUVEgeo8SiRYtgt9tdfzp27Bj0uYjCQevcnlCGHyN96HLmuoOSuUlJLeJDqr3lpEddr1CYsZeNyEwsNXQIADav3+SEED7bAu0vtV2NefPmYfbs2a7/r66uZrBFpqZVpfRQhh+jYejS3zAaAFTV1ONcTV3AZPdAs/aMXIZHqn1WrutGFA6WCbRSUlIQGxvr03t19uxZn14rp/T0dMn94+Li0K5du6DbkpCQgISEhKCPJwo3rXodglmfT4tjncxePiBQQDtj3QGsnTIU9sR4j3tJToxXHYSqXYYnlGcXKEhWuxYlUTSxTKDVrFkzDBgwAJs3b8Ydd9zh2r5582ZMmDBB8phhw4bhb3/7m8e2TZs2YeDAgYiPj4zfoImU0KLXIZSk51ATpq3SGxYooD1yuhq/XrsfcTExHveSnBjvM9yoNgj1R4tnFyhI5mLXRP5ZJkcLAGbPno2VK1di1apVKCoqwuOPP46TJ09i2rRpAJqG9HJzc137T5s2DaWlpZg9ezaKioqwatUq5OXlYc6cOa596urqcPDgQRw8eBB1dXX4/vvvcfDgQRw/fjzs90ekp1Bze0JJeg41YdoqifzOgNbfP6yNAtj1bSV2egWdVTX1aPTaV6vaWFLPbuexcjz8zl5Fx6vJ71NbsyzS8/WIAAv1aAHAvffei8rKSjz77LM4c+YMevfujU8++QSdO3cGAJw5c8ajplZWVhY++eQTPP7441i+fDkyMjLw6quvuko7AMDp06fRv/9PXzRLlizBkiVLMHLkSGzdujVs90akt1B7HUIZfgzlWKuVD1g2sT8eWLkbX532PxvZO6iSozR/Toq/Z9cIYG9pFX7xxi6szB0k27OlVX6fO6v0UBJpwVKBFgBMnz4d06dPl/zs7bff9tk2cuRIHDhwwO/5MjMzwVWIKJqoze1xCmX4MZRj9fiiD5VcvpM9MR6vTuyPMS9t0+RaoczaC/Ts9pdWBRye1GNWoRb5ekRWYamhQyIyVijDj8Eea6byAUqXmvFX7ypGxWRnLWpjBXp2jQIBhye1rt1l1mWEiPRiuR4tIjJOsMOPzh6gZyZcCwCqjjVT+QA1PTFSM/Fu6JaK+iuNKCg553UvTXW2qtwCNi1m7Tmf3c5j5bLDlYF6BbWcVWjGHkoiPTHQIiLVlA4/apWLY4byAWpzxfwFpY6aeol7aXom52rqNJ+1t2xif0x5Zy/2lVb53SdQr6CWswrN1ENJFA42wQSlkFVXV8Nut8PhcCApKcno5hCZRm5egd+eqGBycYwsH7Dl6Fk8tNr/TL3VDw3C6B7tFZ8v3Pfyizd2YX9pFRrd/sUP5WcRKW2h6BaO72/maBGRLvTIxVFbPkBLWvfEhPteVuYOwg3dUj22hbtX0JnjtveEZ5BlRFuIwoVDh0SkCyvm4sjNJjRTrligtkoxQ1FRqRy3GAADOiezJ4siFgMtItJFoO7yODVT8HSmNJdMj1wxtQFTqHlvSvPr1LRLyb6BanqZrR4akVYYaBGRLgIV5WzwHjtSQK+1DpXOJtSyVyjYgEnvGlRq2qVm30A9nLuLK7l8D0UkBlpEpAstc5q+OFWFp9d/5VFtXatK4mpmE7oHemoS36UEEzCFo0q+mnap2TfQ+zDvo0Ou/2aVeIokTIYnIl1oUejSmTw9YfkunyVttFrrMFBPy4YvvscXp84rKlSqVLATBUJdM1LLdqm9B3/vgxQzrmNJFCwGWkTkI5TFft2PDXUh65nrDmLncd8eHEC7SuKBelpe2XwME5Z/7tOTtP1YOab9aX9Q1ww2YNK7BpWadgVzD1LvgxRWiadIwqFDInIJJdFa7thgCnH6GybzFursRX+zCZXIL64Margu2IBJ75mPatoVzD1457j94PgRc92GDL2ZcWYqkVrs0SIiF7mcm1CODaZmVKAeEyctKokr7WmRsru4UvUxoQyrhtpLqFW7QrkH5/swOKutbHtYJZ4iAQMtIgIQWoFRPYqTBuoxsQEhL7rs5Oxp2TJnFB6/KVvVscEWqQg2YHJv66I7e2PRnX3wzIRrNUscV9OuUIM+rResJjIjDh0SEYDQCozqUZw00JCeANDQ2AhHTb1mQUZWSkvc2jcDr2w+pviYIV3aBXWtUEpFnK+pw/y/Hg55DUlvahf/1qLchRnWsSTSEwMtoggUTL2pUBKt9UrSlvoSdren+Jxm9aOAn57boM7JOHDyfMCcreFd24Xc66K0gKh7G2euK8QRP7Mwg3kWcvl1lZdqseXoWdl3Se09uDNDxXoiPTHQIpKgV2FMvYWSzB5KorVeSdrOL+Ht35xF7irfBZ21qh8l9dySE+NR5Va+wfv/nc9VjpbvkVQb3TmfxY5j5bgxO1VyH3+k8+vKMWrJFsl71qO+VSjBGpGZ2YRQOc2GfIRj9W8Kj1CXNzFabl6B32BHSU+Ho6bepwdJ6f2HcmwgW46exUOrfQMtp9UPDQqpgKi/53Zd5zaYPrqbK1BS2usSqIcomOBLqo3+yD137+CvuPwixry0TVEb1LxLZH1W/YVTjXB8f7NHi8iN3sub6EmLquGhDOPoOQSkZ/0ouee290SVx304e12ctcL83aPWPURKS138dC3fd9Zf8HfPoKsVn1fLCvRkXlb/hdNsGGgR/Uc4ljfRk5YJ6aEM4+gxBKRn/Sg1z03JF5D/9wgeQRagPIhXWurip2v5vrP+fom4XN+g6twA61tFOiv/wmlGLO9A9B96L2+iN72rhhtNr/pRap6bkjpjaoIipeUvArXRH+c7K1d+Y++JKgzqnKxoaRwnJe9SKKsLkHH0KNUS7dijRfQfVg9U9K4abjQ9hiZdswwzk3Gg9LxkjpYzWBH/+aLx5t17FExQpKSH6Jr01igqu6DqvM53NlDw57hcj1bN4+C4/FOPW1yMDVcaBdy/bpW8Sxx2sjY9SrVEOwZaRP8RCYFKNNQk0mJoUsksw6QWcdh7osqVhN87Qz5R1vkFFMySPv6C+EAzDQEgqXkcqn/0Hf5zLz0RKPj75uxFn21CCLTxeiZK3qVghp38JV1HQzK22Vj9F04zYqBFlqL3P7xWD1RYk0gZqWCg+nIDBnVOxvQx3bDi38dx4OR5j8+961Z5c/8CClT/y9t3VTWun5P7Oz7/r4d92ulNKsgCAPcYzxn87TxejkaF88ydOWXvThmMhkah6F1Sm+coFUgO6pyMl+75Gf7n468s3Stm1SAxEn7hNBuWd9AAyzvoL9zDEQxUIlegcgZrfjlIsmaXU4wNHsGKXMmDkopLmPHeARw+XY1A/9AO69IONhuw61v1ayf6s2XOKNf766ipxwN5u/HV9/IBozc1pTPUluHIzSvAzmPlaPTaLy7GhsZG4bFd6jmbMZiJhKFTPUu1mA3LOxD9R7hnwbB4ov6M+pIMlINSeOq87Oe9MpI8ghW5Hk8hBL4K0BPmlB/E4tSBuOfT2BPj8ep9/RXXzHJSM1SkZthJrmRFg0S3m3uvWHJivGmDmUiYsceecW0x0CLTCzQc8X7BSQzpEvpSKFZkxt/oAzH6N/5AwcBVSS1kP1828ToAgdcBBNSXZVArBvDpDXLnHSSpyR8LZqhIzbBTsM/mROUlzP/rCVMGM1YvEeONv3Bqg+UdyPQC/YM896NDGL1kK3LzCuDwqlMUqc7X1CE3rwBjXtqGh1bvtdT9KymRoCdnMOCvnMETH36J5MR4xHp9HGuzYUR2quvLZ3SP9gG/hIIty6BUr4wk9O/Yxude3NvqTapMxrAu7TC8q+fi2IFyE/2Vb1BahiPYZxNrs5m2/IDVS8SQPtijRaan9B9kM/xGGy5mGZ5Q26Nmlt/4AyWrV9XUw94iDo7LPyWaBzMpIpgk9ED6d2yDHxuuoOjMBdewpPeMSbm2yg0LKRkqCtQjqXTYqUtqKwzsnIx9pVWK7tvZKxaoJ87I8gOcsUdSGGiR6Skd7rBq97xaZghWgh3+U1qjR+8hUWcwcOuyHTjkJznccblB9Yw7qTYvm9gfU97ZqzigcOcMLp6ZcK0raJn/18P48rjDY7/qyw3onZGEm65Nw3WdkiUXlfZun9SwkJKhIqVBvpJz5U0e5LMsEdA04cDeQjp4rLxUK3vOYIIZrd43ztgjKQy0yBLUTJeP9IJ6ZigoGGyPWqDf+NsmNkNuXkFY8reKyy/6DbKcvqu6jImDO8nuo6SH5zdjusnOxgOkZx06gwt7YrwrAPUXZH91utrVw+V+fckSCpnJWJk7SPUz1TrItyfGY+uc0Xh4zV7sPfFTIHpDt6b2n6up8+kVsyfGaxbM6JEvaPUSMaQ9BlpkCe7DEbuLKzHvo0N+94307nmjhydC+bIN9Bv/S5u+CduQqJJkbCWL0igJOgP9zN6dMtjVCyU35KY0gdz9+k3t8/x57T1RhVFLtmDrnNGKFrR29vaoCfKV9hLZE+Pxl2nDJe/bGWB60yqY0WMInjP2yBsDLROz4owyvTmHIz49VBa13fNGD0+E2qPm70vytzndMWH55z776zUkqiT3b0iXdrKfKwk6hRCyy/xc3y3FY6hPbsgtuYWyXhbn9bd/c1Y2D+3hd/biL78eLvm5v54wOZntWgbdS6RmhpsWwYzeQ/CcsUdODLRMyOjp71YQ7d3zRt5/qD1q/r4ktxw9K3uc1kOizoDVXyDivoSNP4GCzhnvHfCoo6UmaV3Ky5uPKd4XCFwTbG9pld+AQqq350DpeSQnxqP6coPfID83ryBsvZKhBDNmGIKn6MBAy4TMMqPMzKK9e97I+9eqR837SzJQABcXo2QgT51lE/tj2p/2+xQLHd61HV5/YEDA4wO12XvZHvdlftT+zOQKfPrTv2ObgPtIBRRyvT1VNfXonZHkEUA6A0YzTNRQyugheIoeDLRMxkr/UJlBtHfPG3X/evSoBZpdOimvQPOeXXtiPNb9aqgr988GqC5+27tDEo6crvYo3+Bcpse7mOgVIbC3tMpvkCWXLqCmwKcz6B3RvT0GZSZ7JJp7kwooAl3LPcgalJns+pkcOCU/s9JMvURGD8FT9GCgZTLsziYr0KtHLdDsUrMMQUkN77vzXqbHm/ffYyXpAmoKfLoHvStz/ZRQAHCDn6Kmaq51oPQ8pryzF78Z0w1nHT/K7mu2XqLf5mTjXE2t4iWVvDGPlpRgoGUy7M4mK9G6R80ZwG3/5qzkws5m6dmVGt531yI+VvZ477/HcukCC27r5foyb+qBKccVrw6/5MR4vPPQYFTW1Pl86btKKLyzF3vdannd8J9Azp174KB0qZ4rQmBfaZVs+Qqz9RJJBba9M5Kw8I4+6KtguJV5tKQGAy2TYXc2EXwCCW9G9uwqyZVSkjQe6HzOoNJ9EehhXdqhdfN4nL/s2TvlqKnHkk3f+O3psyfG4y+/li6hAEgHDsO6tMOQLm096noFy2wTVaQC26IzF2SfYaDjmUdL/nCtQxNSulYYkZb8rV1nBL17dpXcq9Q+xeUX8bcvTwc8vzNp/LpObTy2S/09VpN7tae40ifIAppywZSs8+dvjUapwKGg5BziYmIwqHNySF8U704ZjDVTBoetpyfQz9YZ2Aa7VmKox1P0YY+WCUX7jDoKr3AMg0jlssjlt+jVs6vkXqX2Gd61HYSAz+zEQJyzC+X+HqvJh/JOrvd2+LRD83pSoWrQapHHAJS+x6HmwTKPltRioGVi0T6jjsJDz2EQf0NSP9Zf8ajxJPWFqMfMRiX3KrVPsMNn7usK+qN0LU8l3tl1AuP7Zvj9fNvRszj43XmP9RD3lJwL6ZqBhCuvVOl7HGpvKfNoSS0GWkRRTO9yIlJfflK9Qp8fL/f5QtS6Z1dpFXctenHU9rz94fZrMWH55z4zA9Xae0K6AGlp5SXc7nV+e4s49EhLQsEJfQKtGFvTmoXh+GVRzXscam8p82hJLeZoEUUxJcMgwfKXyyLlivCfY+Qvr0gtJfeqJl/K6dejuvgsTROo5807j+h/Pj6M6ssNAa8Va7OhZ3pr2X2kfmbeQRYAOC43yAZZsTYbRmSnItnP8HFyYjyGySxR5FwYOhzUvseh5sEyj5bUsFyP1ooVK/C///u/OHPmDK699losXboUN954o9/9t23bhtmzZ+Pw4cPIyMjAE088gWnTpnns8+GHH+L3v/89vv32W3Tt2hXPP/887rjjDr1vhchweg6DBBO0qM1vCVTHyP1zJfcqghi6u2dgJzw57hpFPW/+1g+UKyjq7rpObfA/43tJrgnplNmupccQYWOjCKqnTG79SaBprcR5N/fEkk3fqC6ToGX9qeLyiyhzXJbdx/s9DrW31Ix5tKzpZV6WCrQ++OADzJo1CytWrMD111+PP/7xj7j55ptx5MgRdOrUyWf/kpIS3HLLLZg6dSr+9Kc/4fPPP8f06dORmpqKu+66CwCQn5+Pe++9F8899xzuuOMOrF+/Hvfccw927tyJIUOGhPsWicJKz2EQNUneTkoDu0CJz/4+H961HXZ/W+mTVJ6cGI+2ic1gT4xXnC/l/YyU5FRKDaXuL5UPsrqmtsS35U09MntLq/DSpm/Qv2MbfPHdeY9q9LE2GwZ0boM7V3j2XjWPVz9wkd2+FZZN7B+w0vvJqhpVAYeWEy8CFY0FAr/HoebBmiGPljW9zM8mgvkVziBDhgzBddddh9dff9217ZprrsHtt9+ORYsW+ez/5JNPYsOGDSgqKnJtmzZtGr744gvk5+cDAO69915UV1fj008/de0zbtw4JCcnY926dYraVV1dDbvdDofDgaSkpGBvj8gQjpp6n6Rzrf6hdi4wrGT4cFBmMv4ybbjPdqnf1KXO6/xSXTNlsN/P+16dhGNnL+Ji7RWPa8TagOu7pWLNlMGSz0Nq1qHaZ1RcftGjJpbWRmSn4ovvquBQMAQZiDO/asFtvWTb7O9n5k+gn5uaXhkl71agn1Fx+UXsKTmneOkltb1G4ehlCvRMSV44vr8t06NVV1eH/fv3Y+7cuR7bc3JysGvXLslj8vPzkZOT47Ft7NixyMvLQ319PeLj45Gfn4/HH3/cZ5+lS5f6bUttbS1qa2td/19d7X+pDSKz03MYJNCSOk7JifFYmTvIY5u/39R/m5Mtm/i8/Ztyv58XnnJIXt89RywrpaXf5xHKMwpmKFWJGAADOidjyg2ZmLw69ER+oGmdxu3HymGz2TCwczL2+el185d8LyVQwvov3tjlMYQqFyQFKhq76M4+GCoTOJ2vqcOv/3TA72Li3tdU22sUrl4mro1rDZZJhq+oqMCVK1eQlpbmsT0tLQ1lZWWSx5SVlUnu39DQgIqKCtl9/J0TABYtWgS73e7607Fjx2BuichUtEo6d+cM4rbMGYXVDw3Chkevx4j/lBVwGtQ5GVvnjPb5AvI3Xf/pj7+SvWZhgOEuOe5J01LPQ80z8k54D2YoVYlGNA0pbjkqH2Q1j/P8597eIg7d27eSPeZE5SU8NDwz4D5KBAo0vYdQnaUZgjlXur257M9o5rqDkrNfd31bKXlNudIR/s6vZv9g6TmZhbRjmR4tJ5vN5vH/QgifbYH2996u9pzz5s3D7NmzXf9fXV3NYItIhnsui5LeM7nf1OUWawaAq5JaBN1OLWog+e+J647eHZJw5HQ19Kjh2balfE/JW5MHAgAOnKxy1dEKNJzZNjEeC/9xRPa87s9MbqgsUKDp/Uy8y264nzeUSRyBesOcvaJXhHBNkFDTaxTOXibW9LIGywRaKSkpiI2N9elpOnv2rE+PlFN6errk/nFxcWjXrp3sPv7OCQAJCQlISEgI5jaICIGTiAP9pt47IwlFZy5I5uc88eGXsLeIw4XLDQErqTtpWQNJqjdj+zHp4UygadjUUVOvuK3+3NqvA1Z/fkJyhmFyYryrQOmNbj2KcpMhBnRug7tez/db2d39mSmZnLBgg3TAFgP5ivcz3juAr07/FFw7zxvsJI7DZwKneuSuKnD9d+8O8nk73jNlw1k5njW9rMEyQ4fNmjXDgAEDsHnzZo/tmzdvxvDh0smYw4YN89l/06ZNGDhwIOLj42X38XdOItJfoN/UF97Rx6eOkTvH5QZVuTBa1UBSWjvMhqZgccucUdg6ZzRu8BpOdRrWpR2Gd/Vfq8opOTEeWSktseE3N/jUvUpOjMeG39zg91h/NaGKzlTLLp9zXec2rmc2dc0+7DzuGUi6D5VJBZ9OHQP8rI+c9gyMdh4vx8Nr9gZdy2rNrhOyn3sL1IPq3WsU7l6maKjpZaZ1WINhmR4tAJg9ezYmTZqEgQMHYtiwYXjzzTdx8uRJV12sefPm4fvvv8eaNWsANM0wfO211zB79mxMnToV+fn5yMvL85hN+Nhjj2HEiBF44YUXMGHCBPz1r3/FZ599hp07dxpyj0QU+Df1vh3bBJwRV1VTj3enDMbp85fx1EeHcEUiZmiVEIv3Hh4qW/NJDaUJ7wLAV6erceHHep/k+7gYGxoahU8S/u7iCsz7SDo/raqm3jUkVfh/c7DjWLnHEKEcqckQJysvBUysnz66GwQE7n59l2SyfKDJCU7+nlmMrWk40bu3q1E0JeE//M5erJw8COdq6hRPUCguv6i4ZplPe+DZFn+9RuHuZTJjTS+tRErpCsv0aAFNpRiWLl2KZ599Fj/72c+wfft2fPLJJ+jcuTMA4MyZMzh58qRr/6ysLHzyySfYunUrfvazn+G5557Dq6++6qqhBQDDhw/H+++/j9WrV6Nv3754++238cEHH7CGFpHBAv2mriSoaWgUWPzp15JBFgBcrruCJZu+CbmtTmoT3p9af8j1385E+xuzUyWT8NPt8rlnzsTn4vKLaGgUuK1fh4BBljv3RP+D350PuH9mu5aYue4gDgSoAxbs5IReGfJDdvtLqzBjXaGqCQqhzPzs6jVxQK7XyIheJj0msxgtXJMK9GapHi0AmD59OqZPny752dtvv+2zbeTIkThw4IDsOe+++27cfffdWjSPiDQS6Dd1Jb8lnnX8KFsV3busQ6jULhD91ffViq8dKIhrm9gMuXkFsr/9K63r9LOr28heK7NtC5w6d0nRupD9OyYH3Mfbu1MGo0ObFrI9lo1Q/7MLZebnL2/IwtAu7RT1GkVyL1O4RFLpCkv1aBFRZJPKxfD3m3qg5PHeHZJQduFHRdfVchq8VG+GFtfuktrKb77W8K7t8NKmb/z+9n++pg65eQUY89I2PLR6L0Yv2YrcvAI4/AShI3u097vGIQCcOHcZuav2yrY3xtYU6I3onooR2amIlZnJ7a2hUbiC1pgAh6n52TnP6d2WWJvNZ71Kb866XGp6jSKxlylcIql0BQMtIjKc2kAAUJYwH6hnxknLBGXv2mGvP3CdZtf210lWU3tFMgnf+dv/1Hf2qR6CkUqsV6NVQhyev703APXBZ6zNhi1Hz2JOTncM6CwfAKn92fkb1luZO8jvItnDFFSNJ21FUukKSy3BY1ZcgocoNMEsI3K+pg6jl2z1GRqMAXBDdqrruP7PbvI7fBiupUpy8wqw83i5z9qEaq6t1xI+W+aMkg0idhwrx7+KfsDbu0pVn3tYl3ZY96uhriFLZ6L/in8fx14/uV1JzeNQ/eNPywiNyE7Fhct1+OI7h2QyerA/O6lhPT2XoyL1wrG8UDi+vxloaYCBFlldqGuyhXJ8oADCXyCQm1eAncfKJReIdq80f6qyBrct3ykZbIXrS1SLL/AtR8/iodXyw3XBePymbNzWr4Pszy2Uaw/KTPZZWuf523vjyY++xK5vPauzx8UADV4/0Fhb0zqEcTExYQuAIj23KhxrMGohHIEvAy2LYKBFVhXq9Gktpl8H+hJf/dAgjO7R3mNbMMGZs+RBhr0FUlonGPIlE8oXeKB7HpSZjAOl531++7+ucxtFJQ2c60ieq6n3aV8ovWk2NJWzcG+Ts0eipOIS9hRXQgB4b3cpDp32X7Nqy5xRAIDdxRUAbLJrGZI0q5ZL0DPw5aLSRKQruenTSrrmQz0eCC4XI5jq2zdmp6oqd6CHQBXx5QSqzyS1gLf79kAzIb2r17t/AaudTenOe2/vWWNZKS1RXH4R8z46JHm80+HvHfjzvu8sFySYidK/r2br8Qrl740ZMBmeKEr5q2Lu/CJ8v+CkbCXmQMcrreIsNxNsRHaq5D+wgYKzWBv8VpK2cpVpf4ncv83pjgOnqvDMhGtdSfhb5ozCmimDYU+MV52MDvgmywdzDjnus8aU1Ld6efM32Ok13d+KNZWMouTvazCTUigw9mgRRalAX25z/9PD4K/XQMs13eR6Y6T4790BklrEe5QecLZfQFhy2MSdc0bj9m/KUXiqCt3TWmPdnlOYsPxz1z5S9+Re12nDF9/jlc3HAl7Lu+dJqjbU7/7yhWRVeCXceyqV1LcqlgiMrVhTyShK/r7O/+uJkHuoyRcDLaIopbR4o79/aLWcfh1MgUep4CypRbzPb9/uvR5W/xKRyrHxJndPWSktcWvfDEWBlpN3wJyV0hJCCJyovIT/O74XJq8ukC0K601qKRpn4LzjWLnPUGMwbSRfSnqBI6VAqNkw0CKKUkrzbvz9Q6vHmm5qcjG8g7NYGySLaDrbL8VqXyJyizM7BbqnLqmtkJwYrzg4cg+YpQK94V3b4XJdAwpPOXyOjUHTz8n9Wv56KpdN7I8H8nYHXMQ5UBtJWqC/r/6WqXJiMBs85mgRRTE1eTdSlZiNWNPNm7P6dqAvCjlmqTItlz/mL8fGH+97cp57+zdnVfVAzf/rYVcvoVSgt6f4HFo3b4YNv7ke2V7rAd6QnYqtc0ZL5o15syfG49X71L03cnl85Evu72skFQg1G/ZoEUUx916h3cWVsjO/pP6hNdOabqGsY2f0l4iSafdqF0R23pOS4UY5zqHIBbf1kh1aulzXgGNnL7q2D8pMdrXfnhiv6L1QO7sx3EG91cn9fbUnxmveQ01N2KNFRMhKaYmJgzupnv3nfrzRa7oFmr2o9N6MmJUoN+3eSWkg6X1PSoYb5TgDqYKSc7L77fdKij9Qej6oGYGBelljbE3rWMr1jpmBmWe3+vv7aoYe6kjEHi0iclE7+89sArVf7jOjijk6hwS9eedaKe3tcb8nf+eWEgP5hboD9S95Hxts/pt7r8vh0w68s+uER8HVG7qZe6aoVYuCAubqoY4kDLSIyEXvf2j1LoTomyBvwxUhcK6mDlkpLWXvTYviq8FQUyZDKpAckZ2KOTndUVlT53NPaoYbr+ucLFuqYWiXdpKBXowNHms4yrVfDefEiF5XJWFPyTnY0LQUj9y5wlFoM9A1jHqPtGT1AqFmw0CLiHxo/Q9tuH/LT06Mx/y/npC8ntS9Ke1V0oOaJGS1gXCgc787ZTAaGoXrPHKL+GaltJQM9AZ0TpZd4ifY/Del70xx+UUcPlONNV49X1q/X0raY+R7RObFHC0i0p2SHCQjr6ekV8lJ69ybYCrjK82JC3TuG7NTPc4TKEfHGei5zyL8y7ThQef2yZH6Ge48Xo6H1zSV8HCvYj7jvUKfYE/r90vJO6XmPaLooXmPVkNDA+Li2FFGRE3C/Vt+MNdT0qukZ6+cnrlxas6ttMfMu1dQ6/b7+xk2CmDviSr84vVdiIuNkU3Q1/L9UvpOBeq5iIuxBdiDIpFmEdGRI0ewcuVKrF27Fj/88INWpyUii9NyqR69rqek+KpzWM2dVrk3eubGBXNutUPHWrc/0M9wX2mV4gryWrxfSt8puckEANAgl8xGESukocOLFy9i5cqVGDZsGPr27YuCggLMnTtXq7YRUQTQuxCi91BesNeTGzYLtCDvjiBrVHnTs0yGUFjoNBRatT/Qz1DNnQTzfgX7TrHoJ0kJqkdr586dWLlyJT788ENkZWXhyJEj2LZtG66//nqt20dEFqfHUj2AfHJyMNeT65U5cEp+4eRJeQWmncIf7JBnOGbw+eN8Z3YeL5ed0SgnmPcr1HdKr3edrE1Vj9aLL76Inj174r777kNqaip27tyJL7/8EjabDcnJyXq1kYgsTo9CiHLJyaFcT6pXRkmxUPfEaDMVq1Q7McA9yfyh1XsxeslW5OYV+CzWrbdlE/tjQGf57xW5L7Bg3i8t3ikW/SRvNqGiPzkuLg5PPvkknn32WcTGxrq2x8fH44svvkCvXr10aaTZVVdXw263w+FwICkpyejmEJmWVjk8xeUXMealbX4/3zJnFLJSWmqa8yRV+kDKoM7J2FuqfZmBYHqYlD4nd3IlHoyoA9V3wT9R/WODz/Y2LeLR9+o2Hr1Pgzon48HhmejVwa765631O8Win9YQju9vVUOHzz77LN5++228++67mDhxIiZNmoTevXvr0jAiijxa1edSmpysZT0wqZl1UryLfoaaMB/KbEe1EwPMVgequPyiZJAFAOcv1+OZCdcCQFgS8NW+Uyz6SU6qhg6feuopfPPNN3j33XdRVlaGoUOHol+/fhBCoKpKPoeBiEgLxeUXUeb4UXYfNUnHSof5nDlca345SHY/7/4u9yAlGKHUIFObnG2GOlDuPw+lwU84EvCZyE7BCioZfuTIkRg5ciRee+01rF27FqtXr8bIkSMxePBg3H333Zg9e7bW7SSiKCfVs+NNTdJxsD1FI7q3V7TmoLdgygyE2sOkNjnbyGBD6ucxMECOVrAzCqWGYJnITnoJqbxD69atMW3aNOzZsweFhYUYPHgwFi9erFXbiIhcpHp2vKlJOg6lp0gq4TmQYIICLXqY1CRnB1OlXitSP4/Ck+eRnBivSXuUJPkzkZ30oCoZXon6+nrEx5trerPemAxPpK9AicqL7+wTcMFhNeeTShKX4kx4LnP8iHkfHfK7X++MJPx95o2K2qZHO93bGiiXyVFTL7lwtZ6lKwLd56DM5JDXMVST5M9E9uhhumT4V199NeA+NpsNM2bMCLpBRETeAvXspNmbq/pC1KpavTPhubj8oux+C+/oo7ht7rQczlKanK1nlXp/Av08po/uhsx2LYNuj9ohWCayk5ZUBVqvvPJKwH0YaBGR1rTOHdL6fP4CohgbcEO3VPTt2EbV+dz5W0fwtzndseXoWdWBh9IyEeEMNpT8PEJpT7iXgbI6I4vVRiJVgVZJSYle7SAi8kvrRGU9Ep+lAqIbuqWGnN/j3cPUNrEZXtr0DSYs/9y1j5KhND0XxQ6V3ononFGojJnfESvTPEcrGjFHi0h/WucO6ZWL5G/ITategmALipqtEKk3vXPDzH7/ZhCNzygc39+qAi0lOVpxcXFIT0/HDTfcgPbt24fUOKtgoEUUPlrnDumdixRKL4F3cBZscryWSfV60+vnYUSSv5VsO3oWk1fv9fu5md4RLZkuGV5JjlZjYyMqKyvR2NiIP/3pT7jzzjuDbhwRkTetc4f0zkWSKyPhr5fAX3B278CrZa8llWvUdC75khVmylHS6+dhRJK/FSipTweY6x2xGl1ytBobG7F48WI8/fTTDLSIKGoFW3DUX3BWUye9HI2TVK7RzHUHceR0terjIhVnFHpSUp8OiK53RGuqC5Y2NjZi1apVGD9+PHr37o0+ffpgwoQJWLNmDZyjkDExMZg8eTIqKgL/8IiIwk3psjuhCqbgqDM48646f0UI7CutQn8/MxiHd/WtI+Y8V6Of68fYoHshUjIvf++au3AUq410qnq0hBC49dZb8emnn6Jfv37o06cPhBAoKirCgw8+iI8++ggff/wxAKBDhw4oL5fviiQiCqdwz6oKZrZboODsx/orktulvisDnatXRhKrnruJtrIGgd4PgJXxtaAq0Hr77bexY8cO/Otf/8Lo0aM9Pvv3v/+N22+/HWvWrEFubq6mjSQi0kIw+VKhCKZsQaDgrKjsguT2/OJKn6HIQOdaNvE6JoIjessaBHo/3p0yGDdmp4apNZFL1dDhunXr8NRTT/kEWQAwZswYzJ07F2vXrtWscUREWpEbknPmS+lB7fp5cusN9u4gPyvKeyjS37mc5v/1sMdaf5EgmGHhUNa9tLJAa1syyNKGqkDryy+/xLhx4/x+fvPNN+OLL74IuVFERFrTYoHmYDhnu22ZMwqrHxqELXNGYc2UwbI9Jf6Cs+dv7y17LamhSLkFsCMpmFCyaLQUowJws+BC2vpTNXR47tw5pKWl+f08LS0NVVVVfj8nIjKK0dXB1cx2q7xUi4duyMTUEVloaBQeOUNqhyLtifFYcFsvyTpagWY/Wkmww8LRvjwPy17oT1WgdeXKFcTF+T8kNjYWDQ3y04+JiIyg9zIvWpDLFXLyt/ahXA9EpAcTwZbRAIwPwM2CZS/0o3rW4YMPPoiEhATJz2trazVpFBGRHoIJUsJJSa9MMD0QkR5MhBJIWiEAJ2tTFWhNnjw54D6ccUhEZmXmYRK1vTJqeiAiPZgINZA0ewBO1qYq0Fq9erVe7QioqqoKM2fOxIYNGwAAt912G5YtW4Y2bdr4PUYIgWeeeQZvvvkmqqqqMGTIECxfvhzXXnuta58333wT7733Hg4cOIALFy6gqqpK9pxEZH1mHCbRe3gvkoIJ73pXoQaSWgfgRtXjirY6YFahKtAy0v3334/vvvsOGzduBAD86le/wqRJk/C3v/3N7zEvvvgiXn75Zbz99tvo3r07/vCHP+Cmm27C0aNH0bp1awBATU0Nxo0bh3HjxmHevHlhuRciIm96D++ZuTdPKbkcNi0CyVADcKPqcUVrHTCrsAkhU3vfJIqKitCrVy/s3r0bQ4YMAQDs3r0bw4YNw9dff40ePXr4HCOEQEZGBmbNmoUnn3wSQFMOWVpaGl544QU88sgjHvtv3boVo0ePDqpHKxyrfxNR5MvNK/DbK6NHQVWrUfJ8jAwkjfr58b0JXji+v1WvdWiE/Px82O12V5AFAEOHDoXdbseuXbskjykpKUFZWRlycnJc2xISEjBy5Ei/xyhVW1uL6upqjz9ERKGKxJpGWq0rqbTeVVZKS4zu0V7TIEvJPRhVjyva64BZgSWGDsvKytC+fXuf7e3bt0dZWZnfYwD41P1KS0tDaWlpSO1ZtGgRnnnmmZDOQUTkLRKG95y0Hs4yokSFmnswqoRGpJfuiASG9mgtWLAANptN9s++ffsAADaJJSSEEJLb3Xl/ruSYQObNmweHw+H6c+rUqZDOR0TkTo9emXDTelkbI0pUqLkHo0poRHrpjkhgaI/Wo48+ivvuu092n8zMTHz55Zf44YcffD4rLy/3W6k+PT0dQFPP1lVXXeXafvbsWdnq9kokJCT4rSVGRBTtQikg6k+4S1SovQct2hfMrMFIL90RCQwNtFJSUpCSIr0Gl7thw4bB4XCgoKAAgwc3Jfbt2bMHDocDw4cPlzwmKysL6enp2Lx5M/r3b8pvqKurw7Zt2/DCCy9odxNERORBr+GscJaoCOYegm1fqMOskVS6IxJZIkfrmmuuwbhx4zB16lT88Y9/BNBU3mH8+PEeMw579uyJRYsW4Y477oDNZsOsWbOwcOFCZGdnIzs7GwsXLkRiYiLuv/9+1zFlZWUoKyvD8ePHAQCHDh1C69at0alTJ7Rt2za8N0pEFAH0Gs4SCN8k+WDuIdgcu2DXaQz1uhQelph1CABr165Fnz59kJOTg5ycHPTt2xfvvvuuxz5Hjx6Fw+Fw/f8TTzyBWbNmYfr06Rg4cCC+//57bNq0yVVDCwDeeOMN9O/fH1OnTgUAjBgxAv3793cVRiUiInWcw1mxXvmwsTYbRmSnBh0EaJ33JSeUe1CTYxfKrEHv2ZCRkNsXiSxRR8vsWEeLiMzIyErhjpp6n+GsUGYdFpdfxJiXtvn9fMucUZrfo9b3IGXL0bN4aPVev5+vfmgQRvfwnHXPAqXaCcf3tyWGDomIQhVNy5OY4YtY6+EsI8oYhGNILpghylCHGim8GGgRUUQzQ9ARbmb6ItZqXUkjyxjouTam2lmDeszoJH1ZJkeLiCgY4czrMYNIrRSuV96XGahZEUBJzx6ZC3u0iChiReNv/5FcKTxSyxioGaIMpmcvmobNzYiBFhFFrEgOOvyJ5ErhkV7GQMkQpZqhxmgcNjcjDh0SUcSK5KDDn0geYnOK9jIGSocao23Y3KzYo0VEEStalyeJ1CE2aqKkZy8ah83NioEWEUW0aAw6In2ITU405SPJDTVG47C5WTHQIqKIFs1Bh55lCcyG+UieonHY3KyYo0VEUSHa83oiHfORPEVDrp5VMNAiIiJLC7V2mPeagZFCTX0u0g+HDomIyNKCzUeK9OHGaB42NxP2aBERkaUF+iKLi7FJbo+W4UYOmxuLgRYREVlaY4DPGxqFz7ZIXaqIzIeBFhERWVowM+y4ZiCFCwMtIiKytGBm2LH8AYULAy0iIrI8tTPsWP6AwsUmhPAdvCZVqqurYbfb4XA4kJSUZHRziIiilpoZdo6aep9VA4KZdRhN1egjTTi+vxloaYCBFhGRdQVb/iDSy0NEg3B8f3PokIiIolqw5Q+ipTwEhYaBFhERkUosD0FKMdAiIiJSieUhSCkGWkRERCqxPAQpxUCLiIhIJZaHIKUYaBEREQVBbe0uik5xRjeAiIisK5prSNkT47FmyuCgy0NQdGCgRUREqrGG1E+yUhhgkX8cOiQiItVYQ4pIGQZaRESkCmtIESnHQIuIiFSJ5hpSxeUXseXoWQaTpBhztIiISJVorCHFnDQKFnu0iIhIFSvUkNK654k5aRQs9mgREQUhmssaAE01pGasK/To4TFDDSk9ep6cOWne3HPSovEdIGUYaBERqcAhpCZmrSEl1/O0ZsrgoM6pJCfNDPdO5sShQyIiFTiE5CkrpSVG92hvikBDr9mQ0ZiTRtphoEVEpBDLGpibXrMhrZCTRubFQIuISKFoLmtgBXr2PHFdQwoWc7SIiBTiEJK5OXuePj9e4dHrGGuz4fpuKSH1PGmZkxbtEymiDQMtIiKF9PwiJ23oPRsylHUNOZEiOtmE8Eo2INWqq6tht9vhcDiQlJRkdHOISEeOmnqfL3J+WYaXkh4hs82GBIDcvAK/QXqwMyIpNOH4/maPFhGRCmYtaxAN1PQIhdLzpAcz1eLi0GV4MdAiIgqC2b7ItWTWL2I9amSFixlqcXHo0hgMtIiICIC5v4jN1CMUDDNMpLByoGplLO9AREQAzF2MNZylNbReJ9EMWAPOOJYJtKqqqjBp0iTY7XbY7XZMmjQJ58+flz1GCIEFCxYgIyMDLVq0wKhRo3D48GHX5+fOncOMGTPQo0cPJCYmolOnTpg5cyYcDofOd0NEZC5m/yIOR4/Q+Zo65OYVYMxL2/DQ6r0YvWQrcvMK4KipD/ncRtdgM/r60cwygdb999+PgwcPYuPGjdi4cSMOHjyISZMmyR7z4osv4uWXX8Zrr72GvXv3Ij09HTfddBMuXLgAADh9+jROnz6NJUuW4NChQ3j77bexceNGTJkyJRy3RERkGmb/Ig5HdXY9e/SMHjo0+vrRzBKBVlFRETZu3IiVK1di2LBhGDZsGN566y38/e9/x9GjRyWPEUJg6dKlePrpp3HnnXeid+/eeOedd1BTU4P33nsPANC7d298+OGHuPXWW9G1a1eMGTMGzz//PP72t7+hoaEhnLdIRGQoK3wR61mdXe8ePaOX8TH6+tHMEoFWfn4+7HY7hgwZ4to2dOhQ2O127Nq1S/KYkpISlJWVIScnx7UtISEBI0eO9HsMAFctjbg4//MEamtrUV1d7fGHiMjKrPBF7CytsWXOKKx+aBC2zBmFNVMGa5KoH44ePaOX8TH6+tHKErMOy8rK0L59e5/t7du3R1lZmd9jACAtLc1je1paGkpLSyWPqaysxHPPPYdHHnlEtj2LFi3CM888o6TpRESWoXdVda3oUVojHD16RtdgM/r60crQQGvBggUBA5a9e/cCAGxev2UBTcODUtvdeX/u75jq6mr813/9F3r16oX58+fLnnPevHmYPXu2x7EdO3aUPYaIyOyi+Ys4nMsrGV2DzejrRxtDA61HH30U9913n+w+mZmZ+PLLL/HDDz/4fFZeXu7TY+WUnp4OoKln66qrrnJtP3v2rM8xFy5cwLhx49CqVSusX78e8fHy3dAJCQlISEiQ3YeIyKqi9YvYKj16ZC2GBlopKSlISUkJuN+wYcPgcDhQUFCAwYObiqrt2bMHDocDw4cPlzwmKysL6enp2Lx5M/r3b/pLUldXh23btuGFF15w7VddXY2xY8ciISEBGzZsQPPmzTW4MyIishqte/TMWmGfwssSOVrXXHMNxo0bh6lTp+KPf/wjAOBXv/oVxo8fjx49erj269mzJxYtWoQ77rgDNpsNs2bNwsKFC5GdnY3s7GwsXLgQiYmJuP/++wE09WTl5OSgpqYGf/rTnzwS21NTUxEbGxv+myUiIkOF2qNn5gr7FH6WCLQAYO3atZg5c6ZrFuFtt92G1157zWOfo0ePehQbfeKJJ3D58mVMnz4dVVVVGDJkCDZt2oTWrVsDAPbv3489e/YAALp16+ZxrpKSEmRmZup4R0REvtgLYn1c6obc2YTwKhpCqlVXV8Nut7tKQxARqcVekMhQXH4RY17a5vfzLXNGMYA2kXB8f1uijhYRUaQz8zqDpFygelx7iivD1BIyCwZaREQGM/s6g2ZglYWeA9XjmvvRIc3WTyRrsEyOFhFRpFJSlTxah5usNqTqrx6XO+ZrRRf2aBERGcwK6wwaxYpDqlJL3bhjT2V0YaBFRGQwK6wzaASrDqk663EturOP7H5arJ9I5sdAi4jIBLjgr69wLPSspyFZbWU/j+aeymjCHC0iIhOI5nUG/bH6kGo4108k82KPFhGRiWSltMToHu2j9kvYfXZhJAypsqeS2KNFRESG8ze78Pnbe+Ppj7+y7ELP7KkkVobXACvDExGFJjevwO8QGwMV0ks4vr/Zo0VERIZyzi705j67MNSFnomMwhwtIiIylNVnFxLJYaBFRESGsvrsQiI5DLSIiMhQkTC7kMgfBlpERGQ4lkGgSMVkeCIiMhzLIFCkYqBFRESmwdmFFGk4dEhERESkEwZaRERERDrh0CEREZGBissvovRcDfPSIhQDLSIiIgP4W99x2cT+sCfGG9gy0hKHDomIiAwwc91BfH68wmPb58crMGNdoUEtIj0w0CIiIgoz5/qO7otoA57rO1JkYKBFREQUZlzfMXow0CIiIgozru8YPRhoERERhRnXd4weDLSIiIgMwPUdowPLOxARERmA6ztGBwZaREREBuL6jpGNQ4dEREREOmGgRURERKQTBlpEREREOmGgRURERKQTBlpEREREOmGgRURERKQTBlpEREREOmGgRURERKQTBlpEREREOmGgRURERKQTBlpEREREOmGgRURERKQTBlpEREREOmGgRURERKQTBlpEREREOrFMoFVVVYVJkybBbrfDbrdj0qRJOH/+vOwxQggsWLAAGRkZaNGiBUaNGoXDhw977PPII4+ga9euaNGiBVJTUzFhwgR8/fXXOt4JERERRQvLBFr3338/Dh48iI0bN2Ljxo04ePAgJk2aJHvMiy++iJdffhmvvfYa9u7di/T0dNx00024cOGCa58BAwZg9erVKCoqwj//+U8IIZCTk4MrV67ofUtEREQU4WxCCGF0IwIpKipCr169sHv3bgwZMgQAsHv3bgwbNgxff/01evTo4XOMEAIZGRmYNWsWnnzySQBAbW0t0tLS8MILL+CRRx6RvNaXX36Jfv364fjx4+jataui9lVXV8Nut8PhcCApKSnIuyQiIqJwCsf3tyV6tPLz82G3211BFgAMHToUdrsdu3btkjympKQEZWVlyMnJcW1LSEjAyJEj/R5z6dIlrF69GllZWejYsaPf9tTW1qK6utrjDxEREZE3SwRaZWVlaN++vc/29u3bo6yszO8xAJCWluaxPS0tzeeYFStWoFWrVmjVqhU2btyIzZs3o1mzZn7bs2jRIleumN1ulw3KiIiIKHoZGmgtWLAANptN9s++ffsAADabzed4IYTkdnfen0sd88ADD6CwsBDbtm1DdnY27rnnHvz4449+zzlv3jw4HA7Xn1OnTim9ZSIiIooicUZe/NFHH8V9990nu09mZia+/PJL/PDDDz6flZeX+/RYOaWnpwNo6tm66qqrXNvPnj3rc4yzZyo7OxtDhw5FcnIy1q9fj4kTJ0qeOyEhAQkJCbLtJiIiIjI00EpJSUFKSkrA/YYNGwaHw4GCggIMHjwYALBnzx44HA4MHz5c8pisrCykp6dj8+bN6N+/PwCgrq4O27ZtwwsvvCB7PSEEamtrVd4NERERkSdL5Ghdc801GDduHKZOnYrdu3dj9+7dmDp1KsaPH+8x47Bnz55Yv349gKYhw1mzZmHhwoVYv349vvrqKzz44INITEzE/fffDwAoLi7GokWLsH//fpw8eRL5+fm455570KJFC9xyyy2G3CsRERFFDkN7tNRYu3YtZs6c6ZpFeNttt+G1117z2Ofo0aNwOByu/3/iiSdw+fJlTJ8+HVVVVRgyZAg2bdqE1q1bAwCaN2+OHTt2YOnSpaiqqkJaWhpGjBiBXbt2SSbfExEREalhiTpaZsc6WkRERNbDOlpEREREFsZAi4iIiEgnDLSIiIiIdMJAi4iIiEgnlpl1SERERNGhuPwiSs/VILNdS2SltDS6OSFhoEVERESmcL6mDjPXHcT2Y+WubSOyU7FsYn/YE+MNbFnwOHRIREREpjBz3UF8frzCY9vnxyswY12hQS0KHQMtIiIiMlxx+UVsP1aOK17lPa8Ige3HylFSccmgloWGgRYREREZrvRcjeznJyoZaBEREREFpXPbRNnPM9tZMymegRYREREZrktqK4zITkWszeaxPdZmw4jsVMvOPmSgRURERKawbGJ/XN8txWPb9d1SsGxif4NaFDqWdyAiIiJTsCfGY82UwSipuIQTlZdYR4uIiIhIa1kp1g+wnDh0SERERKQTBlpEREREOmGgRURERKQTBlpEREREOmGgRURERKQTBlpEREREOmGgRURERKQTBlpEREREOmGgRURERKQTBlpEREREOmGgRURERKQTBlpEREREOmGgRURERKSTOKMbQEREZLTi8osoPVeDzHYtkZXS0ujmUARhoEVERFHrfE0dZq47iO3Hyl3bRmSnYtnE/rAnxhvYMooUHDokIqKoNXPdQXx+vMJj2+fHKzBjXaFBLaJIw0CLiIiiUnH5RWw/Vo4rQnhsvyIEth8rR0nFJYNaRpGEgRYREUWl0nM1sp+fqGSgRaFjoEVERFGpc9tE2c8z2zEpnkLHQIuIiKJSl9RWGJGdilibzWN7rM2GEdmpnH1ImmCgRUREUWvZxP64vluKx7bru6Vg2cT+BrWIIg3LOxARUdSyJ8ZjzZTBKKm4hBOVl1hHizTHQIuIiKJeVgoDLNIHhw6JiIiIdMJAi4iIiEgnDLSIiIiIdMJAi4iIiEgnDLSIiIiIdMJAi4iIiEgnDLSIiIiIdMJAi4iIiEgnDLSIiIiIdMJAi4iIiEgnXIJHA0IIAEB1dbXBLSEiIiKlnN/bzu9xPTDQ0sCFCxcAAB07djS4JURERKTWhQsXYLfbdTm3TegZxkWJxsZGnD59Gq1bt4bNZlN1bHV1NTp27IhTp04hKSlJpxZaB5/HT/gsPPF5eOLz8MTn4YnPw5O/5yGEwIULF5CRkYGYGH2yqdijpYGYmBhcffXVIZ0jKSmJfxnc8Hn8hM/CE5+HJz4PT3wenvg8PEk9D716spyYDE9ERESkEwZaRERERDphoGWwhIQEzJ8/HwkJCUY3xRT4PH7CZ+GJz8MTn4cnPg9PfB6ejHweTIYnIiIi0gl7tIiIiIh0wkCLiIiISCcMtIiIiIh0wkCLiIiISCcMtDRUVVWFSZMmwW63w263Y9KkSTh//rzsMUIILFiwABkZGWjRogVGjRqFw4cPuz4/d+4cZsyYgR49eiAxMRGdOnXCzJkz4XA4Qr623vR4HgDw5ptvYtSoUUhKSoLNZpM8Z2ZmJmw2m8efuXPnanh36hn5PKLp/aitrcWMGTOQkpKCli1b4rbbbsN3333nsY8Z3o8VK1YgKysLzZs3x4ABA7Bjxw7Z/bdt24YBAwagefPm6NKlC9544w2ffT788EP06tULCQkJ6NWrF9avXx/ydcPFiOexYMECn/cgPT1d0/sKltbP4/Dhw7jrrrtc7/7SpUs1uW64GPE8NHs/BGlm3Lhxonfv3mLXrl1i165donfv3mL8+PGyxyxevFi0bt1afPjhh+LQoUPi3nvvFVdddZWorq4WQghx6NAhceedd4oNGzaI48ePi3/9618iOztb3HXXXSFfW296PA8hhHjllVfEokWLxKJFiwQAUVVV5XOezp07i2effVacOXPG9efChQta36IqRj6PaHo/pk2bJjp06CA2b94sDhw4IEaPHi369esnGhoaXPsY/X68//77Ij4+Xrz11lviyJEj4rHHHhMtW7YUpaWlkvsXFxeLxMRE8dhjj4kjR46It956S8THx4v/9//+n2ufXbt2idjYWLFw4UJRVFQkFi5cKOLi4sTu3buDvm64GPU85s+fL6699lqP9+Ds2bO6328gejyPgoICMWfOHLFu3TqRnp4uXnnllZCvGy5GPQ+t3g8GWho5cuSIAODxlzg/P18AEF9//bXkMY2NjSI9PV0sXrzYte3HH38UdrtdvPHGG36v9ec//1k0a9ZM1NfXB31tvYXjeWzZskU20JL6i2MUI59HNL0f58+fF/Hx8eL999937fP999+LmJgYsXHjRtc2o9+PwYMHi2nTpnls69mzp5g7d67k/k888YTo2bOnx7ZHHnlEDB061PX/99xzjxg3bpzHPmPHjhX33Xdf0NcNF6Oex/z580W/fv1CbL329Hge7vy9/9H0frjz9zy0ej84dKiR/Px82O12DBkyxLVt6NChsNvt2LVrl+QxJSUlKCsrQ05OjmtbQkICRo4c6fcYAHA4HEhKSkJcXFzQ19ZbOJ+HPy+88ALatWuHn/3sZ3j++edRV1en/kY0YuTziKb3Y//+/aivr/fYJyMjA7179/Y5r1HvR11dHfbv3+/RRgDIycnxe+/5+fk++48dOxb79u1DfX297D7OcwZz3XAw6nk4HTt2DBkZGcjKysJ9992H4uLiUG8pJHo9Dz2uGw5GPQ8nLd4PLiqtkbKyMrRv395ne/v27VFWVub3GABIS0vz2J6WlobS0lLJYyorK/Hcc8/hkUceCenaegvX8/Dnsccew3XXXYfk5GQUFBRg3rx5KCkpwcqVK1WdRytGPo9oej/KysrQrFkzJCcn++zjfl4j34+KigpcuXJF8j7k7l1q/4aGBlRUVOCqq67yu4/znMFcNxyMeh4AMGTIEKxZswbdu3fHDz/8gD/84Q8YPnw4Dh8+jHbt2ml0h+ro9Tz0uG44GPU8AO3eD/ZoBSCVDOf9Z9++fQAAm83mc7wQQnK7O+/P/R1TXV2N//qv/0KvXr0wf/582XMovbZaZnoech5//HGMHDkSffv2xcMPP4w33ngDeXl5qKysVHWeQKzyPKL9/fDeJ1zvhxy19yG1v/d2JefU4n3SgxHP4+abb8Zdd92FPn364Oc//zn+8Y9/AADeeeed4G5CQ3o8Dz2uGy5GPA+t3g/2aAXw6KOP4r777pPdJzMzE19++SV++OEHn8/Ky8t9Imsn5+yFsrIyjwj77NmzPsdcuHAB48aNQ6tWrbB+/XrEx8d7nEfttYNllueh1tChQwEAx48f1/Q3VSs8j2h6P9LT01FXV4eqqiqPXq2zZ89i+PDhftuk1/shJSUlBbGxsT6/jcv9XNPT0yX3j4uLc7XX3z7OcwZz3XAw6nlIadmyJfr06YNjx44Fcyua0Ot56HHdcDDqeUgJ9v1gj1YAKSkp6Nmzp+yf5s2bY9iwYXA4HCgoKHAdu2fPHjgcDr//wGdlZSE9PR2bN292baurq8O2bds8jqmurkZOTg6aNWuGDRs2oHnz5h7nCebawTLD8whGYWEhACjuMlbKCs8jmt6PAQMGID4+3mOfM2fO4KuvvpK9V73eDynNmjXDgAEDPNoIAJs3b/bbxmHDhvnsv2nTJgwcOND1S5e/fZznDOa64WDU85BSW1uLoqKisLwH/uj1PPS4bjgY9TykBP1+hJxOTy7jxo0Tffv2Ffn5+SI/P1/06dPHZ7p6jx49xEcffeT6/8WLFwu73S4++ugjcejQITFx4kSP6erV1dViyJAhok+fPuL48eMe00zdp6sruXa46fE8hBDizJkzorCwULz11lsCgNi+fbsoLCwUlZWVQoimad0vv/yyKCwsFMXFxeKDDz4QGRkZ4rbbbgvPjfth1PNQeu1w0+t5TJs2TVx99dXis88+EwcOHBBjxozxKO9ghvfDOV09Ly9PHDlyRMyaNUu0bNlSnDhxQgghxNy5c8WkSZNc+zunqz/++OPiyJEjIi8vz2e6+ueffy5iY2PF4sWLRVFRkVi8eLHf8g7+rmsUo57Hb3/7W7F161ZRXFwsdu/eLcaPHy9at24dkc+jtrZWFBYWisLCQnHVVVeJOXPmiMLCQnHs2DHF1zWKUc9Dq/eDgZaGKisrxQMPPCBat24tWrduLR544AGfqfYAxOrVq13/39jYKObPny/S09NFQkKCGDFihDh06JDrc+eUfak/JSUlqq4dbno8DyGaptxKPQ/nefbv3y+GDBki7Ha7aN68uejRo4eYP3++uHTpks53LM+o56H02uGm1/O4fPmyePTRR0Xbtm1FixYtxPjx48XJkyddn5vl/Vi+fLno3LmzaNasmbjuuuvEtm3bXJ9NnjxZjBw50mP/rVu3iv79+4tmzZqJzMxM8frrr/uc8y9/+Yvo0aOHiI+PFz179hQffvihqusayYjn4azDFh8fLzIyMsSdd94pDh8+rMv9qaX18ygpKZH8d8L7PNHyfih5Hlq9HzYh/pMhRkRERESaYo4WERERkU4YaBERERHphIEWERERkU4YaBERERHphIEWERERkU4YaBERERHphIEWERERkU4YaBERERHphIEWERERkU4YaBGRZkaNGoVZs2b5bP/4449hs9kAAFeuXMGiRYvQs2dPtGjRAm3btsXQoUOxevVq1/4PPvggbDYbbDYb4uPjkZaWhptuugmrVq1CY2Ojz/kLCwvxi1/8AmlpaWjevDm6d++OqVOn4ptvvvHZNycnB7Gxsdi9e7fPZ2qv627BggWuY93/fPbZZ659zp07h1mzZiEzMxPNmjXDVVddhYceeggnT5702464uDh06tQJv/71r1FVVeWxX2ZmpuQ1Fy9eDAD45JNP0KxZMxw4cMDjuCVLliAlJQVlZWWy90REoWOgRURhtWDBAixduhTPPfccjhw5gi1btmDq1Kk+QcS4ceNw5swZnDhxAp9++ilGjx6Nxx57DOPHj0dDQ4Nrv7///e8YOnQoamtrsXbtWhQVFeHdd9+F3W7H73//e49znjx5Evn5+Xj00UeRl5cn2T6l15Vy7bXX4syZMx5/RowYAaApyBo6dCg+++wzrFixAsePH8cHH3yAb7/9FoMGDUJxcbHfdqxcuRJ/+9vfMH36dJ9rPvvssz7XnDFjBgDglltuQW5uLnJzc1FbWwsAKCoqwu9//3ssX74c6enpsvdDRBpQvToiEZEfI0eOFI899pjP9vXr1wvnPzf9+vUTCxYskD3P5MmTxYQJE3y2/+tf/xIAxFtvvSWEEOLSpUsiJSVF3H777ZLn8V6kesGCBeK+++4TRUVFonXr1uLixYtBXVfK/PnzRb9+/fx+Pm3aNNGyZUtx5swZj+01NTWiQ4cOYty4cbLtmD17tmjbtq3Hts6dO4tXXnnF7zWFEKK6ulp07txZPPnkk6K+vl4MHDhQ/OIXv5A9hoi0wx4tIgqr9PR0/Pvf/0Z5ebnqY8eMGYN+/frho48+AgD885//REVFBZ544gnJ/du0aeP6byEEVq9ejf/+7/9Gz5490b17d/z5z38O6rpqNTY24v3338cDDzzg04vUokULTJ8+Hf/85z9x7tw5yeOLi4uxceNGxMfHq75269atsWrVKrz00kt44IEHcOrUKaxYsSKo+yAi9RhoEVFYvfzyyygvL0d6ejr69u2LadOm4dNPP1V8fM+ePXHixAkAwLFjx1zbAvnss89QU1ODsWPHAgD++7//2+/wYaDr+nPo0CG0atXK9Wfw4MEAgPLycpw/fx7XXHON5HHXXHMNhBA4fvy4a9vf//53tGrVCi1atEDXrl1x5MgRPPnkkz7HPvnkkx7XbNWqFbZu3eqxz5gxY3D33Xfjz3/+M1599VWkpKQovm8iCk2c0Q0goujSq1cvfPXVV9i/fz927tyJ7du349Zbb8WDDz6IlStXBjxeCOFKrBdCKL5uXl4e7r33XsTFNf2zN3HiRPzud7/D0aNH0aNHD1XX9adHjx7YsGGD6/8TEhIUtc15H+7nHz16NF5//XXU1NRg5cqV+Oabb1y5V+5+97vf4cEHH/TY1qFDB4//P336NDZu3IjExETs2LED99xzj6J2EVHo2KNFRJpJSkqCw+Hw2X7+/HkkJSW5/j8mJgaDBg3C448/jvXr1+Ptt99GXl4eSkpKAl6jqKgIWVlZAIDu3bsDAL7++mvZY86dO4ePP/4YK1asQFxcHOLi4tChQwc0NDRg1apViu7N/br+NGvWDN26dXP96dixIwAgNTUVbdq0wZEjRySP+/rrr2Gz2dC1a1fXtpYtW6Jbt27o27cvXn31VdTW1uKZZ57xOTYlJcXjmt26dUOLFi089nn44YfRr18/fPLJJ3j99dexbds2RfdMRKFjoEVEmunZsyf27dvns33v3r2yvUa9evUCAFy6dEn2/P/+979x6NAh3HXXXQCaSjWkpKTgxRdflNz//PnzAIC1a9fi6quvxhdffIGDBw+6/ixduhTvvPNOwNmE3tdVKyYmBvfccw/ee+89n5IKly9fxooVKzB27Fi0bdvW7znmz5+PJUuW4PTp06quvXLlSuzYsQOrV6/GyJEj8eijj+KXv/xlwGdNRNpgoEVEmpk+fTq+/fZb/OY3v8EXX3yBb775BsuXL0deXh5+97vfAQDuvvtuvPLKK9izZw9KS0uxdetW/OY3v0H37t09cq1qa2tRVlaG77//HgcOHMDChQsxYcIEjB8/Hrm5uQCaen1WrlyJf/zjH7jtttvw2Wef4cSJE9i3bx+eeOIJTJs2DUDTsOHdd9+N3r17e/z55S9/ifPnz+Mf//iHqusCQG5uLubNm6f42Tz//PNIT0/HTTfdhE8//RSnTp3C9u3bMXbsWNTX12P58uWyx48aNQrXXnstFi5c6LH9woULKCsr8/hTXV0NoKmcxW9/+1ssWbLE1Ru3cOFCxMTEYO7cuYrbTkQhMHLKIxFFnn379omxY8eK9u3bi6SkJDFw4ECxbt061+dvvvmmGD16tEhNTRXNmjUTnTp1Eg8++KA4ceKEa5/JkycLAAKAiIuLE6mpqeLnP/+5WLVqlbhy5YrPNffu3SvuvPNOkZqaKhISEkS3bt3Er371K3Hs2DGxb98+AUAUFBRItvfWW28Vt956q+rrjhw5UkyePNn1/4HKOwghRHl5uZgxY4bo2LGjiIuLE2lpaWLy5MmitLTUYz9/ZSbWrl0rmjVrJk6ePCmEaCrv4Gyv+59HHnlENDY2iv/zf/6PyMnJ8TnPjh07RGxsrNi6datse4kodDYhVGSTEhEREZFiHDokIiIi0gkDLSIiIiKdMNAiIiIi0gkDLSIiIiKdMNAiIiIi0gkDLSIiIiKdMNAiIiIi0gkDLSIiIiKdMNAiIiIi0gkDLSIiIiKdMNAiIiIi0sn/B6do7SJhmI+o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0" name="AutoShape 4" descr="data:image/png;base64,iVBORw0KGgoAAAANSUhEUgAAAloAAAGwCAYAAABxbMuTAAAAOXRFWHRTb2Z0d2FyZQBNYXRwbG90bGliIHZlcnNpb24zLjUuMiwgaHR0cHM6Ly9tYXRwbG90bGliLm9yZy8qNh9FAAAACXBIWXMAAA9hAAAPYQGoP6dpAABfAUlEQVR4nO3de3gU5d038O/mQCBAlkBCYhBIgAAihyJnVE5vDeiD4qkq+hC0SKVUEClV0KcvqBXQB5VLBK0SUCyi7atY2ioFW44SCIegCBHBhIBCJAlhAwRzIPf7R7rrHmZnZ3ZndmZ2v5/r4rp0dg73TAb2l/v+3b/bJoQQICIiIiLNxRjdACIiIqJIxUCLiIiISCcMtIiIiIh0wkCLiIiISCcMtIiIiIh0wkCLiIiISCcMtIiIiIh0Emd0AyJBY2MjTp8+jdatW8NmsxndHCIiIlJACIELFy4gIyMDMTH69D0x0NLA6dOn0bFjR6ObQUREREE4deoUrr76al3OzUBLA61btwbQ9INKSkoyuDVERESkRHV1NTp27Oj6HtcDAy0NOIcLk5KSGGgRERFZjJ5pP0yGJyIiItIJAy0iIiIinTDQIiIiItIJAy0iIiIinTDQIiIiItIJAy0iIiIinTDQIiIiItIJAy0iIiIinTDQIiIiItIJAy0iIiIinXAJHiKyrOLyiyg9V4PMdi2RldLS6OYQEflgoEVElnO+pg4z1x3E9mPlrm0jslOxbGJ/2BPjDWwZEZEnDh0SRbni8ovYcvQsSiouGd0UxWauO4jPj1d4bPv8eAVmrCs0qEVERNLYo0UUpazaK1RcftGjzU5XhMD2Y+UoqbjEYUQiMg32aBFFKav2CpWeq5H9/ESldXrmiCjyMdAiikLOXqErQnhsd+8VMqvObRNlP89sx94sIjIPBlpEUcjKvUJdUlthRHYqYm02j+2xNhtGZKdy2JCITIWBFlGUcE96t3qv0LKJ/XF9txSPbdd3S8Gyif0NahERkTQmwxNFOH9J78O7tsOe4nMew4exNhuu75Zi+l4he2I81kwZjJKKSzhReYl1tIjItNijRRTh/CW9CwHL9wplpbTE6B7tGWQRkWmxR4sogsmVQsgvrsSWOaMAgL1CREQ6YaBFFMGUJL2zR4iISD8cOiSKYFZPeicisjoGWkQRjKUQiIiMxUCLKMKxFAIRkXGYo0UU4VgKgYjIOAy0iKJEVgoDLCKicOPQIREREZFOGGgRERER6YSBFhEREZFOGGgRERER6YSBFhEREZFOGGgRERER6cRygdaKFSuQlZWF5s2bY8CAAdixY4fs/tu2bcOAAQPQvHlzdOnSBW+88YbH52+99RZuvPFGJCcnIzk5GT//+c9RUFCg5y0QERFRlLBUoPXBBx9g1qxZePrpp1FYWIgbb7wRN998M06ePCm5f0lJCW655RbceOONKCwsxFNPPYWZM2fiww8/dO2zdetWTJw4EVu2bEF+fj46deqEnJwcfP/99+G6LSIiIopQNiGEMLoRSg0ZMgTXXXcdXn/9dde2a665BrfffjsWLVrks/+TTz6JDRs2oKioyLVt2rRp+OKLL5Cfny95jStXriA5ORmvvfYacnNzFbWruroadrsdDocDSUlJKu+KiIiIjBCO72/L9GjV1dVh//79yMnJ8diek5ODXbt2SR6Tn5/vs//YsWOxb98+1NfXSx5TU1OD+vp6tG3b1m9bamtrUV1d7fGHiIiIyJtlAq2KigpcuXIFaWlpHtvT0tJQVlYmeUxZWZnk/g0NDaioqJA8Zu7cuejQoQN+/vOf+23LokWLYLfbXX86duyo8m6IiIgoGlgm0HKy2Wwe/y+E8NkWaH+p7QDw4osvYt26dfjoo4/QvHlzv+ecN28eHA6H68+pU6fU3AIRERFFCcssKp2SkoLY2Fif3quzZ8/69Fo5paenS+4fFxeHdu3aeWxfsmQJFi5ciM8++wx9+/aVbUtCQgISEhKCuAsiIiKKJpbp0WrWrBkGDBiAzZs3e2zfvHkzhg8fLnnMsGHDfPbftGkTBg4ciPj4eNe2//3f/8Vzzz2HjRs3YuDAgdo3noiIiKKSZQItAJg9ezZWrlyJVatWoaioCI8//jhOnjyJadOmAWga0nOfKTht2jSUlpZi9uzZKCoqwqpVq5CXl4c5c+a49nnxxRfxP//zP1i1ahUyMzNRVlaGsrIyXLx4Mez3R0RERJHFMkOHAHDvvfeisrISzz77LM6cOYPevXvjk08+QefOnQEAZ86c8aiplZWVhU8++QSPP/44li9fjoyMDLz66qu46667XPusWLECdXV1uPvuuz2uNX/+fCxYsCAs90VERESRyVJ1tMyKdbSIjFNcfhGl52qQ2a4lslJaGt0cIrKQcHx/W6pHi4jI6XxNHWauO4jtx8pd20Zkp2LZxP6wJ8bLHElEFD6WytEiInnF5Rex5ehZlFRcMropupu57iA+P+5ZD+/z4xWYsa7QoBYREflijxZRBIi23p3i8ose9+p0RQhsP1aOkopLHEYkIlNgjxZRBIi23p3SczWyn5+ojPwePSKyBgZaRCppOTynxbmcvTtXvOa1uPfuRJrObRNlP89sx94sIjIHDh0SKaTl8JyW51LSu+McRouUGXpdUlthRHYqPj9e4RFgxtpsuL5biqXvjYgiC3u0iBTScnhOy3Mp6d05X1OH3LwCjHlpGx5avRejl2xFbl4BHDX1qq9nFssm9sf13VI8tl3fLQXLJvbX7BrRNLmAiPTBHi0iBbRMvtY6kVtJ705uXoHfwG7NlMGKr2Um9sR4rJkyGCUVl3Ci8pKmvXTRNrmAiPTDHi0iBbRMvtYjkVuudyfSc7iyUlpidI/2mg4XRtvkAiLSD3u0iBTQMvlaj0Ruud6dA6eqZI91z+Eilo4gIm2xR4tIAefwXKzN5rE91mbDiOzUoIb6tDiXN6neHc7QU4elI4hISwy0iBTSMvk6HIncwE+zDAdlJusS2EUiBqZEpCUOHRIppGXytZ6J3IB0MndyYjyq3GYZ6hHYRQKWjiAiLdmE8MqQJdXCsfo3kRrOWYbegcJ1ndpg+phursAuUupqac1RU48Z6wo565AowoXj+5s9WkQRRi6Ze29pFTLbtURyYjxy8woYSPihd48jEUUP5mgRRRglydwsX6CMHqUjiCi6MNAiijCBkrljbYjoulpERGbCQIsowgQqH3ElQFYmyxcQEWmHgRZRBJIrH8HyBURE4cNkeKIIJJfMbU+MZ/kCIqIwYY8WUQTzl8ytR8HU4vKL2HL0rGVyvKzWXiKyJvZoEUUhLcsXSBVHNXOpCKu1l4isjT1aRFFMi/IFVisVYbX2EpG1MdAioqA5i6NapVSE1dpLRNbHQIuIgqakOKqZWK29RGR9zNEioqBZrVSEnu3lupFEJIWBFhEFzVkc1SqlIvRoL5PriUgOhw6JKCR6lIrQk9btZXI9EcmxCSECLMhBgVRXV8Nut8PhcCApKcno5hAZQotSEeGkRXuLyy9izEvb/H6+Zc4oSzwLomgVju9vDh0SmUAk5PdkpVir7Vq0V0lyvZWeCRFpj4EWkYGY32NtRk0GiITAnChaMNAiMpBcfs+aKYMNapV5mS3ACPdkAAbmRNbDZHgig7B4pnLna+qQm1eAMS9tw0Or92L0kq3IzSuAo6be6KaFdTIAE++JrIc9WkQGYX6Pcmbo+fPXm6blupGBru/ek+XkHpjzfSEyHwZaRAaxWrFPoxgdYCgdrtN7MgADcyJr4tAhkUGc+T2xNpvH9libDSOyUxV9aRaXX8SWo2ctOcyotO2hLpsT6jMyy3AdA3Mia2KPFpGBlk3sjxnrCj16S5Tk91g5KVpt24MNMLR4RuHoTVOa4G+1KvxE1IQFSzXAgqUUKrX5Pbl5BX6/cM0+WzGYtofrGG9bjp7FQ6v3+v189UODMLpHe0Xn8hZMIOioqfcJzK0SYBOZEQuWEkUJNfk9RucshSLYtqvt+dPqGek5XBdMgn+4Eu+JSDsMtIgsxspJ0cG2XW2AodUz0mu4LtRA0GpV+ImiGZPhiSzGyknRobY9K6UlRvdoHzDI0PIZ6VEnK9QEfyKyDvZoEVmMlZOiw9V2La8TynCdv0R3LQJBs1XJJyJpTIbXAJPhKdysnBQdrrYb+YyUJLoHm6xv5RmnRGYTju9vBloaYKBFRrFyUnS42m7EM1ISRAUbCJp5xil72chqwvH9bbkcrRUrViArKwvNmzfHgAEDsGPHDtn9t23bhgEDBqB58+bo0qUL3njjDY/PDx8+jLvuuguZmZmw2WxYunSpjq0n0pbSnCUzClfbw/2MlK5h6RyS3DJnFFY/NAhb5ozCmimDZYMss66Paea1KImMZqlA64MPPsCsWbPw9NNPo7CwEDfeeCNuvvlmnDx5UnL/kpIS3HLLLbjxxhtRWFiIp556CjNnzsSHH37o2qempgZdunTB4sWLkZ6eHq5bITKMlavJW4HaRHc1gaBZk+jNUj2fyIwslQz/8ssvY8qUKXj44YcBAEuXLsU///lPvP7661i0aJHP/m+88QY6derk6qW65pprsG/fPixZsgR33XUXAGDQoEEYNGgQAGDu3LnhuREiAzC3Jzz0nBVqxhmnVq7rRhQOlunRqqurw/79+5GTk+OxPScnB7t27ZI8Jj8/32f/sWPHYt++faivD75Lu7a2FtXV1R5/iMyOvQ7h0bZlMyRLBK6xNihew9IfLdbH1JpZe9mIzMIygVZFRQWuXLmCtLQ0j+1paWkoKyuTPKasrExy/4aGBlRUVEgeo8SiRYtgt9tdfzp27Bj0uYjCQevcnlCGHyN96HLmuoOSuUlJLeJDqr3lpEddr1CYsZeNyEwsNXQIADav3+SEED7bAu0vtV2NefPmYfbs2a7/r66uZrBFpqZVpfRQhh+jYejS3zAaAFTV1ONcTV3AZPdAs/aMXIZHqn1WrutGFA6WCbRSUlIQGxvr03t19uxZn14rp/T0dMn94+Li0K5du6DbkpCQgISEhKCPJwo3rXodglmfT4tjncxePiBQQDtj3QGsnTIU9sR4j3tJToxXHYSqXYYnlGcXKEhWuxYlUTSxTKDVrFkzDBgwAJs3b8Ydd9zh2r5582ZMmDBB8phhw4bhb3/7m8e2TZs2YeDAgYiPj4zfoImU0KLXIZSk51ATpq3SGxYooD1yuhq/XrsfcTExHveSnBjvM9yoNgj1R4tnFyhI5mLXRP5ZJkcLAGbPno2VK1di1apVKCoqwuOPP46TJ09i2rRpAJqG9HJzc137T5s2DaWlpZg9ezaKioqwatUq5OXlYc6cOa596urqcPDgQRw8eBB1dXX4/vvvcfDgQRw/fjzs90ekp1Bze0JJeg41YdoqifzOgNbfP6yNAtj1bSV2egWdVTX1aPTaV6vaWFLPbuexcjz8zl5Fx6vJ71NbsyzS8/WIAAv1aAHAvffei8rKSjz77LM4c+YMevfujU8++QSdO3cGAJw5c8ajplZWVhY++eQTPP7441i+fDkyMjLw6quvuko7AMDp06fRv/9PXzRLlizBkiVLMHLkSGzdujVs90akt1B7HUIZfgzlWKuVD1g2sT8eWLkbX532PxvZO6iSozR/Toq/Z9cIYG9pFX7xxi6szB0k27OlVX6fO6v0UBJpwVKBFgBMnz4d06dPl/zs7bff9tk2cuRIHDhwwO/5MjMzwVWIKJqoze1xCmX4MZRj9fiiD5VcvpM9MR6vTuyPMS9t0+RaoczaC/Ts9pdWBRye1GNWoRb5ekRWYamhQyIyVijDj8Eea6byAUqXmvFX7ypGxWRnLWpjBXp2jQIBhye1rt1l1mWEiPRiuR4tIjJOsMOPzh6gZyZcCwCqjjVT+QA1PTFSM/Fu6JaK+iuNKCg553UvTXW2qtwCNi1m7Tmf3c5j5bLDlYF6BbWcVWjGHkoiPTHQIiLVlA4/apWLY4byAWpzxfwFpY6aeol7aXom52rqNJ+1t2xif0x5Zy/2lVb53SdQr6CWswrN1ENJFA42wQSlkFVXV8Nut8PhcCApKcno5hCZRm5egd+eqGBycYwsH7Dl6Fk8tNr/TL3VDw3C6B7tFZ8v3Pfyizd2YX9pFRrd/sUP5WcRKW2h6BaO72/maBGRLvTIxVFbPkBLWvfEhPteVuYOwg3dUj22hbtX0JnjtveEZ5BlRFuIwoVDh0SkCyvm4sjNJjRTrligtkoxQ1FRqRy3GAADOiezJ4siFgMtItJFoO7yODVT8HSmNJdMj1wxtQFTqHlvSvPr1LRLyb6BanqZrR4akVYYaBGRLgIV5WzwHjtSQK+1DpXOJtSyVyjYgEnvGlRq2qVm30A9nLuLK7l8D0UkBlpEpAstc5q+OFWFp9d/5VFtXatK4mpmE7oHemoS36UEEzCFo0q+mnap2TfQ+zDvo0Ou/2aVeIokTIYnIl1oUejSmTw9YfkunyVttFrrMFBPy4YvvscXp84rKlSqVLATBUJdM1LLdqm9B3/vgxQzrmNJFCwGWkTkI5TFft2PDXUh65nrDmLncd8eHEC7SuKBelpe2XwME5Z/7tOTtP1YOab9aX9Q1ww2YNK7BpWadgVzD1LvgxRWiadIwqFDInIJJdFa7thgCnH6GybzFursRX+zCZXIL64Margu2IBJ75mPatoVzD1457j94PgRc92GDL2ZcWYqkVrs0SIiF7mcm1CODaZmVKAeEyctKokr7WmRsru4UvUxoQyrhtpLqFW7QrkH5/swOKutbHtYJZ4iAQMtIgIQWoFRPYqTBuoxsQEhL7rs5Oxp2TJnFB6/KVvVscEWqQg2YHJv66I7e2PRnX3wzIRrNUscV9OuUIM+rResJjIjDh0SEYDQCozqUZw00JCeANDQ2AhHTb1mQUZWSkvc2jcDr2w+pviYIV3aBXWtUEpFnK+pw/y/Hg55DUlvahf/1qLchRnWsSTSEwMtoggUTL2pUBKt9UrSlvoSdren+Jxm9aOAn57boM7JOHDyfMCcreFd24Xc66K0gKh7G2euK8QRP7Mwg3kWcvl1lZdqseXoWdl3Se09uDNDxXoiPTHQIpKgV2FMvYWSzB5KorVeSdrOL+Ht35xF7irfBZ21qh8l9dySE+NR5Va+wfv/nc9VjpbvkVQb3TmfxY5j5bgxO1VyH3+k8+vKMWrJFsl71qO+VSjBGpGZ2YRQOc2GfIRj9W8Kj1CXNzFabl6B32BHSU+Ho6bepwdJ6f2HcmwgW46exUOrfQMtp9UPDQqpgKi/53Zd5zaYPrqbK1BS2usSqIcomOBLqo3+yD137+CvuPwixry0TVEb1LxLZH1W/YVTjXB8f7NHi8iN3sub6EmLquGhDOPoOQSkZ/0ouee290SVx304e12ctcL83aPWPURKS138dC3fd9Zf8HfPoKsVn1fLCvRkXlb/hdNsGGgR/Uc4ljfRk5YJ6aEM4+gxBKRn/Sg1z03JF5D/9wgeQRagPIhXWurip2v5vrP+fom4XN+g6twA61tFOiv/wmlGLO9A9B96L2+iN72rhhtNr/pRap6bkjpjaoIipeUvArXRH+c7K1d+Y++JKgzqnKxoaRwnJe9SKKsLkHH0KNUS7dijRfQfVg9U9K4abjQ9hiZdswwzk3Gg9LxkjpYzWBH/+aLx5t17FExQpKSH6Jr01igqu6DqvM53NlDw57hcj1bN4+C4/FOPW1yMDVcaBdy/bpW8Sxx2sjY9SrVEOwZaRP8RCYFKNNQk0mJoUsksw6QWcdh7osqVhN87Qz5R1vkFFMySPv6C+EAzDQEgqXkcqn/0Hf5zLz0RKPj75uxFn21CCLTxeiZK3qVghp38JV1HQzK22Vj9F04zYqBFlqL3P7xWD1RYk0gZqWCg+nIDBnVOxvQx3bDi38dx4OR5j8+961Z5c/8CClT/y9t3VTWun5P7Oz7/r4d92ulNKsgCAPcYzxn87TxejkaF88ydOWXvThmMhkah6F1Sm+coFUgO6pyMl+75Gf7n468s3Stm1SAxEn7hNBuWd9AAyzvoL9zDEQxUIlegcgZrfjlIsmaXU4wNHsGKXMmDkopLmPHeARw+XY1A/9AO69IONhuw61v1ayf6s2XOKNf766ipxwN5u/HV9/IBozc1pTPUluHIzSvAzmPlaPTaLy7GhsZG4bFd6jmbMZiJhKFTPUu1mA3LOxD9R7hnwbB4ov6M+pIMlINSeOq87Oe9MpI8ghW5Hk8hBL4K0BPmlB/E4tSBuOfT2BPj8ep9/RXXzHJSM1SkZthJrmRFg0S3m3uvWHJivGmDmUiYsceecW0x0CLTCzQc8X7BSQzpEvpSKFZkxt/oAzH6N/5AwcBVSS1kP1828ToAgdcBBNSXZVArBvDpDXLnHSSpyR8LZqhIzbBTsM/mROUlzP/rCVMGM1YvEeONv3Bqg+UdyPQC/YM896NDGL1kK3LzCuDwqlMUqc7X1CE3rwBjXtqGh1bvtdT9KymRoCdnMOCvnMETH36J5MR4xHp9HGuzYUR2quvLZ3SP9gG/hIIty6BUr4wk9O/Yxude3NvqTapMxrAu7TC8q+fi2IFyE/2Vb1BahiPYZxNrs5m2/IDVS8SQPtijRaan9B9kM/xGGy5mGZ5Q26Nmlt/4AyWrV9XUw94iDo7LPyWaBzMpIpgk9ED6d2yDHxuuoOjMBdewpPeMSbm2yg0LKRkqCtQjqXTYqUtqKwzsnIx9pVWK7tvZKxaoJ87I8gOcsUdSGGiR6Skd7rBq97xaZghWgh3+U1qjR+8hUWcwcOuyHTjkJznccblB9Yw7qTYvm9gfU97ZqzigcOcMLp6ZcK0raJn/18P48rjDY7/qyw3onZGEm65Nw3WdkiUXlfZun9SwkJKhIqVBvpJz5U0e5LMsEdA04cDeQjp4rLxUK3vOYIIZrd43ztgjKQy0yBLUTJeP9IJ6ZigoGGyPWqDf+NsmNkNuXkFY8reKyy/6DbKcvqu6jImDO8nuo6SH5zdjusnOxgOkZx06gwt7YrwrAPUXZH91utrVw+V+fckSCpnJWJk7SPUz1TrItyfGY+uc0Xh4zV7sPfFTIHpDt6b2n6up8+kVsyfGaxbM6JEvaPUSMaQ9BlpkCe7DEbuLKzHvo0N+94307nmjhydC+bIN9Bv/S5u+CduQqJJkbCWL0igJOgP9zN6dMtjVCyU35KY0gdz9+k3t8/x57T1RhVFLtmDrnNGKFrR29vaoCfKV9hLZE+Pxl2nDJe/bGWB60yqY0WMInjP2yBsDLROz4owyvTmHIz49VBa13fNGD0+E2qPm70vytzndMWH55z776zUkqiT3b0iXdrKfKwk6hRCyy/xc3y3FY6hPbsgtuYWyXhbn9bd/c1Y2D+3hd/biL78eLvm5v54wOZntWgbdS6RmhpsWwYzeQ/CcsUdODLRMyOjp71YQ7d3zRt5/qD1q/r4ktxw9K3uc1kOizoDVXyDivoSNP4GCzhnvHfCoo6UmaV3Ky5uPKd4XCFwTbG9pld+AQqq350DpeSQnxqP6coPfID83ryBsvZKhBDNmGIKn6MBAy4TMMqPMzKK9e97I+9eqR837SzJQABcXo2QgT51lE/tj2p/2+xQLHd61HV5/YEDA4wO12XvZHvdlftT+zOQKfPrTv2ObgPtIBRRyvT1VNfXonZHkEUA6A0YzTNRQyugheIoeDLRMxkr/UJlBtHfPG3X/evSoBZpdOimvQPOeXXtiPNb9aqgr988GqC5+27tDEo6crvYo3+Bcpse7mOgVIbC3tMpvkCWXLqCmwKcz6B3RvT0GZSZ7JJp7kwooAl3LPcgalJns+pkcOCU/s9JMvURGD8FT9GCgZTLsziYr0KtHLdDsUrMMQUkN77vzXqbHm/ffYyXpAmoKfLoHvStz/ZRQAHCDn6Kmaq51oPQ8pryzF78Z0w1nHT/K7mu2XqLf5mTjXE2t4iWVvDGPlpRgoGUy7M4mK9G6R80ZwG3/5qzkws5m6dmVGt531yI+VvZ477/HcukCC27r5foyb+qBKccVrw6/5MR4vPPQYFTW1Pl86btKKLyzF3vdannd8J9Azp174KB0qZ4rQmBfaZVs+Qqz9RJJBba9M5Kw8I4+6KtguJV5tKQGAy2TYXc2EXwCCW9G9uwqyZVSkjQe6HzOoNJ9EehhXdqhdfN4nL/s2TvlqKnHkk3f+O3psyfG4y+/li6hAEgHDsO6tMOQLm096noFy2wTVaQC26IzF2SfYaDjmUdL/nCtQxNSulYYkZb8rV1nBL17dpXcq9Q+xeUX8bcvTwc8vzNp/LpObTy2S/09VpN7tae40ifIAppywZSs8+dvjUapwKGg5BziYmIwqHNySF8U704ZjDVTBoetpyfQz9YZ2Aa7VmKox1P0YY+WCUX7jDoKr3AMg0jlssjlt+jVs6vkXqX2Gd61HYSAz+zEQJyzC+X+HqvJh/JOrvd2+LRD83pSoWrQapHHAJS+x6HmwTKPltRioGVi0T6jjsJDz2EQf0NSP9Zf8ajxJPWFqMfMRiX3KrVPsMNn7usK+qN0LU8l3tl1AuP7Zvj9fNvRszj43XmP9RD3lJwL6ZqBhCuvVOl7HGpvKfNoSS0GWkRRTO9yIlJfflK9Qp8fL/f5QtS6Z1dpFXctenHU9rz94fZrMWH55z4zA9Xae0K6AGlp5SXc7nV+e4s49EhLQsEJfQKtGFvTmoXh+GVRzXscam8p82hJLeZoEUUxJcMgwfKXyyLlivCfY+Qvr0gtJfeqJl/K6dejuvgsTROo5807j+h/Pj6M6ssNAa8Va7OhZ3pr2X2kfmbeQRYAOC43yAZZsTYbRmSnItnP8HFyYjyGySxR5FwYOhzUvseh5sEyj5bUsFyP1ooVK/C///u/OHPmDK699losXboUN954o9/9t23bhtmzZ+Pw4cPIyMjAE088gWnTpnns8+GHH+L3v/89vv32W3Tt2hXPP/887rjjDr1vhchweg6DBBO0qM1vCVTHyP1zJfcqghi6u2dgJzw57hpFPW/+1g+UKyjq7rpObfA/43tJrgnplNmupccQYWOjCKqnTG79SaBprcR5N/fEkk3fqC6ToGX9qeLyiyhzXJbdx/s9DrW31Ix5tKzpZV6WCrQ++OADzJo1CytWrMD111+PP/7xj7j55ptx5MgRdOrUyWf/kpIS3HLLLZg6dSr+9Kc/4fPPP8f06dORmpqKu+66CwCQn5+Pe++9F8899xzuuOMOrF+/Hvfccw927tyJIUOGhPsWicJKz2EQNUneTkoDu0CJz/4+H961HXZ/W+mTVJ6cGI+2ic1gT4xXnC/l/YyU5FRKDaXuL5UPsrqmtsS35U09MntLq/DSpm/Qv2MbfPHdeY9q9LE2GwZ0boM7V3j2XjWPVz9wkd2+FZZN7B+w0vvJqhpVAYeWEy8CFY0FAr/HoebBmiGPljW9zM8mgvkVziBDhgzBddddh9dff9217ZprrsHtt9+ORYsW+ez/5JNPYsOGDSgqKnJtmzZtGr744gvk5+cDAO69915UV1fj008/de0zbtw4JCcnY926dYraVV1dDbvdDofDgaSkpGBvj8gQjpp6n6Rzrf6hdi4wrGT4cFBmMv4ybbjPdqnf1KXO6/xSXTNlsN/P+16dhGNnL+Ji7RWPa8TagOu7pWLNlMGSz0Nq1qHaZ1RcftGjJpbWRmSn4ovvquBQMAQZiDO/asFtvWTb7O9n5k+gn5uaXhkl71agn1Fx+UXsKTmneOkltb1G4ehlCvRMSV44vr8t06NVV1eH/fv3Y+7cuR7bc3JysGvXLslj8vPzkZOT47Ft7NixyMvLQ319PeLj45Gfn4/HH3/cZ5+lS5f6bUttbS1qa2td/19d7X+pDSKz03MYJNCSOk7JifFYmTvIY5u/39R/m5Mtm/i8/Ztyv58XnnJIXt89RywrpaXf5xHKMwpmKFWJGAADOidjyg2ZmLw69ER+oGmdxu3HymGz2TCwczL2+el185d8LyVQwvov3tjlMYQqFyQFKhq76M4+GCoTOJ2vqcOv/3TA72Li3tdU22sUrl4mro1rDZZJhq+oqMCVK1eQlpbmsT0tLQ1lZWWSx5SVlUnu39DQgIqKCtl9/J0TABYtWgS73e7607Fjx2BuichUtEo6d+cM4rbMGYXVDw3Chkevx4j/lBVwGtQ5GVvnjPb5AvI3Xf/pj7+SvWZhgOEuOe5J01LPQ80z8k54D2YoVYlGNA0pbjkqH2Q1j/P8597eIg7d27eSPeZE5SU8NDwz4D5KBAo0vYdQnaUZgjlXur257M9o5rqDkrNfd31bKXlNudIR/s6vZv9g6TmZhbRjmR4tJ5vN5vH/QgifbYH2996u9pzz5s3D7NmzXf9fXV3NYItIhnsui5LeM7nf1OUWawaAq5JaBN1OLWog+e+J647eHZJw5HQ19Kjh2balfE/JW5MHAgAOnKxy1dEKNJzZNjEeC/9xRPa87s9MbqgsUKDp/Uy8y264nzeUSRyBesOcvaJXhHBNkFDTaxTOXibW9LIGywRaKSkpiI2N9elpOnv2rE+PlFN6errk/nFxcWjXrp3sPv7OCQAJCQlISEgI5jaICIGTiAP9pt47IwlFZy5I5uc88eGXsLeIw4XLDQErqTtpWQNJqjdj+zHp4UygadjUUVOvuK3+3NqvA1Z/fkJyhmFyYryrQOmNbj2KcpMhBnRug7tez/db2d39mSmZnLBgg3TAFgP5ivcz3juAr07/FFw7zxvsJI7DZwKneuSuKnD9d+8O8nk73jNlw1k5njW9rMEyQ4fNmjXDgAEDsHnzZo/tmzdvxvDh0smYw4YN89l/06ZNGDhwIOLj42X38XdOItJfoN/UF97Rx6eOkTvH5QZVuTBa1UBSWjvMhqZgccucUdg6ZzRu8BpOdRrWpR2Gd/Vfq8opOTEeWSktseE3N/jUvUpOjMeG39zg91h/NaGKzlTLLp9zXec2rmc2dc0+7DzuGUi6D5VJBZ9OHQP8rI+c9gyMdh4vx8Nr9gZdy2rNrhOyn3sL1IPq3WsU7l6maKjpZaZ1WINhmR4tAJg9ezYmTZqEgQMHYtiwYXjzzTdx8uRJV12sefPm4fvvv8eaNWsANM0wfO211zB79mxMnToV+fn5yMvL85hN+Nhjj2HEiBF44YUXMGHCBPz1r3/FZ599hp07dxpyj0QU+Df1vh3bBJwRV1VTj3enDMbp85fx1EeHcEUiZmiVEIv3Hh4qW/NJDaUJ7wLAV6erceHHep/k+7gYGxoahU8S/u7iCsz7SDo/raqm3jUkVfh/c7DjWLnHEKEcqckQJysvBUysnz66GwQE7n59l2SyfKDJCU7+nlmMrWk40bu3q1E0JeE//M5erJw8COdq6hRPUCguv6i4ZplPe+DZFn+9RuHuZTJjTS+tRErpCsv0aAFNpRiWLl2KZ599Fj/72c+wfft2fPLJJ+jcuTMA4MyZMzh58qRr/6ysLHzyySfYunUrfvazn+G5557Dq6++6qqhBQDDhw/H+++/j9WrV6Nv3754++238cEHH7CGFpHBAv2mriSoaWgUWPzp15JBFgBcrruCJZu+CbmtTmoT3p9af8j1385E+xuzUyWT8NPt8rlnzsTn4vKLaGgUuK1fh4BBljv3RP+D350PuH9mu5aYue4gDgSoAxbs5IReGfJDdvtLqzBjXaGqCQqhzPzs6jVxQK7XyIheJj0msxgtXJMK9GapHi0AmD59OqZPny752dtvv+2zbeTIkThw4IDsOe+++27cfffdWjSPiDQS6Dd1Jb8lnnX8KFsV3busQ6jULhD91ffViq8dKIhrm9gMuXkFsr/9K63r9LOr28heK7NtC5w6d0nRupD9OyYH3Mfbu1MGo0ObFrI9lo1Q/7MLZebnL2/IwtAu7RT1GkVyL1O4RFLpCkv1aBFRZJPKxfD3m3qg5PHeHZJQduFHRdfVchq8VG+GFtfuktrKb77W8K7t8NKmb/z+9n++pg65eQUY89I2PLR6L0Yv2YrcvAI4/AShI3u097vGIQCcOHcZuav2yrY3xtYU6I3onooR2amIlZnJ7a2hUbiC1pgAh6n52TnP6d2WWJvNZ71Kb866XGp6jSKxlylcIql0BQMtIjKc2kAAUJYwH6hnxknLBGXv2mGvP3CdZtf210lWU3tFMgnf+dv/1Hf2qR6CkUqsV6NVQhyev703APXBZ6zNhi1Hz2JOTncM6CwfAKn92fkb1luZO8jvItnDFFSNJ21FUukKSy3BY1ZcgocoNMEsI3K+pg6jl2z1GRqMAXBDdqrruP7PbvI7fBiupUpy8wqw83i5z9qEaq6t1xI+W+aMkg0idhwrx7+KfsDbu0pVn3tYl3ZY96uhriFLZ6L/in8fx14/uV1JzeNQ/eNPywiNyE7Fhct1+OI7h2QyerA/O6lhPT2XoyL1wrG8UDi+vxloaYCBFlldqGuyhXJ8oADCXyCQm1eAncfKJReIdq80f6qyBrct3ykZbIXrS1SLL/AtR8/iodXyw3XBePymbNzWr4Pszy2Uaw/KTPZZWuf523vjyY++xK5vPauzx8UADV4/0Fhb0zqEcTExYQuAIj23KhxrMGohHIEvAy2LYKBFVhXq9Gktpl8H+hJf/dAgjO7R3mNbMMGZs+RBhr0FUlonGPIlE8oXeKB7HpSZjAOl531++7+ucxtFJQ2c60ieq6n3aV8ovWk2NJWzcG+Ts0eipOIS9hRXQgB4b3cpDp32X7Nqy5xRAIDdxRUAbLJrGZI0q5ZL0DPw5aLSRKQruenTSrrmQz0eCC4XI5jq2zdmp6oqd6CHQBXx5QSqzyS1gLf79kAzIb2r17t/AaudTenOe2/vWWNZKS1RXH4R8z46JHm80+HvHfjzvu8sFySYidK/r2br8Qrl740ZMBmeKEr5q2Lu/CJ8v+CkbCXmQMcrreIsNxNsRHaq5D+wgYKzWBv8VpK2cpVpf4ncv83pjgOnqvDMhGtdSfhb5ozCmimDYU+MV52MDvgmywdzDjnus8aU1Ld6efM32Ok13d+KNZWMouTvazCTUigw9mgRRalAX25z/9PD4K/XQMs13eR6Y6T4790BklrEe5QecLZfQFhy2MSdc0bj9m/KUXiqCt3TWmPdnlOYsPxz1z5S9+Re12nDF9/jlc3HAl7Lu+dJqjbU7/7yhWRVeCXceyqV1LcqlgiMrVhTyShK/r7O/+uJkHuoyRcDLaIopbR4o79/aLWcfh1MgUep4CypRbzPb9/uvR5W/xKRyrHxJndPWSktcWvfDEWBlpN3wJyV0hJCCJyovIT/O74XJq8ukC0K601qKRpn4LzjWLnPUGMwbSRfSnqBI6VAqNkw0CKKUkrzbvz9Q6vHmm5qcjG8g7NYGySLaDrbL8VqXyJyizM7BbqnLqmtkJwYrzg4cg+YpQK94V3b4XJdAwpPOXyOjUHTz8n9Wv56KpdN7I8H8nYHXMQ5UBtJWqC/r/6WqXJiMBs85mgRRTE1eTdSlZiNWNPNm7P6dqAvCjlmqTItlz/mL8fGH+97cp57+zdnVfVAzf/rYVcvoVSgt6f4HFo3b4YNv7ke2V7rAd6QnYqtc0ZL5o15syfG49X71L03cnl85Evu72skFQg1G/ZoEUUx916h3cWVsjO/pP6hNdOabqGsY2f0l4iSafdqF0R23pOS4UY5zqHIBbf1kh1aulzXgGNnL7q2D8pMdrXfnhiv6L1QO7sx3EG91cn9fbUnxmveQ01N2KNFRMhKaYmJgzupnv3nfrzRa7oFmr2o9N6MmJUoN+3eSWkg6X1PSoYb5TgDqYKSc7L77fdKij9Qej6oGYGBelljbE3rWMr1jpmBmWe3+vv7aoYe6kjEHi0iclE7+89sArVf7jOjijk6hwS9eedaKe3tcb8nf+eWEgP5hboD9S95Hxts/pt7r8vh0w68s+uER8HVG7qZe6aoVYuCAubqoY4kDLSIyEXvf2j1LoTomyBvwxUhcK6mDlkpLWXvTYviq8FQUyZDKpAckZ2KOTndUVlT53NPaoYbr+ucLFuqYWiXdpKBXowNHms4yrVfDefEiF5XJWFPyTnY0LQUj9y5wlFoM9A1jHqPtGT1AqFmw0CLiHxo/Q9tuH/LT06Mx/y/npC8ntS9Ke1V0oOaJGS1gXCgc787ZTAaGoXrPHKL+GaltJQM9AZ0TpZd4ifY/Del70xx+UUcPlONNV49X1q/X0raY+R7RObFHC0i0p2SHCQjr6ekV8lJ69ybYCrjK82JC3TuG7NTPc4TKEfHGei5zyL8y7ThQef2yZH6Ge48Xo6H1zSV8HCvYj7jvUKfYE/r90vJO6XmPaLooXmPVkNDA+Li2FFGRE3C/Vt+MNdT0qukZ6+cnrlxas6ttMfMu1dQ6/b7+xk2CmDviSr84vVdiIuNkU3Q1/L9UvpOBeq5iIuxBdiDIpFmEdGRI0ewcuVKrF27Fj/88INWpyUii9NyqR69rqek+KpzWM2dVrk3eubGBXNutUPHWrc/0M9wX2mV4gryWrxfSt8puckEANAgl8xGESukocOLFy9i5cqVGDZsGPr27YuCggLMnTtXq7YRUQTQuxCi91BesNeTGzYLtCDvjiBrVHnTs0yGUFjoNBRatT/Qz1DNnQTzfgX7TrHoJ0kJqkdr586dWLlyJT788ENkZWXhyJEj2LZtG66//nqt20dEFqfHUj2AfHJyMNeT65U5cEp+4eRJeQWmncIf7JBnOGbw+eN8Z3YeL5ed0SgnmPcr1HdKr3edrE1Vj9aLL76Inj174r777kNqaip27tyJL7/8EjabDcnJyXq1kYgsTo9CiHLJyaFcT6pXRkmxUPfEaDMVq1Q7McA9yfyh1XsxeslW5OYV+CzWrbdlE/tjQGf57xW5L7Bg3i8t3ikW/SRvNqGiPzkuLg5PPvkknn32WcTGxrq2x8fH44svvkCvXr10aaTZVVdXw263w+FwICkpyejmEJmWVjk8xeUXMealbX4/3zJnFLJSWmqa8yRV+kDKoM7J2FuqfZmBYHqYlD4nd3IlHoyoA9V3wT9R/WODz/Y2LeLR9+o2Hr1Pgzon48HhmejVwa765631O8Win9YQju9vVUOHzz77LN5++228++67mDhxIiZNmoTevXvr0jAiijxa1edSmpysZT0wqZl1UryLfoaaMB/KbEe1EwPMVgequPyiZJAFAOcv1+OZCdcCQFgS8NW+Uyz6SU6qhg6feuopfPPNN3j33XdRVlaGoUOHol+/fhBCoKpKPoeBiEgLxeUXUeb4UXYfNUnHSof5nDlca345SHY/7/4u9yAlGKHUIFObnG2GOlDuPw+lwU84EvCZyE7BCioZfuTIkRg5ciRee+01rF27FqtXr8bIkSMxePBg3H333Zg9e7bW7SSiKCfVs+NNTdJxsD1FI7q3V7TmoLdgygyE2sOkNjnbyGBD6ucxMECOVrAzCqWGYJnITnoJqbxD69atMW3aNOzZsweFhYUYPHgwFi9erFXbiIhcpHp2vKlJOg6lp0gq4TmQYIICLXqY1CRnB1OlXitSP4/Ck+eRnBivSXuUJPkzkZ30oCoZXon6+nrEx5trerPemAxPpK9AicqL7+wTcMFhNeeTShKX4kx4LnP8iHkfHfK7X++MJPx95o2K2qZHO93bGiiXyVFTL7lwtZ6lKwLd56DM5JDXMVST5M9E9uhhumT4V199NeA+NpsNM2bMCLpBRETeAvXspNmbq/pC1KpavTPhubj8oux+C+/oo7ht7rQczlKanK1nlXp/Av08po/uhsx2LYNuj9ohWCayk5ZUBVqvvPJKwH0YaBGR1rTOHdL6fP4CohgbcEO3VPTt2EbV+dz5W0fwtzndseXoWdWBh9IyEeEMNpT8PEJpT7iXgbI6I4vVRiJVgVZJSYle7SAi8kvrRGU9Ep+lAqIbuqWGnN/j3cPUNrEZXtr0DSYs/9y1j5KhND0XxQ6V3ononFGojJnfESvTPEcrGjFHi0h/WucO6ZWL5G/ITategmALipqtEKk3vXPDzH7/ZhCNzygc39+qAi0lOVpxcXFIT0/HDTfcgPbt24fUOKtgoEUUPlrnDumdixRKL4F3cBZscryWSfV60+vnYUSSv5VsO3oWk1fv9fu5md4RLZkuGV5JjlZjYyMqKyvR2NiIP/3pT7jzzjuDbhwRkTetc4f0zkWSKyPhr5fAX3B278CrZa8llWvUdC75khVmylHS6+dhRJK/FSipTweY6x2xGl1ytBobG7F48WI8/fTTDLSIKGoFW3DUX3BWUye9HI2TVK7RzHUHceR0terjIhVnFHpSUp8OiK53RGuqC5Y2NjZi1apVGD9+PHr37o0+ffpgwoQJWLNmDZyjkDExMZg8eTIqKgL/8IiIwk3psjuhCqbgqDM48646f0UI7CutQn8/MxiHd/WtI+Y8V6Of68fYoHshUjIvf++au3AUq410qnq0hBC49dZb8emnn6Jfv37o06cPhBAoKirCgw8+iI8++ggff/wxAKBDhw4oL5fviiQiCqdwz6oKZrZboODsx/orktulvisDnatXRhKrnruJtrIGgd4PgJXxtaAq0Hr77bexY8cO/Otf/8Lo0aM9Pvv3v/+N22+/HWvWrEFubq6mjSQi0kIw+VKhCKZsQaDgrKjsguT2/OJKn6HIQOdaNvE6JoIjessaBHo/3p0yGDdmp4apNZFL1dDhunXr8NRTT/kEWQAwZswYzJ07F2vXrtWscUREWpEbknPmS+lB7fp5cusN9u4gPyvKeyjS37mc5v/1sMdaf5EgmGHhUNa9tLJAa1syyNKGqkDryy+/xLhx4/x+fvPNN+OLL74IuVFERFrTYoHmYDhnu22ZMwqrHxqELXNGYc2UwbI9Jf6Cs+dv7y17LamhSLkFsCMpmFCyaLQUowJws+BC2vpTNXR47tw5pKWl+f08LS0NVVVVfj8nIjKK0dXB1cx2q7xUi4duyMTUEVloaBQeOUNqhyLtifFYcFsvyTpagWY/Wkmww8LRvjwPy17oT1WgdeXKFcTF+T8kNjYWDQ3y04+JiIyg9zIvWpDLFXLyt/ahXA9EpAcTwZbRAIwPwM2CZS/0o3rW4YMPPoiEhATJz2trazVpFBGRHoIJUsJJSa9MMD0QkR5MhBJIWiEAJ2tTFWhNnjw54D6ccUhEZmXmYRK1vTJqeiAiPZgINZA0ewBO1qYq0Fq9erVe7QioqqoKM2fOxIYNGwAAt912G5YtW4Y2bdr4PUYIgWeeeQZvvvkmqqqqMGTIECxfvhzXXnuta58333wT7733Hg4cOIALFy6gqqpK9pxEZH1mHCbRe3gvkoIJ73pXoQaSWgfgRtXjirY6YFahKtAy0v3334/vvvsOGzduBAD86le/wqRJk/C3v/3N7zEvvvgiXn75Zbz99tvo3r07/vCHP+Cmm27C0aNH0bp1awBATU0Nxo0bh3HjxmHevHlhuRciIm96D++ZuTdPKbkcNi0CyVADcKPqcUVrHTCrsAkhU3vfJIqKitCrVy/s3r0bQ4YMAQDs3r0bw4YNw9dff40ePXr4HCOEQEZGBmbNmoUnn3wSQFMOWVpaGl544QU88sgjHvtv3boVo0ePDqpHKxyrfxNR5MvNK/DbK6NHQVWrUfJ8jAwkjfr58b0JXji+v1WvdWiE/Px82O12V5AFAEOHDoXdbseuXbskjykpKUFZWRlycnJc2xISEjBy5Ei/xyhVW1uL6upqjz9ERKGKxJpGWq0rqbTeVVZKS4zu0V7TIEvJPRhVjyva64BZgSWGDsvKytC+fXuf7e3bt0dZWZnfYwD41P1KS0tDaWlpSO1ZtGgRnnnmmZDOQUTkLRKG95y0Hs4yokSFmnswqoRGpJfuiASG9mgtWLAANptN9s++ffsAADaJJSSEEJLb3Xl/ruSYQObNmweHw+H6c+rUqZDOR0TkTo9emXDTelkbI0pUqLkHo0poRHrpjkhgaI/Wo48+ivvuu092n8zMTHz55Zf44YcffD4rLy/3W6k+PT0dQFPP1lVXXeXafvbsWdnq9kokJCT4rSVGRBTtQikg6k+4S1SovQct2hfMrMFIL90RCQwNtFJSUpCSIr0Gl7thw4bB4XCgoKAAgwc3Jfbt2bMHDocDw4cPlzwmKysL6enp2Lx5M/r3b8pvqKurw7Zt2/DCCy9odxNERORBr+GscJaoCOYegm1fqMOskVS6IxJZIkfrmmuuwbhx4zB16lT88Y9/BNBU3mH8+PEeMw579uyJRYsW4Y477oDNZsOsWbOwcOFCZGdnIzs7GwsXLkRiYiLuv/9+1zFlZWUoKyvD8ePHAQCHDh1C69at0alTJ7Rt2za8N0pEFAH0Gs4SCN8k+WDuIdgcu2DXaQz1uhQelph1CABr165Fnz59kJOTg5ycHPTt2xfvvvuuxz5Hjx6Fw+Fw/f8TTzyBWbNmYfr06Rg4cCC+//57bNq0yVVDCwDeeOMN9O/fH1OnTgUAjBgxAv3793cVRiUiInWcw1mxXvmwsTYbRmSnBh0EaJ33JSeUe1CTYxfKrEHv2ZCRkNsXiSxRR8vsWEeLiMzIyErhjpp6n+GsUGYdFpdfxJiXtvn9fMucUZrfo9b3IGXL0bN4aPVev5+vfmgQRvfwnHXPAqXaCcf3tyWGDomIQhVNy5OY4YtY6+EsI8oYhGNILpghylCHGim8GGgRUUQzQ9ARbmb6ItZqXUkjyxjouTam2lmDeszoJH1ZJkeLiCgY4czrMYNIrRSuV96XGahZEUBJzx6ZC3u0iChiReNv/5FcKTxSyxioGaIMpmcvmobNzYiBFhFFrEgOOvyJ5ErhkV7GQMkQpZqhxmgcNjcjDh0SUcSK5KDDn0geYnOK9jIGSocao23Y3KzYo0VEEStalyeJ1CE2aqKkZy8ah83NioEWEUW0aAw6In2ITU405SPJDTVG47C5WTHQIqKIFs1Bh55lCcyG+UieonHY3KyYo0VEUSHa83oiHfORPEVDrp5VMNAiIiJLC7V2mPeagZFCTX0u0g+HDomIyNKCzUeK9OHGaB42NxP2aBERkaUF+iKLi7FJbo+W4UYOmxuLgRYREVlaY4DPGxqFz7ZIXaqIzIeBFhERWVowM+y4ZiCFCwMtIiKytGBm2LH8AYULAy0iIrI8tTPsWP6AwsUmhPAdvCZVqqurYbfb4XA4kJSUZHRziIiilpoZdo6aep9VA4KZdRhN1egjTTi+vxloaYCBFhGRdQVb/iDSy0NEg3B8f3PokIiIolqw5Q+ipTwEhYaBFhERkUosD0FKMdAiIiJSieUhSCkGWkRERCqxPAQpxUCLiIhIJZaHIKUYaBEREQVBbe0uik5xRjeAiIisK5prSNkT47FmyuCgy0NQdGCgRUREqrGG1E+yUhhgkX8cOiQiItVYQ4pIGQZaRESkCmtIESnHQIuIiFSJ5hpSxeUXseXoWQaTpBhztIiISJVorCHFnDQKFnu0iIhIFSvUkNK654k5aRQs9mgREQUhmssaAE01pGasK/To4TFDDSk9ep6cOWne3HPSovEdIGUYaBERqcAhpCZmrSEl1/O0ZsrgoM6pJCfNDPdO5sShQyIiFTiE5CkrpSVG92hvikBDr9mQ0ZiTRtphoEVEpBDLGpibXrMhrZCTRubFQIuISKFoLmtgBXr2PHFdQwoWc7SIiBTiEJK5OXuePj9e4dHrGGuz4fpuKSH1PGmZkxbtEymiDQMtIiKF9PwiJ23oPRsylHUNOZEiOtmE8Eo2INWqq6tht9vhcDiQlJRkdHOISEeOmnqfL3J+WYaXkh4hs82GBIDcvAK/QXqwMyIpNOH4/maPFhGRCmYtaxAN1PQIhdLzpAcz1eLi0GV4MdAiIgqC2b7ItWTWL2I9amSFixlqcXHo0hgMtIiICIC5v4jN1CMUDDNMpLByoGplLO9AREQAzF2MNZylNbReJ9EMWAPOOJYJtKqqqjBp0iTY7XbY7XZMmjQJ58+flz1GCIEFCxYgIyMDLVq0wKhRo3D48GHX5+fOncOMGTPQo0cPJCYmolOnTpg5cyYcDofOd0NEZC5m/yIOR4/Q+Zo65OYVYMxL2/DQ6r0YvWQrcvMK4KipD/ncRtdgM/r60cwygdb999+PgwcPYuPGjdi4cSMOHjyISZMmyR7z4osv4uWXX8Zrr72GvXv3Ij09HTfddBMuXLgAADh9+jROnz6NJUuW4NChQ3j77bexceNGTJkyJRy3RERkGmb/Ig5HdXY9e/SMHjo0+vrRzBKBVlFRETZu3IiVK1di2LBhGDZsGN566y38/e9/x9GjRyWPEUJg6dKlePrpp3HnnXeid+/eeOedd1BTU4P33nsPANC7d298+OGHuPXWW9G1a1eMGTMGzz//PP72t7+hoaEhnLdIRGQoK3wR61mdXe8ePaOX8TH6+tHMEoFWfn4+7HY7hgwZ4to2dOhQ2O127Nq1S/KYkpISlJWVIScnx7UtISEBI0eO9HsMAFctjbg4//MEamtrUV1d7fGHiMjKrPBF7CytsWXOKKx+aBC2zBmFNVMGa5KoH44ePaOX8TH6+tHKErMOy8rK0L59e5/t7du3R1lZmd9jACAtLc1je1paGkpLSyWPqaysxHPPPYdHHnlEtj2LFi3CM888o6TpRESWoXdVda3oUVojHD16RtdgM/r60crQQGvBggUBA5a9e/cCAGxev2UBTcODUtvdeX/u75jq6mr813/9F3r16oX58+fLnnPevHmYPXu2x7EdO3aUPYaIyOyi+Ys4nMsrGV2DzejrRxtDA61HH30U9913n+w+mZmZ+PLLL/HDDz/4fFZeXu7TY+WUnp4OoKln66qrrnJtP3v2rM8xFy5cwLhx49CqVSusX78e8fHy3dAJCQlISEiQ3YeIyKqi9YvYKj16ZC2GBlopKSlISUkJuN+wYcPgcDhQUFCAwYObiqrt2bMHDocDw4cPlzwmKysL6enp2Lx5M/r3b/pLUldXh23btuGFF15w7VddXY2xY8ciISEBGzZsQPPmzTW4MyIishqte/TMWmGfwssSOVrXXHMNxo0bh6lTp+KPf/wjAOBXv/oVxo8fjx49erj269mzJxYtWoQ77rgDNpsNs2bNwsKFC5GdnY3s7GwsXLgQiYmJuP/++wE09WTl5OSgpqYGf/rTnzwS21NTUxEbGxv+myUiIkOF2qNn5gr7FH6WCLQAYO3atZg5c6ZrFuFtt92G1157zWOfo0ePehQbfeKJJ3D58mVMnz4dVVVVGDJkCDZt2oTWrVsDAPbv3489e/YAALp16+ZxrpKSEmRmZup4R0REvtgLYn1c6obc2YTwKhpCqlVXV8Nut7tKQxARqcVekMhQXH4RY17a5vfzLXNGMYA2kXB8f1uijhYRUaQz8zqDpFygelx7iivD1BIyCwZaREQGM/s6g2ZglYWeA9XjmvvRIc3WTyRrsEyOFhFRpFJSlTxah5usNqTqrx6XO+ZrRRf2aBERGcwK6wwaxYpDqlJL3bhjT2V0YaBFRGQwK6wzaASrDqk663EturOP7H5arJ9I5sdAi4jIBLjgr69wLPSspyFZbWU/j+aeymjCHC0iIhOI5nUG/bH6kGo4108k82KPFhGRiWSltMToHu2j9kvYfXZhJAypsqeS2KNFRESG8ze78Pnbe+Ppj7+y7ELP7KkkVobXACvDExGFJjevwO8QGwMV0ks4vr/Zo0VERIZyzi705j67MNSFnomMwhwtIiIylNVnFxLJYaBFRESGsvrsQiI5DLSIiMhQkTC7kMgfBlpERGQ4lkGgSMVkeCIiMhzLIFCkYqBFRESmwdmFFGk4dEhERESkEwZaRERERDrh0CEREZGBissvovRcDfPSIhQDLSIiIgP4W99x2cT+sCfGG9gy0hKHDomIiAwwc91BfH68wmPb58crMGNdoUEtIj0w0CIiIgoz5/qO7otoA57rO1JkYKBFREQUZlzfMXow0CIiIgozru8YPRhoERERhRnXd4weDLSIiIgMwPUdowPLOxARERmA6ztGBwZaREREBuL6jpGNQ4dEREREOmGgRURERKQTBlpEREREOmGgRURERKQTBlpEREREOmGgRURERKQTBlpEREREOmGgRURERKQTBlpEREREOmGgRURERKQTBlpEREREOmGgRURERKQTBlpEREREOmGgRURERKQTBlpEREREOrFMoFVVVYVJkybBbrfDbrdj0qRJOH/+vOwxQggsWLAAGRkZaNGiBUaNGoXDhw977PPII4+ga9euaNGiBVJTUzFhwgR8/fXXOt4JERERRQvLBFr3338/Dh48iI0bN2Ljxo04ePAgJk2aJHvMiy++iJdffhmvvfYa9u7di/T0dNx00024cOGCa58BAwZg9erVKCoqwj//+U8IIZCTk4MrV67ofUtEREQU4WxCCGF0IwIpKipCr169sHv3bgwZMgQAsHv3bgwbNgxff/01evTo4XOMEAIZGRmYNWsWnnzySQBAbW0t0tLS8MILL+CRRx6RvNaXX36Jfv364fjx4+jataui9lVXV8Nut8PhcCApKSnIuyQiIqJwCsf3tyV6tPLz82G3211BFgAMHToUdrsdu3btkjympKQEZWVlyMnJcW1LSEjAyJEj/R5z6dIlrF69GllZWejYsaPf9tTW1qK6utrjDxEREZE3SwRaZWVlaN++vc/29u3bo6yszO8xAJCWluaxPS0tzeeYFStWoFWrVmjVqhU2btyIzZs3o1mzZn7bs2jRIleumN1ulw3KiIiIKHoZGmgtWLAANptN9s++ffsAADabzed4IYTkdnfen0sd88ADD6CwsBDbtm1DdnY27rnnHvz4449+zzlv3jw4HA7Xn1OnTim9ZSIiIooicUZe/NFHH8V9990nu09mZia+/PJL/PDDDz6flZeX+/RYOaWnpwNo6tm66qqrXNvPnj3rc4yzZyo7OxtDhw5FcnIy1q9fj4kTJ0qeOyEhAQkJCbLtJiIiIjI00EpJSUFKSkrA/YYNGwaHw4GCggIMHjwYALBnzx44HA4MHz5c8pisrCykp6dj8+bN6N+/PwCgrq4O27ZtwwsvvCB7PSEEamtrVd4NERERkSdL5Ghdc801GDduHKZOnYrdu3dj9+7dmDp1KsaPH+8x47Bnz55Yv349gKYhw1mzZmHhwoVYv349vvrqKzz44INITEzE/fffDwAoLi7GokWLsH//fpw8eRL5+fm455570KJFC9xyyy2G3CsRERFFDkN7tNRYu3YtZs6c6ZpFeNttt+G1117z2Ofo0aNwOByu/3/iiSdw+fJlTJ8+HVVVVRgyZAg2bdqE1q1bAwCaN2+OHTt2YOnSpaiqqkJaWhpGjBiBXbt2SSbfExEREalhiTpaZsc6WkRERNbDOlpEREREFsZAi4iIiEgnDLSIiIiIdMJAi4iIiEgnlpl1SERERNGhuPwiSs/VILNdS2SltDS6OSFhoEVERESmcL6mDjPXHcT2Y+WubSOyU7FsYn/YE+MNbFnwOHRIREREpjBz3UF8frzCY9vnxyswY12hQS0KHQMtIiIiMlxx+UVsP1aOK17lPa8Ige3HylFSccmgloWGgRYREREZrvRcjeznJyoZaBEREREFpXPbRNnPM9tZMymegRYREREZrktqK4zITkWszeaxPdZmw4jsVMvOPmSgRURERKawbGJ/XN8txWPb9d1SsGxif4NaFDqWdyAiIiJTsCfGY82UwSipuIQTlZdYR4uIiIhIa1kp1g+wnDh0SERERKQTBlpEREREOmGgRURERKQTBlpEREREOmGgRURERKQTBlpEREREOmGgRURERKQTBlpEREREOmGgRURERKQTBlpEREREOmGgRURERKQTBlpEREREOmGgRURERKSTOKMbQEREZLTi8osoPVeDzHYtkZXS0ujmUARhoEVERFHrfE0dZq47iO3Hyl3bRmSnYtnE/rAnxhvYMooUHDokIqKoNXPdQXx+vMJj2+fHKzBjXaFBLaJIw0CLiIiiUnH5RWw/Vo4rQnhsvyIEth8rR0nFJYNaRpGEgRYREUWl0nM1sp+fqGSgRaFjoEVERFGpc9tE2c8z2zEpnkLHQIuIiKJSl9RWGJGdilibzWN7rM2GEdmpnH1ImmCgRUREUWvZxP64vluKx7bru6Vg2cT+BrWIIg3LOxARUdSyJ8ZjzZTBKKm4hBOVl1hHizTHQIuIiKJeVgoDLNIHhw6JiIiIdMJAi4iIiEgnDLSIiIiIdMJAi4iIiEgnDLSIiIiIdMJAi4iIiEgnDLSIiIiIdMJAi4iIiEgnDLSIiIiIdMJAi4iIiEgnXIJHA0IIAEB1dbXBLSEiIiKlnN/bzu9xPTDQ0sCFCxcAAB07djS4JURERKTWhQsXYLfbdTm3TegZxkWJxsZGnD59Gq1bt4bNZlN1bHV1NTp27IhTp04hKSlJpxZaB5/HT/gsPPF5eOLz8MTn4YnPw5O/5yGEwIULF5CRkYGYGH2yqdijpYGYmBhcffXVIZ0jKSmJfxnc8Hn8hM/CE5+HJz4PT3wenvg8PEk9D716spyYDE9ERESkEwZaRERERDphoGWwhIQEzJ8/HwkJCUY3xRT4PH7CZ+GJz8MTn4cnPg9PfB6ejHweTIYnIiIi0gl7tIiIiIh0wkCLiIiISCcMtIiIiIh0wkCLiIiISCcMtDRUVVWFSZMmwW63w263Y9KkSTh//rzsMUIILFiwABkZGWjRogVGjRqFw4cPuz4/d+4cZsyYgR49eiAxMRGdOnXCzJkz4XA4Qr623vR4HgDw5ptvYtSoUUhKSoLNZpM8Z2ZmJmw2m8efuXPnanh36hn5PKLp/aitrcWMGTOQkpKCli1b4rbbbsN3333nsY8Z3o8VK1YgKysLzZs3x4ABA7Bjxw7Z/bdt24YBAwagefPm6NKlC9544w2ffT788EP06tULCQkJ6NWrF9avXx/ydcPFiOexYMECn/cgPT1d0/sKltbP4/Dhw7jrrrtc7/7SpUs1uW64GPE8NHs/BGlm3Lhxonfv3mLXrl1i165donfv3mL8+PGyxyxevFi0bt1afPjhh+LQoUPi3nvvFVdddZWorq4WQghx6NAhceedd4oNGzaI48ePi3/9618iOztb3HXXXSFfW296PA8hhHjllVfEokWLxKJFiwQAUVVV5XOezp07i2effVacOXPG9efChQta36IqRj6PaHo/pk2bJjp06CA2b94sDhw4IEaPHi369esnGhoaXPsY/X68//77Ij4+Xrz11lviyJEj4rHHHhMtW7YUpaWlkvsXFxeLxMRE8dhjj4kjR46It956S8THx4v/9//+n2ufXbt2idjYWLFw4UJRVFQkFi5cKOLi4sTu3buDvm64GPU85s+fL6699lqP9+Ds2bO6328gejyPgoICMWfOHLFu3TqRnp4uXnnllZCvGy5GPQ+t3g8GWho5cuSIAODxlzg/P18AEF9//bXkMY2NjSI9PV0sXrzYte3HH38UdrtdvPHGG36v9ec//1k0a9ZM1NfXB31tvYXjeWzZskU20JL6i2MUI59HNL0f58+fF/Hx8eL999937fP999+LmJgYsXHjRtc2o9+PwYMHi2nTpnls69mzp5g7d67k/k888YTo2bOnx7ZHHnlEDB061PX/99xzjxg3bpzHPmPHjhX33Xdf0NcNF6Oex/z580W/fv1CbL329Hge7vy9/9H0frjz9zy0ej84dKiR/Px82O12DBkyxLVt6NChsNvt2LVrl+QxJSUlKCsrQ05OjmtbQkICRo4c6fcYAHA4HEhKSkJcXFzQ19ZbOJ+HPy+88ALatWuHn/3sZ3j++edRV1en/kY0YuTziKb3Y//+/aivr/fYJyMjA7179/Y5r1HvR11dHfbv3+/RRgDIycnxe+/5+fk++48dOxb79u1DfX297D7OcwZz3XAw6nk4HTt2DBkZGcjKysJ9992H4uLiUG8pJHo9Dz2uGw5GPQ8nLd4PLiqtkbKyMrRv395ne/v27VFWVub3GABIS0vz2J6WlobS0lLJYyorK/Hcc8/hkUceCenaegvX8/Dnsccew3XXXYfk5GQUFBRg3rx5KCkpwcqVK1WdRytGPo9oej/KysrQrFkzJCcn++zjfl4j34+KigpcuXJF8j7k7l1q/4aGBlRUVOCqq67yu4/znMFcNxyMeh4AMGTIEKxZswbdu3fHDz/8gD/84Q8YPnw4Dh8+jHbt2ml0h+ro9Tz0uG44GPU8AO3eD/ZoBSCVDOf9Z9++fQAAm83mc7wQQnK7O+/P/R1TXV2N//qv/0KvXr0wf/582XMovbZaZnoech5//HGMHDkSffv2xcMPP4w33ngDeXl5qKysVHWeQKzyPKL9/fDeJ1zvhxy19yG1v/d2JefU4n3SgxHP4+abb8Zdd92FPn364Oc//zn+8Y9/AADeeeed4G5CQ3o8Dz2uGy5GPA+t3g/2aAXw6KOP4r777pPdJzMzE19++SV++OEHn8/Ky8t9Imsn5+yFsrIyjwj77NmzPsdcuHAB48aNQ6tWrbB+/XrEx8d7nEfttYNllueh1tChQwEAx48f1/Q3VSs8j2h6P9LT01FXV4eqqiqPXq2zZ89i+PDhftuk1/shJSUlBbGxsT6/jcv9XNPT0yX3j4uLc7XX3z7OcwZz3XAw6nlIadmyJfr06YNjx44Fcyua0Ot56HHdcDDqeUgJ9v1gj1YAKSkp6Nmzp+yf5s2bY9iwYXA4HCgoKHAdu2fPHjgcDr//wGdlZSE9PR2bN292baurq8O2bds8jqmurkZOTg6aNWuGDRs2oHnz5h7nCebawTLD8whGYWEhACjuMlbKCs8jmt6PAQMGID4+3mOfM2fO4KuvvpK9V73eDynNmjXDgAEDPNoIAJs3b/bbxmHDhvnsv2nTJgwcOND1S5e/fZznDOa64WDU85BSW1uLoqKisLwH/uj1PPS4bjgY9TykBP1+hJxOTy7jxo0Tffv2Ffn5+SI/P1/06dPHZ7p6jx49xEcffeT6/8WLFwu73S4++ugjcejQITFx4kSP6erV1dViyJAhok+fPuL48eMe00zdp6sruXa46fE8hBDizJkzorCwULz11lsCgNi+fbsoLCwUlZWVQoimad0vv/yyKCwsFMXFxeKDDz4QGRkZ4rbbbgvPjfth1PNQeu1w0+t5TJs2TVx99dXis88+EwcOHBBjxozxKO9ghvfDOV09Ly9PHDlyRMyaNUu0bNlSnDhxQgghxNy5c8WkSZNc+zunqz/++OPiyJEjIi8vz2e6+ueffy5iY2PF4sWLRVFRkVi8eLHf8g7+rmsUo57Hb3/7W7F161ZRXFwsdu/eLcaPHy9at24dkc+jtrZWFBYWisLCQnHVVVeJOXPmiMLCQnHs2DHF1zWKUc9Dq/eDgZaGKisrxQMPPCBat24tWrduLR544AGfqfYAxOrVq13/39jYKObPny/S09NFQkKCGDFihDh06JDrc+eUfak/JSUlqq4dbno8DyGaptxKPQ/nefbv3y+GDBki7Ha7aN68uejRo4eYP3++uHTpks53LM+o56H02uGm1/O4fPmyePTRR0Xbtm1FixYtxPjx48XJkyddn5vl/Vi+fLno3LmzaNasmbjuuuvEtm3bXJ9NnjxZjBw50mP/rVu3iv79+4tmzZqJzMxM8frrr/uc8y9/+Yvo0aOHiI+PFz179hQffvihqusayYjn4azDFh8fLzIyMsSdd94pDh8+rMv9qaX18ygpKZH8d8L7PNHyfih5Hlq9HzYh/pMhRkRERESaYo4WERERkU4YaBERERHphIEWERERkU4YaBERERHphIEWERERkU4YaBERERHphIEWERERkU4YaBERERHphIEWERERkU4YaBGRZkaNGoVZs2b5bP/4449hs9kAAFeuXMGiRYvQs2dPtGjRAm3btsXQoUOxevVq1/4PPvggbDYbbDYb4uPjkZaWhptuugmrVq1CY2Ojz/kLCwvxi1/8AmlpaWjevDm6d++OqVOn4ptvvvHZNycnB7Gxsdi9e7fPZ2qv627BggWuY93/fPbZZ659zp07h1mzZiEzMxPNmjXDVVddhYceeggnT5702464uDh06tQJv/71r1FVVeWxX2ZmpuQ1Fy9eDAD45JNP0KxZMxw4cMDjuCVLliAlJQVlZWWy90REoWOgRURhtWDBAixduhTPPfccjhw5gi1btmDq1Kk+QcS4ceNw5swZnDhxAp9++ilGjx6Nxx57DOPHj0dDQ4Nrv7///e8YOnQoamtrsXbtWhQVFeHdd9+F3W7H73//e49znjx5Evn5+Xj00UeRl5cn2T6l15Vy7bXX4syZMx5/RowYAaApyBo6dCg+++wzrFixAsePH8cHH3yAb7/9FoMGDUJxcbHfdqxcuRJ/+9vfMH36dJ9rPvvssz7XnDFjBgDglltuQW5uLnJzc1FbWwsAKCoqwu9//3ssX74c6enpsvdDRBpQvToiEZEfI0eOFI899pjP9vXr1wvnPzf9+vUTCxYskD3P5MmTxYQJE3y2/+tf/xIAxFtvvSWEEOLSpUsiJSVF3H777ZLn8V6kesGCBeK+++4TRUVFonXr1uLixYtBXVfK/PnzRb9+/fx+Pm3aNNGyZUtx5swZj+01NTWiQ4cOYty4cbLtmD17tmjbtq3Hts6dO4tXXnnF7zWFEKK6ulp07txZPPnkk6K+vl4MHDhQ/OIXv5A9hoi0wx4tIgqr9PR0/Pvf/0Z5ebnqY8eMGYN+/frho48+AgD885//REVFBZ544gnJ/du0aeP6byEEVq9ejf/+7/9Gz5490b17d/z5z38O6rpqNTY24v3338cDDzzg04vUokULTJ8+Hf/85z9x7tw5yeOLi4uxceNGxMfHq75269atsWrVKrz00kt44IEHcOrUKaxYsSKo+yAi9RhoEVFYvfzyyygvL0d6ejr69u2LadOm4dNPP1V8fM+ePXHixAkAwLFjx1zbAvnss89QU1ODsWPHAgD++7//2+/wYaDr+nPo0CG0atXK9Wfw4MEAgPLycpw/fx7XXHON5HHXXHMNhBA4fvy4a9vf//53tGrVCi1atEDXrl1x5MgRPPnkkz7HPvnkkx7XbNWqFbZu3eqxz5gxY3D33Xfjz3/+M1599VWkpKQovm8iCk2c0Q0goujSq1cvfPXVV9i/fz927tyJ7du349Zbb8WDDz6IlStXBjxeCOFKrBdCKL5uXl4e7r33XsTFNf2zN3HiRPzud7/D0aNH0aNHD1XX9adHjx7YsGGD6/8TEhIUtc15H+7nHz16NF5//XXU1NRg5cqV+Oabb1y5V+5+97vf4cEHH/TY1qFDB4//P336NDZu3IjExETs2LED99xzj6J2EVHo2KNFRJpJSkqCw+Hw2X7+/HkkJSW5/j8mJgaDBg3C448/jvXr1+Ptt99GXl4eSkpKAl6jqKgIWVlZAIDu3bsDAL7++mvZY86dO4ePP/4YK1asQFxcHOLi4tChQwc0NDRg1apViu7N/br+NGvWDN26dXP96dixIwAgNTUVbdq0wZEjRySP+/rrr2Gz2dC1a1fXtpYtW6Jbt27o27cvXn31VdTW1uKZZ57xOTYlJcXjmt26dUOLFi089nn44YfRr18/fPLJJ3j99dexbds2RfdMRKFjoEVEmunZsyf27dvns33v3r2yvUa9evUCAFy6dEn2/P/+979x6NAh3HXXXQCaSjWkpKTgxRdflNz//PnzAIC1a9fi6quvxhdffIGDBw+6/ixduhTvvPNOwNmE3tdVKyYmBvfccw/ee+89n5IKly9fxooVKzB27Fi0bdvW7znmz5+PJUuW4PTp06quvXLlSuzYsQOrV6/GyJEj8eijj+KXv/xlwGdNRNpgoEVEmpk+fTq+/fZb/OY3v8EXX3yBb775BsuXL0deXh5+97vfAQDuvvtuvPLKK9izZw9KS0uxdetW/OY3v0H37t09cq1qa2tRVlaG77//HgcOHMDChQsxYcIEjB8/Hrm5uQCaen1WrlyJf/zjH7jtttvw2Wef4cSJE9i3bx+eeOIJTJs2DUDTsOHdd9+N3r17e/z55S9/ifPnz+Mf//iHqusCQG5uLubNm6f42Tz//PNIT0/HTTfdhE8//RSnTp3C9u3bMXbsWNTX12P58uWyx48aNQrXXnstFi5c6LH9woULKCsr8/hTXV0NoKmcxW9/+1ssWbLE1Ru3cOFCxMTEYO7cuYrbTkQhMHLKIxFFnn379omxY8eK9u3bi6SkJDFw4ECxbt061+dvvvmmGD16tEhNTRXNmjUTnTp1Eg8++KA4ceKEa5/JkycLAAKAiIuLE6mpqeLnP/+5WLVqlbhy5YrPNffu3SvuvPNOkZqaKhISEkS3bt3Er371K3Hs2DGxb98+AUAUFBRItvfWW28Vt956q+rrjhw5UkyePNn1/4HKOwghRHl5uZgxY4bo2LGjiIuLE2lpaWLy5MmitLTUYz9/ZSbWrl0rmjVrJk6ePCmEaCrv4Gyv+59HHnlENDY2iv/zf/6PyMnJ8TnPjh07RGxsrNi6datse4kodDYhVGSTEhEREZFiHDokIiIi0gkDLSIiIiKdMNAiIiIi0gkDLSIiIiKdMNAiIiIi0gkDLSIiIiKdMNAiIiIi0gkDLSIiIiKdMNAiIiIi0gkDLSIiIiKdMNAiIiIi0sn/B6do7SJhmI+o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342" name="Picture 6"/>
          <p:cNvPicPr>
            <a:picLocks noChangeAspect="1" noChangeArrowheads="1"/>
          </p:cNvPicPr>
          <p:nvPr/>
        </p:nvPicPr>
        <p:blipFill>
          <a:blip r:embed="rId3"/>
          <a:srcRect/>
          <a:stretch>
            <a:fillRect/>
          </a:stretch>
        </p:blipFill>
        <p:spPr bwMode="auto">
          <a:xfrm>
            <a:off x="161203" y="1229279"/>
            <a:ext cx="4008280" cy="2896494"/>
          </a:xfrm>
          <a:prstGeom prst="rect">
            <a:avLst/>
          </a:prstGeom>
          <a:noFill/>
          <a:ln w="9525">
            <a:noFill/>
            <a:miter lim="800000"/>
            <a:headEnd/>
            <a:tailEnd/>
          </a:ln>
        </p:spPr>
      </p:pic>
      <p:sp>
        <p:nvSpPr>
          <p:cNvPr id="9" name="Rectangle 8"/>
          <p:cNvSpPr/>
          <p:nvPr/>
        </p:nvSpPr>
        <p:spPr>
          <a:xfrm>
            <a:off x="4290366" y="1254868"/>
            <a:ext cx="4572000" cy="2677656"/>
          </a:xfrm>
          <a:prstGeom prst="rect">
            <a:avLst/>
          </a:prstGeom>
        </p:spPr>
        <p:txBody>
          <a:bodyPr>
            <a:spAutoFit/>
          </a:bodyPr>
          <a:lstStyle/>
          <a:p>
            <a:pPr marL="342900" indent="-342900">
              <a:buFont typeface="Arial" pitchFamily="34" charset="0"/>
              <a:buChar char="•"/>
            </a:pPr>
            <a:r>
              <a:rPr lang="en-US" dirty="0" smtClean="0"/>
              <a:t>Positive correlation: clear pattern in scatter plot, points cluster together in a linear or curved shape, trending upward.</a:t>
            </a:r>
          </a:p>
          <a:p>
            <a:pPr marL="342900" indent="-342900">
              <a:buFont typeface="Arial" pitchFamily="34" charset="0"/>
              <a:buChar char="•"/>
            </a:pPr>
            <a:endParaRPr lang="en-US" dirty="0" smtClean="0"/>
          </a:p>
          <a:p>
            <a:pPr marL="342900" indent="-342900">
              <a:buFont typeface="Arial" pitchFamily="34" charset="0"/>
              <a:buChar char="•"/>
            </a:pPr>
            <a:r>
              <a:rPr lang="en-US" dirty="0" smtClean="0"/>
              <a:t>Negative correlation: clear pattern in scatter plot, points cluster together in a linear or curved shape, trending downward.</a:t>
            </a:r>
          </a:p>
          <a:p>
            <a:pPr marL="342900" indent="-342900">
              <a:buFont typeface="Arial" pitchFamily="34" charset="0"/>
              <a:buChar char="•"/>
            </a:pPr>
            <a:endParaRPr lang="en-US" dirty="0" smtClean="0"/>
          </a:p>
          <a:p>
            <a:pPr marL="342900" indent="-342900">
              <a:buFont typeface="Arial" pitchFamily="34" charset="0"/>
              <a:buChar char="•"/>
            </a:pPr>
            <a:r>
              <a:rPr lang="en-US" dirty="0" smtClean="0"/>
              <a:t>No correlation: random distribution of points in scatter plot, no clear pattern or trend.</a:t>
            </a:r>
          </a:p>
          <a:p>
            <a:pPr marL="342900" indent="-342900">
              <a:buFont typeface="Arial" pitchFamily="34" charset="0"/>
              <a:buChar char="•"/>
            </a:pPr>
            <a:endParaRPr lang="en-US" dirty="0" smtClean="0"/>
          </a:p>
          <a:p>
            <a:pPr marL="342900" indent="-342900">
              <a:buFont typeface="Arial" pitchFamily="34" charset="0"/>
              <a:buChar char="•"/>
            </a:pPr>
            <a:r>
              <a:rPr lang="en-US" dirty="0" smtClean="0"/>
              <a:t>Result: </a:t>
            </a:r>
            <a:r>
              <a:rPr lang="en-US" dirty="0" smtClean="0"/>
              <a:t>Strong Negative </a:t>
            </a:r>
            <a:r>
              <a:rPr lang="en-US" dirty="0" smtClean="0"/>
              <a:t>Correlation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61" name="Google Shape;161;p21"/>
          <p:cNvSpPr txBox="1">
            <a:spLocks noGrp="1"/>
          </p:cNvSpPr>
          <p:nvPr>
            <p:ph type="title"/>
          </p:nvPr>
        </p:nvSpPr>
        <p:spPr>
          <a:xfrm>
            <a:off x="161400" y="139350"/>
            <a:ext cx="8520600" cy="687268"/>
          </a:xfrm>
          <a:prstGeom prst="rect">
            <a:avLst/>
          </a:prstGeom>
        </p:spPr>
        <p:txBody>
          <a:bodyPr spcFirstLastPara="1" wrap="square" lIns="91425" tIns="91425" rIns="91425" bIns="91425" anchor="t" anchorCtr="0">
            <a:noAutofit/>
          </a:bodyPr>
          <a:lstStyle/>
          <a:p>
            <a:r>
              <a:rPr lang="en" sz="2900" dirty="0" smtClean="0"/>
              <a:t>Heatmap &amp; </a:t>
            </a:r>
            <a:r>
              <a:rPr lang="en" sz="2900" dirty="0" smtClean="0"/>
              <a:t>Correlation</a:t>
            </a:r>
            <a:br>
              <a:rPr lang="en" sz="2900" dirty="0" smtClean="0"/>
            </a:br>
            <a:r>
              <a:rPr lang="en-US" sz="1800" dirty="0" smtClean="0"/>
              <a:t>We </a:t>
            </a:r>
            <a:r>
              <a:rPr lang="en-US" sz="1800" dirty="0" smtClean="0"/>
              <a:t>used correlation function and </a:t>
            </a:r>
            <a:r>
              <a:rPr lang="en-US" sz="1800" dirty="0" err="1" smtClean="0"/>
              <a:t>seaborn</a:t>
            </a:r>
            <a:r>
              <a:rPr lang="en-US" sz="1800" dirty="0" smtClean="0"/>
              <a:t> library to create </a:t>
            </a:r>
            <a:r>
              <a:rPr lang="en-US" sz="1800" dirty="0" err="1" smtClean="0"/>
              <a:t>heatmaps</a:t>
            </a:r>
            <a:r>
              <a:rPr lang="en-US" sz="1800" dirty="0" smtClean="0"/>
              <a:t>.</a:t>
            </a:r>
            <a:r>
              <a:rPr lang="en-US" sz="3200" dirty="0" smtClean="0"/>
              <a:t/>
            </a:r>
            <a:br>
              <a:rPr lang="en-US" sz="3200" dirty="0" smtClean="0"/>
            </a:br>
            <a:r>
              <a:rPr lang="en" sz="2900" dirty="0" smtClean="0"/>
              <a:t> </a:t>
            </a:r>
            <a:endParaRPr sz="2800" dirty="0"/>
          </a:p>
        </p:txBody>
      </p:sp>
      <p:sp>
        <p:nvSpPr>
          <p:cNvPr id="162" name="Google Shape;162;p21"/>
          <p:cNvSpPr txBox="1">
            <a:spLocks noGrp="1"/>
          </p:cNvSpPr>
          <p:nvPr>
            <p:ph type="body" idx="4294967295"/>
          </p:nvPr>
        </p:nvSpPr>
        <p:spPr>
          <a:xfrm>
            <a:off x="4237592" y="1146379"/>
            <a:ext cx="2141263" cy="455649"/>
          </a:xfrm>
          <a:prstGeom prst="rect">
            <a:avLst/>
          </a:prstGeom>
        </p:spPr>
        <p:txBody>
          <a:bodyPr spcFirstLastPara="1" wrap="square" lIns="91425" tIns="91425" rIns="91425" bIns="91425" anchor="t" anchorCtr="0">
            <a:noAutofit/>
          </a:bodyPr>
          <a:lstStyle/>
          <a:p>
            <a:pPr marL="0" lvl="0" indent="0">
              <a:spcAft>
                <a:spcPts val="800"/>
              </a:spcAft>
              <a:buNone/>
            </a:pPr>
            <a:r>
              <a:rPr lang="en" sz="1600" dirty="0" smtClean="0">
                <a:solidFill>
                  <a:schemeClr val="dk1"/>
                </a:solidFill>
              </a:rPr>
              <a:t>USD/CAD and </a:t>
            </a:r>
            <a:r>
              <a:rPr lang="en-US" sz="1600" dirty="0" smtClean="0">
                <a:solidFill>
                  <a:schemeClr val="dk1"/>
                </a:solidFill>
              </a:rPr>
              <a:t>DJIA </a:t>
            </a:r>
            <a:endParaRPr sz="1600" dirty="0">
              <a:solidFill>
                <a:schemeClr val="dk1"/>
              </a:solidFill>
            </a:endParaRPr>
          </a:p>
        </p:txBody>
      </p:sp>
      <p:pic>
        <p:nvPicPr>
          <p:cNvPr id="163" name="Google Shape;163;p21"/>
          <p:cNvPicPr preferRelativeResize="0"/>
          <p:nvPr/>
        </p:nvPicPr>
        <p:blipFill>
          <a:blip r:embed="rId3">
            <a:alphaModFix/>
          </a:blip>
          <a:stretch>
            <a:fillRect/>
          </a:stretch>
        </p:blipFill>
        <p:spPr>
          <a:xfrm>
            <a:off x="349994" y="1363242"/>
            <a:ext cx="3301450" cy="2574639"/>
          </a:xfrm>
          <a:prstGeom prst="rect">
            <a:avLst/>
          </a:prstGeom>
          <a:noFill/>
          <a:ln>
            <a:noFill/>
          </a:ln>
        </p:spPr>
      </p:pic>
      <p:sp>
        <p:nvSpPr>
          <p:cNvPr id="6" name="Rectangle 5"/>
          <p:cNvSpPr/>
          <p:nvPr/>
        </p:nvSpPr>
        <p:spPr>
          <a:xfrm>
            <a:off x="4209897" y="1780853"/>
            <a:ext cx="4572000" cy="1815882"/>
          </a:xfrm>
          <a:prstGeom prst="rect">
            <a:avLst/>
          </a:prstGeom>
        </p:spPr>
        <p:txBody>
          <a:bodyPr>
            <a:spAutoFit/>
          </a:bodyPr>
          <a:lstStyle/>
          <a:p>
            <a:pPr marL="342900" indent="-342900">
              <a:buFont typeface="Arial" pitchFamily="34" charset="0"/>
              <a:buChar char="•"/>
            </a:pPr>
            <a:r>
              <a:rPr lang="en-US" dirty="0" smtClean="0"/>
              <a:t>Strong positive correlation: </a:t>
            </a:r>
            <a:r>
              <a:rPr lang="en-US" dirty="0" err="1" smtClean="0"/>
              <a:t>heatmap</a:t>
            </a:r>
            <a:r>
              <a:rPr lang="en-US" dirty="0" smtClean="0"/>
              <a:t> shows region of brighter colors</a:t>
            </a:r>
          </a:p>
          <a:p>
            <a:pPr marL="342900" indent="-342900">
              <a:buFont typeface="Arial" pitchFamily="34" charset="0"/>
              <a:buChar char="•"/>
            </a:pPr>
            <a:endParaRPr lang="en-US" dirty="0" smtClean="0"/>
          </a:p>
          <a:p>
            <a:pPr marL="342900" indent="-342900">
              <a:buFont typeface="Arial" pitchFamily="34" charset="0"/>
              <a:buChar char="•"/>
            </a:pPr>
            <a:r>
              <a:rPr lang="en-US" dirty="0" smtClean="0"/>
              <a:t>Strong negative correlation: </a:t>
            </a:r>
            <a:r>
              <a:rPr lang="en-US" dirty="0" err="1" smtClean="0"/>
              <a:t>heatmap</a:t>
            </a:r>
            <a:r>
              <a:rPr lang="en-US" dirty="0" smtClean="0"/>
              <a:t> shows region of darker colors</a:t>
            </a:r>
          </a:p>
          <a:p>
            <a:pPr marL="342900" indent="-342900">
              <a:buFont typeface="Arial" pitchFamily="34" charset="0"/>
              <a:buChar char="•"/>
            </a:pPr>
            <a:endParaRPr lang="en-US" dirty="0" smtClean="0"/>
          </a:p>
          <a:p>
            <a:pPr marL="342900" indent="-342900">
              <a:buFont typeface="Arial" pitchFamily="34" charset="0"/>
              <a:buChar char="•"/>
            </a:pPr>
            <a:r>
              <a:rPr lang="en-US" dirty="0" smtClean="0"/>
              <a:t>Result: </a:t>
            </a:r>
            <a:r>
              <a:rPr lang="en-US" dirty="0" smtClean="0"/>
              <a:t>Strong Negative </a:t>
            </a:r>
            <a:r>
              <a:rPr lang="en-US" dirty="0" smtClean="0"/>
              <a:t>Correlation (- </a:t>
            </a:r>
            <a:r>
              <a:rPr lang="en-US" dirty="0" smtClean="0"/>
              <a:t>0.50 </a:t>
            </a:r>
            <a:r>
              <a:rPr lang="en-US" dirty="0" smtClean="0"/>
              <a:t>color range)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US" dirty="0" smtClean="0"/>
              <a:t>Correlation of USD/CAD FX to Gold</a:t>
            </a:r>
            <a:endParaRPr lang="en-US" dirty="0"/>
          </a:p>
        </p:txBody>
      </p:sp>
      <p:pic>
        <p:nvPicPr>
          <p:cNvPr id="1025" name="Picture 1"/>
          <p:cNvPicPr>
            <a:picLocks noChangeAspect="1" noChangeArrowheads="1"/>
          </p:cNvPicPr>
          <p:nvPr/>
        </p:nvPicPr>
        <p:blipFill>
          <a:blip r:embed="rId2"/>
          <a:srcRect/>
          <a:stretch>
            <a:fillRect/>
          </a:stretch>
        </p:blipFill>
        <p:spPr bwMode="auto">
          <a:xfrm>
            <a:off x="1219925" y="1250872"/>
            <a:ext cx="2686391" cy="3290647"/>
          </a:xfrm>
          <a:prstGeom prst="rect">
            <a:avLst/>
          </a:prstGeom>
          <a:noFill/>
          <a:ln w="9525">
            <a:noFill/>
            <a:miter lim="800000"/>
            <a:headEnd/>
            <a:tailEnd/>
          </a:ln>
        </p:spPr>
      </p:pic>
      <p:sp>
        <p:nvSpPr>
          <p:cNvPr id="6" name="Rectangle 5"/>
          <p:cNvSpPr/>
          <p:nvPr/>
        </p:nvSpPr>
        <p:spPr>
          <a:xfrm>
            <a:off x="4626862" y="1258214"/>
            <a:ext cx="3119933" cy="3477875"/>
          </a:xfrm>
          <a:prstGeom prst="rect">
            <a:avLst/>
          </a:prstGeom>
        </p:spPr>
        <p:txBody>
          <a:bodyPr wrap="square">
            <a:spAutoFit/>
          </a:bodyPr>
          <a:lstStyle/>
          <a:p>
            <a:pPr marL="342900" indent="-342900">
              <a:buFont typeface="Arial" pitchFamily="34" charset="0"/>
              <a:buChar char="•"/>
            </a:pPr>
            <a:r>
              <a:rPr lang="en-US" sz="1000" dirty="0" smtClean="0"/>
              <a:t>Gold </a:t>
            </a:r>
            <a:r>
              <a:rPr lang="en-US" sz="1000" dirty="0" smtClean="0"/>
              <a:t>and </a:t>
            </a:r>
            <a:r>
              <a:rPr lang="en-US" sz="1000" dirty="0" smtClean="0"/>
              <a:t>USD/CAD </a:t>
            </a:r>
            <a:r>
              <a:rPr lang="en-US" sz="1000" dirty="0" smtClean="0"/>
              <a:t>have experienced gains and losses over the past 10 </a:t>
            </a:r>
            <a:r>
              <a:rPr lang="en-US" sz="1000" dirty="0" smtClean="0"/>
              <a:t>years.</a:t>
            </a:r>
          </a:p>
          <a:p>
            <a:pPr marL="342900" indent="-342900">
              <a:buFont typeface="Arial" pitchFamily="34" charset="0"/>
              <a:buChar char="•"/>
            </a:pPr>
            <a:endParaRPr lang="en-US" sz="1000" dirty="0" smtClean="0"/>
          </a:p>
          <a:p>
            <a:pPr marL="342900" indent="-342900">
              <a:buFont typeface="Arial" pitchFamily="34" charset="0"/>
              <a:buChar char="•"/>
            </a:pPr>
            <a:r>
              <a:rPr lang="en-US" sz="1000" dirty="0" smtClean="0"/>
              <a:t>Gold </a:t>
            </a:r>
            <a:r>
              <a:rPr lang="en-US" sz="1000" dirty="0" smtClean="0"/>
              <a:t>has more significant fluctuations in daily returns, ranging from over 5% gains to over 4% </a:t>
            </a:r>
            <a:r>
              <a:rPr lang="en-US" sz="1000" dirty="0" smtClean="0"/>
              <a:t>losses</a:t>
            </a:r>
          </a:p>
          <a:p>
            <a:pPr marL="342900" indent="-342900">
              <a:buFont typeface="Arial" pitchFamily="34" charset="0"/>
              <a:buChar char="•"/>
            </a:pPr>
            <a:endParaRPr lang="en-US" sz="1000" dirty="0" smtClean="0"/>
          </a:p>
          <a:p>
            <a:pPr marL="342900" indent="-342900">
              <a:buFont typeface="Arial" pitchFamily="34" charset="0"/>
              <a:buChar char="•"/>
            </a:pPr>
            <a:r>
              <a:rPr lang="en-US" sz="1000" dirty="0" smtClean="0"/>
              <a:t>USD/CAD </a:t>
            </a:r>
            <a:r>
              <a:rPr lang="en-US" sz="1000" dirty="0" smtClean="0"/>
              <a:t>has smaller fluctuations in daily returns, generally ranging between 1-2</a:t>
            </a:r>
            <a:r>
              <a:rPr lang="en-US" sz="1000" dirty="0" smtClean="0"/>
              <a:t>%</a:t>
            </a:r>
          </a:p>
          <a:p>
            <a:pPr marL="342900" indent="-342900">
              <a:buFont typeface="Arial" pitchFamily="34" charset="0"/>
              <a:buChar char="•"/>
            </a:pPr>
            <a:endParaRPr lang="en-US" sz="1000" dirty="0" smtClean="0"/>
          </a:p>
          <a:p>
            <a:pPr marL="342900" indent="-342900">
              <a:buFont typeface="Arial" pitchFamily="34" charset="0"/>
              <a:buChar char="•"/>
            </a:pPr>
            <a:r>
              <a:rPr lang="en-US" sz="1000" dirty="0" smtClean="0"/>
              <a:t>The two assets have a negative correlation, with gains in one leading to losses in the </a:t>
            </a:r>
            <a:r>
              <a:rPr lang="en-US" sz="1000" dirty="0" smtClean="0"/>
              <a:t>other</a:t>
            </a:r>
          </a:p>
          <a:p>
            <a:pPr marL="342900" indent="-342900">
              <a:buFont typeface="Arial" pitchFamily="34" charset="0"/>
              <a:buChar char="•"/>
            </a:pPr>
            <a:endParaRPr lang="en-US" sz="1000" dirty="0" smtClean="0"/>
          </a:p>
          <a:p>
            <a:pPr marL="342900" indent="-342900">
              <a:buFont typeface="Arial" pitchFamily="34" charset="0"/>
              <a:buChar char="•"/>
            </a:pPr>
            <a:r>
              <a:rPr lang="en-US" sz="1000" dirty="0" smtClean="0"/>
              <a:t>Correlation is not always significant, and both assets have experienced gains or losses on the same </a:t>
            </a:r>
            <a:r>
              <a:rPr lang="en-US" sz="1000" dirty="0" smtClean="0"/>
              <a:t>day.</a:t>
            </a:r>
          </a:p>
          <a:p>
            <a:pPr marL="342900" indent="-342900">
              <a:buFont typeface="Arial" pitchFamily="34" charset="0"/>
              <a:buChar char="•"/>
            </a:pPr>
            <a:endParaRPr lang="en-US" sz="1000" dirty="0" smtClean="0"/>
          </a:p>
          <a:p>
            <a:pPr marL="342900" indent="-342900">
              <a:buFont typeface="Arial" pitchFamily="34" charset="0"/>
              <a:buChar char="•"/>
            </a:pPr>
            <a:r>
              <a:rPr lang="en-US" sz="1000" dirty="0" smtClean="0"/>
              <a:t>Daily returns are affected by various factors, such as economic </a:t>
            </a:r>
            <a:r>
              <a:rPr lang="en-US" sz="1000" dirty="0" smtClean="0"/>
              <a:t>conditions and political events.</a:t>
            </a:r>
          </a:p>
          <a:p>
            <a:pPr marL="342900" indent="-342900">
              <a:buFont typeface="Arial" pitchFamily="34" charset="0"/>
              <a:buChar char="•"/>
            </a:pPr>
            <a:endParaRPr lang="en-US" sz="1000" dirty="0" smtClean="0"/>
          </a:p>
          <a:p>
            <a:pPr marL="342900" indent="-342900">
              <a:buFont typeface="Arial" pitchFamily="34" charset="0"/>
              <a:buChar char="•"/>
            </a:pPr>
            <a:r>
              <a:rPr lang="en-US" sz="1000" dirty="0" smtClean="0"/>
              <a:t>C</a:t>
            </a:r>
            <a:r>
              <a:rPr lang="en-US" sz="1000" dirty="0" smtClean="0"/>
              <a:t>aution </a:t>
            </a:r>
            <a:r>
              <a:rPr lang="en-US" sz="1000" dirty="0" smtClean="0"/>
              <a:t>when making investment decisions.</a:t>
            </a:r>
            <a:endParaRPr lang="en-US" sz="1000"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88</TotalTime>
  <Words>752</Words>
  <Application>Microsoft Office PowerPoint</Application>
  <PresentationFormat>On-screen Show (16:9)</PresentationFormat>
  <Paragraphs>105</Paragraphs>
  <Slides>15</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Roboto</vt:lpstr>
      <vt:lpstr>Geometric</vt:lpstr>
      <vt:lpstr>Fintech Project: FX Market Analysis </vt:lpstr>
      <vt:lpstr>Purpose</vt:lpstr>
      <vt:lpstr>Technical goals</vt:lpstr>
      <vt:lpstr>Data cleaning</vt:lpstr>
      <vt:lpstr>Mapping</vt:lpstr>
      <vt:lpstr>Correlation of USD/CAD FX to Dow Jones Index </vt:lpstr>
      <vt:lpstr>Scatter plot</vt:lpstr>
      <vt:lpstr>Heatmap &amp; Correlation We used correlation function and seaborn library to create heatmaps.  </vt:lpstr>
      <vt:lpstr>Correlation of USD/CAD FX to Gold</vt:lpstr>
      <vt:lpstr>Scatter plot</vt:lpstr>
      <vt:lpstr>Heatmap</vt:lpstr>
      <vt:lpstr>Correlation of USD/CAD FX to India Index</vt:lpstr>
      <vt:lpstr>Scatter plot</vt:lpstr>
      <vt:lpstr>Heatmap</vt:lpstr>
      <vt:lpstr>Impact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Fintech Project: FX Market Analysis </dc:title>
  <dc:creator>Jassy Badwal</dc:creator>
  <cp:lastModifiedBy>Jassy Badwal</cp:lastModifiedBy>
  <cp:revision>2</cp:revision>
  <dcterms:modified xsi:type="dcterms:W3CDTF">2023-04-19T22:34:29Z</dcterms:modified>
</cp:coreProperties>
</file>