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sldIdLst>
    <p:sldId id="256" r:id="rId2"/>
    <p:sldId id="257" r:id="rId3"/>
    <p:sldId id="258" r:id="rId4"/>
    <p:sldId id="259" r:id="rId5"/>
    <p:sldId id="260" r:id="rId6"/>
    <p:sldId id="265" r:id="rId7"/>
    <p:sldId id="279" r:id="rId8"/>
    <p:sldId id="272" r:id="rId9"/>
    <p:sldId id="268" r:id="rId10"/>
    <p:sldId id="271" r:id="rId11"/>
    <p:sldId id="269" r:id="rId12"/>
    <p:sldId id="270"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a:srgbClr val="811033"/>
    <a:srgbClr val="EFEA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18"/>
    <p:restoredTop sz="94606"/>
  </p:normalViewPr>
  <p:slideViewPr>
    <p:cSldViewPr snapToGrid="0" snapToObjects="1">
      <p:cViewPr varScale="1">
        <p:scale>
          <a:sx n="128" d="100"/>
          <a:sy n="128" d="100"/>
        </p:scale>
        <p:origin x="3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EA110-1C63-294C-8D63-228E434952D6}" type="datetimeFigureOut">
              <a:rPr lang="en-US" smtClean="0"/>
              <a:t>2/15/24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17A2D-2A99-C643-B439-FFC145EC531D}" type="slidenum">
              <a:rPr lang="en-US" smtClean="0"/>
              <a:t>‹#›</a:t>
            </a:fld>
            <a:endParaRPr lang="en-US"/>
          </a:p>
        </p:txBody>
      </p:sp>
    </p:spTree>
    <p:extLst>
      <p:ext uri="{BB962C8B-B14F-4D97-AF65-F5344CB8AC3E}">
        <p14:creationId xmlns:p14="http://schemas.microsoft.com/office/powerpoint/2010/main" val="97963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17A2D-2A99-C643-B439-FFC145EC531D}" type="slidenum">
              <a:rPr lang="en-US" smtClean="0"/>
              <a:t>2</a:t>
            </a:fld>
            <a:endParaRPr lang="en-US"/>
          </a:p>
        </p:txBody>
      </p:sp>
    </p:spTree>
    <p:extLst>
      <p:ext uri="{BB962C8B-B14F-4D97-AF65-F5344CB8AC3E}">
        <p14:creationId xmlns:p14="http://schemas.microsoft.com/office/powerpoint/2010/main" val="1857399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17A2D-2A99-C643-B439-FFC145EC531D}" type="slidenum">
              <a:rPr lang="en-US" smtClean="0"/>
              <a:t>4</a:t>
            </a:fld>
            <a:endParaRPr lang="en-US"/>
          </a:p>
        </p:txBody>
      </p:sp>
    </p:spTree>
    <p:extLst>
      <p:ext uri="{BB962C8B-B14F-4D97-AF65-F5344CB8AC3E}">
        <p14:creationId xmlns:p14="http://schemas.microsoft.com/office/powerpoint/2010/main" val="236456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17A2D-2A99-C643-B439-FFC145EC531D}" type="slidenum">
              <a:rPr lang="en-US" smtClean="0"/>
              <a:t>9</a:t>
            </a:fld>
            <a:endParaRPr lang="en-US"/>
          </a:p>
        </p:txBody>
      </p:sp>
    </p:spTree>
    <p:extLst>
      <p:ext uri="{BB962C8B-B14F-4D97-AF65-F5344CB8AC3E}">
        <p14:creationId xmlns:p14="http://schemas.microsoft.com/office/powerpoint/2010/main" val="1550632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17A2D-2A99-C643-B439-FFC145EC531D}" type="slidenum">
              <a:rPr lang="en-US" smtClean="0"/>
              <a:t>11</a:t>
            </a:fld>
            <a:endParaRPr lang="en-US"/>
          </a:p>
        </p:txBody>
      </p:sp>
    </p:spTree>
    <p:extLst>
      <p:ext uri="{BB962C8B-B14F-4D97-AF65-F5344CB8AC3E}">
        <p14:creationId xmlns:p14="http://schemas.microsoft.com/office/powerpoint/2010/main" val="20424257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37891" b="15516"/>
          <a:stretch/>
        </p:blipFill>
        <p:spPr>
          <a:xfrm>
            <a:off x="0" y="0"/>
            <a:ext cx="12192000" cy="3788229"/>
          </a:xfrm>
          <a:prstGeom prst="rect">
            <a:avLst/>
          </a:prstGeom>
        </p:spPr>
      </p:pic>
      <p:sp>
        <p:nvSpPr>
          <p:cNvPr id="2" name="Title 1"/>
          <p:cNvSpPr>
            <a:spLocks noGrp="1"/>
          </p:cNvSpPr>
          <p:nvPr>
            <p:ph type="ctrTitle"/>
          </p:nvPr>
        </p:nvSpPr>
        <p:spPr>
          <a:xfrm>
            <a:off x="1524000" y="582691"/>
            <a:ext cx="9144000" cy="1976885"/>
          </a:xfrm>
        </p:spPr>
        <p:txBody>
          <a:bodyPr anchor="ctr">
            <a:normAutofit/>
          </a:bodyPr>
          <a:lstStyle>
            <a:lvl1pPr algn="ctr">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2716093"/>
            <a:ext cx="9144000" cy="740542"/>
          </a:xfrm>
        </p:spPr>
        <p:txBody>
          <a:bodyPr/>
          <a:lstStyle>
            <a:lvl1pPr marL="0" indent="0" algn="ctr">
              <a:buNone/>
              <a:defRPr sz="2400" b="0">
                <a:solidFill>
                  <a:schemeClr val="bg2"/>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1053482" y="196056"/>
            <a:ext cx="930238" cy="365125"/>
          </a:xfrm>
          <a:prstGeom prst="rect">
            <a:avLst/>
          </a:prstGeom>
        </p:spPr>
        <p:txBody>
          <a:bodyPr/>
          <a:lstStyle>
            <a:lvl1pPr algn="r">
              <a:defRPr sz="1200" b="0">
                <a:solidFill>
                  <a:schemeClr val="bg2"/>
                </a:solidFill>
                <a:latin typeface="Arial" charset="0"/>
                <a:ea typeface="Arial" charset="0"/>
                <a:cs typeface="Arial" charset="0"/>
              </a:defRPr>
            </a:lvl1pPr>
          </a:lstStyle>
          <a:p>
            <a:fld id="{77098C93-7A57-3A4F-8241-EAFF38A956B5}" type="datetimeFigureOut">
              <a:rPr lang="en-US" smtClean="0"/>
              <a:pPr/>
              <a:t>2/15/24</a:t>
            </a:fld>
            <a:endParaRPr lang="en-US" dirty="0"/>
          </a:p>
        </p:txBody>
      </p:sp>
      <p:sp>
        <p:nvSpPr>
          <p:cNvPr id="10" name="Rectangle 9"/>
          <p:cNvSpPr/>
          <p:nvPr userDrawn="1"/>
        </p:nvSpPr>
        <p:spPr>
          <a:xfrm>
            <a:off x="0" y="5943600"/>
            <a:ext cx="2286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39011" y="5944841"/>
            <a:ext cx="10113978" cy="646331"/>
          </a:xfrm>
          <a:prstGeom prst="rect">
            <a:avLst/>
          </a:prstGeom>
          <a:noFill/>
        </p:spPr>
        <p:txBody>
          <a:bodyPr wrap="square" rtlCol="0">
            <a:spAutoFit/>
          </a:bodyPr>
          <a:lstStyle/>
          <a:p>
            <a:pPr algn="ctr">
              <a:lnSpc>
                <a:spcPct val="150000"/>
              </a:lnSpc>
            </a:pPr>
            <a:r>
              <a:rPr lang="en-US" sz="1200" b="1" spc="600" dirty="0">
                <a:solidFill>
                  <a:schemeClr val="accent4"/>
                </a:solidFill>
                <a:latin typeface="Arial" charset="0"/>
                <a:ea typeface="Arial" charset="0"/>
                <a:cs typeface="Arial" charset="0"/>
              </a:rPr>
              <a:t>NATIONALLY RANKED</a:t>
            </a:r>
          </a:p>
          <a:p>
            <a:pPr algn="ctr">
              <a:lnSpc>
                <a:spcPct val="150000"/>
              </a:lnSpc>
            </a:pPr>
            <a:r>
              <a:rPr lang="en-US" sz="1200" spc="0" dirty="0">
                <a:solidFill>
                  <a:srgbClr val="777777"/>
                </a:solidFill>
                <a:latin typeface="Arial" charset="0"/>
                <a:ea typeface="Arial" charset="0"/>
                <a:cs typeface="Arial" charset="0"/>
              </a:rPr>
              <a:t>SPU</a:t>
            </a:r>
            <a:r>
              <a:rPr lang="en-US" sz="1200" spc="0" baseline="0" dirty="0">
                <a:solidFill>
                  <a:srgbClr val="777777"/>
                </a:solidFill>
                <a:latin typeface="Arial" charset="0"/>
                <a:ea typeface="Arial" charset="0"/>
                <a:cs typeface="Arial" charset="0"/>
              </a:rPr>
              <a:t> is the only private university in the Pacific Northwest to make </a:t>
            </a:r>
            <a:r>
              <a:rPr lang="en-US" sz="1200" i="1" spc="0" baseline="0" dirty="0">
                <a:solidFill>
                  <a:srgbClr val="777777"/>
                </a:solidFill>
                <a:latin typeface="Arial" charset="0"/>
                <a:ea typeface="Arial" charset="0"/>
                <a:cs typeface="Arial" charset="0"/>
              </a:rPr>
              <a:t>U.S. News &amp; World Report’s</a:t>
            </a:r>
            <a:r>
              <a:rPr lang="en-US" sz="1200" spc="0" baseline="0" dirty="0">
                <a:solidFill>
                  <a:srgbClr val="777777"/>
                </a:solidFill>
                <a:latin typeface="Arial" charset="0"/>
                <a:ea typeface="Arial" charset="0"/>
                <a:cs typeface="Arial" charset="0"/>
              </a:rPr>
              <a:t> 2018 “Best National Universities” list.</a:t>
            </a:r>
            <a:endParaRPr lang="en-US" sz="1200" spc="0" dirty="0">
              <a:solidFill>
                <a:srgbClr val="777777"/>
              </a:solidFill>
              <a:latin typeface="Arial" charset="0"/>
              <a:ea typeface="Arial" charset="0"/>
              <a:cs typeface="Arial" charset="0"/>
            </a:endParaRPr>
          </a:p>
        </p:txBody>
      </p:sp>
      <p:pic>
        <p:nvPicPr>
          <p:cNvPr id="9" name="Picture 8"/>
          <p:cNvPicPr>
            <a:picLocks noChangeAspect="1"/>
          </p:cNvPicPr>
          <p:nvPr userDrawn="1"/>
        </p:nvPicPr>
        <p:blipFill>
          <a:blip r:embed="rId3"/>
          <a:stretch>
            <a:fillRect/>
          </a:stretch>
        </p:blipFill>
        <p:spPr>
          <a:xfrm>
            <a:off x="4767442" y="4180737"/>
            <a:ext cx="2657117" cy="13716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14223" b="10133"/>
          <a:stretch/>
        </p:blipFill>
        <p:spPr>
          <a:xfrm>
            <a:off x="0" y="0"/>
            <a:ext cx="12192000" cy="6146800"/>
          </a:xfrm>
          <a:prstGeom prst="rect">
            <a:avLst/>
          </a:prstGeom>
        </p:spPr>
      </p:pic>
      <p:sp>
        <p:nvSpPr>
          <p:cNvPr id="7" name="TextBox 6"/>
          <p:cNvSpPr txBox="1"/>
          <p:nvPr userDrawn="1"/>
        </p:nvSpPr>
        <p:spPr>
          <a:xfrm>
            <a:off x="8674100" y="9271000"/>
            <a:ext cx="184731" cy="369332"/>
          </a:xfrm>
          <a:prstGeom prst="rect">
            <a:avLst/>
          </a:prstGeom>
          <a:noFill/>
        </p:spPr>
        <p:txBody>
          <a:bodyPr wrap="none" rtlCol="0">
            <a:spAutoFit/>
          </a:bodyPr>
          <a:lstStyle/>
          <a:p>
            <a:endParaRPr lang="en-US" dirty="0"/>
          </a:p>
        </p:txBody>
      </p:sp>
      <p:sp>
        <p:nvSpPr>
          <p:cNvPr id="9" name="Rectangle 8"/>
          <p:cNvSpPr/>
          <p:nvPr userDrawn="1"/>
        </p:nvSpPr>
        <p:spPr>
          <a:xfrm>
            <a:off x="7680728" y="0"/>
            <a:ext cx="3791531" cy="553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a:spLocks noGrp="1"/>
          </p:cNvSpPr>
          <p:nvPr>
            <p:ph type="title"/>
          </p:nvPr>
        </p:nvSpPr>
        <p:spPr>
          <a:xfrm>
            <a:off x="7848600" y="457199"/>
            <a:ext cx="3448050" cy="3890035"/>
          </a:xfrm>
        </p:spPr>
        <p:txBody>
          <a:bodyPr anchor="ctr">
            <a:normAutofit/>
          </a:bodyPr>
          <a:lstStyle>
            <a:lvl1pPr>
              <a:defRPr sz="4000" b="0">
                <a:solidFill>
                  <a:schemeClr val="bg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7848600" y="4605667"/>
            <a:ext cx="3448050" cy="673101"/>
          </a:xfrm>
        </p:spPr>
        <p:txBody>
          <a:bodyPr>
            <a:noAutofit/>
          </a:bodyPr>
          <a:lstStyle>
            <a:lvl1pPr marL="0" indent="0" algn="ctr">
              <a:buNone/>
              <a:defRPr sz="2000" b="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03"/>
          <a:stretch/>
        </p:blipFill>
        <p:spPr>
          <a:xfrm>
            <a:off x="0" y="0"/>
            <a:ext cx="12192000" cy="6858000"/>
          </a:xfrm>
          <a:prstGeom prst="rect">
            <a:avLst/>
          </a:prstGeom>
        </p:spPr>
      </p:pic>
      <p:sp>
        <p:nvSpPr>
          <p:cNvPr id="4" name="Title 1"/>
          <p:cNvSpPr>
            <a:spLocks noGrp="1"/>
          </p:cNvSpPr>
          <p:nvPr>
            <p:ph type="title"/>
          </p:nvPr>
        </p:nvSpPr>
        <p:spPr>
          <a:xfrm>
            <a:off x="831850" y="722643"/>
            <a:ext cx="10515600" cy="2852737"/>
          </a:xfrm>
        </p:spPr>
        <p:txBody>
          <a:bodyPr anchor="ctr"/>
          <a:lstStyle>
            <a:lvl1pPr>
              <a:defRPr sz="5400" b="0">
                <a:solidFill>
                  <a:schemeClr val="bg1"/>
                </a:solidFill>
              </a:defRPr>
            </a:lvl1pPr>
          </a:lstStyle>
          <a:p>
            <a:r>
              <a:rPr lang="en-US"/>
              <a:t>Click to edit Master title style</a:t>
            </a:r>
            <a:endParaRPr lang="en-US" dirty="0"/>
          </a:p>
        </p:txBody>
      </p:sp>
      <p:grpSp>
        <p:nvGrpSpPr>
          <p:cNvPr id="9" name="Group 8"/>
          <p:cNvGrpSpPr/>
          <p:nvPr userDrawn="1"/>
        </p:nvGrpSpPr>
        <p:grpSpPr>
          <a:xfrm>
            <a:off x="0" y="4572000"/>
            <a:ext cx="12192000" cy="2286000"/>
            <a:chOff x="0" y="4093739"/>
            <a:chExt cx="12192000" cy="2286000"/>
          </a:xfrm>
        </p:grpSpPr>
        <p:sp>
          <p:nvSpPr>
            <p:cNvPr id="10" name="Rectangle 9"/>
            <p:cNvSpPr/>
            <p:nvPr userDrawn="1"/>
          </p:nvSpPr>
          <p:spPr>
            <a:xfrm>
              <a:off x="0" y="4093739"/>
              <a:ext cx="12192000"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a:stretch>
              <a:fillRect/>
            </a:stretch>
          </p:blipFill>
          <p:spPr>
            <a:xfrm>
              <a:off x="4953000" y="4646724"/>
              <a:ext cx="2286000" cy="1180030"/>
            </a:xfrm>
            <a:prstGeom prst="rect">
              <a:avLst/>
            </a:prstGeom>
          </p:spPr>
        </p:pic>
      </p:grpSp>
    </p:spTree>
    <p:extLst>
      <p:ext uri="{BB962C8B-B14F-4D97-AF65-F5344CB8AC3E}">
        <p14:creationId xmlns:p14="http://schemas.microsoft.com/office/powerpoint/2010/main" val="116789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600"/>
            </a:lvl3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p:txBody>
      </p:sp>
      <p:sp>
        <p:nvSpPr>
          <p:cNvPr id="5" name="Date Placeholder 4"/>
          <p:cNvSpPr>
            <a:spLocks noGrp="1"/>
          </p:cNvSpPr>
          <p:nvPr>
            <p:ph type="dt" sz="half" idx="10"/>
          </p:nvPr>
        </p:nvSpPr>
        <p:spPr>
          <a:xfrm>
            <a:off x="10681398" y="6356350"/>
            <a:ext cx="1302322" cy="365125"/>
          </a:xfrm>
          <a:prstGeom prst="rect">
            <a:avLst/>
          </a:prstGeom>
        </p:spPr>
        <p:txBody>
          <a:bodyPr/>
          <a:lstStyle>
            <a:lvl1pPr>
              <a:defRPr>
                <a:latin typeface="Arial" charset="0"/>
                <a:ea typeface="Arial" charset="0"/>
                <a:cs typeface="Arial" charset="0"/>
              </a:defRPr>
            </a:lvl1pPr>
          </a:lstStyle>
          <a:p>
            <a:fld id="{77098C93-7A57-3A4F-8241-EAFF38A956B5}" type="datetimeFigureOut">
              <a:rPr lang="en-US" smtClean="0"/>
              <a:pPr/>
              <a:t>2/15/24</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 infographic">
    <p:spTree>
      <p:nvGrpSpPr>
        <p:cNvPr id="1" name=""/>
        <p:cNvGrpSpPr/>
        <p:nvPr/>
      </p:nvGrpSpPr>
      <p:grpSpPr>
        <a:xfrm>
          <a:off x="0" y="0"/>
          <a:ext cx="0" cy="0"/>
          <a:chOff x="0" y="0"/>
          <a:chExt cx="0" cy="0"/>
        </a:xfrm>
      </p:grpSpPr>
      <p:sp>
        <p:nvSpPr>
          <p:cNvPr id="11" name="Oval 10"/>
          <p:cNvSpPr/>
          <p:nvPr userDrawn="1"/>
        </p:nvSpPr>
        <p:spPr>
          <a:xfrm>
            <a:off x="1206500" y="1841500"/>
            <a:ext cx="2400300" cy="2400300"/>
          </a:xfrm>
          <a:prstGeom prst="ellipse">
            <a:avLst/>
          </a:prstGeom>
          <a:solidFill>
            <a:schemeClr val="bg2"/>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5" name="Date Placeholder 4"/>
          <p:cNvSpPr>
            <a:spLocks noGrp="1"/>
          </p:cNvSpPr>
          <p:nvPr>
            <p:ph type="dt" sz="half" idx="10"/>
          </p:nvPr>
        </p:nvSpPr>
        <p:spPr>
          <a:xfrm>
            <a:off x="10681398" y="6356350"/>
            <a:ext cx="1302322" cy="365125"/>
          </a:xfrm>
          <a:prstGeom prst="rect">
            <a:avLst/>
          </a:prstGeom>
        </p:spPr>
        <p:txBody>
          <a:bodyPr/>
          <a:lstStyle>
            <a:lvl1pPr>
              <a:defRPr>
                <a:latin typeface="Arial" charset="0"/>
                <a:ea typeface="Arial" charset="0"/>
                <a:cs typeface="Arial" charset="0"/>
              </a:defRPr>
            </a:lvl1pPr>
          </a:lstStyle>
          <a:p>
            <a:fld id="{77098C93-7A57-3A4F-8241-EAFF38A956B5}" type="datetimeFigureOut">
              <a:rPr lang="en-US" smtClean="0"/>
              <a:pPr/>
              <a:t>2/15/24</a:t>
            </a:fld>
            <a:endParaRPr lang="en-US" dirty="0"/>
          </a:p>
        </p:txBody>
      </p:sp>
      <p:sp>
        <p:nvSpPr>
          <p:cNvPr id="8" name="Content Placeholder 2"/>
          <p:cNvSpPr>
            <a:spLocks noGrp="1"/>
          </p:cNvSpPr>
          <p:nvPr>
            <p:ph sz="half" idx="13" hasCustomPrompt="1"/>
          </p:nvPr>
        </p:nvSpPr>
        <p:spPr>
          <a:xfrm>
            <a:off x="1206500" y="2362200"/>
            <a:ext cx="2400300" cy="1574800"/>
          </a:xfrm>
        </p:spPr>
        <p:txBody>
          <a:bodyPr anchor="ctr">
            <a:noAutofit/>
          </a:bodyPr>
          <a:lstStyle>
            <a:lvl1pPr marL="0" indent="0" algn="ctr">
              <a:buFont typeface="Arial" charset="0"/>
              <a:buNone/>
              <a:defRPr sz="6000" b="0" i="0">
                <a:latin typeface="Arial Black" charset="0"/>
                <a:ea typeface="Arial Black" charset="0"/>
                <a:cs typeface="Arial Black"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90%</a:t>
            </a:r>
          </a:p>
        </p:txBody>
      </p:sp>
      <p:sp>
        <p:nvSpPr>
          <p:cNvPr id="10" name="Content Placeholder 2"/>
          <p:cNvSpPr>
            <a:spLocks noGrp="1"/>
          </p:cNvSpPr>
          <p:nvPr>
            <p:ph sz="half" idx="15"/>
          </p:nvPr>
        </p:nvSpPr>
        <p:spPr>
          <a:xfrm>
            <a:off x="838200" y="4381500"/>
            <a:ext cx="3136900" cy="1676400"/>
          </a:xfrm>
        </p:spPr>
        <p:txBody>
          <a:bodyPr>
            <a:normAutofit/>
          </a:bodyPr>
          <a:lstStyle>
            <a:lvl1pPr marL="0" indent="0" algn="ctr">
              <a:buFont typeface="Arial" charset="0"/>
              <a:buNone/>
              <a:defRPr sz="2000" b="0" i="0">
                <a:solidFill>
                  <a:schemeClr val="tx1"/>
                </a:solidFill>
                <a:latin typeface="Arial" charset="0"/>
                <a:ea typeface="Arial" charset="0"/>
                <a:cs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p:txBody>
      </p:sp>
      <p:sp>
        <p:nvSpPr>
          <p:cNvPr id="14" name="Oval 13"/>
          <p:cNvSpPr/>
          <p:nvPr userDrawn="1"/>
        </p:nvSpPr>
        <p:spPr>
          <a:xfrm>
            <a:off x="8585200" y="1841500"/>
            <a:ext cx="2400300" cy="2400300"/>
          </a:xfrm>
          <a:prstGeom prst="ellipse">
            <a:avLst/>
          </a:prstGeom>
          <a:solidFill>
            <a:schemeClr val="bg2"/>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userDrawn="1"/>
        </p:nvSpPr>
        <p:spPr>
          <a:xfrm>
            <a:off x="4895850" y="1841500"/>
            <a:ext cx="2400300" cy="2400300"/>
          </a:xfrm>
          <a:prstGeom prst="ellipse">
            <a:avLst/>
          </a:prstGeom>
          <a:solidFill>
            <a:schemeClr val="bg2"/>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p:cNvSpPr>
            <a:spLocks noGrp="1"/>
          </p:cNvSpPr>
          <p:nvPr>
            <p:ph sz="half" idx="16" hasCustomPrompt="1"/>
          </p:nvPr>
        </p:nvSpPr>
        <p:spPr>
          <a:xfrm>
            <a:off x="4895850" y="2362200"/>
            <a:ext cx="2400300" cy="1574800"/>
          </a:xfrm>
        </p:spPr>
        <p:txBody>
          <a:bodyPr anchor="ctr">
            <a:noAutofit/>
          </a:bodyPr>
          <a:lstStyle>
            <a:lvl1pPr marL="0" indent="0" algn="ctr">
              <a:buFont typeface="Arial" charset="0"/>
              <a:buNone/>
              <a:defRPr sz="6000" b="0" i="0">
                <a:latin typeface="Arial Black" charset="0"/>
                <a:ea typeface="Arial Black" charset="0"/>
                <a:cs typeface="Arial Black"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90%</a:t>
            </a:r>
          </a:p>
        </p:txBody>
      </p:sp>
      <p:sp>
        <p:nvSpPr>
          <p:cNvPr id="24" name="Content Placeholder 2"/>
          <p:cNvSpPr>
            <a:spLocks noGrp="1"/>
          </p:cNvSpPr>
          <p:nvPr>
            <p:ph sz="half" idx="17"/>
          </p:nvPr>
        </p:nvSpPr>
        <p:spPr>
          <a:xfrm>
            <a:off x="4527550" y="4381500"/>
            <a:ext cx="3136900" cy="1676400"/>
          </a:xfrm>
        </p:spPr>
        <p:txBody>
          <a:bodyPr>
            <a:normAutofit/>
          </a:bodyPr>
          <a:lstStyle>
            <a:lvl1pPr marL="0" indent="0" algn="ctr">
              <a:buFont typeface="Arial" charset="0"/>
              <a:buNone/>
              <a:defRPr sz="2000" b="0" i="0">
                <a:solidFill>
                  <a:schemeClr val="tx1"/>
                </a:solidFill>
                <a:latin typeface="Arial" charset="0"/>
                <a:ea typeface="Arial" charset="0"/>
                <a:cs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p:txBody>
      </p:sp>
      <p:sp>
        <p:nvSpPr>
          <p:cNvPr id="25" name="Content Placeholder 2"/>
          <p:cNvSpPr>
            <a:spLocks noGrp="1"/>
          </p:cNvSpPr>
          <p:nvPr>
            <p:ph sz="half" idx="18" hasCustomPrompt="1"/>
          </p:nvPr>
        </p:nvSpPr>
        <p:spPr>
          <a:xfrm>
            <a:off x="8585200" y="2362200"/>
            <a:ext cx="2400300" cy="1574800"/>
          </a:xfrm>
        </p:spPr>
        <p:txBody>
          <a:bodyPr anchor="ctr">
            <a:noAutofit/>
          </a:bodyPr>
          <a:lstStyle>
            <a:lvl1pPr marL="0" indent="0" algn="ctr">
              <a:buFont typeface="Arial" charset="0"/>
              <a:buNone/>
              <a:defRPr sz="6000" b="0" i="0">
                <a:latin typeface="Arial Black" charset="0"/>
                <a:ea typeface="Arial Black" charset="0"/>
                <a:cs typeface="Arial Black"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90%</a:t>
            </a:r>
          </a:p>
        </p:txBody>
      </p:sp>
      <p:sp>
        <p:nvSpPr>
          <p:cNvPr id="26" name="Content Placeholder 2"/>
          <p:cNvSpPr>
            <a:spLocks noGrp="1"/>
          </p:cNvSpPr>
          <p:nvPr>
            <p:ph sz="half" idx="19"/>
          </p:nvPr>
        </p:nvSpPr>
        <p:spPr>
          <a:xfrm>
            <a:off x="8216900" y="4381500"/>
            <a:ext cx="3136900" cy="1676400"/>
          </a:xfrm>
        </p:spPr>
        <p:txBody>
          <a:bodyPr>
            <a:normAutofit/>
          </a:bodyPr>
          <a:lstStyle>
            <a:lvl1pPr marL="0" indent="0" algn="ctr">
              <a:buFont typeface="Arial" charset="0"/>
              <a:buNone/>
              <a:defRPr sz="2000" b="0" i="0">
                <a:solidFill>
                  <a:schemeClr val="tx1"/>
                </a:solidFill>
                <a:latin typeface="Arial" charset="0"/>
                <a:ea typeface="Arial" charset="0"/>
                <a:cs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Column and Chart">
    <p:spTree>
      <p:nvGrpSpPr>
        <p:cNvPr id="1" name=""/>
        <p:cNvGrpSpPr/>
        <p:nvPr/>
      </p:nvGrpSpPr>
      <p:grpSpPr>
        <a:xfrm>
          <a:off x="0" y="0"/>
          <a:ext cx="0" cy="0"/>
          <a:chOff x="0" y="0"/>
          <a:chExt cx="0" cy="0"/>
        </a:xfrm>
      </p:grpSpPr>
      <p:sp>
        <p:nvSpPr>
          <p:cNvPr id="5" name="Rectangle 4"/>
          <p:cNvSpPr/>
          <p:nvPr userDrawn="1"/>
        </p:nvSpPr>
        <p:spPr>
          <a:xfrm>
            <a:off x="0" y="0"/>
            <a:ext cx="460214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6027" y="365125"/>
            <a:ext cx="3834281" cy="1325563"/>
          </a:xfrm>
        </p:spPr>
        <p:txBody>
          <a:bodyPr>
            <a:normAutofit/>
          </a:bodyPr>
          <a:lstStyle>
            <a:lvl1pPr algn="l">
              <a:defRPr sz="3200">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86027" y="1825625"/>
            <a:ext cx="3834281" cy="4351338"/>
          </a:xfrm>
        </p:spPr>
        <p:txBody>
          <a:bodyPr/>
          <a:lstStyle>
            <a:lvl1pPr>
              <a:defRPr sz="2000" b="0">
                <a:solidFill>
                  <a:schemeClr val="tx1"/>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stStyle>
          <a:p>
            <a:pPr lvl="0"/>
            <a:r>
              <a:rPr lang="en-US"/>
              <a:t>Click to edit Master text styles</a:t>
            </a:r>
          </a:p>
        </p:txBody>
      </p:sp>
      <p:sp>
        <p:nvSpPr>
          <p:cNvPr id="10" name="Content Placeholder 2"/>
          <p:cNvSpPr>
            <a:spLocks noGrp="1"/>
          </p:cNvSpPr>
          <p:nvPr>
            <p:ph idx="11"/>
          </p:nvPr>
        </p:nvSpPr>
        <p:spPr>
          <a:xfrm>
            <a:off x="5120476" y="984737"/>
            <a:ext cx="6686337" cy="5192225"/>
          </a:xfrm>
        </p:spPr>
        <p:txBody>
          <a:bodyPr/>
          <a:lstStyle>
            <a:lvl1pPr marL="0" indent="0">
              <a:buNone/>
              <a:defRPr sz="2400">
                <a:solidFill>
                  <a:schemeClr val="tx1"/>
                </a:solidFill>
              </a:defRPr>
            </a:lvl1pPr>
            <a:lvl2pPr>
              <a:defRPr sz="2000">
                <a:solidFill>
                  <a:schemeClr val="tx1">
                    <a:lumMod val="75000"/>
                    <a:lumOff val="25000"/>
                  </a:schemeClr>
                </a:solidFill>
              </a:defRPr>
            </a:lvl2pPr>
            <a:lvl3pPr>
              <a:defRPr sz="1600">
                <a:solidFill>
                  <a:schemeClr val="tx1">
                    <a:lumMod val="75000"/>
                    <a:lumOff val="25000"/>
                  </a:schemeClr>
                </a:solidFill>
              </a:defRPr>
            </a:lvl3pPr>
          </a:lstStyle>
          <a:p>
            <a:pPr lvl="0"/>
            <a:r>
              <a:rPr lang="en-US"/>
              <a:t>Click to edit Master text styles</a:t>
            </a:r>
          </a:p>
        </p:txBody>
      </p:sp>
      <p:pic>
        <p:nvPicPr>
          <p:cNvPr id="11" name="Picture 10"/>
          <p:cNvPicPr>
            <a:picLocks noChangeAspect="1"/>
          </p:cNvPicPr>
          <p:nvPr userDrawn="1"/>
        </p:nvPicPr>
        <p:blipFill>
          <a:blip r:embed="rId2"/>
          <a:stretch>
            <a:fillRect/>
          </a:stretch>
        </p:blipFill>
        <p:spPr>
          <a:xfrm>
            <a:off x="386027" y="6405501"/>
            <a:ext cx="270520" cy="22739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rk Content Column and Chart">
    <p:spTree>
      <p:nvGrpSpPr>
        <p:cNvPr id="1" name=""/>
        <p:cNvGrpSpPr/>
        <p:nvPr/>
      </p:nvGrpSpPr>
      <p:grpSpPr>
        <a:xfrm>
          <a:off x="0" y="0"/>
          <a:ext cx="0" cy="0"/>
          <a:chOff x="0" y="0"/>
          <a:chExt cx="0" cy="0"/>
        </a:xfrm>
      </p:grpSpPr>
      <p:sp>
        <p:nvSpPr>
          <p:cNvPr id="5" name="Rectangle 4"/>
          <p:cNvSpPr/>
          <p:nvPr userDrawn="1"/>
        </p:nvSpPr>
        <p:spPr>
          <a:xfrm>
            <a:off x="0" y="0"/>
            <a:ext cx="460214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6027" y="365125"/>
            <a:ext cx="3834281" cy="1325563"/>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86027" y="1825625"/>
            <a:ext cx="3834281" cy="4351338"/>
          </a:xfrm>
        </p:spPr>
        <p:txBody>
          <a:bodyPr/>
          <a:lstStyle>
            <a:lvl1pPr>
              <a:defRPr sz="2000" b="0">
                <a:solidFill>
                  <a:schemeClr val="bg2"/>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stStyle>
          <a:p>
            <a:pPr lvl="0"/>
            <a:r>
              <a:rPr lang="en-US"/>
              <a:t>Click to edit Master text styles</a:t>
            </a:r>
          </a:p>
        </p:txBody>
      </p:sp>
      <p:sp>
        <p:nvSpPr>
          <p:cNvPr id="10" name="Content Placeholder 2"/>
          <p:cNvSpPr>
            <a:spLocks noGrp="1"/>
          </p:cNvSpPr>
          <p:nvPr>
            <p:ph idx="11"/>
          </p:nvPr>
        </p:nvSpPr>
        <p:spPr>
          <a:xfrm>
            <a:off x="5120476" y="984737"/>
            <a:ext cx="6686337" cy="5192225"/>
          </a:xfrm>
        </p:spPr>
        <p:txBody>
          <a:bodyPr/>
          <a:lstStyle>
            <a:lvl1pPr marL="0" indent="0">
              <a:buNone/>
              <a:defRPr sz="2400">
                <a:solidFill>
                  <a:schemeClr val="tx1"/>
                </a:solidFill>
              </a:defRPr>
            </a:lvl1pPr>
            <a:lvl2pPr>
              <a:defRPr sz="2000">
                <a:solidFill>
                  <a:schemeClr val="tx1">
                    <a:lumMod val="75000"/>
                    <a:lumOff val="25000"/>
                  </a:schemeClr>
                </a:solidFill>
              </a:defRPr>
            </a:lvl2pPr>
            <a:lvl3pPr>
              <a:defRPr sz="1600">
                <a:solidFill>
                  <a:schemeClr val="tx1">
                    <a:lumMod val="75000"/>
                    <a:lumOff val="25000"/>
                  </a:schemeClr>
                </a:solidFill>
              </a:defRPr>
            </a:lvl3pPr>
          </a:lstStyle>
          <a:p>
            <a:pPr lvl="0"/>
            <a:r>
              <a:rPr lang="en-US"/>
              <a:t>Click to edit Master text styles</a:t>
            </a:r>
          </a:p>
        </p:txBody>
      </p:sp>
      <p:pic>
        <p:nvPicPr>
          <p:cNvPr id="6" name="Picture 5"/>
          <p:cNvPicPr>
            <a:picLocks noChangeAspect="1"/>
          </p:cNvPicPr>
          <p:nvPr userDrawn="1"/>
        </p:nvPicPr>
        <p:blipFill>
          <a:blip r:embed="rId2"/>
          <a:stretch>
            <a:fillRect/>
          </a:stretch>
        </p:blipFill>
        <p:spPr>
          <a:xfrm>
            <a:off x="384048" y="6409944"/>
            <a:ext cx="271955" cy="2286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Column and Photo">
    <p:spTree>
      <p:nvGrpSpPr>
        <p:cNvPr id="1" name=""/>
        <p:cNvGrpSpPr/>
        <p:nvPr/>
      </p:nvGrpSpPr>
      <p:grpSpPr>
        <a:xfrm>
          <a:off x="0" y="0"/>
          <a:ext cx="0" cy="0"/>
          <a:chOff x="0" y="0"/>
          <a:chExt cx="0" cy="0"/>
        </a:xfrm>
      </p:grpSpPr>
      <p:sp>
        <p:nvSpPr>
          <p:cNvPr id="2" name="Title 1"/>
          <p:cNvSpPr>
            <a:spLocks noGrp="1"/>
          </p:cNvSpPr>
          <p:nvPr>
            <p:ph type="title"/>
          </p:nvPr>
        </p:nvSpPr>
        <p:spPr>
          <a:xfrm>
            <a:off x="386027" y="365125"/>
            <a:ext cx="3834281" cy="1325563"/>
          </a:xfrm>
        </p:spPr>
        <p:txBody>
          <a:bodyPr>
            <a:normAutofit/>
          </a:bodyPr>
          <a:lstStyle>
            <a:lvl1pPr algn="l">
              <a:defRPr sz="3200">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86027" y="1825625"/>
            <a:ext cx="3834281" cy="4351338"/>
          </a:xfrm>
        </p:spPr>
        <p:txBody>
          <a:bodyPr>
            <a:normAutofit/>
          </a:bodyPr>
          <a:lstStyle>
            <a:lvl1pPr>
              <a:defRPr sz="2000" b="0">
                <a:solidFill>
                  <a:schemeClr val="tx1"/>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stStyle>
          <a:p>
            <a:pPr lvl="0"/>
            <a:r>
              <a:rPr lang="en-US"/>
              <a:t>Click to edit Master text styles</a:t>
            </a:r>
          </a:p>
        </p:txBody>
      </p:sp>
      <p:sp>
        <p:nvSpPr>
          <p:cNvPr id="8" name="Picture Placeholder 2"/>
          <p:cNvSpPr>
            <a:spLocks noGrp="1" noChangeAspect="1"/>
          </p:cNvSpPr>
          <p:nvPr>
            <p:ph type="pic" idx="12"/>
          </p:nvPr>
        </p:nvSpPr>
        <p:spPr>
          <a:xfrm>
            <a:off x="4602145" y="0"/>
            <a:ext cx="758985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0" y="1"/>
            <a:ext cx="12192000" cy="614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205243"/>
            <a:ext cx="10515600" cy="2852737"/>
          </a:xfrm>
        </p:spPr>
        <p:txBody>
          <a:bodyPr anchor="ctr"/>
          <a:lstStyle>
            <a:lvl1pPr>
              <a:defRPr sz="5400" b="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183117"/>
            <a:ext cx="10515600" cy="1402038"/>
          </a:xfrm>
        </p:spPr>
        <p:txBody>
          <a:bodyPr/>
          <a:lstStyle>
            <a:lvl1pPr marL="0" indent="0" algn="ctr">
              <a:buNone/>
              <a:defRPr sz="2400" b="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1">
    <p:spTree>
      <p:nvGrpSpPr>
        <p:cNvPr id="1" name=""/>
        <p:cNvGrpSpPr/>
        <p:nvPr/>
      </p:nvGrpSpPr>
      <p:grpSpPr>
        <a:xfrm>
          <a:off x="0" y="0"/>
          <a:ext cx="0" cy="0"/>
          <a:chOff x="0" y="0"/>
          <a:chExt cx="0" cy="0"/>
        </a:xfrm>
      </p:grpSpPr>
      <p:sp>
        <p:nvSpPr>
          <p:cNvPr id="7" name="TextBox 6"/>
          <p:cNvSpPr txBox="1"/>
          <p:nvPr userDrawn="1"/>
        </p:nvSpPr>
        <p:spPr>
          <a:xfrm>
            <a:off x="8674100" y="9271000"/>
            <a:ext cx="184731" cy="369332"/>
          </a:xfrm>
          <a:prstGeom prst="rect">
            <a:avLst/>
          </a:prstGeom>
          <a:noFill/>
        </p:spPr>
        <p:txBody>
          <a:bodyPr wrap="none" rtlCol="0">
            <a:spAutoFit/>
          </a:bodyPr>
          <a:lstStyle/>
          <a:p>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694" b="21563"/>
          <a:stretch/>
        </p:blipFill>
        <p:spPr>
          <a:xfrm>
            <a:off x="-1" y="0"/>
            <a:ext cx="12201165" cy="6146801"/>
          </a:xfrm>
          <a:prstGeom prst="rect">
            <a:avLst/>
          </a:prstGeom>
          <a:ln>
            <a:noFill/>
          </a:ln>
        </p:spPr>
      </p:pic>
      <p:sp>
        <p:nvSpPr>
          <p:cNvPr id="10" name="Title 1"/>
          <p:cNvSpPr>
            <a:spLocks noGrp="1"/>
          </p:cNvSpPr>
          <p:nvPr>
            <p:ph type="title"/>
          </p:nvPr>
        </p:nvSpPr>
        <p:spPr>
          <a:xfrm>
            <a:off x="831850" y="1205243"/>
            <a:ext cx="10515600" cy="2852737"/>
          </a:xfrm>
        </p:spPr>
        <p:txBody>
          <a:bodyPr anchor="ctr"/>
          <a:lstStyle>
            <a:lvl1pPr>
              <a:defRPr sz="5400" b="0">
                <a:solidFill>
                  <a:schemeClr val="bg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831850" y="5092699"/>
            <a:ext cx="10515600" cy="492455"/>
          </a:xfrm>
        </p:spPr>
        <p:txBody>
          <a:bodyPr>
            <a:normAutofit/>
          </a:bodyPr>
          <a:lstStyle>
            <a:lvl1pPr marL="0" indent="0" algn="ctr">
              <a:buNone/>
              <a:defRPr sz="2000" b="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5806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4" name="Picture 3"/>
          <p:cNvPicPr>
            <a:picLocks noChangeAspect="1"/>
          </p:cNvPicPr>
          <p:nvPr userDrawn="1"/>
        </p:nvPicPr>
        <p:blipFill>
          <a:blip r:embed="rId13"/>
          <a:stretch>
            <a:fillRect/>
          </a:stretch>
        </p:blipFill>
        <p:spPr>
          <a:xfrm>
            <a:off x="386027" y="6405501"/>
            <a:ext cx="270520" cy="227394"/>
          </a:xfrm>
          <a:prstGeom prst="rect">
            <a:avLst/>
          </a:prstGeom>
        </p:spPr>
      </p:pic>
    </p:spTree>
    <p:extLst>
      <p:ext uri="{BB962C8B-B14F-4D97-AF65-F5344CB8AC3E}">
        <p14:creationId xmlns:p14="http://schemas.microsoft.com/office/powerpoint/2010/main" val="2862174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86" r:id="rId4"/>
    <p:sldLayoutId id="2147483684" r:id="rId5"/>
    <p:sldLayoutId id="2147483687" r:id="rId6"/>
    <p:sldLayoutId id="2147483685" r:id="rId7"/>
    <p:sldLayoutId id="2147483675" r:id="rId8"/>
    <p:sldLayoutId id="2147483688" r:id="rId9"/>
    <p:sldLayoutId id="2147483689" r:id="rId10"/>
    <p:sldLayoutId id="2147483690" r:id="rId11"/>
  </p:sldLayoutIdLst>
  <p:txStyles>
    <p:titleStyle>
      <a:lvl1pPr algn="ctr" defTabSz="914400" rtl="0" eaLnBrk="1" latinLnBrk="0" hangingPunct="1">
        <a:lnSpc>
          <a:spcPct val="90000"/>
        </a:lnSpc>
        <a:spcBef>
          <a:spcPct val="0"/>
        </a:spcBef>
        <a:buNone/>
        <a:defRPr sz="3600" b="0" kern="1200" spc="0">
          <a:solidFill>
            <a:schemeClr val="tx1"/>
          </a:solidFill>
          <a:latin typeface="Arial" charset="0"/>
          <a:ea typeface="Arial" charset="0"/>
          <a:cs typeface="Arial"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lumMod val="65000"/>
              <a:lumOff val="35000"/>
            </a:schemeClr>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lumMod val="65000"/>
              <a:lumOff val="35000"/>
            </a:schemeClr>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pu.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Term Project</a:t>
            </a:r>
          </a:p>
        </p:txBody>
      </p:sp>
      <p:sp>
        <p:nvSpPr>
          <p:cNvPr id="3" name="Subtitle 2"/>
          <p:cNvSpPr>
            <a:spLocks noGrp="1"/>
          </p:cNvSpPr>
          <p:nvPr>
            <p:ph type="subTitle" idx="1"/>
          </p:nvPr>
        </p:nvSpPr>
        <p:spPr/>
        <p:txBody>
          <a:bodyPr>
            <a:normAutofit fontScale="92500" lnSpcReduction="20000"/>
          </a:bodyPr>
          <a:lstStyle/>
          <a:p>
            <a:r>
              <a:rPr lang="en-US" dirty="0"/>
              <a:t>Due March 25</a:t>
            </a:r>
            <a:r>
              <a:rPr lang="en-US" baseline="30000" dirty="0"/>
              <a:t>th</a:t>
            </a:r>
            <a:endParaRPr lang="en-US" dirty="0"/>
          </a:p>
          <a:p>
            <a:r>
              <a:rPr lang="en-US" dirty="0"/>
              <a:t>CSC 3430 Algorithm Design &amp; Analysis</a:t>
            </a:r>
          </a:p>
        </p:txBody>
      </p:sp>
    </p:spTree>
    <p:extLst>
      <p:ext uri="{BB962C8B-B14F-4D97-AF65-F5344CB8AC3E}">
        <p14:creationId xmlns:p14="http://schemas.microsoft.com/office/powerpoint/2010/main" val="129399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80A20-90EA-2C4B-9360-17810E6DDBB7}"/>
              </a:ext>
            </a:extLst>
          </p:cNvPr>
          <p:cNvSpPr>
            <a:spLocks noGrp="1"/>
          </p:cNvSpPr>
          <p:nvPr>
            <p:ph type="title"/>
          </p:nvPr>
        </p:nvSpPr>
        <p:spPr/>
        <p:txBody>
          <a:bodyPr/>
          <a:lstStyle/>
          <a:p>
            <a:r>
              <a:rPr lang="en-US" dirty="0"/>
              <a:t>Reflection Requirements</a:t>
            </a:r>
          </a:p>
        </p:txBody>
      </p:sp>
      <p:sp>
        <p:nvSpPr>
          <p:cNvPr id="3" name="Content Placeholder 2">
            <a:extLst>
              <a:ext uri="{FF2B5EF4-FFF2-40B4-BE49-F238E27FC236}">
                <a16:creationId xmlns:a16="http://schemas.microsoft.com/office/drawing/2014/main" id="{B65D73CE-A741-624C-8CFE-12328D41CB6D}"/>
              </a:ext>
            </a:extLst>
          </p:cNvPr>
          <p:cNvSpPr>
            <a:spLocks noGrp="1"/>
          </p:cNvSpPr>
          <p:nvPr>
            <p:ph idx="1"/>
          </p:nvPr>
        </p:nvSpPr>
        <p:spPr/>
        <p:txBody>
          <a:bodyPr/>
          <a:lstStyle/>
          <a:p>
            <a:r>
              <a:rPr lang="en-US" dirty="0"/>
              <a:t>The reflections should be a 500-word section in your README.</a:t>
            </a:r>
          </a:p>
          <a:p>
            <a:r>
              <a:rPr lang="en-US" dirty="0"/>
              <a:t>Include the following:</a:t>
            </a:r>
          </a:p>
          <a:p>
            <a:pPr marL="342900" indent="-342900">
              <a:buFont typeface="Arial" panose="020B0604020202020204" pitchFamily="34" charset="0"/>
              <a:buChar char="•"/>
            </a:pPr>
            <a:r>
              <a:rPr lang="en-US" dirty="0"/>
              <a:t>The time complexity of the algorithm you used.</a:t>
            </a:r>
          </a:p>
          <a:p>
            <a:pPr marL="342900" indent="-342900">
              <a:buFont typeface="Arial" panose="020B0604020202020204" pitchFamily="34" charset="0"/>
              <a:buChar char="•"/>
            </a:pPr>
            <a:r>
              <a:rPr lang="en-US" dirty="0"/>
              <a:t>The difficulties you faced during this assignment and how you prevailed.</a:t>
            </a:r>
          </a:p>
          <a:p>
            <a:pPr marL="342900" indent="-342900">
              <a:buFont typeface="Arial" panose="020B0604020202020204" pitchFamily="34" charset="0"/>
              <a:buChar char="•"/>
            </a:pPr>
            <a:r>
              <a:rPr lang="en-US" dirty="0"/>
              <a:t>The link to your video.</a:t>
            </a:r>
          </a:p>
        </p:txBody>
      </p:sp>
    </p:spTree>
    <p:extLst>
      <p:ext uri="{BB962C8B-B14F-4D97-AF65-F5344CB8AC3E}">
        <p14:creationId xmlns:p14="http://schemas.microsoft.com/office/powerpoint/2010/main" val="1898791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8333-FFCB-9848-AD8B-F0529AB26FBF}"/>
              </a:ext>
            </a:extLst>
          </p:cNvPr>
          <p:cNvSpPr>
            <a:spLocks noGrp="1"/>
          </p:cNvSpPr>
          <p:nvPr>
            <p:ph type="title"/>
          </p:nvPr>
        </p:nvSpPr>
        <p:spPr/>
        <p:txBody>
          <a:bodyPr/>
          <a:lstStyle/>
          <a:p>
            <a:r>
              <a:rPr lang="en-US" dirty="0"/>
              <a:t>Overview of Required README Sections</a:t>
            </a:r>
          </a:p>
        </p:txBody>
      </p:sp>
      <p:sp>
        <p:nvSpPr>
          <p:cNvPr id="3" name="Content Placeholder 2">
            <a:extLst>
              <a:ext uri="{FF2B5EF4-FFF2-40B4-BE49-F238E27FC236}">
                <a16:creationId xmlns:a16="http://schemas.microsoft.com/office/drawing/2014/main" id="{CA1EF88C-9CE0-654B-86C1-B3F734AD5CE0}"/>
              </a:ext>
            </a:extLst>
          </p:cNvPr>
          <p:cNvSpPr>
            <a:spLocks noGrp="1"/>
          </p:cNvSpPr>
          <p:nvPr>
            <p:ph idx="1"/>
          </p:nvPr>
        </p:nvSpPr>
        <p:spPr/>
        <p:txBody>
          <a:bodyPr/>
          <a:lstStyle/>
          <a:p>
            <a:r>
              <a:rPr lang="en-US" dirty="0"/>
              <a:t>## Introduction	</a:t>
            </a:r>
            <a:r>
              <a:rPr lang="en-US" b="0" i="1" dirty="0"/>
              <a:t>Introduce your program. What’s the point of the project?</a:t>
            </a:r>
            <a:endParaRPr lang="en-US" b="0" dirty="0"/>
          </a:p>
          <a:p>
            <a:r>
              <a:rPr lang="en-US" dirty="0"/>
              <a:t>## Description	</a:t>
            </a:r>
            <a:r>
              <a:rPr lang="en-US" b="0" i="1" dirty="0"/>
              <a:t>Describe what your program does.</a:t>
            </a:r>
            <a:endParaRPr lang="en-US" b="0" dirty="0"/>
          </a:p>
          <a:p>
            <a:r>
              <a:rPr lang="en-US" dirty="0"/>
              <a:t>## Requirements	</a:t>
            </a:r>
            <a:r>
              <a:rPr lang="en-US" b="0" i="1" dirty="0"/>
              <a:t>Device and application requirements for your program.</a:t>
            </a:r>
          </a:p>
          <a:p>
            <a:r>
              <a:rPr lang="en-US" dirty="0"/>
              <a:t>## User Manual	</a:t>
            </a:r>
            <a:r>
              <a:rPr lang="en-US" b="0" i="1" dirty="0"/>
              <a:t>Instructions for running your program.</a:t>
            </a:r>
            <a:endParaRPr lang="en-US" b="0" dirty="0"/>
          </a:p>
          <a:p>
            <a:r>
              <a:rPr lang="en-US" dirty="0"/>
              <a:t>## Reflection	</a:t>
            </a:r>
            <a:r>
              <a:rPr lang="en-US" b="0" i="1" dirty="0"/>
              <a:t>See “Reflection Requirements”</a:t>
            </a:r>
            <a:endParaRPr lang="en-US" b="0" dirty="0"/>
          </a:p>
          <a:p>
            <a:r>
              <a:rPr lang="en-US" dirty="0"/>
              <a:t>## Results		</a:t>
            </a:r>
            <a:r>
              <a:rPr lang="en-US" b="0" i="1" dirty="0"/>
              <a:t>Include screenshots of your program running.</a:t>
            </a:r>
            <a:endParaRPr lang="en-US" i="1" dirty="0"/>
          </a:p>
          <a:p>
            <a:endParaRPr lang="en-US" dirty="0"/>
          </a:p>
        </p:txBody>
      </p:sp>
    </p:spTree>
    <p:extLst>
      <p:ext uri="{BB962C8B-B14F-4D97-AF65-F5344CB8AC3E}">
        <p14:creationId xmlns:p14="http://schemas.microsoft.com/office/powerpoint/2010/main" val="108788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A95DB-DDE5-5E43-92F5-7A0BF6C15BBE}"/>
              </a:ext>
            </a:extLst>
          </p:cNvPr>
          <p:cNvSpPr>
            <a:spLocks noGrp="1"/>
          </p:cNvSpPr>
          <p:nvPr>
            <p:ph type="title"/>
          </p:nvPr>
        </p:nvSpPr>
        <p:spPr/>
        <p:txBody>
          <a:bodyPr/>
          <a:lstStyle/>
          <a:p>
            <a:r>
              <a:rPr lang="en-US" dirty="0"/>
              <a:t>Files in your Repository</a:t>
            </a:r>
          </a:p>
        </p:txBody>
      </p:sp>
      <p:sp>
        <p:nvSpPr>
          <p:cNvPr id="3" name="Content Placeholder 2">
            <a:extLst>
              <a:ext uri="{FF2B5EF4-FFF2-40B4-BE49-F238E27FC236}">
                <a16:creationId xmlns:a16="http://schemas.microsoft.com/office/drawing/2014/main" id="{CE43D779-5471-1147-9352-748F17111DF2}"/>
              </a:ext>
            </a:extLst>
          </p:cNvPr>
          <p:cNvSpPr>
            <a:spLocks noGrp="1"/>
          </p:cNvSpPr>
          <p:nvPr>
            <p:ph idx="1"/>
          </p:nvPr>
        </p:nvSpPr>
        <p:spPr/>
        <p:txBody>
          <a:bodyPr/>
          <a:lstStyle/>
          <a:p>
            <a:pPr marL="342900" indent="-342900">
              <a:buFont typeface="Arial" panose="020B0604020202020204" pitchFamily="34" charset="0"/>
              <a:buChar char="•"/>
            </a:pPr>
            <a:r>
              <a:rPr lang="en-US" dirty="0"/>
              <a:t>Your README file with all required sections.</a:t>
            </a:r>
          </a:p>
          <a:p>
            <a:pPr marL="342900" indent="-342900">
              <a:buFont typeface="Arial" panose="020B0604020202020204" pitchFamily="34" charset="0"/>
              <a:buChar char="•"/>
            </a:pPr>
            <a:r>
              <a:rPr lang="en-US" dirty="0"/>
              <a:t>Your source code and all files necessary to run it (JAR files in case of Java, Requirements in case of Python).</a:t>
            </a:r>
          </a:p>
        </p:txBody>
      </p:sp>
    </p:spTree>
    <p:extLst>
      <p:ext uri="{BB962C8B-B14F-4D97-AF65-F5344CB8AC3E}">
        <p14:creationId xmlns:p14="http://schemas.microsoft.com/office/powerpoint/2010/main" val="3525052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1D7F-98D7-4E4E-B1E6-FAAB1AC94EBD}"/>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1A1407D3-57D5-1343-A38C-4A205C269CD4}"/>
              </a:ext>
            </a:extLst>
          </p:cNvPr>
          <p:cNvSpPr>
            <a:spLocks noGrp="1"/>
          </p:cNvSpPr>
          <p:nvPr>
            <p:ph idx="1"/>
          </p:nvPr>
        </p:nvSpPr>
        <p:spPr/>
        <p:txBody>
          <a:bodyPr>
            <a:normAutofit/>
          </a:bodyPr>
          <a:lstStyle/>
          <a:p>
            <a:r>
              <a:rPr lang="en-US" dirty="0"/>
              <a:t>I will not run your program from an IDE, you must provide instructions sufficient for me to run the program in the console.</a:t>
            </a:r>
          </a:p>
          <a:p>
            <a:r>
              <a:rPr lang="en-US" dirty="0"/>
              <a:t>Remember to provide all libraries (JAR) or necessary files for me to easily run your program.</a:t>
            </a:r>
          </a:p>
          <a:p>
            <a:r>
              <a:rPr lang="en-US" dirty="0"/>
              <a:t>Give precise and detailed instructions for running your program starting from your source code directory.</a:t>
            </a:r>
          </a:p>
          <a:p>
            <a:endParaRPr lang="en-US" dirty="0"/>
          </a:p>
          <a:p>
            <a:endParaRPr lang="en-US" dirty="0"/>
          </a:p>
          <a:p>
            <a:r>
              <a:rPr lang="en-US" dirty="0"/>
              <a:t>Do the assignment on your own. If evidence of plagiarism is found, you may fail the class.</a:t>
            </a:r>
          </a:p>
        </p:txBody>
      </p:sp>
    </p:spTree>
    <p:extLst>
      <p:ext uri="{BB962C8B-B14F-4D97-AF65-F5344CB8AC3E}">
        <p14:creationId xmlns:p14="http://schemas.microsoft.com/office/powerpoint/2010/main" val="707133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a:xfrm>
            <a:off x="838200" y="1825625"/>
            <a:ext cx="10515600" cy="4667250"/>
          </a:xfrm>
        </p:spPr>
        <p:txBody>
          <a:bodyPr>
            <a:normAutofit/>
          </a:bodyPr>
          <a:lstStyle/>
          <a:p>
            <a:pPr marL="342900" indent="-342900">
              <a:buFont typeface="Arial" panose="020B0604020202020204" pitchFamily="34" charset="0"/>
              <a:buChar char="•"/>
            </a:pPr>
            <a:r>
              <a:rPr lang="en-US" dirty="0"/>
              <a:t>This will be a challenging programming project</a:t>
            </a:r>
          </a:p>
          <a:p>
            <a:pPr marL="342900" indent="-342900">
              <a:buFont typeface="Arial" panose="020B0604020202020204" pitchFamily="34" charset="0"/>
              <a:buChar char="•"/>
            </a:pPr>
            <a:r>
              <a:rPr lang="en-US" dirty="0"/>
              <a:t>This is a team project (two students per team)</a:t>
            </a:r>
          </a:p>
          <a:p>
            <a:pPr marL="342900" indent="-342900">
              <a:buFont typeface="Arial" panose="020B0604020202020204" pitchFamily="34" charset="0"/>
              <a:buChar char="•"/>
            </a:pPr>
            <a:r>
              <a:rPr lang="en-US" dirty="0"/>
              <a:t>You may use any programming language(s)</a:t>
            </a:r>
          </a:p>
          <a:p>
            <a:pPr marL="342900" indent="-342900">
              <a:buFont typeface="Arial" panose="020B0604020202020204" pitchFamily="34" charset="0"/>
              <a:buChar char="•"/>
            </a:pPr>
            <a:r>
              <a:rPr lang="en-US" dirty="0"/>
              <a:t>You may use third-party libraries</a:t>
            </a:r>
          </a:p>
          <a:p>
            <a:pPr marL="342900" indent="-342900">
              <a:buFont typeface="Arial" panose="020B0604020202020204" pitchFamily="34" charset="0"/>
              <a:buChar char="•"/>
            </a:pPr>
            <a:r>
              <a:rPr lang="en-US" dirty="0"/>
              <a:t>You must use GitHub for this assignment; teamwork should be evident in the source code repository.</a:t>
            </a:r>
          </a:p>
          <a:p>
            <a:pPr marL="342900" indent="-342900">
              <a:buFont typeface="Arial" panose="020B0604020202020204" pitchFamily="34" charset="0"/>
              <a:buChar char="•"/>
            </a:pPr>
            <a:r>
              <a:rPr lang="en-US" dirty="0"/>
              <a:t>You will need to write a report in the README file of your repository.</a:t>
            </a:r>
          </a:p>
          <a:p>
            <a:pPr marL="342900" indent="-342900">
              <a:buFont typeface="Arial" panose="020B0604020202020204" pitchFamily="34" charset="0"/>
              <a:buChar char="•"/>
            </a:pPr>
            <a:r>
              <a:rPr lang="en-US" dirty="0"/>
              <a:t>You will also need to create a video demo of your program running.</a:t>
            </a:r>
          </a:p>
        </p:txBody>
      </p:sp>
    </p:spTree>
    <p:extLst>
      <p:ext uri="{BB962C8B-B14F-4D97-AF65-F5344CB8AC3E}">
        <p14:creationId xmlns:p14="http://schemas.microsoft.com/office/powerpoint/2010/main" val="156665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F925E-6891-1F4D-B83D-18708CC5D3A2}"/>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7FE79489-E304-F244-BBE1-51C54D4DD0CC}"/>
              </a:ext>
            </a:extLst>
          </p:cNvPr>
          <p:cNvSpPr>
            <a:spLocks noGrp="1"/>
          </p:cNvSpPr>
          <p:nvPr>
            <p:ph idx="1"/>
          </p:nvPr>
        </p:nvSpPr>
        <p:spPr/>
        <p:txBody>
          <a:bodyPr/>
          <a:lstStyle/>
          <a:p>
            <a:pPr marL="342900" indent="-342900">
              <a:buFont typeface="Arial" panose="020B0604020202020204" pitchFamily="34" charset="0"/>
              <a:buChar char="•"/>
            </a:pPr>
            <a:r>
              <a:rPr lang="en-US" dirty="0"/>
              <a:t>Practice using third-party libraries</a:t>
            </a:r>
          </a:p>
          <a:p>
            <a:pPr marL="342900" indent="-342900">
              <a:buFont typeface="Arial" panose="020B0604020202020204" pitchFamily="34" charset="0"/>
              <a:buChar char="•"/>
            </a:pPr>
            <a:r>
              <a:rPr lang="en-US" dirty="0"/>
              <a:t>Apply your knowledge of graphs to a real-world problem</a:t>
            </a:r>
          </a:p>
          <a:p>
            <a:pPr marL="342900" indent="-342900">
              <a:buFont typeface="Arial" panose="020B0604020202020204" pitchFamily="34" charset="0"/>
              <a:buChar char="•"/>
            </a:pPr>
            <a:r>
              <a:rPr lang="en-US" dirty="0"/>
              <a:t>Apply your understanding of time complexity</a:t>
            </a:r>
          </a:p>
          <a:p>
            <a:pPr marL="342900" indent="-342900">
              <a:buFont typeface="Arial" panose="020B0604020202020204" pitchFamily="34" charset="0"/>
              <a:buChar char="•"/>
            </a:pPr>
            <a:r>
              <a:rPr lang="en-US" dirty="0"/>
              <a:t>Reflect on the difficulties and your problem-solving process</a:t>
            </a:r>
          </a:p>
        </p:txBody>
      </p:sp>
    </p:spTree>
    <p:extLst>
      <p:ext uri="{BB962C8B-B14F-4D97-AF65-F5344CB8AC3E}">
        <p14:creationId xmlns:p14="http://schemas.microsoft.com/office/powerpoint/2010/main" val="47734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5D41-30E8-3B4E-8067-677F988915EB}"/>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53D070BA-5C13-C344-A55C-234D3F099B83}"/>
              </a:ext>
            </a:extLst>
          </p:cNvPr>
          <p:cNvSpPr>
            <a:spLocks noGrp="1"/>
          </p:cNvSpPr>
          <p:nvPr>
            <p:ph idx="1"/>
          </p:nvPr>
        </p:nvSpPr>
        <p:spPr/>
        <p:txBody>
          <a:bodyPr>
            <a:normAutofit/>
          </a:bodyPr>
          <a:lstStyle/>
          <a:p>
            <a:r>
              <a:rPr lang="en-US" sz="2000" dirty="0"/>
              <a:t>Given a set of URLs of webpages and the distance to crawl (depth), what are the linked webpages, and what is the closeness centrality of each of the pages? What is the most central page?</a:t>
            </a:r>
          </a:p>
          <a:p>
            <a:endParaRPr lang="en-US" sz="2000" dirty="0"/>
          </a:p>
          <a:p>
            <a:r>
              <a:rPr lang="en-US" sz="2000" dirty="0"/>
              <a:t>The program must parse the HTML document of each webpage by the </a:t>
            </a:r>
            <a:r>
              <a:rPr lang="en-US" sz="2000" i="1" dirty="0" err="1"/>
              <a:t>href</a:t>
            </a:r>
            <a:r>
              <a:rPr lang="en-US" sz="2000" dirty="0"/>
              <a:t> attribute to crawl linked pages while building a directed graph in memory. The program will accept a parameter for the distance of webpages to crawl from the input webpage (i.e., the program will crawl each linked webpage and then each linked webpage in that page and so on until reaching the desired distance specified by the caller).</a:t>
            </a:r>
          </a:p>
          <a:p>
            <a:endParaRPr lang="en-US" sz="2000" dirty="0"/>
          </a:p>
          <a:p>
            <a:r>
              <a:rPr lang="en-US" sz="2000" dirty="0"/>
              <a:t>Then, given the directed graph of the crawled web pages, the program must use closeness centrality (or a similar variation) to determine the centrality of each webpage. You must implement closeness centrality yourself (no library).</a:t>
            </a:r>
          </a:p>
        </p:txBody>
      </p:sp>
    </p:spTree>
    <p:extLst>
      <p:ext uri="{BB962C8B-B14F-4D97-AF65-F5344CB8AC3E}">
        <p14:creationId xmlns:p14="http://schemas.microsoft.com/office/powerpoint/2010/main" val="39665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0D23-A37E-6D40-96C3-189DBBDA366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337F32D-788F-EA45-9BB9-77B39629C89E}"/>
              </a:ext>
            </a:extLst>
          </p:cNvPr>
          <p:cNvSpPr>
            <a:spLocks noGrp="1"/>
          </p:cNvSpPr>
          <p:nvPr>
            <p:ph idx="1"/>
          </p:nvPr>
        </p:nvSpPr>
        <p:spPr/>
        <p:txBody>
          <a:bodyPr/>
          <a:lstStyle/>
          <a:p>
            <a:r>
              <a:rPr lang="en-US" sz="2000" dirty="0"/>
              <a:t>Assume you are asked to crawl each linked webpage to </a:t>
            </a:r>
            <a:r>
              <a:rPr lang="en-US" sz="2000" dirty="0">
                <a:hlinkClick r:id="rId2"/>
              </a:rPr>
              <a:t>https://www.spu.edu/</a:t>
            </a:r>
            <a:r>
              <a:rPr lang="en-US" sz="2000" dirty="0"/>
              <a:t> up to a distance of three web pages.</a:t>
            </a:r>
          </a:p>
          <a:p>
            <a:endParaRPr lang="en-US" sz="2000" dirty="0"/>
          </a:p>
          <a:p>
            <a:r>
              <a:rPr lang="en-US" sz="2000" dirty="0"/>
              <a:t>First, you will parse the HTML of </a:t>
            </a:r>
            <a:r>
              <a:rPr lang="en-US" sz="2000" dirty="0">
                <a:hlinkClick r:id="rId2"/>
              </a:rPr>
              <a:t>https://www.spu.edu</a:t>
            </a:r>
            <a:r>
              <a:rPr lang="en-US" sz="2000" dirty="0"/>
              <a:t> and find each link (specified by the </a:t>
            </a:r>
            <a:r>
              <a:rPr lang="en-US" sz="2000" i="1" dirty="0" err="1"/>
              <a:t>href</a:t>
            </a:r>
            <a:r>
              <a:rPr lang="en-US" sz="2000" i="1" dirty="0"/>
              <a:t> </a:t>
            </a:r>
            <a:r>
              <a:rPr lang="en-US" sz="2000" dirty="0"/>
              <a:t>attribute). Then, you will crawl each linked webpage while building the directed graph in memory.</a:t>
            </a:r>
          </a:p>
          <a:p>
            <a:endParaRPr lang="en-US" sz="2000" dirty="0"/>
          </a:p>
          <a:p>
            <a:r>
              <a:rPr lang="en-US" sz="2000" dirty="0"/>
              <a:t>Your program will repeat the process until the specified distance (depth) is reached.</a:t>
            </a:r>
          </a:p>
        </p:txBody>
      </p:sp>
    </p:spTree>
    <p:extLst>
      <p:ext uri="{BB962C8B-B14F-4D97-AF65-F5344CB8AC3E}">
        <p14:creationId xmlns:p14="http://schemas.microsoft.com/office/powerpoint/2010/main" val="113188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8264-2E39-5841-8257-F1AF0B6BE980}"/>
              </a:ext>
            </a:extLst>
          </p:cNvPr>
          <p:cNvSpPr>
            <a:spLocks noGrp="1"/>
          </p:cNvSpPr>
          <p:nvPr>
            <p:ph type="title"/>
          </p:nvPr>
        </p:nvSpPr>
        <p:spPr/>
        <p:txBody>
          <a:bodyPr/>
          <a:lstStyle/>
          <a:p>
            <a:r>
              <a:rPr lang="en-US" dirty="0"/>
              <a:t>Program Output</a:t>
            </a:r>
          </a:p>
        </p:txBody>
      </p:sp>
      <p:sp>
        <p:nvSpPr>
          <p:cNvPr id="3" name="Content Placeholder 2">
            <a:extLst>
              <a:ext uri="{FF2B5EF4-FFF2-40B4-BE49-F238E27FC236}">
                <a16:creationId xmlns:a16="http://schemas.microsoft.com/office/drawing/2014/main" id="{DD011990-4A41-E142-8EC4-2ACE0E19F9CA}"/>
              </a:ext>
            </a:extLst>
          </p:cNvPr>
          <p:cNvSpPr>
            <a:spLocks noGrp="1"/>
          </p:cNvSpPr>
          <p:nvPr>
            <p:ph idx="1"/>
          </p:nvPr>
        </p:nvSpPr>
        <p:spPr/>
        <p:txBody>
          <a:bodyPr/>
          <a:lstStyle/>
          <a:p>
            <a:r>
              <a:rPr lang="en-US" dirty="0"/>
              <a:t>The program will display the following output:</a:t>
            </a:r>
          </a:p>
          <a:p>
            <a:pPr marL="342900" indent="-342900">
              <a:buFont typeface="Arial" panose="020B0604020202020204" pitchFamily="34" charset="0"/>
              <a:buChar char="•"/>
            </a:pPr>
            <a:r>
              <a:rPr lang="en-US" dirty="0"/>
              <a:t>A graphical representation of the crawled web pages</a:t>
            </a:r>
          </a:p>
          <a:p>
            <a:pPr marL="1028700" lvl="1" indent="-342900"/>
            <a:r>
              <a:rPr lang="en-US" dirty="0"/>
              <a:t>This must be a graph</a:t>
            </a:r>
          </a:p>
          <a:p>
            <a:pPr marL="342900" indent="-342900">
              <a:buFont typeface="Arial" panose="020B0604020202020204" pitchFamily="34" charset="0"/>
              <a:buChar char="•"/>
            </a:pPr>
            <a:r>
              <a:rPr lang="en-US" dirty="0"/>
              <a:t>The closeness of each crawled web page as a list printed to the terminal or output to a CSV file.</a:t>
            </a:r>
          </a:p>
          <a:p>
            <a:pPr marL="342900" indent="-342900">
              <a:buFont typeface="Arial" panose="020B0604020202020204" pitchFamily="34" charset="0"/>
              <a:buChar char="•"/>
            </a:pPr>
            <a:r>
              <a:rPr lang="en-US" dirty="0"/>
              <a:t>The page that is the most central according to the centrality measure used.</a:t>
            </a:r>
          </a:p>
        </p:txBody>
      </p:sp>
    </p:spTree>
    <p:extLst>
      <p:ext uri="{BB962C8B-B14F-4D97-AF65-F5344CB8AC3E}">
        <p14:creationId xmlns:p14="http://schemas.microsoft.com/office/powerpoint/2010/main" val="241407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2B30C-5E1E-227D-F681-CCA6E191E6C4}"/>
              </a:ext>
            </a:extLst>
          </p:cNvPr>
          <p:cNvSpPr>
            <a:spLocks noGrp="1"/>
          </p:cNvSpPr>
          <p:nvPr>
            <p:ph type="title"/>
          </p:nvPr>
        </p:nvSpPr>
        <p:spPr/>
        <p:txBody>
          <a:bodyPr/>
          <a:lstStyle/>
          <a:p>
            <a:r>
              <a:rPr lang="en-US" dirty="0"/>
              <a:t>Program Workflow</a:t>
            </a:r>
          </a:p>
        </p:txBody>
      </p:sp>
      <p:sp>
        <p:nvSpPr>
          <p:cNvPr id="3" name="Content Placeholder 2">
            <a:extLst>
              <a:ext uri="{FF2B5EF4-FFF2-40B4-BE49-F238E27FC236}">
                <a16:creationId xmlns:a16="http://schemas.microsoft.com/office/drawing/2014/main" id="{DD681ED2-513C-921F-007F-A5D2426A8F75}"/>
              </a:ext>
            </a:extLst>
          </p:cNvPr>
          <p:cNvSpPr>
            <a:spLocks noGrp="1"/>
          </p:cNvSpPr>
          <p:nvPr>
            <p:ph idx="1"/>
          </p:nvPr>
        </p:nvSpPr>
        <p:spPr/>
        <p:txBody>
          <a:bodyPr/>
          <a:lstStyle/>
          <a:p>
            <a:pPr marL="457200" indent="-457200">
              <a:buAutoNum type="arabicPeriod"/>
            </a:pPr>
            <a:r>
              <a:rPr lang="en-US" dirty="0"/>
              <a:t>Validate parameters for URLs and depth (must be greater than 0)</a:t>
            </a:r>
          </a:p>
          <a:p>
            <a:pPr marL="457200" indent="-457200">
              <a:buAutoNum type="arabicPeriod"/>
            </a:pPr>
            <a:r>
              <a:rPr lang="en-US" dirty="0"/>
              <a:t>Retrieve each HTML file from each of the URLs</a:t>
            </a:r>
          </a:p>
          <a:p>
            <a:pPr marL="457200" indent="-457200">
              <a:buAutoNum type="arabicPeriod"/>
            </a:pPr>
            <a:r>
              <a:rPr lang="en-US" dirty="0"/>
              <a:t>Parse initial web page for linked web pages</a:t>
            </a:r>
          </a:p>
          <a:p>
            <a:pPr marL="457200" indent="-457200">
              <a:buAutoNum type="arabicPeriod"/>
            </a:pPr>
            <a:r>
              <a:rPr lang="en-US" dirty="0"/>
              <a:t>Create a graph in memory</a:t>
            </a:r>
          </a:p>
          <a:p>
            <a:pPr marL="457200" indent="-457200">
              <a:buAutoNum type="arabicPeriod"/>
            </a:pPr>
            <a:r>
              <a:rPr lang="en-US" dirty="0"/>
              <a:t>Repeat (2) and (3) for each linked web page, updating the graph</a:t>
            </a:r>
          </a:p>
          <a:p>
            <a:pPr marL="457200" indent="-457200">
              <a:buAutoNum type="arabicPeriod"/>
            </a:pPr>
            <a:r>
              <a:rPr lang="en-US" dirty="0"/>
              <a:t>Repeat (4) until the distance specified is reached</a:t>
            </a:r>
          </a:p>
          <a:p>
            <a:pPr marL="457200" indent="-457200">
              <a:buAutoNum type="arabicPeriod"/>
            </a:pPr>
            <a:r>
              <a:rPr lang="en-US" dirty="0"/>
              <a:t>Print the graph</a:t>
            </a:r>
          </a:p>
          <a:p>
            <a:pPr marL="457200" indent="-457200">
              <a:buAutoNum type="arabicPeriod"/>
            </a:pPr>
            <a:r>
              <a:rPr lang="en-US" dirty="0"/>
              <a:t>Compute the closeness of each node in the graph</a:t>
            </a:r>
          </a:p>
          <a:p>
            <a:pPr marL="457200" indent="-457200">
              <a:buAutoNum type="arabicPeriod"/>
            </a:pPr>
            <a:r>
              <a:rPr lang="en-US" dirty="0"/>
              <a:t>Print closeness computation as a list</a:t>
            </a:r>
          </a:p>
        </p:txBody>
      </p:sp>
    </p:spTree>
    <p:extLst>
      <p:ext uri="{BB962C8B-B14F-4D97-AF65-F5344CB8AC3E}">
        <p14:creationId xmlns:p14="http://schemas.microsoft.com/office/powerpoint/2010/main" val="2912264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DD23-B4F1-48BA-861A-5C368F0A4023}"/>
              </a:ext>
            </a:extLst>
          </p:cNvPr>
          <p:cNvSpPr>
            <a:spLocks noGrp="1"/>
          </p:cNvSpPr>
          <p:nvPr>
            <p:ph type="title"/>
          </p:nvPr>
        </p:nvSpPr>
        <p:spPr/>
        <p:txBody>
          <a:bodyPr/>
          <a:lstStyle/>
          <a:p>
            <a:r>
              <a:rPr lang="en-US" dirty="0">
                <a:latin typeface="Arial"/>
                <a:cs typeface="Arial"/>
              </a:rPr>
              <a:t>Deliverables</a:t>
            </a:r>
          </a:p>
        </p:txBody>
      </p:sp>
      <p:sp>
        <p:nvSpPr>
          <p:cNvPr id="3" name="Content Placeholder 2">
            <a:extLst>
              <a:ext uri="{FF2B5EF4-FFF2-40B4-BE49-F238E27FC236}">
                <a16:creationId xmlns:a16="http://schemas.microsoft.com/office/drawing/2014/main" id="{0D0117B7-7002-4A07-82AB-38817802B1AA}"/>
              </a:ext>
            </a:extLst>
          </p:cNvPr>
          <p:cNvSpPr>
            <a:spLocks noGrp="1"/>
          </p:cNvSpPr>
          <p:nvPr>
            <p:ph idx="1"/>
          </p:nvPr>
        </p:nvSpPr>
        <p:spPr/>
        <p:txBody>
          <a:bodyPr vert="horz" lIns="91440" tIns="45720" rIns="91440" bIns="45720" rtlCol="0" anchor="t">
            <a:normAutofit/>
          </a:bodyPr>
          <a:lstStyle/>
          <a:p>
            <a:pPr marL="342900" indent="-342900">
              <a:buFont typeface="Arial" panose="020B0604020202020204" pitchFamily="34" charset="0"/>
              <a:buChar char="•"/>
            </a:pPr>
            <a:r>
              <a:rPr lang="en-US" dirty="0"/>
              <a:t>README file with instructions on how to run your program, and your reflections</a:t>
            </a:r>
          </a:p>
          <a:p>
            <a:pPr marL="342900" indent="-342900">
              <a:buFont typeface="Arial" panose="020B0604020202020204" pitchFamily="34" charset="0"/>
              <a:buChar char="•"/>
            </a:pPr>
            <a:r>
              <a:rPr lang="en-US" dirty="0"/>
              <a:t>A link to your video demo showing your program running</a:t>
            </a:r>
          </a:p>
          <a:p>
            <a:pPr marL="342900" indent="-342900">
              <a:buFont typeface="Arial" panose="020B0604020202020204" pitchFamily="34" charset="0"/>
              <a:buChar char="•"/>
            </a:pPr>
            <a:r>
              <a:rPr lang="en-US" dirty="0"/>
              <a:t>Source code of your program</a:t>
            </a:r>
          </a:p>
          <a:p>
            <a:pPr marL="342900" indent="-342900">
              <a:buFont typeface="Arial" panose="020B0604020202020204" pitchFamily="34" charset="0"/>
              <a:buChar char="•"/>
            </a:pPr>
            <a:r>
              <a:rPr lang="en-US" dirty="0"/>
              <a:t>All necessary dependencies of your program (e.g., JAR files for Java)</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86880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47A0-A7A5-084E-88A0-979E58D47EA4}"/>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175F7478-DF6D-8B45-BD16-65394B23C2B4}"/>
              </a:ext>
            </a:extLst>
          </p:cNvPr>
          <p:cNvSpPr>
            <a:spLocks noGrp="1"/>
          </p:cNvSpPr>
          <p:nvPr>
            <p:ph idx="1"/>
          </p:nvPr>
        </p:nvSpPr>
        <p:spPr>
          <a:xfrm>
            <a:off x="121185" y="1825625"/>
            <a:ext cx="11953301" cy="4351338"/>
          </a:xfrm>
        </p:spPr>
        <p:txBody>
          <a:bodyPr vert="horz" lIns="91440" tIns="45720" rIns="91440" bIns="45720" rtlCol="0" anchor="t">
            <a:normAutofit lnSpcReduction="10000"/>
          </a:bodyPr>
          <a:lstStyle/>
          <a:p>
            <a:r>
              <a:rPr lang="en-US" sz="2000" dirty="0"/>
              <a:t>PR	</a:t>
            </a:r>
            <a:r>
              <a:rPr lang="en-US" sz="2000" b="0" dirty="0"/>
              <a:t>Peer review form </a:t>
            </a:r>
            <a:r>
              <a:rPr lang="en-US" sz="2000" dirty="0"/>
              <a:t>0 – 10 </a:t>
            </a:r>
          </a:p>
          <a:p>
            <a:r>
              <a:rPr lang="en-US" sz="2000" dirty="0"/>
              <a:t>G	</a:t>
            </a:r>
            <a:r>
              <a:rPr lang="en-US" sz="2000" b="0" dirty="0"/>
              <a:t>The program uses a graph to model home visits </a:t>
            </a:r>
            <a:r>
              <a:rPr lang="en-US" sz="2000" dirty="0"/>
              <a:t>0/1</a:t>
            </a:r>
            <a:endParaRPr lang="en-US" sz="2000" b="0" u="sng" dirty="0"/>
          </a:p>
          <a:p>
            <a:r>
              <a:rPr lang="en-US" sz="2000" dirty="0"/>
              <a:t>V	</a:t>
            </a:r>
            <a:r>
              <a:rPr lang="en-US" sz="2000" b="0" dirty="0"/>
              <a:t>The video thoroughly shows the program running </a:t>
            </a:r>
            <a:r>
              <a:rPr lang="en-US" sz="2000" dirty="0"/>
              <a:t>0 - 15</a:t>
            </a:r>
          </a:p>
          <a:p>
            <a:r>
              <a:rPr lang="en-US" sz="2000" dirty="0">
                <a:latin typeface="Arial"/>
                <a:cs typeface="Arial"/>
              </a:rPr>
              <a:t>ALS	</a:t>
            </a:r>
            <a:r>
              <a:rPr lang="en-US" sz="2000" b="0" dirty="0">
                <a:latin typeface="Arial"/>
                <a:cs typeface="Arial"/>
              </a:rPr>
              <a:t>The README file has all the sections: Introduction, Description, Requirements, User 	Manual, Reflection, Results </a:t>
            </a:r>
            <a:r>
              <a:rPr lang="en-US" sz="2000" dirty="0">
                <a:latin typeface="Arial"/>
                <a:cs typeface="Arial"/>
              </a:rPr>
              <a:t>[0 – 6]</a:t>
            </a:r>
          </a:p>
          <a:p>
            <a:r>
              <a:rPr lang="en-US" sz="2000" dirty="0"/>
              <a:t>Q[5]	</a:t>
            </a:r>
            <a:r>
              <a:rPr lang="en-US" sz="2000" b="0" dirty="0"/>
              <a:t>Quality of each section </a:t>
            </a:r>
            <a:r>
              <a:rPr lang="en-US" sz="2000" dirty="0"/>
              <a:t>{[0 – 2], [0 – 2], [0 – 8], [0 – 8], [0 – 15], [0 – 9]}</a:t>
            </a:r>
          </a:p>
          <a:p>
            <a:r>
              <a:rPr lang="en-US" sz="2000" dirty="0"/>
              <a:t>I	</a:t>
            </a:r>
            <a:r>
              <a:rPr lang="en-US" sz="2000" b="0" dirty="0"/>
              <a:t>Are the instructions enough to run the program? Does the program run?</a:t>
            </a:r>
            <a:r>
              <a:rPr lang="en-US" sz="2000" dirty="0"/>
              <a:t> [0.0 – 1.0]</a:t>
            </a:r>
          </a:p>
          <a:p>
            <a:r>
              <a:rPr lang="en-US" sz="2000" dirty="0">
                <a:latin typeface="Arial"/>
                <a:cs typeface="Arial"/>
              </a:rPr>
              <a:t>R	</a:t>
            </a:r>
            <a:r>
              <a:rPr lang="en-US" sz="2000" b="0" dirty="0">
                <a:latin typeface="Arial"/>
                <a:cs typeface="Arial"/>
              </a:rPr>
              <a:t>Requirements are clear and included (i.e., JAR files for Java) </a:t>
            </a:r>
            <a:r>
              <a:rPr lang="en-US" sz="2000" dirty="0">
                <a:latin typeface="Arial"/>
                <a:cs typeface="Arial"/>
              </a:rPr>
              <a:t>[0 – 5]</a:t>
            </a:r>
          </a:p>
          <a:p>
            <a:r>
              <a:rPr lang="en-US" sz="2000" dirty="0"/>
              <a:t>AN	</a:t>
            </a:r>
            <a:r>
              <a:rPr lang="en-US" sz="2000" b="0" dirty="0"/>
              <a:t>The program animates the graph as it is being built (extra credit) </a:t>
            </a:r>
            <a:r>
              <a:rPr lang="en-US" sz="2000" dirty="0"/>
              <a:t>[0 – 15]</a:t>
            </a:r>
          </a:p>
          <a:p>
            <a:r>
              <a:rPr lang="en-US" sz="2000" dirty="0"/>
              <a:t>QP	</a:t>
            </a:r>
            <a:r>
              <a:rPr lang="en-US" sz="2000" b="0" dirty="0"/>
              <a:t>Quality of the program</a:t>
            </a:r>
            <a:r>
              <a:rPr lang="en-US" sz="2000" dirty="0"/>
              <a:t> [0 – 20]</a:t>
            </a:r>
          </a:p>
          <a:p>
            <a:r>
              <a:rPr lang="en-US" sz="2000" dirty="0"/>
              <a:t>PP	</a:t>
            </a:r>
            <a:r>
              <a:rPr lang="en-US" sz="2000" b="0" dirty="0"/>
              <a:t>Programming practices (acquire negative points for bad programming practices) </a:t>
            </a:r>
            <a:r>
              <a:rPr lang="en-US" sz="2000" dirty="0"/>
              <a:t>[0 – 50]</a:t>
            </a:r>
          </a:p>
          <a:p>
            <a:r>
              <a:rPr lang="en-US" sz="2000" dirty="0"/>
              <a:t>Grade = (PR + V + ALS + SUM(Q) + R + AN + QP – PP) * G * I </a:t>
            </a:r>
          </a:p>
          <a:p>
            <a:endParaRPr lang="en-US" sz="2000" dirty="0"/>
          </a:p>
        </p:txBody>
      </p:sp>
    </p:spTree>
    <p:extLst>
      <p:ext uri="{BB962C8B-B14F-4D97-AF65-F5344CB8AC3E}">
        <p14:creationId xmlns:p14="http://schemas.microsoft.com/office/powerpoint/2010/main" val="3629514738"/>
      </p:ext>
    </p:extLst>
  </p:cSld>
  <p:clrMapOvr>
    <a:masterClrMapping/>
  </p:clrMapOvr>
</p:sld>
</file>

<file path=ppt/theme/theme1.xml><?xml version="1.0" encoding="utf-8"?>
<a:theme xmlns:a="http://schemas.openxmlformats.org/drawingml/2006/main" name="Office Theme">
  <a:themeElements>
    <a:clrScheme name="SPU">
      <a:dk1>
        <a:srgbClr val="000000"/>
      </a:dk1>
      <a:lt1>
        <a:srgbClr val="FFFFFF"/>
      </a:lt1>
      <a:dk2>
        <a:srgbClr val="3B1C1F"/>
      </a:dk2>
      <a:lt2>
        <a:srgbClr val="E5E5E0"/>
      </a:lt2>
      <a:accent1>
        <a:srgbClr val="592B2F"/>
      </a:accent1>
      <a:accent2>
        <a:srgbClr val="BA202E"/>
      </a:accent2>
      <a:accent3>
        <a:srgbClr val="ED2024"/>
      </a:accent3>
      <a:accent4>
        <a:srgbClr val="C9B17F"/>
      </a:accent4>
      <a:accent5>
        <a:srgbClr val="DFDF00"/>
      </a:accent5>
      <a:accent6>
        <a:srgbClr val="592B2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U-widescreen-rebrand-2018" id="{671BC718-4159-5E47-91FA-65DA1374B001}" vid="{C6E1943D-3842-444B-9FA4-3E07E9D433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7933</TotalTime>
  <Words>1004</Words>
  <Application>Microsoft Macintosh PowerPoint</Application>
  <PresentationFormat>Widescreen</PresentationFormat>
  <Paragraphs>88</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Calibri</vt:lpstr>
      <vt:lpstr>Office Theme</vt:lpstr>
      <vt:lpstr>Term Project</vt:lpstr>
      <vt:lpstr>Project Overview</vt:lpstr>
      <vt:lpstr>Project Goals</vt:lpstr>
      <vt:lpstr>Description</vt:lpstr>
      <vt:lpstr>Example</vt:lpstr>
      <vt:lpstr>Program Output</vt:lpstr>
      <vt:lpstr>Program Workflow</vt:lpstr>
      <vt:lpstr>Deliverables</vt:lpstr>
      <vt:lpstr>Grading</vt:lpstr>
      <vt:lpstr>Reflection Requirements</vt:lpstr>
      <vt:lpstr>Overview of Required README Sections</vt:lpstr>
      <vt:lpstr>Files in your Repository</vt:lpstr>
      <vt:lpstr>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3430</dc:title>
  <dc:creator>Arias Arevalo, Carlos</dc:creator>
  <cp:lastModifiedBy>Arias Arevalo, Carlos</cp:lastModifiedBy>
  <cp:revision>197</cp:revision>
  <dcterms:created xsi:type="dcterms:W3CDTF">2020-01-29T18:02:02Z</dcterms:created>
  <dcterms:modified xsi:type="dcterms:W3CDTF">2024-02-15T23:03:43Z</dcterms:modified>
</cp:coreProperties>
</file>