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9" r:id="rId3"/>
    <p:sldId id="410" r:id="rId4"/>
    <p:sldId id="405" r:id="rId5"/>
    <p:sldId id="406" r:id="rId6"/>
    <p:sldId id="407" r:id="rId7"/>
    <p:sldId id="404" r:id="rId8"/>
    <p:sldId id="409" r:id="rId9"/>
    <p:sldId id="408" r:id="rId10"/>
    <p:sldId id="411" r:id="rId11"/>
    <p:sldId id="412" r:id="rId12"/>
    <p:sldId id="455" r:id="rId13"/>
    <p:sldId id="413" r:id="rId14"/>
    <p:sldId id="400" r:id="rId15"/>
    <p:sldId id="420" r:id="rId16"/>
    <p:sldId id="415" r:id="rId17"/>
    <p:sldId id="416" r:id="rId18"/>
    <p:sldId id="417" r:id="rId19"/>
    <p:sldId id="418" r:id="rId20"/>
    <p:sldId id="419" r:id="rId21"/>
    <p:sldId id="422" r:id="rId22"/>
    <p:sldId id="421" r:id="rId23"/>
    <p:sldId id="423" r:id="rId24"/>
    <p:sldId id="424" r:id="rId25"/>
    <p:sldId id="425" r:id="rId26"/>
    <p:sldId id="426" r:id="rId27"/>
    <p:sldId id="428" r:id="rId28"/>
    <p:sldId id="427" r:id="rId29"/>
    <p:sldId id="429" r:id="rId30"/>
    <p:sldId id="430" r:id="rId31"/>
    <p:sldId id="431" r:id="rId32"/>
    <p:sldId id="401" r:id="rId33"/>
    <p:sldId id="438" r:id="rId34"/>
    <p:sldId id="439" r:id="rId35"/>
    <p:sldId id="440" r:id="rId36"/>
    <p:sldId id="441" r:id="rId37"/>
    <p:sldId id="437" r:id="rId38"/>
    <p:sldId id="442" r:id="rId39"/>
    <p:sldId id="443" r:id="rId40"/>
    <p:sldId id="444" r:id="rId41"/>
    <p:sldId id="445" r:id="rId42"/>
    <p:sldId id="447" r:id="rId43"/>
    <p:sldId id="452" r:id="rId44"/>
    <p:sldId id="453" r:id="rId45"/>
    <p:sldId id="454" r:id="rId46"/>
    <p:sldId id="449" r:id="rId47"/>
    <p:sldId id="448" r:id="rId48"/>
    <p:sldId id="262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영전" initials="이" lastIdx="2" clrIdx="0">
    <p:extLst>
      <p:ext uri="{19B8F6BF-5375-455C-9EA6-DF929625EA0E}">
        <p15:presenceInfo xmlns:p15="http://schemas.microsoft.com/office/powerpoint/2012/main" userId="이영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059" autoAdjust="0"/>
  </p:normalViewPr>
  <p:slideViewPr>
    <p:cSldViewPr snapToGrid="0">
      <p:cViewPr varScale="1">
        <p:scale>
          <a:sx n="74" d="100"/>
          <a:sy n="74" d="100"/>
        </p:scale>
        <p:origin x="199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7CAAA3-9815-4F17-80FD-24BBC75E1E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AC882-EDB2-4BB5-8D1C-9F43A54BC3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16244-E1FB-4641-9890-C351873D724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C8602-8B2B-4444-ABA6-79B14904C5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943C1-D4F0-48AD-B842-70FA1F0DC7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8422-93D0-4371-9D60-DFAABA48C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594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A884E371-BC14-4D51-85A7-E163FE70E842}" type="datetimeFigureOut">
              <a:rPr lang="ko-KR" altLang="en-US" smtClean="0"/>
              <a:pPr/>
              <a:t>2022-01-25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036C714B-5EC4-4D65-BD96-7813AC11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1405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BDBA-E69F-4291-A81E-831ADB8212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4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E8F7-CBB9-45B7-B718-2D0B05FAF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074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7BFB-BE30-484A-B357-D7546A89F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36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7425-7EE7-4D21-8E75-DF276E7B11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262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9EAD8-2E0B-4FB3-886F-E24713821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572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396F8-8052-490D-B27F-69A7A1DC9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01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A499-3543-4DE8-83D3-2B061F68C1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97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D8708-6A4B-4466-B988-1C3A2EBF24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683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8D70-B4FD-49C6-B5C6-0B09844B16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14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50CF3-C684-4B6E-A334-3FF04043CD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181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A073-A594-4137-B26F-F08C65C747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38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653E-EE78-4DED-98F4-876199EAB7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561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747A-4921-46E2-8E2A-F7C5998C00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16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E75E-3338-4EEC-891E-7E9EF94198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404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D296A-4AEA-4743-B096-9F1C16FA88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04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851D-0E74-49F4-9EBA-625291080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442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EB34-4544-4828-A57E-DC92273C64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002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E31E2-B33A-476B-9ACA-E5A94A4E8F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762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E0C41-46A5-46B9-8F55-F945912A6C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019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3FE2B-2FAB-4DF5-8539-8AE5AB9E01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403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E15A-AF3A-4F5A-A08B-18E1D0AB7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632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5568C-132B-43A8-AAD2-6736B63C24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4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CD02-3877-449C-A2EB-40EF88B44A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997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BCEC7-8445-4448-8D0D-1AD756FF06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777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7DA5-7D14-48AE-AD90-4069E420D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962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0C47-4A63-4B59-AD76-1B3AE8C42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985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F300-0F55-4F3E-AE08-F53345C288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25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D766-AD48-4833-9135-29F8D8F570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5174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D40FE-F2C4-4967-B888-C6EE84E1B1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689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B1EB-3C05-48DB-BC6E-89588AFFF0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751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B1BE-D456-4D73-9FB9-13BAA8756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7603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51C0-8106-464F-89E3-BD6B5C475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609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2285-AF63-4AAA-9459-677A7FBA8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05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E8ECD-FAD3-4F0F-84FA-EA0AE7A7C2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642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B2D6-D4AB-4491-963B-4B77C3F174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9859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DF99-A7A1-4E02-A15C-95C7386468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0507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EB03-A9F7-447E-9263-866D9CDC67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252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DC84-BC17-4C74-ABC0-AE3E86FD72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9470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3467-B39C-4592-9B5D-722FEC54E3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5094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D58A-D787-4BAE-BB36-05D634AF09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3189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AFC2-545A-419A-B7A1-8BB226571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0968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12480-CE17-4CBA-9E55-1304769621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2842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BEEC-A284-43C4-ABE9-24A05E1743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81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F50E-C0C3-41E2-9EC2-3DF0973B5B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95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F114-E3AF-4E34-B39E-BB259E0265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169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315F-B6C9-41C0-9AAD-BBCA77793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36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6565-20A4-4B9C-986F-052878CD2D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380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F55A-5B3D-4063-96FB-CE9E2998B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00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2pPr>
            <a:lvl3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3pPr>
            <a:lvl4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4pPr>
            <a:lvl5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298546" y="78183"/>
            <a:ext cx="184099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추천시스템 세미나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Collaborative Filtering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282583" y="0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ybigta-data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PTxqPfG_lXY" TargetMode="External"/><Relationship Id="rId5" Type="http://schemas.openxmlformats.org/officeDocument/2006/relationships/hyperlink" Target="https://brunch.co.kr/@tristanmhhd/19" TargetMode="External"/><Relationship Id="rId4" Type="http://schemas.openxmlformats.org/officeDocument/2006/relationships/hyperlink" Target="https://thinkingneuron.com/how-to-find-the-best-hyperparameters-using-manual-search-in-python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C824ECE7-875B-42C2-B4E7-F48813808A37}"/>
              </a:ext>
            </a:extLst>
          </p:cNvPr>
          <p:cNvSpPr/>
          <p:nvPr userDrawn="1"/>
        </p:nvSpPr>
        <p:spPr>
          <a:xfrm>
            <a:off x="2478407" y="3215021"/>
            <a:ext cx="7225353" cy="476809"/>
          </a:xfrm>
          <a:prstGeom prst="parallelogram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Optimization</a:t>
            </a:r>
            <a:endParaRPr lang="ko-KR" altLang="en-US" sz="4800" b="1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257744" y="739523"/>
            <a:ext cx="1676509" cy="6001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16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 </a:t>
            </a:r>
            <a:r>
              <a:rPr lang="ko-KR" altLang="en-US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강의자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김건우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4916129" y="329190"/>
            <a:ext cx="234991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정규세션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re Did &amp;#39;Doggo&amp;#39; Come From? Wouldn&amp;#39;t You Like to Know, Fren | WIRED">
            <a:extLst>
              <a:ext uri="{FF2B5EF4-FFF2-40B4-BE49-F238E27FC236}">
                <a16:creationId xmlns:a16="http://schemas.microsoft.com/office/drawing/2014/main" id="{02C40D35-6495-4315-8C29-147F264EE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364" y="1694261"/>
            <a:ext cx="3010930" cy="22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05A90F-59C0-45E3-91F2-209DEFDD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33" y="4126681"/>
            <a:ext cx="3665168" cy="229740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MLE, MAP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Maximum Likelihood Estimation (MLE) - </a:t>
                </a:r>
                <a:r>
                  <a:rPr lang="en-US" altLang="ko-KR" sz="2000" b="1" dirty="0"/>
                  <a:t>Regression</a:t>
                </a:r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sz="1800" dirty="0"/>
                  <a:t>Continuous Input X : dog’s leg length</a:t>
                </a:r>
              </a:p>
              <a:p>
                <a:r>
                  <a:rPr lang="en-US" altLang="ko-KR" sz="1800" dirty="0"/>
                  <a:t>Continuous Output Y : dog’s weight</a:t>
                </a:r>
              </a:p>
              <a:p>
                <a:r>
                  <a:rPr lang="en-US" altLang="ko-KR" sz="1800" dirty="0"/>
                  <a:t>Dataset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Weight Estimation Model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𝑎𝑙𝑤𝑎𝑦𝑠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𝑓𝑜𝑙𝑙𝑜𝑤𝑠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𝑑𝑢𝑒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′</m:t>
                      </m:r>
                      <m:r>
                        <a:rPr lang="en-US" altLang="ko-KR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𝑈𝑛𝑐𝑒𝑟𝑡𝑎𝑖𝑛𝑡𝑦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Re-express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𝑝𝑑𝑓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1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57600" lvl="8" indent="0">
                  <a:buNone/>
                </a:pPr>
                <a:r>
                  <a:rPr lang="en-US" dirty="0"/>
                  <a:t>     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694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4F7EE-04F7-4883-8FCE-0FD12458A9B1}"/>
              </a:ext>
            </a:extLst>
          </p:cNvPr>
          <p:cNvCxnSpPr/>
          <p:nvPr/>
        </p:nvCxnSpPr>
        <p:spPr>
          <a:xfrm>
            <a:off x="9934035" y="3105782"/>
            <a:ext cx="0" cy="741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F03B5A-AC3E-44B2-9405-EBD8FF4349CC}"/>
              </a:ext>
            </a:extLst>
          </p:cNvPr>
          <p:cNvSpPr txBox="1"/>
          <p:nvPr/>
        </p:nvSpPr>
        <p:spPr>
          <a:xfrm>
            <a:off x="9977486" y="3325198"/>
            <a:ext cx="158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Leg length : 10cm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D7250EA-2679-4B4A-952F-22A369D230A7}"/>
              </a:ext>
            </a:extLst>
          </p:cNvPr>
          <p:cNvCxnSpPr>
            <a:cxnSpLocks/>
          </p:cNvCxnSpPr>
          <p:nvPr/>
        </p:nvCxnSpPr>
        <p:spPr>
          <a:xfrm flipV="1">
            <a:off x="10091367" y="2055458"/>
            <a:ext cx="939191" cy="420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4C237A4-CDAF-4896-9B68-A4AD43C102E5}"/>
              </a:ext>
            </a:extLst>
          </p:cNvPr>
          <p:cNvSpPr txBox="1"/>
          <p:nvPr/>
        </p:nvSpPr>
        <p:spPr>
          <a:xfrm>
            <a:off x="10993565" y="1914666"/>
            <a:ext cx="129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Weight : 20kg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4EF3BE-E00A-41AD-99A3-972AE1420BB6}"/>
              </a:ext>
            </a:extLst>
          </p:cNvPr>
          <p:cNvSpPr txBox="1"/>
          <p:nvPr/>
        </p:nvSpPr>
        <p:spPr>
          <a:xfrm>
            <a:off x="8115122" y="6322303"/>
            <a:ext cx="184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Gaussian Distribution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3156C3-5676-4DAC-A37C-F1FE5493136D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7A3E9C-3AB4-4B49-AC1E-4A86E86AF6E4}"/>
              </a:ext>
            </a:extLst>
          </p:cNvPr>
          <p:cNvSpPr/>
          <p:nvPr/>
        </p:nvSpPr>
        <p:spPr>
          <a:xfrm>
            <a:off x="10288074" y="22612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9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MLE, MAP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Maximum Likelihood Estimation (MLE) - </a:t>
                </a:r>
                <a:r>
                  <a:rPr lang="en-US" altLang="ko-KR" sz="2000" b="1" dirty="0"/>
                  <a:t>Regression</a:t>
                </a: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b="0" dirty="0"/>
              </a:p>
              <a:p>
                <a:pPr marL="0" indent="0">
                  <a:buNone/>
                </a:pPr>
                <a:r>
                  <a:rPr lang="en-US" altLang="ko-KR" sz="1800" b="0" dirty="0"/>
                  <a:t>Probability </a:t>
                </a:r>
                <a:r>
                  <a:rPr lang="en-US" altLang="ko-KR" sz="1800" dirty="0"/>
                  <a:t>to have dataset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ko-KR" sz="1800" dirty="0"/>
                  <a:t> : likelihood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Re-express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r>
                                      <a:rPr lang="ko-KR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</m:e>
                    </m:nary>
                    <m:r>
                      <a:rPr lang="ko-KR" alt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𝑐𝑜𝑛𝑠𝑡𝑎𝑛𝑡𝑠</m:t>
                    </m:r>
                  </m:oMath>
                </a14:m>
                <a:endParaRPr lang="en-US" altLang="ko-KR" sz="1800" b="0" dirty="0"/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sz="1800" b="1" dirty="0"/>
                  <a:t>Final form: </a:t>
                </a:r>
                <a14:m>
                  <m:oMath xmlns:m="http://schemas.openxmlformats.org/officeDocument/2006/math"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𝐌𝐋𝐄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sz="18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ko-KR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similar to MSE, L2 Loss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4" t="-1737" b="-5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24C2FB0-29C7-44E7-90BB-648E31CCB940}"/>
              </a:ext>
            </a:extLst>
          </p:cNvPr>
          <p:cNvCxnSpPr>
            <a:cxnSpLocks/>
          </p:cNvCxnSpPr>
          <p:nvPr/>
        </p:nvCxnSpPr>
        <p:spPr>
          <a:xfrm>
            <a:off x="6722011" y="3755860"/>
            <a:ext cx="889686" cy="2842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D2940F-B32C-4DF8-9DAF-888031A7A7E3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6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MLE, MAP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Maximum Likelihood Estimation (MLE) -</a:t>
                </a:r>
                <a:r>
                  <a:rPr lang="en-US" altLang="ko-KR" sz="2400" b="1" dirty="0"/>
                  <a:t> </a:t>
                </a:r>
                <a:r>
                  <a:rPr lang="en-US" altLang="ko-KR" sz="2000" b="1" dirty="0"/>
                  <a:t>Classification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dirty="0"/>
                  <a:t>Predicted class probabilities (</a:t>
                </a:r>
                <a:r>
                  <a:rPr lang="en-US" dirty="0" err="1"/>
                  <a:t>softmax</a:t>
                </a:r>
                <a:r>
                  <a:rPr lang="en-US" dirty="0"/>
                  <a:t> over output)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𝑖𝑐𝑡𝑒𝑑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𝑝𝑟𝑜𝑏𝑎𝑏𝑖𝑙𝑖𝑡𝑖𝑒𝑠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0.5, 0.2, 0.3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ground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0, 0, 1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=1∗1∗0.3=0.3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𝑙𝑜𝑔𝑙𝑖𝑘𝑒𝑙𝑖h𝑜𝑜𝑑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9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𝑙𝑜𝑔𝑙𝑖𝑘𝑒𝑙𝑖h𝑜𝑜𝑑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C3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C3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C3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𝑙𝑜𝑔𝑓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0" t="-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41,134 Three Animals Stock Photos, Pictures &amp; Royalty-Free Images - iStock">
            <a:extLst>
              <a:ext uri="{FF2B5EF4-FFF2-40B4-BE49-F238E27FC236}">
                <a16:creationId xmlns:a16="http://schemas.microsoft.com/office/drawing/2014/main" id="{13E0AFB9-6606-413D-B658-BE425F1CD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97" y="1761523"/>
            <a:ext cx="3356658" cy="215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F58CA9-5BB6-4254-9E67-945612D8246A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MLE, MAP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 Maximum A Posterior (MAP)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1800" dirty="0"/>
                  <a:t>Find out parameters only using ‘data’ – MLE</a:t>
                </a:r>
              </a:p>
              <a:p>
                <a:r>
                  <a:rPr lang="en-US" sz="1800" dirty="0"/>
                  <a:t>Find out parameters using ‘data’ and ‘prior’ – MAP</a:t>
                </a:r>
              </a:p>
              <a:p>
                <a:pPr marL="0" indent="0">
                  <a:buNone/>
                </a:pP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Posterior : 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nary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/>
                  <a:t>Re-express: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4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4069205-15F4-4980-BBAD-A0574CCB99C3}"/>
              </a:ext>
            </a:extLst>
          </p:cNvPr>
          <p:cNvCxnSpPr/>
          <p:nvPr/>
        </p:nvCxnSpPr>
        <p:spPr>
          <a:xfrm flipV="1">
            <a:off x="2718486" y="3731741"/>
            <a:ext cx="3262184" cy="3954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586C1-F38D-430A-B66A-6A67B65C7472}"/>
                  </a:ext>
                </a:extLst>
              </p:cNvPr>
              <p:cNvSpPr txBox="1"/>
              <p:nvPr/>
            </p:nvSpPr>
            <p:spPr>
              <a:xfrm>
                <a:off x="5980669" y="3521676"/>
                <a:ext cx="4707926" cy="666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LcPeriod"/>
                </a:pPr>
                <a:r>
                  <a:rPr lang="en-US" sz="1400" dirty="0"/>
                  <a:t>Integral is in denominator due to continuous data </a:t>
                </a:r>
              </a:p>
              <a:p>
                <a:pPr marL="400050" indent="-400050">
                  <a:buFont typeface="+mj-lt"/>
                  <a:buAutoNum type="romanLcPeriod"/>
                </a:pPr>
                <a:r>
                  <a:rPr lang="en-US" sz="1400" dirty="0"/>
                  <a:t>Substitute denominator as ‘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400" dirty="0"/>
                  <a:t>’  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nary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586C1-F38D-430A-B66A-6A67B65C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669" y="3521676"/>
                <a:ext cx="4707926" cy="666080"/>
              </a:xfrm>
              <a:prstGeom prst="rect">
                <a:avLst/>
              </a:prstGeom>
              <a:blipFill>
                <a:blip r:embed="rId4"/>
                <a:stretch>
                  <a:fillRect l="-648" t="-5505" r="-648" b="-60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8E0228-2360-4556-A988-7470D422AD2F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0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MLE, MAP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710" y="1570258"/>
                <a:ext cx="11934290" cy="49149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 Maximum A Posterior (MAP)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State ‘prior’ : “In order to prevent overfitting problem, reduce network’s representation by lowering the absolute value of ‘w’” </a:t>
                </a:r>
              </a:p>
              <a:p>
                <a:pPr marL="0" indent="0">
                  <a:buNone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It can be expressed as ‘w’ follows Gaussian Distribution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800" b="0" dirty="0"/>
                  <a:t>Re-express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logp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logp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altLang="ko-K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710" y="1570258"/>
                <a:ext cx="11934290" cy="4914900"/>
              </a:xfrm>
              <a:blipFill>
                <a:blip r:embed="rId3"/>
                <a:stretch>
                  <a:fillRect l="-664" t="-1737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153B52E-0648-4775-9CA3-BEC2847FBA4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489989" y="4423719"/>
            <a:ext cx="986204" cy="6355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721404-DF80-4091-9DA3-8F31D3D29F14}"/>
                  </a:ext>
                </a:extLst>
              </p:cNvPr>
              <p:cNvSpPr txBox="1"/>
              <p:nvPr/>
            </p:nvSpPr>
            <p:spPr>
              <a:xfrm>
                <a:off x="9018096" y="5059318"/>
                <a:ext cx="2916194" cy="917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Minimize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altLang="ko-KR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721404-DF80-4091-9DA3-8F31D3D29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096" y="5059318"/>
                <a:ext cx="2916194" cy="917815"/>
              </a:xfrm>
              <a:prstGeom prst="rect">
                <a:avLst/>
              </a:prstGeom>
              <a:blipFill>
                <a:blip r:embed="rId4"/>
                <a:stretch>
                  <a:fillRect l="-416" t="-65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9297B-C9C5-4707-9784-9AE3E5A08CCA}"/>
                  </a:ext>
                </a:extLst>
              </p:cNvPr>
              <p:cNvSpPr txBox="1"/>
              <p:nvPr/>
            </p:nvSpPr>
            <p:spPr>
              <a:xfrm>
                <a:off x="257710" y="5850788"/>
                <a:ext cx="11087475" cy="571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tx1"/>
                    </a:solidFill>
                  </a:rPr>
                  <a:t>Final form: </a:t>
                </a:r>
                <a14:m>
                  <m:oMath xmlns:m="http://schemas.openxmlformats.org/officeDocument/2006/math">
                    <m:r>
                      <a:rPr lang="en-US" altLang="ko-KR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𝐌𝐀𝐏</m:t>
                    </m:r>
                    <m:r>
                      <a:rPr lang="en-US" altLang="ko-KR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d>
                      <m:dPr>
                        <m:ctrlP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</m:d>
                    <m:r>
                      <a:rPr lang="en-US" altLang="ko-KR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Sup>
                          <m:sSubSup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ko-K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Sup>
                          <m:sSubSup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similar to weight decay, L2 Regularization</a:t>
                </a:r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9297B-C9C5-4707-9784-9AE3E5A0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0" y="5850788"/>
                <a:ext cx="11087475" cy="571182"/>
              </a:xfrm>
              <a:prstGeom prst="rect">
                <a:avLst/>
              </a:prstGeom>
              <a:blipFill>
                <a:blip r:embed="rId5"/>
                <a:stretch>
                  <a:fillRect l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11AEEF-13CC-4534-9E1D-A83DDE117EF4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462628-290D-45B2-AA58-7B9860CE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2291C-1764-4A11-9F22-AE8273332D6F}"/>
              </a:ext>
            </a:extLst>
          </p:cNvPr>
          <p:cNvSpPr/>
          <p:nvPr/>
        </p:nvSpPr>
        <p:spPr>
          <a:xfrm>
            <a:off x="-518984" y="1359242"/>
            <a:ext cx="13987849" cy="53381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03 – Gradient Descent Algorithm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2253CF-737F-4498-B7FB-9423ED3B4421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0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r>
              <a:rPr lang="en-US" altLang="ko-KR" dirty="0"/>
              <a:t>MLE, MAP are general approach to estimating parameters in statistical models</a:t>
            </a:r>
          </a:p>
          <a:p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 specify objective function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Gradient Descent Algorithm is an optimization algorithm </a:t>
            </a:r>
          </a:p>
          <a:p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finds the optimal solution to a problem which MLE specified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other methods (exhaustive search, genetic search) but </a:t>
            </a:r>
            <a:r>
              <a:rPr lang="en-US" altLang="ko-KR" dirty="0">
                <a:solidFill>
                  <a:srgbClr val="FF0000"/>
                </a:solidFill>
              </a:rPr>
              <a:t>GD is the best one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B1F5F1-D94B-448B-B10A-3E916B9418BC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3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Gradient Descent Algorithm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82245-6D28-409F-AAFE-328C8F1EA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4" y="2269071"/>
            <a:ext cx="4259831" cy="35419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FAAB9-19A1-46D4-A85A-7DF50BFEACAE}"/>
                  </a:ext>
                </a:extLst>
              </p:cNvPr>
              <p:cNvSpPr txBox="1"/>
              <p:nvPr/>
            </p:nvSpPr>
            <p:spPr>
              <a:xfrm>
                <a:off x="4436075" y="2609716"/>
                <a:ext cx="8091320" cy="16562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dirty="0"/>
                  <a:t>Objective function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ko-KR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6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A function consisting of ‘w’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Purpose is to find out parameters ‘w’ which minimize objective function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endParaRPr lang="en-US" sz="1600" b="1" dirty="0"/>
              </a:p>
              <a:p>
                <a:r>
                  <a:rPr lang="en-US" sz="1600" b="1" dirty="0"/>
                  <a:t>By using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‘Gradient Descent Algorithm’, </a:t>
                </a:r>
                <a:r>
                  <a:rPr lang="en-US" sz="1600" b="1" dirty="0"/>
                  <a:t>we can find out optimal solution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FAAB9-19A1-46D4-A85A-7DF50BFEA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75" y="2609716"/>
                <a:ext cx="8091320" cy="1656287"/>
              </a:xfrm>
              <a:prstGeom prst="rect">
                <a:avLst/>
              </a:prstGeom>
              <a:blipFill>
                <a:blip r:embed="rId4"/>
                <a:stretch>
                  <a:fillRect l="-603" t="-18015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074A7B-F6C8-454C-8A15-A55A04645738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1">
                <a:extLst>
                  <a:ext uri="{FF2B5EF4-FFF2-40B4-BE49-F238E27FC236}">
                    <a16:creationId xmlns:a16="http://schemas.microsoft.com/office/drawing/2014/main" id="{4650DF60-968C-4A64-A6F4-B148391DD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Partial Derivative : </a:t>
                </a:r>
                <a:r>
                  <a:rPr lang="en-US" altLang="ko-KR" sz="1800" dirty="0"/>
                  <a:t>pretend other variables as constant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1">
                <a:extLst>
                  <a:ext uri="{FF2B5EF4-FFF2-40B4-BE49-F238E27FC236}">
                    <a16:creationId xmlns:a16="http://schemas.microsoft.com/office/drawing/2014/main" id="{4650DF60-968C-4A64-A6F4-B148391DD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3"/>
                <a:stretch>
                  <a:fillRect l="-800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D6E500D-5F87-4E72-A7FD-7FB27772C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95" y="2568563"/>
            <a:ext cx="3201287" cy="3314809"/>
          </a:xfrm>
          <a:prstGeom prst="rect">
            <a:avLst/>
          </a:prstGeom>
        </p:spPr>
      </p:pic>
      <p:pic>
        <p:nvPicPr>
          <p:cNvPr id="2050" name="Picture 2" descr="Partial Derivative (Definition, Formulas and Examples) | Partial  Differentiation">
            <a:extLst>
              <a:ext uri="{FF2B5EF4-FFF2-40B4-BE49-F238E27FC236}">
                <a16:creationId xmlns:a16="http://schemas.microsoft.com/office/drawing/2014/main" id="{071ADEBF-867A-4FA5-88F8-6E3CB87C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50" y="3103230"/>
            <a:ext cx="7619587" cy="187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BCDFE7-42F7-4374-8056-EE7B058A1F76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1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Chain Rule : </a:t>
            </a:r>
            <a:r>
              <a:rPr lang="en-US" altLang="ko-KR" sz="1800" dirty="0"/>
              <a:t>a method to find the derivative of a composite function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87155-C56D-41DC-A2D1-0804716F0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6" y="2301705"/>
            <a:ext cx="4371957" cy="1108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20C24E-7BFE-4B91-A59B-D2BA4F604A8B}"/>
                  </a:ext>
                </a:extLst>
              </p:cNvPr>
              <p:cNvSpPr txBox="1"/>
              <p:nvPr/>
            </p:nvSpPr>
            <p:spPr>
              <a:xfrm>
                <a:off x="496606" y="3578884"/>
                <a:ext cx="10626811" cy="2557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</a:t>
                </a:r>
                <a:r>
                  <a:rPr lang="en-US" sz="2000" b="0" dirty="0"/>
                  <a:t>f,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follows,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b="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20C24E-7BFE-4B91-A59B-D2BA4F60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06" y="3578884"/>
                <a:ext cx="10626811" cy="2557495"/>
              </a:xfrm>
              <a:prstGeom prst="rect">
                <a:avLst/>
              </a:prstGeom>
              <a:blipFill>
                <a:blip r:embed="rId4"/>
                <a:stretch>
                  <a:fillRect l="-573" t="-1190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0BF518-58C4-4F21-89C1-AA4CBD89D0C0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3540680"/>
            <a:chOff x="2929920" y="1588790"/>
            <a:chExt cx="9262080" cy="354068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01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Introduction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02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MLE, MAP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03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Gradient Descent Algorithm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6B1281-EA45-4694-88A8-FDC1F6E1CE2D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53" name="제목 1">
                <a:extLst>
                  <a:ext uri="{FF2B5EF4-FFF2-40B4-BE49-F238E27FC236}">
                    <a16:creationId xmlns:a16="http://schemas.microsoft.com/office/drawing/2014/main" id="{FADE99C0-471E-4EA4-9B0F-AD95B8DEB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04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Hyperparameter Optimization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EF71443-2C50-4C95-8F67-D1353A25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A87B56-C024-423B-864B-4E305BC4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711869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Gradient : </a:t>
            </a:r>
            <a:r>
              <a:rPr lang="en-US" altLang="ko-KR" sz="1800" dirty="0"/>
              <a:t>the vector field whose value at a point ‘p’ is the vector whose components are the partial derivatives of ‘f’ at ‘p’. It can be interpreted as the “direction and rate of fastest increase”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47DAAA-4EAC-4966-8B81-9849D033A7C8}"/>
              </a:ext>
            </a:extLst>
          </p:cNvPr>
          <p:cNvGrpSpPr/>
          <p:nvPr/>
        </p:nvGrpSpPr>
        <p:grpSpPr>
          <a:xfrm>
            <a:off x="385395" y="2418648"/>
            <a:ext cx="10760400" cy="3866012"/>
            <a:chOff x="385395" y="2273643"/>
            <a:chExt cx="10760400" cy="38660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06D13E-04A2-4643-8488-DCF9E7A6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95" y="2273643"/>
              <a:ext cx="10760400" cy="386601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B2828E-BE06-4414-8C68-4DB0CF9AD5C3}"/>
                </a:ext>
              </a:extLst>
            </p:cNvPr>
            <p:cNvSpPr/>
            <p:nvPr/>
          </p:nvSpPr>
          <p:spPr>
            <a:xfrm>
              <a:off x="385395" y="2891481"/>
              <a:ext cx="10513264" cy="537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010A8B-18C6-4DE7-8FC6-BCBC4536F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15" y="4191843"/>
            <a:ext cx="4498681" cy="223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D2A4B3-F2B0-44E8-B4A9-980DEAA77914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ACCC01-C9EB-4D50-83E5-B42D25FA0693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806604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Gradient Descent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134" name="Picture 14" descr="Lesson 1: Introduction to Neural Networks - 13. Log-loss Error Function :  네이버 블로그">
            <a:extLst>
              <a:ext uri="{FF2B5EF4-FFF2-40B4-BE49-F238E27FC236}">
                <a16:creationId xmlns:a16="http://schemas.microsoft.com/office/drawing/2014/main" id="{F388CF77-1CA7-4225-9CA9-76D6DAEC6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05" y="2335399"/>
            <a:ext cx="6787463" cy="38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2C2E0A-8057-43F1-B0F3-67A3980A1E56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1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806604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Gradient Descent : </a:t>
            </a:r>
            <a:r>
              <a:rPr lang="en-US" altLang="ko-KR" sz="1800" dirty="0"/>
              <a:t>an iterative optimization algorithm for finding the local minimum of a function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DE366B-9746-4954-A823-F9B2B7B6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6" y="2485253"/>
            <a:ext cx="5452334" cy="33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F131D3-851F-4307-B23A-2B737579ADDA}"/>
                  </a:ext>
                </a:extLst>
              </p:cNvPr>
              <p:cNvSpPr txBox="1"/>
              <p:nvPr/>
            </p:nvSpPr>
            <p:spPr>
              <a:xfrm>
                <a:off x="6746789" y="2449185"/>
                <a:ext cx="6012400" cy="370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Take steps proportional to the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negative</a:t>
                </a:r>
                <a:r>
                  <a:rPr lang="en-US" sz="1600" dirty="0"/>
                  <a:t> of the gradient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b="1" dirty="0"/>
                  <a:t>Repeat until convergence </a:t>
                </a:r>
              </a:p>
              <a:p>
                <a:endParaRPr lang="en-US" sz="1600" b="1" dirty="0"/>
              </a:p>
              <a:p>
                <a:r>
                  <a:rPr lang="en-US" sz="1600" b="1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b="1" dirty="0"/>
                  <a:t>Gradient Ascent</a:t>
                </a:r>
              </a:p>
              <a:p>
                <a:r>
                  <a:rPr lang="en-US" sz="1600" dirty="0"/>
                  <a:t>Take steps proportional to the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positive</a:t>
                </a:r>
                <a:r>
                  <a:rPr lang="en-US" sz="1600" dirty="0"/>
                  <a:t> of the gradient</a:t>
                </a:r>
              </a:p>
              <a:p>
                <a:r>
                  <a:rPr lang="en-US" sz="1600" dirty="0"/>
                  <a:t>-&gt; find the local maximum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F131D3-851F-4307-B23A-2B737579A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789" y="2449185"/>
                <a:ext cx="6012400" cy="3709157"/>
              </a:xfrm>
              <a:prstGeom prst="rect">
                <a:avLst/>
              </a:prstGeom>
              <a:blipFill>
                <a:blip r:embed="rId4"/>
                <a:stretch>
                  <a:fillRect l="-609"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0F545B-38A3-4BF9-B9B3-95099D317C85}"/>
              </a:ext>
            </a:extLst>
          </p:cNvPr>
          <p:cNvCxnSpPr>
            <a:cxnSpLocks/>
          </p:cNvCxnSpPr>
          <p:nvPr/>
        </p:nvCxnSpPr>
        <p:spPr>
          <a:xfrm flipV="1">
            <a:off x="6013622" y="2656703"/>
            <a:ext cx="733167" cy="400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2DE1C8-34C3-4422-BA96-D6BBD9DF0467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3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806604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Gradient Descent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6AA310C-EBDC-41B7-92C5-5D9C0C56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1" y="2484560"/>
            <a:ext cx="4953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078852-DF37-4D7F-BA6C-217D6694834B}"/>
              </a:ext>
            </a:extLst>
          </p:cNvPr>
          <p:cNvSpPr txBox="1"/>
          <p:nvPr/>
        </p:nvSpPr>
        <p:spPr>
          <a:xfrm>
            <a:off x="5869458" y="2864309"/>
            <a:ext cx="6322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: steep scale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 : step scale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Minimum : convergence point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Minimum : optimal convergence 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6E7AB4-1D33-43F7-B127-89C42AA0B952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04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806604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Gradient Descent Algorithm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CFD0F-6272-4FF5-9ED3-F12C5304E0F6}"/>
                  </a:ext>
                </a:extLst>
              </p:cNvPr>
              <p:cNvSpPr txBox="1"/>
              <p:nvPr/>
            </p:nvSpPr>
            <p:spPr>
              <a:xfrm>
                <a:off x="515895" y="2580530"/>
                <a:ext cx="11383662" cy="1973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Objective function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State initial values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Repeat until convergence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𝑠𝑖𝑚𝑢𝑙𝑡𝑎𝑒𝑛𝑜𝑢𝑠𝑙𝑦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CFD0F-6272-4FF5-9ED3-F12C5304E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95" y="2580530"/>
                <a:ext cx="11383662" cy="1973938"/>
              </a:xfrm>
              <a:prstGeom prst="rect">
                <a:avLst/>
              </a:prstGeom>
              <a:blipFill>
                <a:blip r:embed="rId3"/>
                <a:stretch>
                  <a:fillRect l="-482" t="-1852" b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731330-A7FA-448E-8A88-0391F51B51DC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9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806604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Gradient Descent Algorithm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CFD0F-6272-4FF5-9ED3-F12C5304E0F6}"/>
                  </a:ext>
                </a:extLst>
              </p:cNvPr>
              <p:cNvSpPr txBox="1"/>
              <p:nvPr/>
            </p:nvSpPr>
            <p:spPr>
              <a:xfrm>
                <a:off x="515895" y="2580530"/>
                <a:ext cx="113836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Example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CFD0F-6272-4FF5-9ED3-F12C5304E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95" y="2580530"/>
                <a:ext cx="11383662" cy="923330"/>
              </a:xfrm>
              <a:prstGeom prst="rect">
                <a:avLst/>
              </a:prstGeom>
              <a:blipFill>
                <a:blip r:embed="rId3"/>
                <a:stretch>
                  <a:fillRect l="-482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F7F4EE-562C-48A0-BB67-D84637F1F8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879" b="259"/>
          <a:stretch/>
        </p:blipFill>
        <p:spPr>
          <a:xfrm>
            <a:off x="653180" y="2998363"/>
            <a:ext cx="4012949" cy="29990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61E75A-9A23-4913-9911-39C2D2CE4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232" y="2282363"/>
            <a:ext cx="3357282" cy="3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33131F-1956-43D8-979E-B5D93CCF5A86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67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Best explanation! Batch Gradient Descent, Mini-batch Gradient Descent &amp;amp;  Stochastic Gradient Descent">
            <a:extLst>
              <a:ext uri="{FF2B5EF4-FFF2-40B4-BE49-F238E27FC236}">
                <a16:creationId xmlns:a16="http://schemas.microsoft.com/office/drawing/2014/main" id="{179E9BA8-13A1-43C4-9EFE-CA3ED737F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" r="20536" b="1505"/>
          <a:stretch/>
        </p:blipFill>
        <p:spPr bwMode="auto">
          <a:xfrm>
            <a:off x="8917460" y="1408861"/>
            <a:ext cx="3274540" cy="29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806604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Learning Rate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457200" indent="-457200">
              <a:buFont typeface="+mj-lt"/>
              <a:buAutoNum type="alphaLcParenR"/>
            </a:pPr>
            <a:r>
              <a:rPr lang="en-US" altLang="ko-KR" sz="1600" dirty="0"/>
              <a:t>Learning rate is optimal, model converges to the minimum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ko-KR" sz="1600" dirty="0"/>
              <a:t>Learning rate is too small, it takes more time but converges to the minimum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ko-KR" sz="1600" dirty="0"/>
              <a:t>Learning rate is higher than the optimal value, it overshoots but converges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ko-KR" sz="1600" dirty="0"/>
              <a:t>Learning rate is very large, it overshoots and diverges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2106F39-69C4-4F7B-80EF-96066B239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81" y="4184442"/>
            <a:ext cx="8540579" cy="231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7246A3-18B4-46BD-8978-348B1A00D570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27" y="1496118"/>
            <a:ext cx="12139345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Initial Point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11266" name="Picture 2" descr="The journey of Gradient Descent — From Local to Global | by Pradyumna Yadav  | Analytics Vidhya | Medium">
            <a:extLst>
              <a:ext uri="{FF2B5EF4-FFF2-40B4-BE49-F238E27FC236}">
                <a16:creationId xmlns:a16="http://schemas.microsoft.com/office/drawing/2014/main" id="{F32B1CAC-8DFA-4D8D-B4A3-E3723551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03" y="1952038"/>
            <a:ext cx="5519993" cy="427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B890C2-5105-426C-B13D-65D6384CABD3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2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CF1F41-5D46-4015-99D4-F18968717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340" y="4568375"/>
            <a:ext cx="2970317" cy="18426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27" y="1496118"/>
            <a:ext cx="12139345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Initial Point</a:t>
            </a:r>
          </a:p>
          <a:p>
            <a:r>
              <a:rPr lang="en-US" altLang="ko-KR" sz="2000" dirty="0"/>
              <a:t>Convex function </a:t>
            </a:r>
            <a:r>
              <a:rPr lang="en-US" altLang="ko-KR" dirty="0"/>
              <a:t>: </a:t>
            </a:r>
            <a:r>
              <a:rPr lang="en-US" altLang="ko-KR" sz="1800" dirty="0"/>
              <a:t>doesn’t matter where to start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000" dirty="0"/>
              <a:t>Non-convex function </a:t>
            </a:r>
            <a:r>
              <a:rPr lang="en-US" altLang="ko-KR" dirty="0"/>
              <a:t>: </a:t>
            </a:r>
            <a:r>
              <a:rPr lang="en-US" altLang="ko-KR" sz="1800" dirty="0"/>
              <a:t>does matter where to start a lot. It can converge to </a:t>
            </a:r>
            <a:r>
              <a:rPr lang="en-US" altLang="ko-KR" sz="1800" b="1" dirty="0">
                <a:solidFill>
                  <a:srgbClr val="FF0000"/>
                </a:solidFill>
              </a:rPr>
              <a:t>local minima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/>
              <a:t>or </a:t>
            </a:r>
            <a:r>
              <a:rPr lang="en-US" altLang="ko-KR" sz="1800" b="1" dirty="0">
                <a:solidFill>
                  <a:srgbClr val="FF0000"/>
                </a:solidFill>
              </a:rPr>
              <a:t>saddle point</a:t>
            </a:r>
            <a:r>
              <a:rPr lang="en-US" altLang="ko-KR" sz="1800" dirty="0"/>
              <a:t>.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402F8-2D34-4A48-87E4-5EE71F0D4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08" y="2542925"/>
            <a:ext cx="9939349" cy="13892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B0ADB4-487F-4EB0-88EC-F7534DAF096E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40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53" y="1511340"/>
            <a:ext cx="12139345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Batch Learning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r>
              <a:rPr lang="en-US" altLang="ko-KR" sz="1800" b="1" dirty="0"/>
              <a:t>Batch Gradient Descent – BGD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/>
              <a:t> Calculate the gradient for all datasets at once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Stochastic Gradient Descent – SGD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/>
              <a:t> Calculate the gradient for only one arbitrary dataset at a time of learning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b="1" dirty="0"/>
              <a:t>Mini Batch Gradient Descent - MGD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/>
              <a:t> Calculate the gradient for only a part of dataset at a time of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48794-D682-4045-A169-6D2A628BD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915" y="1809870"/>
            <a:ext cx="3468430" cy="431784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3A3DE3-EC88-4CFD-8B5F-B08CD12FFD37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Introduction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462628-290D-45B2-AA58-7B9860CE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2291C-1764-4A11-9F22-AE8273332D6F}"/>
              </a:ext>
            </a:extLst>
          </p:cNvPr>
          <p:cNvSpPr/>
          <p:nvPr/>
        </p:nvSpPr>
        <p:spPr>
          <a:xfrm>
            <a:off x="-518984" y="1359242"/>
            <a:ext cx="13987849" cy="53381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01 - 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DBEDA3-5436-4F4B-973A-55BD0B74ADCC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48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53" y="1511340"/>
            <a:ext cx="12139345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Batch Learning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8BAF6AE-AE36-48B9-A94D-C712EC6C2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27799"/>
              </p:ext>
            </p:extLst>
          </p:nvPr>
        </p:nvGraphicFramePr>
        <p:xfrm>
          <a:off x="1151923" y="2726550"/>
          <a:ext cx="9212649" cy="199160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070883">
                  <a:extLst>
                    <a:ext uri="{9D8B030D-6E8A-4147-A177-3AD203B41FA5}">
                      <a16:colId xmlns:a16="http://schemas.microsoft.com/office/drawing/2014/main" val="952454600"/>
                    </a:ext>
                  </a:extLst>
                </a:gridCol>
                <a:gridCol w="3070883">
                  <a:extLst>
                    <a:ext uri="{9D8B030D-6E8A-4147-A177-3AD203B41FA5}">
                      <a16:colId xmlns:a16="http://schemas.microsoft.com/office/drawing/2014/main" val="1646947531"/>
                    </a:ext>
                  </a:extLst>
                </a:gridCol>
                <a:gridCol w="3070883">
                  <a:extLst>
                    <a:ext uri="{9D8B030D-6E8A-4147-A177-3AD203B41FA5}">
                      <a16:colId xmlns:a16="http://schemas.microsoft.com/office/drawing/2014/main" val="1377576656"/>
                    </a:ext>
                  </a:extLst>
                </a:gridCol>
              </a:tblGrid>
              <a:tr h="4611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43204"/>
                  </a:ext>
                </a:extLst>
              </a:tr>
              <a:tr h="73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Stable learning</a:t>
                      </a:r>
                    </a:p>
                    <a:p>
                      <a:pPr algn="ctr"/>
                      <a:r>
                        <a:rPr lang="en-US" dirty="0"/>
                        <a:t>- Parallel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/>
                        <a:t>Fast optimization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/>
                        <a:t>Solve out local minima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80972"/>
                  </a:ext>
                </a:extLst>
              </a:tr>
              <a:tr h="795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Local minima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Need large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/>
                        <a:t>No parallel processing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/>
                        <a:t>Not stable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82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2FDBE4-B0C3-4609-8170-527A84677BC8}"/>
              </a:ext>
            </a:extLst>
          </p:cNvPr>
          <p:cNvSpPr txBox="1"/>
          <p:nvPr/>
        </p:nvSpPr>
        <p:spPr>
          <a:xfrm>
            <a:off x="2168165" y="5346660"/>
            <a:ext cx="808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BGD pros + SGD pros = MGD (Mini Batch Gradient Descent)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5B4E34-FDE3-43F0-AFB8-A7600259C86E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1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53" y="1511340"/>
            <a:ext cx="12139345" cy="491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Batch Learning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B9A2B-77EE-4CF1-AF8C-55EB1C33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6" y="2983648"/>
            <a:ext cx="11357678" cy="265103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858F9A-57FE-4F8D-B448-26D30369CCD4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14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73857-2B0F-4E41-B84C-82679D3C3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 Gradient Descent in Logistic Regression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𝑙𝑜𝑔𝑝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73857-2B0F-4E41-B84C-82679D3C3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4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B8CF85A-F023-43BF-9BA1-280C6C61E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201" y="1495167"/>
            <a:ext cx="4162799" cy="50458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A252A5-4B85-4491-A2F1-A259D96E1F60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46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73857-2B0F-4E41-B84C-82679D3C3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 Gradient Descent in Logistic Regression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𝑙𝑜𝑔𝑝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73857-2B0F-4E41-B84C-82679D3C3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4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3E6480E-381F-49D8-97F1-676888D7C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201" y="1495167"/>
            <a:ext cx="4162799" cy="504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37DF70-EFD9-4B7F-83CA-6DFB06724F12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1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73857-2B0F-4E41-B84C-82679D3C3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 Gradient Descent in Logistic Regression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73857-2B0F-4E41-B84C-82679D3C3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0" t="-6948" b="-24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1E18337-6795-4096-983D-6EF8E96E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201" y="1495167"/>
            <a:ext cx="4162799" cy="50458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17FE5D-623F-4B4D-989E-8F53CADF5AF4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08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13FC1E-33AA-41D5-AF95-B844928AF36B}"/>
              </a:ext>
            </a:extLst>
          </p:cNvPr>
          <p:cNvSpPr/>
          <p:nvPr/>
        </p:nvSpPr>
        <p:spPr>
          <a:xfrm>
            <a:off x="6277232" y="2990335"/>
            <a:ext cx="247136" cy="6301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73857-2B0F-4E41-B84C-82679D3C3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 Gradient Descent in Logistic Regression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𝑐𝑎𝑙𝑐𝑢𝑙𝑎𝑡𝑖𝑛𝑔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73857-2B0F-4E41-B84C-82679D3C3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4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DD100B-4F4F-43F3-943B-98A95E875DCF}"/>
              </a:ext>
            </a:extLst>
          </p:cNvPr>
          <p:cNvCxnSpPr>
            <a:cxnSpLocks/>
          </p:cNvCxnSpPr>
          <p:nvPr/>
        </p:nvCxnSpPr>
        <p:spPr>
          <a:xfrm>
            <a:off x="6524368" y="3644648"/>
            <a:ext cx="2434281" cy="3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DCA493-F691-40FD-86B6-D73043EE6DE2}"/>
              </a:ext>
            </a:extLst>
          </p:cNvPr>
          <p:cNvSpPr txBox="1"/>
          <p:nvPr/>
        </p:nvSpPr>
        <p:spPr>
          <a:xfrm>
            <a:off x="8958649" y="3781258"/>
            <a:ext cx="30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number of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A862EB-1B30-4B54-822F-6559D773D32B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73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Descent Algorithm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73857-2B0F-4E41-B84C-82679D3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Gradient Descent in Linear Regression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B65B6-2B22-4AD1-BA26-EE7D7B2E5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113" y="2347255"/>
            <a:ext cx="4995774" cy="344806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F5BE6-E137-4137-842B-ED66710729E4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64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Hyperparameter Optimization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462628-290D-45B2-AA58-7B9860CE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2291C-1764-4A11-9F22-AE8273332D6F}"/>
              </a:ext>
            </a:extLst>
          </p:cNvPr>
          <p:cNvSpPr/>
          <p:nvPr/>
        </p:nvSpPr>
        <p:spPr>
          <a:xfrm>
            <a:off x="-518984" y="1359242"/>
            <a:ext cx="13987849" cy="53381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04 – Hyperparameter Optimization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D8FFAE-2C59-41B5-AB67-D2A4773024D8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99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54B5710-F7E4-4C62-B92E-DFFD33BF0174}"/>
              </a:ext>
            </a:extLst>
          </p:cNvPr>
          <p:cNvSpPr/>
          <p:nvPr/>
        </p:nvSpPr>
        <p:spPr>
          <a:xfrm>
            <a:off x="2544605" y="2718486"/>
            <a:ext cx="3398995" cy="30891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Hyperparameter Optimization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Hyperparameter : a parameter whose value is used to control the learning process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Parameter : the values of parameters (weights) are learned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9F0E6-B4E7-4B43-9F0B-0BF89F30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8" y="2385828"/>
            <a:ext cx="6742321" cy="1469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05A93D-70B4-4C79-902F-8590E33FE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8" y="4844805"/>
            <a:ext cx="7688221" cy="546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85784B-7B7D-4FA5-ABA5-6CD9A32A2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7983" y="4329881"/>
            <a:ext cx="1621887" cy="200601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95F3B9-16C8-490B-B887-E6E41C6C5667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5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Hyperparameter Optimization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84" y="1504140"/>
            <a:ext cx="11421209" cy="4914900"/>
          </a:xfrm>
        </p:spPr>
        <p:txBody>
          <a:bodyPr>
            <a:normAutofit fontScale="925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Hyperparameter optimization : black-box optimization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We don’t know Objective Function</a:t>
            </a:r>
          </a:p>
          <a:p>
            <a:pPr marL="571500" lvl="1" indent="-342900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Cannot solve gradient</a:t>
            </a:r>
          </a:p>
          <a:p>
            <a:pPr marL="571500" lvl="1" indent="-342900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High cost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r>
              <a:rPr lang="en-US" b="1" dirty="0">
                <a:latin typeface="Calibri" panose="020F0502020204030204" pitchFamily="34" charset="0"/>
              </a:rPr>
              <a:t>Manual Search </a:t>
            </a:r>
            <a:r>
              <a:rPr lang="en-US" dirty="0">
                <a:latin typeface="Calibri" panose="020F0502020204030204" pitchFamily="34" charset="0"/>
              </a:rPr>
              <a:t>– </a:t>
            </a:r>
            <a:r>
              <a:rPr lang="en-US" sz="2000" dirty="0">
                <a:latin typeface="Calibri" panose="020F0502020204030204" pitchFamily="34" charset="0"/>
              </a:rPr>
              <a:t>the idea is to first take big jumps in values and then small jumps to focus around a specific value which performed better</a:t>
            </a:r>
            <a:endParaRPr lang="en-US" dirty="0"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endParaRPr lang="en-US" dirty="0"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r>
              <a:rPr lang="en-US" b="1" dirty="0">
                <a:latin typeface="Calibri" panose="020F0502020204030204" pitchFamily="34" charset="0"/>
              </a:rPr>
              <a:t>Grid Search </a:t>
            </a:r>
            <a:r>
              <a:rPr lang="en-US" dirty="0">
                <a:latin typeface="Calibri" panose="020F0502020204030204" pitchFamily="34" charset="0"/>
              </a:rPr>
              <a:t>– </a:t>
            </a:r>
            <a:r>
              <a:rPr lang="en-US" sz="2000" dirty="0">
                <a:latin typeface="Calibri" panose="020F0502020204030204" pitchFamily="34" charset="0"/>
              </a:rPr>
              <a:t>try all the ‘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exhaustive</a:t>
            </a:r>
            <a:r>
              <a:rPr lang="en-US" sz="2000" dirty="0">
                <a:latin typeface="Calibri" panose="020F0502020204030204" pitchFamily="34" charset="0"/>
              </a:rPr>
              <a:t>’ combinations of parameter values and choose the best out of it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endParaRPr lang="en-US" dirty="0"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r>
              <a:rPr lang="en-US" b="1" dirty="0">
                <a:latin typeface="Calibri" panose="020F0502020204030204" pitchFamily="34" charset="0"/>
              </a:rPr>
              <a:t>Random Search </a:t>
            </a:r>
            <a:r>
              <a:rPr lang="en-US" dirty="0">
                <a:latin typeface="Calibri" panose="020F0502020204030204" pitchFamily="34" charset="0"/>
              </a:rPr>
              <a:t>– </a:t>
            </a:r>
            <a:r>
              <a:rPr lang="en-US" sz="2000" dirty="0">
                <a:latin typeface="Calibri" panose="020F0502020204030204" pitchFamily="34" charset="0"/>
              </a:rPr>
              <a:t>try only ‘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random</a:t>
            </a:r>
            <a:r>
              <a:rPr lang="en-US" sz="2000" dirty="0">
                <a:latin typeface="Calibri" panose="020F0502020204030204" pitchFamily="34" charset="0"/>
              </a:rPr>
              <a:t>’ combinations out of all the available combinations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endParaRPr lang="en-US" dirty="0"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r>
              <a:rPr lang="en-US" b="1" dirty="0">
                <a:latin typeface="Calibri" panose="020F0502020204030204" pitchFamily="34" charset="0"/>
              </a:rPr>
              <a:t>Bayesian Optimization </a:t>
            </a:r>
            <a:r>
              <a:rPr lang="en-US" dirty="0">
                <a:latin typeface="Calibri" panose="020F0502020204030204" pitchFamily="34" charset="0"/>
              </a:rPr>
              <a:t>–</a:t>
            </a:r>
            <a:r>
              <a:rPr lang="en-US" sz="2000" dirty="0">
                <a:latin typeface="Calibri" panose="020F0502020204030204" pitchFamily="34" charset="0"/>
              </a:rPr>
              <a:t> take an intelligent guess about the next combination to be tried by looking at the results of previous combinations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7AFE76-DA3C-4537-8FE5-16A17D3D6F87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6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Introduction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462628-290D-45B2-AA58-7B9860CE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36265-5B4E-4DF9-A309-F36B3AEB7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17" y="2130906"/>
            <a:ext cx="8373397" cy="4406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11D08-DA8C-4377-81D4-ACACA4C908A8}"/>
              </a:ext>
            </a:extLst>
          </p:cNvPr>
          <p:cNvSpPr txBox="1"/>
          <p:nvPr/>
        </p:nvSpPr>
        <p:spPr>
          <a:xfrm>
            <a:off x="795317" y="1615793"/>
            <a:ext cx="530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Learning Workflow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5362DA-C096-4171-977C-1ECADB3FF0F4}"/>
              </a:ext>
            </a:extLst>
          </p:cNvPr>
          <p:cNvCxnSpPr/>
          <p:nvPr/>
        </p:nvCxnSpPr>
        <p:spPr>
          <a:xfrm flipV="1">
            <a:off x="2384854" y="2631989"/>
            <a:ext cx="6956854" cy="2384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190CDE-D747-489E-AD81-C7DB8BD34C6D}"/>
              </a:ext>
            </a:extLst>
          </p:cNvPr>
          <p:cNvSpPr txBox="1"/>
          <p:nvPr/>
        </p:nvSpPr>
        <p:spPr>
          <a:xfrm>
            <a:off x="9341708" y="2385621"/>
            <a:ext cx="24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it works?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8C59D0-C6EF-46DB-AF90-D454FB53F324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73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Hyperparameter Optimization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84" y="1504140"/>
            <a:ext cx="11421209" cy="49149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Manual Search</a:t>
            </a:r>
            <a:endParaRPr lang="en-US" sz="2000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뇌피셜 뜻 // 제대로 알고 사용하자! : 네이버 블로그">
            <a:extLst>
              <a:ext uri="{FF2B5EF4-FFF2-40B4-BE49-F238E27FC236}">
                <a16:creationId xmlns:a16="http://schemas.microsoft.com/office/drawing/2014/main" id="{115AB29B-73AF-4BFE-9B70-30084CF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88" y="232637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864E11-2DB3-48D9-8844-5EA1955527C7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7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Hyperparameter Optimization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84" y="1504140"/>
            <a:ext cx="11421209" cy="49149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Grid Search, Random Search</a:t>
            </a:r>
            <a:endParaRPr lang="en-US" sz="2000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052" name="Picture 4" descr="GridSearch VS RandomizedSearch VS BayesSearch | by Jay Hui | Towards Data  Science">
            <a:extLst>
              <a:ext uri="{FF2B5EF4-FFF2-40B4-BE49-F238E27FC236}">
                <a16:creationId xmlns:a16="http://schemas.microsoft.com/office/drawing/2014/main" id="{9EE4631E-BD61-4FBD-AABE-6D36B1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65" y="2707379"/>
            <a:ext cx="536733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F59A81-30B6-48D3-8F08-8CC37140024E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5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Hyperparameter Optimization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1">
                <a:extLst>
                  <a:ext uri="{FF2B5EF4-FFF2-40B4-BE49-F238E27FC236}">
                    <a16:creationId xmlns:a16="http://schemas.microsoft.com/office/drawing/2014/main" id="{4650DF60-968C-4A64-A6F4-B148391DD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184" y="1504140"/>
                <a:ext cx="11421209" cy="4914900"/>
              </a:xfrm>
            </p:spPr>
            <p:txBody>
              <a:bodyPr>
                <a:norm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latin typeface="Calibri" panose="020F0502020204030204" pitchFamily="34" charset="0"/>
                </a:endParaRPr>
              </a:p>
              <a:p>
                <a:pPr marL="114300" marR="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Calibri" panose="020F0502020204030204" pitchFamily="34" charset="0"/>
                  </a:rPr>
                  <a:t>Bayesian Optimization</a:t>
                </a:r>
                <a:r>
                  <a:rPr lang="en-US" sz="2000" dirty="0">
                    <a:latin typeface="Calibri" panose="020F0502020204030204" pitchFamily="34" charset="0"/>
                  </a:rPr>
                  <a:t> : the</a:t>
                </a:r>
                <a:r>
                  <a:rPr lang="ko-KR" altLang="en-US" sz="2000" dirty="0">
                    <a:latin typeface="Calibri" panose="020F0502020204030204" pitchFamily="34" charset="0"/>
                  </a:rPr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basic</a:t>
                </a:r>
                <a:r>
                  <a:rPr lang="ko-KR" altLang="en-US" sz="2000" dirty="0">
                    <a:latin typeface="Calibri" panose="020F0502020204030204" pitchFamily="34" charset="0"/>
                  </a:rPr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idea</a:t>
                </a:r>
                <a:r>
                  <a:rPr lang="ko-KR" altLang="en-US" sz="2000" dirty="0">
                    <a:latin typeface="Calibri" panose="020F0502020204030204" pitchFamily="34" charset="0"/>
                  </a:rPr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is</a:t>
                </a:r>
                <a:r>
                  <a:rPr lang="ko-KR" altLang="en-US" sz="2000" dirty="0">
                    <a:latin typeface="Calibri" panose="020F0502020204030204" pitchFamily="34" charset="0"/>
                  </a:rPr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to</a:t>
                </a:r>
                <a:r>
                  <a:rPr lang="ko-KR" altLang="en-US" sz="2000" dirty="0">
                    <a:latin typeface="Calibri" panose="020F0502020204030204" pitchFamily="34" charset="0"/>
                  </a:rPr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estimate</a:t>
                </a:r>
                <a:r>
                  <a:rPr lang="ko-KR" altLang="en-US" sz="2000" dirty="0">
                    <a:latin typeface="Calibri" panose="020F0502020204030204" pitchFamily="34" charset="0"/>
                  </a:rPr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f(x)</a:t>
                </a:r>
                <a:r>
                  <a:rPr lang="ko-KR" altLang="en-US" sz="2000" dirty="0">
                    <a:latin typeface="Calibri" panose="020F0502020204030204" pitchFamily="34" charset="0"/>
                  </a:rPr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based</a:t>
                </a:r>
                <a:r>
                  <a:rPr lang="ko-KR" altLang="en-US" sz="2000" dirty="0">
                    <a:latin typeface="Calibri" panose="020F0502020204030204" pitchFamily="34" charset="0"/>
                  </a:rPr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on</a:t>
                </a:r>
                <a:r>
                  <a:rPr lang="ko-KR" altLang="en-US" sz="2000" dirty="0">
                    <a:latin typeface="Calibri" panose="020F0502020204030204" pitchFamily="34" charset="0"/>
                  </a:rPr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observed</a:t>
                </a:r>
                <a:r>
                  <a:rPr lang="ko-KR" altLang="en-US" sz="2000" dirty="0">
                    <a:latin typeface="Calibri" panose="020F0502020204030204" pitchFamily="34" charset="0"/>
                  </a:rPr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data</a:t>
                </a:r>
                <a:r>
                  <a:rPr lang="ko-KR" altLang="en-US" sz="2000" dirty="0">
                    <a:latin typeface="Calibri" panose="020F0502020204030204" pitchFamily="34" charset="0"/>
                  </a:rPr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and choose following parameters based on the estimated model f(x)</a:t>
                </a:r>
                <a:endParaRPr lang="en-US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Calibri" panose="020F0502020204030204" pitchFamily="34" charset="0"/>
                  </a:rPr>
                  <a:t>When estimating, f(x) use bayes </a:t>
                </a:r>
                <a:r>
                  <a:rPr lang="en-US" sz="2000" dirty="0" err="1">
                    <a:latin typeface="Calibri" panose="020F0502020204030204" pitchFamily="34" charset="0"/>
                  </a:rPr>
                  <a:t>theorm</a:t>
                </a:r>
                <a:r>
                  <a:rPr lang="en-US" sz="2000" dirty="0">
                    <a:latin typeface="Calibri" panose="020F0502020204030204" pitchFamily="34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Calibri" panose="020F0502020204030204" pitchFamily="34" charset="0"/>
                  </a:rPr>
                  <a:t>Assume f(x) follows Gaussian Process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 panose="020F0502020204030204" pitchFamily="34" charset="0"/>
                </a:endParaRPr>
              </a:p>
              <a:p>
                <a:pPr marL="114300" marR="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endParaRPr lang="en-US" dirty="0">
                  <a:latin typeface="Calibri" panose="020F0502020204030204" pitchFamily="34" charset="0"/>
                </a:endParaRPr>
              </a:p>
              <a:p>
                <a:pPr marL="114300" marR="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endParaRPr lang="en-US" dirty="0">
                  <a:latin typeface="Calibri" panose="020F0502020204030204" pitchFamily="34" charset="0"/>
                </a:endParaRPr>
              </a:p>
              <a:p>
                <a:pPr marL="114300" marR="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내용 개체 틀 1">
                <a:extLst>
                  <a:ext uri="{FF2B5EF4-FFF2-40B4-BE49-F238E27FC236}">
                    <a16:creationId xmlns:a16="http://schemas.microsoft.com/office/drawing/2014/main" id="{4650DF60-968C-4A64-A6F4-B148391DD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184" y="1504140"/>
                <a:ext cx="11421209" cy="4914900"/>
              </a:xfrm>
              <a:blipFill>
                <a:blip r:embed="rId3"/>
                <a:stretch>
                  <a:fillRect l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551E4832-CE58-474B-975B-7EF8B047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75" y="4207970"/>
            <a:ext cx="5344021" cy="20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066D43-A96B-454B-B849-421E8FF3F845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8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Hyperparameter Optimization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84" y="1504140"/>
            <a:ext cx="11421209" cy="49149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Bayesian Optimization Algorithm</a:t>
            </a:r>
            <a:endParaRPr lang="en-US" sz="2000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EBDA0-50C1-41F8-AA1C-E250E318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7" y="2524883"/>
            <a:ext cx="8664691" cy="389415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B443AF-B478-4DF8-A865-93EB4513DBC4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Hyperparameter Optimization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1">
                <a:extLst>
                  <a:ext uri="{FF2B5EF4-FFF2-40B4-BE49-F238E27FC236}">
                    <a16:creationId xmlns:a16="http://schemas.microsoft.com/office/drawing/2014/main" id="{4650DF60-968C-4A64-A6F4-B148391DD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184" y="1504140"/>
                <a:ext cx="11421209" cy="4914900"/>
              </a:xfrm>
            </p:spPr>
            <p:txBody>
              <a:bodyPr>
                <a:normAutofit lnSpcReduction="10000"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latin typeface="Calibri" panose="020F0502020204030204" pitchFamily="34" charset="0"/>
                </a:endParaRPr>
              </a:p>
              <a:p>
                <a:pPr marL="114300" marR="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Calibri" panose="020F0502020204030204" pitchFamily="34" charset="0"/>
                  </a:rPr>
                  <a:t>Acquisition Function : suggests optimal direction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Calibri" panose="020F0502020204030204" pitchFamily="34" charset="0"/>
                  </a:rPr>
                  <a:t> - there is a high probability that the actual maximum will exist where the acquisition function is maximum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2000" dirty="0">
                    <a:latin typeface="Calibri" panose="020F0502020204030204" pitchFamily="34" charset="0"/>
                  </a:rPr>
                  <a:t>Consider expectation: exploitation strategy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2000" dirty="0">
                    <a:latin typeface="Calibri" panose="020F0502020204030204" pitchFamily="34" charset="0"/>
                  </a:rPr>
                  <a:t>Consider variance: exploration strategy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latin typeface="Calibri" panose="020F0502020204030204" pitchFamily="34" charset="0"/>
                  </a:rPr>
                  <a:t>Acquisition function Types</a:t>
                </a:r>
              </a:p>
              <a:p>
                <a:pPr marL="914400" lvl="1" indent="-4572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>
                    <a:latin typeface="Calibri" panose="020F0502020204030204" pitchFamily="34" charset="0"/>
                  </a:rPr>
                  <a:t>Probability of Improvement (PI)</a:t>
                </a:r>
              </a:p>
              <a:p>
                <a:pPr marL="914400" lvl="1" indent="-4572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>
                    <a:latin typeface="Calibri" panose="020F0502020204030204" pitchFamily="34" charset="0"/>
                  </a:rPr>
                  <a:t>Expected Improvement (EI)</a:t>
                </a:r>
              </a:p>
              <a:p>
                <a:pPr marL="914400" lvl="1" indent="-4572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000" dirty="0">
                    <a:latin typeface="Calibri" panose="020F0502020204030204" pitchFamily="34" charset="0"/>
                  </a:rPr>
                  <a:t>Upper Confidence Bound (UCB)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Calibri" panose="020F0502020204030204" pitchFamily="34" charset="0"/>
                  </a:rPr>
                  <a:t>Estimate mean and variance using Gaussian Process Regression on each type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 panose="020F0502020204030204" pitchFamily="34" charset="0"/>
                </a:endParaRPr>
              </a:p>
              <a:p>
                <a:pPr marL="114300" marR="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내용 개체 틀 1">
                <a:extLst>
                  <a:ext uri="{FF2B5EF4-FFF2-40B4-BE49-F238E27FC236}">
                    <a16:creationId xmlns:a16="http://schemas.microsoft.com/office/drawing/2014/main" id="{4650DF60-968C-4A64-A6F4-B148391DD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184" y="1504140"/>
                <a:ext cx="11421209" cy="4914900"/>
              </a:xfrm>
              <a:blipFill>
                <a:blip r:embed="rId3"/>
                <a:stretch>
                  <a:fillRect l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9D12121-CCAE-427C-AB2C-9DD6521B5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545" y="5641733"/>
            <a:ext cx="3558848" cy="77730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E39D2D-44D3-4FD9-ADDB-960AA9AA286A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663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Hyperparameter Optimization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84" y="1504140"/>
            <a:ext cx="11421209" cy="49149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Bayesian Optimization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E67BC-B225-497E-864F-1C35A1599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1" y="2596046"/>
            <a:ext cx="7039209" cy="3236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76785-696E-445C-9139-6C81DC800029}"/>
              </a:ext>
            </a:extLst>
          </p:cNvPr>
          <p:cNvSpPr txBox="1"/>
          <p:nvPr/>
        </p:nvSpPr>
        <p:spPr>
          <a:xfrm>
            <a:off x="7163830" y="2596045"/>
            <a:ext cx="48592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Bayesian Optimization is sequential structure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Acquisition function : </a:t>
            </a:r>
            <a:r>
              <a:rPr lang="en-US" b="1" dirty="0">
                <a:latin typeface="Calibri" panose="020F0502020204030204" pitchFamily="34" charset="0"/>
              </a:rPr>
              <a:t>Thompson Sampling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-&gt; able to learn on parallel </a:t>
            </a:r>
            <a:r>
              <a:rPr lang="en-US" altLang="ko-KR" dirty="0">
                <a:latin typeface="Calibri" panose="020F0502020204030204" pitchFamily="34" charset="0"/>
              </a:rPr>
              <a:t>structure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998B6D-E175-41E7-BD10-79FED198CA68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6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Assignment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84" y="1504140"/>
            <a:ext cx="11421209" cy="49149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</a:rPr>
              <a:t>Complete ‘wk2_optimization_assignment.ipynb’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lvl="1" indent="-457200">
              <a:spcBef>
                <a:spcPts val="0"/>
              </a:spcBef>
              <a:buFont typeface="+mj-lt"/>
              <a:buAutoNum type="arabicPeriod"/>
            </a:pPr>
            <a:r>
              <a:rPr lang="ko-KR" altLang="en-US" dirty="0">
                <a:latin typeface="Calibri" panose="020F0502020204030204" pitchFamily="34" charset="0"/>
              </a:rPr>
              <a:t>빈칸을 채워주세요</a:t>
            </a:r>
            <a:r>
              <a:rPr lang="en-US" altLang="ko-KR" dirty="0">
                <a:latin typeface="Calibri" panose="020F0502020204030204" pitchFamily="34" charset="0"/>
              </a:rPr>
              <a:t>! (</a:t>
            </a:r>
            <a:r>
              <a:rPr lang="ko-KR" altLang="en-US" dirty="0">
                <a:latin typeface="Calibri" panose="020F0502020204030204" pitchFamily="34" charset="0"/>
              </a:rPr>
              <a:t>마크다운</a:t>
            </a:r>
            <a:r>
              <a:rPr lang="en-US" altLang="ko-KR" dirty="0">
                <a:latin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</a:rPr>
              <a:t>코드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</a:p>
          <a:p>
            <a:pPr lvl="1" indent="-457200">
              <a:spcBef>
                <a:spcPts val="0"/>
              </a:spcBef>
              <a:buFont typeface="+mj-lt"/>
              <a:buAutoNum type="arabicPeriod"/>
            </a:pPr>
            <a:r>
              <a:rPr lang="ko-KR" altLang="en-US" dirty="0">
                <a:latin typeface="Calibri" panose="020F0502020204030204" pitchFamily="34" charset="0"/>
              </a:rPr>
              <a:t>완성된 함수로 주어진 데이터에 대해 </a:t>
            </a:r>
            <a:r>
              <a:rPr lang="en-US" altLang="ko-KR" dirty="0">
                <a:latin typeface="Calibri" panose="020F0502020204030204" pitchFamily="34" charset="0"/>
              </a:rPr>
              <a:t>gradient descent</a:t>
            </a:r>
            <a:r>
              <a:rPr lang="ko-KR" altLang="en-US" dirty="0">
                <a:latin typeface="Calibri" panose="020F0502020204030204" pitchFamily="34" charset="0"/>
              </a:rPr>
              <a:t>를 진행해주세요</a:t>
            </a:r>
            <a:r>
              <a:rPr lang="en-US" altLang="ko-KR" dirty="0">
                <a:latin typeface="Calibri" panose="020F0502020204030204" pitchFamily="34" charset="0"/>
              </a:rPr>
              <a:t>!</a:t>
            </a:r>
          </a:p>
          <a:p>
            <a:pPr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Hyperparameter</a:t>
            </a:r>
            <a:r>
              <a:rPr lang="ko-KR" altLang="en-US" dirty="0">
                <a:latin typeface="Calibri" panose="020F0502020204030204" pitchFamily="34" charset="0"/>
              </a:rPr>
              <a:t>를 수업 때 배웠던 방법 중 하나를 골라 최적화 시켜주세요</a:t>
            </a:r>
            <a:r>
              <a:rPr lang="en-US" altLang="ko-KR" dirty="0">
                <a:latin typeface="Calibri" panose="020F0502020204030204" pitchFamily="34" charset="0"/>
              </a:rPr>
              <a:t>!</a:t>
            </a:r>
          </a:p>
          <a:p>
            <a:pPr lvl="1" indent="-457200">
              <a:spcBef>
                <a:spcPts val="0"/>
              </a:spcBef>
              <a:buFont typeface="+mj-lt"/>
              <a:buAutoNum type="arabicPeriod"/>
            </a:pPr>
            <a:r>
              <a:rPr lang="ko-KR" altLang="en-US" dirty="0">
                <a:latin typeface="Calibri" panose="020F0502020204030204" pitchFamily="34" charset="0"/>
              </a:rPr>
              <a:t>완성된 코드에 대해 상세하게 주석을 달아주세요</a:t>
            </a:r>
            <a:r>
              <a:rPr lang="en-US" altLang="ko-KR" dirty="0">
                <a:latin typeface="Calibri" panose="020F0502020204030204" pitchFamily="34" charset="0"/>
              </a:rPr>
              <a:t>!</a:t>
            </a:r>
          </a:p>
          <a:p>
            <a:pPr lvl="1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pPr lvl="1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</a:rPr>
              <a:t>*</a:t>
            </a:r>
            <a:r>
              <a:rPr lang="ko-KR" altLang="en-US" dirty="0">
                <a:latin typeface="Calibri" panose="020F0502020204030204" pitchFamily="34" charset="0"/>
              </a:rPr>
              <a:t>과제에 대해 이해가 안되거나 잘 안된다면 연락 부탁드립니다</a:t>
            </a:r>
            <a:r>
              <a:rPr lang="en-US" altLang="ko-KR" dirty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8EB39E-1CE2-4D70-BA29-FFCBEB58DCA6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2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Reference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650DF60-968C-4A64-A6F4-B148391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84" y="1504140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Tobig’s</a:t>
            </a:r>
            <a:r>
              <a:rPr lang="en-US" altLang="ko-KR" sz="1600" dirty="0"/>
              <a:t> 15</a:t>
            </a:r>
            <a:r>
              <a:rPr lang="ko-KR" altLang="en-US" sz="1600" dirty="0"/>
              <a:t>기 오주영님 자료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https://daeson.tistory.com/167 </a:t>
            </a:r>
          </a:p>
          <a:p>
            <a:pPr marL="0" indent="0">
              <a:buNone/>
            </a:pPr>
            <a:r>
              <a:rPr lang="en-US" altLang="ko-KR" sz="1600" dirty="0"/>
              <a:t>https://www.analyticsvidhya.com/blog/2020/10/how-does-the-gradient-descent-algorithm-work-in-machine-learning/</a:t>
            </a:r>
          </a:p>
          <a:p>
            <a:pPr marL="0" indent="0">
              <a:buNone/>
            </a:pPr>
            <a:r>
              <a:rPr lang="en-US" altLang="ko-KR" sz="1600" dirty="0"/>
              <a:t>https://serokell.io/blog/ml-optimization</a:t>
            </a:r>
            <a:br>
              <a:rPr lang="en-US" altLang="ko-KR" sz="1600" dirty="0"/>
            </a:br>
            <a:r>
              <a:rPr lang="en-US" altLang="ko-KR" sz="1600" dirty="0"/>
              <a:t>https://hyeongminlee.github.io/post/bnn002_mle_map/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https://www.khanacademy.org/math/multivariable-calculus/multivariable-derivatives/partial-derivative-and-gradient-articles/a/introduction-to-partial-derivatives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>
                <a:hlinkClick r:id="rId3"/>
              </a:rPr>
              <a:t>https://ybigta-data</a:t>
            </a:r>
            <a:r>
              <a:rPr lang="en-US" altLang="ko-KR" sz="1600" dirty="0"/>
              <a:t> science.readthedocs.io/en/latest/6_Data_Science_from_Scratch/02_Gradient%20Descent%20&amp;%20Linear%20Regression/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>
                <a:hlinkClick r:id="rId4"/>
              </a:rPr>
              <a:t>https://thinkingneuron.com/how-to-find-the-best-hyperparameters-using-manual-search-in-python/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>
                <a:hlinkClick r:id="rId5"/>
              </a:rPr>
              <a:t>https://brunch.co.kr/@tristanmhhd/19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>
                <a:hlinkClick r:id="rId6"/>
              </a:rPr>
              <a:t>https://www.youtube.com/watch?v=PTxqPfG_lXY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/>
              <a:t>https://wooono.tistory.com/102https://blog.naver.com/PostView.naver?blogId=cjh226&amp;logNo=221408767297&amp;categoryNo=16&amp;parentCategoryNo=0&amp;viewDate=&amp;currentPage=1&amp;postListTopCurrentPage=1&amp;from=postView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/>
              <a:t>https://thinkingneuron.com/how-to-find-the-best-hyperparameters-using-manual-search-in-python/</a:t>
            </a:r>
            <a:endParaRPr lang="ko-KR" altLang="en-US" sz="16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http://sanghyukchun.github.io/99/#hyperparameter-tuning-as-optimization-problem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https://www.youtube.com/watch?v=PTxqPfG_lXY&amp;t=1667s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ko-KR" alt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DB5603-37F5-4AC5-B5E1-D65BDDDB2F0D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715407"/>
            <a:ext cx="5568451" cy="4442035"/>
            <a:chOff x="3551175" y="441813"/>
            <a:chExt cx="4286543" cy="35455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234662" y="484355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44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Introduction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462628-290D-45B2-AA58-7B9860CE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2291C-1764-4A11-9F22-AE8273332D6F}"/>
              </a:ext>
            </a:extLst>
          </p:cNvPr>
          <p:cNvSpPr/>
          <p:nvPr/>
        </p:nvSpPr>
        <p:spPr>
          <a:xfrm>
            <a:off x="-518984" y="1359242"/>
            <a:ext cx="13987849" cy="53381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Machine Learning is the process of finding optimal parameters through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OPTIMIZATION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to have the best performance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3CD22F-F9BD-4891-8B52-626E0C5F14D8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1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Introduction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Optimization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r>
                  <a:rPr lang="en-US" sz="2000" dirty="0"/>
                  <a:t>Definition -</a:t>
                </a:r>
                <a:r>
                  <a:rPr lang="en-US" dirty="0"/>
                  <a:t> </a:t>
                </a:r>
                <a:r>
                  <a:rPr lang="en-US" sz="1600" dirty="0"/>
                  <a:t>the selection of a best element, with regard to some criterion, from some set of available </a:t>
                </a:r>
                <a:r>
                  <a:rPr lang="en-US" sz="1600" dirty="0" err="1"/>
                  <a:t>alternatvies</a:t>
                </a:r>
                <a:r>
                  <a:rPr lang="en-US" sz="1600" dirty="0"/>
                  <a:t>.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Elements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Objective function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Variables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Constraints 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100,000</m:t>
                    </m:r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b="1" dirty="0"/>
                  <a:t>  Optimal solution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𝒐𝒑𝒕𝒊𝒎𝒂𝒍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𝒔𝒐𝒍𝒖𝒕𝒊𝒐𝒏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4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FA32F42-9F1B-4673-B4BD-84CD5DD89FB1}"/>
              </a:ext>
            </a:extLst>
          </p:cNvPr>
          <p:cNvSpPr txBox="1"/>
          <p:nvPr/>
        </p:nvSpPr>
        <p:spPr>
          <a:xfrm>
            <a:off x="593124" y="5767047"/>
            <a:ext cx="889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Programming, Quadratic Programming etc.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01BD86-9A7D-441E-A84F-796DBAD4996F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0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Introduction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462628-290D-45B2-AA58-7B9860CE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Optimization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en-US" sz="2000" b="1" dirty="0">
              <a:ea typeface="Cambria Math" panose="020405030504060302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3F156E5-721D-4AD6-AF1E-489F614CC4FD}"/>
                  </a:ext>
                </a:extLst>
              </p:cNvPr>
              <p:cNvSpPr/>
              <p:nvPr/>
            </p:nvSpPr>
            <p:spPr>
              <a:xfrm>
                <a:off x="827903" y="2780270"/>
                <a:ext cx="1569308" cy="77847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Input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3F156E5-721D-4AD6-AF1E-489F614CC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3" y="2780270"/>
                <a:ext cx="1569308" cy="77847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5854DB-4587-43B1-9245-0D78FC54A8B2}"/>
                  </a:ext>
                </a:extLst>
              </p:cNvPr>
              <p:cNvSpPr/>
              <p:nvPr/>
            </p:nvSpPr>
            <p:spPr>
              <a:xfrm>
                <a:off x="3435179" y="2780270"/>
                <a:ext cx="1569308" cy="77847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SVM,RF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5854DB-4587-43B1-9245-0D78FC54A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179" y="2780270"/>
                <a:ext cx="1569308" cy="77847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E84F61E-F67B-4D56-8FED-58A2606AB456}"/>
                  </a:ext>
                </a:extLst>
              </p:cNvPr>
              <p:cNvSpPr/>
              <p:nvPr/>
            </p:nvSpPr>
            <p:spPr>
              <a:xfrm>
                <a:off x="6042455" y="2780270"/>
                <a:ext cx="1569308" cy="77847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Output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E84F61E-F67B-4D56-8FED-58A2606AB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5" y="2780270"/>
                <a:ext cx="1569308" cy="77847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198D76F-D3FB-47EB-A7D1-F0CB73219207}"/>
                  </a:ext>
                </a:extLst>
              </p:cNvPr>
              <p:cNvSpPr/>
              <p:nvPr/>
            </p:nvSpPr>
            <p:spPr>
              <a:xfrm>
                <a:off x="8924530" y="2780270"/>
                <a:ext cx="1569308" cy="77847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Loss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198D76F-D3FB-47EB-A7D1-F0CB73219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30" y="2780270"/>
                <a:ext cx="1569308" cy="77847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4E2A842-5201-44C7-A3D9-B9A14AFBA8D4}"/>
              </a:ext>
            </a:extLst>
          </p:cNvPr>
          <p:cNvCxnSpPr>
            <a:stCxn id="9" idx="2"/>
            <a:endCxn id="7" idx="2"/>
          </p:cNvCxnSpPr>
          <p:nvPr/>
        </p:nvCxnSpPr>
        <p:spPr>
          <a:xfrm rot="5400000">
            <a:off x="6964509" y="814071"/>
            <a:ext cx="12700" cy="5489351"/>
          </a:xfrm>
          <a:prstGeom prst="bentConnector3">
            <a:avLst>
              <a:gd name="adj1" fmla="val 72486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0EA447-76BD-40EE-A7F7-271405EFB012}"/>
                  </a:ext>
                </a:extLst>
              </p:cNvPr>
              <p:cNvSpPr txBox="1"/>
              <p:nvPr/>
            </p:nvSpPr>
            <p:spPr>
              <a:xfrm>
                <a:off x="5338118" y="4571735"/>
                <a:ext cx="3027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𝑢𝑝𝑑𝑎𝑡𝑒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0EA447-76BD-40EE-A7F7-271405EFB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118" y="4571735"/>
                <a:ext cx="302740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138035-F26A-4B15-A8A1-FE964605669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397211" y="3169508"/>
            <a:ext cx="10379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84949D-6778-41FA-8034-7733592BF92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004487" y="3169508"/>
            <a:ext cx="10379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943D38-AE29-4C57-89ED-C8751EC0B81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611763" y="3169508"/>
            <a:ext cx="1312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A7918B-3782-4A5E-ADFC-D361B3A37586}"/>
                  </a:ext>
                </a:extLst>
              </p:cNvPr>
              <p:cNvSpPr txBox="1"/>
              <p:nvPr/>
            </p:nvSpPr>
            <p:spPr>
              <a:xfrm>
                <a:off x="385395" y="5323518"/>
                <a:ext cx="83384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𝒂𝒓𝒈𝒎𝒊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Find out the best parameters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which describe the model well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A7918B-3782-4A5E-ADFC-D361B3A37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95" y="5323518"/>
                <a:ext cx="8338475" cy="923330"/>
              </a:xfrm>
              <a:prstGeom prst="rect">
                <a:avLst/>
              </a:prstGeom>
              <a:blipFill>
                <a:blip r:embed="rId8"/>
                <a:stretch>
                  <a:fillRect l="-58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168594-9E15-4632-B87F-3DD60E95172F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MLE, MAP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462628-290D-45B2-AA58-7B9860CE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2291C-1764-4A11-9F22-AE8273332D6F}"/>
              </a:ext>
            </a:extLst>
          </p:cNvPr>
          <p:cNvSpPr/>
          <p:nvPr/>
        </p:nvSpPr>
        <p:spPr>
          <a:xfrm>
            <a:off x="-518984" y="1359242"/>
            <a:ext cx="13987849" cy="53381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02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Maximum Likelihood Estimation (MLE)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Maximum a Posteriori Estimation (MAP)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6D7D9C-C2C4-40BF-960B-C1BDE4B4BFF4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MLE MAP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 Bayes Rule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: Posterior Probability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: Likelihood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Prior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Evidence Probability / Marginal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462628-290D-45B2-AA58-7B9860CE2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DE1B17-24E2-42C6-A5FA-41D64C52778C}"/>
              </a:ext>
            </a:extLst>
          </p:cNvPr>
          <p:cNvSpPr/>
          <p:nvPr/>
        </p:nvSpPr>
        <p:spPr>
          <a:xfrm>
            <a:off x="10380372" y="0"/>
            <a:ext cx="1811628" cy="10675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6842</TotalTime>
  <Words>2155</Words>
  <Application>Microsoft Office PowerPoint</Application>
  <PresentationFormat>Widescreen</PresentationFormat>
  <Paragraphs>463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12롯데마트드림Bold</vt:lpstr>
      <vt:lpstr>12롯데마트드림Medium</vt:lpstr>
      <vt:lpstr>나눔스퀘어_ac Bold</vt:lpstr>
      <vt:lpstr>나눔스퀘어라운드 Bold</vt:lpstr>
      <vt:lpstr>나눔스퀘어라운드 ExtraBold</vt:lpstr>
      <vt:lpstr>맑은 고딕</vt:lpstr>
      <vt:lpstr>Arial</vt:lpstr>
      <vt:lpstr>Calibri</vt:lpstr>
      <vt:lpstr>Cambria Math</vt:lpstr>
      <vt:lpstr>Lato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(학생) 김건우 (경영공학부)</cp:lastModifiedBy>
  <cp:revision>368</cp:revision>
  <dcterms:created xsi:type="dcterms:W3CDTF">2017-07-26T09:20:04Z</dcterms:created>
  <dcterms:modified xsi:type="dcterms:W3CDTF">2022-01-25T11:54:00Z</dcterms:modified>
</cp:coreProperties>
</file>