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9" r:id="rId3"/>
    <p:sldId id="446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7" r:id="rId22"/>
    <p:sldId id="468" r:id="rId23"/>
    <p:sldId id="470" r:id="rId24"/>
    <p:sldId id="469" r:id="rId25"/>
    <p:sldId id="471" r:id="rId26"/>
    <p:sldId id="472" r:id="rId27"/>
    <p:sldId id="473" r:id="rId28"/>
    <p:sldId id="475" r:id="rId29"/>
    <p:sldId id="476" r:id="rId30"/>
    <p:sldId id="477" r:id="rId31"/>
    <p:sldId id="474" r:id="rId32"/>
    <p:sldId id="478" r:id="rId33"/>
    <p:sldId id="480" r:id="rId34"/>
    <p:sldId id="479" r:id="rId35"/>
    <p:sldId id="481" r:id="rId36"/>
    <p:sldId id="482" r:id="rId37"/>
    <p:sldId id="483" r:id="rId38"/>
    <p:sldId id="484" r:id="rId39"/>
    <p:sldId id="486" r:id="rId40"/>
    <p:sldId id="487" r:id="rId41"/>
    <p:sldId id="488" r:id="rId42"/>
    <p:sldId id="493" r:id="rId43"/>
    <p:sldId id="489" r:id="rId44"/>
    <p:sldId id="490" r:id="rId45"/>
    <p:sldId id="491" r:id="rId46"/>
    <p:sldId id="492" r:id="rId47"/>
    <p:sldId id="496" r:id="rId48"/>
    <p:sldId id="499" r:id="rId49"/>
    <p:sldId id="495" r:id="rId50"/>
    <p:sldId id="494" r:id="rId51"/>
    <p:sldId id="500" r:id="rId52"/>
    <p:sldId id="501" r:id="rId53"/>
    <p:sldId id="502" r:id="rId54"/>
    <p:sldId id="503" r:id="rId55"/>
    <p:sldId id="504" r:id="rId56"/>
    <p:sldId id="505" r:id="rId57"/>
    <p:sldId id="506" r:id="rId58"/>
    <p:sldId id="262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전" initials="이" lastIdx="2" clrIdx="0">
    <p:extLst>
      <p:ext uri="{19B8F6BF-5375-455C-9EA6-DF929625EA0E}">
        <p15:presenceInfo xmlns:p15="http://schemas.microsoft.com/office/powerpoint/2012/main" userId="이영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0FF"/>
    <a:srgbClr val="262626"/>
    <a:srgbClr val="64A0C4"/>
    <a:srgbClr val="BBD594"/>
    <a:srgbClr val="EFC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216" autoAdjust="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A884E371-BC14-4D51-85A7-E163FE70E842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036C714B-5EC4-4D65-BD96-7813AC11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1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4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69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318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33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9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450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875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389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52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09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8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561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4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039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261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391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497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260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937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856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622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63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435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906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488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059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467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469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876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324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2416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48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71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86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05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401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146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879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994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8397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1644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8585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2890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64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476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670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451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45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3652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848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7425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3443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2354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81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45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3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07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77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2pPr>
            <a:lvl3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3pPr>
            <a:lvl4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4pPr>
            <a:lvl5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700952" y="78183"/>
            <a:ext cx="1438585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텍스트 세미나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강의제목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642797" y="0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96F8483C-29A8-4525-9DDD-19098B90EBDE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tobigs17-nnadv/leaderboard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824ECE7-875B-42C2-B4E7-F48813808A37}"/>
              </a:ext>
            </a:extLst>
          </p:cNvPr>
          <p:cNvSpPr/>
          <p:nvPr userDrawn="1"/>
        </p:nvSpPr>
        <p:spPr>
          <a:xfrm>
            <a:off x="3809231" y="3838558"/>
            <a:ext cx="4573538" cy="476809"/>
          </a:xfrm>
          <a:prstGeom prst="parallelogram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257744" y="739523"/>
            <a:ext cx="167650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16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김종우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294814" y="329190"/>
            <a:ext cx="160237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15D535-A738-40E5-9DE5-C87CC3763CB6}"/>
              </a:ext>
            </a:extLst>
          </p:cNvPr>
          <p:cNvSpPr/>
          <p:nvPr/>
        </p:nvSpPr>
        <p:spPr>
          <a:xfrm>
            <a:off x="3669531" y="3115283"/>
            <a:ext cx="5232456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88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NN</a:t>
            </a:r>
            <a:r>
              <a:rPr lang="ko-KR" altLang="en-US" sz="88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심화</a:t>
            </a:r>
            <a:endParaRPr lang="en-US" altLang="ko-KR" sz="88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471E4-1554-41D3-9C01-A0B69A3E8C71}"/>
              </a:ext>
            </a:extLst>
          </p:cNvPr>
          <p:cNvSpPr/>
          <p:nvPr/>
        </p:nvSpPr>
        <p:spPr>
          <a:xfrm>
            <a:off x="881777" y="2053856"/>
            <a:ext cx="4204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 </a:t>
            </a:r>
            <a:r>
              <a:rPr lang="en-US" altLang="ko-KR" b="1" dirty="0">
                <a:latin typeface="나눔스퀘어라운드"/>
              </a:rPr>
              <a:t>: sigmoid</a:t>
            </a: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0B5AEAB4-AB6B-4421-ABD6-208A1F37540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298" y="2667687"/>
            <a:ext cx="9890648" cy="33178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924AD-7A35-4E38-9847-E2721230184A}"/>
              </a:ext>
            </a:extLst>
          </p:cNvPr>
          <p:cNvSpPr/>
          <p:nvPr/>
        </p:nvSpPr>
        <p:spPr>
          <a:xfrm>
            <a:off x="6775945" y="2983516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2DEF52-2B69-48D0-A71A-C06FF6651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53" y="3238757"/>
            <a:ext cx="1952625" cy="5715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35778" y="4211459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7ADB2-0720-47D3-B11F-2176F4CCE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479" y="4834541"/>
            <a:ext cx="2705100" cy="4857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4153AB-422B-4800-AD7F-60A3DFE3263E}"/>
              </a:ext>
            </a:extLst>
          </p:cNvPr>
          <p:cNvSpPr/>
          <p:nvPr/>
        </p:nvSpPr>
        <p:spPr>
          <a:xfrm>
            <a:off x="876303" y="2847651"/>
            <a:ext cx="621072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9DD9CA-309F-40C8-A009-674586B1D28E}"/>
              </a:ext>
            </a:extLst>
          </p:cNvPr>
          <p:cNvSpPr/>
          <p:nvPr/>
        </p:nvSpPr>
        <p:spPr>
          <a:xfrm>
            <a:off x="925054" y="5525506"/>
            <a:ext cx="621072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1D9893-B00F-49B6-9399-8B9793E67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905" y="2847651"/>
            <a:ext cx="2648728" cy="17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4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04573FA-5283-419B-B744-796A4F79B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37" y="2635584"/>
            <a:ext cx="5728758" cy="31517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471E4-1554-41D3-9C01-A0B69A3E8C71}"/>
              </a:ext>
            </a:extLst>
          </p:cNvPr>
          <p:cNvSpPr/>
          <p:nvPr/>
        </p:nvSpPr>
        <p:spPr>
          <a:xfrm>
            <a:off x="881777" y="2053856"/>
            <a:ext cx="38427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 </a:t>
            </a:r>
            <a:r>
              <a:rPr lang="en-US" altLang="ko-KR" b="1" dirty="0">
                <a:latin typeface="나눔스퀘어라운드"/>
              </a:rPr>
              <a:t>: Tanh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924AD-7A35-4E38-9847-E2721230184A}"/>
              </a:ext>
            </a:extLst>
          </p:cNvPr>
          <p:cNvSpPr/>
          <p:nvPr/>
        </p:nvSpPr>
        <p:spPr>
          <a:xfrm>
            <a:off x="6775945" y="2983516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35778" y="4211459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4153AB-422B-4800-AD7F-60A3DFE3263E}"/>
              </a:ext>
            </a:extLst>
          </p:cNvPr>
          <p:cNvSpPr/>
          <p:nvPr/>
        </p:nvSpPr>
        <p:spPr>
          <a:xfrm>
            <a:off x="903853" y="2986367"/>
            <a:ext cx="621072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9DD9CA-309F-40C8-A009-674586B1D28E}"/>
              </a:ext>
            </a:extLst>
          </p:cNvPr>
          <p:cNvSpPr/>
          <p:nvPr/>
        </p:nvSpPr>
        <p:spPr>
          <a:xfrm>
            <a:off x="925054" y="5668248"/>
            <a:ext cx="621072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B04984F-0685-47B5-919C-F08C950B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774" y="3321467"/>
            <a:ext cx="2314575" cy="6858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B50625-6A4E-4D48-A2A2-BCA133BF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774" y="4689567"/>
            <a:ext cx="2076450" cy="5048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67EAE15-7413-4D54-8F50-DE79475B0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377" y="2896794"/>
            <a:ext cx="3127085" cy="27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471E4-1554-41D3-9C01-A0B69A3E8C71}"/>
              </a:ext>
            </a:extLst>
          </p:cNvPr>
          <p:cNvSpPr/>
          <p:nvPr/>
        </p:nvSpPr>
        <p:spPr>
          <a:xfrm>
            <a:off x="881777" y="2053856"/>
            <a:ext cx="30998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</a:t>
            </a:r>
            <a:endParaRPr lang="en-US" altLang="ko-KR" b="1" dirty="0">
              <a:latin typeface="나눔스퀘어라운드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924AD-7A35-4E38-9847-E2721230184A}"/>
              </a:ext>
            </a:extLst>
          </p:cNvPr>
          <p:cNvSpPr/>
          <p:nvPr/>
        </p:nvSpPr>
        <p:spPr>
          <a:xfrm>
            <a:off x="6775945" y="2983516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35778" y="4211459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A0106CF0-31E8-4AB9-893E-5C724F8E84C8}"/>
              </a:ext>
            </a:extLst>
          </p:cNvPr>
          <p:cNvSpPr txBox="1"/>
          <p:nvPr/>
        </p:nvSpPr>
        <p:spPr>
          <a:xfrm>
            <a:off x="3446462" y="2851924"/>
            <a:ext cx="5299075" cy="271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Malgun Gothic"/>
                <a:cs typeface="Malgun Gothic"/>
              </a:rPr>
              <a:t>그런데</a:t>
            </a:r>
            <a:endParaRPr sz="4000" dirty="0">
              <a:latin typeface="Malgun Gothic"/>
              <a:cs typeface="Malgun Gothic"/>
            </a:endParaRPr>
          </a:p>
          <a:p>
            <a:pPr marL="12700" marR="5080" indent="-1270" algn="ctr">
              <a:lnSpc>
                <a:spcPts val="8210"/>
              </a:lnSpc>
              <a:spcBef>
                <a:spcPts val="630"/>
              </a:spcBef>
            </a:pPr>
            <a:r>
              <a:rPr sz="4000" b="1" dirty="0">
                <a:latin typeface="Malgun Gothic"/>
                <a:cs typeface="Malgun Gothic"/>
              </a:rPr>
              <a:t>Sigmoid와</a:t>
            </a:r>
            <a:r>
              <a:rPr sz="4000" b="1" spc="-220" dirty="0">
                <a:latin typeface="Malgun Gothic"/>
                <a:cs typeface="Malgun Gothic"/>
              </a:rPr>
              <a:t> </a:t>
            </a:r>
            <a:r>
              <a:rPr sz="4000" b="1" spc="-10" dirty="0" err="1">
                <a:latin typeface="Malgun Gothic"/>
                <a:cs typeface="Malgun Gothic"/>
              </a:rPr>
              <a:t>Tanh은</a:t>
            </a:r>
            <a:r>
              <a:rPr sz="4000" b="1" spc="-10" dirty="0">
                <a:latin typeface="Malgun Gothic"/>
                <a:cs typeface="Malgun Gothic"/>
              </a:rPr>
              <a:t> </a:t>
            </a:r>
            <a:endParaRPr lang="en-US" sz="4000" b="1" spc="-10" dirty="0">
              <a:latin typeface="Malgun Gothic"/>
              <a:cs typeface="Malgun Gothic"/>
            </a:endParaRPr>
          </a:p>
          <a:p>
            <a:pPr marL="12700" marR="5080" indent="-1270" algn="ctr">
              <a:lnSpc>
                <a:spcPts val="8210"/>
              </a:lnSpc>
              <a:spcBef>
                <a:spcPts val="630"/>
              </a:spcBef>
            </a:pPr>
            <a:r>
              <a:rPr sz="4000" b="1" dirty="0" err="1">
                <a:latin typeface="Malgun Gothic"/>
                <a:cs typeface="Malgun Gothic"/>
              </a:rPr>
              <a:t>매우</a:t>
            </a:r>
            <a:r>
              <a:rPr sz="4000" b="1" spc="-100" dirty="0">
                <a:latin typeface="Malgun Gothic"/>
                <a:cs typeface="Malgun Gothic"/>
              </a:rPr>
              <a:t> </a:t>
            </a:r>
            <a:r>
              <a:rPr sz="4000" b="1" dirty="0">
                <a:latin typeface="Malgun Gothic"/>
                <a:cs typeface="Malgun Gothic"/>
              </a:rPr>
              <a:t>큰</a:t>
            </a:r>
            <a:r>
              <a:rPr sz="4000" b="1" spc="-90" dirty="0">
                <a:latin typeface="Malgun Gothic"/>
                <a:cs typeface="Malgun Gothic"/>
              </a:rPr>
              <a:t> </a:t>
            </a:r>
            <a:r>
              <a:rPr sz="4000" b="1" dirty="0">
                <a:latin typeface="Malgun Gothic"/>
                <a:cs typeface="Malgun Gothic"/>
              </a:rPr>
              <a:t>문제점이</a:t>
            </a:r>
            <a:r>
              <a:rPr sz="4000" b="1" spc="-75" dirty="0">
                <a:latin typeface="Malgun Gothic"/>
                <a:cs typeface="Malgun Gothic"/>
              </a:rPr>
              <a:t> </a:t>
            </a:r>
            <a:r>
              <a:rPr sz="4000" b="1" spc="-25" dirty="0">
                <a:latin typeface="Malgun Gothic"/>
                <a:cs typeface="Malgun Gothic"/>
              </a:rPr>
              <a:t>존재!</a:t>
            </a:r>
            <a:endParaRPr sz="4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362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471E4-1554-41D3-9C01-A0B69A3E8C71}"/>
              </a:ext>
            </a:extLst>
          </p:cNvPr>
          <p:cNvSpPr/>
          <p:nvPr/>
        </p:nvSpPr>
        <p:spPr>
          <a:xfrm>
            <a:off x="881777" y="2053856"/>
            <a:ext cx="30998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</a:t>
            </a:r>
            <a:endParaRPr lang="en-US" altLang="ko-KR" b="1" dirty="0">
              <a:latin typeface="나눔스퀘어라운드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924AD-7A35-4E38-9847-E2721230184A}"/>
              </a:ext>
            </a:extLst>
          </p:cNvPr>
          <p:cNvSpPr/>
          <p:nvPr/>
        </p:nvSpPr>
        <p:spPr>
          <a:xfrm>
            <a:off x="6775945" y="2983516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35778" y="4211459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D010731-4E5D-4EAB-A293-8A499262E911}"/>
              </a:ext>
            </a:extLst>
          </p:cNvPr>
          <p:cNvSpPr txBox="1"/>
          <p:nvPr/>
        </p:nvSpPr>
        <p:spPr>
          <a:xfrm>
            <a:off x="2000757" y="2950921"/>
            <a:ext cx="8194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0000"/>
                </a:solidFill>
                <a:latin typeface="Malgun Gothic"/>
                <a:cs typeface="Malgun Gothic"/>
              </a:rPr>
              <a:t>Vanishing</a:t>
            </a:r>
            <a:r>
              <a:rPr sz="4800" b="1" spc="-2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4800" b="1" dirty="0">
                <a:solidFill>
                  <a:srgbClr val="FF0000"/>
                </a:solidFill>
                <a:latin typeface="Malgun Gothic"/>
                <a:cs typeface="Malgun Gothic"/>
              </a:rPr>
              <a:t>Gradient</a:t>
            </a:r>
            <a:r>
              <a:rPr sz="4800" b="1" spc="-2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4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Problem</a:t>
            </a:r>
            <a:endParaRPr sz="4800" dirty="0">
              <a:latin typeface="Malgun Gothic"/>
              <a:cs typeface="Malgun Gothic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901C68C-2B72-4321-A3AA-54F4A2067A50}"/>
              </a:ext>
            </a:extLst>
          </p:cNvPr>
          <p:cNvSpPr txBox="1"/>
          <p:nvPr/>
        </p:nvSpPr>
        <p:spPr>
          <a:xfrm>
            <a:off x="4127119" y="4368165"/>
            <a:ext cx="3939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Malgun Gothic"/>
                <a:cs typeface="Malgun Gothic"/>
              </a:rPr>
              <a:t>기울기</a:t>
            </a:r>
            <a:r>
              <a:rPr sz="4000" b="1" spc="-85" dirty="0">
                <a:latin typeface="Malgun Gothic"/>
                <a:cs typeface="Malgun Gothic"/>
              </a:rPr>
              <a:t> </a:t>
            </a:r>
            <a:r>
              <a:rPr sz="4000" b="1" dirty="0">
                <a:latin typeface="Malgun Gothic"/>
                <a:cs typeface="Malgun Gothic"/>
              </a:rPr>
              <a:t>소실</a:t>
            </a:r>
            <a:r>
              <a:rPr sz="4000" b="1" spc="-90" dirty="0">
                <a:latin typeface="Malgun Gothic"/>
                <a:cs typeface="Malgun Gothic"/>
              </a:rPr>
              <a:t> </a:t>
            </a:r>
            <a:r>
              <a:rPr sz="4000" b="1" spc="-25" dirty="0">
                <a:latin typeface="Malgun Gothic"/>
                <a:cs typeface="Malgun Gothic"/>
              </a:rPr>
              <a:t>문제</a:t>
            </a:r>
            <a:endParaRPr sz="4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8333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471E4-1554-41D3-9C01-A0B69A3E8C71}"/>
              </a:ext>
            </a:extLst>
          </p:cNvPr>
          <p:cNvSpPr/>
          <p:nvPr/>
        </p:nvSpPr>
        <p:spPr>
          <a:xfrm>
            <a:off x="881777" y="2053856"/>
            <a:ext cx="63595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 </a:t>
            </a:r>
            <a:r>
              <a:rPr lang="en-US" altLang="ko-KR" b="1" dirty="0">
                <a:latin typeface="나눔스퀘어라운드"/>
              </a:rPr>
              <a:t>: </a:t>
            </a:r>
            <a:r>
              <a:rPr lang="en-US" altLang="ko-KR" sz="1800" b="1" dirty="0">
                <a:latin typeface="Malgun Gothic"/>
                <a:cs typeface="Malgun Gothic"/>
              </a:rPr>
              <a:t>Vanishing</a:t>
            </a:r>
            <a:r>
              <a:rPr lang="en-US" altLang="ko-KR" sz="1800" b="1" spc="-210" dirty="0">
                <a:latin typeface="Malgun Gothic"/>
                <a:cs typeface="Malgun Gothic"/>
              </a:rPr>
              <a:t> </a:t>
            </a:r>
            <a:r>
              <a:rPr lang="en-US" altLang="ko-KR" sz="1800" b="1" dirty="0">
                <a:latin typeface="Malgun Gothic"/>
                <a:cs typeface="Malgun Gothic"/>
              </a:rPr>
              <a:t>Gradient</a:t>
            </a:r>
            <a:r>
              <a:rPr lang="en-US" altLang="ko-KR" sz="1800" b="1" spc="-210" dirty="0">
                <a:latin typeface="Malgun Gothic"/>
                <a:cs typeface="Malgun Gothic"/>
              </a:rPr>
              <a:t> </a:t>
            </a:r>
            <a:r>
              <a:rPr lang="en-US" altLang="ko-KR" sz="1800" b="1" spc="-10" dirty="0">
                <a:latin typeface="Malgun Gothic"/>
                <a:cs typeface="Malgun Gothic"/>
              </a:rPr>
              <a:t>Problem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924AD-7A35-4E38-9847-E2721230184A}"/>
              </a:ext>
            </a:extLst>
          </p:cNvPr>
          <p:cNvSpPr/>
          <p:nvPr/>
        </p:nvSpPr>
        <p:spPr>
          <a:xfrm>
            <a:off x="6775945" y="2983516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35778" y="4211459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A8506D6-E16E-447F-879D-CFB79956B657}"/>
              </a:ext>
            </a:extLst>
          </p:cNvPr>
          <p:cNvSpPr txBox="1"/>
          <p:nvPr/>
        </p:nvSpPr>
        <p:spPr>
          <a:xfrm>
            <a:off x="428040" y="5587390"/>
            <a:ext cx="5471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Forward</a:t>
            </a:r>
            <a:r>
              <a:rPr sz="2400" b="1" spc="2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Propagation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-&gt;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Loss 계산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-</a:t>
            </a:r>
            <a:r>
              <a:rPr sz="2400" b="1" spc="-50" dirty="0">
                <a:latin typeface="Malgun Gothic"/>
                <a:cs typeface="Malgun Gothic"/>
              </a:rPr>
              <a:t>&gt;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3B3169F-8572-4246-B89F-5A5C66B9A617}"/>
              </a:ext>
            </a:extLst>
          </p:cNvPr>
          <p:cNvSpPr txBox="1"/>
          <p:nvPr/>
        </p:nvSpPr>
        <p:spPr>
          <a:xfrm>
            <a:off x="5961126" y="5446014"/>
            <a:ext cx="6093460" cy="69088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15"/>
              </a:spcBef>
            </a:pPr>
            <a:r>
              <a:rPr sz="2400" b="1" dirty="0">
                <a:latin typeface="Malgun Gothic"/>
                <a:cs typeface="Malgun Gothic"/>
              </a:rPr>
              <a:t>Back</a:t>
            </a:r>
            <a:r>
              <a:rPr sz="2400" b="1" spc="-3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Propagation</a:t>
            </a:r>
            <a:r>
              <a:rPr sz="2400" b="1" spc="-2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-&gt;</a:t>
            </a:r>
            <a:r>
              <a:rPr sz="2400" b="1" spc="-2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Update</a:t>
            </a:r>
            <a:r>
              <a:rPr sz="2400" b="1" spc="-25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Parameters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16" name="object 5">
            <a:extLst>
              <a:ext uri="{FF2B5EF4-FFF2-40B4-BE49-F238E27FC236}">
                <a16:creationId xmlns:a16="http://schemas.microsoft.com/office/drawing/2014/main" id="{29B8AAE4-B2BB-4EEE-93CC-C2998F04CA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0895" y="2488207"/>
            <a:ext cx="8514969" cy="28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0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924AD-7A35-4E38-9847-E2721230184A}"/>
              </a:ext>
            </a:extLst>
          </p:cNvPr>
          <p:cNvSpPr/>
          <p:nvPr/>
        </p:nvSpPr>
        <p:spPr>
          <a:xfrm>
            <a:off x="6775945" y="2983516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35778" y="4211459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4CF04CDB-1575-4F8E-883D-31BD3B3FF74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288" y="2403348"/>
            <a:ext cx="9686736" cy="2999913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00A7D774-25C2-49AF-BBD6-E7FA6ACBDF06}"/>
              </a:ext>
            </a:extLst>
          </p:cNvPr>
          <p:cNvSpPr txBox="1"/>
          <p:nvPr/>
        </p:nvSpPr>
        <p:spPr>
          <a:xfrm>
            <a:off x="466488" y="5549155"/>
            <a:ext cx="1156779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000" b="1" dirty="0" err="1">
                <a:latin typeface="Malgun Gothic"/>
                <a:cs typeface="Malgun Gothic"/>
              </a:rPr>
              <a:t>역전파</a:t>
            </a:r>
            <a:r>
              <a:rPr sz="2000" b="1" spc="-5" dirty="0">
                <a:latin typeface="Malgun Gothic"/>
                <a:cs typeface="Malgun Gothic"/>
              </a:rPr>
              <a:t> </a:t>
            </a:r>
            <a:r>
              <a:rPr sz="2000" b="1" dirty="0" err="1">
                <a:latin typeface="Malgun Gothic"/>
                <a:cs typeface="Malgun Gothic"/>
              </a:rPr>
              <a:t>과정에서</a:t>
            </a:r>
            <a:r>
              <a:rPr sz="2000" b="1" spc="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그래디언트를</a:t>
            </a:r>
            <a:r>
              <a:rPr sz="2000" b="1" spc="-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계산하면서(미분)</a:t>
            </a:r>
            <a:r>
              <a:rPr sz="2000" b="1" spc="1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파라미터를</a:t>
            </a:r>
            <a:r>
              <a:rPr sz="2000" b="1" spc="10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수정하는데,</a:t>
            </a:r>
            <a:endParaRPr sz="2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435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하위층으로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진행됨에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그래디언트가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점점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작아져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좋은 솔루션을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내지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못하는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것!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63595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 </a:t>
            </a:r>
            <a:r>
              <a:rPr lang="en-US" altLang="ko-KR" b="1" dirty="0">
                <a:latin typeface="나눔스퀘어라운드"/>
              </a:rPr>
              <a:t>: </a:t>
            </a:r>
            <a:r>
              <a:rPr lang="en-US" altLang="ko-KR" sz="1800" b="1" dirty="0">
                <a:latin typeface="Malgun Gothic"/>
                <a:cs typeface="Malgun Gothic"/>
              </a:rPr>
              <a:t>Vanishing</a:t>
            </a:r>
            <a:r>
              <a:rPr lang="en-US" altLang="ko-KR" sz="1800" b="1" spc="-210" dirty="0">
                <a:latin typeface="Malgun Gothic"/>
                <a:cs typeface="Malgun Gothic"/>
              </a:rPr>
              <a:t> </a:t>
            </a:r>
            <a:r>
              <a:rPr lang="en-US" altLang="ko-KR" sz="1800" b="1" dirty="0">
                <a:latin typeface="Malgun Gothic"/>
                <a:cs typeface="Malgun Gothic"/>
              </a:rPr>
              <a:t>Gradient</a:t>
            </a:r>
            <a:r>
              <a:rPr lang="en-US" altLang="ko-KR" sz="1800" b="1" spc="-210" dirty="0">
                <a:latin typeface="Malgun Gothic"/>
                <a:cs typeface="Malgun Gothic"/>
              </a:rPr>
              <a:t> </a:t>
            </a:r>
            <a:r>
              <a:rPr lang="en-US" altLang="ko-KR" sz="1800" b="1" spc="-10" dirty="0">
                <a:latin typeface="Malgun Gothic"/>
                <a:cs typeface="Malgun Gothic"/>
              </a:rPr>
              <a:t>Problem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45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35778" y="4211459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63595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 </a:t>
            </a:r>
            <a:r>
              <a:rPr lang="en-US" altLang="ko-KR" b="1" dirty="0">
                <a:latin typeface="나눔스퀘어라운드"/>
              </a:rPr>
              <a:t>: </a:t>
            </a:r>
            <a:r>
              <a:rPr lang="en-US" altLang="ko-KR" sz="1800" b="1" dirty="0">
                <a:latin typeface="Malgun Gothic"/>
                <a:cs typeface="Malgun Gothic"/>
              </a:rPr>
              <a:t>Vanishing</a:t>
            </a:r>
            <a:r>
              <a:rPr lang="en-US" altLang="ko-KR" sz="1800" b="1" spc="-210" dirty="0">
                <a:latin typeface="Malgun Gothic"/>
                <a:cs typeface="Malgun Gothic"/>
              </a:rPr>
              <a:t> </a:t>
            </a:r>
            <a:r>
              <a:rPr lang="en-US" altLang="ko-KR" sz="1800" b="1" dirty="0">
                <a:latin typeface="Malgun Gothic"/>
                <a:cs typeface="Malgun Gothic"/>
              </a:rPr>
              <a:t>Gradient</a:t>
            </a:r>
            <a:r>
              <a:rPr lang="en-US" altLang="ko-KR" sz="1800" b="1" spc="-210" dirty="0">
                <a:latin typeface="Malgun Gothic"/>
                <a:cs typeface="Malgun Gothic"/>
              </a:rPr>
              <a:t> </a:t>
            </a:r>
            <a:r>
              <a:rPr lang="en-US" altLang="ko-KR" sz="1800" b="1" spc="-10" dirty="0">
                <a:latin typeface="Malgun Gothic"/>
                <a:cs typeface="Malgun Gothic"/>
              </a:rPr>
              <a:t>Problem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28E4F5E0-FA84-4012-8B77-DC78C3FD47E3}"/>
              </a:ext>
            </a:extLst>
          </p:cNvPr>
          <p:cNvSpPr txBox="1"/>
          <p:nvPr/>
        </p:nvSpPr>
        <p:spPr>
          <a:xfrm>
            <a:off x="2169922" y="2950921"/>
            <a:ext cx="7854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0000"/>
                </a:solidFill>
                <a:latin typeface="Malgun Gothic"/>
                <a:cs typeface="Malgun Gothic"/>
              </a:rPr>
              <a:t>Rectified</a:t>
            </a:r>
            <a:r>
              <a:rPr sz="4800" b="1" spc="-1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4800" b="1" dirty="0">
                <a:solidFill>
                  <a:srgbClr val="FF0000"/>
                </a:solidFill>
                <a:latin typeface="Malgun Gothic"/>
                <a:cs typeface="Malgun Gothic"/>
              </a:rPr>
              <a:t>Linear</a:t>
            </a:r>
            <a:r>
              <a:rPr sz="48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4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Unit(ReLU)</a:t>
            </a:r>
            <a:endParaRPr sz="4800" dirty="0">
              <a:latin typeface="Malgun Gothic"/>
              <a:cs typeface="Malgun Gothic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775CDBF0-10CB-4257-8199-0CEB1BB6D6D4}"/>
              </a:ext>
            </a:extLst>
          </p:cNvPr>
          <p:cNvSpPr txBox="1"/>
          <p:nvPr/>
        </p:nvSpPr>
        <p:spPr>
          <a:xfrm>
            <a:off x="3790315" y="4368165"/>
            <a:ext cx="4611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Malgun Gothic"/>
                <a:cs typeface="Malgun Gothic"/>
              </a:rPr>
              <a:t>그래서</a:t>
            </a:r>
            <a:r>
              <a:rPr sz="4000" b="1" spc="-85" dirty="0">
                <a:latin typeface="Malgun Gothic"/>
                <a:cs typeface="Malgun Gothic"/>
              </a:rPr>
              <a:t> </a:t>
            </a:r>
            <a:r>
              <a:rPr sz="4000" b="1" dirty="0">
                <a:latin typeface="Malgun Gothic"/>
                <a:cs typeface="Malgun Gothic"/>
              </a:rPr>
              <a:t>나온</a:t>
            </a:r>
            <a:r>
              <a:rPr sz="4000" b="1" spc="-90" dirty="0">
                <a:latin typeface="Malgun Gothic"/>
                <a:cs typeface="Malgun Gothic"/>
              </a:rPr>
              <a:t> </a:t>
            </a:r>
            <a:r>
              <a:rPr sz="4000" b="1" spc="-20" dirty="0">
                <a:latin typeface="Malgun Gothic"/>
                <a:cs typeface="Malgun Gothic"/>
              </a:rPr>
              <a:t>해결책!</a:t>
            </a:r>
            <a:endParaRPr sz="4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274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20797" y="4103422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38775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 </a:t>
            </a:r>
            <a:r>
              <a:rPr lang="en-US" altLang="ko-KR" b="1" dirty="0">
                <a:latin typeface="나눔스퀘어라운드"/>
              </a:rPr>
              <a:t>: </a:t>
            </a:r>
            <a:r>
              <a:rPr lang="en-US" altLang="ko-KR" b="1" dirty="0" err="1">
                <a:latin typeface="Malgun Gothic"/>
              </a:rPr>
              <a:t>ReLU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A5C87620-1355-4853-9F45-196A173B76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325" y="2657016"/>
            <a:ext cx="7520246" cy="3549378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B0AA6D8-7BDF-4282-B33C-ADA96753F35E}"/>
              </a:ext>
            </a:extLst>
          </p:cNvPr>
          <p:cNvSpPr txBox="1"/>
          <p:nvPr/>
        </p:nvSpPr>
        <p:spPr>
          <a:xfrm>
            <a:off x="8538591" y="2725404"/>
            <a:ext cx="4075429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Malgun Gothic"/>
                <a:cs typeface="Malgun Gothic"/>
              </a:rPr>
              <a:t>미분값이</a:t>
            </a:r>
            <a:r>
              <a:rPr sz="2200" b="1" spc="-6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양수인</a:t>
            </a:r>
            <a:r>
              <a:rPr sz="2200" b="1" spc="-7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경우</a:t>
            </a:r>
            <a:r>
              <a:rPr sz="2200" b="1" spc="-75" dirty="0">
                <a:latin typeface="Malgun Gothic"/>
                <a:cs typeface="Malgun Gothic"/>
              </a:rPr>
              <a:t> </a:t>
            </a:r>
            <a:r>
              <a:rPr sz="2200" b="1" spc="-50" dirty="0">
                <a:latin typeface="Malgun Gothic"/>
                <a:cs typeface="Malgun Gothic"/>
              </a:rPr>
              <a:t>1</a:t>
            </a:r>
            <a:endParaRPr sz="2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2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Vanishing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Gradient</a:t>
            </a:r>
            <a:r>
              <a:rPr sz="2200" b="1" spc="-1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해결</a:t>
            </a:r>
            <a:endParaRPr sz="2200" dirty="0">
              <a:latin typeface="Malgun Gothic"/>
              <a:cs typeface="Malgun Gothic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9B8F620-BBE7-4E17-8E4E-1FDD2395185A}"/>
              </a:ext>
            </a:extLst>
          </p:cNvPr>
          <p:cNvSpPr txBox="1"/>
          <p:nvPr/>
        </p:nvSpPr>
        <p:spPr>
          <a:xfrm>
            <a:off x="8790558" y="5055565"/>
            <a:ext cx="2758440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Malgun Gothic"/>
                <a:cs typeface="Malgun Gothic"/>
              </a:rPr>
              <a:t>But</a:t>
            </a:r>
            <a:r>
              <a:rPr sz="2200" b="1" spc="-50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음수</a:t>
            </a:r>
            <a:r>
              <a:rPr sz="2200" b="1" spc="-4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값</a:t>
            </a:r>
            <a:r>
              <a:rPr sz="2200" b="1" spc="-35" dirty="0">
                <a:latin typeface="Malgun Gothic"/>
                <a:cs typeface="Malgun Gothic"/>
              </a:rPr>
              <a:t> </a:t>
            </a:r>
            <a:r>
              <a:rPr sz="2200" b="1" spc="-25" dirty="0">
                <a:latin typeface="Malgun Gothic"/>
                <a:cs typeface="Malgun Gothic"/>
              </a:rPr>
              <a:t>무시</a:t>
            </a:r>
            <a:endParaRPr sz="22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680"/>
              </a:spcBef>
            </a:pP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dying</a:t>
            </a:r>
            <a:r>
              <a:rPr sz="22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ReLU</a:t>
            </a:r>
            <a:endParaRPr sz="2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58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20797" y="4103422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45916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 </a:t>
            </a:r>
            <a:r>
              <a:rPr lang="en-US" altLang="ko-KR" b="1" dirty="0">
                <a:latin typeface="나눔스퀘어라운드"/>
              </a:rPr>
              <a:t>: Leaky </a:t>
            </a:r>
            <a:r>
              <a:rPr lang="en-US" altLang="ko-KR" b="1" dirty="0" err="1">
                <a:latin typeface="Malgun Gothic"/>
              </a:rPr>
              <a:t>ReLU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35550A43-5E9B-4033-ACC4-95AC16BD81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1951" y="2567078"/>
            <a:ext cx="8569438" cy="35038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E0787EA-9C12-40A7-8120-64FD0602F6CB}"/>
              </a:ext>
            </a:extLst>
          </p:cNvPr>
          <p:cNvSpPr/>
          <p:nvPr/>
        </p:nvSpPr>
        <p:spPr>
          <a:xfrm>
            <a:off x="1744133" y="5300133"/>
            <a:ext cx="3327071" cy="770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3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27693-A5C2-4C58-9525-01E53DEDACD4}"/>
              </a:ext>
            </a:extLst>
          </p:cNvPr>
          <p:cNvSpPr/>
          <p:nvPr/>
        </p:nvSpPr>
        <p:spPr>
          <a:xfrm>
            <a:off x="7120797" y="4103422"/>
            <a:ext cx="4690534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31816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 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4E1972A6-FEFD-4BC4-9428-2B271456534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796" y="2602672"/>
            <a:ext cx="4508289" cy="3837550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BA012124-292E-48C7-A5CE-D5F5965333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3957" y="2520975"/>
            <a:ext cx="5775988" cy="3727899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CA286276-E019-49DF-A135-C3FA8331111D}"/>
              </a:ext>
            </a:extLst>
          </p:cNvPr>
          <p:cNvSpPr/>
          <p:nvPr/>
        </p:nvSpPr>
        <p:spPr>
          <a:xfrm>
            <a:off x="1175206" y="2797987"/>
            <a:ext cx="1812714" cy="1694018"/>
          </a:xfrm>
          <a:custGeom>
            <a:avLst/>
            <a:gdLst/>
            <a:ahLst/>
            <a:cxnLst/>
            <a:rect l="l" t="t" r="r" b="b"/>
            <a:pathLst>
              <a:path w="2013585" h="1935479">
                <a:moveTo>
                  <a:pt x="0" y="1935480"/>
                </a:moveTo>
                <a:lnTo>
                  <a:pt x="2013204" y="1935480"/>
                </a:lnTo>
                <a:lnTo>
                  <a:pt x="2013204" y="0"/>
                </a:lnTo>
                <a:lnTo>
                  <a:pt x="0" y="0"/>
                </a:lnTo>
                <a:lnTo>
                  <a:pt x="0" y="1935480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52E7E36-440C-4E89-81AD-2BB2595D3FDA}"/>
              </a:ext>
            </a:extLst>
          </p:cNvPr>
          <p:cNvSpPr txBox="1"/>
          <p:nvPr/>
        </p:nvSpPr>
        <p:spPr>
          <a:xfrm>
            <a:off x="3151475" y="3499764"/>
            <a:ext cx="19510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Malgun Gothic"/>
                <a:cs typeface="Malgun Gothic"/>
              </a:rPr>
              <a:t>중간에</a:t>
            </a:r>
            <a:r>
              <a:rPr b="1" spc="-80" dirty="0">
                <a:latin typeface="Malgun Gothic"/>
                <a:cs typeface="Malgun Gothic"/>
              </a:rPr>
              <a:t> </a:t>
            </a:r>
            <a:r>
              <a:rPr b="1" dirty="0">
                <a:latin typeface="Malgun Gothic"/>
                <a:cs typeface="Malgun Gothic"/>
              </a:rPr>
              <a:t>ReLU</a:t>
            </a:r>
            <a:r>
              <a:rPr b="1" spc="-65" dirty="0">
                <a:latin typeface="Malgun Gothic"/>
                <a:cs typeface="Malgun Gothic"/>
              </a:rPr>
              <a:t> </a:t>
            </a:r>
            <a:r>
              <a:rPr b="1" spc="-25" dirty="0">
                <a:latin typeface="Malgun Gothic"/>
                <a:cs typeface="Malgun Gothic"/>
              </a:rPr>
              <a:t>추가!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4718A647-0044-43B3-8F8F-22FA23C1D499}"/>
              </a:ext>
            </a:extLst>
          </p:cNvPr>
          <p:cNvSpPr/>
          <p:nvPr/>
        </p:nvSpPr>
        <p:spPr>
          <a:xfrm>
            <a:off x="10323104" y="6046587"/>
            <a:ext cx="1365109" cy="289823"/>
          </a:xfrm>
          <a:custGeom>
            <a:avLst/>
            <a:gdLst/>
            <a:ahLst/>
            <a:cxnLst/>
            <a:rect l="l" t="t" r="r" b="b"/>
            <a:pathLst>
              <a:path w="1516379" h="200025">
                <a:moveTo>
                  <a:pt x="0" y="199643"/>
                </a:moveTo>
                <a:lnTo>
                  <a:pt x="1516379" y="199643"/>
                </a:lnTo>
                <a:lnTo>
                  <a:pt x="1516379" y="0"/>
                </a:lnTo>
                <a:lnTo>
                  <a:pt x="0" y="0"/>
                </a:lnTo>
                <a:lnTo>
                  <a:pt x="0" y="19964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4B7738F2-3844-435E-883C-B438723C438E}"/>
              </a:ext>
            </a:extLst>
          </p:cNvPr>
          <p:cNvSpPr txBox="1"/>
          <p:nvPr/>
        </p:nvSpPr>
        <p:spPr>
          <a:xfrm>
            <a:off x="10429520" y="5739916"/>
            <a:ext cx="10930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Malgun Gothic"/>
                <a:cs typeface="Malgun Gothic"/>
              </a:rPr>
              <a:t>성능</a:t>
            </a:r>
            <a:r>
              <a:rPr b="1" spc="-10" dirty="0">
                <a:latin typeface="Malgun Gothic"/>
                <a:cs typeface="Malgun Gothic"/>
              </a:rPr>
              <a:t> </a:t>
            </a:r>
            <a:r>
              <a:rPr b="1" spc="-25" dirty="0">
                <a:latin typeface="Malgun Gothic"/>
                <a:cs typeface="Malgun Gothic"/>
              </a:rPr>
              <a:t>향상!</a:t>
            </a:r>
            <a:endParaRPr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454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81D24A-4D8F-44B9-ACFB-4495BCABF5AE}"/>
              </a:ext>
            </a:extLst>
          </p:cNvPr>
          <p:cNvCxnSpPr>
            <a:cxnSpLocks/>
          </p:cNvCxnSpPr>
          <p:nvPr/>
        </p:nvCxnSpPr>
        <p:spPr>
          <a:xfrm>
            <a:off x="3326160" y="1472615"/>
            <a:ext cx="88658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2BC670-7D5C-46E1-BB3B-7122ACEA5ECA}"/>
              </a:ext>
            </a:extLst>
          </p:cNvPr>
          <p:cNvGrpSpPr/>
          <p:nvPr/>
        </p:nvGrpSpPr>
        <p:grpSpPr>
          <a:xfrm>
            <a:off x="3326160" y="1668319"/>
            <a:ext cx="8856000" cy="432000"/>
            <a:chOff x="2411760" y="1347614"/>
            <a:chExt cx="9780240" cy="704706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Unit  01 </a:t>
              </a:r>
              <a:r>
                <a:rPr lang="ko-KR" altLang="en-US" sz="1800" spc="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ㅣ</a:t>
              </a:r>
              <a:r>
                <a:rPr lang="ko-KR" altLang="en-US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Introduction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ACCA40-37BF-4D6D-8755-E6FA739B6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D52862-8BED-4B68-8FDF-6A99084D37F9}"/>
              </a:ext>
            </a:extLst>
          </p:cNvPr>
          <p:cNvGrpSpPr/>
          <p:nvPr/>
        </p:nvGrpSpPr>
        <p:grpSpPr>
          <a:xfrm>
            <a:off x="3336000" y="2231443"/>
            <a:ext cx="8856000" cy="432000"/>
            <a:chOff x="2411760" y="1347614"/>
            <a:chExt cx="9780240" cy="704706"/>
          </a:xfrm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7A5C544E-43CC-4D28-A824-52BD8E464588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Unit  02 </a:t>
              </a:r>
              <a:r>
                <a:rPr lang="ko-KR" altLang="en-US" sz="1800" spc="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ㅣ</a:t>
              </a:r>
              <a:r>
                <a:rPr lang="ko-KR" altLang="en-US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Activation Function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4E9BF-2023-4CC2-8B3B-4D3412F8D5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BA534-3615-433E-9FEE-51361DD55D2A}"/>
              </a:ext>
            </a:extLst>
          </p:cNvPr>
          <p:cNvGrpSpPr/>
          <p:nvPr/>
        </p:nvGrpSpPr>
        <p:grpSpPr>
          <a:xfrm>
            <a:off x="3326160" y="2788339"/>
            <a:ext cx="8856000" cy="432000"/>
            <a:chOff x="2411760" y="1347614"/>
            <a:chExt cx="9780240" cy="704706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1A7530AE-9758-4C4A-A159-87D760396B0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Unit  03 </a:t>
              </a:r>
              <a:r>
                <a:rPr lang="ko-KR" altLang="en-US" sz="1800" spc="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ㅣ</a:t>
              </a:r>
              <a:r>
                <a:rPr lang="ko-KR" altLang="en-US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Weight initialization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4FE288-FAAD-43D9-8AC1-7D319C65D73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6B1281-EA45-4694-88A8-FDC1F6E1CE2D}"/>
              </a:ext>
            </a:extLst>
          </p:cNvPr>
          <p:cNvGrpSpPr/>
          <p:nvPr/>
        </p:nvGrpSpPr>
        <p:grpSpPr>
          <a:xfrm>
            <a:off x="3326160" y="3356709"/>
            <a:ext cx="8856000" cy="432000"/>
            <a:chOff x="2411760" y="1347614"/>
            <a:chExt cx="9780240" cy="704706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FADE99C0-471E-4EA4-9B0F-AD95B8DEB907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Unit  04 </a:t>
              </a:r>
              <a:r>
                <a:rPr lang="ko-KR" altLang="en-US" sz="1800" spc="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ㅣ</a:t>
              </a:r>
              <a:r>
                <a:rPr lang="ko-KR" altLang="en-US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Batch Normalization</a:t>
              </a:r>
              <a:endParaRPr lang="ko-KR" altLang="en-US" sz="1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406E74F-5857-4B17-B265-D9EB7928B119}"/>
              </a:ext>
            </a:extLst>
          </p:cNvPr>
          <p:cNvGrpSpPr/>
          <p:nvPr/>
        </p:nvGrpSpPr>
        <p:grpSpPr>
          <a:xfrm>
            <a:off x="3326160" y="3922141"/>
            <a:ext cx="8856000" cy="432000"/>
            <a:chOff x="2411760" y="1347614"/>
            <a:chExt cx="9780240" cy="704706"/>
          </a:xfrm>
        </p:grpSpPr>
        <p:sp>
          <p:nvSpPr>
            <p:cNvPr id="105" name="제목 1">
              <a:extLst>
                <a:ext uri="{FF2B5EF4-FFF2-40B4-BE49-F238E27FC236}">
                  <a16:creationId xmlns:a16="http://schemas.microsoft.com/office/drawing/2014/main" id="{887291BB-4E09-43A2-9004-E30F208EA2C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1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Unit  05 </a:t>
              </a:r>
              <a:r>
                <a:rPr lang="ko-KR" altLang="en-US" sz="1800" spc="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ㅣ</a:t>
              </a:r>
              <a:r>
                <a:rPr lang="ko-KR" altLang="en-US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Optimization</a:t>
              </a:r>
              <a:endParaRPr lang="ko-KR" altLang="en-US" sz="1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8C3CFE6D-C86A-4572-A60E-4001D8D0A71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3BD805A-51DE-400B-A2B4-E2EEB1A6854D}"/>
              </a:ext>
            </a:extLst>
          </p:cNvPr>
          <p:cNvGrpSpPr/>
          <p:nvPr/>
        </p:nvGrpSpPr>
        <p:grpSpPr>
          <a:xfrm>
            <a:off x="3326160" y="4487572"/>
            <a:ext cx="8856000" cy="432000"/>
            <a:chOff x="2411760" y="1347614"/>
            <a:chExt cx="9780240" cy="704706"/>
          </a:xfrm>
        </p:grpSpPr>
        <p:sp>
          <p:nvSpPr>
            <p:cNvPr id="111" name="제목 1">
              <a:extLst>
                <a:ext uri="{FF2B5EF4-FFF2-40B4-BE49-F238E27FC236}">
                  <a16:creationId xmlns:a16="http://schemas.microsoft.com/office/drawing/2014/main" id="{898CA82B-B3BE-4140-B01C-3241A6BAA7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1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Unit  06 </a:t>
              </a:r>
              <a:r>
                <a:rPr lang="ko-KR" altLang="en-US" sz="1800" spc="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ㅣ</a:t>
              </a:r>
              <a:r>
                <a:rPr lang="ko-KR" altLang="en-US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Dropout</a:t>
              </a:r>
              <a:endParaRPr lang="ko-KR" altLang="en-US" sz="1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8BE48E6-D2EB-48A5-9D79-FEF965FABD3F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030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9" name="object 3">
            <a:extLst>
              <a:ext uri="{FF2B5EF4-FFF2-40B4-BE49-F238E27FC236}">
                <a16:creationId xmlns:a16="http://schemas.microsoft.com/office/drawing/2014/main" id="{F1DB2498-8085-40CD-885A-7C6ADD60B6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5264" y="2403348"/>
            <a:ext cx="6841519" cy="3305555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BD65356F-86E8-41E7-9885-9E7B802F9456}"/>
              </a:ext>
            </a:extLst>
          </p:cNvPr>
          <p:cNvSpPr txBox="1"/>
          <p:nvPr/>
        </p:nvSpPr>
        <p:spPr>
          <a:xfrm>
            <a:off x="2287270" y="5758992"/>
            <a:ext cx="777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NN을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학습시킬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때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W의</a:t>
            </a:r>
            <a:r>
              <a:rPr sz="2400" b="1" spc="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초깃값을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임의로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설정해주는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것!</a:t>
            </a:r>
            <a:endParaRPr sz="2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964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030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5B014AA-6CC8-4983-99EC-8A5AB6264471}"/>
              </a:ext>
            </a:extLst>
          </p:cNvPr>
          <p:cNvSpPr txBox="1"/>
          <p:nvPr/>
        </p:nvSpPr>
        <p:spPr>
          <a:xfrm>
            <a:off x="1887982" y="3024885"/>
            <a:ext cx="8417560" cy="229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초기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값을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모두</a:t>
            </a:r>
            <a:r>
              <a:rPr sz="2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같은</a:t>
            </a:r>
            <a:r>
              <a:rPr sz="2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400" b="1" dirty="0">
                <a:latin typeface="Malgun Gothic"/>
                <a:cs typeface="Malgun Gothic"/>
              </a:rPr>
              <a:t>으로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설정!(ex. 0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or</a:t>
            </a:r>
            <a:r>
              <a:rPr sz="2400" b="1" spc="15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1)</a:t>
            </a: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Malgun Gothic"/>
                <a:cs typeface="Malgun Gothic"/>
              </a:rPr>
              <a:t>역전파 과정에서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모든</a:t>
            </a:r>
            <a:r>
              <a:rPr sz="2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가중치의</a:t>
            </a:r>
            <a:r>
              <a:rPr sz="2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값이</a:t>
            </a:r>
            <a:r>
              <a:rPr sz="2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똑같이</a:t>
            </a:r>
            <a:r>
              <a:rPr sz="24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갱신</a:t>
            </a:r>
            <a:r>
              <a:rPr sz="2400" b="1" dirty="0">
                <a:latin typeface="Malgun Gothic"/>
                <a:cs typeface="Malgun Gothic"/>
              </a:rPr>
              <a:t>됨!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(학습</a:t>
            </a:r>
            <a:r>
              <a:rPr sz="2400" b="1" spc="10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X)</a:t>
            </a:r>
            <a:endParaRPr sz="24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440"/>
              </a:spcBef>
            </a:pPr>
            <a:r>
              <a:rPr sz="2400" b="1" dirty="0">
                <a:latin typeface="Malgun Gothic"/>
                <a:cs typeface="Malgun Gothic"/>
              </a:rPr>
              <a:t>이는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가중치를</a:t>
            </a:r>
            <a:r>
              <a:rPr sz="2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여러</a:t>
            </a:r>
            <a:r>
              <a:rPr sz="24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개</a:t>
            </a:r>
            <a:r>
              <a:rPr sz="2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갖는</a:t>
            </a:r>
            <a:r>
              <a:rPr sz="2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의미를</a:t>
            </a:r>
            <a:r>
              <a:rPr sz="2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사라지게 </a:t>
            </a:r>
            <a:r>
              <a:rPr sz="2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함!</a:t>
            </a:r>
            <a:endParaRPr sz="2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449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030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06EBE1B-B5AE-4575-91D2-E4169C245A4F}"/>
              </a:ext>
            </a:extLst>
          </p:cNvPr>
          <p:cNvSpPr txBox="1"/>
          <p:nvPr/>
        </p:nvSpPr>
        <p:spPr>
          <a:xfrm>
            <a:off x="2965450" y="3076143"/>
            <a:ext cx="6262370" cy="224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초기 값을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무작위로 </a:t>
            </a:r>
            <a:r>
              <a:rPr sz="2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r>
              <a:rPr sz="2400" b="1" spc="-10" dirty="0">
                <a:latin typeface="Malgun Gothic"/>
                <a:cs typeface="Malgun Gothic"/>
              </a:rPr>
              <a:t>하자!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Malgun Gothic"/>
              <a:cs typeface="Malgun Gothic"/>
            </a:endParaRPr>
          </a:p>
          <a:p>
            <a:pPr marL="12700" marR="5080" indent="-635" algn="ctr">
              <a:lnSpc>
                <a:spcPct val="184700"/>
              </a:lnSpc>
              <a:spcBef>
                <a:spcPts val="5"/>
              </a:spcBef>
            </a:pPr>
            <a:r>
              <a:rPr sz="2400" b="1" dirty="0">
                <a:latin typeface="Malgun Gothic"/>
                <a:cs typeface="Malgun Gothic"/>
              </a:rPr>
              <a:t>가중치가 고르게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되어버리는 상황을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spc="-20" dirty="0">
                <a:latin typeface="Malgun Gothic"/>
                <a:cs typeface="Malgun Gothic"/>
              </a:rPr>
              <a:t>막아줘,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모델이</a:t>
            </a:r>
            <a:r>
              <a:rPr sz="2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다양성</a:t>
            </a:r>
            <a:r>
              <a:rPr sz="2400" b="1" dirty="0">
                <a:latin typeface="Malgun Gothic"/>
                <a:cs typeface="Malgun Gothic"/>
              </a:rPr>
              <a:t>을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가지게</a:t>
            </a:r>
            <a:r>
              <a:rPr sz="2400" b="1" spc="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됨!(가중치가 </a:t>
            </a:r>
            <a:r>
              <a:rPr sz="2400" b="1" spc="-20" dirty="0">
                <a:latin typeface="Malgun Gothic"/>
                <a:cs typeface="Malgun Gothic"/>
              </a:rPr>
              <a:t>다양함)</a:t>
            </a:r>
            <a:endParaRPr sz="2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1530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030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74069C6B-1D7D-46B0-A8BE-7C7E0979344E}"/>
              </a:ext>
            </a:extLst>
          </p:cNvPr>
          <p:cNvSpPr txBox="1"/>
          <p:nvPr/>
        </p:nvSpPr>
        <p:spPr>
          <a:xfrm>
            <a:off x="2966973" y="4587367"/>
            <a:ext cx="6259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가중치가 너무</a:t>
            </a:r>
            <a:r>
              <a:rPr sz="2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크거나</a:t>
            </a:r>
            <a:r>
              <a:rPr sz="24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작아서</a:t>
            </a:r>
            <a:r>
              <a:rPr sz="2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학습이</a:t>
            </a:r>
            <a:r>
              <a:rPr sz="2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잘</a:t>
            </a:r>
            <a:r>
              <a:rPr sz="24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안돼!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E6311A92-3A18-40C5-AFAB-67FE4EED92CC}"/>
              </a:ext>
            </a:extLst>
          </p:cNvPr>
          <p:cNvSpPr txBox="1"/>
          <p:nvPr/>
        </p:nvSpPr>
        <p:spPr>
          <a:xfrm>
            <a:off x="3407790" y="3076143"/>
            <a:ext cx="5376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초기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값을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단순히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무작위로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설정하니….</a:t>
            </a:r>
            <a:endParaRPr sz="2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382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030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E9F568-94AE-4D08-851F-7258F151AB16}"/>
              </a:ext>
            </a:extLst>
          </p:cNvPr>
          <p:cNvSpPr txBox="1"/>
          <p:nvPr/>
        </p:nvSpPr>
        <p:spPr>
          <a:xfrm>
            <a:off x="1802638" y="3821683"/>
            <a:ext cx="858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Malgun Gothic"/>
                <a:cs typeface="Malgun Gothic"/>
              </a:rPr>
              <a:t>어떠한</a:t>
            </a:r>
            <a:r>
              <a:rPr sz="3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600" b="1" dirty="0">
                <a:solidFill>
                  <a:srgbClr val="FF0000"/>
                </a:solidFill>
                <a:latin typeface="Malgun Gothic"/>
                <a:cs typeface="Malgun Gothic"/>
              </a:rPr>
              <a:t>분포</a:t>
            </a:r>
            <a:r>
              <a:rPr sz="3600" b="1" dirty="0">
                <a:latin typeface="Malgun Gothic"/>
                <a:cs typeface="Malgun Gothic"/>
              </a:rPr>
              <a:t>에서</a:t>
            </a:r>
            <a:r>
              <a:rPr sz="3600" b="1" spc="-10" dirty="0">
                <a:latin typeface="Malgun Gothic"/>
                <a:cs typeface="Malgun Gothic"/>
              </a:rPr>
              <a:t> </a:t>
            </a:r>
            <a:r>
              <a:rPr sz="3600" b="1" dirty="0">
                <a:latin typeface="Malgun Gothic"/>
                <a:cs typeface="Malgun Gothic"/>
              </a:rPr>
              <a:t>가중치를 랜덤하게</a:t>
            </a:r>
            <a:r>
              <a:rPr sz="3600" b="1" spc="-5" dirty="0">
                <a:latin typeface="Malgun Gothic"/>
                <a:cs typeface="Malgun Gothic"/>
              </a:rPr>
              <a:t> </a:t>
            </a:r>
            <a:r>
              <a:rPr sz="3600" b="1" spc="-25" dirty="0">
                <a:latin typeface="Malgun Gothic"/>
                <a:cs typeface="Malgun Gothic"/>
              </a:rPr>
              <a:t>뽑자!</a:t>
            </a:r>
            <a:endParaRPr sz="36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9366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355084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 : </a:t>
            </a:r>
            <a:r>
              <a:rPr lang="ko-KR" altLang="en-US" b="1" dirty="0">
                <a:latin typeface="나눔스퀘어라운드"/>
              </a:rPr>
              <a:t>정규분포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F95E177-A065-4B8E-AD51-F1202EE735D3}"/>
              </a:ext>
            </a:extLst>
          </p:cNvPr>
          <p:cNvSpPr txBox="1"/>
          <p:nvPr/>
        </p:nvSpPr>
        <p:spPr>
          <a:xfrm>
            <a:off x="2342514" y="5608421"/>
            <a:ext cx="2202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Malgun Gothic"/>
                <a:cs typeface="Malgun Gothic"/>
              </a:rPr>
              <a:t>기울기</a:t>
            </a:r>
            <a:r>
              <a:rPr sz="3200" b="1" spc="-10" dirty="0">
                <a:latin typeface="Malgun Gothic"/>
                <a:cs typeface="Malgun Gothic"/>
              </a:rPr>
              <a:t> </a:t>
            </a:r>
            <a:r>
              <a:rPr sz="3200" b="1" spc="-25" dirty="0">
                <a:latin typeface="Malgun Gothic"/>
                <a:cs typeface="Malgun Gothic"/>
              </a:rPr>
              <a:t>소실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39D5308B-4E4D-4B8A-8128-23FF66C5087D}"/>
              </a:ext>
            </a:extLst>
          </p:cNvPr>
          <p:cNvSpPr txBox="1"/>
          <p:nvPr/>
        </p:nvSpPr>
        <p:spPr>
          <a:xfrm>
            <a:off x="7950834" y="5604459"/>
            <a:ext cx="2202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Malgun Gothic"/>
                <a:cs typeface="Malgun Gothic"/>
              </a:rPr>
              <a:t>표현력</a:t>
            </a:r>
            <a:r>
              <a:rPr sz="3200" b="1" spc="-25" dirty="0">
                <a:latin typeface="Malgun Gothic"/>
                <a:cs typeface="Malgun Gothic"/>
              </a:rPr>
              <a:t> 제한</a:t>
            </a:r>
            <a:endParaRPr sz="3200" dirty="0">
              <a:latin typeface="Malgun Gothic"/>
              <a:cs typeface="Malgun Gothic"/>
            </a:endParaRPr>
          </a:p>
        </p:txBody>
      </p:sp>
      <p:grpSp>
        <p:nvGrpSpPr>
          <p:cNvPr id="18" name="object 6">
            <a:extLst>
              <a:ext uri="{FF2B5EF4-FFF2-40B4-BE49-F238E27FC236}">
                <a16:creationId xmlns:a16="http://schemas.microsoft.com/office/drawing/2014/main" id="{0BD99993-2E39-4787-8C4D-815551CE62C0}"/>
              </a:ext>
            </a:extLst>
          </p:cNvPr>
          <p:cNvGrpSpPr/>
          <p:nvPr/>
        </p:nvGrpSpPr>
        <p:grpSpPr>
          <a:xfrm>
            <a:off x="1683766" y="3225445"/>
            <a:ext cx="3656141" cy="2007003"/>
            <a:chOff x="776480" y="2861993"/>
            <a:chExt cx="4721860" cy="2370455"/>
          </a:xfrm>
        </p:grpSpPr>
        <p:pic>
          <p:nvPicPr>
            <p:cNvPr id="19" name="object 7">
              <a:extLst>
                <a:ext uri="{FF2B5EF4-FFF2-40B4-BE49-F238E27FC236}">
                  <a16:creationId xmlns:a16="http://schemas.microsoft.com/office/drawing/2014/main" id="{83BB6D74-BC9C-47BC-A4CC-640CE490D7E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480" y="2861993"/>
              <a:ext cx="4721836" cy="2370245"/>
            </a:xfrm>
            <a:prstGeom prst="rect">
              <a:avLst/>
            </a:prstGeom>
          </p:spPr>
        </p:pic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8F9BB3FF-6AD8-4BA8-9F9A-B85FC9A56DAD}"/>
                </a:ext>
              </a:extLst>
            </p:cNvPr>
            <p:cNvSpPr/>
            <p:nvPr/>
          </p:nvSpPr>
          <p:spPr>
            <a:xfrm>
              <a:off x="884681" y="2948178"/>
              <a:ext cx="1057910" cy="2174875"/>
            </a:xfrm>
            <a:custGeom>
              <a:avLst/>
              <a:gdLst/>
              <a:ahLst/>
              <a:cxnLst/>
              <a:rect l="l" t="t" r="r" b="b"/>
              <a:pathLst>
                <a:path w="1057910" h="2174875">
                  <a:moveTo>
                    <a:pt x="0" y="2174748"/>
                  </a:moveTo>
                  <a:lnTo>
                    <a:pt x="394716" y="2174748"/>
                  </a:lnTo>
                  <a:lnTo>
                    <a:pt x="394716" y="0"/>
                  </a:lnTo>
                  <a:lnTo>
                    <a:pt x="0" y="0"/>
                  </a:lnTo>
                  <a:lnTo>
                    <a:pt x="0" y="2174748"/>
                  </a:lnTo>
                  <a:close/>
                </a:path>
                <a:path w="1057910" h="2174875">
                  <a:moveTo>
                    <a:pt x="662940" y="2174748"/>
                  </a:moveTo>
                  <a:lnTo>
                    <a:pt x="1057656" y="2174748"/>
                  </a:lnTo>
                  <a:lnTo>
                    <a:pt x="1057656" y="0"/>
                  </a:lnTo>
                  <a:lnTo>
                    <a:pt x="662940" y="0"/>
                  </a:lnTo>
                  <a:lnTo>
                    <a:pt x="662940" y="217474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9">
            <a:extLst>
              <a:ext uri="{FF2B5EF4-FFF2-40B4-BE49-F238E27FC236}">
                <a16:creationId xmlns:a16="http://schemas.microsoft.com/office/drawing/2014/main" id="{CCDEF705-2E0D-4145-9609-B2236E5ACFF2}"/>
              </a:ext>
            </a:extLst>
          </p:cNvPr>
          <p:cNvGrpSpPr/>
          <p:nvPr/>
        </p:nvGrpSpPr>
        <p:grpSpPr>
          <a:xfrm>
            <a:off x="6856098" y="3266786"/>
            <a:ext cx="4387635" cy="1924142"/>
            <a:chOff x="6482748" y="2860993"/>
            <a:chExt cx="5055235" cy="2361565"/>
          </a:xfrm>
        </p:grpSpPr>
        <p:pic>
          <p:nvPicPr>
            <p:cNvPr id="22" name="object 10">
              <a:extLst>
                <a:ext uri="{FF2B5EF4-FFF2-40B4-BE49-F238E27FC236}">
                  <a16:creationId xmlns:a16="http://schemas.microsoft.com/office/drawing/2014/main" id="{92A14A05-26C9-460B-A454-E47983D3B2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2748" y="2860993"/>
              <a:ext cx="5054609" cy="2351507"/>
            </a:xfrm>
            <a:prstGeom prst="rect">
              <a:avLst/>
            </a:prstGeom>
          </p:spPr>
        </p:pic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916C4167-B457-423E-B93D-CC45880B0865}"/>
                </a:ext>
              </a:extLst>
            </p:cNvPr>
            <p:cNvSpPr/>
            <p:nvPr/>
          </p:nvSpPr>
          <p:spPr>
            <a:xfrm>
              <a:off x="7027926" y="3031998"/>
              <a:ext cx="361315" cy="2176780"/>
            </a:xfrm>
            <a:custGeom>
              <a:avLst/>
              <a:gdLst/>
              <a:ahLst/>
              <a:cxnLst/>
              <a:rect l="l" t="t" r="r" b="b"/>
              <a:pathLst>
                <a:path w="361315" h="2176779">
                  <a:moveTo>
                    <a:pt x="0" y="2176272"/>
                  </a:moveTo>
                  <a:lnTo>
                    <a:pt x="361188" y="2176272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2">
            <a:extLst>
              <a:ext uri="{FF2B5EF4-FFF2-40B4-BE49-F238E27FC236}">
                <a16:creationId xmlns:a16="http://schemas.microsoft.com/office/drawing/2014/main" id="{3BF905E6-CB0A-4437-A60F-FC76A3B64352}"/>
              </a:ext>
            </a:extLst>
          </p:cNvPr>
          <p:cNvSpPr txBox="1"/>
          <p:nvPr/>
        </p:nvSpPr>
        <p:spPr>
          <a:xfrm>
            <a:off x="7460931" y="2748759"/>
            <a:ext cx="3182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가중치의</a:t>
            </a:r>
            <a:r>
              <a:rPr sz="2400" b="1" spc="-10" dirty="0">
                <a:latin typeface="Malgun Gothic"/>
                <a:cs typeface="Malgun Gothic"/>
              </a:rPr>
              <a:t> 표준편차0.01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0D1EA293-81B6-46D7-9347-DC913FA6DA97}"/>
              </a:ext>
            </a:extLst>
          </p:cNvPr>
          <p:cNvSpPr txBox="1"/>
          <p:nvPr/>
        </p:nvSpPr>
        <p:spPr>
          <a:xfrm>
            <a:off x="6176264" y="1632966"/>
            <a:ext cx="5842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Malgun Gothic"/>
                <a:cs typeface="Malgun Gothic"/>
              </a:rPr>
              <a:t>사진은</a:t>
            </a:r>
            <a:r>
              <a:rPr sz="1600" b="1" spc="-6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활성화</a:t>
            </a:r>
            <a:r>
              <a:rPr sz="1600" b="1" spc="-6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값(sigmoid)의</a:t>
            </a:r>
            <a:r>
              <a:rPr sz="1600" b="1" spc="-5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분포를</a:t>
            </a:r>
            <a:r>
              <a:rPr sz="1600" b="1" spc="-6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히스토그램으로</a:t>
            </a:r>
            <a:r>
              <a:rPr sz="1600" b="1" spc="-5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표현한</a:t>
            </a:r>
            <a:r>
              <a:rPr sz="1600" b="1" spc="-60" dirty="0">
                <a:latin typeface="Malgun Gothic"/>
                <a:cs typeface="Malgun Gothic"/>
              </a:rPr>
              <a:t> </a:t>
            </a:r>
            <a:r>
              <a:rPr sz="1600" b="1" spc="-50" dirty="0">
                <a:latin typeface="Malgun Gothic"/>
                <a:cs typeface="Malgun Gothic"/>
              </a:rPr>
              <a:t>것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17A3A4D8-DC8C-4636-92D5-DED13026DB4A}"/>
              </a:ext>
            </a:extLst>
          </p:cNvPr>
          <p:cNvSpPr txBox="1"/>
          <p:nvPr/>
        </p:nvSpPr>
        <p:spPr>
          <a:xfrm>
            <a:off x="2157268" y="2753972"/>
            <a:ext cx="3182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Malgun Gothic"/>
                <a:cs typeface="Malgun Gothic"/>
              </a:rPr>
              <a:t>가중치의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spc="-10" dirty="0" err="1">
                <a:latin typeface="Malgun Gothic"/>
                <a:cs typeface="Malgun Gothic"/>
              </a:rPr>
              <a:t>표준편차</a:t>
            </a:r>
            <a:r>
              <a:rPr lang="en-US" sz="2400" b="1" spc="-10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1</a:t>
            </a:r>
            <a:endParaRPr sz="2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897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030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2CB981-2ECC-4FF0-BC8E-33F12555C28D}"/>
              </a:ext>
            </a:extLst>
          </p:cNvPr>
          <p:cNvSpPr txBox="1"/>
          <p:nvPr/>
        </p:nvSpPr>
        <p:spPr>
          <a:xfrm>
            <a:off x="892382" y="2893370"/>
            <a:ext cx="10649585" cy="266034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5"/>
              </a:spcBef>
            </a:pPr>
            <a:r>
              <a:rPr sz="3200" b="1" dirty="0">
                <a:latin typeface="Malgun Gothic"/>
                <a:cs typeface="Malgun Gothic"/>
              </a:rPr>
              <a:t>그래서</a:t>
            </a:r>
            <a:r>
              <a:rPr sz="3200" b="1" spc="-20" dirty="0">
                <a:latin typeface="Malgun Gothic"/>
                <a:cs typeface="Malgun Gothic"/>
              </a:rPr>
              <a:t> 학자들이</a:t>
            </a:r>
            <a:endParaRPr sz="32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3200" b="1" dirty="0">
                <a:latin typeface="Malgun Gothic"/>
                <a:cs typeface="Malgun Gothic"/>
              </a:rPr>
              <a:t>최적의</a:t>
            </a:r>
            <a:r>
              <a:rPr sz="3200" b="1" spc="-2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학습을</a:t>
            </a:r>
            <a:r>
              <a:rPr sz="3200" b="1" spc="-25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위한</a:t>
            </a:r>
            <a:r>
              <a:rPr sz="3200" b="1" spc="-2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초기</a:t>
            </a:r>
            <a:r>
              <a:rPr sz="3200" b="1" spc="-25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가중치</a:t>
            </a:r>
            <a:r>
              <a:rPr sz="3200" b="1" spc="-35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설정에</a:t>
            </a:r>
            <a:r>
              <a:rPr sz="3200" b="1" spc="-2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대하여</a:t>
            </a:r>
            <a:r>
              <a:rPr sz="3200" b="1" spc="-2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연구를</a:t>
            </a:r>
            <a:r>
              <a:rPr sz="3200" b="1" spc="-20" dirty="0">
                <a:latin typeface="Malgun Gothic"/>
                <a:cs typeface="Malgun Gothic"/>
              </a:rPr>
              <a:t> </a:t>
            </a:r>
            <a:r>
              <a:rPr sz="3200" b="1" spc="-25" dirty="0">
                <a:latin typeface="Malgun Gothic"/>
                <a:cs typeface="Malgun Gothic"/>
              </a:rPr>
              <a:t>함!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Malgun Gothic"/>
              <a:cs typeface="Malgun Gothic"/>
            </a:endParaRPr>
          </a:p>
          <a:p>
            <a:pPr marL="13335" algn="ctr">
              <a:lnSpc>
                <a:spcPct val="100000"/>
              </a:lnSpc>
            </a:pPr>
            <a:r>
              <a:rPr sz="3200" b="1" dirty="0">
                <a:latin typeface="Malgun Gothic"/>
                <a:cs typeface="Malgun Gothic"/>
              </a:rPr>
              <a:t>결과가</a:t>
            </a:r>
            <a:r>
              <a:rPr sz="3200" b="1" spc="-10" dirty="0">
                <a:latin typeface="Malgun Gothic"/>
                <a:cs typeface="Malgun Gothic"/>
              </a:rPr>
              <a:t> </a:t>
            </a:r>
            <a:r>
              <a:rPr sz="3200" b="1" spc="-25" dirty="0">
                <a:latin typeface="Malgun Gothic"/>
                <a:cs typeface="Malgun Gothic"/>
              </a:rPr>
              <a:t>바로!</a:t>
            </a:r>
            <a:endParaRPr sz="3200" dirty="0">
              <a:latin typeface="Malgun Gothic"/>
              <a:cs typeface="Malgun Gothic"/>
            </a:endParaRPr>
          </a:p>
          <a:p>
            <a:pPr marL="15240" algn="ctr">
              <a:lnSpc>
                <a:spcPct val="100000"/>
              </a:lnSpc>
              <a:spcBef>
                <a:spcPts val="610"/>
              </a:spcBef>
            </a:pP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Xavier</a:t>
            </a:r>
            <a:r>
              <a:rPr lang="en-US" sz="3200" b="1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Malgun Gothic"/>
                <a:cs typeface="Malgun Gothic"/>
              </a:rPr>
              <a:t>자비에</a:t>
            </a:r>
            <a:r>
              <a:rPr lang="en-US" altLang="ko-KR" sz="3200" b="1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r>
              <a:rPr sz="3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초깃값,</a:t>
            </a:r>
            <a:r>
              <a:rPr sz="3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He</a:t>
            </a:r>
            <a:r>
              <a:rPr sz="3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초깃값</a:t>
            </a:r>
            <a:endParaRPr sz="3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8923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40830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 : Xavier </a:t>
            </a:r>
            <a:r>
              <a:rPr lang="ko-KR" altLang="en-US" b="1" dirty="0" err="1">
                <a:latin typeface="나눔스퀘어라운드"/>
              </a:rPr>
              <a:t>초깃값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1AFC955-4912-4984-8A48-78CE8CFE344D}"/>
              </a:ext>
            </a:extLst>
          </p:cNvPr>
          <p:cNvSpPr txBox="1"/>
          <p:nvPr/>
        </p:nvSpPr>
        <p:spPr>
          <a:xfrm>
            <a:off x="1127861" y="2846070"/>
            <a:ext cx="4011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Xavier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Normal </a:t>
            </a:r>
            <a:r>
              <a:rPr sz="2400" b="1" spc="-10" dirty="0">
                <a:latin typeface="Malgun Gothic"/>
                <a:cs typeface="Malgun Gothic"/>
              </a:rPr>
              <a:t>Initialization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29C406D-7E0C-4FC5-A1E9-8922625A0BF7}"/>
              </a:ext>
            </a:extLst>
          </p:cNvPr>
          <p:cNvSpPr txBox="1"/>
          <p:nvPr/>
        </p:nvSpPr>
        <p:spPr>
          <a:xfrm>
            <a:off x="6992873" y="2846070"/>
            <a:ext cx="4132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Xavier</a:t>
            </a:r>
            <a:r>
              <a:rPr sz="2400" b="1" spc="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Uniform</a:t>
            </a:r>
            <a:r>
              <a:rPr sz="2400" b="1" spc="20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Initialization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CF3566FA-954D-4D09-A10E-F50683384F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8026" y="3760375"/>
            <a:ext cx="3146993" cy="1696644"/>
          </a:xfrm>
          <a:prstGeom prst="rect">
            <a:avLst/>
          </a:prstGeom>
        </p:spPr>
      </p:pic>
      <p:pic>
        <p:nvPicPr>
          <p:cNvPr id="12" name="object 7">
            <a:extLst>
              <a:ext uri="{FF2B5EF4-FFF2-40B4-BE49-F238E27FC236}">
                <a16:creationId xmlns:a16="http://schemas.microsoft.com/office/drawing/2014/main" id="{6AD9D6BC-A5E2-47F3-B625-B03541F42E4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4538" y="3882862"/>
            <a:ext cx="4155206" cy="1499721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9E8E8640-DF11-41D7-924C-DDC73748D423}"/>
              </a:ext>
            </a:extLst>
          </p:cNvPr>
          <p:cNvSpPr txBox="1"/>
          <p:nvPr/>
        </p:nvSpPr>
        <p:spPr>
          <a:xfrm>
            <a:off x="6922389" y="6198514"/>
            <a:ext cx="5098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Malgun Gothic"/>
                <a:cs typeface="Malgun Gothic"/>
              </a:rPr>
              <a:t>n_in</a:t>
            </a:r>
            <a:r>
              <a:rPr sz="1600" b="1" spc="-3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=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들어오는</a:t>
            </a:r>
            <a:r>
              <a:rPr sz="1600" b="1" spc="-3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노드의</a:t>
            </a:r>
            <a:r>
              <a:rPr sz="1600" b="1" spc="-3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수</a:t>
            </a:r>
            <a:r>
              <a:rPr sz="1600" b="1" spc="-4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/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n_out</a:t>
            </a:r>
            <a:r>
              <a:rPr sz="1600" b="1" spc="-3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=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나가는</a:t>
            </a:r>
            <a:r>
              <a:rPr sz="1600" b="1" spc="-3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노드의</a:t>
            </a:r>
            <a:r>
              <a:rPr sz="1600" b="1" spc="-30" dirty="0">
                <a:latin typeface="Malgun Gothic"/>
                <a:cs typeface="Malgun Gothic"/>
              </a:rPr>
              <a:t> </a:t>
            </a:r>
            <a:r>
              <a:rPr sz="1600" b="1" spc="-50" dirty="0">
                <a:latin typeface="Malgun Gothic"/>
                <a:cs typeface="Malgun Gothic"/>
              </a:rPr>
              <a:t>수</a:t>
            </a:r>
            <a:endParaRPr sz="16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55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40830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 : Xavier </a:t>
            </a:r>
            <a:r>
              <a:rPr lang="ko-KR" altLang="en-US" b="1" dirty="0" err="1">
                <a:latin typeface="나눔스퀘어라운드"/>
              </a:rPr>
              <a:t>초깃값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4DB072EF-3497-488A-9548-F866E5AA70D6}"/>
              </a:ext>
            </a:extLst>
          </p:cNvPr>
          <p:cNvGrpSpPr/>
          <p:nvPr/>
        </p:nvGrpSpPr>
        <p:grpSpPr>
          <a:xfrm>
            <a:off x="1901304" y="3149600"/>
            <a:ext cx="8885785" cy="2456087"/>
            <a:chOff x="1901304" y="2922812"/>
            <a:chExt cx="8246745" cy="2682875"/>
          </a:xfrm>
        </p:grpSpPr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65E708AA-E300-49A3-B328-AC5CF6314F7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1304" y="2922812"/>
              <a:ext cx="8246505" cy="2590068"/>
            </a:xfrm>
            <a:prstGeom prst="rect">
              <a:avLst/>
            </a:prstGeom>
          </p:spPr>
        </p:pic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087759CD-36A6-4C2A-940D-50C4A03465ED}"/>
                </a:ext>
              </a:extLst>
            </p:cNvPr>
            <p:cNvSpPr/>
            <p:nvPr/>
          </p:nvSpPr>
          <p:spPr>
            <a:xfrm>
              <a:off x="2212085" y="2939033"/>
              <a:ext cx="7769859" cy="2651760"/>
            </a:xfrm>
            <a:custGeom>
              <a:avLst/>
              <a:gdLst/>
              <a:ahLst/>
              <a:cxnLst/>
              <a:rect l="l" t="t" r="r" b="b"/>
              <a:pathLst>
                <a:path w="7769859" h="2651760">
                  <a:moveTo>
                    <a:pt x="0" y="2651760"/>
                  </a:moveTo>
                  <a:lnTo>
                    <a:pt x="7769352" y="2651760"/>
                  </a:lnTo>
                  <a:lnTo>
                    <a:pt x="7769352" y="0"/>
                  </a:lnTo>
                  <a:lnTo>
                    <a:pt x="0" y="0"/>
                  </a:lnTo>
                  <a:lnTo>
                    <a:pt x="0" y="265176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0D0F452-5D0F-443F-BE0C-7F2C420B25D4}"/>
              </a:ext>
            </a:extLst>
          </p:cNvPr>
          <p:cNvSpPr txBox="1"/>
          <p:nvPr/>
        </p:nvSpPr>
        <p:spPr>
          <a:xfrm>
            <a:off x="2633831" y="5804067"/>
            <a:ext cx="81529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Sigmoid,</a:t>
            </a:r>
            <a:r>
              <a:rPr sz="28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Malgun Gothic"/>
                <a:cs typeface="Malgun Gothic"/>
              </a:rPr>
              <a:t>Tanh</a:t>
            </a:r>
            <a:r>
              <a:rPr sz="2800" b="1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와</a:t>
            </a:r>
            <a:r>
              <a:rPr sz="28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함께</a:t>
            </a:r>
            <a:r>
              <a:rPr sz="28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사용</a:t>
            </a:r>
            <a:r>
              <a:rPr sz="2800" b="1" dirty="0">
                <a:latin typeface="Malgun Gothic"/>
                <a:cs typeface="Malgun Gothic"/>
              </a:rPr>
              <a:t>할</a:t>
            </a:r>
            <a:r>
              <a:rPr sz="2800" b="1" spc="-75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때</a:t>
            </a:r>
            <a:r>
              <a:rPr sz="2800" b="1" spc="-80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성능이</a:t>
            </a:r>
            <a:r>
              <a:rPr sz="2800" b="1" spc="-75" dirty="0">
                <a:latin typeface="Malgun Gothic"/>
                <a:cs typeface="Malgun Gothic"/>
              </a:rPr>
              <a:t> </a:t>
            </a:r>
            <a:r>
              <a:rPr sz="2800" b="1" spc="-25" dirty="0">
                <a:latin typeface="Malgun Gothic"/>
                <a:cs typeface="Malgun Gothic"/>
              </a:rPr>
              <a:t>좋음!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FEE4145A-8653-48AD-AEBB-F7CE79E96C94}"/>
              </a:ext>
            </a:extLst>
          </p:cNvPr>
          <p:cNvSpPr txBox="1"/>
          <p:nvPr/>
        </p:nvSpPr>
        <p:spPr>
          <a:xfrm>
            <a:off x="3381331" y="2673637"/>
            <a:ext cx="6339854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latin typeface="Malgun Gothic"/>
                <a:cs typeface="Malgun Gothic"/>
              </a:rPr>
              <a:t>고른</a:t>
            </a:r>
            <a:r>
              <a:rPr sz="1900" b="1" spc="-65" dirty="0">
                <a:latin typeface="Malgun Gothic"/>
                <a:cs typeface="Malgun Gothic"/>
              </a:rPr>
              <a:t> </a:t>
            </a:r>
            <a:r>
              <a:rPr sz="1900" b="1" dirty="0">
                <a:latin typeface="Malgun Gothic"/>
                <a:cs typeface="Malgun Gothic"/>
              </a:rPr>
              <a:t>분포!</a:t>
            </a:r>
            <a:r>
              <a:rPr sz="1900" b="1" spc="-70" dirty="0">
                <a:latin typeface="Malgun Gothic"/>
                <a:cs typeface="Malgun Gothic"/>
              </a:rPr>
              <a:t> </a:t>
            </a:r>
            <a:r>
              <a:rPr sz="1900" b="1" dirty="0">
                <a:latin typeface="Malgun Gothic"/>
                <a:cs typeface="Malgun Gothic"/>
              </a:rPr>
              <a:t>==</a:t>
            </a:r>
            <a:r>
              <a:rPr sz="1900" b="1" spc="-65" dirty="0">
                <a:latin typeface="Malgun Gothic"/>
                <a:cs typeface="Malgun Gothic"/>
              </a:rPr>
              <a:t> </a:t>
            </a:r>
            <a:r>
              <a:rPr sz="1900" b="1" dirty="0">
                <a:latin typeface="Malgun Gothic"/>
                <a:cs typeface="Malgun Gothic"/>
              </a:rPr>
              <a:t>가중치가</a:t>
            </a:r>
            <a:r>
              <a:rPr sz="1900" b="1" spc="-60" dirty="0">
                <a:latin typeface="Malgun Gothic"/>
                <a:cs typeface="Malgun Gothic"/>
              </a:rPr>
              <a:t> </a:t>
            </a:r>
            <a:r>
              <a:rPr sz="1900" b="1" dirty="0">
                <a:latin typeface="Malgun Gothic"/>
                <a:cs typeface="Malgun Gothic"/>
              </a:rPr>
              <a:t>다양하다!</a:t>
            </a:r>
            <a:r>
              <a:rPr sz="1900" b="1" spc="-70" dirty="0">
                <a:latin typeface="Malgun Gothic"/>
                <a:cs typeface="Malgun Gothic"/>
              </a:rPr>
              <a:t> </a:t>
            </a:r>
            <a:r>
              <a:rPr sz="1900" b="1" dirty="0">
                <a:latin typeface="Malgun Gothic"/>
                <a:cs typeface="Malgun Gothic"/>
              </a:rPr>
              <a:t>==</a:t>
            </a:r>
            <a:r>
              <a:rPr sz="1900" b="1" spc="-55" dirty="0">
                <a:latin typeface="Malgun Gothic"/>
                <a:cs typeface="Malgun Gothic"/>
              </a:rPr>
              <a:t> </a:t>
            </a:r>
            <a:r>
              <a:rPr sz="1900" b="1" dirty="0">
                <a:latin typeface="Malgun Gothic"/>
                <a:cs typeface="Malgun Gothic"/>
              </a:rPr>
              <a:t>표현력이</a:t>
            </a:r>
            <a:r>
              <a:rPr sz="1900" b="1" spc="-70" dirty="0">
                <a:latin typeface="Malgun Gothic"/>
                <a:cs typeface="Malgun Gothic"/>
              </a:rPr>
              <a:t> </a:t>
            </a:r>
            <a:r>
              <a:rPr sz="1900" b="1" spc="-25" dirty="0">
                <a:latin typeface="Malgun Gothic"/>
                <a:cs typeface="Malgun Gothic"/>
              </a:rPr>
              <a:t>좋다!</a:t>
            </a:r>
            <a:endParaRPr sz="19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2354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475309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 : He(</a:t>
            </a:r>
            <a:r>
              <a:rPr lang="en-US" altLang="ko-KR" b="1" dirty="0" err="1">
                <a:latin typeface="나눔스퀘어라운드"/>
              </a:rPr>
              <a:t>kaiming</a:t>
            </a:r>
            <a:r>
              <a:rPr lang="en-US" altLang="ko-KR" b="1" dirty="0">
                <a:latin typeface="나눔스퀘어라운드"/>
              </a:rPr>
              <a:t>) </a:t>
            </a:r>
            <a:r>
              <a:rPr lang="ko-KR" altLang="en-US" b="1" dirty="0" err="1">
                <a:latin typeface="나눔스퀘어라운드"/>
              </a:rPr>
              <a:t>초깃값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777512E-A034-43B4-BB6D-0E3D7C5739D9}"/>
              </a:ext>
            </a:extLst>
          </p:cNvPr>
          <p:cNvSpPr txBox="1"/>
          <p:nvPr/>
        </p:nvSpPr>
        <p:spPr>
          <a:xfrm>
            <a:off x="1376299" y="2846070"/>
            <a:ext cx="351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He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Normal </a:t>
            </a:r>
            <a:r>
              <a:rPr sz="2400" b="1" spc="-10" dirty="0">
                <a:latin typeface="Malgun Gothic"/>
                <a:cs typeface="Malgun Gothic"/>
              </a:rPr>
              <a:t>Initialization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BB660EB4-C483-4232-A04F-3427DD3DA13B}"/>
              </a:ext>
            </a:extLst>
          </p:cNvPr>
          <p:cNvSpPr txBox="1"/>
          <p:nvPr/>
        </p:nvSpPr>
        <p:spPr>
          <a:xfrm>
            <a:off x="7241285" y="2846070"/>
            <a:ext cx="3634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He</a:t>
            </a:r>
            <a:r>
              <a:rPr sz="2400" b="1" spc="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Uniform</a:t>
            </a:r>
            <a:r>
              <a:rPr sz="2400" b="1" spc="15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Initialization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17" name="object 6">
            <a:extLst>
              <a:ext uri="{FF2B5EF4-FFF2-40B4-BE49-F238E27FC236}">
                <a16:creationId xmlns:a16="http://schemas.microsoft.com/office/drawing/2014/main" id="{DB8418C3-F5CC-434D-949E-55CEE0DAA5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428" y="3921903"/>
            <a:ext cx="3365537" cy="2013153"/>
          </a:xfrm>
          <a:prstGeom prst="rect">
            <a:avLst/>
          </a:prstGeom>
        </p:spPr>
      </p:pic>
      <p:pic>
        <p:nvPicPr>
          <p:cNvPr id="18" name="object 7">
            <a:extLst>
              <a:ext uri="{FF2B5EF4-FFF2-40B4-BE49-F238E27FC236}">
                <a16:creationId xmlns:a16="http://schemas.microsoft.com/office/drawing/2014/main" id="{3838F67F-8A9B-4750-BC45-D2D9AB5D736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91079" y="3983292"/>
            <a:ext cx="3386639" cy="16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14805A1D-7203-4510-A1B8-96E4844BD9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0893" y="2417346"/>
            <a:ext cx="2551939" cy="2078724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B75B8C8B-4A4F-417F-A52B-586315118FC7}"/>
              </a:ext>
            </a:extLst>
          </p:cNvPr>
          <p:cNvSpPr txBox="1"/>
          <p:nvPr/>
        </p:nvSpPr>
        <p:spPr>
          <a:xfrm>
            <a:off x="3027433" y="4809514"/>
            <a:ext cx="212128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latin typeface="Malgun Gothic"/>
                <a:cs typeface="Malgun Gothic"/>
              </a:rPr>
              <a:t>&lt;</a:t>
            </a:r>
            <a:r>
              <a:rPr sz="1600" dirty="0">
                <a:latin typeface="Malgun Gothic"/>
                <a:cs typeface="Malgun Gothic"/>
              </a:rPr>
              <a:t>Simple</a:t>
            </a:r>
            <a:r>
              <a:rPr sz="1600" spc="-2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Neural </a:t>
            </a:r>
            <a:r>
              <a:rPr sz="1600" spc="-25" dirty="0">
                <a:latin typeface="Malgun Gothic"/>
                <a:cs typeface="Malgun Gothic"/>
              </a:rPr>
              <a:t>Net</a:t>
            </a:r>
            <a:r>
              <a:rPr lang="en-US" sz="1600" spc="-25" dirty="0">
                <a:latin typeface="Malgun Gothic"/>
                <a:cs typeface="Malgun Gothic"/>
              </a:rPr>
              <a:t>&gt;</a:t>
            </a:r>
            <a:endParaRPr sz="1600" dirty="0">
              <a:latin typeface="Malgun Gothic"/>
              <a:cs typeface="Malgun Gothic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2F30BE8E-2458-4965-8B58-D2B62C4597E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9170" y="2411791"/>
            <a:ext cx="2831593" cy="2354520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2BAE8E51-A1F1-4583-A4E3-902708540FE6}"/>
              </a:ext>
            </a:extLst>
          </p:cNvPr>
          <p:cNvSpPr txBox="1"/>
          <p:nvPr/>
        </p:nvSpPr>
        <p:spPr>
          <a:xfrm>
            <a:off x="7043286" y="4800944"/>
            <a:ext cx="212128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latin typeface="Malgun Gothic"/>
                <a:cs typeface="Malgun Gothic"/>
              </a:rPr>
              <a:t>&lt;Deep</a:t>
            </a:r>
            <a:r>
              <a:rPr sz="1600" spc="-2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Neural </a:t>
            </a:r>
            <a:r>
              <a:rPr sz="1600" spc="-25" dirty="0">
                <a:latin typeface="Malgun Gothic"/>
                <a:cs typeface="Malgun Gothic"/>
              </a:rPr>
              <a:t>Net</a:t>
            </a:r>
            <a:r>
              <a:rPr lang="en-US" sz="1600" spc="-25" dirty="0">
                <a:latin typeface="Malgun Gothic"/>
                <a:cs typeface="Malgun Gothic"/>
              </a:rPr>
              <a:t>&gt;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8B031D1-1A66-4660-9C71-13FBCBEE8C32}"/>
              </a:ext>
            </a:extLst>
          </p:cNvPr>
          <p:cNvSpPr txBox="1"/>
          <p:nvPr/>
        </p:nvSpPr>
        <p:spPr>
          <a:xfrm>
            <a:off x="0" y="5555450"/>
            <a:ext cx="1024980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222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Malgun Gothic"/>
                <a:cs typeface="Malgun Gothic"/>
              </a:rPr>
              <a:t>Neural </a:t>
            </a:r>
            <a:r>
              <a:rPr spc="-20" dirty="0" err="1">
                <a:latin typeface="Malgun Gothic"/>
                <a:cs typeface="Malgun Gothic"/>
              </a:rPr>
              <a:t>Net은</a:t>
            </a:r>
            <a:r>
              <a:rPr lang="en-US" spc="-20" dirty="0">
                <a:latin typeface="Malgun Gothic"/>
                <a:cs typeface="Malgun Gothic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/>
                <a:cs typeface="Malgun Gothic"/>
              </a:rPr>
              <a:t>L</a:t>
            </a:r>
            <a:r>
              <a:rPr dirty="0" err="1">
                <a:solidFill>
                  <a:srgbClr val="FF0000"/>
                </a:solidFill>
                <a:latin typeface="Malgun Gothic"/>
                <a:cs typeface="Malgun Gothic"/>
              </a:rPr>
              <a:t>ayer을</a:t>
            </a:r>
            <a:r>
              <a:rPr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FF0000"/>
                </a:solidFill>
                <a:latin typeface="Malgun Gothic"/>
                <a:cs typeface="Malgun Gothic"/>
              </a:rPr>
              <a:t>깊게</a:t>
            </a:r>
            <a:r>
              <a:rPr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pc="-20" dirty="0">
                <a:latin typeface="Malgun Gothic"/>
                <a:cs typeface="Malgun Gothic"/>
              </a:rPr>
              <a:t>쌓을수록 </a:t>
            </a:r>
            <a:r>
              <a:rPr dirty="0">
                <a:latin typeface="Malgun Gothic"/>
                <a:cs typeface="Malgun Gothic"/>
              </a:rPr>
              <a:t>성능이</a:t>
            </a:r>
            <a:r>
              <a:rPr spc="-1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올라갈</a:t>
            </a:r>
            <a:r>
              <a:rPr spc="-1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가능성이</a:t>
            </a:r>
            <a:r>
              <a:rPr spc="-20" dirty="0">
                <a:latin typeface="Malgun Gothic"/>
                <a:cs typeface="Malgun Gothic"/>
              </a:rPr>
              <a:t> </a:t>
            </a:r>
            <a:r>
              <a:rPr spc="-10" dirty="0">
                <a:latin typeface="Malgun Gothic"/>
                <a:cs typeface="Malgun Gothic"/>
              </a:rPr>
              <a:t>높아진다!</a:t>
            </a:r>
            <a:endParaRPr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2810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37063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 : He </a:t>
            </a:r>
            <a:r>
              <a:rPr lang="ko-KR" altLang="en-US" b="1" dirty="0" err="1">
                <a:latin typeface="나눔스퀘어라운드"/>
              </a:rPr>
              <a:t>초깃값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9" name="object 4">
            <a:extLst>
              <a:ext uri="{FF2B5EF4-FFF2-40B4-BE49-F238E27FC236}">
                <a16:creationId xmlns:a16="http://schemas.microsoft.com/office/drawing/2014/main" id="{C019DC9E-AD04-4863-AAA2-8A5EE8EE66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777" y="2647643"/>
            <a:ext cx="5710428" cy="3574340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8E190C58-93BD-4EA1-B19F-29342937E53B}"/>
              </a:ext>
            </a:extLst>
          </p:cNvPr>
          <p:cNvSpPr txBox="1"/>
          <p:nvPr/>
        </p:nvSpPr>
        <p:spPr>
          <a:xfrm>
            <a:off x="7210425" y="2729941"/>
            <a:ext cx="4479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ReLU</a:t>
            </a:r>
            <a:r>
              <a:rPr sz="2400" b="1" spc="-3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+</a:t>
            </a:r>
            <a:r>
              <a:rPr sz="2400" b="1" spc="-3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정규분포</a:t>
            </a:r>
            <a:r>
              <a:rPr sz="2400" b="1" spc="-2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=</a:t>
            </a:r>
            <a:r>
              <a:rPr sz="2400" b="1" spc="-2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기울기</a:t>
            </a:r>
            <a:r>
              <a:rPr sz="2400" b="1" spc="-20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소실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6667D527-3AD8-4D20-AF88-6E7536D8551B}"/>
              </a:ext>
            </a:extLst>
          </p:cNvPr>
          <p:cNvSpPr txBox="1"/>
          <p:nvPr/>
        </p:nvSpPr>
        <p:spPr>
          <a:xfrm>
            <a:off x="7370444" y="4067047"/>
            <a:ext cx="415925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ReLU</a:t>
            </a:r>
            <a:r>
              <a:rPr sz="2400" b="1" spc="-2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+</a:t>
            </a:r>
            <a:r>
              <a:rPr sz="2400" b="1" spc="-3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Xavier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=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기울기</a:t>
            </a:r>
            <a:r>
              <a:rPr sz="2400" b="1" spc="-25" dirty="0">
                <a:latin typeface="Malgun Gothic"/>
                <a:cs typeface="Malgun Gothic"/>
              </a:rPr>
              <a:t> 소실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R="28575" algn="ctr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BEST!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C0ABB292-5F1A-4B5E-A996-262B79A7E7A2}"/>
              </a:ext>
            </a:extLst>
          </p:cNvPr>
          <p:cNvSpPr txBox="1"/>
          <p:nvPr/>
        </p:nvSpPr>
        <p:spPr>
          <a:xfrm>
            <a:off x="7183373" y="5394197"/>
            <a:ext cx="4497705" cy="74231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1215"/>
              </a:spcBef>
            </a:pP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ReLU</a:t>
            </a:r>
            <a:r>
              <a:rPr sz="2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2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He</a:t>
            </a:r>
            <a:r>
              <a:rPr sz="2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고른</a:t>
            </a:r>
            <a:r>
              <a:rPr sz="2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분포</a:t>
            </a:r>
            <a:endParaRPr sz="2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771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 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030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Weight initialization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F4759588-33EA-4818-8A4C-0944FC470BA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197" y="2893370"/>
            <a:ext cx="5197348" cy="3591249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7DF14978-1B97-44A8-A7D3-D46C8D9D3C1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9399" y="2893370"/>
            <a:ext cx="5071335" cy="3523006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039876EF-0E41-4C48-96FE-7C4F27D4CEEC}"/>
              </a:ext>
            </a:extLst>
          </p:cNvPr>
          <p:cNvSpPr/>
          <p:nvPr/>
        </p:nvSpPr>
        <p:spPr>
          <a:xfrm>
            <a:off x="1092612" y="4487332"/>
            <a:ext cx="2903986" cy="1050461"/>
          </a:xfrm>
          <a:custGeom>
            <a:avLst/>
            <a:gdLst/>
            <a:ahLst/>
            <a:cxnLst/>
            <a:rect l="l" t="t" r="r" b="b"/>
            <a:pathLst>
              <a:path w="3301365" h="1610995">
                <a:moveTo>
                  <a:pt x="0" y="1610868"/>
                </a:moveTo>
                <a:lnTo>
                  <a:pt x="3300984" y="1610868"/>
                </a:lnTo>
                <a:lnTo>
                  <a:pt x="3300984" y="0"/>
                </a:lnTo>
                <a:lnTo>
                  <a:pt x="0" y="0"/>
                </a:lnTo>
                <a:lnTo>
                  <a:pt x="0" y="1610868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7C06A15-3A46-427D-B6C2-39B8F04962C2}"/>
              </a:ext>
            </a:extLst>
          </p:cNvPr>
          <p:cNvSpPr txBox="1"/>
          <p:nvPr/>
        </p:nvSpPr>
        <p:spPr>
          <a:xfrm>
            <a:off x="4266686" y="3956537"/>
            <a:ext cx="11394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Malgun Gothic"/>
                <a:cs typeface="Malgun Gothic"/>
              </a:rPr>
              <a:t>He</a:t>
            </a:r>
            <a:r>
              <a:rPr sz="1600" b="1" spc="-15" dirty="0">
                <a:latin typeface="Malgun Gothic"/>
                <a:cs typeface="Malgun Gothic"/>
              </a:rPr>
              <a:t> </a:t>
            </a:r>
            <a:r>
              <a:rPr sz="1600" b="1" spc="-20" dirty="0">
                <a:latin typeface="Malgun Gothic"/>
                <a:cs typeface="Malgun Gothic"/>
              </a:rPr>
              <a:t>초기화!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0850B76F-9FC9-4809-AD45-7A420BC3ABF7}"/>
              </a:ext>
            </a:extLst>
          </p:cNvPr>
          <p:cNvSpPr/>
          <p:nvPr/>
        </p:nvSpPr>
        <p:spPr>
          <a:xfrm>
            <a:off x="10220045" y="5503927"/>
            <a:ext cx="1333856" cy="980691"/>
          </a:xfrm>
          <a:custGeom>
            <a:avLst/>
            <a:gdLst/>
            <a:ahLst/>
            <a:cxnLst/>
            <a:rect l="l" t="t" r="r" b="b"/>
            <a:pathLst>
              <a:path w="1516379" h="276225">
                <a:moveTo>
                  <a:pt x="0" y="275844"/>
                </a:moveTo>
                <a:lnTo>
                  <a:pt x="1516379" y="275844"/>
                </a:lnTo>
                <a:lnTo>
                  <a:pt x="1516379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9B45103E-7FB0-40AE-B7FE-687896B8F056}"/>
              </a:ext>
            </a:extLst>
          </p:cNvPr>
          <p:cNvSpPr txBox="1"/>
          <p:nvPr/>
        </p:nvSpPr>
        <p:spPr>
          <a:xfrm>
            <a:off x="10473430" y="5028263"/>
            <a:ext cx="106853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Malgun Gothic"/>
                <a:cs typeface="Malgun Gothic"/>
              </a:rPr>
              <a:t>성능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향상!</a:t>
            </a:r>
            <a:endParaRPr sz="16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0808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36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Batch Normalization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99FD1AAB-F41D-4B3A-8E76-EEFF835A05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8345" y="2835449"/>
            <a:ext cx="8184059" cy="1848183"/>
          </a:xfrm>
          <a:prstGeom prst="rect">
            <a:avLst/>
          </a:prstGeom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FB7A3541-79D0-424C-A63B-DF85F210158C}"/>
              </a:ext>
            </a:extLst>
          </p:cNvPr>
          <p:cNvSpPr txBox="1"/>
          <p:nvPr/>
        </p:nvSpPr>
        <p:spPr>
          <a:xfrm>
            <a:off x="2755138" y="5359094"/>
            <a:ext cx="6682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Mini</a:t>
            </a:r>
            <a:r>
              <a:rPr sz="2800" b="1" spc="-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Batch</a:t>
            </a:r>
            <a:r>
              <a:rPr sz="28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단위를</a:t>
            </a:r>
            <a:r>
              <a:rPr sz="2800" b="1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Normalize</a:t>
            </a:r>
            <a:r>
              <a:rPr sz="28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시키는</a:t>
            </a:r>
            <a:r>
              <a:rPr sz="2800" b="1" spc="-85" dirty="0">
                <a:latin typeface="Malgun Gothic"/>
                <a:cs typeface="Malgun Gothic"/>
              </a:rPr>
              <a:t> </a:t>
            </a:r>
            <a:r>
              <a:rPr sz="2800" b="1" spc="-35" dirty="0">
                <a:latin typeface="Malgun Gothic"/>
                <a:cs typeface="Malgun Gothic"/>
              </a:rPr>
              <a:t>것!</a:t>
            </a:r>
            <a:endParaRPr sz="28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95078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36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Batch Normalization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99FD1AAB-F41D-4B3A-8E76-EEFF835A05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8345" y="2835449"/>
            <a:ext cx="8184059" cy="1848183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F01D7899-E33E-4CD9-B9AD-7CC626CAE617}"/>
              </a:ext>
            </a:extLst>
          </p:cNvPr>
          <p:cNvSpPr txBox="1"/>
          <p:nvPr/>
        </p:nvSpPr>
        <p:spPr>
          <a:xfrm>
            <a:off x="1383538" y="5359094"/>
            <a:ext cx="9427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Malgun Gothic"/>
                <a:cs typeface="Malgun Gothic"/>
              </a:rPr>
              <a:t>네트워크망</a:t>
            </a:r>
            <a:r>
              <a:rPr sz="2800" b="1" spc="-85" dirty="0"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내부</a:t>
            </a:r>
            <a:r>
              <a:rPr sz="2800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데이터를</a:t>
            </a:r>
            <a:r>
              <a:rPr sz="28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변경하여</a:t>
            </a:r>
            <a:r>
              <a:rPr sz="2800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안정적으로</a:t>
            </a:r>
            <a:r>
              <a:rPr sz="28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Malgun Gothic"/>
                <a:cs typeface="Malgun Gothic"/>
              </a:rPr>
              <a:t>학습</a:t>
            </a:r>
            <a:r>
              <a:rPr sz="2800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spc="-25" dirty="0">
                <a:latin typeface="Malgun Gothic"/>
                <a:cs typeface="Malgun Gothic"/>
              </a:rPr>
              <a:t>가능!</a:t>
            </a:r>
            <a:endParaRPr sz="28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7246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36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Batch Normalization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C696330-BEDD-494B-B24D-E9BDDBDBA313}"/>
              </a:ext>
            </a:extLst>
          </p:cNvPr>
          <p:cNvSpPr txBox="1"/>
          <p:nvPr/>
        </p:nvSpPr>
        <p:spPr>
          <a:xfrm>
            <a:off x="147929" y="2984754"/>
            <a:ext cx="11897995" cy="2560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r>
              <a:rPr sz="3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0,</a:t>
            </a:r>
            <a:r>
              <a:rPr sz="3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분산</a:t>
            </a:r>
            <a:r>
              <a:rPr sz="3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1로</a:t>
            </a:r>
            <a:r>
              <a:rPr sz="3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Nornalize</a:t>
            </a:r>
            <a:r>
              <a:rPr sz="3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하여</a:t>
            </a:r>
            <a:r>
              <a:rPr sz="3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Internal</a:t>
            </a:r>
            <a:r>
              <a:rPr sz="3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Covariance</a:t>
            </a:r>
            <a:r>
              <a:rPr sz="3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Shift</a:t>
            </a:r>
            <a:r>
              <a:rPr sz="3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해결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550" dirty="0">
              <a:latin typeface="Malgun Gothic"/>
              <a:cs typeface="Malgun Gothic"/>
            </a:endParaRPr>
          </a:p>
          <a:p>
            <a:pPr marL="40640" algn="ctr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Malgun Gothic"/>
                <a:cs typeface="Malgun Gothic"/>
              </a:rPr>
              <a:t>-</a:t>
            </a:r>
            <a:r>
              <a:rPr sz="2800" b="1" spc="-80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Internal</a:t>
            </a:r>
            <a:r>
              <a:rPr sz="2800" b="1" spc="-100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Covariance</a:t>
            </a:r>
            <a:r>
              <a:rPr sz="2800" b="1" spc="-90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Shift</a:t>
            </a:r>
            <a:r>
              <a:rPr sz="2800" b="1" spc="-60" dirty="0">
                <a:latin typeface="Malgun Gothic"/>
                <a:cs typeface="Malgun Gothic"/>
              </a:rPr>
              <a:t> </a:t>
            </a:r>
            <a:r>
              <a:rPr sz="2800" b="1" spc="-50" dirty="0">
                <a:latin typeface="Malgun Gothic"/>
                <a:cs typeface="Malgun Gothic"/>
              </a:rPr>
              <a:t>-</a:t>
            </a:r>
            <a:endParaRPr sz="2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Malgun Gothic"/>
                <a:cs typeface="Malgun Gothic"/>
              </a:rPr>
              <a:t>Network의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각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층이나</a:t>
            </a:r>
            <a:r>
              <a:rPr sz="2400" b="1" spc="-2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Activation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마다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Input의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Distribution이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달라지는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현상</a:t>
            </a:r>
            <a:endParaRPr sz="2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315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36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Batch Normalization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792C7AC-AA76-4E8F-86DA-C25288CEA0D2}"/>
              </a:ext>
            </a:extLst>
          </p:cNvPr>
          <p:cNvSpPr txBox="1">
            <a:spLocks/>
          </p:cNvSpPr>
          <p:nvPr/>
        </p:nvSpPr>
        <p:spPr>
          <a:xfrm>
            <a:off x="1624075" y="2534157"/>
            <a:ext cx="8943848" cy="363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3015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ko-KR" altLang="en-US" dirty="0"/>
              <a:t>직관적으로</a:t>
            </a:r>
            <a:r>
              <a:rPr lang="ko-KR" altLang="en-US" spc="-25" dirty="0"/>
              <a:t> </a:t>
            </a:r>
            <a:r>
              <a:rPr lang="ko-KR" altLang="en-US" spc="-10" dirty="0"/>
              <a:t>이야기하면</a:t>
            </a:r>
          </a:p>
          <a:p>
            <a:pPr marL="13970" marR="5080" indent="0">
              <a:lnSpc>
                <a:spcPct val="161900"/>
              </a:lnSpc>
              <a:buNone/>
            </a:pPr>
            <a:r>
              <a:rPr lang="ko-KR" altLang="en-US" dirty="0">
                <a:solidFill>
                  <a:srgbClr val="FF0000"/>
                </a:solidFill>
              </a:rPr>
              <a:t>활성화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통과</a:t>
            </a:r>
            <a:r>
              <a:rPr lang="ko-KR" altLang="en-US" spc="-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전에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배치</a:t>
            </a:r>
            <a:r>
              <a:rPr lang="ko-KR" altLang="en-US" spc="-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정규화를</a:t>
            </a:r>
            <a:r>
              <a:rPr lang="ko-KR" altLang="en-US" spc="-30" dirty="0">
                <a:solidFill>
                  <a:srgbClr val="FF0000"/>
                </a:solidFill>
              </a:rPr>
              <a:t> </a:t>
            </a:r>
            <a:r>
              <a:rPr lang="ko-KR" altLang="en-US" spc="-10" dirty="0">
                <a:solidFill>
                  <a:srgbClr val="FF0000"/>
                </a:solidFill>
              </a:rPr>
              <a:t>수행</a:t>
            </a:r>
            <a:r>
              <a:rPr lang="ko-KR" altLang="en-US" spc="-10" dirty="0"/>
              <a:t>함으로써 </a:t>
            </a:r>
            <a:r>
              <a:rPr lang="ko-KR" altLang="en-US" dirty="0">
                <a:solidFill>
                  <a:srgbClr val="FF0000"/>
                </a:solidFill>
              </a:rPr>
              <a:t>층마다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일정하지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않았던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ko-KR" altLang="en-US" dirty="0">
                <a:solidFill>
                  <a:srgbClr val="FF0000"/>
                </a:solidFill>
              </a:rPr>
              <a:t>의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분포를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일정하게</a:t>
            </a:r>
            <a:r>
              <a:rPr lang="ko-KR" altLang="en-US" spc="-2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만드는</a:t>
            </a:r>
            <a:r>
              <a:rPr lang="ko-KR" altLang="en-US" spc="-5" dirty="0">
                <a:solidFill>
                  <a:srgbClr val="FF0000"/>
                </a:solidFill>
              </a:rPr>
              <a:t> </a:t>
            </a:r>
            <a:r>
              <a:rPr lang="ko-KR" altLang="en-US" spc="-25" dirty="0">
                <a:solidFill>
                  <a:srgbClr val="FF0000"/>
                </a:solidFill>
              </a:rPr>
              <a:t>것</a:t>
            </a:r>
            <a:r>
              <a:rPr lang="en-US" altLang="ko-KR" spc="-25" dirty="0">
                <a:solidFill>
                  <a:srgbClr val="FF0000"/>
                </a:solidFill>
              </a:rPr>
              <a:t>!</a:t>
            </a:r>
          </a:p>
          <a:p>
            <a:pPr marL="20955" marR="14604" indent="0">
              <a:lnSpc>
                <a:spcPct val="161900"/>
              </a:lnSpc>
              <a:spcBef>
                <a:spcPts val="15"/>
              </a:spcBef>
              <a:buNone/>
            </a:pPr>
            <a:r>
              <a:rPr lang="ko-KR" altLang="en-US" dirty="0"/>
              <a:t>이는</a:t>
            </a:r>
            <a:r>
              <a:rPr lang="ko-KR" altLang="en-US" spc="-15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가중치를</a:t>
            </a:r>
            <a:r>
              <a:rPr lang="ko-KR" altLang="en-US" spc="-20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고르게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분포</a:t>
            </a:r>
            <a:r>
              <a:rPr lang="ko-KR" altLang="en-US" spc="-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시키는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것과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spc="-20" dirty="0">
                <a:solidFill>
                  <a:srgbClr val="FF0000"/>
                </a:solidFill>
              </a:rPr>
              <a:t>비슷</a:t>
            </a:r>
            <a:r>
              <a:rPr lang="ko-KR" altLang="en-US" spc="-20" dirty="0"/>
              <a:t>함</a:t>
            </a:r>
            <a:r>
              <a:rPr lang="en-US" altLang="ko-KR" spc="-20" dirty="0"/>
              <a:t>! </a:t>
            </a:r>
            <a:r>
              <a:rPr lang="ko-KR" altLang="en-US" dirty="0">
                <a:solidFill>
                  <a:srgbClr val="FF0000"/>
                </a:solidFill>
              </a:rPr>
              <a:t>가중치가</a:t>
            </a:r>
            <a:r>
              <a:rPr lang="ko-KR" altLang="en-US" spc="-20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고르면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ko-KR" altLang="en-US" spc="-20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학습이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잘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ko-KR" altLang="en-US" spc="-30" dirty="0"/>
              <a:t> </a:t>
            </a:r>
            <a:r>
              <a:rPr lang="ko-KR" altLang="en-US" dirty="0"/>
              <a:t>초기화를</a:t>
            </a:r>
            <a:r>
              <a:rPr lang="ko-KR" altLang="en-US" spc="-15" dirty="0"/>
              <a:t> </a:t>
            </a:r>
            <a:r>
              <a:rPr lang="ko-KR" altLang="en-US" dirty="0"/>
              <a:t>하는</a:t>
            </a:r>
            <a:r>
              <a:rPr lang="ko-KR" altLang="en-US" spc="-15" dirty="0"/>
              <a:t> </a:t>
            </a:r>
            <a:r>
              <a:rPr lang="ko-KR" altLang="en-US" spc="-25" dirty="0"/>
              <a:t>이유</a:t>
            </a:r>
            <a:r>
              <a:rPr lang="en-US" altLang="ko-KR" spc="-25" dirty="0"/>
              <a:t>)</a:t>
            </a:r>
          </a:p>
          <a:p>
            <a:pPr marL="1199515" indent="0">
              <a:lnSpc>
                <a:spcPct val="100000"/>
              </a:lnSpc>
              <a:spcBef>
                <a:spcPts val="1935"/>
              </a:spcBef>
              <a:buNone/>
            </a:pPr>
            <a:r>
              <a:rPr lang="ko-KR" altLang="en-US" dirty="0">
                <a:solidFill>
                  <a:srgbClr val="FF0000"/>
                </a:solidFill>
              </a:rPr>
              <a:t>따라서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배치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정규화도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학습이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잘</a:t>
            </a:r>
            <a:r>
              <a:rPr lang="ko-KR" altLang="en-US" spc="-5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되는</a:t>
            </a:r>
            <a:r>
              <a:rPr lang="ko-KR" altLang="en-US" spc="-15" dirty="0">
                <a:solidFill>
                  <a:srgbClr val="FF0000"/>
                </a:solidFill>
              </a:rPr>
              <a:t> </a:t>
            </a:r>
            <a:r>
              <a:rPr lang="ko-KR" altLang="en-US" spc="-25" dirty="0">
                <a:solidFill>
                  <a:srgbClr val="FF0000"/>
                </a:solidFill>
              </a:rPr>
              <a:t>것</a:t>
            </a:r>
            <a:r>
              <a:rPr lang="en-US" altLang="ko-KR" spc="-25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4063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36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Batch Normalization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CAE123C-C4E9-4D76-AD5B-96B7E0259AC2}"/>
              </a:ext>
            </a:extLst>
          </p:cNvPr>
          <p:cNvSpPr txBox="1"/>
          <p:nvPr/>
        </p:nvSpPr>
        <p:spPr>
          <a:xfrm>
            <a:off x="956347" y="3221660"/>
            <a:ext cx="10701020" cy="242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장점1. 기울기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소실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/</a:t>
            </a:r>
            <a:r>
              <a:rPr sz="2400" b="1" spc="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팽창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방지</a:t>
            </a:r>
            <a:endParaRPr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b="1" dirty="0">
                <a:latin typeface="Malgun Gothic"/>
                <a:cs typeface="Malgun Gothic"/>
              </a:rPr>
              <a:t>장점2.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학습</a:t>
            </a:r>
            <a:r>
              <a:rPr sz="2400" b="1" spc="-2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시 가중치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초기값에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크게 의존하지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않게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해줌.</a:t>
            </a:r>
            <a:endParaRPr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sz="2400" b="1" dirty="0">
                <a:latin typeface="Malgun Gothic"/>
                <a:cs typeface="Malgun Gothic"/>
              </a:rPr>
              <a:t>장점3.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자체적</a:t>
            </a:r>
            <a:r>
              <a:rPr sz="2400" b="1" spc="-2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Regularization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효과가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있음.</a:t>
            </a:r>
            <a:endParaRPr sz="2400" dirty="0">
              <a:latin typeface="Malgun Gothic"/>
              <a:cs typeface="Malgun Gothic"/>
            </a:endParaRPr>
          </a:p>
          <a:p>
            <a:pPr marL="982980">
              <a:lnSpc>
                <a:spcPct val="100000"/>
              </a:lnSpc>
              <a:spcBef>
                <a:spcPts val="2435"/>
              </a:spcBef>
            </a:pPr>
            <a:r>
              <a:rPr sz="2400" b="1" dirty="0">
                <a:latin typeface="Malgun Gothic"/>
                <a:cs typeface="Malgun Gothic"/>
              </a:rPr>
              <a:t>이는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Model 구축 시에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dropout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등을 제외할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수 있게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해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학습 속도 </a:t>
            </a:r>
            <a:r>
              <a:rPr sz="2400" b="1" spc="-25" dirty="0">
                <a:latin typeface="Malgun Gothic"/>
                <a:cs typeface="Malgun Gothic"/>
              </a:rPr>
              <a:t>UP!</a:t>
            </a:r>
            <a:endParaRPr sz="2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9406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3">
            <a:extLst>
              <a:ext uri="{FF2B5EF4-FFF2-40B4-BE49-F238E27FC236}">
                <a16:creationId xmlns:a16="http://schemas.microsoft.com/office/drawing/2014/main" id="{B8FCCD17-8DD7-4A4E-B1D5-111A6BB6E7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48" y="2152341"/>
            <a:ext cx="5568696" cy="427024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2436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Batch Normalization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D53A4E14-57CA-460D-BB94-955FB8DF5E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1274" y="2203089"/>
            <a:ext cx="6218261" cy="4137122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F176DAC3-883F-4A1F-9256-566D387D88E5}"/>
              </a:ext>
            </a:extLst>
          </p:cNvPr>
          <p:cNvSpPr/>
          <p:nvPr/>
        </p:nvSpPr>
        <p:spPr>
          <a:xfrm>
            <a:off x="555498" y="2681477"/>
            <a:ext cx="2219325" cy="2639695"/>
          </a:xfrm>
          <a:custGeom>
            <a:avLst/>
            <a:gdLst/>
            <a:ahLst/>
            <a:cxnLst/>
            <a:rect l="l" t="t" r="r" b="b"/>
            <a:pathLst>
              <a:path w="2219325" h="2639695">
                <a:moveTo>
                  <a:pt x="0" y="2639568"/>
                </a:moveTo>
                <a:lnTo>
                  <a:pt x="2218944" y="2639568"/>
                </a:lnTo>
                <a:lnTo>
                  <a:pt x="2218944" y="0"/>
                </a:lnTo>
                <a:lnTo>
                  <a:pt x="0" y="0"/>
                </a:lnTo>
                <a:lnTo>
                  <a:pt x="0" y="2639568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1B054792-A1B5-45D3-84D9-0C3DA1788F72}"/>
              </a:ext>
            </a:extLst>
          </p:cNvPr>
          <p:cNvSpPr txBox="1"/>
          <p:nvPr/>
        </p:nvSpPr>
        <p:spPr>
          <a:xfrm>
            <a:off x="2219559" y="3318314"/>
            <a:ext cx="3623892" cy="133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434975" indent="440055" algn="ctr">
              <a:lnSpc>
                <a:spcPct val="141600"/>
              </a:lnSpc>
              <a:spcBef>
                <a:spcPts val="100"/>
              </a:spcBef>
            </a:pPr>
            <a:r>
              <a:rPr sz="2000" b="1" dirty="0">
                <a:latin typeface="Malgun Gothic"/>
                <a:cs typeface="Malgun Gothic"/>
              </a:rPr>
              <a:t>Linear</a:t>
            </a:r>
            <a:r>
              <a:rPr sz="2000" b="1" spc="-30" dirty="0">
                <a:latin typeface="Malgun Gothic"/>
                <a:cs typeface="Malgun Gothic"/>
              </a:rPr>
              <a:t> </a:t>
            </a:r>
            <a:r>
              <a:rPr sz="2000" b="1" spc="-25" dirty="0" err="1">
                <a:latin typeface="Malgun Gothic"/>
                <a:cs typeface="Malgun Gothic"/>
              </a:rPr>
              <a:t>층과</a:t>
            </a:r>
            <a:r>
              <a:rPr sz="2000" b="1" spc="-25" dirty="0">
                <a:latin typeface="Malgun Gothic"/>
                <a:cs typeface="Malgun Gothic"/>
              </a:rPr>
              <a:t> </a:t>
            </a:r>
            <a:endParaRPr lang="en-US" sz="2000" b="1" spc="-25" dirty="0">
              <a:latin typeface="Malgun Gothic"/>
              <a:cs typeface="Malgun Gothic"/>
            </a:endParaRPr>
          </a:p>
          <a:p>
            <a:pPr marL="443865" marR="434975" indent="440055" algn="ctr">
              <a:lnSpc>
                <a:spcPct val="141600"/>
              </a:lnSpc>
              <a:spcBef>
                <a:spcPts val="100"/>
              </a:spcBef>
            </a:pPr>
            <a:r>
              <a:rPr sz="2000" b="1" dirty="0" err="1">
                <a:latin typeface="Malgun Gothic"/>
                <a:cs typeface="Malgun Gothic"/>
              </a:rPr>
              <a:t>활성화</a:t>
            </a:r>
            <a:r>
              <a:rPr sz="2000" b="1" spc="-2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함수</a:t>
            </a:r>
            <a:r>
              <a:rPr sz="2000" b="1" spc="-1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사이에</a:t>
            </a:r>
            <a:endParaRPr sz="2000" dirty="0">
              <a:latin typeface="Malgun Gothic"/>
              <a:cs typeface="Malgun Gothic"/>
            </a:endParaRPr>
          </a:p>
          <a:p>
            <a:pPr marL="12700" algn="ctr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Malgun Gothic"/>
                <a:cs typeface="Malgun Gothic"/>
              </a:rPr>
              <a:t>Batch</a:t>
            </a:r>
            <a:r>
              <a:rPr sz="2000" b="1" spc="-4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Normalization</a:t>
            </a:r>
            <a:r>
              <a:rPr sz="2000" b="1" spc="-4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추가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186661DF-D549-40A3-A4A3-57F8F6E87785}"/>
              </a:ext>
            </a:extLst>
          </p:cNvPr>
          <p:cNvSpPr/>
          <p:nvPr/>
        </p:nvSpPr>
        <p:spPr>
          <a:xfrm>
            <a:off x="10594085" y="6136385"/>
            <a:ext cx="1516380" cy="277495"/>
          </a:xfrm>
          <a:custGeom>
            <a:avLst/>
            <a:gdLst/>
            <a:ahLst/>
            <a:cxnLst/>
            <a:rect l="l" t="t" r="r" b="b"/>
            <a:pathLst>
              <a:path w="1516379" h="277495">
                <a:moveTo>
                  <a:pt x="0" y="277367"/>
                </a:moveTo>
                <a:lnTo>
                  <a:pt x="1516379" y="277367"/>
                </a:lnTo>
                <a:lnTo>
                  <a:pt x="1516379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70ED3E4-1237-48EA-9971-89CEE2FD2BDE}"/>
              </a:ext>
            </a:extLst>
          </p:cNvPr>
          <p:cNvSpPr txBox="1"/>
          <p:nvPr/>
        </p:nvSpPr>
        <p:spPr>
          <a:xfrm>
            <a:off x="10744961" y="5682488"/>
            <a:ext cx="1214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algun Gothic"/>
                <a:cs typeface="Malgun Gothic"/>
              </a:rPr>
              <a:t>성능</a:t>
            </a:r>
            <a:r>
              <a:rPr sz="2000" b="1" spc="-15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향상!</a:t>
            </a:r>
            <a:endParaRPr sz="2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8714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FB8CCF3-0CD2-425E-BF14-1562E2AF798D}"/>
              </a:ext>
            </a:extLst>
          </p:cNvPr>
          <p:cNvSpPr txBox="1">
            <a:spLocks/>
          </p:cNvSpPr>
          <p:nvPr/>
        </p:nvSpPr>
        <p:spPr>
          <a:xfrm>
            <a:off x="881777" y="2806855"/>
            <a:ext cx="10515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/>
              <a:t>기존</a:t>
            </a:r>
            <a:r>
              <a:rPr lang="ko-KR" altLang="en-US" sz="2800" spc="-114" dirty="0"/>
              <a:t> </a:t>
            </a:r>
            <a:r>
              <a:rPr lang="ko-KR" altLang="en-US" sz="2800" dirty="0" err="1"/>
              <a:t>뉴럴넷이</a:t>
            </a:r>
            <a:r>
              <a:rPr lang="ko-KR" altLang="en-US" sz="2800" spc="-100" dirty="0"/>
              <a:t> </a:t>
            </a:r>
            <a:r>
              <a:rPr lang="ko-KR" altLang="en-US" sz="2800" dirty="0"/>
              <a:t>가중치</a:t>
            </a:r>
            <a:r>
              <a:rPr lang="ko-KR" altLang="en-US" sz="2800" spc="-114" dirty="0"/>
              <a:t> </a:t>
            </a:r>
            <a:r>
              <a:rPr lang="en-US" altLang="ko-KR" sz="2800" spc="-10" dirty="0"/>
              <a:t>parameter</a:t>
            </a:r>
            <a:r>
              <a:rPr lang="ko-KR" altLang="en-US" sz="2800" spc="-10" dirty="0"/>
              <a:t>들을</a:t>
            </a:r>
            <a:r>
              <a:rPr lang="ko-KR" altLang="en-US" sz="2800" spc="-114" dirty="0"/>
              <a:t> </a:t>
            </a:r>
            <a:r>
              <a:rPr lang="ko-KR" altLang="en-US" sz="2800" spc="-10" dirty="0"/>
              <a:t>최적화</a:t>
            </a:r>
            <a:r>
              <a:rPr lang="en-US" altLang="ko-KR" sz="2800" spc="-10" dirty="0"/>
              <a:t>(optimize)</a:t>
            </a:r>
            <a:r>
              <a:rPr lang="ko-KR" altLang="en-US" sz="2800" spc="-10" dirty="0"/>
              <a:t>하는</a:t>
            </a:r>
            <a:r>
              <a:rPr lang="ko-KR" altLang="en-US" sz="2800" spc="-100" dirty="0"/>
              <a:t> </a:t>
            </a:r>
            <a:r>
              <a:rPr lang="ko-KR" altLang="en-US" sz="2800" spc="-25" dirty="0"/>
              <a:t>방법</a:t>
            </a:r>
            <a:endParaRPr lang="ko-KR" altLang="en-US" sz="2800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7018ADEB-AC7F-4D36-98E0-DE27ACFC3DFE}"/>
              </a:ext>
            </a:extLst>
          </p:cNvPr>
          <p:cNvSpPr txBox="1"/>
          <p:nvPr/>
        </p:nvSpPr>
        <p:spPr>
          <a:xfrm>
            <a:off x="4107941" y="3578809"/>
            <a:ext cx="39770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0000"/>
                </a:solidFill>
                <a:latin typeface="Malgun Gothic"/>
                <a:cs typeface="Malgun Gothic"/>
              </a:rPr>
              <a:t>Gradient</a:t>
            </a:r>
            <a:r>
              <a:rPr sz="4000" b="1" spc="-1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Decent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C7B4CD9E-E7AF-473F-ADC0-6EE339C9D734}"/>
              </a:ext>
            </a:extLst>
          </p:cNvPr>
          <p:cNvSpPr txBox="1"/>
          <p:nvPr/>
        </p:nvSpPr>
        <p:spPr>
          <a:xfrm>
            <a:off x="2295525" y="4823536"/>
            <a:ext cx="7600950" cy="1064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Malgun Gothic"/>
                <a:cs typeface="Malgun Gothic"/>
              </a:rPr>
              <a:t>Loss</a:t>
            </a:r>
            <a:r>
              <a:rPr sz="2600" b="1" spc="-25" dirty="0">
                <a:latin typeface="Malgun Gothic"/>
                <a:cs typeface="Malgun Gothic"/>
              </a:rPr>
              <a:t> </a:t>
            </a:r>
            <a:r>
              <a:rPr sz="2600" b="1" dirty="0">
                <a:latin typeface="Malgun Gothic"/>
                <a:cs typeface="Malgun Gothic"/>
              </a:rPr>
              <a:t>Function이</a:t>
            </a:r>
            <a:r>
              <a:rPr sz="2600" b="1" spc="-40" dirty="0">
                <a:latin typeface="Malgun Gothic"/>
                <a:cs typeface="Malgun Gothic"/>
              </a:rPr>
              <a:t> </a:t>
            </a:r>
            <a:r>
              <a:rPr sz="2600" b="1" dirty="0">
                <a:latin typeface="Malgun Gothic"/>
                <a:cs typeface="Malgun Gothic"/>
              </a:rPr>
              <a:t>현</a:t>
            </a:r>
            <a:r>
              <a:rPr sz="2600" b="1" spc="-20" dirty="0">
                <a:latin typeface="Malgun Gothic"/>
                <a:cs typeface="Malgun Gothic"/>
              </a:rPr>
              <a:t> </a:t>
            </a:r>
            <a:r>
              <a:rPr sz="2600" b="1" dirty="0">
                <a:latin typeface="Malgun Gothic"/>
                <a:cs typeface="Malgun Gothic"/>
              </a:rPr>
              <a:t>가중치에서의</a:t>
            </a:r>
            <a:r>
              <a:rPr sz="2600" b="1" spc="-50" dirty="0">
                <a:latin typeface="Malgun Gothic"/>
                <a:cs typeface="Malgun Gothic"/>
              </a:rPr>
              <a:t> </a:t>
            </a:r>
            <a:r>
              <a:rPr sz="2600" b="1" dirty="0">
                <a:latin typeface="Malgun Gothic"/>
                <a:cs typeface="Malgun Gothic"/>
              </a:rPr>
              <a:t>기울기를</a:t>
            </a:r>
            <a:r>
              <a:rPr sz="2600" b="1" spc="-30" dirty="0">
                <a:latin typeface="Malgun Gothic"/>
                <a:cs typeface="Malgun Gothic"/>
              </a:rPr>
              <a:t> </a:t>
            </a:r>
            <a:r>
              <a:rPr sz="2600" b="1" spc="-25" dirty="0">
                <a:latin typeface="Malgun Gothic"/>
                <a:cs typeface="Malgun Gothic"/>
              </a:rPr>
              <a:t>구해서</a:t>
            </a:r>
            <a:endParaRPr sz="26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1935"/>
              </a:spcBef>
            </a:pPr>
            <a:r>
              <a:rPr sz="2600" b="1" dirty="0">
                <a:latin typeface="Malgun Gothic"/>
                <a:cs typeface="Malgun Gothic"/>
              </a:rPr>
              <a:t>Loss를</a:t>
            </a:r>
            <a:r>
              <a:rPr sz="2600" b="1" spc="-10" dirty="0">
                <a:latin typeface="Malgun Gothic"/>
                <a:cs typeface="Malgun Gothic"/>
              </a:rPr>
              <a:t> </a:t>
            </a:r>
            <a:r>
              <a:rPr sz="2600" b="1" dirty="0">
                <a:latin typeface="Malgun Gothic"/>
                <a:cs typeface="Malgun Gothic"/>
              </a:rPr>
              <a:t>줄이는</a:t>
            </a:r>
            <a:r>
              <a:rPr sz="2600" b="1" spc="-25" dirty="0">
                <a:latin typeface="Malgun Gothic"/>
                <a:cs typeface="Malgun Gothic"/>
              </a:rPr>
              <a:t> </a:t>
            </a:r>
            <a:r>
              <a:rPr sz="2600" b="1" dirty="0">
                <a:latin typeface="Malgun Gothic"/>
                <a:cs typeface="Malgun Gothic"/>
              </a:rPr>
              <a:t>방향으로</a:t>
            </a:r>
            <a:r>
              <a:rPr sz="2600" b="1" spc="-40" dirty="0">
                <a:latin typeface="Malgun Gothic"/>
                <a:cs typeface="Malgun Gothic"/>
              </a:rPr>
              <a:t> </a:t>
            </a:r>
            <a:r>
              <a:rPr sz="2600" b="1" spc="-20" dirty="0">
                <a:latin typeface="Malgun Gothic"/>
                <a:cs typeface="Malgun Gothic"/>
              </a:rPr>
              <a:t>업데이트</a:t>
            </a:r>
            <a:endParaRPr sz="26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7717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BE8DFFC-A3CB-4088-AF5A-953F2EABE665}"/>
              </a:ext>
            </a:extLst>
          </p:cNvPr>
          <p:cNvSpPr txBox="1"/>
          <p:nvPr/>
        </p:nvSpPr>
        <p:spPr>
          <a:xfrm>
            <a:off x="3444875" y="3010523"/>
            <a:ext cx="5302250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57000"/>
              </a:lnSpc>
              <a:spcBef>
                <a:spcPts val="100"/>
              </a:spcBef>
            </a:pPr>
            <a:r>
              <a:rPr sz="3100" b="1" dirty="0">
                <a:latin typeface="Malgun Gothic"/>
                <a:cs typeface="Malgun Gothic"/>
              </a:rPr>
              <a:t>현재</a:t>
            </a:r>
            <a:r>
              <a:rPr sz="3100" b="1" spc="-105" dirty="0">
                <a:latin typeface="Malgun Gothic"/>
                <a:cs typeface="Malgun Gothic"/>
              </a:rPr>
              <a:t> </a:t>
            </a:r>
            <a:r>
              <a:rPr sz="3100" b="1" dirty="0">
                <a:latin typeface="Malgun Gothic"/>
                <a:cs typeface="Malgun Gothic"/>
              </a:rPr>
              <a:t>가진</a:t>
            </a:r>
            <a:r>
              <a:rPr sz="3100" b="1" spc="-95" dirty="0">
                <a:latin typeface="Malgun Gothic"/>
                <a:cs typeface="Malgun Gothic"/>
              </a:rPr>
              <a:t> </a:t>
            </a:r>
            <a:r>
              <a:rPr sz="3100" b="1" dirty="0">
                <a:latin typeface="Malgun Gothic"/>
                <a:cs typeface="Malgun Gothic"/>
              </a:rPr>
              <a:t>Weight</a:t>
            </a:r>
            <a:r>
              <a:rPr sz="3100" b="1" spc="-114" dirty="0">
                <a:latin typeface="Malgun Gothic"/>
                <a:cs typeface="Malgun Gothic"/>
              </a:rPr>
              <a:t> </a:t>
            </a:r>
            <a:r>
              <a:rPr sz="3100" b="1" spc="-10" dirty="0">
                <a:latin typeface="Malgun Gothic"/>
                <a:cs typeface="Malgun Gothic"/>
              </a:rPr>
              <a:t>세팅에서, </a:t>
            </a:r>
            <a:r>
              <a:rPr sz="3100" b="1" dirty="0">
                <a:solidFill>
                  <a:srgbClr val="FF0000"/>
                </a:solidFill>
                <a:latin typeface="Malgun Gothic"/>
                <a:cs typeface="Malgun Gothic"/>
              </a:rPr>
              <a:t>내가</a:t>
            </a:r>
            <a:r>
              <a:rPr sz="31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100" b="1" dirty="0">
                <a:solidFill>
                  <a:srgbClr val="FF0000"/>
                </a:solidFill>
                <a:latin typeface="Malgun Gothic"/>
                <a:cs typeface="Malgun Gothic"/>
              </a:rPr>
              <a:t>가진</a:t>
            </a:r>
            <a:r>
              <a:rPr sz="31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100" b="1" dirty="0">
                <a:solidFill>
                  <a:srgbClr val="FF0000"/>
                </a:solidFill>
                <a:latin typeface="Malgun Gothic"/>
                <a:cs typeface="Malgun Gothic"/>
              </a:rPr>
              <a:t>데이터를</a:t>
            </a:r>
            <a:r>
              <a:rPr sz="31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100" b="1" dirty="0">
                <a:solidFill>
                  <a:srgbClr val="FF0000"/>
                </a:solidFill>
                <a:latin typeface="Malgun Gothic"/>
                <a:cs typeface="Malgun Gothic"/>
              </a:rPr>
              <a:t>다</a:t>
            </a:r>
            <a:r>
              <a:rPr sz="31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1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넣으면 </a:t>
            </a:r>
            <a:r>
              <a:rPr sz="3100" b="1" dirty="0">
                <a:latin typeface="Malgun Gothic"/>
                <a:cs typeface="Malgun Gothic"/>
              </a:rPr>
              <a:t>전체</a:t>
            </a:r>
            <a:r>
              <a:rPr sz="3100" b="1" spc="-80" dirty="0">
                <a:latin typeface="Malgun Gothic"/>
                <a:cs typeface="Malgun Gothic"/>
              </a:rPr>
              <a:t> </a:t>
            </a:r>
            <a:r>
              <a:rPr sz="3100" b="1" dirty="0">
                <a:latin typeface="Malgun Gothic"/>
                <a:cs typeface="Malgun Gothic"/>
              </a:rPr>
              <a:t>에러가</a:t>
            </a:r>
            <a:r>
              <a:rPr sz="3100" b="1" spc="-60" dirty="0">
                <a:latin typeface="Malgun Gothic"/>
                <a:cs typeface="Malgun Gothic"/>
              </a:rPr>
              <a:t> </a:t>
            </a:r>
            <a:r>
              <a:rPr sz="3100" b="1" spc="-10" dirty="0">
                <a:latin typeface="Malgun Gothic"/>
                <a:cs typeface="Malgun Gothic"/>
              </a:rPr>
              <a:t>계산된다!</a:t>
            </a:r>
            <a:endParaRPr sz="31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20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6AD4CF06-EC1E-4BA9-ADA4-368991828B73}"/>
              </a:ext>
            </a:extLst>
          </p:cNvPr>
          <p:cNvSpPr txBox="1"/>
          <p:nvPr/>
        </p:nvSpPr>
        <p:spPr>
          <a:xfrm>
            <a:off x="2747832" y="2892022"/>
            <a:ext cx="9621617" cy="2057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7515" indent="-42545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438150" algn="l"/>
              </a:tabLst>
            </a:pPr>
            <a:r>
              <a:rPr sz="2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Underfitting</a:t>
            </a:r>
            <a:r>
              <a:rPr lang="en-US" sz="2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en-US" spc="-10" dirty="0">
                <a:latin typeface="Malgun Gothic"/>
                <a:cs typeface="Malgun Gothic"/>
              </a:rPr>
              <a:t>: </a:t>
            </a:r>
            <a:r>
              <a:rPr lang="ko-KR" altLang="en-US" spc="-10" dirty="0">
                <a:latin typeface="Malgun Gothic"/>
                <a:cs typeface="Malgun Gothic"/>
              </a:rPr>
              <a:t>학습이 잘 안돼</a:t>
            </a:r>
            <a:endParaRPr dirty="0">
              <a:latin typeface="Malgun Gothic"/>
              <a:cs typeface="Malgun Gothic"/>
            </a:endParaRPr>
          </a:p>
          <a:p>
            <a:pPr marL="437515" indent="-425450">
              <a:lnSpc>
                <a:spcPct val="100000"/>
              </a:lnSpc>
              <a:spcBef>
                <a:spcPts val="3640"/>
              </a:spcBef>
              <a:buClr>
                <a:srgbClr val="000000"/>
              </a:buClr>
              <a:buFont typeface="Arial"/>
              <a:buChar char="•"/>
              <a:tabLst>
                <a:tab pos="438150" algn="l"/>
              </a:tabLst>
            </a:pPr>
            <a:r>
              <a:rPr sz="2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Too</a:t>
            </a:r>
            <a:r>
              <a:rPr sz="2400" b="1" spc="-3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Slow</a:t>
            </a:r>
            <a:r>
              <a:rPr lang="en-US" sz="2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en-US" spc="-20" dirty="0">
                <a:latin typeface="Malgun Gothic"/>
                <a:cs typeface="Malgun Gothic"/>
              </a:rPr>
              <a:t>: </a:t>
            </a:r>
            <a:r>
              <a:rPr lang="ko-KR" altLang="en-US" spc="-20" dirty="0">
                <a:latin typeface="Malgun Gothic"/>
                <a:cs typeface="Malgun Gothic"/>
              </a:rPr>
              <a:t>학습이 너무 느려 </a:t>
            </a:r>
            <a:r>
              <a:rPr lang="en-US" altLang="ko-KR" spc="-20" dirty="0">
                <a:latin typeface="Malgun Gothic"/>
                <a:cs typeface="Malgun Gothic"/>
              </a:rPr>
              <a:t>(</a:t>
            </a:r>
            <a:r>
              <a:rPr lang="ko-KR" altLang="en-US" spc="-20" dirty="0">
                <a:latin typeface="Malgun Gothic"/>
                <a:cs typeface="Malgun Gothic"/>
              </a:rPr>
              <a:t>학습해야 하는 </a:t>
            </a:r>
            <a:r>
              <a:rPr lang="en-US" altLang="ko-KR" spc="-20" dirty="0">
                <a:latin typeface="Malgun Gothic"/>
                <a:cs typeface="Malgun Gothic"/>
              </a:rPr>
              <a:t>Layer</a:t>
            </a:r>
            <a:r>
              <a:rPr lang="ko-KR" altLang="en-US" spc="-20" dirty="0">
                <a:latin typeface="Malgun Gothic"/>
                <a:cs typeface="Malgun Gothic"/>
              </a:rPr>
              <a:t>의 증가</a:t>
            </a:r>
            <a:r>
              <a:rPr lang="en-US" altLang="ko-KR" spc="-20" dirty="0">
                <a:latin typeface="Malgun Gothic"/>
                <a:cs typeface="Malgun Gothic"/>
              </a:rPr>
              <a:t>)</a:t>
            </a:r>
            <a:endParaRPr dirty="0">
              <a:latin typeface="Malgun Gothic"/>
              <a:cs typeface="Malgun Gothic"/>
            </a:endParaRPr>
          </a:p>
          <a:p>
            <a:pPr marL="437515" indent="-425450">
              <a:lnSpc>
                <a:spcPct val="100000"/>
              </a:lnSpc>
              <a:spcBef>
                <a:spcPts val="3650"/>
              </a:spcBef>
              <a:buClr>
                <a:srgbClr val="000000"/>
              </a:buClr>
              <a:buFont typeface="Arial"/>
              <a:buChar char="•"/>
              <a:tabLst>
                <a:tab pos="438150" algn="l"/>
              </a:tabLst>
            </a:pPr>
            <a:r>
              <a:rPr sz="2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Overfitting</a:t>
            </a:r>
            <a:r>
              <a:rPr lang="en-US" sz="2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en-US" spc="-10" dirty="0">
                <a:latin typeface="Malgun Gothic"/>
                <a:cs typeface="Malgun Gothic"/>
              </a:rPr>
              <a:t>: </a:t>
            </a:r>
            <a:r>
              <a:rPr lang="ko-KR" altLang="en-US" spc="-10" dirty="0">
                <a:latin typeface="Malgun Gothic"/>
                <a:cs typeface="Malgun Gothic"/>
              </a:rPr>
              <a:t>일반화가 힘들어 </a:t>
            </a:r>
            <a:r>
              <a:rPr lang="en-US" altLang="ko-KR" spc="-10" dirty="0">
                <a:latin typeface="Malgun Gothic"/>
                <a:cs typeface="Malgun Gothic"/>
              </a:rPr>
              <a:t>(train</a:t>
            </a:r>
            <a:r>
              <a:rPr lang="ko-KR" altLang="en-US" spc="-10" dirty="0">
                <a:latin typeface="Malgun Gothic"/>
                <a:cs typeface="Malgun Gothic"/>
              </a:rPr>
              <a:t> </a:t>
            </a:r>
            <a:r>
              <a:rPr lang="en-US" altLang="ko-KR" spc="-10" dirty="0">
                <a:latin typeface="Malgun Gothic"/>
                <a:cs typeface="Malgun Gothic"/>
              </a:rPr>
              <a:t>data</a:t>
            </a:r>
            <a:r>
              <a:rPr lang="ko-KR" altLang="en-US" spc="-10" dirty="0">
                <a:latin typeface="Malgun Gothic"/>
                <a:cs typeface="Malgun Gothic"/>
              </a:rPr>
              <a:t>에만 맞춤</a:t>
            </a:r>
            <a:r>
              <a:rPr lang="en-US" altLang="ko-KR" spc="-10" dirty="0">
                <a:latin typeface="Malgun Gothic"/>
                <a:cs typeface="Malgun Gothic"/>
              </a:rPr>
              <a:t>)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4D871C-4E64-41AA-9665-81D7CE69CFDE}"/>
              </a:ext>
            </a:extLst>
          </p:cNvPr>
          <p:cNvSpPr/>
          <p:nvPr/>
        </p:nvSpPr>
        <p:spPr>
          <a:xfrm>
            <a:off x="881777" y="2053856"/>
            <a:ext cx="649203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Layer</a:t>
            </a:r>
            <a:r>
              <a:rPr lang="ko-KR" altLang="en-US" b="1" dirty="0">
                <a:latin typeface="나눔스퀘어라운드"/>
              </a:rPr>
              <a:t>가 너무 </a:t>
            </a:r>
            <a:r>
              <a:rPr lang="en-US" altLang="ko-KR" b="1" dirty="0">
                <a:latin typeface="나눔스퀘어라운드"/>
              </a:rPr>
              <a:t>deep </a:t>
            </a:r>
            <a:r>
              <a:rPr lang="ko-KR" altLang="en-US" b="1" dirty="0">
                <a:latin typeface="나눔스퀘어라운드"/>
              </a:rPr>
              <a:t>하면 발생하는 문제들 </a:t>
            </a:r>
            <a:r>
              <a:rPr lang="en-US" altLang="ko-KR" b="1" dirty="0">
                <a:latin typeface="나눔스퀘어라운드"/>
              </a:rPr>
              <a:t> 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003EC38-AB7E-4DCC-A63D-2AE8FF3DDA0E}"/>
              </a:ext>
            </a:extLst>
          </p:cNvPr>
          <p:cNvSpPr txBox="1"/>
          <p:nvPr/>
        </p:nvSpPr>
        <p:spPr>
          <a:xfrm>
            <a:off x="2201544" y="5753582"/>
            <a:ext cx="72053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400" b="1" spc="-25" dirty="0" err="1">
                <a:latin typeface="Malgun Gothic"/>
                <a:cs typeface="Malgun Gothic"/>
              </a:rPr>
              <a:t>따라서</a:t>
            </a:r>
            <a:r>
              <a:rPr lang="en-US" sz="2400" b="1" spc="-25" dirty="0">
                <a:latin typeface="Malgun Gothic"/>
                <a:cs typeface="Malgun Gothic"/>
              </a:rPr>
              <a:t> </a:t>
            </a:r>
            <a:r>
              <a:rPr sz="2400" b="1" dirty="0" err="1">
                <a:solidFill>
                  <a:srgbClr val="FF0000"/>
                </a:solidFill>
                <a:latin typeface="Malgun Gothic"/>
                <a:cs typeface="Malgun Gothic"/>
              </a:rPr>
              <a:t>효율적</a:t>
            </a:r>
            <a:r>
              <a:rPr sz="2400" b="1" dirty="0">
                <a:latin typeface="Malgun Gothic"/>
                <a:cs typeface="Malgun Gothic"/>
              </a:rPr>
              <a:t>,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spc="-10" dirty="0" err="1">
                <a:solidFill>
                  <a:srgbClr val="FF0000"/>
                </a:solidFill>
                <a:latin typeface="Malgun Gothic"/>
                <a:cs typeface="Malgun Gothic"/>
              </a:rPr>
              <a:t>효과적</a:t>
            </a:r>
            <a:r>
              <a:rPr sz="2400" b="1" spc="-10" dirty="0" err="1">
                <a:latin typeface="Malgun Gothic"/>
                <a:cs typeface="Malgun Gothic"/>
              </a:rPr>
              <a:t>으로</a:t>
            </a:r>
            <a:r>
              <a:rPr lang="en-US" sz="2400" b="1" spc="-10" dirty="0">
                <a:latin typeface="Malgun Gothic"/>
                <a:cs typeface="Malgun Gothic"/>
              </a:rPr>
              <a:t> </a:t>
            </a:r>
            <a:r>
              <a:rPr sz="2400" b="1" dirty="0" err="1">
                <a:latin typeface="Malgun Gothic"/>
                <a:cs typeface="Malgun Gothic"/>
              </a:rPr>
              <a:t>Layer를</a:t>
            </a:r>
            <a:r>
              <a:rPr sz="2400" b="1" spc="-3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쌓아야</a:t>
            </a:r>
            <a:r>
              <a:rPr sz="2400" b="1" spc="-40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한다!</a:t>
            </a:r>
            <a:endParaRPr sz="2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0931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9885955-2F9E-4676-9AD0-4B275B42632E}"/>
              </a:ext>
            </a:extLst>
          </p:cNvPr>
          <p:cNvSpPr txBox="1"/>
          <p:nvPr/>
        </p:nvSpPr>
        <p:spPr>
          <a:xfrm>
            <a:off x="2725292" y="2863976"/>
            <a:ext cx="6743065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Malgun Gothic"/>
                <a:cs typeface="Malgun Gothic"/>
              </a:rPr>
              <a:t>트레이닝</a:t>
            </a:r>
            <a:r>
              <a:rPr sz="3200" b="1" spc="-3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데이터가</a:t>
            </a:r>
            <a:r>
              <a:rPr sz="3200" b="1" spc="-1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몇</a:t>
            </a:r>
            <a:r>
              <a:rPr sz="3200" b="1" spc="-1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억 건이면</a:t>
            </a:r>
            <a:r>
              <a:rPr sz="3200" b="1" spc="-20" dirty="0">
                <a:latin typeface="Malgun Gothic"/>
                <a:cs typeface="Malgun Gothic"/>
              </a:rPr>
              <a:t> </a:t>
            </a:r>
            <a:r>
              <a:rPr sz="3200" b="1" spc="-25" dirty="0">
                <a:latin typeface="Malgun Gothic"/>
                <a:cs typeface="Malgun Gothic"/>
              </a:rPr>
              <a:t>……</a:t>
            </a:r>
            <a:endParaRPr sz="32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915"/>
              </a:spcBef>
            </a:pPr>
            <a:r>
              <a:rPr sz="3200" b="1" dirty="0">
                <a:latin typeface="Malgun Gothic"/>
                <a:cs typeface="Malgun Gothic"/>
              </a:rPr>
              <a:t>어느</a:t>
            </a:r>
            <a:r>
              <a:rPr sz="3200" b="1" spc="-1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세월에</a:t>
            </a:r>
            <a:r>
              <a:rPr sz="3200" b="1" spc="-1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다하는가</a:t>
            </a:r>
            <a:r>
              <a:rPr sz="3200" b="1" spc="-25" dirty="0">
                <a:latin typeface="Malgun Gothic"/>
                <a:cs typeface="Malgun Gothic"/>
              </a:rPr>
              <a:t> ……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DB80A16-9579-4331-9C6B-2F018DCE27C1}"/>
              </a:ext>
            </a:extLst>
          </p:cNvPr>
          <p:cNvSpPr txBox="1"/>
          <p:nvPr/>
        </p:nvSpPr>
        <p:spPr>
          <a:xfrm>
            <a:off x="2835020" y="4581601"/>
            <a:ext cx="6521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Malgun Gothic"/>
                <a:cs typeface="Malgun Gothic"/>
              </a:rPr>
              <a:t>GD보다</a:t>
            </a:r>
            <a:r>
              <a:rPr sz="3200" b="1" spc="-3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빠른</a:t>
            </a:r>
            <a:r>
              <a:rPr sz="3200" b="1" spc="-25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옵티마이저는</a:t>
            </a:r>
            <a:r>
              <a:rPr sz="3200" b="1" spc="-35" dirty="0">
                <a:latin typeface="Malgun Gothic"/>
                <a:cs typeface="Malgun Gothic"/>
              </a:rPr>
              <a:t> </a:t>
            </a:r>
            <a:r>
              <a:rPr sz="3200" b="1" spc="-20" dirty="0">
                <a:latin typeface="Malgun Gothic"/>
                <a:cs typeface="Malgun Gothic"/>
              </a:rPr>
              <a:t>없을까?</a:t>
            </a:r>
            <a:endParaRPr sz="3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4044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23975C7-B930-417C-9E83-AFAA89FDC9BF}"/>
              </a:ext>
            </a:extLst>
          </p:cNvPr>
          <p:cNvSpPr txBox="1"/>
          <p:nvPr/>
        </p:nvSpPr>
        <p:spPr>
          <a:xfrm>
            <a:off x="1196746" y="4469384"/>
            <a:ext cx="9800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Malgun Gothic"/>
                <a:cs typeface="Malgun Gothic"/>
              </a:rPr>
              <a:t>컨셉:</a:t>
            </a:r>
            <a:r>
              <a:rPr sz="3200" b="1" spc="-15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느린</a:t>
            </a:r>
            <a:r>
              <a:rPr sz="3200" b="1" spc="-1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완벽보다</a:t>
            </a:r>
            <a:r>
              <a:rPr sz="3200" b="1" spc="-30" dirty="0"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조금만</a:t>
            </a:r>
            <a:r>
              <a:rPr sz="3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훑어보고</a:t>
            </a:r>
            <a:r>
              <a:rPr sz="3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일단</a:t>
            </a:r>
            <a:r>
              <a:rPr sz="3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빨리</a:t>
            </a:r>
            <a:r>
              <a:rPr sz="3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가자!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630697D-01A5-4AF5-B1F2-1F8B40CDF561}"/>
              </a:ext>
            </a:extLst>
          </p:cNvPr>
          <p:cNvSpPr txBox="1"/>
          <p:nvPr/>
        </p:nvSpPr>
        <p:spPr>
          <a:xfrm>
            <a:off x="2147697" y="2731770"/>
            <a:ext cx="7898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0000"/>
                </a:solidFill>
                <a:latin typeface="Malgun Gothic"/>
                <a:cs typeface="Malgun Gothic"/>
              </a:rPr>
              <a:t>Stochastic</a:t>
            </a:r>
            <a:r>
              <a:rPr sz="48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4800" b="1" dirty="0">
                <a:solidFill>
                  <a:srgbClr val="FF0000"/>
                </a:solidFill>
                <a:latin typeface="Malgun Gothic"/>
                <a:cs typeface="Malgun Gothic"/>
              </a:rPr>
              <a:t>Gradient</a:t>
            </a:r>
            <a:r>
              <a:rPr sz="4800" b="1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4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Decent</a:t>
            </a:r>
            <a:endParaRPr sz="48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5385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E30769BC-B2DB-4BF9-8E13-6B0083C17E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855" y="2709333"/>
            <a:ext cx="10196012" cy="31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40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29A2C9B2-0941-4D6C-9F69-342E32B0D5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2812" y="2578495"/>
            <a:ext cx="9793667" cy="37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0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C3AE0B80-68D4-4FA4-A678-47094DE4E8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323" y="3708400"/>
            <a:ext cx="9541996" cy="2734518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B4835512-CC7D-47FC-92DB-4B7E0D765EC9}"/>
              </a:ext>
            </a:extLst>
          </p:cNvPr>
          <p:cNvSpPr txBox="1">
            <a:spLocks/>
          </p:cNvSpPr>
          <p:nvPr/>
        </p:nvSpPr>
        <p:spPr>
          <a:xfrm>
            <a:off x="545465" y="2759630"/>
            <a:ext cx="1110107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100" dirty="0"/>
              <a:t>최적화는</a:t>
            </a:r>
            <a:r>
              <a:rPr lang="ko-KR" altLang="en-US" sz="3100" spc="-95" dirty="0"/>
              <a:t> </a:t>
            </a:r>
            <a:r>
              <a:rPr lang="ko-KR" altLang="en-US" sz="3100" dirty="0">
                <a:solidFill>
                  <a:srgbClr val="FF0000"/>
                </a:solidFill>
              </a:rPr>
              <a:t>좋은</a:t>
            </a:r>
            <a:r>
              <a:rPr lang="ko-KR" altLang="en-US" sz="3100" spc="-95" dirty="0">
                <a:solidFill>
                  <a:srgbClr val="FF0000"/>
                </a:solidFill>
              </a:rPr>
              <a:t> </a:t>
            </a:r>
            <a:r>
              <a:rPr lang="ko-KR" altLang="en-US" sz="3100" dirty="0">
                <a:solidFill>
                  <a:srgbClr val="FF0000"/>
                </a:solidFill>
              </a:rPr>
              <a:t>오솔길</a:t>
            </a:r>
            <a:r>
              <a:rPr lang="ko-KR" altLang="en-US" sz="3100" dirty="0"/>
              <a:t>을</a:t>
            </a:r>
            <a:r>
              <a:rPr lang="ko-KR" altLang="en-US" sz="3100" spc="-85" dirty="0"/>
              <a:t> </a:t>
            </a:r>
            <a:r>
              <a:rPr lang="ko-KR" altLang="en-US" sz="3100" dirty="0"/>
              <a:t>찾아서</a:t>
            </a:r>
            <a:r>
              <a:rPr lang="ko-KR" altLang="en-US" sz="3100" spc="-90" dirty="0"/>
              <a:t> </a:t>
            </a:r>
            <a:r>
              <a:rPr lang="ko-KR" altLang="en-US" sz="3100" dirty="0"/>
              <a:t>산을</a:t>
            </a:r>
            <a:r>
              <a:rPr lang="ko-KR" altLang="en-US" sz="3100" spc="-100" dirty="0"/>
              <a:t> </a:t>
            </a:r>
            <a:r>
              <a:rPr lang="ko-KR" altLang="en-US" sz="3100" dirty="0"/>
              <a:t>내려오는</a:t>
            </a:r>
            <a:r>
              <a:rPr lang="ko-KR" altLang="en-US" sz="3100" spc="-90" dirty="0"/>
              <a:t> </a:t>
            </a:r>
            <a:r>
              <a:rPr lang="ko-KR" altLang="en-US" sz="3100" dirty="0"/>
              <a:t>것과</a:t>
            </a:r>
            <a:r>
              <a:rPr lang="ko-KR" altLang="en-US" sz="3100" spc="-100" dirty="0"/>
              <a:t> </a:t>
            </a:r>
            <a:r>
              <a:rPr lang="ko-KR" altLang="en-US" sz="3100" dirty="0"/>
              <a:t>매우</a:t>
            </a:r>
            <a:r>
              <a:rPr lang="ko-KR" altLang="en-US" sz="3100" spc="-85" dirty="0"/>
              <a:t> </a:t>
            </a:r>
            <a:r>
              <a:rPr lang="ko-KR" altLang="en-US" sz="3100" spc="-25" dirty="0" err="1"/>
              <a:t>비슷</a:t>
            </a:r>
            <a:r>
              <a:rPr lang="en-US" altLang="ko-KR" sz="3100" spc="-25" dirty="0"/>
              <a:t>!</a:t>
            </a:r>
            <a:endParaRPr lang="ko-KR" altLang="en-US" sz="3100" dirty="0"/>
          </a:p>
        </p:txBody>
      </p:sp>
    </p:spTree>
    <p:extLst>
      <p:ext uri="{BB962C8B-B14F-4D97-AF65-F5344CB8AC3E}">
        <p14:creationId xmlns:p14="http://schemas.microsoft.com/office/powerpoint/2010/main" val="3544251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483654AE-D9FF-429A-85CB-37821B8454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5490" y="3738269"/>
            <a:ext cx="8343693" cy="222543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BC4875BC-BA28-49FE-98AB-FE939B4E8B8A}"/>
              </a:ext>
            </a:extLst>
          </p:cNvPr>
          <p:cNvSpPr txBox="1">
            <a:spLocks/>
          </p:cNvSpPr>
          <p:nvPr/>
        </p:nvSpPr>
        <p:spPr>
          <a:xfrm>
            <a:off x="952707" y="2641744"/>
            <a:ext cx="10589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4000" dirty="0"/>
              <a:t>근데</a:t>
            </a:r>
            <a:r>
              <a:rPr lang="ko-KR" altLang="en-US" sz="4000" spc="-90" dirty="0"/>
              <a:t> </a:t>
            </a:r>
            <a:r>
              <a:rPr lang="ko-KR" altLang="en-US" sz="4000" dirty="0"/>
              <a:t>미니</a:t>
            </a:r>
            <a:r>
              <a:rPr lang="ko-KR" altLang="en-US" sz="4000" spc="-70" dirty="0"/>
              <a:t> </a:t>
            </a:r>
            <a:r>
              <a:rPr lang="ko-KR" altLang="en-US" sz="4000" dirty="0"/>
              <a:t>배치를</a:t>
            </a:r>
            <a:r>
              <a:rPr lang="ko-KR" altLang="en-US" sz="4000" spc="-85" dirty="0"/>
              <a:t> </a:t>
            </a:r>
            <a:r>
              <a:rPr lang="ko-KR" altLang="en-US" sz="4000" dirty="0"/>
              <a:t>하다</a:t>
            </a:r>
            <a:r>
              <a:rPr lang="ko-KR" altLang="en-US" sz="4000" spc="-75" dirty="0"/>
              <a:t> </a:t>
            </a:r>
            <a:r>
              <a:rPr lang="ko-KR" altLang="en-US" sz="4000" dirty="0"/>
              <a:t>보니</a:t>
            </a:r>
            <a:r>
              <a:rPr lang="ko-KR" altLang="en-US" sz="4000" spc="-85" dirty="0"/>
              <a:t> </a:t>
            </a:r>
            <a:r>
              <a:rPr lang="ko-KR" altLang="en-US" sz="4000" dirty="0"/>
              <a:t>방향</a:t>
            </a:r>
            <a:r>
              <a:rPr lang="ko-KR" altLang="en-US" sz="4000" spc="-70" dirty="0"/>
              <a:t> </a:t>
            </a:r>
            <a:r>
              <a:rPr lang="ko-KR" altLang="en-US" sz="4000" dirty="0"/>
              <a:t>문제가</a:t>
            </a:r>
            <a:r>
              <a:rPr lang="ko-KR" altLang="en-US" sz="4000" spc="-85" dirty="0"/>
              <a:t> </a:t>
            </a:r>
            <a:r>
              <a:rPr lang="ko-KR" altLang="en-US" sz="4000" spc="-25" dirty="0"/>
              <a:t>존재</a:t>
            </a:r>
            <a:r>
              <a:rPr lang="en-US" altLang="ko-KR" sz="4000" spc="-25" dirty="0"/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26573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37ADF248-5321-4DA3-9C5C-313BCB634A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777" y="3350577"/>
            <a:ext cx="4434789" cy="3200815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86A0AADB-6BE9-4055-86F7-E3A702DFB06A}"/>
              </a:ext>
            </a:extLst>
          </p:cNvPr>
          <p:cNvSpPr txBox="1"/>
          <p:nvPr/>
        </p:nvSpPr>
        <p:spPr>
          <a:xfrm>
            <a:off x="5637120" y="4308215"/>
            <a:ext cx="6508750" cy="1828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C2FFF"/>
                </a:solidFill>
                <a:latin typeface="Malgun Gothic"/>
                <a:cs typeface="Malgun Gothic"/>
              </a:rPr>
              <a:t>보폭이</a:t>
            </a:r>
            <a:r>
              <a:rPr sz="3000" b="1" spc="-15" dirty="0">
                <a:solidFill>
                  <a:srgbClr val="0C2FFF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0C2FFF"/>
                </a:solidFill>
                <a:latin typeface="Malgun Gothic"/>
                <a:cs typeface="Malgun Gothic"/>
              </a:rPr>
              <a:t>너무 작으면</a:t>
            </a:r>
            <a:r>
              <a:rPr sz="3000" b="1" spc="-5" dirty="0">
                <a:solidFill>
                  <a:srgbClr val="0C2FFF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0C2FFF"/>
                </a:solidFill>
                <a:latin typeface="Malgun Gothic"/>
                <a:cs typeface="Malgun Gothic"/>
              </a:rPr>
              <a:t>오래</a:t>
            </a:r>
            <a:r>
              <a:rPr sz="3000" b="1" spc="-15" dirty="0">
                <a:solidFill>
                  <a:srgbClr val="0C2FFF"/>
                </a:solidFill>
                <a:latin typeface="Malgun Gothic"/>
                <a:cs typeface="Malgun Gothic"/>
              </a:rPr>
              <a:t> </a:t>
            </a:r>
            <a:r>
              <a:rPr sz="3000" b="1" spc="-25" dirty="0">
                <a:solidFill>
                  <a:srgbClr val="0C2FFF"/>
                </a:solidFill>
                <a:latin typeface="Malgun Gothic"/>
                <a:cs typeface="Malgun Gothic"/>
              </a:rPr>
              <a:t>헤매고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3000" b="1" dirty="0">
                <a:solidFill>
                  <a:srgbClr val="00AF50"/>
                </a:solidFill>
                <a:latin typeface="Malgun Gothic"/>
                <a:cs typeface="Malgun Gothic"/>
              </a:rPr>
              <a:t>보폭이</a:t>
            </a:r>
            <a:r>
              <a:rPr sz="30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00AF50"/>
                </a:solidFill>
                <a:latin typeface="Malgun Gothic"/>
                <a:cs typeface="Malgun Gothic"/>
              </a:rPr>
              <a:t>너무 크면,</a:t>
            </a:r>
            <a:r>
              <a:rPr sz="3000" b="1" spc="-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00AF50"/>
                </a:solidFill>
                <a:latin typeface="Malgun Gothic"/>
                <a:cs typeface="Malgun Gothic"/>
              </a:rPr>
              <a:t>최적해를 못</a:t>
            </a:r>
            <a:r>
              <a:rPr sz="30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3000" b="1" spc="-25" dirty="0">
                <a:solidFill>
                  <a:srgbClr val="00AF50"/>
                </a:solidFill>
                <a:latin typeface="Malgun Gothic"/>
                <a:cs typeface="Malgun Gothic"/>
              </a:rPr>
              <a:t>찾는다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B45D6987-1FCA-4EBF-A3ED-DFA5EA53E733}"/>
              </a:ext>
            </a:extLst>
          </p:cNvPr>
          <p:cNvSpPr txBox="1">
            <a:spLocks/>
          </p:cNvSpPr>
          <p:nvPr/>
        </p:nvSpPr>
        <p:spPr>
          <a:xfrm>
            <a:off x="3969094" y="2868571"/>
            <a:ext cx="68179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Learning</a:t>
            </a:r>
            <a:r>
              <a:rPr lang="en-US" sz="2800" spc="-130" dirty="0"/>
              <a:t> </a:t>
            </a:r>
            <a:r>
              <a:rPr lang="en-US" sz="2800" dirty="0"/>
              <a:t>rate</a:t>
            </a:r>
            <a:r>
              <a:rPr lang="ko-KR" altLang="en-US" sz="2800" dirty="0"/>
              <a:t>도</a:t>
            </a:r>
            <a:r>
              <a:rPr lang="ko-KR" altLang="en-US" sz="2800" spc="-135" dirty="0"/>
              <a:t> </a:t>
            </a:r>
            <a:r>
              <a:rPr lang="ko-KR" altLang="en-US" sz="2800" dirty="0"/>
              <a:t>문제가</a:t>
            </a:r>
            <a:r>
              <a:rPr lang="ko-KR" altLang="en-US" sz="2800" spc="-130" dirty="0"/>
              <a:t> </a:t>
            </a:r>
            <a:r>
              <a:rPr lang="ko-KR" altLang="en-US" sz="2800" spc="-25" dirty="0"/>
              <a:t>된다</a:t>
            </a:r>
            <a:r>
              <a:rPr lang="en-US" altLang="ko-KR" sz="2800" spc="-25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7047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BA311661-6B32-4865-8A64-FF7328BD38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5710" y="2652974"/>
            <a:ext cx="9664415" cy="30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9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354C602-12D8-4436-A5B0-4273CA28A6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04" y="3589887"/>
            <a:ext cx="11213592" cy="2324761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AFAB23BA-F9FE-4B36-A740-22DB740E7116}"/>
              </a:ext>
            </a:extLst>
          </p:cNvPr>
          <p:cNvSpPr txBox="1">
            <a:spLocks/>
          </p:cNvSpPr>
          <p:nvPr/>
        </p:nvSpPr>
        <p:spPr>
          <a:xfrm>
            <a:off x="3854657" y="2861947"/>
            <a:ext cx="1024763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800" dirty="0"/>
              <a:t>그래서</a:t>
            </a:r>
            <a:r>
              <a:rPr lang="ko-KR" altLang="en-US" sz="1800" spc="-114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SGD</a:t>
            </a:r>
            <a:r>
              <a:rPr lang="ko-KR" altLang="en-US" sz="1800" dirty="0">
                <a:solidFill>
                  <a:srgbClr val="FF0000"/>
                </a:solidFill>
              </a:rPr>
              <a:t>를</a:t>
            </a:r>
            <a:r>
              <a:rPr lang="ko-KR" altLang="en-US" sz="1800" spc="-105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개선</a:t>
            </a:r>
            <a:r>
              <a:rPr lang="ko-KR" altLang="en-US" sz="1800" dirty="0"/>
              <a:t>한</a:t>
            </a:r>
            <a:r>
              <a:rPr lang="ko-KR" altLang="en-US" sz="1800" spc="-114" dirty="0"/>
              <a:t> </a:t>
            </a:r>
            <a:r>
              <a:rPr lang="ko-KR" altLang="en-US" sz="1800" dirty="0"/>
              <a:t>여러가지</a:t>
            </a:r>
            <a:r>
              <a:rPr lang="ko-KR" altLang="en-US" sz="1800" spc="-110" dirty="0"/>
              <a:t> </a:t>
            </a:r>
            <a:r>
              <a:rPr lang="ko-KR" altLang="en-US" sz="1800" dirty="0"/>
              <a:t>방법이</a:t>
            </a:r>
            <a:r>
              <a:rPr lang="ko-KR" altLang="en-US" sz="1800" spc="-130" dirty="0"/>
              <a:t> </a:t>
            </a:r>
            <a:r>
              <a:rPr lang="ko-KR" altLang="en-US" sz="1800" spc="-25" dirty="0"/>
              <a:t>존재</a:t>
            </a:r>
            <a:r>
              <a:rPr lang="en-US" altLang="ko-KR" sz="1800" spc="-25" dirty="0"/>
              <a:t>!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7778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509939" y="3244334"/>
            <a:ext cx="18790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800" b="1" dirty="0">
                <a:latin typeface="나눔스퀘어라운드"/>
                <a:cs typeface="Malgun Gothic"/>
              </a:rPr>
              <a:t>Local mi</a:t>
            </a:r>
            <a:r>
              <a:rPr lang="en-US" altLang="ko-KR" b="1" dirty="0">
                <a:latin typeface="나눔스퀘어라운드"/>
                <a:cs typeface="Malgun Gothic"/>
              </a:rPr>
              <a:t>nimum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238D2D-1F66-48D6-A1A6-8076EC0DB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78" y="3016477"/>
            <a:ext cx="2832234" cy="23291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76B12A9-9B23-4124-A822-7497EFACD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014" y="3016477"/>
            <a:ext cx="3236786" cy="258156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6E56A7-29E2-45F4-869E-AC9675EDF7E9}"/>
              </a:ext>
            </a:extLst>
          </p:cNvPr>
          <p:cNvSpPr/>
          <p:nvPr/>
        </p:nvSpPr>
        <p:spPr>
          <a:xfrm>
            <a:off x="585857" y="4494014"/>
            <a:ext cx="15808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800" b="1" dirty="0">
                <a:latin typeface="나눔스퀘어라운드"/>
                <a:cs typeface="Malgun Gothic"/>
              </a:rPr>
              <a:t>Saddle point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D1793E-8037-47D8-A39A-F2861D4CDE6E}"/>
              </a:ext>
            </a:extLst>
          </p:cNvPr>
          <p:cNvSpPr/>
          <p:nvPr/>
        </p:nvSpPr>
        <p:spPr>
          <a:xfrm>
            <a:off x="909237" y="1999666"/>
            <a:ext cx="31149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 : momentum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898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4D871C-4E64-41AA-9665-81D7CE69CFDE}"/>
              </a:ext>
            </a:extLst>
          </p:cNvPr>
          <p:cNvSpPr/>
          <p:nvPr/>
        </p:nvSpPr>
        <p:spPr>
          <a:xfrm>
            <a:off x="881777" y="2053856"/>
            <a:ext cx="734803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Layer</a:t>
            </a:r>
            <a:r>
              <a:rPr lang="ko-KR" altLang="en-US" b="1" dirty="0">
                <a:latin typeface="나눔스퀘어라운드"/>
              </a:rPr>
              <a:t>가 너무 </a:t>
            </a:r>
            <a:r>
              <a:rPr lang="en-US" altLang="ko-KR" b="1" dirty="0">
                <a:latin typeface="나눔스퀘어라운드"/>
              </a:rPr>
              <a:t>deep </a:t>
            </a:r>
            <a:r>
              <a:rPr lang="ko-KR" altLang="en-US" b="1" dirty="0">
                <a:latin typeface="나눔스퀘어라운드"/>
              </a:rPr>
              <a:t>하면 발생하는 문제 해결 방법</a:t>
            </a:r>
            <a:r>
              <a:rPr lang="en-US" altLang="ko-KR" b="1" dirty="0">
                <a:latin typeface="나눔스퀘어라운드"/>
              </a:rPr>
              <a:t> 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480DA4F-C94A-4AE5-9615-41B798689D13}"/>
              </a:ext>
            </a:extLst>
          </p:cNvPr>
          <p:cNvSpPr txBox="1">
            <a:spLocks/>
          </p:cNvSpPr>
          <p:nvPr/>
        </p:nvSpPr>
        <p:spPr>
          <a:xfrm>
            <a:off x="2193162" y="2893370"/>
            <a:ext cx="9998838" cy="2269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indent="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None/>
              <a:tabLst>
                <a:tab pos="365760" algn="l"/>
                <a:tab pos="366395" algn="l"/>
              </a:tabLst>
            </a:pPr>
            <a:r>
              <a:rPr lang="en-US" sz="1600" dirty="0"/>
              <a:t>Activation</a:t>
            </a:r>
            <a:r>
              <a:rPr lang="en-US" sz="1600" spc="-195" dirty="0"/>
              <a:t> </a:t>
            </a:r>
            <a:r>
              <a:rPr lang="en-US" sz="1600" spc="-10" dirty="0"/>
              <a:t>Function : </a:t>
            </a:r>
            <a:r>
              <a:rPr lang="en-US" altLang="ko-KR" sz="1600" dirty="0"/>
              <a:t>Sigmoid,</a:t>
            </a:r>
            <a:r>
              <a:rPr lang="en-US" altLang="ko-KR" sz="1600" spc="-165" dirty="0"/>
              <a:t> </a:t>
            </a:r>
            <a:r>
              <a:rPr lang="en-US" altLang="ko-KR" sz="1600" spc="-35" dirty="0"/>
              <a:t>Tanh</a:t>
            </a:r>
            <a:r>
              <a:rPr lang="en-US" altLang="ko-KR" sz="1600" spc="-175" dirty="0"/>
              <a:t> </a:t>
            </a:r>
            <a:r>
              <a:rPr lang="en-US" altLang="ko-KR" sz="1600" dirty="0"/>
              <a:t>,</a:t>
            </a:r>
            <a:r>
              <a:rPr lang="en-US" altLang="ko-KR" sz="1600" dirty="0" err="1"/>
              <a:t>ReLU</a:t>
            </a:r>
            <a:r>
              <a:rPr lang="en-US" altLang="ko-KR" sz="1600" spc="-145" dirty="0"/>
              <a:t> </a:t>
            </a:r>
            <a:r>
              <a:rPr lang="en-US" altLang="ko-KR" sz="1600" spc="-25" dirty="0"/>
              <a:t>….</a:t>
            </a:r>
            <a:endParaRPr lang="en-US" sz="1600" spc="-10" dirty="0"/>
          </a:p>
          <a:p>
            <a:pPr marL="12065" indent="0">
              <a:lnSpc>
                <a:spcPct val="100000"/>
              </a:lnSpc>
              <a:spcBef>
                <a:spcPts val="2005"/>
              </a:spcBef>
              <a:buClr>
                <a:srgbClr val="000000"/>
              </a:buClr>
              <a:buNone/>
              <a:tabLst>
                <a:tab pos="365760" algn="l"/>
                <a:tab pos="366395" algn="l"/>
              </a:tabLst>
            </a:pPr>
            <a:r>
              <a:rPr lang="en-US" sz="1600" dirty="0"/>
              <a:t>Weigh</a:t>
            </a:r>
            <a:r>
              <a:rPr lang="en-US" sz="1600" spc="-170" dirty="0"/>
              <a:t> </a:t>
            </a:r>
            <a:r>
              <a:rPr lang="en-US" sz="1600" spc="-10" dirty="0"/>
              <a:t>Initialization : </a:t>
            </a:r>
            <a:r>
              <a:rPr lang="en-US" altLang="ko-KR" sz="1600" spc="-25" dirty="0"/>
              <a:t>Xavier,</a:t>
            </a:r>
            <a:r>
              <a:rPr lang="en-US" altLang="ko-KR" sz="1600" spc="-110" dirty="0"/>
              <a:t> </a:t>
            </a:r>
            <a:r>
              <a:rPr lang="en-US" altLang="ko-KR" sz="1600" dirty="0"/>
              <a:t>He</a:t>
            </a:r>
            <a:r>
              <a:rPr lang="en-US" altLang="ko-KR" sz="1600" spc="-114" dirty="0"/>
              <a:t> </a:t>
            </a:r>
            <a:r>
              <a:rPr lang="en-US" altLang="ko-KR" sz="1600" spc="-50" dirty="0"/>
              <a:t>…</a:t>
            </a:r>
            <a:endParaRPr lang="en-US" sz="1600" spc="-10" dirty="0"/>
          </a:p>
          <a:p>
            <a:pPr marL="12065" indent="0">
              <a:lnSpc>
                <a:spcPct val="100000"/>
              </a:lnSpc>
              <a:spcBef>
                <a:spcPts val="2014"/>
              </a:spcBef>
              <a:buClr>
                <a:srgbClr val="000000"/>
              </a:buClr>
              <a:buNone/>
              <a:tabLst>
                <a:tab pos="365760" algn="l"/>
                <a:tab pos="366395" algn="l"/>
              </a:tabLst>
            </a:pPr>
            <a:r>
              <a:rPr lang="en-US" sz="1600" dirty="0"/>
              <a:t>Batch</a:t>
            </a:r>
            <a:r>
              <a:rPr lang="en-US" sz="1600" spc="-100" dirty="0"/>
              <a:t> </a:t>
            </a:r>
            <a:r>
              <a:rPr lang="en-US" sz="1600" spc="-10" dirty="0"/>
              <a:t>Normalization : </a:t>
            </a:r>
            <a:r>
              <a:rPr lang="en-US" altLang="ko-KR" sz="1600" dirty="0"/>
              <a:t>Internal</a:t>
            </a:r>
            <a:r>
              <a:rPr lang="en-US" altLang="ko-KR" sz="1600" spc="-125" dirty="0"/>
              <a:t> </a:t>
            </a:r>
            <a:r>
              <a:rPr lang="en-US" altLang="ko-KR" sz="1600" dirty="0"/>
              <a:t>Covariate</a:t>
            </a:r>
            <a:r>
              <a:rPr lang="en-US" altLang="ko-KR" sz="1600" spc="-95" dirty="0"/>
              <a:t> </a:t>
            </a:r>
            <a:r>
              <a:rPr lang="en-US" altLang="ko-KR" sz="1600" dirty="0"/>
              <a:t>Shift</a:t>
            </a:r>
            <a:r>
              <a:rPr lang="en-US" altLang="ko-KR" sz="1600" spc="-100" dirty="0"/>
              <a:t> </a:t>
            </a:r>
            <a:r>
              <a:rPr lang="ko-KR" altLang="en-US" sz="1600" spc="-25" dirty="0"/>
              <a:t>해결 </a:t>
            </a:r>
            <a:endParaRPr lang="en-US" sz="1600" spc="-10" dirty="0"/>
          </a:p>
          <a:p>
            <a:pPr marL="12065" indent="0">
              <a:lnSpc>
                <a:spcPct val="100000"/>
              </a:lnSpc>
              <a:spcBef>
                <a:spcPts val="2010"/>
              </a:spcBef>
              <a:buClr>
                <a:srgbClr val="000000"/>
              </a:buClr>
              <a:buNone/>
              <a:tabLst>
                <a:tab pos="365760" algn="l"/>
                <a:tab pos="366395" algn="l"/>
              </a:tabLst>
            </a:pPr>
            <a:r>
              <a:rPr lang="en-US" sz="1600" spc="-10" dirty="0"/>
              <a:t>Optimization : </a:t>
            </a:r>
            <a:r>
              <a:rPr lang="en-US" altLang="ko-KR" sz="1600" dirty="0"/>
              <a:t>SGD,</a:t>
            </a:r>
            <a:r>
              <a:rPr lang="en-US" altLang="ko-KR" sz="1600" spc="-135" dirty="0"/>
              <a:t> </a:t>
            </a:r>
            <a:r>
              <a:rPr lang="en-US" altLang="ko-KR" sz="1600" dirty="0"/>
              <a:t>RMSprop,</a:t>
            </a:r>
            <a:r>
              <a:rPr lang="en-US" altLang="ko-KR" sz="1600" spc="-140" dirty="0"/>
              <a:t> </a:t>
            </a:r>
            <a:r>
              <a:rPr lang="en-US" altLang="ko-KR" sz="1600" dirty="0"/>
              <a:t>Adam</a:t>
            </a:r>
            <a:r>
              <a:rPr lang="en-US" altLang="ko-KR" sz="1600" spc="-135" dirty="0"/>
              <a:t> </a:t>
            </a:r>
            <a:r>
              <a:rPr lang="en-US" altLang="ko-KR" sz="1600" spc="-50" dirty="0"/>
              <a:t>… </a:t>
            </a:r>
            <a:r>
              <a:rPr lang="ko-KR" altLang="en-US" sz="1600" dirty="0"/>
              <a:t>동조현상</a:t>
            </a:r>
            <a:r>
              <a:rPr lang="ko-KR" altLang="en-US" sz="1600" spc="-90" dirty="0"/>
              <a:t> </a:t>
            </a:r>
            <a:r>
              <a:rPr lang="ko-KR" altLang="en-US" sz="1600" spc="-25" dirty="0"/>
              <a:t>방지</a:t>
            </a:r>
            <a:endParaRPr lang="en-US" sz="1600" spc="-10" dirty="0"/>
          </a:p>
          <a:p>
            <a:pPr marL="12065" indent="0">
              <a:lnSpc>
                <a:spcPct val="100000"/>
              </a:lnSpc>
              <a:spcBef>
                <a:spcPts val="2000"/>
              </a:spcBef>
              <a:buClr>
                <a:srgbClr val="000000"/>
              </a:buClr>
              <a:buNone/>
              <a:tabLst>
                <a:tab pos="365760" algn="l"/>
                <a:tab pos="366395" algn="l"/>
              </a:tabLst>
            </a:pPr>
            <a:r>
              <a:rPr lang="en-US" sz="1600" spc="-10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459920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2943AC71-31EF-4F5E-8257-6544ABE751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8422" y="2641104"/>
            <a:ext cx="9228667" cy="31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98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611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3B00B76D-22A1-4DA0-9B0F-53739D9993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636" y="3424428"/>
            <a:ext cx="4062984" cy="871728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CEDDBFD5-ADAC-406D-BED3-B30B22A5149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3537" y="2211747"/>
            <a:ext cx="6081935" cy="4097815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4BB8A0C7-0752-4B74-8703-093199424792}"/>
              </a:ext>
            </a:extLst>
          </p:cNvPr>
          <p:cNvSpPr/>
          <p:nvPr/>
        </p:nvSpPr>
        <p:spPr>
          <a:xfrm>
            <a:off x="898397" y="3723894"/>
            <a:ext cx="3927475" cy="274320"/>
          </a:xfrm>
          <a:custGeom>
            <a:avLst/>
            <a:gdLst/>
            <a:ahLst/>
            <a:cxnLst/>
            <a:rect l="l" t="t" r="r" b="b"/>
            <a:pathLst>
              <a:path w="3927475" h="274320">
                <a:moveTo>
                  <a:pt x="0" y="274319"/>
                </a:moveTo>
                <a:lnTo>
                  <a:pt x="3927348" y="274319"/>
                </a:lnTo>
                <a:lnTo>
                  <a:pt x="392734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45DE370-CBFA-4BBA-8116-8EAF848AFCD0}"/>
              </a:ext>
            </a:extLst>
          </p:cNvPr>
          <p:cNvSpPr txBox="1"/>
          <p:nvPr/>
        </p:nvSpPr>
        <p:spPr>
          <a:xfrm>
            <a:off x="1898395" y="4436285"/>
            <a:ext cx="1924685" cy="8877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2000" b="1" spc="-20" dirty="0">
                <a:latin typeface="Malgun Gothic"/>
                <a:cs typeface="Malgun Gothic"/>
              </a:rPr>
              <a:t>SGD를</a:t>
            </a:r>
            <a:endParaRPr sz="2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Malgun Gothic"/>
                <a:cs typeface="Malgun Gothic"/>
              </a:rPr>
              <a:t>Adam으로</a:t>
            </a:r>
            <a:r>
              <a:rPr sz="2000" b="1" spc="-5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변경!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9B5A9751-ED7C-4DB3-90EE-2C20E390C4C8}"/>
              </a:ext>
            </a:extLst>
          </p:cNvPr>
          <p:cNvSpPr/>
          <p:nvPr/>
        </p:nvSpPr>
        <p:spPr>
          <a:xfrm>
            <a:off x="10589514" y="4947665"/>
            <a:ext cx="1516380" cy="276225"/>
          </a:xfrm>
          <a:custGeom>
            <a:avLst/>
            <a:gdLst/>
            <a:ahLst/>
            <a:cxnLst/>
            <a:rect l="l" t="t" r="r" b="b"/>
            <a:pathLst>
              <a:path w="1516379" h="276225">
                <a:moveTo>
                  <a:pt x="0" y="275843"/>
                </a:moveTo>
                <a:lnTo>
                  <a:pt x="1516379" y="275843"/>
                </a:lnTo>
                <a:lnTo>
                  <a:pt x="1516379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FB5B2DF7-80C2-4352-8626-FFB5724FE4F1}"/>
              </a:ext>
            </a:extLst>
          </p:cNvPr>
          <p:cNvSpPr txBox="1"/>
          <p:nvPr/>
        </p:nvSpPr>
        <p:spPr>
          <a:xfrm>
            <a:off x="10740390" y="4502277"/>
            <a:ext cx="1214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algun Gothic"/>
                <a:cs typeface="Malgun Gothic"/>
              </a:rPr>
              <a:t>성능</a:t>
            </a:r>
            <a:r>
              <a:rPr sz="2000" b="1" spc="-1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향상!</a:t>
            </a:r>
            <a:endParaRPr sz="2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9525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06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FA7B85A-9737-4A00-9853-A64A880C44CA}"/>
              </a:ext>
            </a:extLst>
          </p:cNvPr>
          <p:cNvSpPr txBox="1"/>
          <p:nvPr/>
        </p:nvSpPr>
        <p:spPr>
          <a:xfrm>
            <a:off x="3515105" y="2727401"/>
            <a:ext cx="5139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Malgun Gothic"/>
                <a:cs typeface="Malgun Gothic"/>
              </a:rPr>
              <a:t>뉴럴넷의</a:t>
            </a:r>
            <a:r>
              <a:rPr sz="2800" b="1" spc="-95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융통성을</a:t>
            </a:r>
            <a:r>
              <a:rPr sz="2800" b="1" spc="-110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기르는</a:t>
            </a:r>
            <a:r>
              <a:rPr sz="2800" b="1" spc="-90" dirty="0">
                <a:latin typeface="Malgun Gothic"/>
                <a:cs typeface="Malgun Gothic"/>
              </a:rPr>
              <a:t> </a:t>
            </a:r>
            <a:r>
              <a:rPr sz="2800" b="1" spc="-25" dirty="0">
                <a:latin typeface="Malgun Gothic"/>
                <a:cs typeface="Malgun Gothic"/>
              </a:rPr>
              <a:t>방법!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E0F6471A-C33A-4FA7-BC72-8E60816F8602}"/>
              </a:ext>
            </a:extLst>
          </p:cNvPr>
          <p:cNvSpPr txBox="1"/>
          <p:nvPr/>
        </p:nvSpPr>
        <p:spPr>
          <a:xfrm>
            <a:off x="4988814" y="3867658"/>
            <a:ext cx="2216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Dropout!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ED4E10-AF79-409A-B41A-368DEE8DC1B1}"/>
              </a:ext>
            </a:extLst>
          </p:cNvPr>
          <p:cNvSpPr/>
          <p:nvPr/>
        </p:nvSpPr>
        <p:spPr>
          <a:xfrm>
            <a:off x="881777" y="2053856"/>
            <a:ext cx="11869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Dropout 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3877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E943901-BF57-4239-933D-041C83ED67F2}"/>
              </a:ext>
            </a:extLst>
          </p:cNvPr>
          <p:cNvSpPr txBox="1"/>
          <p:nvPr/>
        </p:nvSpPr>
        <p:spPr>
          <a:xfrm>
            <a:off x="3826002" y="3178301"/>
            <a:ext cx="4541520" cy="1986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Malgun Gothic"/>
                <a:cs typeface="Malgun Gothic"/>
              </a:rPr>
              <a:t>학습</a:t>
            </a:r>
            <a:r>
              <a:rPr sz="2800" b="1" spc="-50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시킬</a:t>
            </a:r>
            <a:r>
              <a:rPr sz="2800" b="1" spc="-45" dirty="0">
                <a:latin typeface="Malgun Gothic"/>
                <a:cs typeface="Malgun Gothic"/>
              </a:rPr>
              <a:t> </a:t>
            </a:r>
            <a:r>
              <a:rPr sz="2800" b="1" spc="-25" dirty="0">
                <a:latin typeface="Malgun Gothic"/>
                <a:cs typeface="Malgun Gothic"/>
              </a:rPr>
              <a:t>때,</a:t>
            </a:r>
            <a:endParaRPr sz="2800" dirty="0">
              <a:latin typeface="Malgun Gothic"/>
              <a:cs typeface="Malgun Gothic"/>
            </a:endParaRPr>
          </a:p>
          <a:p>
            <a:pPr marL="12700" marR="5080" algn="ctr">
              <a:lnSpc>
                <a:spcPts val="6050"/>
              </a:lnSpc>
              <a:spcBef>
                <a:spcPts val="434"/>
              </a:spcBef>
            </a:pPr>
            <a:r>
              <a:rPr sz="2800" b="1" dirty="0">
                <a:latin typeface="Malgun Gothic"/>
                <a:cs typeface="Malgun Gothic"/>
              </a:rPr>
              <a:t>일부러</a:t>
            </a:r>
            <a:r>
              <a:rPr sz="2800" b="1" spc="-75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정보를</a:t>
            </a:r>
            <a:r>
              <a:rPr sz="2800" b="1" spc="-60" dirty="0">
                <a:latin typeface="Malgun Gothic"/>
                <a:cs typeface="Malgun Gothic"/>
              </a:rPr>
              <a:t> </a:t>
            </a:r>
            <a:r>
              <a:rPr sz="2800" b="1" spc="-10" dirty="0">
                <a:latin typeface="Malgun Gothic"/>
                <a:cs typeface="Malgun Gothic"/>
              </a:rPr>
              <a:t>누락시키거나 </a:t>
            </a:r>
            <a:r>
              <a:rPr sz="2800" b="1" dirty="0">
                <a:latin typeface="Malgun Gothic"/>
                <a:cs typeface="Malgun Gothic"/>
              </a:rPr>
              <a:t>중간</a:t>
            </a:r>
            <a:r>
              <a:rPr sz="2800" b="1" spc="-55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중간</a:t>
            </a:r>
            <a:r>
              <a:rPr sz="2800" b="1" spc="-55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노드를</a:t>
            </a:r>
            <a:r>
              <a:rPr sz="2800" b="1" spc="-55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끄는</a:t>
            </a:r>
            <a:r>
              <a:rPr sz="2800" b="1" spc="-55" dirty="0">
                <a:latin typeface="Malgun Gothic"/>
                <a:cs typeface="Malgun Gothic"/>
              </a:rPr>
              <a:t> </a:t>
            </a:r>
            <a:r>
              <a:rPr sz="2800" b="1" spc="-25" dirty="0">
                <a:latin typeface="Malgun Gothic"/>
                <a:cs typeface="Malgun Gothic"/>
              </a:rPr>
              <a:t>것!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C2435B-CAB4-4467-9623-C0FC6FA4CDEE}"/>
              </a:ext>
            </a:extLst>
          </p:cNvPr>
          <p:cNvSpPr/>
          <p:nvPr/>
        </p:nvSpPr>
        <p:spPr>
          <a:xfrm>
            <a:off x="881777" y="2053856"/>
            <a:ext cx="11869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Dropout 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728EAFF-2C08-4750-A5E3-F4535383C5D5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06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871283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67D49521-7165-4EA4-9D42-8CB533FA59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8622" y="2657476"/>
            <a:ext cx="8510016" cy="35546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8C90818-81A1-45AF-9F35-9DBBD1F116B4}"/>
              </a:ext>
            </a:extLst>
          </p:cNvPr>
          <p:cNvSpPr/>
          <p:nvPr/>
        </p:nvSpPr>
        <p:spPr>
          <a:xfrm>
            <a:off x="881777" y="2053856"/>
            <a:ext cx="11869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Dropout 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1F4579-8973-47B3-9935-89A81FB0910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06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500741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CAE54FC4-BA1A-4BAB-B611-48E620BFA6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19" y="2570028"/>
            <a:ext cx="5859779" cy="3884421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146FA55D-811B-44DD-BF88-FBA2A62AC7B6}"/>
              </a:ext>
            </a:extLst>
          </p:cNvPr>
          <p:cNvSpPr txBox="1"/>
          <p:nvPr/>
        </p:nvSpPr>
        <p:spPr>
          <a:xfrm>
            <a:off x="6796278" y="2792218"/>
            <a:ext cx="4542155" cy="121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Malgun Gothic"/>
                <a:cs typeface="Malgun Gothic"/>
              </a:rPr>
              <a:t>Dropout으로</a:t>
            </a:r>
            <a:r>
              <a:rPr sz="2800" b="1" spc="-114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일부에</a:t>
            </a:r>
            <a:r>
              <a:rPr sz="2800" b="1" spc="-110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집착</a:t>
            </a:r>
            <a:r>
              <a:rPr sz="2800" b="1" spc="-114" dirty="0">
                <a:latin typeface="Malgun Gothic"/>
                <a:cs typeface="Malgun Gothic"/>
              </a:rPr>
              <a:t> </a:t>
            </a:r>
            <a:r>
              <a:rPr sz="2800" b="1" spc="-50" dirty="0">
                <a:latin typeface="Malgun Gothic"/>
                <a:cs typeface="Malgun Gothic"/>
              </a:rPr>
              <a:t>X</a:t>
            </a:r>
            <a:endParaRPr sz="2800" dirty="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2680"/>
              </a:spcBef>
            </a:pPr>
            <a:r>
              <a:rPr sz="2800" b="1" dirty="0">
                <a:latin typeface="Malgun Gothic"/>
                <a:cs typeface="Malgun Gothic"/>
              </a:rPr>
              <a:t>중요한</a:t>
            </a:r>
            <a:r>
              <a:rPr sz="2800" b="1" spc="-75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요소를</a:t>
            </a:r>
            <a:r>
              <a:rPr sz="2800" b="1" spc="-65" dirty="0">
                <a:latin typeface="Malgun Gothic"/>
                <a:cs typeface="Malgun Gothic"/>
              </a:rPr>
              <a:t> </a:t>
            </a:r>
            <a:r>
              <a:rPr sz="2800" b="1" dirty="0">
                <a:latin typeface="Malgun Gothic"/>
                <a:cs typeface="Malgun Gothic"/>
              </a:rPr>
              <a:t>스스로</a:t>
            </a:r>
            <a:r>
              <a:rPr sz="2800" b="1" spc="-75" dirty="0">
                <a:latin typeface="Malgun Gothic"/>
                <a:cs typeface="Malgun Gothic"/>
              </a:rPr>
              <a:t> </a:t>
            </a:r>
            <a:r>
              <a:rPr sz="2800" b="1" spc="-25" dirty="0">
                <a:latin typeface="Malgun Gothic"/>
                <a:cs typeface="Malgun Gothic"/>
              </a:rPr>
              <a:t>학습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B424E0B7-6AE7-4E5E-85FD-E60D9BA6D1D9}"/>
              </a:ext>
            </a:extLst>
          </p:cNvPr>
          <p:cNvSpPr txBox="1"/>
          <p:nvPr/>
        </p:nvSpPr>
        <p:spPr>
          <a:xfrm>
            <a:off x="6519545" y="4512238"/>
            <a:ext cx="5672455" cy="1688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장점: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학습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시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weight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동조현상을 </a:t>
            </a:r>
            <a:r>
              <a:rPr sz="1800" b="1" spc="-25" dirty="0">
                <a:latin typeface="Malgun Gothic"/>
                <a:cs typeface="Malgun Gothic"/>
              </a:rPr>
              <a:t>방지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1800" b="1" dirty="0">
                <a:latin typeface="Malgun Gothic"/>
                <a:cs typeface="Malgun Gothic"/>
              </a:rPr>
              <a:t>단점: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매번 무작위로 선택하기 때문에 학습시간 </a:t>
            </a:r>
            <a:r>
              <a:rPr sz="1800" b="1" spc="-25" dirty="0">
                <a:latin typeface="Malgun Gothic"/>
                <a:cs typeface="Malgun Gothic"/>
              </a:rPr>
              <a:t>증가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Malgun Gothic"/>
                <a:cs typeface="Malgun Gothic"/>
              </a:rPr>
              <a:t>weight</a:t>
            </a:r>
            <a:r>
              <a:rPr sz="1600" b="1" spc="-4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동조현상</a:t>
            </a:r>
            <a:r>
              <a:rPr sz="1600" b="1" spc="-3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–</a:t>
            </a:r>
            <a:r>
              <a:rPr sz="1600" b="1" spc="-5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weight가</a:t>
            </a:r>
            <a:r>
              <a:rPr sz="1600" b="1" spc="-3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서로</a:t>
            </a:r>
            <a:r>
              <a:rPr sz="1600" b="1" spc="-4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동일한</a:t>
            </a:r>
            <a:r>
              <a:rPr sz="1600" b="1" spc="-4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특징을</a:t>
            </a:r>
            <a:r>
              <a:rPr sz="1600" b="1" spc="-5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추출하는</a:t>
            </a:r>
            <a:r>
              <a:rPr sz="1600" b="1" spc="-30" dirty="0">
                <a:latin typeface="Malgun Gothic"/>
                <a:cs typeface="Malgun Gothic"/>
              </a:rPr>
              <a:t> </a:t>
            </a:r>
            <a:r>
              <a:rPr sz="1600" b="1" spc="-50" dirty="0">
                <a:latin typeface="Malgun Gothic"/>
                <a:cs typeface="Malgun Gothic"/>
              </a:rPr>
              <a:t>것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650FD-A822-4FAE-A398-0EA9CA6FFDC2}"/>
              </a:ext>
            </a:extLst>
          </p:cNvPr>
          <p:cNvSpPr/>
          <p:nvPr/>
        </p:nvSpPr>
        <p:spPr>
          <a:xfrm>
            <a:off x="881777" y="2053856"/>
            <a:ext cx="11869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Dropout 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EA050C5-5449-456B-A5E2-5F9C90FEE70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06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3115410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7F528D-E711-46E0-9FD7-1251689DC66C}"/>
              </a:ext>
            </a:extLst>
          </p:cNvPr>
          <p:cNvSpPr/>
          <p:nvPr/>
        </p:nvSpPr>
        <p:spPr>
          <a:xfrm>
            <a:off x="881777" y="2053856"/>
            <a:ext cx="11869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Dropout 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6ECEA8B2-EE5C-4D4C-BDFD-27EEE77CBF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747" y="2867630"/>
            <a:ext cx="5303872" cy="3592606"/>
          </a:xfrm>
          <a:prstGeom prst="rect">
            <a:avLst/>
          </a:prstGeom>
        </p:spPr>
      </p:pic>
      <p:pic>
        <p:nvPicPr>
          <p:cNvPr id="13" name="object 4">
            <a:extLst>
              <a:ext uri="{FF2B5EF4-FFF2-40B4-BE49-F238E27FC236}">
                <a16:creationId xmlns:a16="http://schemas.microsoft.com/office/drawing/2014/main" id="{FBDF0A09-73AF-477A-9D08-86F5B9D61C6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2257" y="2977652"/>
            <a:ext cx="5992494" cy="3567654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5405D8A3-52E2-4929-9311-330061010848}"/>
              </a:ext>
            </a:extLst>
          </p:cNvPr>
          <p:cNvSpPr/>
          <p:nvPr/>
        </p:nvSpPr>
        <p:spPr>
          <a:xfrm>
            <a:off x="898397" y="3132666"/>
            <a:ext cx="3487336" cy="3328457"/>
          </a:xfrm>
          <a:custGeom>
            <a:avLst/>
            <a:gdLst/>
            <a:ahLst/>
            <a:cxnLst/>
            <a:rect l="l" t="t" r="r" b="b"/>
            <a:pathLst>
              <a:path w="3519170" h="3935095">
                <a:moveTo>
                  <a:pt x="0" y="3934967"/>
                </a:moveTo>
                <a:lnTo>
                  <a:pt x="3518916" y="3934967"/>
                </a:lnTo>
                <a:lnTo>
                  <a:pt x="3518916" y="0"/>
                </a:lnTo>
                <a:lnTo>
                  <a:pt x="0" y="0"/>
                </a:lnTo>
                <a:lnTo>
                  <a:pt x="0" y="393496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936D47A7-3476-4452-BE00-FE1FC6BC8ACA}"/>
              </a:ext>
            </a:extLst>
          </p:cNvPr>
          <p:cNvSpPr/>
          <p:nvPr/>
        </p:nvSpPr>
        <p:spPr>
          <a:xfrm>
            <a:off x="10527029" y="5660809"/>
            <a:ext cx="1502663" cy="233642"/>
          </a:xfrm>
          <a:custGeom>
            <a:avLst/>
            <a:gdLst/>
            <a:ahLst/>
            <a:cxnLst/>
            <a:rect l="l" t="t" r="r" b="b"/>
            <a:pathLst>
              <a:path w="1516379" h="276225">
                <a:moveTo>
                  <a:pt x="0" y="275844"/>
                </a:moveTo>
                <a:lnTo>
                  <a:pt x="1516379" y="275844"/>
                </a:lnTo>
                <a:lnTo>
                  <a:pt x="1516379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04FC7513-325C-4FFC-A662-D5CDA2F95F25}"/>
              </a:ext>
            </a:extLst>
          </p:cNvPr>
          <p:cNvSpPr txBox="1"/>
          <p:nvPr/>
        </p:nvSpPr>
        <p:spPr>
          <a:xfrm>
            <a:off x="10741614" y="5197310"/>
            <a:ext cx="120313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algun Gothic"/>
                <a:cs typeface="Malgun Gothic"/>
              </a:rPr>
              <a:t>성능</a:t>
            </a:r>
            <a:r>
              <a:rPr sz="2000" b="1" spc="-1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향상!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8AAFA16D-AF6B-4892-B8BA-9DB33A4DE0FF}"/>
              </a:ext>
            </a:extLst>
          </p:cNvPr>
          <p:cNvSpPr/>
          <p:nvPr/>
        </p:nvSpPr>
        <p:spPr>
          <a:xfrm>
            <a:off x="7876793" y="2881626"/>
            <a:ext cx="1504551" cy="3665223"/>
          </a:xfrm>
          <a:custGeom>
            <a:avLst/>
            <a:gdLst/>
            <a:ahLst/>
            <a:cxnLst/>
            <a:rect l="l" t="t" r="r" b="b"/>
            <a:pathLst>
              <a:path w="1518284" h="4333240">
                <a:moveTo>
                  <a:pt x="0" y="4332732"/>
                </a:moveTo>
                <a:lnTo>
                  <a:pt x="1517903" y="4332732"/>
                </a:lnTo>
                <a:lnTo>
                  <a:pt x="1517903" y="0"/>
                </a:lnTo>
                <a:lnTo>
                  <a:pt x="0" y="0"/>
                </a:lnTo>
                <a:lnTo>
                  <a:pt x="0" y="4332732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3B18460B-4F18-47EE-A058-3606C8407C8C}"/>
              </a:ext>
            </a:extLst>
          </p:cNvPr>
          <p:cNvSpPr txBox="1"/>
          <p:nvPr/>
        </p:nvSpPr>
        <p:spPr>
          <a:xfrm>
            <a:off x="7927134" y="2423188"/>
            <a:ext cx="145421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algun Gothic"/>
                <a:cs typeface="Malgun Gothic"/>
              </a:rPr>
              <a:t>과적합</a:t>
            </a:r>
            <a:r>
              <a:rPr sz="2000" b="1" spc="-2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방지!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08B4BA3-60C8-4144-BD61-94FD066C33AE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06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5083687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0D5D9578-BAA5-4620-9655-545AD94D64DE}"/>
              </a:ext>
            </a:extLst>
          </p:cNvPr>
          <p:cNvSpPr txBox="1">
            <a:spLocks/>
          </p:cNvSpPr>
          <p:nvPr/>
        </p:nvSpPr>
        <p:spPr>
          <a:xfrm>
            <a:off x="723565" y="2114585"/>
            <a:ext cx="755269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3800"/>
              <a:t>Assignment</a:t>
            </a:r>
            <a:r>
              <a:rPr lang="ko-KR" altLang="en-US" sz="3800" spc="-45"/>
              <a:t> </a:t>
            </a:r>
            <a:r>
              <a:rPr lang="en-US" altLang="ko-KR" sz="3800"/>
              <a:t>:</a:t>
            </a:r>
            <a:r>
              <a:rPr lang="ko-KR" altLang="en-US" sz="3800" spc="5"/>
              <a:t> </a:t>
            </a:r>
            <a:r>
              <a:rPr lang="ko-KR" altLang="en-US" sz="3800"/>
              <a:t>캐글</a:t>
            </a:r>
            <a:r>
              <a:rPr lang="ko-KR" altLang="en-US" sz="3800" spc="-15"/>
              <a:t> </a:t>
            </a:r>
            <a:r>
              <a:rPr lang="ko-KR" altLang="en-US" sz="3800"/>
              <a:t>경진대회</a:t>
            </a:r>
            <a:r>
              <a:rPr lang="ko-KR" altLang="en-US" sz="3800" spc="-20"/>
              <a:t> </a:t>
            </a:r>
            <a:r>
              <a:rPr lang="ko-KR" altLang="en-US" sz="3800" spc="-25"/>
              <a:t>참여</a:t>
            </a:r>
            <a:r>
              <a:rPr lang="en-US" altLang="ko-KR" sz="3800" spc="-25"/>
              <a:t>!</a:t>
            </a:r>
            <a:endParaRPr lang="ko-KR" altLang="en-US" sz="3800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F6438761-30D9-498B-A0BC-86CA752D660D}"/>
              </a:ext>
            </a:extLst>
          </p:cNvPr>
          <p:cNvSpPr txBox="1"/>
          <p:nvPr/>
        </p:nvSpPr>
        <p:spPr>
          <a:xfrm>
            <a:off x="723565" y="3028681"/>
            <a:ext cx="10338435" cy="150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algun Gothic"/>
                <a:cs typeface="Malgun Gothic"/>
              </a:rPr>
              <a:t>캐글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경진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대회에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참여하여</a:t>
            </a:r>
            <a:r>
              <a:rPr sz="2000" spc="-2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가장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좋은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Model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을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만들어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spc="-20" dirty="0">
                <a:latin typeface="Malgun Gothic"/>
                <a:cs typeface="Malgun Gothic"/>
              </a:rPr>
              <a:t>보세요!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000" dirty="0">
                <a:latin typeface="Malgun Gothic"/>
                <a:cs typeface="Malgun Gothic"/>
              </a:rPr>
              <a:t>채점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기준은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리더보드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+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다양한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프레임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워크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함수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사용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+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모델의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결과에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대한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설명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20" dirty="0">
                <a:latin typeface="Malgun Gothic"/>
                <a:cs typeface="Malgun Gothic"/>
              </a:rPr>
              <a:t>입니다!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dirty="0">
                <a:latin typeface="Malgun Gothic"/>
                <a:cs typeface="Malgun Gothic"/>
              </a:rPr>
              <a:t>BaseLine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Model은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모두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넘으셔야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Malgun Gothic"/>
                <a:cs typeface="Malgun Gothic"/>
              </a:rPr>
              <a:t>합니다!!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23" name="object 6">
            <a:extLst>
              <a:ext uri="{FF2B5EF4-FFF2-40B4-BE49-F238E27FC236}">
                <a16:creationId xmlns:a16="http://schemas.microsoft.com/office/drawing/2014/main" id="{972DAF7A-D1F7-49DD-BBD6-2D5DC681A7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0195" y="4943610"/>
            <a:ext cx="7400544" cy="7285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D561F8-CADF-432D-8ACA-2422EB488CAA}"/>
              </a:ext>
            </a:extLst>
          </p:cNvPr>
          <p:cNvSpPr txBox="1"/>
          <p:nvPr/>
        </p:nvSpPr>
        <p:spPr>
          <a:xfrm>
            <a:off x="3154680" y="5998419"/>
            <a:ext cx="632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https://www.kaggle.com/c/tobigs17-nnadv/leaderboard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749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715407"/>
            <a:ext cx="5568451" cy="4442035"/>
            <a:chOff x="3551175" y="441813"/>
            <a:chExt cx="4286543" cy="35455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234662" y="484355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4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6" name="object 6">
            <a:extLst>
              <a:ext uri="{FF2B5EF4-FFF2-40B4-BE49-F238E27FC236}">
                <a16:creationId xmlns:a16="http://schemas.microsoft.com/office/drawing/2014/main" id="{1A2369D9-7152-4440-B348-D7822B282DF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263" y="2570028"/>
            <a:ext cx="4821936" cy="3840479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0CA5B7D4-9365-48C3-B054-07E3BF4C1729}"/>
              </a:ext>
            </a:extLst>
          </p:cNvPr>
          <p:cNvSpPr/>
          <p:nvPr/>
        </p:nvSpPr>
        <p:spPr>
          <a:xfrm>
            <a:off x="1232661" y="2979222"/>
            <a:ext cx="4602480" cy="3484245"/>
          </a:xfrm>
          <a:custGeom>
            <a:avLst/>
            <a:gdLst/>
            <a:ahLst/>
            <a:cxnLst/>
            <a:rect l="l" t="t" r="r" b="b"/>
            <a:pathLst>
              <a:path w="4602480" h="3484245">
                <a:moveTo>
                  <a:pt x="262128" y="1772412"/>
                </a:moveTo>
                <a:lnTo>
                  <a:pt x="2275332" y="1772412"/>
                </a:lnTo>
                <a:lnTo>
                  <a:pt x="2275332" y="0"/>
                </a:lnTo>
                <a:lnTo>
                  <a:pt x="262128" y="0"/>
                </a:lnTo>
                <a:lnTo>
                  <a:pt x="262128" y="1772412"/>
                </a:lnTo>
                <a:close/>
              </a:path>
              <a:path w="4602480" h="3484245">
                <a:moveTo>
                  <a:pt x="0" y="3483864"/>
                </a:moveTo>
                <a:lnTo>
                  <a:pt x="4602480" y="3483864"/>
                </a:lnTo>
                <a:lnTo>
                  <a:pt x="4602480" y="2877312"/>
                </a:lnTo>
                <a:lnTo>
                  <a:pt x="0" y="2877312"/>
                </a:lnTo>
                <a:lnTo>
                  <a:pt x="0" y="348386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3E2E9516-C22F-43B6-8E88-75CE4FCF14D4}"/>
              </a:ext>
            </a:extLst>
          </p:cNvPr>
          <p:cNvSpPr txBox="1"/>
          <p:nvPr/>
        </p:nvSpPr>
        <p:spPr>
          <a:xfrm>
            <a:off x="3741420" y="3502104"/>
            <a:ext cx="2354580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8740" marR="5080" indent="-1336675">
              <a:lnSpc>
                <a:spcPct val="141500"/>
              </a:lnSpc>
              <a:spcBef>
                <a:spcPts val="100"/>
              </a:spcBef>
            </a:pPr>
            <a:r>
              <a:rPr sz="1600" b="1" dirty="0">
                <a:latin typeface="Malgun Gothic"/>
                <a:cs typeface="Malgun Gothic"/>
              </a:rPr>
              <a:t>단순히</a:t>
            </a:r>
            <a:r>
              <a:rPr sz="1600" b="1" spc="-2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Linear</a:t>
            </a:r>
            <a:r>
              <a:rPr sz="1600" b="1" spc="-35" dirty="0">
                <a:latin typeface="Malgun Gothic"/>
                <a:cs typeface="Malgun Gothic"/>
              </a:rPr>
              <a:t> </a:t>
            </a:r>
            <a:r>
              <a:rPr sz="1600" b="1" dirty="0" err="1">
                <a:latin typeface="Malgun Gothic"/>
                <a:cs typeface="Malgun Gothic"/>
              </a:rPr>
              <a:t>Layer로</a:t>
            </a:r>
            <a:endParaRPr lang="en-US" sz="1600" b="1" dirty="0">
              <a:latin typeface="Malgun Gothic"/>
              <a:cs typeface="Malgun Gothic"/>
            </a:endParaRPr>
          </a:p>
          <a:p>
            <a:pPr marL="1348740" marR="5080" indent="-1336675">
              <a:lnSpc>
                <a:spcPct val="141500"/>
              </a:lnSpc>
              <a:spcBef>
                <a:spcPts val="100"/>
              </a:spcBef>
            </a:pPr>
            <a:r>
              <a:rPr sz="1600" b="1" spc="-20" dirty="0" err="1">
                <a:latin typeface="Malgun Gothic"/>
                <a:cs typeface="Malgun Gothic"/>
              </a:rPr>
              <a:t>이루어진</a:t>
            </a:r>
            <a:r>
              <a:rPr sz="1600" b="1" spc="-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간단한</a:t>
            </a:r>
            <a:r>
              <a:rPr sz="1600" b="1" spc="-2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NN</a:t>
            </a:r>
            <a:endParaRPr sz="1600" dirty="0">
              <a:latin typeface="Malgun Gothic"/>
              <a:cs typeface="Malgun Gothic"/>
            </a:endParaRPr>
          </a:p>
        </p:txBody>
      </p:sp>
      <p:pic>
        <p:nvPicPr>
          <p:cNvPr id="21" name="object 9">
            <a:extLst>
              <a:ext uri="{FF2B5EF4-FFF2-40B4-BE49-F238E27FC236}">
                <a16:creationId xmlns:a16="http://schemas.microsoft.com/office/drawing/2014/main" id="{26212D15-09E4-4541-A753-9084A5CD937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3931" y="2682211"/>
            <a:ext cx="5491842" cy="3505199"/>
          </a:xfrm>
          <a:prstGeom prst="rect">
            <a:avLst/>
          </a:prstGeom>
        </p:spPr>
      </p:pic>
      <p:sp>
        <p:nvSpPr>
          <p:cNvPr id="20" name="object 10">
            <a:extLst>
              <a:ext uri="{FF2B5EF4-FFF2-40B4-BE49-F238E27FC236}">
                <a16:creationId xmlns:a16="http://schemas.microsoft.com/office/drawing/2014/main" id="{D9683F00-AF06-4971-AB55-B94C4A18528F}"/>
              </a:ext>
            </a:extLst>
          </p:cNvPr>
          <p:cNvSpPr/>
          <p:nvPr/>
        </p:nvSpPr>
        <p:spPr>
          <a:xfrm>
            <a:off x="10883532" y="2648198"/>
            <a:ext cx="1177785" cy="3573227"/>
          </a:xfrm>
          <a:custGeom>
            <a:avLst/>
            <a:gdLst/>
            <a:ahLst/>
            <a:cxnLst/>
            <a:rect l="l" t="t" r="r" b="b"/>
            <a:pathLst>
              <a:path w="1333500" h="254635">
                <a:moveTo>
                  <a:pt x="0" y="254507"/>
                </a:moveTo>
                <a:lnTo>
                  <a:pt x="1333500" y="254507"/>
                </a:lnTo>
                <a:lnTo>
                  <a:pt x="1333500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471E4-1554-41D3-9C01-A0B69A3E8C71}"/>
              </a:ext>
            </a:extLst>
          </p:cNvPr>
          <p:cNvSpPr/>
          <p:nvPr/>
        </p:nvSpPr>
        <p:spPr>
          <a:xfrm>
            <a:off x="881777" y="2053856"/>
            <a:ext cx="7488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스퀘어라운드"/>
              </a:rPr>
              <a:t>다양한 해결 방법을 통해서 </a:t>
            </a:r>
            <a:r>
              <a:rPr lang="en-US" altLang="ko-KR" b="1" dirty="0">
                <a:latin typeface="나눔스퀘어라운드"/>
              </a:rPr>
              <a:t>TEST(VALIDATION) ERR</a:t>
            </a:r>
            <a:r>
              <a:rPr lang="ko-KR" altLang="en-US" b="1" dirty="0">
                <a:latin typeface="나눔스퀘어라운드"/>
              </a:rPr>
              <a:t>를 줄여 나가 보자</a:t>
            </a:r>
            <a:endParaRPr lang="en-US" altLang="ko-KR" b="1" dirty="0">
              <a:latin typeface="나눔스퀘어라운드"/>
            </a:endParaRPr>
          </a:p>
        </p:txBody>
      </p:sp>
    </p:spTree>
    <p:extLst>
      <p:ext uri="{BB962C8B-B14F-4D97-AF65-F5344CB8AC3E}">
        <p14:creationId xmlns:p14="http://schemas.microsoft.com/office/powerpoint/2010/main" val="221130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471E4-1554-41D3-9C01-A0B69A3E8C71}"/>
              </a:ext>
            </a:extLst>
          </p:cNvPr>
          <p:cNvSpPr/>
          <p:nvPr/>
        </p:nvSpPr>
        <p:spPr>
          <a:xfrm>
            <a:off x="881777" y="2053856"/>
            <a:ext cx="33307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필요성</a:t>
            </a:r>
            <a:endParaRPr lang="en-US" altLang="ko-KR" b="1" dirty="0">
              <a:latin typeface="나눔스퀘어라운드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D43D0F1-95F3-4024-894A-2EA3B9C55074}"/>
              </a:ext>
            </a:extLst>
          </p:cNvPr>
          <p:cNvSpPr txBox="1"/>
          <p:nvPr/>
        </p:nvSpPr>
        <p:spPr>
          <a:xfrm>
            <a:off x="1653286" y="5718016"/>
            <a:ext cx="8711565" cy="69890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000" b="1" dirty="0">
                <a:latin typeface="Malgun Gothic"/>
                <a:cs typeface="Malgun Gothic"/>
              </a:rPr>
              <a:t>중간에</a:t>
            </a:r>
            <a:r>
              <a:rPr sz="2000" b="1" spc="-15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Activation</a:t>
            </a:r>
            <a:r>
              <a:rPr sz="2000" b="1" spc="-15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Function이</a:t>
            </a:r>
            <a:r>
              <a:rPr sz="2000" b="1" spc="-145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없는</a:t>
            </a:r>
            <a:endParaRPr sz="2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Malgun Gothic"/>
                <a:cs typeface="Malgun Gothic"/>
              </a:rPr>
              <a:t>Neural</a:t>
            </a:r>
            <a:r>
              <a:rPr sz="2000" b="1" spc="-12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Net은</a:t>
            </a:r>
            <a:r>
              <a:rPr sz="2000" b="1" spc="-120" dirty="0"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Linear</a:t>
            </a:r>
            <a:r>
              <a:rPr sz="2000" b="1" spc="-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Regression</a:t>
            </a:r>
            <a:r>
              <a:rPr sz="2000" b="1" spc="-1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Model과</a:t>
            </a:r>
            <a:r>
              <a:rPr sz="2000" b="1" spc="-1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같음!</a:t>
            </a:r>
            <a:endParaRPr sz="2000" dirty="0">
              <a:latin typeface="Malgun Gothic"/>
              <a:cs typeface="Malgun Gothic"/>
            </a:endParaRPr>
          </a:p>
        </p:txBody>
      </p:sp>
      <p:grpSp>
        <p:nvGrpSpPr>
          <p:cNvPr id="19" name="object 5">
            <a:extLst>
              <a:ext uri="{FF2B5EF4-FFF2-40B4-BE49-F238E27FC236}">
                <a16:creationId xmlns:a16="http://schemas.microsoft.com/office/drawing/2014/main" id="{6CA5A229-E514-4C9E-B3DE-4E455FF12FE6}"/>
              </a:ext>
            </a:extLst>
          </p:cNvPr>
          <p:cNvGrpSpPr/>
          <p:nvPr/>
        </p:nvGrpSpPr>
        <p:grpSpPr>
          <a:xfrm>
            <a:off x="1799757" y="2885234"/>
            <a:ext cx="8845550" cy="2634615"/>
            <a:chOff x="3093720" y="2116255"/>
            <a:chExt cx="8845550" cy="2634615"/>
          </a:xfrm>
        </p:grpSpPr>
        <p:pic>
          <p:nvPicPr>
            <p:cNvPr id="22" name="object 6">
              <a:extLst>
                <a:ext uri="{FF2B5EF4-FFF2-40B4-BE49-F238E27FC236}">
                  <a16:creationId xmlns:a16="http://schemas.microsoft.com/office/drawing/2014/main" id="{6D33F9A2-33EA-4624-9F93-1E7F142697C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3720" y="2116255"/>
              <a:ext cx="4128515" cy="2634052"/>
            </a:xfrm>
            <a:prstGeom prst="rect">
              <a:avLst/>
            </a:prstGeom>
          </p:spPr>
        </p:pic>
        <p:pic>
          <p:nvPicPr>
            <p:cNvPr id="24" name="object 7">
              <a:extLst>
                <a:ext uri="{FF2B5EF4-FFF2-40B4-BE49-F238E27FC236}">
                  <a16:creationId xmlns:a16="http://schemas.microsoft.com/office/drawing/2014/main" id="{DFA2BA1A-A8F0-4F60-B150-A75F187E970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5096" y="2182368"/>
              <a:ext cx="2514600" cy="2420782"/>
            </a:xfrm>
            <a:prstGeom prst="rect">
              <a:avLst/>
            </a:prstGeom>
          </p:spPr>
        </p:pic>
        <p:pic>
          <p:nvPicPr>
            <p:cNvPr id="25" name="object 8">
              <a:extLst>
                <a:ext uri="{FF2B5EF4-FFF2-40B4-BE49-F238E27FC236}">
                  <a16:creationId xmlns:a16="http://schemas.microsoft.com/office/drawing/2014/main" id="{C41594C4-1598-4819-8242-A291189AC65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9215" y="2258568"/>
              <a:ext cx="2209800" cy="2491739"/>
            </a:xfrm>
            <a:prstGeom prst="rect">
              <a:avLst/>
            </a:prstGeom>
          </p:spPr>
        </p:pic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25C5EB9F-B986-4ED4-8F84-342FE6010938}"/>
                </a:ext>
              </a:extLst>
            </p:cNvPr>
            <p:cNvSpPr/>
            <p:nvPr/>
          </p:nvSpPr>
          <p:spPr>
            <a:xfrm>
              <a:off x="3582162" y="2207514"/>
              <a:ext cx="8330565" cy="2491740"/>
            </a:xfrm>
            <a:custGeom>
              <a:avLst/>
              <a:gdLst/>
              <a:ahLst/>
              <a:cxnLst/>
              <a:rect l="l" t="t" r="r" b="b"/>
              <a:pathLst>
                <a:path w="8330565" h="2491740">
                  <a:moveTo>
                    <a:pt x="3704843" y="2491739"/>
                  </a:moveTo>
                  <a:lnTo>
                    <a:pt x="6137147" y="2491739"/>
                  </a:lnTo>
                  <a:lnTo>
                    <a:pt x="6137147" y="0"/>
                  </a:lnTo>
                  <a:lnTo>
                    <a:pt x="3704843" y="0"/>
                  </a:lnTo>
                  <a:lnTo>
                    <a:pt x="3704843" y="2491739"/>
                  </a:lnTo>
                  <a:close/>
                </a:path>
                <a:path w="8330565" h="2491740">
                  <a:moveTo>
                    <a:pt x="0" y="1828799"/>
                  </a:moveTo>
                  <a:lnTo>
                    <a:pt x="1333500" y="1828799"/>
                  </a:lnTo>
                  <a:lnTo>
                    <a:pt x="1333500" y="766571"/>
                  </a:lnTo>
                  <a:lnTo>
                    <a:pt x="0" y="766571"/>
                  </a:lnTo>
                  <a:lnTo>
                    <a:pt x="0" y="1828799"/>
                  </a:lnTo>
                  <a:close/>
                </a:path>
                <a:path w="8330565" h="2491740">
                  <a:moveTo>
                    <a:pt x="6219444" y="2491739"/>
                  </a:moveTo>
                  <a:lnTo>
                    <a:pt x="8330184" y="2491739"/>
                  </a:lnTo>
                  <a:lnTo>
                    <a:pt x="8330184" y="0"/>
                  </a:lnTo>
                  <a:lnTo>
                    <a:pt x="6219444" y="0"/>
                  </a:lnTo>
                  <a:lnTo>
                    <a:pt x="6219444" y="249173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10">
            <a:extLst>
              <a:ext uri="{FF2B5EF4-FFF2-40B4-BE49-F238E27FC236}">
                <a16:creationId xmlns:a16="http://schemas.microsoft.com/office/drawing/2014/main" id="{75D665E8-6D06-45AB-8406-06E4B33793CC}"/>
              </a:ext>
            </a:extLst>
          </p:cNvPr>
          <p:cNvSpPr txBox="1"/>
          <p:nvPr/>
        </p:nvSpPr>
        <p:spPr>
          <a:xfrm>
            <a:off x="1889283" y="2562012"/>
            <a:ext cx="314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중간에</a:t>
            </a:r>
            <a:r>
              <a:rPr sz="1800" b="1" spc="-3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Activation</a:t>
            </a:r>
            <a:r>
              <a:rPr sz="1800" b="1" spc="-2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Function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0" dirty="0">
                <a:latin typeface="Malgun Gothic"/>
                <a:cs typeface="Malgun Gothic"/>
              </a:rPr>
              <a:t>X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CBDBFA06-E1E7-49D6-B3F1-3612CA8334DB}"/>
              </a:ext>
            </a:extLst>
          </p:cNvPr>
          <p:cNvSpPr txBox="1"/>
          <p:nvPr/>
        </p:nvSpPr>
        <p:spPr>
          <a:xfrm>
            <a:off x="6453481" y="2537407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Loss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감소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0" dirty="0">
                <a:latin typeface="Malgun Gothic"/>
                <a:cs typeface="Malgun Gothic"/>
              </a:rPr>
              <a:t>X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8797237D-CD04-4DD7-870C-D1ECC7504ACA}"/>
              </a:ext>
            </a:extLst>
          </p:cNvPr>
          <p:cNvSpPr txBox="1"/>
          <p:nvPr/>
        </p:nvSpPr>
        <p:spPr>
          <a:xfrm>
            <a:off x="8837976" y="2549981"/>
            <a:ext cx="941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정확도 </a:t>
            </a:r>
            <a:r>
              <a:rPr sz="1800" b="1" spc="-50" dirty="0">
                <a:latin typeface="Malgun Gothic"/>
                <a:cs typeface="Malgun Gothic"/>
              </a:rPr>
              <a:t>X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4522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471E4-1554-41D3-9C01-A0B69A3E8C71}"/>
              </a:ext>
            </a:extLst>
          </p:cNvPr>
          <p:cNvSpPr/>
          <p:nvPr/>
        </p:nvSpPr>
        <p:spPr>
          <a:xfrm>
            <a:off x="881777" y="2053856"/>
            <a:ext cx="33307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필요성</a:t>
            </a:r>
            <a:endParaRPr lang="en-US" altLang="ko-KR" b="1" dirty="0">
              <a:latin typeface="나눔스퀘어라운드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DFD89485-B8D5-4F51-A4E3-8BCDF55FA3A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856" y="2992481"/>
            <a:ext cx="1694271" cy="2353010"/>
          </a:xfrm>
          <a:prstGeom prst="rect">
            <a:avLst/>
          </a:prstGeom>
        </p:spPr>
      </p:pic>
      <p:pic>
        <p:nvPicPr>
          <p:cNvPr id="18" name="object 9">
            <a:extLst>
              <a:ext uri="{FF2B5EF4-FFF2-40B4-BE49-F238E27FC236}">
                <a16:creationId xmlns:a16="http://schemas.microsoft.com/office/drawing/2014/main" id="{EC0A3B31-3921-479C-89F8-C190348AE40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01781" y="2927312"/>
            <a:ext cx="2424683" cy="2369373"/>
          </a:xfrm>
          <a:prstGeom prst="rect">
            <a:avLst/>
          </a:prstGeom>
        </p:spPr>
      </p:pic>
      <p:pic>
        <p:nvPicPr>
          <p:cNvPr id="20" name="object 10">
            <a:extLst>
              <a:ext uri="{FF2B5EF4-FFF2-40B4-BE49-F238E27FC236}">
                <a16:creationId xmlns:a16="http://schemas.microsoft.com/office/drawing/2014/main" id="{A340E4BC-24C4-4BB5-9F9A-BCDE6BAFD32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2700" y="2936456"/>
            <a:ext cx="3819144" cy="2560320"/>
          </a:xfrm>
          <a:prstGeom prst="rect">
            <a:avLst/>
          </a:prstGeom>
        </p:spPr>
      </p:pic>
      <p:sp>
        <p:nvSpPr>
          <p:cNvPr id="21" name="object 15">
            <a:extLst>
              <a:ext uri="{FF2B5EF4-FFF2-40B4-BE49-F238E27FC236}">
                <a16:creationId xmlns:a16="http://schemas.microsoft.com/office/drawing/2014/main" id="{CFDA301D-E062-4E76-8460-8E90301094B1}"/>
              </a:ext>
            </a:extLst>
          </p:cNvPr>
          <p:cNvSpPr txBox="1"/>
          <p:nvPr/>
        </p:nvSpPr>
        <p:spPr>
          <a:xfrm>
            <a:off x="3712250" y="5660290"/>
            <a:ext cx="6531609" cy="69890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비선형</a:t>
            </a:r>
            <a:r>
              <a:rPr sz="20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분류</a:t>
            </a:r>
            <a:r>
              <a:rPr sz="2000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문제를</a:t>
            </a:r>
            <a:r>
              <a:rPr sz="2000" b="1" spc="-8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해결하기</a:t>
            </a:r>
            <a:r>
              <a:rPr sz="2000" b="1" spc="-8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위하여</a:t>
            </a:r>
            <a:endParaRPr sz="2000" dirty="0">
              <a:latin typeface="Malgun Gothic"/>
              <a:cs typeface="Malgun Gothic"/>
            </a:endParaRPr>
          </a:p>
          <a:p>
            <a:pPr marL="10541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Malgun Gothic"/>
                <a:cs typeface="Malgun Gothic"/>
              </a:rPr>
              <a:t>Activation</a:t>
            </a:r>
            <a:r>
              <a:rPr sz="2000" b="1" spc="-17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Function을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사용하는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것!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9FBA9697-F1CC-4A40-BFEF-1902BD87A86F}"/>
              </a:ext>
            </a:extLst>
          </p:cNvPr>
          <p:cNvSpPr/>
          <p:nvPr/>
        </p:nvSpPr>
        <p:spPr>
          <a:xfrm>
            <a:off x="5794923" y="2937219"/>
            <a:ext cx="2432685" cy="2491740"/>
          </a:xfrm>
          <a:custGeom>
            <a:avLst/>
            <a:gdLst/>
            <a:ahLst/>
            <a:cxnLst/>
            <a:rect l="l" t="t" r="r" b="b"/>
            <a:pathLst>
              <a:path w="2432684" h="2491740">
                <a:moveTo>
                  <a:pt x="0" y="2491739"/>
                </a:moveTo>
                <a:lnTo>
                  <a:pt x="2432304" y="2491739"/>
                </a:lnTo>
                <a:lnTo>
                  <a:pt x="2432304" y="0"/>
                </a:lnTo>
                <a:lnTo>
                  <a:pt x="0" y="0"/>
                </a:lnTo>
                <a:lnTo>
                  <a:pt x="0" y="2491739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C11DB870-43D9-486C-B7BC-1F9994A80544}"/>
              </a:ext>
            </a:extLst>
          </p:cNvPr>
          <p:cNvSpPr/>
          <p:nvPr/>
        </p:nvSpPr>
        <p:spPr>
          <a:xfrm>
            <a:off x="2047407" y="3761703"/>
            <a:ext cx="1335405" cy="1062355"/>
          </a:xfrm>
          <a:custGeom>
            <a:avLst/>
            <a:gdLst/>
            <a:ahLst/>
            <a:cxnLst/>
            <a:rect l="l" t="t" r="r" b="b"/>
            <a:pathLst>
              <a:path w="1335404" h="1062354">
                <a:moveTo>
                  <a:pt x="0" y="1062227"/>
                </a:moveTo>
                <a:lnTo>
                  <a:pt x="1335024" y="1062227"/>
                </a:lnTo>
                <a:lnTo>
                  <a:pt x="1335024" y="0"/>
                </a:lnTo>
                <a:lnTo>
                  <a:pt x="0" y="0"/>
                </a:lnTo>
                <a:lnTo>
                  <a:pt x="0" y="106222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E98E6B26-AFBE-4139-98B7-855FDA388621}"/>
              </a:ext>
            </a:extLst>
          </p:cNvPr>
          <p:cNvSpPr/>
          <p:nvPr/>
        </p:nvSpPr>
        <p:spPr>
          <a:xfrm>
            <a:off x="8309523" y="2937219"/>
            <a:ext cx="2110740" cy="2491740"/>
          </a:xfrm>
          <a:custGeom>
            <a:avLst/>
            <a:gdLst/>
            <a:ahLst/>
            <a:cxnLst/>
            <a:rect l="l" t="t" r="r" b="b"/>
            <a:pathLst>
              <a:path w="2110740" h="2491740">
                <a:moveTo>
                  <a:pt x="0" y="2491739"/>
                </a:moveTo>
                <a:lnTo>
                  <a:pt x="2110740" y="2491739"/>
                </a:lnTo>
                <a:lnTo>
                  <a:pt x="2110740" y="0"/>
                </a:lnTo>
                <a:lnTo>
                  <a:pt x="0" y="0"/>
                </a:lnTo>
                <a:lnTo>
                  <a:pt x="0" y="2491739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D3762E36-F68D-44EA-9609-5D266B325E47}"/>
              </a:ext>
            </a:extLst>
          </p:cNvPr>
          <p:cNvSpPr txBox="1"/>
          <p:nvPr/>
        </p:nvSpPr>
        <p:spPr>
          <a:xfrm>
            <a:off x="2047407" y="2491830"/>
            <a:ext cx="3172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중간에</a:t>
            </a:r>
            <a:r>
              <a:rPr sz="1800" b="1" spc="-3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Activation</a:t>
            </a:r>
            <a:r>
              <a:rPr sz="1800" b="1" spc="-2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Function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0" dirty="0">
                <a:latin typeface="Malgun Gothic"/>
                <a:cs typeface="Malgun Gothic"/>
              </a:rPr>
              <a:t>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DA005D9F-590E-415D-BF2A-791DE185E13B}"/>
              </a:ext>
            </a:extLst>
          </p:cNvPr>
          <p:cNvSpPr txBox="1"/>
          <p:nvPr/>
        </p:nvSpPr>
        <p:spPr>
          <a:xfrm>
            <a:off x="6363374" y="2494877"/>
            <a:ext cx="129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Loss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감소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0" dirty="0">
                <a:latin typeface="Malgun Gothic"/>
                <a:cs typeface="Malgun Gothic"/>
              </a:rPr>
              <a:t>O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D1FBBE31-7420-419C-9281-C251B9CCD784}"/>
              </a:ext>
            </a:extLst>
          </p:cNvPr>
          <p:cNvSpPr txBox="1"/>
          <p:nvPr/>
        </p:nvSpPr>
        <p:spPr>
          <a:xfrm>
            <a:off x="8859051" y="2491830"/>
            <a:ext cx="9696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정확도 </a:t>
            </a:r>
            <a:r>
              <a:rPr sz="1800" b="1" spc="-50" dirty="0">
                <a:latin typeface="Malgun Gothic"/>
                <a:cs typeface="Malgun Gothic"/>
              </a:rPr>
              <a:t>O</a:t>
            </a:r>
            <a:endParaRPr sz="18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453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Activation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20253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NN Adv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471E4-1554-41D3-9C01-A0B69A3E8C71}"/>
              </a:ext>
            </a:extLst>
          </p:cNvPr>
          <p:cNvSpPr/>
          <p:nvPr/>
        </p:nvSpPr>
        <p:spPr>
          <a:xfrm>
            <a:off x="881777" y="2053856"/>
            <a:ext cx="30998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Activation Function</a:t>
            </a:r>
            <a:r>
              <a:rPr lang="ko-KR" altLang="en-US" b="1" dirty="0">
                <a:latin typeface="나눔스퀘어라운드"/>
              </a:rPr>
              <a:t>의 종류</a:t>
            </a:r>
            <a:endParaRPr lang="en-US" altLang="ko-KR" b="1" dirty="0">
              <a:latin typeface="나눔스퀘어라운드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4C4348D9-56C5-422A-A1B8-1E9C176D11D6}"/>
              </a:ext>
            </a:extLst>
          </p:cNvPr>
          <p:cNvSpPr txBox="1"/>
          <p:nvPr/>
        </p:nvSpPr>
        <p:spPr>
          <a:xfrm>
            <a:off x="1564804" y="2633923"/>
            <a:ext cx="3664585" cy="3001463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2225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3100" b="1" spc="-10" dirty="0">
                <a:latin typeface="Malgun Gothic"/>
                <a:cs typeface="Malgun Gothic"/>
              </a:rPr>
              <a:t>Sigmoid</a:t>
            </a:r>
            <a:endParaRPr sz="3100" dirty="0">
              <a:latin typeface="Malgun Gothic"/>
              <a:cs typeface="Malgun Gothic"/>
            </a:endParaRPr>
          </a:p>
          <a:p>
            <a:pPr marL="379730" indent="-367665">
              <a:lnSpc>
                <a:spcPct val="100000"/>
              </a:lnSpc>
              <a:spcBef>
                <a:spcPts val="2120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3100" b="1" spc="-20" dirty="0">
                <a:latin typeface="Malgun Gothic"/>
                <a:cs typeface="Malgun Gothic"/>
              </a:rPr>
              <a:t>Tanh</a:t>
            </a:r>
            <a:endParaRPr sz="3100" dirty="0">
              <a:latin typeface="Malgun Gothic"/>
              <a:cs typeface="Malgun Gothic"/>
            </a:endParaRPr>
          </a:p>
          <a:p>
            <a:pPr marL="379730" indent="-367665">
              <a:lnSpc>
                <a:spcPct val="100000"/>
              </a:lnSpc>
              <a:spcBef>
                <a:spcPts val="2115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3100" b="1" spc="-20" dirty="0">
                <a:latin typeface="Malgun Gothic"/>
                <a:cs typeface="Malgun Gothic"/>
              </a:rPr>
              <a:t>ReLU</a:t>
            </a:r>
            <a:endParaRPr sz="3100" dirty="0">
              <a:latin typeface="Malgun Gothic"/>
              <a:cs typeface="Malgun Gothic"/>
            </a:endParaRPr>
          </a:p>
          <a:p>
            <a:pPr marL="379730" indent="-367665">
              <a:lnSpc>
                <a:spcPct val="100000"/>
              </a:lnSpc>
              <a:spcBef>
                <a:spcPts val="2115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3100" b="1" dirty="0">
                <a:latin typeface="Malgun Gothic"/>
                <a:cs typeface="Malgun Gothic"/>
              </a:rPr>
              <a:t>Leaky</a:t>
            </a:r>
            <a:r>
              <a:rPr sz="3100" b="1" spc="-100" dirty="0">
                <a:latin typeface="Malgun Gothic"/>
                <a:cs typeface="Malgun Gothic"/>
              </a:rPr>
              <a:t> </a:t>
            </a:r>
            <a:r>
              <a:rPr sz="3100" b="1" spc="-20" dirty="0" err="1">
                <a:latin typeface="Malgun Gothic"/>
                <a:cs typeface="Malgun Gothic"/>
              </a:rPr>
              <a:t>ReLU</a:t>
            </a:r>
            <a:endParaRPr sz="31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880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8799</TotalTime>
  <Words>2001</Words>
  <Application>Microsoft Office PowerPoint</Application>
  <PresentationFormat>와이드스크린</PresentationFormat>
  <Paragraphs>590</Paragraphs>
  <Slides>58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12롯데마트드림Bold</vt:lpstr>
      <vt:lpstr>12롯데마트드림Medium</vt:lpstr>
      <vt:lpstr>나눔스퀘어_ac Bold</vt:lpstr>
      <vt:lpstr>나눔스퀘어라운드</vt:lpstr>
      <vt:lpstr>나눔스퀘어라운드 Bold</vt:lpstr>
      <vt:lpstr>나눔스퀘어라운드 ExtraBold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kse</cp:lastModifiedBy>
  <cp:revision>369</cp:revision>
  <dcterms:created xsi:type="dcterms:W3CDTF">2017-07-26T09:20:04Z</dcterms:created>
  <dcterms:modified xsi:type="dcterms:W3CDTF">2022-03-02T07:44:50Z</dcterms:modified>
</cp:coreProperties>
</file>