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9" r:id="rId3"/>
    <p:sldId id="400" r:id="rId4"/>
    <p:sldId id="403" r:id="rId5"/>
    <p:sldId id="404" r:id="rId6"/>
    <p:sldId id="405" r:id="rId7"/>
    <p:sldId id="443" r:id="rId8"/>
    <p:sldId id="444" r:id="rId9"/>
    <p:sldId id="436" r:id="rId10"/>
    <p:sldId id="435" r:id="rId11"/>
    <p:sldId id="410" r:id="rId12"/>
    <p:sldId id="411" r:id="rId13"/>
    <p:sldId id="412" r:id="rId14"/>
    <p:sldId id="413" r:id="rId15"/>
    <p:sldId id="418" r:id="rId16"/>
    <p:sldId id="414" r:id="rId17"/>
    <p:sldId id="419" r:id="rId18"/>
    <p:sldId id="415" r:id="rId19"/>
    <p:sldId id="422" r:id="rId20"/>
    <p:sldId id="423" r:id="rId21"/>
    <p:sldId id="425" r:id="rId22"/>
    <p:sldId id="426" r:id="rId23"/>
    <p:sldId id="432" r:id="rId24"/>
    <p:sldId id="420" r:id="rId25"/>
    <p:sldId id="433" r:id="rId26"/>
    <p:sldId id="429" r:id="rId27"/>
    <p:sldId id="430" r:id="rId28"/>
    <p:sldId id="431" r:id="rId29"/>
    <p:sldId id="437" r:id="rId30"/>
    <p:sldId id="438" r:id="rId31"/>
    <p:sldId id="439" r:id="rId32"/>
    <p:sldId id="440" r:id="rId33"/>
    <p:sldId id="442" r:id="rId34"/>
    <p:sldId id="441" r:id="rId35"/>
    <p:sldId id="445" r:id="rId36"/>
    <p:sldId id="446" r:id="rId37"/>
    <p:sldId id="401" r:id="rId38"/>
    <p:sldId id="262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영전" initials="이" lastIdx="2" clrIdx="0">
    <p:extLst>
      <p:ext uri="{19B8F6BF-5375-455C-9EA6-DF929625EA0E}">
        <p15:presenceInfo xmlns:p15="http://schemas.microsoft.com/office/powerpoint/2012/main" userId="이영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30FF"/>
    <a:srgbClr val="262626"/>
    <a:srgbClr val="64A0C4"/>
    <a:srgbClr val="BBD594"/>
    <a:srgbClr val="EFC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6" autoAdjust="0"/>
  </p:normalViewPr>
  <p:slideViewPr>
    <p:cSldViewPr snapToGrid="0">
      <p:cViewPr>
        <p:scale>
          <a:sx n="75" d="100"/>
          <a:sy n="75" d="100"/>
        </p:scale>
        <p:origin x="54" y="8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fld id="{A884E371-BC14-4D51-85A7-E163FE70E842}" type="datetimeFigureOut">
              <a:rPr lang="ko-KR" altLang="en-US" smtClean="0"/>
              <a:pPr/>
              <a:t>2022-02-23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fld id="{036C714B-5EC4-4D65-BD96-7813AC1171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14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4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428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19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2819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185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441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574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227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739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668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17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5614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464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718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763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835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22563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512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283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369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1405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66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2011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694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9055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1454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7168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7970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17466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4354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9858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81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623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830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849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68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10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584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8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D20EE-250A-475C-B2FC-1F915040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E0CC9B-37A9-4A55-A615-9F7373EB7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D79FD-F7DD-4625-98EB-E75CFE74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2022-02-23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2DEBF-4B4E-4F5C-B048-C898E6ED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D0774-C67E-44A0-876D-25EBCBE2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1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B8357-203C-4756-BEEE-6FD7A348B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9C690-CB55-45CD-AEFF-4BCA02CF6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CF278-DA8D-4E62-AF10-BE70BA1C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2022-02-23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1CB70-CBA7-4B8B-B683-F95065F9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5D6B1-91CE-4DA6-8635-50F700D9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66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9F1C-2DE5-48C6-8267-CC556DEFE8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5396" y="1582615"/>
            <a:ext cx="11421209" cy="4914900"/>
          </a:xfrm>
        </p:spPr>
        <p:txBody>
          <a:bodyPr/>
          <a:lstStyle>
            <a:lvl1pPr>
              <a:defRPr sz="2400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2pPr>
            <a:lvl3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3pPr>
            <a:lvl4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4pPr>
            <a:lvl5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882ADE-3947-4F40-B3ED-171C0E7BF55F}"/>
              </a:ext>
            </a:extLst>
          </p:cNvPr>
          <p:cNvSpPr/>
          <p:nvPr userDrawn="1"/>
        </p:nvSpPr>
        <p:spPr>
          <a:xfrm>
            <a:off x="-260245" y="1375406"/>
            <a:ext cx="12622230" cy="5233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F2CCE13-A91A-4025-B7B6-8ADF60BBFCA9}"/>
              </a:ext>
            </a:extLst>
          </p:cNvPr>
          <p:cNvSpPr/>
          <p:nvPr userDrawn="1"/>
        </p:nvSpPr>
        <p:spPr>
          <a:xfrm>
            <a:off x="2204720" y="0"/>
            <a:ext cx="9987280" cy="1128610"/>
          </a:xfrm>
          <a:custGeom>
            <a:avLst/>
            <a:gdLst>
              <a:gd name="connsiteX0" fmla="*/ 5751 w 8165776"/>
              <a:gd name="connsiteY0" fmla="*/ 0 h 951570"/>
              <a:gd name="connsiteX1" fmla="*/ 8165776 w 8165776"/>
              <a:gd name="connsiteY1" fmla="*/ 0 h 951570"/>
              <a:gd name="connsiteX2" fmla="*/ 8165776 w 8165776"/>
              <a:gd name="connsiteY2" fmla="*/ 951570 h 951570"/>
              <a:gd name="connsiteX3" fmla="*/ 437624 w 8165776"/>
              <a:gd name="connsiteY3" fmla="*/ 951570 h 951570"/>
              <a:gd name="connsiteX4" fmla="*/ 0 w 8165776"/>
              <a:gd name="connsiteY4" fmla="*/ 513946 h 951570"/>
              <a:gd name="connsiteX5" fmla="*/ 0 w 8165776"/>
              <a:gd name="connsiteY5" fmla="*/ 57046 h 95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5776" h="951570">
                <a:moveTo>
                  <a:pt x="5751" y="0"/>
                </a:moveTo>
                <a:lnTo>
                  <a:pt x="8165776" y="0"/>
                </a:lnTo>
                <a:lnTo>
                  <a:pt x="8165776" y="951570"/>
                </a:lnTo>
                <a:lnTo>
                  <a:pt x="437624" y="951570"/>
                </a:lnTo>
                <a:cubicBezTo>
                  <a:pt x="195931" y="951570"/>
                  <a:pt x="0" y="755639"/>
                  <a:pt x="0" y="513946"/>
                </a:cubicBezTo>
                <a:lnTo>
                  <a:pt x="0" y="570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D50450E6-F391-46E8-877D-478B4068F252}"/>
              </a:ext>
            </a:extLst>
          </p:cNvPr>
          <p:cNvSpPr txBox="1">
            <a:spLocks/>
          </p:cNvSpPr>
          <p:nvPr/>
        </p:nvSpPr>
        <p:spPr>
          <a:xfrm>
            <a:off x="10700952" y="78183"/>
            <a:ext cx="1438585" cy="373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15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 텍스트 세미나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indent="0" algn="dist">
              <a:spcBef>
                <a:spcPts val="0"/>
              </a:spcBef>
              <a:buNone/>
            </a:pP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강의제목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79B845F-573A-4944-9D1A-1F46230FB356}"/>
              </a:ext>
            </a:extLst>
          </p:cNvPr>
          <p:cNvCxnSpPr>
            <a:cxnSpLocks/>
          </p:cNvCxnSpPr>
          <p:nvPr/>
        </p:nvCxnSpPr>
        <p:spPr>
          <a:xfrm>
            <a:off x="10642797" y="0"/>
            <a:ext cx="0" cy="5931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3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87990-0AC1-44FD-8C35-657CAB66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F916E-9849-4B3D-94CE-0F46704B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81B15-B531-4414-BAC7-7755F909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2022-02-23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6B15D-BD90-4095-8784-D479D55B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7BAB4-11C0-4EBF-A415-6FCBB191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90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1794B-27B3-4AE5-B34F-BD5D96AA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EFDBD-1B84-459D-AC07-672F11686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DD2C6-007B-458B-AEE9-BC2F54DF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D0A87-08A1-4D8E-9068-9035F042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2022-02-23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E59C0-7A11-4437-B374-B603C938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721DD-615B-4D96-BC20-2D828247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14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6AC7E-A4F8-4711-9F5D-046C875D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4FC16-719F-4F7C-9438-A169FCF1B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B8220-2E64-46F9-BDC9-8F4AD2760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2F62E0-BB3F-4B39-8B02-D2B897AC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24475-DB40-44B9-9494-7777F45B4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595D72-A194-4D06-939C-D3672FB6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2022-02-23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6A896-C68B-41DB-B959-8BC55BCB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A36511-8048-4DB7-A027-C9F9210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26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D33A5-F419-4AAE-BBDC-57F3B67C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FEEEA0-4B8E-4A78-A38B-D7152C0D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2022-02-23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F912C5-9EB2-421E-A0DB-7D78ED5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F3C08-B896-4F07-9A89-BD8F47B7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41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3970F2-3D45-429C-903D-DB5D7E55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2022-02-23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BF8E46-F42C-4DD7-BAFD-9665CC68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4D9F75-5804-4C8A-9D12-1920AED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24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295DF-E4D3-4858-9B7C-4CA6CCB9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7952-7881-445F-8B97-82A9B49D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301F5-1737-49A1-BBC7-45ACACA1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25178-88FF-4302-916C-503126FD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2022-02-23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8A578-3D56-4D98-A37A-84D68E5F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55F323-BBBC-4CDD-8E9F-D334BFB1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13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43462-B9D8-4B05-AAFB-3FBDEE8D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F31871-C015-42E5-B579-DC6AE2C09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15F9F-2A9F-4430-BD38-EB44C89A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17204-F6C2-4839-800C-6B48F4C9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2022-02-23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160D8-82CE-4202-AD60-04779806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4BCC7-67B8-4A79-9A68-7E23831A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86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A44A76-8A39-4634-88B8-87B2DD9E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3268A-0AE4-44DD-AD54-3CA26982A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15A97-CC34-4E90-958D-52DB25969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fld id="{96F8483C-29A8-4525-9DDD-19098B90EBDE}" type="datetimeFigureOut">
              <a:rPr lang="ko-KR" altLang="en-US" smtClean="0"/>
              <a:pPr/>
              <a:t>2022-02-23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D1451-32A1-4A79-919E-BB284D31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19B9-5719-4B96-AA53-B04748B2B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73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80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29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46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65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93.png"/><Relationship Id="rId4" Type="http://schemas.openxmlformats.org/officeDocument/2006/relationships/image" Target="../media/image27.png"/><Relationship Id="rId9" Type="http://schemas.openxmlformats.org/officeDocument/2006/relationships/image" Target="../media/image9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convex%20optimization/2018/01/25/duality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tsgo.github.io/machine%20learning/2017/05/23/SVM/3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9">
            <a:extLst>
              <a:ext uri="{FF2B5EF4-FFF2-40B4-BE49-F238E27FC236}">
                <a16:creationId xmlns:a16="http://schemas.microsoft.com/office/drawing/2014/main" id="{DD2D04DD-B48F-47FF-B359-2041B59CE40A}"/>
              </a:ext>
            </a:extLst>
          </p:cNvPr>
          <p:cNvSpPr/>
          <p:nvPr/>
        </p:nvSpPr>
        <p:spPr>
          <a:xfrm rot="5400000">
            <a:off x="5083150" y="-157580"/>
            <a:ext cx="2025701" cy="2340866"/>
          </a:xfrm>
          <a:prstGeom prst="homePlate">
            <a:avLst>
              <a:gd name="adj" fmla="val 2354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C824ECE7-875B-42C2-B4E7-F48813808A37}"/>
              </a:ext>
            </a:extLst>
          </p:cNvPr>
          <p:cNvSpPr/>
          <p:nvPr userDrawn="1"/>
        </p:nvSpPr>
        <p:spPr>
          <a:xfrm>
            <a:off x="3809231" y="3838558"/>
            <a:ext cx="4573538" cy="476809"/>
          </a:xfrm>
          <a:prstGeom prst="parallelogram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403945" y="3024871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1232C0-EC63-4E2E-BEBC-45D07FE4FBF1}"/>
              </a:ext>
            </a:extLst>
          </p:cNvPr>
          <p:cNvSpPr/>
          <p:nvPr userDrawn="1"/>
        </p:nvSpPr>
        <p:spPr>
          <a:xfrm>
            <a:off x="5257744" y="739523"/>
            <a:ext cx="1676509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ToBig’s</a:t>
            </a: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16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 김종우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8ACD93-A865-487D-81D9-7DE7E22E46EB}"/>
              </a:ext>
            </a:extLst>
          </p:cNvPr>
          <p:cNvCxnSpPr>
            <a:cxnSpLocks/>
          </p:cNvCxnSpPr>
          <p:nvPr userDrawn="1"/>
        </p:nvCxnSpPr>
        <p:spPr>
          <a:xfrm>
            <a:off x="5008718" y="691670"/>
            <a:ext cx="217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350F34-097E-4727-B61F-E8609F792A6C}"/>
              </a:ext>
            </a:extLst>
          </p:cNvPr>
          <p:cNvSpPr/>
          <p:nvPr userDrawn="1"/>
        </p:nvSpPr>
        <p:spPr>
          <a:xfrm>
            <a:off x="5294814" y="329190"/>
            <a:ext cx="160237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17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 정규세션</a:t>
            </a:r>
            <a:endParaRPr lang="en-US" altLang="ko-KR" sz="16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15D535-A738-40E5-9DE5-C87CC3763CB6}"/>
              </a:ext>
            </a:extLst>
          </p:cNvPr>
          <p:cNvSpPr/>
          <p:nvPr/>
        </p:nvSpPr>
        <p:spPr>
          <a:xfrm>
            <a:off x="3669531" y="3115283"/>
            <a:ext cx="5232456" cy="14465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88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165003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SVM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8232" y="1825152"/>
            <a:ext cx="40057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212121"/>
                </a:solidFill>
                <a:latin typeface="나눔스퀘어라운드"/>
                <a:ea typeface="나눔스퀘어" panose="020B0600000101010101" pitchFamily="50" charset="-127"/>
              </a:rPr>
              <a:t>SVM (support vector machine)</a:t>
            </a:r>
          </a:p>
          <a:p>
            <a:r>
              <a:rPr lang="en-US" altLang="ko-KR" b="1" dirty="0">
                <a:solidFill>
                  <a:srgbClr val="212121"/>
                </a:solidFill>
                <a:latin typeface="나눔스퀘어라운드"/>
                <a:ea typeface="나눔스퀘어" panose="020B0600000101010101" pitchFamily="50" charset="-127"/>
              </a:rPr>
              <a:t>    - </a:t>
            </a:r>
            <a:r>
              <a:rPr lang="en-US" altLang="ko-KR" b="1" dirty="0">
                <a:latin typeface="나눔스퀘어라운드"/>
              </a:rPr>
              <a:t>Structural Risk Minimization</a:t>
            </a:r>
          </a:p>
          <a:p>
            <a:endParaRPr lang="en-US" altLang="ko-KR" b="1" i="0" dirty="0">
              <a:solidFill>
                <a:srgbClr val="212121"/>
              </a:solidFill>
              <a:effectLst/>
              <a:latin typeface="나눔스퀘어라운드"/>
              <a:ea typeface="나눔스퀘어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70" y="3101118"/>
            <a:ext cx="4162425" cy="2447925"/>
          </a:xfrm>
          <a:prstGeom prst="rect">
            <a:avLst/>
          </a:prstGeom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6300649" y="3220759"/>
            <a:ext cx="40182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라운드"/>
                <a:ea typeface="Roboto"/>
              </a:rPr>
              <a:t>모델의 복잡도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라운드"/>
                <a:ea typeface="Roboto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라운드"/>
                <a:ea typeface="MathJax_Math-italic"/>
              </a:rPr>
              <a:t>h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라운드"/>
                <a:ea typeface="Roboto"/>
              </a:rPr>
              <a:t>)</a:t>
            </a:r>
            <a:r>
              <a:rPr kumimoji="0" 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라운드"/>
                <a:ea typeface="Roboto"/>
              </a:rPr>
              <a:t>가 증가할수록 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라운드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라운드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라운드"/>
                <a:ea typeface="Roboto"/>
              </a:rPr>
              <a:t>  -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라운드"/>
                <a:ea typeface="Roboto"/>
              </a:rPr>
              <a:t>Capacity(Flexibility)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라운드"/>
                <a:ea typeface="Roboto"/>
              </a:rPr>
              <a:t>는 지수적으로 증가하고</a:t>
            </a:r>
            <a:endParaRPr lang="en-US" altLang="ko-KR" sz="1400" dirty="0">
              <a:solidFill>
                <a:srgbClr val="000000"/>
              </a:solidFill>
              <a:latin typeface="나눔스퀘어라운드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라운드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라운드"/>
                <a:ea typeface="Roboto"/>
              </a:rPr>
              <a:t>  -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라운드"/>
                <a:ea typeface="Roboto"/>
              </a:rPr>
              <a:t>Training Error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라운드"/>
                <a:ea typeface="Roboto"/>
              </a:rPr>
              <a:t>는 지수적으로 감소</a:t>
            </a:r>
            <a:endParaRPr kumimoji="0" 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라운드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53394" y="4902712"/>
            <a:ext cx="53130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나눔스퀘어라운드"/>
              </a:rPr>
              <a:t>Trade-off</a:t>
            </a:r>
            <a:r>
              <a:rPr lang="ko-KR" altLang="en-US" dirty="0">
                <a:solidFill>
                  <a:srgbClr val="000000"/>
                </a:solidFill>
                <a:latin typeface="나눔스퀘어라운드"/>
              </a:rPr>
              <a:t>를 고려해서 모델의 위험을 최소화 하는</a:t>
            </a:r>
            <a:endParaRPr lang="en-US" altLang="ko-KR" dirty="0">
              <a:solidFill>
                <a:srgbClr val="000000"/>
              </a:solidFill>
              <a:latin typeface="나눔스퀘어라운드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나눔스퀘어라운드"/>
              </a:rPr>
              <a:t>(Test error bound</a:t>
            </a:r>
            <a:r>
              <a:rPr lang="ko-KR" altLang="en-US" dirty="0">
                <a:solidFill>
                  <a:srgbClr val="000000"/>
                </a:solidFill>
                <a:latin typeface="나눔스퀘어라운드"/>
              </a:rPr>
              <a:t>가 가장 작은</a:t>
            </a:r>
            <a:r>
              <a:rPr lang="en-US" altLang="ko-KR" dirty="0">
                <a:solidFill>
                  <a:srgbClr val="000000"/>
                </a:solidFill>
                <a:latin typeface="나눔스퀘어라운드"/>
              </a:rPr>
              <a:t>) </a:t>
            </a:r>
            <a:r>
              <a:rPr lang="ko-KR" altLang="en-US" dirty="0">
                <a:solidFill>
                  <a:srgbClr val="000000"/>
                </a:solidFill>
                <a:latin typeface="나눔스퀘어라운드"/>
              </a:rPr>
              <a:t>모델을 선택</a:t>
            </a:r>
            <a:endParaRPr lang="ko-KR" altLang="en-US" dirty="0">
              <a:latin typeface="나눔스퀘어라운드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12B52-567D-435D-95AA-99B07AABBEF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15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SVM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8232" y="1825152"/>
            <a:ext cx="40057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212121"/>
                </a:solidFill>
                <a:latin typeface="나눔스퀘어라운드"/>
                <a:ea typeface="나눔스퀘어" panose="020B0600000101010101" pitchFamily="50" charset="-127"/>
              </a:rPr>
              <a:t>SVM (support vector machine)</a:t>
            </a:r>
          </a:p>
          <a:p>
            <a:r>
              <a:rPr lang="en-US" altLang="ko-KR" b="1" dirty="0">
                <a:solidFill>
                  <a:srgbClr val="212121"/>
                </a:solidFill>
                <a:latin typeface="나눔스퀘어라운드"/>
                <a:ea typeface="나눔스퀘어" panose="020B0600000101010101" pitchFamily="50" charset="-127"/>
              </a:rPr>
              <a:t>    - </a:t>
            </a:r>
            <a:r>
              <a:rPr lang="en-US" altLang="ko-KR" b="1" dirty="0">
                <a:latin typeface="나눔스퀘어라운드"/>
              </a:rPr>
              <a:t>Structural Risk Minimization</a:t>
            </a:r>
          </a:p>
          <a:p>
            <a:endParaRPr lang="en-US" altLang="ko-KR" b="1" i="0" dirty="0">
              <a:solidFill>
                <a:srgbClr val="212121"/>
              </a:solidFill>
              <a:effectLst/>
              <a:latin typeface="나눔스퀘어라운드"/>
              <a:ea typeface="나눔스퀘어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945" y="2938028"/>
            <a:ext cx="3867150" cy="10037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262" y="4664917"/>
            <a:ext cx="3606515" cy="494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"/>
              <p:cNvSpPr>
                <a:spLocks noChangeArrowheads="1"/>
              </p:cNvSpPr>
              <p:nvPr/>
            </p:nvSpPr>
            <p:spPr bwMode="auto">
              <a:xfrm>
                <a:off x="5505101" y="2933001"/>
                <a:ext cx="6217600" cy="10908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ko-KR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ko-KR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emp</m:t>
                        </m:r>
                      </m:sub>
                    </m:sSub>
                  </m:oMath>
                </a14:m>
                <a:r>
                  <a:rPr kumimoji="0" lang="en-US" altLang="ko-KR" sz="14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 : </a:t>
                </a:r>
                <a:r>
                  <a:rPr kumimoji="0" lang="ko-KR" altLang="ko-KR" sz="14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xi</a:t>
                </a:r>
                <a:r>
                  <a:rPr kumimoji="0" lang="ko-KR" sz="14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에 대해서 </a:t>
                </a:r>
                <a:r>
                  <a:rPr kumimoji="0" lang="ko-KR" altLang="ko-KR" sz="14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f(xi)</a:t>
                </a:r>
                <a:r>
                  <a:rPr kumimoji="0" lang="ko-KR" sz="14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가 정답 </a:t>
                </a:r>
                <a:r>
                  <a:rPr kumimoji="0" lang="ko-KR" altLang="ko-KR" sz="14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yi</a:t>
                </a:r>
                <a:r>
                  <a:rPr kumimoji="0" lang="ko-KR" sz="14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와 같다면 </a:t>
                </a:r>
                <a:r>
                  <a:rPr kumimoji="0" lang="ko-KR" altLang="ko-KR" sz="14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0</a:t>
                </a:r>
                <a:r>
                  <a:rPr kumimoji="0" lang="ko-KR" sz="14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을 반환하고</a:t>
                </a:r>
                <a:r>
                  <a:rPr kumimoji="0" lang="ko-KR" altLang="ko-KR" sz="14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, </a:t>
                </a:r>
                <a:r>
                  <a:rPr kumimoji="0" lang="ko-KR" sz="1400" b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틀리다면</a:t>
                </a:r>
                <a:r>
                  <a:rPr kumimoji="0" lang="ko-KR" sz="14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 </a:t>
                </a:r>
                <a:r>
                  <a:rPr kumimoji="0" lang="ko-KR" altLang="ko-KR" sz="14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1</a:t>
                </a:r>
                <a:r>
                  <a:rPr kumimoji="0" lang="ko-KR" sz="14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을</a:t>
                </a:r>
                <a:r>
                  <a:rPr kumimoji="0" lang="en-US" altLang="ko-KR" sz="1400" b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 </a:t>
                </a:r>
                <a:r>
                  <a:rPr kumimoji="0" lang="ko-KR" altLang="en-US" sz="1400" b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반환</a:t>
                </a:r>
                <a:endParaRPr kumimoji="0" lang="en-US" altLang="ko-KR" sz="1400" b="0" u="none" strike="noStrike" cap="none" normalizeH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  <a:p>
                <a:pPr lvl="0" latinLnBrk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1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altLang="ko-KR" sz="1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ko-KR" altLang="en-US" sz="1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라는</m:t>
                    </m:r>
                    <m:r>
                      <a:rPr lang="ko-KR" altLang="en-US" sz="1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분류기에</m:t>
                    </m:r>
                    <m:r>
                      <a:rPr lang="ko-KR" altLang="en-US" sz="1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의해서</m:t>
                    </m:r>
                    <m:r>
                      <a:rPr lang="ko-KR" altLang="en-US" sz="1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최대로</m:t>
                    </m:r>
                    <m:r>
                      <a:rPr lang="ko-KR" altLang="en-US" sz="1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분</m:t>
                    </m:r>
                    <m:r>
                      <a:rPr lang="ko-KR" altLang="en-US" sz="1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류</m:t>
                    </m:r>
                    <m:r>
                      <a:rPr lang="en-US" altLang="ko-KR" sz="1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될</m:t>
                    </m:r>
                    <m:r>
                      <a:rPr lang="ko-KR" altLang="en-US" sz="1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sz="1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있는</m:t>
                    </m:r>
                    <m:r>
                      <a:rPr lang="ko-KR" altLang="en-US" sz="1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point</m:t>
                    </m:r>
                    <m:r>
                      <a:rPr lang="ko-KR" altLang="en-US" sz="1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의</m:t>
                    </m:r>
                    <m:r>
                      <a:rPr lang="ko-KR" altLang="en-US" sz="1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수</m:t>
                    </m:r>
                  </m:oMath>
                </a14:m>
                <a:r>
                  <a:rPr lang="en-US" altLang="ko-KR" sz="1400" dirty="0">
                    <a:solidFill>
                      <a:srgbClr val="000000"/>
                    </a:solidFill>
                    <a:latin typeface="+mn-ea"/>
                  </a:rPr>
                  <a:t>(VC dimension)</a:t>
                </a:r>
              </a:p>
              <a:p>
                <a:pPr lvl="0" latinLnBrk="0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+mn-ea"/>
                  </a:rPr>
                  <a:t>n :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+mn-ea"/>
                  </a:rPr>
                  <a:t>학습데이터 의 수 </a:t>
                </a:r>
                <a:endParaRPr lang="en-US" altLang="ko-KR" sz="1400" dirty="0">
                  <a:solidFill>
                    <a:srgbClr val="0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5101" y="2933001"/>
                <a:ext cx="6217600" cy="1090811"/>
              </a:xfrm>
              <a:prstGeom prst="rect">
                <a:avLst/>
              </a:prstGeom>
              <a:blipFill rotWithShape="0">
                <a:blip r:embed="rId5"/>
                <a:stretch>
                  <a:fillRect l="-294" b="-16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505101" y="4598617"/>
            <a:ext cx="5104731" cy="1020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&lt;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Remp[f]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이 동일하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다는 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가정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&gt;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 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-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n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이 증가한다면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logn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/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n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의 꼴 임으로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Capacity term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은 감소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-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h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가 증가한다면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h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/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logh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의 꼴 임으로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Capacity term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은 증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가</a:t>
            </a:r>
            <a:endParaRPr kumimoji="0" 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AE77C-2094-4CF1-9029-A35A33D6E12E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70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SVM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8232" y="1825152"/>
            <a:ext cx="40057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212121"/>
                </a:solidFill>
                <a:latin typeface="나눔스퀘어라운드"/>
                <a:ea typeface="나눔스퀘어" panose="020B0600000101010101" pitchFamily="50" charset="-127"/>
              </a:rPr>
              <a:t>SVM (support vector machine)</a:t>
            </a:r>
          </a:p>
          <a:p>
            <a:r>
              <a:rPr lang="en-US" altLang="ko-KR" b="1" dirty="0">
                <a:solidFill>
                  <a:srgbClr val="212121"/>
                </a:solidFill>
                <a:latin typeface="나눔스퀘어라운드"/>
                <a:ea typeface="나눔스퀘어" panose="020B0600000101010101" pitchFamily="50" charset="-127"/>
              </a:rPr>
              <a:t>    - </a:t>
            </a:r>
            <a:r>
              <a:rPr lang="en-US" altLang="ko-KR" b="1" dirty="0">
                <a:latin typeface="나눔스퀘어라운드"/>
              </a:rPr>
              <a:t>Structural Risk Minimization</a:t>
            </a:r>
          </a:p>
          <a:p>
            <a:endParaRPr lang="en-US" altLang="ko-KR" b="1" i="0" dirty="0">
              <a:solidFill>
                <a:srgbClr val="212121"/>
              </a:solidFill>
              <a:effectLst/>
              <a:latin typeface="나눔스퀘어라운드"/>
              <a:ea typeface="나눔스퀘어" panose="020B0600000101010101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99942" y="2660797"/>
            <a:ext cx="74781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 margin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을 최대화 하는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것이 </a:t>
            </a:r>
            <a:r>
              <a:rPr lang="en-US" altLang="ko-KR" sz="1400" dirty="0">
                <a:solidFill>
                  <a:srgbClr val="000000"/>
                </a:solidFill>
                <a:latin typeface="나눔스퀘어라운드"/>
              </a:rPr>
              <a:t> Test error bound 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을 최소화 하는 것인지 그 이유를 알아보</a:t>
            </a:r>
            <a:r>
              <a:rPr lang="ko-KR" altLang="en-US" sz="1400" dirty="0">
                <a:latin typeface="+mn-ea"/>
              </a:rPr>
              <a:t>자</a:t>
            </a:r>
            <a:endParaRPr kumimoji="0" 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433" y="3392042"/>
            <a:ext cx="2085975" cy="647700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498695" y="3390499"/>
            <a:ext cx="4251485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D</a:t>
            </a:r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input</a:t>
            </a:r>
            <a:r>
              <a:rPr kumimoji="0" 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의 차원수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(dimensionality) 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R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=</a:t>
            </a:r>
            <a:r>
              <a:rPr kumimoji="0" 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전체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data</a:t>
            </a:r>
            <a:r>
              <a:rPr kumimoji="0" 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를 감싸는 가장 작은 </a:t>
            </a:r>
            <a:r>
              <a:rPr kumimoji="0" 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초구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(Hypersphere)</a:t>
            </a:r>
            <a:r>
              <a:rPr kumimoji="0" 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의 반지름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Δ</a:t>
            </a:r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margin</a:t>
            </a:r>
            <a:r>
              <a:rPr lang="ko-KR" altLang="en-US" sz="1100" dirty="0">
                <a:solidFill>
                  <a:srgbClr val="000000"/>
                </a:solidFill>
                <a:latin typeface="+mn-ea"/>
              </a:rPr>
              <a:t>의 크기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812516" y="4464383"/>
            <a:ext cx="9110827" cy="307777"/>
            <a:chOff x="1803162" y="4508240"/>
            <a:chExt cx="9110827" cy="307777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1803162" y="4508240"/>
              <a:ext cx="911082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latinLnBrk="0"/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- </a:t>
              </a:r>
              <a:r>
                <a:rPr kumimoji="0" lang="ko-KR" altLang="ko-K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input data</a:t>
              </a:r>
              <a:r>
                <a:rPr kumimoji="0" lang="ko-K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가 주어졌을 때 </a:t>
              </a:r>
              <a:r>
                <a:rPr kumimoji="0" lang="ko-KR" altLang="ko-K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D</a:t>
              </a:r>
              <a:r>
                <a:rPr kumimoji="0" lang="ko-K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와 </a:t>
              </a:r>
              <a:r>
                <a:rPr kumimoji="0" lang="ko-KR" altLang="ko-K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R</a:t>
              </a:r>
              <a:r>
                <a:rPr kumimoji="0" lang="ko-K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은 고</a:t>
              </a:r>
              <a:r>
                <a:rPr lang="ko-KR" altLang="en-US" sz="1400" dirty="0">
                  <a:solidFill>
                    <a:srgbClr val="000000"/>
                  </a:solidFill>
                  <a:latin typeface="+mn-ea"/>
                </a:rPr>
                <a:t>정</a:t>
              </a: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.</a:t>
              </a:r>
              <a:r>
                <a:rPr kumimoji="0" lang="ko-KR" altLang="ko-K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 </a:t>
              </a:r>
              <a:r>
                <a:rPr kumimoji="0" lang="ko-K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그렇다면 </a:t>
              </a:r>
              <a:r>
                <a:rPr kumimoji="0" lang="ko-KR" altLang="ko-K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margin</a:t>
              </a:r>
              <a:r>
                <a:rPr kumimoji="0" lang="ko-K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을 충분히 크게 하여</a:t>
              </a:r>
              <a:r>
                <a:rPr kumimoji="0" lang="ko-KR" altLang="ko-K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, h≤</a:t>
              </a:r>
              <a:r>
                <a:rPr kumimoji="0" lang="en-US" altLang="ko-KR" sz="1400" b="0" i="0" u="none" strike="noStrike" cap="none" normalizeH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         </a:t>
              </a:r>
              <a:r>
                <a:rPr kumimoji="0" lang="ko-KR" altLang="ko-K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+1</a:t>
              </a:r>
              <a:r>
                <a:rPr lang="ko-KR" altLang="en-US" sz="1400" dirty="0">
                  <a:solidFill>
                    <a:srgbClr val="000000"/>
                  </a:solidFill>
                  <a:latin typeface="+mn-ea"/>
                </a:rPr>
                <a:t>≤ </a:t>
              </a:r>
              <a:r>
                <a:rPr lang="en-US" altLang="ko-KR" sz="1400" dirty="0">
                  <a:solidFill>
                    <a:srgbClr val="000000"/>
                  </a:solidFill>
                  <a:latin typeface="+mn-ea"/>
                </a:rPr>
                <a:t>Dimension + 1</a:t>
              </a:r>
              <a:endPara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77579" y="4512680"/>
              <a:ext cx="399100" cy="302531"/>
            </a:xfrm>
            <a:prstGeom prst="rect">
              <a:avLst/>
            </a:prstGeom>
          </p:spPr>
        </p:pic>
      </p:grp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1747211" y="4834797"/>
            <a:ext cx="676999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 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-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margin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을 최대화 </a:t>
            </a:r>
            <a:r>
              <a:rPr kumimoji="0" 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하는것이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CapacityTerm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을 최소화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하여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전체적인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loss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를 줄인다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  <a:endParaRPr kumimoji="0" 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598063" y="5702997"/>
            <a:ext cx="979348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Maximize the margin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⇒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 Minimizing the VC dimension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⇒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 Minimizing the Expected Risk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(test error)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73936" y="3144852"/>
            <a:ext cx="7041735" cy="1068225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B88152-CFCB-46F1-AA33-5F980D6DFA56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016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SVM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8232" y="1825152"/>
            <a:ext cx="656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Support Vector Machine : Hard margin vs. Soft margin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853595"/>
              </p:ext>
            </p:extLst>
          </p:nvPr>
        </p:nvGraphicFramePr>
        <p:xfrm>
          <a:off x="1638423" y="3343446"/>
          <a:ext cx="8127999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Hard margin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Soft margin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Linearly separable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Basic form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(Case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Introduce </a:t>
                      </a:r>
                      <a:r>
                        <a:rPr lang="en-US" sz="1600" b="1" dirty="0">
                          <a:effectLst/>
                        </a:rPr>
                        <a:t>penalty terms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(Case 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Linearly non-separable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Utilize </a:t>
                      </a:r>
                      <a:r>
                        <a:rPr lang="en-US" sz="1600" b="1" dirty="0">
                          <a:effectLst/>
                        </a:rPr>
                        <a:t>Kernel trick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Introduce </a:t>
                      </a:r>
                      <a:r>
                        <a:rPr lang="en-US" sz="1600" b="1" dirty="0">
                          <a:effectLst/>
                        </a:rPr>
                        <a:t>penalty terms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Utilize </a:t>
                      </a:r>
                      <a:r>
                        <a:rPr lang="en-US" sz="1600" b="1" dirty="0">
                          <a:effectLst/>
                        </a:rPr>
                        <a:t>Kernel trick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(Case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33635" y="2272247"/>
            <a:ext cx="113338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Roboto"/>
              </a:rPr>
              <a:t>SVM</a:t>
            </a:r>
            <a:r>
              <a:rPr lang="ko-KR" altLang="en-US" sz="1200" dirty="0">
                <a:solidFill>
                  <a:srgbClr val="000000"/>
                </a:solidFill>
                <a:latin typeface="Roboto"/>
              </a:rPr>
              <a:t>은 </a:t>
            </a:r>
            <a:r>
              <a:rPr lang="en-US" altLang="ko-KR" sz="1200" dirty="0">
                <a:solidFill>
                  <a:srgbClr val="000000"/>
                </a:solidFill>
                <a:latin typeface="Roboto"/>
              </a:rPr>
              <a:t>margin</a:t>
            </a:r>
            <a:r>
              <a:rPr lang="ko-KR" altLang="en-US" sz="1200" dirty="0">
                <a:solidFill>
                  <a:srgbClr val="000000"/>
                </a:solidFill>
                <a:latin typeface="Roboto"/>
              </a:rPr>
              <a:t>을 벗어나는 예외를 허용하는 </a:t>
            </a:r>
            <a:r>
              <a:rPr lang="en-US" altLang="ko-KR" sz="1200" dirty="0">
                <a:solidFill>
                  <a:srgbClr val="000000"/>
                </a:solidFill>
                <a:latin typeface="Roboto"/>
              </a:rPr>
              <a:t>Soft margin </a:t>
            </a:r>
            <a:r>
              <a:rPr lang="ko-KR" altLang="en-US" sz="1200" dirty="0">
                <a:solidFill>
                  <a:srgbClr val="000000"/>
                </a:solidFill>
                <a:latin typeface="Roboto"/>
              </a:rPr>
              <a:t>방법과</a:t>
            </a:r>
            <a:r>
              <a:rPr lang="en-US" altLang="ko-KR" sz="1200" dirty="0">
                <a:solidFill>
                  <a:srgbClr val="000000"/>
                </a:solidFill>
                <a:latin typeface="Roboto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Roboto"/>
              </a:rPr>
              <a:t>허용하지 않는 </a:t>
            </a:r>
            <a:r>
              <a:rPr lang="en-US" altLang="ko-KR" sz="1200" dirty="0">
                <a:solidFill>
                  <a:srgbClr val="000000"/>
                </a:solidFill>
                <a:latin typeface="Roboto"/>
              </a:rPr>
              <a:t>Hard margin </a:t>
            </a:r>
            <a:r>
              <a:rPr lang="ko-KR" altLang="en-US" sz="1200" dirty="0">
                <a:solidFill>
                  <a:srgbClr val="000000"/>
                </a:solidFill>
                <a:latin typeface="Roboto"/>
              </a:rPr>
              <a:t>방법으로 구분</a:t>
            </a:r>
            <a:endParaRPr lang="en-US" altLang="ko-KR" sz="1200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0DC1ED-2B3D-4FCA-B642-A36A7350CB7C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55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06" y="2349731"/>
            <a:ext cx="2548116" cy="13063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44837" y="3933659"/>
                <a:ext cx="30712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𝑝𝑙𝑢𝑠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𝑝𝑙𝑎𝑛𝑒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h𝑦𝑝𝑒𝑟𝑝𝑙𝑎𝑛𝑒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837" y="3933659"/>
                <a:ext cx="3071296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150" y="2396025"/>
            <a:ext cx="2686050" cy="2796086"/>
          </a:xfrm>
          <a:prstGeom prst="rect">
            <a:avLst/>
          </a:prstGeom>
        </p:spPr>
      </p:pic>
      <p:sp>
        <p:nvSpPr>
          <p:cNvPr id="25" name="U자형 화살표 24"/>
          <p:cNvSpPr/>
          <p:nvPr/>
        </p:nvSpPr>
        <p:spPr>
          <a:xfrm>
            <a:off x="756116" y="2127903"/>
            <a:ext cx="45719" cy="4571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U자형 화살표 25"/>
          <p:cNvSpPr/>
          <p:nvPr/>
        </p:nvSpPr>
        <p:spPr>
          <a:xfrm rot="5400000">
            <a:off x="4196379" y="2698922"/>
            <a:ext cx="431651" cy="307648"/>
          </a:xfrm>
          <a:prstGeom prst="uturnArrow">
            <a:avLst>
              <a:gd name="adj1" fmla="val 12499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3674" y="3769531"/>
            <a:ext cx="1057275" cy="23812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5909" y="2636919"/>
            <a:ext cx="1166852" cy="285750"/>
          </a:xfrm>
          <a:prstGeom prst="rect">
            <a:avLst/>
          </a:prstGeom>
        </p:spPr>
      </p:pic>
      <p:sp>
        <p:nvSpPr>
          <p:cNvPr id="29" name="U자형 화살표 28"/>
          <p:cNvSpPr/>
          <p:nvPr/>
        </p:nvSpPr>
        <p:spPr>
          <a:xfrm rot="5400000">
            <a:off x="4196377" y="3734770"/>
            <a:ext cx="431651" cy="307648"/>
          </a:xfrm>
          <a:prstGeom prst="uturnArrow">
            <a:avLst>
              <a:gd name="adj1" fmla="val 12499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0026" y="5259042"/>
            <a:ext cx="1878296" cy="4711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8410" y="5867338"/>
            <a:ext cx="2939982" cy="55725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2" name="U자형 화살표 31"/>
          <p:cNvSpPr/>
          <p:nvPr/>
        </p:nvSpPr>
        <p:spPr>
          <a:xfrm rot="5400000">
            <a:off x="4196377" y="5038287"/>
            <a:ext cx="431651" cy="307648"/>
          </a:xfrm>
          <a:prstGeom prst="uturnArrow">
            <a:avLst>
              <a:gd name="adj1" fmla="val 12499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62256" y="4977050"/>
            <a:ext cx="128819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solidFill>
                  <a:srgbClr val="000000"/>
                </a:solidFill>
                <a:latin typeface="나눔스퀘어라운드"/>
              </a:rPr>
              <a:t>우리의 목표는 </a:t>
            </a:r>
            <a:endParaRPr lang="en-US" altLang="ko-KR" sz="1050" b="1" dirty="0">
              <a:solidFill>
                <a:srgbClr val="000000"/>
              </a:solidFill>
              <a:latin typeface="나눔스퀘어라운드"/>
            </a:endParaRPr>
          </a:p>
          <a:p>
            <a:pPr algn="ctr"/>
            <a:r>
              <a:rPr lang="en-US" altLang="ko-KR" sz="1050" b="1" dirty="0">
                <a:solidFill>
                  <a:srgbClr val="000000"/>
                </a:solidFill>
                <a:latin typeface="나눔스퀘어라운드"/>
              </a:rPr>
              <a:t>margin</a:t>
            </a:r>
            <a:r>
              <a:rPr lang="ko-KR" altLang="en-US" sz="1050" b="1" dirty="0">
                <a:solidFill>
                  <a:srgbClr val="000000"/>
                </a:solidFill>
                <a:latin typeface="나눔스퀘어라운드"/>
              </a:rPr>
              <a:t>을 최대화</a:t>
            </a:r>
            <a:endParaRPr lang="ko-KR" altLang="en-US" sz="1050" b="1" dirty="0">
              <a:latin typeface="나눔스퀘어라운드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3849" y="1831656"/>
            <a:ext cx="418454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나눔스퀘어라운드"/>
              </a:rPr>
              <a:t>Hard margin &amp; Linearly separable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6427" y="4783110"/>
            <a:ext cx="2200275" cy="33127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6428" y="5288541"/>
            <a:ext cx="2200275" cy="28107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73871" y="5887867"/>
            <a:ext cx="2065393" cy="53673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40" name="TextBox 39"/>
          <p:cNvSpPr txBox="1"/>
          <p:nvPr/>
        </p:nvSpPr>
        <p:spPr>
          <a:xfrm>
            <a:off x="179842" y="5822801"/>
            <a:ext cx="1256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>
                <a:solidFill>
                  <a:srgbClr val="FF0000"/>
                </a:solidFill>
              </a:rPr>
              <a:t>Objective Function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86978" y="5961300"/>
            <a:ext cx="125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>
                <a:solidFill>
                  <a:srgbClr val="FF0000"/>
                </a:solidFill>
              </a:rPr>
              <a:t>Constraint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Hard margin &amp; Linearly separable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3A573E-6FAA-4608-8974-525E6A4442BC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300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06" y="2349731"/>
            <a:ext cx="2548116" cy="13063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44837" y="3933659"/>
                <a:ext cx="30712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𝑝𝑙𝑢𝑠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𝑝𝑙𝑎𝑛𝑒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h𝑦𝑝𝑒𝑟𝑝𝑙𝑎𝑛𝑒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837" y="3933659"/>
                <a:ext cx="3071296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150" y="2396025"/>
            <a:ext cx="2686050" cy="2796086"/>
          </a:xfrm>
          <a:prstGeom prst="rect">
            <a:avLst/>
          </a:prstGeom>
        </p:spPr>
      </p:pic>
      <p:sp>
        <p:nvSpPr>
          <p:cNvPr id="25" name="U자형 화살표 24"/>
          <p:cNvSpPr/>
          <p:nvPr/>
        </p:nvSpPr>
        <p:spPr>
          <a:xfrm>
            <a:off x="756116" y="2127903"/>
            <a:ext cx="45719" cy="4571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U자형 화살표 25"/>
          <p:cNvSpPr/>
          <p:nvPr/>
        </p:nvSpPr>
        <p:spPr>
          <a:xfrm rot="5400000">
            <a:off x="4196379" y="2698922"/>
            <a:ext cx="431651" cy="307648"/>
          </a:xfrm>
          <a:prstGeom prst="uturnArrow">
            <a:avLst>
              <a:gd name="adj1" fmla="val 12499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3674" y="3769531"/>
            <a:ext cx="1057275" cy="23812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5909" y="2636919"/>
            <a:ext cx="1166852" cy="285750"/>
          </a:xfrm>
          <a:prstGeom prst="rect">
            <a:avLst/>
          </a:prstGeom>
        </p:spPr>
      </p:pic>
      <p:sp>
        <p:nvSpPr>
          <p:cNvPr id="29" name="U자형 화살표 28"/>
          <p:cNvSpPr/>
          <p:nvPr/>
        </p:nvSpPr>
        <p:spPr>
          <a:xfrm rot="5400000">
            <a:off x="4196377" y="3734770"/>
            <a:ext cx="431651" cy="307648"/>
          </a:xfrm>
          <a:prstGeom prst="uturnArrow">
            <a:avLst>
              <a:gd name="adj1" fmla="val 12499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0026" y="5259042"/>
            <a:ext cx="1878296" cy="4711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8410" y="5867338"/>
            <a:ext cx="2939982" cy="55725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2" name="U자형 화살표 31"/>
          <p:cNvSpPr/>
          <p:nvPr/>
        </p:nvSpPr>
        <p:spPr>
          <a:xfrm rot="5400000">
            <a:off x="4196377" y="5038287"/>
            <a:ext cx="431651" cy="307648"/>
          </a:xfrm>
          <a:prstGeom prst="uturnArrow">
            <a:avLst>
              <a:gd name="adj1" fmla="val 12499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62256" y="4977050"/>
            <a:ext cx="128819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solidFill>
                  <a:srgbClr val="000000"/>
                </a:solidFill>
                <a:latin typeface="나눔스퀘어라운드"/>
              </a:rPr>
              <a:t>우리의 목표는 </a:t>
            </a:r>
            <a:endParaRPr lang="en-US" altLang="ko-KR" sz="1050" b="1" dirty="0">
              <a:solidFill>
                <a:srgbClr val="000000"/>
              </a:solidFill>
              <a:latin typeface="나눔스퀘어라운드"/>
            </a:endParaRPr>
          </a:p>
          <a:p>
            <a:pPr algn="ctr"/>
            <a:r>
              <a:rPr lang="en-US" altLang="ko-KR" sz="1050" b="1" dirty="0">
                <a:solidFill>
                  <a:srgbClr val="000000"/>
                </a:solidFill>
                <a:latin typeface="나눔스퀘어라운드"/>
              </a:rPr>
              <a:t>margin</a:t>
            </a:r>
            <a:r>
              <a:rPr lang="ko-KR" altLang="en-US" sz="1050" b="1" dirty="0">
                <a:solidFill>
                  <a:srgbClr val="000000"/>
                </a:solidFill>
                <a:latin typeface="나눔스퀘어라운드"/>
              </a:rPr>
              <a:t>을 최대화</a:t>
            </a:r>
            <a:endParaRPr lang="ko-KR" altLang="en-US" sz="1050" b="1" dirty="0">
              <a:latin typeface="나눔스퀘어라운드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3849" y="1831656"/>
            <a:ext cx="418454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나눔스퀘어라운드"/>
              </a:rPr>
              <a:t>Hard margin &amp; Linearly separable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6427" y="4783110"/>
            <a:ext cx="2200275" cy="33127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6428" y="5288541"/>
            <a:ext cx="2200275" cy="28107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73871" y="5887867"/>
            <a:ext cx="2065393" cy="53673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40" name="TextBox 39"/>
          <p:cNvSpPr txBox="1"/>
          <p:nvPr/>
        </p:nvSpPr>
        <p:spPr>
          <a:xfrm>
            <a:off x="179842" y="5822801"/>
            <a:ext cx="1256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>
                <a:solidFill>
                  <a:srgbClr val="FF0000"/>
                </a:solidFill>
              </a:rPr>
              <a:t>Objective Function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86978" y="5961300"/>
            <a:ext cx="125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>
                <a:solidFill>
                  <a:srgbClr val="FF0000"/>
                </a:solidFill>
              </a:rPr>
              <a:t>Constraint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282011" y="1367326"/>
            <a:ext cx="12656321" cy="5281301"/>
          </a:xfrm>
          <a:prstGeom prst="rect">
            <a:avLst/>
          </a:prstGeom>
          <a:solidFill>
            <a:schemeClr val="bg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Constraint</a:t>
            </a:r>
            <a:r>
              <a:rPr lang="ko-KR" altLang="en-US" dirty="0"/>
              <a:t>를 고려해서 최적의 해를 찾는 </a:t>
            </a:r>
            <a:r>
              <a:rPr lang="en-US" altLang="ko-KR" dirty="0"/>
              <a:t>Objective Function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찾아야 해</a:t>
            </a:r>
            <a:endParaRPr lang="en-US" altLang="ko-KR" dirty="0"/>
          </a:p>
          <a:p>
            <a:pPr algn="ctr"/>
            <a:r>
              <a:rPr lang="en-US" altLang="ko-KR" sz="2400" dirty="0" err="1"/>
              <a:t>Lagrangian</a:t>
            </a:r>
            <a:r>
              <a:rPr lang="en-US" altLang="ko-KR" sz="2400" dirty="0"/>
              <a:t> Multiplier &gt; Dual problem &gt; check KKT condition </a:t>
            </a:r>
          </a:p>
          <a:p>
            <a:pPr algn="ctr"/>
            <a:endParaRPr lang="en-US" altLang="ko-KR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Hard margin &amp; Linearly separable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A13664-CD22-4D35-A609-D9A96F4FCAA8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80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Hard margin &amp; Linearly separable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U자형 화살표 24"/>
          <p:cNvSpPr/>
          <p:nvPr/>
        </p:nvSpPr>
        <p:spPr>
          <a:xfrm>
            <a:off x="756116" y="2127903"/>
            <a:ext cx="45719" cy="4571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0280" y="1904111"/>
            <a:ext cx="7734874" cy="86177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Hard margin &amp; Linearly separable</a:t>
            </a:r>
          </a:p>
          <a:p>
            <a:r>
              <a:rPr lang="en-US" altLang="ko-KR" sz="1600" b="1" dirty="0">
                <a:latin typeface="나눔스퀘어라운드"/>
              </a:rPr>
              <a:t>  </a:t>
            </a:r>
            <a:r>
              <a:rPr lang="en-US" altLang="ko-KR" sz="1400" b="1" dirty="0">
                <a:latin typeface="나눔스퀘어라운드"/>
              </a:rPr>
              <a:t>   - Lagrange Multiplier Method : </a:t>
            </a:r>
            <a:r>
              <a:rPr lang="ko-KR" altLang="en-US" sz="1400" dirty="0">
                <a:solidFill>
                  <a:srgbClr val="000000"/>
                </a:solidFill>
                <a:latin typeface="Spoqa Han Sans"/>
              </a:rPr>
              <a:t>제약 조건이 있는 최적화 문제를 풀기 위해 고안한 방법</a:t>
            </a:r>
            <a:endParaRPr lang="ko-KR" altLang="en-US" sz="1400" dirty="0"/>
          </a:p>
          <a:p>
            <a:endParaRPr lang="en-US" altLang="ko-KR" sz="1600" b="1" dirty="0">
              <a:latin typeface="나눔스퀘어라운드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351" y="3042287"/>
            <a:ext cx="5968949" cy="1537860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433351" y="4543585"/>
            <a:ext cx="696231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>
              <a:latin typeface="나눔스퀘어라운드"/>
            </a:endParaRPr>
          </a:p>
          <a:p>
            <a:pPr latinLnBrk="0"/>
            <a:r>
              <a:rPr lang="ko-KR" altLang="ko-KR" sz="1100" dirty="0">
                <a:solidFill>
                  <a:srgbClr val="000000"/>
                </a:solidFill>
                <a:latin typeface="나눔스퀘어라운드"/>
                <a:ea typeface="MathJax_Math-italic"/>
              </a:rPr>
              <a:t>g</a:t>
            </a:r>
            <a:r>
              <a:rPr lang="ko-KR" altLang="ko-KR" sz="1100" dirty="0">
                <a:solidFill>
                  <a:srgbClr val="000000"/>
                </a:solidFill>
                <a:latin typeface="나눔스퀘어라운드"/>
                <a:ea typeface="MathJax_Main"/>
              </a:rPr>
              <a:t>(</a:t>
            </a:r>
            <a:r>
              <a:rPr lang="ko-KR" altLang="ko-KR" sz="1100" dirty="0">
                <a:solidFill>
                  <a:srgbClr val="000000"/>
                </a:solidFill>
                <a:latin typeface="나눔스퀘어라운드"/>
                <a:ea typeface="MathJax_Math-italic"/>
              </a:rPr>
              <a:t>x</a:t>
            </a:r>
            <a:r>
              <a:rPr lang="ko-KR" altLang="ko-KR" sz="1100" dirty="0">
                <a:solidFill>
                  <a:srgbClr val="000000"/>
                </a:solidFill>
                <a:latin typeface="나눔스퀘어라운드"/>
                <a:ea typeface="MathJax_Main"/>
              </a:rPr>
              <a:t>,</a:t>
            </a:r>
            <a:r>
              <a:rPr lang="ko-KR" altLang="ko-KR" sz="1100" dirty="0">
                <a:solidFill>
                  <a:srgbClr val="000000"/>
                </a:solidFill>
                <a:latin typeface="나눔스퀘어라운드"/>
                <a:ea typeface="MathJax_Math-italic"/>
              </a:rPr>
              <a:t>y</a:t>
            </a:r>
            <a:r>
              <a:rPr lang="ko-KR" altLang="ko-KR" sz="1100">
                <a:solidFill>
                  <a:srgbClr val="000000"/>
                </a:solidFill>
                <a:latin typeface="나눔스퀘어라운드"/>
                <a:ea typeface="MathJax_Main"/>
              </a:rPr>
              <a:t>)=</a:t>
            </a:r>
            <a:r>
              <a:rPr lang="ko-KR" altLang="ko-KR" sz="1100">
                <a:solidFill>
                  <a:srgbClr val="000000"/>
                </a:solidFill>
                <a:latin typeface="나눔스퀘어라운드"/>
                <a:ea typeface="MathJax_Math-italic"/>
              </a:rPr>
              <a:t>c</a:t>
            </a:r>
            <a:r>
              <a:rPr lang="ko-KR" altLang="ko-KR" sz="1100">
                <a:solidFill>
                  <a:srgbClr val="000000"/>
                </a:solidFill>
                <a:latin typeface="나눔스퀘어라운드"/>
                <a:ea typeface="Spoqa Han Sans"/>
              </a:rPr>
              <a:t>와 </a:t>
            </a:r>
            <a:r>
              <a:rPr lang="ko-KR" altLang="ko-KR" sz="1100">
                <a:solidFill>
                  <a:srgbClr val="000000"/>
                </a:solidFill>
                <a:latin typeface="나눔스퀘어라운드"/>
                <a:ea typeface="MathJax_Math-italic"/>
              </a:rPr>
              <a:t>f</a:t>
            </a:r>
            <a:r>
              <a:rPr lang="ko-KR" altLang="ko-KR" sz="1100">
                <a:solidFill>
                  <a:srgbClr val="000000"/>
                </a:solidFill>
                <a:latin typeface="나눔스퀘어라운드"/>
                <a:ea typeface="MathJax_Main"/>
              </a:rPr>
              <a:t>(</a:t>
            </a:r>
            <a:r>
              <a:rPr lang="ko-KR" altLang="ko-KR" sz="1100">
                <a:solidFill>
                  <a:srgbClr val="000000"/>
                </a:solidFill>
                <a:latin typeface="나눔스퀘어라운드"/>
                <a:ea typeface="MathJax_Math-italic"/>
              </a:rPr>
              <a:t>x</a:t>
            </a:r>
            <a:r>
              <a:rPr lang="ko-KR" altLang="ko-KR" sz="1100">
                <a:solidFill>
                  <a:srgbClr val="000000"/>
                </a:solidFill>
                <a:latin typeface="나눔스퀘어라운드"/>
                <a:ea typeface="MathJax_Main"/>
              </a:rPr>
              <a:t>,</a:t>
            </a:r>
            <a:r>
              <a:rPr lang="ko-KR" altLang="ko-KR" sz="1100">
                <a:solidFill>
                  <a:srgbClr val="000000"/>
                </a:solidFill>
                <a:latin typeface="나눔스퀘어라운드"/>
                <a:ea typeface="MathJax_Math-italic"/>
              </a:rPr>
              <a:t>y</a:t>
            </a:r>
            <a:r>
              <a:rPr lang="ko-KR" altLang="ko-KR" sz="1100">
                <a:solidFill>
                  <a:srgbClr val="000000"/>
                </a:solidFill>
                <a:latin typeface="나눔스퀘어라운드"/>
                <a:ea typeface="MathJax_Main"/>
              </a:rPr>
              <a:t>)</a:t>
            </a:r>
            <a:r>
              <a:rPr lang="ko-KR" altLang="en-US" sz="1100">
                <a:solidFill>
                  <a:srgbClr val="000000"/>
                </a:solidFill>
                <a:latin typeface="나눔스퀘어라운드"/>
                <a:ea typeface="MathJax_Main"/>
              </a:rPr>
              <a:t>가</a:t>
            </a:r>
            <a:r>
              <a:rPr lang="ko-KR" altLang="ko-KR" sz="1100">
                <a:solidFill>
                  <a:srgbClr val="000000"/>
                </a:solidFill>
                <a:latin typeface="나눔스퀘어라운드"/>
                <a:ea typeface="Spoqa Han Sans"/>
              </a:rPr>
              <a:t> </a:t>
            </a:r>
            <a:r>
              <a:rPr lang="ko-KR" altLang="ko-KR" sz="1100" dirty="0">
                <a:solidFill>
                  <a:srgbClr val="000000"/>
                </a:solidFill>
                <a:latin typeface="나눔스퀘어라운드"/>
                <a:ea typeface="Spoqa Han Sans"/>
              </a:rPr>
              <a:t>접할 때</a:t>
            </a:r>
            <a:r>
              <a:rPr lang="ko-KR" altLang="ko-KR" sz="1100">
                <a:solidFill>
                  <a:srgbClr val="000000"/>
                </a:solidFill>
                <a:latin typeface="나눔스퀘어라운드"/>
                <a:ea typeface="Spoqa Han Sans"/>
              </a:rPr>
              <a:t> </a:t>
            </a:r>
            <a:r>
              <a:rPr lang="ko-KR" altLang="ko-KR" sz="1100">
                <a:solidFill>
                  <a:srgbClr val="000000"/>
                </a:solidFill>
                <a:latin typeface="나눔스퀘어라운드"/>
                <a:ea typeface="MathJax_Math-italic"/>
              </a:rPr>
              <a:t>f</a:t>
            </a:r>
            <a:r>
              <a:rPr lang="ko-KR" altLang="ko-KR" sz="1100">
                <a:solidFill>
                  <a:srgbClr val="000000"/>
                </a:solidFill>
                <a:latin typeface="나눔스퀘어라운드"/>
                <a:ea typeface="MathJax_Main"/>
              </a:rPr>
              <a:t>(</a:t>
            </a:r>
            <a:r>
              <a:rPr lang="ko-KR" altLang="ko-KR" sz="1100">
                <a:solidFill>
                  <a:srgbClr val="000000"/>
                </a:solidFill>
                <a:latin typeface="나눔스퀘어라운드"/>
                <a:ea typeface="MathJax_Math-italic"/>
              </a:rPr>
              <a:t>x</a:t>
            </a:r>
            <a:r>
              <a:rPr lang="ko-KR" altLang="ko-KR" sz="1100">
                <a:solidFill>
                  <a:srgbClr val="000000"/>
                </a:solidFill>
                <a:latin typeface="나눔스퀘어라운드"/>
                <a:ea typeface="MathJax_Main"/>
              </a:rPr>
              <a:t>,</a:t>
            </a:r>
            <a:r>
              <a:rPr lang="ko-KR" altLang="ko-KR" sz="1100">
                <a:solidFill>
                  <a:srgbClr val="000000"/>
                </a:solidFill>
                <a:latin typeface="나눔스퀘어라운드"/>
                <a:ea typeface="MathJax_Math-italic"/>
              </a:rPr>
              <a:t>y</a:t>
            </a:r>
            <a:r>
              <a:rPr lang="ko-KR" altLang="ko-KR" sz="1100">
                <a:solidFill>
                  <a:srgbClr val="000000"/>
                </a:solidFill>
                <a:latin typeface="나눔스퀘어라운드"/>
                <a:ea typeface="MathJax_Main"/>
              </a:rPr>
              <a:t>)</a:t>
            </a:r>
            <a:r>
              <a:rPr lang="ko-KR" altLang="ko-KR" sz="1100">
                <a:solidFill>
                  <a:srgbClr val="000000"/>
                </a:solidFill>
                <a:latin typeface="나눔스퀘어라운드"/>
                <a:ea typeface="Spoqa Han Sans"/>
              </a:rPr>
              <a:t>는 </a:t>
            </a:r>
            <a:r>
              <a:rPr lang="ko-KR" altLang="ko-KR" sz="1100" dirty="0">
                <a:solidFill>
                  <a:srgbClr val="000000"/>
                </a:solidFill>
                <a:latin typeface="나눔스퀘어라운드"/>
                <a:ea typeface="Spoqa Han Sans"/>
              </a:rPr>
              <a:t>최대가 된다</a:t>
            </a:r>
            <a:endParaRPr lang="en-US" altLang="ko-KR" sz="1100" dirty="0">
              <a:solidFill>
                <a:srgbClr val="000000"/>
              </a:solidFill>
              <a:latin typeface="나눔스퀘어라운드"/>
              <a:ea typeface="Spoqa Han Sans"/>
            </a:endParaRPr>
          </a:p>
          <a:p>
            <a:pPr latinLnBrk="0"/>
            <a:endParaRPr lang="en-US" altLang="ko-KR" sz="1100" dirty="0">
              <a:solidFill>
                <a:srgbClr val="000000"/>
              </a:solidFill>
              <a:latin typeface="나눔스퀘어라운드"/>
            </a:endParaRPr>
          </a:p>
          <a:p>
            <a:pPr latinLnBrk="0"/>
            <a:r>
              <a:rPr lang="ko-KR" altLang="en-US" sz="1100" dirty="0">
                <a:latin typeface="나눔스퀘어라운드"/>
              </a:rPr>
              <a:t>두 함수 </a:t>
            </a:r>
            <a:r>
              <a:rPr lang="en-US" altLang="ko-KR" sz="1100" dirty="0">
                <a:latin typeface="나눔스퀘어라운드"/>
              </a:rPr>
              <a:t>f</a:t>
            </a:r>
            <a:r>
              <a:rPr lang="ko-KR" altLang="en-US" sz="1100" dirty="0">
                <a:latin typeface="나눔스퀘어라운드"/>
              </a:rPr>
              <a:t>와 </a:t>
            </a:r>
            <a:r>
              <a:rPr lang="en-US" altLang="ko-KR" sz="1100" dirty="0">
                <a:latin typeface="나눔스퀘어라운드"/>
              </a:rPr>
              <a:t>g</a:t>
            </a:r>
            <a:r>
              <a:rPr lang="ko-KR" altLang="en-US" sz="1100" dirty="0">
                <a:latin typeface="나눔스퀘어라운드"/>
              </a:rPr>
              <a:t>가 접한다는 것</a:t>
            </a:r>
            <a:r>
              <a:rPr lang="en-US" altLang="ko-KR" sz="1100" dirty="0">
                <a:latin typeface="나눔스퀘어라운드"/>
              </a:rPr>
              <a:t>??? </a:t>
            </a:r>
            <a:r>
              <a:rPr lang="ko-KR" altLang="en-US" sz="1100" dirty="0">
                <a:latin typeface="나눔스퀘어라운드"/>
              </a:rPr>
              <a:t>두 함수의 </a:t>
            </a:r>
            <a:r>
              <a:rPr lang="en-US" altLang="ko-KR" sz="1100" dirty="0">
                <a:latin typeface="나눔스퀘어라운드"/>
              </a:rPr>
              <a:t>gradient</a:t>
            </a:r>
            <a:r>
              <a:rPr lang="ko-KR" altLang="en-US" sz="1100" dirty="0">
                <a:latin typeface="나눔스퀘어라운드"/>
              </a:rPr>
              <a:t>가 서로 </a:t>
            </a:r>
            <a:r>
              <a:rPr lang="ko-KR" altLang="en-US" sz="1100" dirty="0" err="1">
                <a:latin typeface="나눔스퀘어라운드"/>
              </a:rPr>
              <a:t>상수배인</a:t>
            </a:r>
            <a:r>
              <a:rPr lang="ko-KR" altLang="en-US" sz="1100" dirty="0">
                <a:latin typeface="나눔스퀘어라운드"/>
              </a:rPr>
              <a:t> 관계에 있다는 것</a:t>
            </a:r>
            <a:r>
              <a:rPr lang="en-US" altLang="ko-KR" sz="1100" dirty="0">
                <a:latin typeface="나눔스퀘어라운드"/>
              </a:rPr>
              <a:t>!!</a:t>
            </a:r>
            <a:endParaRPr lang="ko-KR" altLang="en-US" sz="1100" dirty="0">
              <a:latin typeface="나눔스퀘어라운드"/>
            </a:endParaRPr>
          </a:p>
          <a:p>
            <a:pPr latinLnBrk="0"/>
            <a:r>
              <a:rPr lang="ko-KR" altLang="ko-KR" sz="1000" dirty="0">
                <a:latin typeface="나눔스퀘어라운드"/>
              </a:rPr>
              <a:t> </a:t>
            </a:r>
            <a:endParaRPr lang="en-US" altLang="ko-KR" sz="1000" dirty="0">
              <a:latin typeface="나눔스퀘어라운드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33351" y="546691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/>
            <a:r>
              <a:rPr lang="ko-KR" altLang="en-US" sz="1400" dirty="0">
                <a:latin typeface="나눔스퀘어라운드"/>
              </a:rPr>
              <a:t>∇𝑓</a:t>
            </a:r>
            <a:r>
              <a:rPr lang="en-US" altLang="ko-KR" sz="1400" dirty="0">
                <a:latin typeface="나눔스퀘어라운드"/>
              </a:rPr>
              <a:t>(</a:t>
            </a:r>
            <a:r>
              <a:rPr lang="ko-KR" altLang="en-US" sz="1400" dirty="0">
                <a:latin typeface="나눔스퀘어라운드"/>
              </a:rPr>
              <a:t>𝑥</a:t>
            </a:r>
            <a:r>
              <a:rPr lang="en-US" altLang="ko-KR" sz="1400" dirty="0">
                <a:latin typeface="나눔스퀘어라운드"/>
              </a:rPr>
              <a:t>, </a:t>
            </a:r>
            <a:r>
              <a:rPr lang="ko-KR" altLang="en-US" sz="1400" dirty="0">
                <a:latin typeface="나눔스퀘어라운드"/>
              </a:rPr>
              <a:t>𝑦</a:t>
            </a:r>
            <a:r>
              <a:rPr lang="en-US" altLang="ko-KR" sz="1400" dirty="0">
                <a:latin typeface="나눔스퀘어라운드"/>
              </a:rPr>
              <a:t>) = </a:t>
            </a:r>
            <a:r>
              <a:rPr lang="ko-KR" altLang="en-US" sz="1400" dirty="0">
                <a:latin typeface="나눔스퀘어라운드"/>
              </a:rPr>
              <a:t>𝜆∇𝑔</a:t>
            </a:r>
            <a:r>
              <a:rPr lang="en-US" altLang="ko-KR" sz="1400" dirty="0">
                <a:latin typeface="나눔스퀘어라운드"/>
              </a:rPr>
              <a:t>(</a:t>
            </a:r>
            <a:r>
              <a:rPr lang="ko-KR" altLang="en-US" sz="1400" dirty="0">
                <a:latin typeface="나눔스퀘어라운드"/>
              </a:rPr>
              <a:t>𝑥</a:t>
            </a:r>
            <a:r>
              <a:rPr lang="en-US" altLang="ko-KR" sz="1400" dirty="0">
                <a:latin typeface="나눔스퀘어라운드"/>
              </a:rPr>
              <a:t>, </a:t>
            </a:r>
            <a:r>
              <a:rPr lang="ko-KR" altLang="en-US" sz="1400" dirty="0">
                <a:latin typeface="나눔스퀘어라운드"/>
              </a:rPr>
              <a:t>𝑦</a:t>
            </a:r>
            <a:r>
              <a:rPr lang="en-US" altLang="ko-KR" sz="1400" dirty="0">
                <a:latin typeface="나눔스퀘어라운드"/>
              </a:rPr>
              <a:t>)</a:t>
            </a:r>
          </a:p>
          <a:p>
            <a:pPr latinLnBrk="0"/>
            <a:endParaRPr lang="ko-KR" altLang="en-US" sz="1400" dirty="0">
              <a:latin typeface="나눔스퀘어라운드"/>
            </a:endParaRPr>
          </a:p>
          <a:p>
            <a:pPr latinLnBrk="0"/>
            <a:r>
              <a:rPr lang="ko-KR" altLang="en-US" sz="1400">
                <a:latin typeface="나눔스퀘어라운드"/>
              </a:rPr>
              <a:t>𝐿 </a:t>
            </a:r>
            <a:r>
              <a:rPr lang="en-US" altLang="ko-KR" sz="1400">
                <a:latin typeface="나눔스퀘어라운드"/>
              </a:rPr>
              <a:t>(</a:t>
            </a:r>
            <a:r>
              <a:rPr lang="ko-KR" altLang="en-US" sz="1400">
                <a:latin typeface="나눔스퀘어라운드"/>
              </a:rPr>
              <a:t>𝑥</a:t>
            </a:r>
            <a:r>
              <a:rPr lang="en-US" altLang="ko-KR" sz="1400">
                <a:latin typeface="나눔스퀘어라운드"/>
              </a:rPr>
              <a:t>, </a:t>
            </a:r>
            <a:r>
              <a:rPr lang="ko-KR" altLang="en-US" sz="1400">
                <a:latin typeface="나눔스퀘어라운드"/>
              </a:rPr>
              <a:t>𝑦</a:t>
            </a:r>
            <a:r>
              <a:rPr lang="en-US" altLang="ko-KR" sz="1400">
                <a:latin typeface="나눔스퀘어라운드"/>
              </a:rPr>
              <a:t>, </a:t>
            </a:r>
            <a:r>
              <a:rPr lang="ko-KR" altLang="en-US" sz="1400">
                <a:latin typeface="나눔스퀘어라운드"/>
              </a:rPr>
              <a:t>𝜆 </a:t>
            </a:r>
            <a:r>
              <a:rPr lang="en-US" altLang="ko-KR" sz="1400">
                <a:latin typeface="나눔스퀘어라운드"/>
              </a:rPr>
              <a:t>)= </a:t>
            </a:r>
            <a:r>
              <a:rPr lang="ko-KR" altLang="en-US" sz="1400">
                <a:latin typeface="나눔스퀘어라운드"/>
              </a:rPr>
              <a:t>𝑓 </a:t>
            </a:r>
            <a:r>
              <a:rPr lang="en-US" altLang="ko-KR" sz="1400">
                <a:latin typeface="나눔스퀘어라운드"/>
              </a:rPr>
              <a:t>(</a:t>
            </a:r>
            <a:r>
              <a:rPr lang="ko-KR" altLang="en-US" sz="1400">
                <a:latin typeface="나눔스퀘어라운드"/>
              </a:rPr>
              <a:t>𝑥</a:t>
            </a:r>
            <a:r>
              <a:rPr lang="en-US" altLang="ko-KR" sz="1400">
                <a:latin typeface="나눔스퀘어라운드"/>
              </a:rPr>
              <a:t>, </a:t>
            </a:r>
            <a:r>
              <a:rPr lang="ko-KR" altLang="en-US" sz="1400">
                <a:latin typeface="나눔스퀘어라운드"/>
              </a:rPr>
              <a:t>𝑦</a:t>
            </a:r>
            <a:r>
              <a:rPr lang="en-US" altLang="ko-KR" sz="1400">
                <a:latin typeface="나눔스퀘어라운드"/>
              </a:rPr>
              <a:t>)</a:t>
            </a:r>
            <a:r>
              <a:rPr lang="ko-KR" altLang="en-US" sz="1400">
                <a:latin typeface="나눔스퀘어라운드"/>
              </a:rPr>
              <a:t> </a:t>
            </a:r>
            <a:r>
              <a:rPr lang="ko-KR" altLang="en-US" sz="1400" dirty="0">
                <a:latin typeface="나눔스퀘어라운드"/>
              </a:rPr>
              <a:t>− </a:t>
            </a:r>
            <a:r>
              <a:rPr lang="ko-KR" altLang="en-US" sz="1400">
                <a:latin typeface="나눔스퀘어라운드"/>
              </a:rPr>
              <a:t>𝜆𝑔 </a:t>
            </a:r>
            <a:r>
              <a:rPr lang="en-US" altLang="ko-KR" sz="1400">
                <a:latin typeface="나눔스퀘어라운드"/>
              </a:rPr>
              <a:t>(</a:t>
            </a:r>
            <a:r>
              <a:rPr lang="ko-KR" altLang="en-US" sz="1400">
                <a:latin typeface="나눔스퀘어라운드"/>
              </a:rPr>
              <a:t>𝑥</a:t>
            </a:r>
            <a:r>
              <a:rPr lang="en-US" altLang="ko-KR" sz="1400">
                <a:latin typeface="나눔스퀘어라운드"/>
              </a:rPr>
              <a:t>, </a:t>
            </a:r>
            <a:r>
              <a:rPr lang="ko-KR" altLang="en-US" sz="1400">
                <a:latin typeface="나눔스퀘어라운드"/>
              </a:rPr>
              <a:t>𝑦</a:t>
            </a:r>
            <a:r>
              <a:rPr lang="en-US" altLang="ko-KR" sz="1400">
                <a:latin typeface="나눔스퀘어라운드"/>
              </a:rPr>
              <a:t>)</a:t>
            </a:r>
            <a:endParaRPr lang="ko-KR" altLang="en-US" sz="1400" dirty="0">
              <a:latin typeface="나눔스퀘어라운드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561D83-AEE0-4BAF-9DE6-4E473B292E90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19683" y="2765226"/>
            <a:ext cx="96467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solidFill>
                  <a:srgbClr val="000000"/>
                </a:solidFill>
                <a:latin typeface="나눔스퀘어라운드"/>
                <a:ea typeface="Spoqa Han Sans"/>
              </a:rPr>
              <a:t>"제약 조건 </a:t>
            </a:r>
            <a:r>
              <a:rPr lang="ko-KR" altLang="ko-KR" sz="1400">
                <a:solidFill>
                  <a:srgbClr val="000000"/>
                </a:solidFill>
                <a:latin typeface="나눔스퀘어라운드"/>
                <a:ea typeface="MathJax_Math-italic"/>
              </a:rPr>
              <a:t>g</a:t>
            </a:r>
            <a:r>
              <a:rPr lang="ko-KR" altLang="ko-KR" sz="1400">
                <a:solidFill>
                  <a:srgbClr val="000000"/>
                </a:solidFill>
                <a:latin typeface="나눔스퀘어라운드"/>
                <a:ea typeface="Spoqa Han Sans"/>
              </a:rPr>
              <a:t>를 만족하는 </a:t>
            </a:r>
            <a:r>
              <a:rPr lang="ko-KR" altLang="ko-KR" sz="1400">
                <a:solidFill>
                  <a:srgbClr val="000000"/>
                </a:solidFill>
                <a:latin typeface="나눔스퀘어라운드"/>
                <a:ea typeface="MathJax_Math-italic"/>
              </a:rPr>
              <a:t>f</a:t>
            </a:r>
            <a:r>
              <a:rPr lang="ko-KR" altLang="ko-KR" sz="1400">
                <a:solidFill>
                  <a:srgbClr val="000000"/>
                </a:solidFill>
                <a:latin typeface="나눔스퀘어라운드"/>
                <a:ea typeface="Spoqa Han Sans"/>
              </a:rPr>
              <a:t>의 최솟값 또는 최댓값은 </a:t>
            </a:r>
            <a:r>
              <a:rPr lang="ko-KR" altLang="ko-KR" sz="1400">
                <a:solidFill>
                  <a:srgbClr val="000000"/>
                </a:solidFill>
                <a:latin typeface="나눔스퀘어라운드"/>
                <a:ea typeface="MathJax_Math-italic"/>
              </a:rPr>
              <a:t>f</a:t>
            </a:r>
            <a:r>
              <a:rPr lang="ko-KR" altLang="ko-KR" sz="1400">
                <a:solidFill>
                  <a:srgbClr val="000000"/>
                </a:solidFill>
                <a:latin typeface="나눔스퀘어라운드"/>
                <a:ea typeface="Spoqa Han Sans"/>
              </a:rPr>
              <a:t>와 </a:t>
            </a:r>
            <a:r>
              <a:rPr lang="ko-KR" altLang="ko-KR" sz="1400">
                <a:solidFill>
                  <a:srgbClr val="000000"/>
                </a:solidFill>
                <a:latin typeface="나눔스퀘어라운드"/>
                <a:ea typeface="MathJax_Math-italic"/>
              </a:rPr>
              <a:t>g</a:t>
            </a:r>
            <a:r>
              <a:rPr lang="ko-KR" altLang="ko-KR" sz="1400">
                <a:solidFill>
                  <a:srgbClr val="000000"/>
                </a:solidFill>
                <a:latin typeface="나눔스퀘어라운드"/>
                <a:ea typeface="Spoqa Han Sans"/>
              </a:rPr>
              <a:t>가 접하는 지점에 존재할 수도 있다."</a:t>
            </a:r>
            <a:r>
              <a:rPr lang="ko-KR" altLang="ko-KR" sz="1400">
                <a:latin typeface="나눔스퀘어라운드"/>
              </a:rPr>
              <a:t> </a:t>
            </a:r>
            <a:endParaRPr lang="en-US" altLang="ko-KR" sz="1400" dirty="0">
              <a:latin typeface="나눔스퀘어라운드"/>
            </a:endParaRPr>
          </a:p>
        </p:txBody>
      </p:sp>
    </p:spTree>
    <p:extLst>
      <p:ext uri="{BB962C8B-B14F-4D97-AF65-F5344CB8AC3E}">
        <p14:creationId xmlns:p14="http://schemas.microsoft.com/office/powerpoint/2010/main" val="2360895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Hard margin &amp; Linearly separable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U자형 화살표 24"/>
          <p:cNvSpPr/>
          <p:nvPr/>
        </p:nvSpPr>
        <p:spPr>
          <a:xfrm>
            <a:off x="756116" y="2127903"/>
            <a:ext cx="45719" cy="4571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0280" y="1904111"/>
            <a:ext cx="4184543" cy="6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Hard margin &amp; Linearly separable</a:t>
            </a:r>
          </a:p>
          <a:p>
            <a:r>
              <a:rPr lang="en-US" altLang="ko-KR" sz="1600" b="1" dirty="0">
                <a:latin typeface="나눔스퀘어라운드"/>
              </a:rPr>
              <a:t>  </a:t>
            </a:r>
            <a:r>
              <a:rPr lang="en-US" altLang="ko-KR" sz="1400" b="1" dirty="0">
                <a:latin typeface="나눔스퀘어라운드"/>
              </a:rPr>
              <a:t>   - Dual problem</a:t>
            </a:r>
            <a:endParaRPr lang="en-US" altLang="ko-KR" sz="1600" b="1" dirty="0">
              <a:latin typeface="나눔스퀘어라운드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6833" y="2686676"/>
            <a:ext cx="28101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optimization problem </a:t>
            </a:r>
          </a:p>
        </p:txBody>
      </p:sp>
      <p:sp>
        <p:nvSpPr>
          <p:cNvPr id="3" name="오른쪽 화살표 2"/>
          <p:cNvSpPr/>
          <p:nvPr/>
        </p:nvSpPr>
        <p:spPr>
          <a:xfrm rot="8240761">
            <a:off x="5010795" y="3381029"/>
            <a:ext cx="586298" cy="155132"/>
          </a:xfrm>
          <a:prstGeom prst="rightArrow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2840761">
            <a:off x="6265602" y="3393508"/>
            <a:ext cx="586298" cy="155132"/>
          </a:xfrm>
          <a:prstGeom prst="rightArrow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49597" y="3953599"/>
            <a:ext cx="3834746" cy="304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스퀘어라운드"/>
              </a:rPr>
              <a:t>일반적인 부등식</a:t>
            </a:r>
            <a:r>
              <a:rPr lang="en-US" altLang="ko-KR" sz="1000" b="1" dirty="0">
                <a:solidFill>
                  <a:schemeClr val="tx1"/>
                </a:solidFill>
                <a:latin typeface="나눔스퀘어라운드"/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  <a:latin typeface="나눔스퀘어라운드"/>
              </a:rPr>
              <a:t>제약</a:t>
            </a:r>
            <a:r>
              <a:rPr lang="en-US" altLang="ko-KR" sz="1000" b="1" dirty="0">
                <a:solidFill>
                  <a:schemeClr val="tx1"/>
                </a:solidFill>
                <a:latin typeface="나눔스퀘어라운드"/>
              </a:rPr>
              <a:t>), </a:t>
            </a:r>
            <a:r>
              <a:rPr lang="ko-KR" altLang="en-US" sz="1000" b="1" dirty="0">
                <a:solidFill>
                  <a:schemeClr val="tx1"/>
                </a:solidFill>
                <a:latin typeface="나눔스퀘어라운드"/>
              </a:rPr>
              <a:t>등식</a:t>
            </a:r>
            <a:r>
              <a:rPr lang="en-US" altLang="ko-KR" sz="1000" b="1" dirty="0">
                <a:solidFill>
                  <a:schemeClr val="tx1"/>
                </a:solidFill>
                <a:latin typeface="나눔스퀘어라운드"/>
              </a:rPr>
              <a:t>(</a:t>
            </a:r>
            <a:r>
              <a:rPr lang="ko-KR" altLang="en-US" sz="1000" b="1" dirty="0" err="1">
                <a:solidFill>
                  <a:schemeClr val="tx1"/>
                </a:solidFill>
                <a:latin typeface="나눔스퀘어라운드"/>
              </a:rPr>
              <a:t>목적식</a:t>
            </a:r>
            <a:r>
              <a:rPr lang="en-US" altLang="ko-KR" sz="1000" b="1" dirty="0">
                <a:solidFill>
                  <a:schemeClr val="tx1"/>
                </a:solidFill>
                <a:latin typeface="나눔스퀘어라운드"/>
              </a:rPr>
              <a:t>)</a:t>
            </a:r>
            <a:r>
              <a:rPr lang="ko-KR" altLang="en-US" sz="1000" b="1" dirty="0">
                <a:solidFill>
                  <a:schemeClr val="tx1"/>
                </a:solidFill>
                <a:latin typeface="나눔스퀘어라운드"/>
              </a:rPr>
              <a:t>으로 이루어진 최적화 문제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3797" y="3722171"/>
            <a:ext cx="15356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latin typeface="나눔스퀘어라운드"/>
              </a:rPr>
              <a:t>&lt;primal problem&gt;</a:t>
            </a:r>
            <a:endParaRPr lang="ko-KR" altLang="en-US" sz="1050" b="1" dirty="0">
              <a:latin typeface="나눔스퀘어라운드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84553" y="3722171"/>
            <a:ext cx="15356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latin typeface="나눔스퀘어라운드"/>
              </a:rPr>
              <a:t>&lt;dual problem&gt;</a:t>
            </a:r>
            <a:endParaRPr lang="ko-KR" altLang="en-US" sz="1050" b="1" dirty="0">
              <a:latin typeface="나눔스퀘어라운드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85990" y="3949097"/>
            <a:ext cx="3834746" cy="304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나눔스퀘어라운드"/>
              </a:rPr>
              <a:t>라그랑주</a:t>
            </a:r>
            <a:r>
              <a:rPr lang="ko-KR" altLang="en-US" sz="1000" b="1" dirty="0">
                <a:solidFill>
                  <a:schemeClr val="tx1"/>
                </a:solidFill>
                <a:latin typeface="나눔스퀘어라운드"/>
              </a:rPr>
              <a:t> 승수를 통해 만들어진 제약식이 없는 최적화 </a:t>
            </a:r>
            <a:r>
              <a:rPr lang="ko-KR" altLang="en-US" sz="1000" dirty="0">
                <a:solidFill>
                  <a:schemeClr val="tx1"/>
                </a:solidFill>
                <a:latin typeface="나눔스퀘어라운드"/>
              </a:rPr>
              <a:t>문제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982" y="4557534"/>
            <a:ext cx="3609975" cy="170497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650" y="4586693"/>
            <a:ext cx="4819650" cy="15430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2C8216-8982-40C4-88A2-0F164934D6EE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944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Hard margin &amp; Linearly separable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U자형 화살표 24"/>
          <p:cNvSpPr/>
          <p:nvPr/>
        </p:nvSpPr>
        <p:spPr>
          <a:xfrm>
            <a:off x="756116" y="2127903"/>
            <a:ext cx="45719" cy="4571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0280" y="1904111"/>
            <a:ext cx="418454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Hard margin &amp; Linearly separable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013" y="2976110"/>
            <a:ext cx="2731619" cy="29763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128" y="3273743"/>
            <a:ext cx="2662578" cy="54599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103112" y="3425046"/>
            <a:ext cx="563605" cy="2792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706" y="3395256"/>
            <a:ext cx="474693" cy="241369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3204911" y="3878337"/>
            <a:ext cx="2613884" cy="565681"/>
            <a:chOff x="1954414" y="4030426"/>
            <a:chExt cx="2613884" cy="565681"/>
          </a:xfrm>
        </p:grpSpPr>
        <p:sp>
          <p:nvSpPr>
            <p:cNvPr id="27" name="직사각형 26"/>
            <p:cNvSpPr/>
            <p:nvPr/>
          </p:nvSpPr>
          <p:spPr>
            <a:xfrm>
              <a:off x="1954414" y="4030426"/>
              <a:ext cx="2480853" cy="5656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9912" y="4074870"/>
              <a:ext cx="424477" cy="215835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417316" y="4044853"/>
              <a:ext cx="556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latin typeface="나눔스퀘어라운드"/>
                </a:rPr>
                <a:t>이고</a:t>
              </a:r>
              <a:r>
                <a:rPr lang="en-US" altLang="ko-KR" sz="1100" b="1" dirty="0">
                  <a:latin typeface="나눔스퀘어라운드"/>
                </a:rPr>
                <a:t>,</a:t>
              </a:r>
              <a:r>
                <a:rPr lang="en-US" altLang="ko-KR" sz="1200" b="1" dirty="0">
                  <a:latin typeface="나눔스퀘어라운드"/>
                </a:rPr>
                <a:t> </a:t>
              </a:r>
              <a:endParaRPr lang="ko-KR" altLang="en-US" sz="1200" b="1" dirty="0">
                <a:latin typeface="나눔스퀘어라운드"/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76460" y="4084108"/>
              <a:ext cx="667269" cy="187872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507235" y="4047239"/>
              <a:ext cx="10243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latin typeface="나눔스퀘어라운드"/>
                </a:rPr>
                <a:t>이기 때문에</a:t>
              </a: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03114" y="4366296"/>
              <a:ext cx="503354" cy="223207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2502926" y="4319353"/>
              <a:ext cx="20653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latin typeface="나눔스퀘어라운드"/>
                </a:rPr>
                <a:t>는 항상 </a:t>
              </a:r>
              <a:r>
                <a:rPr lang="en-US" altLang="ko-KR" sz="1100" b="1" dirty="0">
                  <a:latin typeface="나눔스퀘어라운드"/>
                </a:rPr>
                <a:t>0</a:t>
              </a:r>
              <a:r>
                <a:rPr lang="ko-KR" altLang="en-US" sz="1100" b="1" dirty="0">
                  <a:latin typeface="나눔스퀘어라운드"/>
                </a:rPr>
                <a:t>보다 작거나 같다</a:t>
              </a:r>
              <a:r>
                <a:rPr lang="en-US" altLang="ko-KR" sz="1100" b="1" dirty="0">
                  <a:latin typeface="나눔스퀘어라운드"/>
                </a:rPr>
                <a:t>. </a:t>
              </a:r>
              <a:endParaRPr lang="ko-KR" altLang="en-US" sz="1100" b="1" dirty="0">
                <a:latin typeface="나눔스퀘어라운드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099096" y="3406250"/>
            <a:ext cx="563605" cy="279206"/>
          </a:xfrm>
          <a:prstGeom prst="rect">
            <a:avLst/>
          </a:prstGeom>
          <a:noFill/>
          <a:ln w="19050">
            <a:solidFill>
              <a:srgbClr val="0C3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5904405" y="3892764"/>
            <a:ext cx="2362132" cy="293730"/>
            <a:chOff x="4594145" y="2926253"/>
            <a:chExt cx="2362132" cy="293730"/>
          </a:xfrm>
        </p:grpSpPr>
        <p:sp>
          <p:nvSpPr>
            <p:cNvPr id="36" name="직사각형 35"/>
            <p:cNvSpPr/>
            <p:nvPr/>
          </p:nvSpPr>
          <p:spPr>
            <a:xfrm>
              <a:off x="4594145" y="2926253"/>
              <a:ext cx="2362132" cy="293730"/>
            </a:xfrm>
            <a:prstGeom prst="rect">
              <a:avLst/>
            </a:prstGeom>
            <a:noFill/>
            <a:ln w="19050">
              <a:solidFill>
                <a:srgbClr val="0C3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70369" y="2982404"/>
              <a:ext cx="650514" cy="20479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5245522" y="2942313"/>
              <a:ext cx="17107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latin typeface="나눔스퀘어라운드"/>
                </a:rPr>
                <a:t>이기 때문에 항상 </a:t>
              </a:r>
              <a:r>
                <a:rPr lang="en-US" altLang="ko-KR" sz="1100" b="1" dirty="0">
                  <a:latin typeface="나눔스퀘어라운드"/>
                </a:rPr>
                <a:t>0</a:t>
              </a:r>
              <a:r>
                <a:rPr lang="ko-KR" altLang="en-US" sz="1100" b="1" dirty="0">
                  <a:latin typeface="나눔스퀘어라운드"/>
                </a:rPr>
                <a:t>이다</a:t>
              </a:r>
              <a:r>
                <a:rPr lang="en-US" altLang="ko-KR" sz="1100" b="1" dirty="0">
                  <a:latin typeface="나눔스퀘어라운드"/>
                </a:rPr>
                <a:t>.</a:t>
              </a:r>
              <a:endParaRPr lang="ko-KR" altLang="en-US" sz="1100" b="1" dirty="0">
                <a:latin typeface="나눔스퀘어라운드"/>
              </a:endParaRPr>
            </a:p>
          </p:txBody>
        </p:sp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5287" y="4906776"/>
            <a:ext cx="4057650" cy="43815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465924" y="5479525"/>
            <a:ext cx="10141189" cy="646331"/>
            <a:chOff x="2318489" y="5458607"/>
            <a:chExt cx="9679922" cy="646331"/>
          </a:xfrm>
        </p:grpSpPr>
        <p:sp>
          <p:nvSpPr>
            <p:cNvPr id="42" name="TextBox 41"/>
            <p:cNvSpPr txBox="1"/>
            <p:nvPr/>
          </p:nvSpPr>
          <p:spPr>
            <a:xfrm>
              <a:off x="2318489" y="5458607"/>
              <a:ext cx="9679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latin typeface="나눔스퀘어라운드"/>
                </a:rPr>
                <a:t>m</a:t>
              </a:r>
              <a:r>
                <a:rPr lang="ko-KR" altLang="en-US" sz="1200" b="1" dirty="0">
                  <a:latin typeface="나눔스퀘어라운드"/>
                </a:rPr>
                <a:t>에 의해  </a:t>
              </a:r>
              <a:r>
                <a:rPr lang="en-US" altLang="ko-KR" sz="1200" b="1" i="1" dirty="0">
                  <a:latin typeface="나눔스퀘어라운드"/>
                </a:rPr>
                <a:t>F(x) </a:t>
              </a:r>
              <a:r>
                <a:rPr lang="ko-KR" altLang="en-US" sz="1200" b="1" dirty="0">
                  <a:latin typeface="나눔스퀘어라운드"/>
                </a:rPr>
                <a:t>의 최대 하한선 </a:t>
              </a:r>
              <a:r>
                <a:rPr lang="en-US" altLang="ko-KR" sz="1200" b="1" dirty="0">
                  <a:latin typeface="나눔스퀘어라운드"/>
                </a:rPr>
                <a:t>(lower bound)</a:t>
              </a:r>
              <a:r>
                <a:rPr lang="ko-KR" altLang="en-US" sz="1200" b="1" dirty="0">
                  <a:latin typeface="나눔스퀘어라운드"/>
                </a:rPr>
                <a:t>이 결정</a:t>
              </a:r>
              <a:r>
                <a:rPr lang="en-US" altLang="ko-KR" sz="1200" b="1" dirty="0">
                  <a:latin typeface="나눔스퀘어라운드"/>
                </a:rPr>
                <a:t>,  max d()       </a:t>
              </a:r>
              <a:r>
                <a:rPr lang="ko-KR" altLang="en-US" sz="1200" b="1" dirty="0">
                  <a:latin typeface="나눔스퀘어라운드"/>
                </a:rPr>
                <a:t>를 찾는 것이 중요</a:t>
              </a:r>
              <a:r>
                <a:rPr lang="en-US" altLang="ko-KR" sz="1200" b="1" dirty="0">
                  <a:latin typeface="나눔스퀘어라운드"/>
                </a:rPr>
                <a:t>(</a:t>
              </a:r>
              <a:r>
                <a:rPr lang="en-US" altLang="ko-KR" sz="1200" b="1" i="1" dirty="0">
                  <a:latin typeface="나눔스퀘어라운드"/>
                </a:rPr>
                <a:t>F(x) </a:t>
              </a:r>
              <a:r>
                <a:rPr lang="ko-KR" altLang="en-US" sz="1200" b="1" dirty="0">
                  <a:latin typeface="나눔스퀘어라운드"/>
                </a:rPr>
                <a:t>의 최솟값을 최대화</a:t>
              </a:r>
              <a:r>
                <a:rPr lang="en-US" altLang="ko-KR" sz="1200" b="1" dirty="0">
                  <a:latin typeface="나눔스퀘어라운드"/>
                </a:rPr>
                <a:t>, page 20</a:t>
              </a:r>
              <a:r>
                <a:rPr lang="ko-KR" altLang="en-US" sz="1200" b="1" dirty="0">
                  <a:latin typeface="나눔스퀘어라운드"/>
                </a:rPr>
                <a:t>에 이유 설명</a:t>
              </a:r>
              <a:r>
                <a:rPr lang="en-US" altLang="ko-KR" sz="1200" b="1" dirty="0">
                  <a:latin typeface="나눔스퀘어라운드"/>
                </a:rPr>
                <a:t> 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b="1" i="1" dirty="0">
                  <a:latin typeface="나눔스퀘어라운드"/>
                </a:rPr>
                <a:t>F(x)</a:t>
              </a:r>
              <a:r>
                <a:rPr lang="ko-KR" altLang="en-US" sz="1200" b="1" dirty="0">
                  <a:latin typeface="나눔스퀘어라운드"/>
                </a:rPr>
                <a:t>와 </a:t>
              </a:r>
              <a:r>
                <a:rPr lang="en-US" altLang="ko-KR" sz="1200" b="1" dirty="0">
                  <a:latin typeface="나눔스퀘어라운드"/>
                </a:rPr>
                <a:t>max          </a:t>
              </a:r>
              <a:r>
                <a:rPr lang="ko-KR" altLang="en-US" sz="1200" b="1" dirty="0">
                  <a:latin typeface="나눔스퀘어라운드"/>
                </a:rPr>
                <a:t>   의 </a:t>
              </a:r>
              <a:r>
                <a:rPr lang="en-US" altLang="ko-KR" sz="1200" b="1" dirty="0">
                  <a:latin typeface="나눔스퀘어라운드"/>
                </a:rPr>
                <a:t>gap</a:t>
              </a:r>
              <a:r>
                <a:rPr lang="ko-KR" altLang="en-US" sz="1200" b="1" dirty="0">
                  <a:latin typeface="나눔스퀘어라운드"/>
                </a:rPr>
                <a:t>이 </a:t>
              </a:r>
              <a:r>
                <a:rPr lang="en-US" altLang="ko-KR" sz="1200" b="1" dirty="0">
                  <a:latin typeface="나눔스퀘어라운드"/>
                </a:rPr>
                <a:t>0 </a:t>
              </a:r>
              <a:r>
                <a:rPr lang="ko-KR" altLang="en-US" sz="1200" b="1" dirty="0">
                  <a:latin typeface="나눔스퀘어라운드"/>
                </a:rPr>
                <a:t>이 되도록 하여 </a:t>
              </a:r>
              <a:r>
                <a:rPr lang="en-US" altLang="ko-KR" sz="1200" b="1" dirty="0">
                  <a:latin typeface="나눔스퀘어라운드"/>
                </a:rPr>
                <a:t>strong duality(zero duality)</a:t>
              </a:r>
              <a:r>
                <a:rPr lang="ko-KR" altLang="en-US" sz="1200" b="1" dirty="0">
                  <a:latin typeface="나눔스퀘어라운드"/>
                </a:rPr>
                <a:t>를 형성하게 함</a:t>
              </a: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74372" y="5569387"/>
              <a:ext cx="176623" cy="182648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34307" y="5555795"/>
              <a:ext cx="504000" cy="225977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77629" y="5822828"/>
              <a:ext cx="510036" cy="213646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12E4A3C-1837-4011-8B86-44470673BDA1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C775F2-76AF-4EB7-A5DF-A1B09B6F4B8E}"/>
              </a:ext>
            </a:extLst>
          </p:cNvPr>
          <p:cNvSpPr txBox="1"/>
          <p:nvPr/>
        </p:nvSpPr>
        <p:spPr>
          <a:xfrm>
            <a:off x="10787088" y="0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887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Hard margin &amp; Linearly separable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U자형 화살표 24"/>
          <p:cNvSpPr/>
          <p:nvPr/>
        </p:nvSpPr>
        <p:spPr>
          <a:xfrm>
            <a:off x="756116" y="2127903"/>
            <a:ext cx="45719" cy="45719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0280" y="1904111"/>
            <a:ext cx="4184543" cy="61555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Hard margin &amp; Linearly separable</a:t>
            </a:r>
          </a:p>
          <a:p>
            <a:r>
              <a:rPr lang="en-US" altLang="ko-KR" sz="1600" b="1" dirty="0">
                <a:latin typeface="나눔스퀘어라운드"/>
              </a:rPr>
              <a:t>  </a:t>
            </a:r>
            <a:r>
              <a:rPr lang="en-US" altLang="ko-KR" sz="1400" b="1" dirty="0">
                <a:latin typeface="나눔스퀘어라운드"/>
              </a:rPr>
              <a:t>   - KKT condition</a:t>
            </a:r>
            <a:endParaRPr lang="en-US" altLang="ko-KR" sz="1600" b="1" dirty="0">
              <a:latin typeface="나눔스퀘어라운드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540371" y="2927438"/>
                <a:ext cx="8897820" cy="4288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1" i="0" smtClean="0">
                            <a:latin typeface="Cambria Math" panose="02040503050406030204" pitchFamily="18" charset="0"/>
                          </a:rPr>
                          <m:t>𝛛</m:t>
                        </m:r>
                      </m:e>
                      <m:sub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sub>
                    </m:sSub>
                    <m:r>
                      <a:rPr lang="en-US" altLang="ko-KR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ko-KR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en-US" altLang="ko-KR" sz="20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(x)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b="1" i="0" smtClean="0">
                                <a:latin typeface="Cambria Math" panose="02040503050406030204" pitchFamily="18" charset="0"/>
                              </a:rPr>
                              <m:t>𝛌</m:t>
                            </m:r>
                          </m:e>
                          <m:sub>
                            <m: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𝐣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𝐣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(x)) = 0  </a:t>
                </a:r>
                <a:r>
                  <a:rPr lang="ko-KR" alt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라그랑주</a:t>
                </a:r>
                <a:r>
                  <a:rPr lang="ko-KR" alt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상수를 제외한 상수로 </a:t>
                </a:r>
                <a:r>
                  <a:rPr lang="ko-KR" alt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편미분</a:t>
                </a:r>
                <a:endParaRPr lang="en-US" altLang="ko-KR" sz="2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371" y="2927438"/>
                <a:ext cx="8897820" cy="428835"/>
              </a:xfrm>
              <a:prstGeom prst="rect">
                <a:avLst/>
              </a:prstGeom>
              <a:blipFill>
                <a:blip r:embed="rId3"/>
                <a:stretch>
                  <a:fillRect l="-617" t="-112676" b="-1633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540371" y="3509134"/>
                <a:ext cx="277082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(x) = 0,  for all </a:t>
                </a:r>
                <a:r>
                  <a:rPr lang="en-US" altLang="ko-KR" sz="2000" b="1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ko-KR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371" y="3509134"/>
                <a:ext cx="2770823" cy="400110"/>
              </a:xfrm>
              <a:prstGeom prst="rect">
                <a:avLst/>
              </a:prstGeom>
              <a:blipFill>
                <a:blip r:embed="rId4"/>
                <a:stretch>
                  <a:fillRect l="-1982" t="-9231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1540371" y="4065175"/>
                <a:ext cx="3932167" cy="429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 ,  for all </a:t>
                </a:r>
                <a:r>
                  <a:rPr lang="en-US" altLang="ko-KR" sz="2000" b="1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ko-KR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,j </a:t>
                </a: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371" y="4065175"/>
                <a:ext cx="3932167" cy="429220"/>
              </a:xfrm>
              <a:prstGeom prst="rect">
                <a:avLst/>
              </a:prstGeom>
              <a:blipFill>
                <a:blip r:embed="rId5"/>
                <a:stretch>
                  <a:fillRect l="-1395" t="-10000" r="-620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540371" y="4648675"/>
                <a:ext cx="213000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all </a:t>
                </a:r>
                <a:r>
                  <a:rPr lang="en-US" altLang="ko-KR" sz="2000" b="1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ko-KR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371" y="4648675"/>
                <a:ext cx="2130007" cy="400110"/>
              </a:xfrm>
              <a:prstGeom prst="rect">
                <a:avLst/>
              </a:prstGeom>
              <a:blipFill>
                <a:blip r:embed="rId6"/>
                <a:stretch>
                  <a:fillRect l="-2579" t="-9231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DC863FC-0E81-4BF5-B2FD-8E3E15AEE57B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32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4B8BCE-D08E-4808-B7A8-A3B3155E0C90}"/>
              </a:ext>
            </a:extLst>
          </p:cNvPr>
          <p:cNvSpPr/>
          <p:nvPr/>
        </p:nvSpPr>
        <p:spPr>
          <a:xfrm rot="16200000">
            <a:off x="-2153920" y="2661920"/>
            <a:ext cx="6350000" cy="2042160"/>
          </a:xfrm>
          <a:custGeom>
            <a:avLst/>
            <a:gdLst>
              <a:gd name="connsiteX0" fmla="*/ 4804816 w 4804816"/>
              <a:gd name="connsiteY0" fmla="*/ 0 h 1400970"/>
              <a:gd name="connsiteX1" fmla="*/ 4804816 w 4804816"/>
              <a:gd name="connsiteY1" fmla="*/ 984813 h 1400970"/>
              <a:gd name="connsiteX2" fmla="*/ 4376936 w 4804816"/>
              <a:gd name="connsiteY2" fmla="*/ 1400970 h 1400970"/>
              <a:gd name="connsiteX3" fmla="*/ 0 w 4804816"/>
              <a:gd name="connsiteY3" fmla="*/ 1400970 h 1400970"/>
              <a:gd name="connsiteX4" fmla="*/ 0 w 4804816"/>
              <a:gd name="connsiteY4" fmla="*/ 0 h 140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4816" h="1400970">
                <a:moveTo>
                  <a:pt x="4804816" y="0"/>
                </a:moveTo>
                <a:lnTo>
                  <a:pt x="4804816" y="984813"/>
                </a:lnTo>
                <a:cubicBezTo>
                  <a:pt x="4804816" y="1214650"/>
                  <a:pt x="4613247" y="1400970"/>
                  <a:pt x="4376936" y="1400970"/>
                </a:cubicBezTo>
                <a:lnTo>
                  <a:pt x="0" y="14009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8C6F52-6F77-4831-BC0D-EC58C3AB448D}"/>
              </a:ext>
            </a:extLst>
          </p:cNvPr>
          <p:cNvSpPr/>
          <p:nvPr/>
        </p:nvSpPr>
        <p:spPr>
          <a:xfrm rot="5400000">
            <a:off x="-1806802" y="3466241"/>
            <a:ext cx="63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spc="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Contents</a:t>
            </a:r>
            <a:endParaRPr lang="ko-KR" altLang="en-US" sz="8000" spc="6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67A160E-DCA7-49A9-88A6-49DAC13F3B4C}"/>
              </a:ext>
            </a:extLst>
          </p:cNvPr>
          <p:cNvGrpSpPr/>
          <p:nvPr/>
        </p:nvGrpSpPr>
        <p:grpSpPr>
          <a:xfrm>
            <a:off x="3326160" y="1472615"/>
            <a:ext cx="8865840" cy="3540680"/>
            <a:chOff x="2929920" y="1588790"/>
            <a:chExt cx="9262080" cy="354068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281D24A-4D8F-44B9-ACFB-4495BCABF5AE}"/>
                </a:ext>
              </a:extLst>
            </p:cNvPr>
            <p:cNvCxnSpPr>
              <a:cxnSpLocks/>
            </p:cNvCxnSpPr>
            <p:nvPr/>
          </p:nvCxnSpPr>
          <p:spPr>
            <a:xfrm>
              <a:off x="2929920" y="1588790"/>
              <a:ext cx="9262080" cy="0"/>
            </a:xfrm>
            <a:prstGeom prst="line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02BC670-7D5C-46E1-BB3B-7122ACEA5ECA}"/>
                </a:ext>
              </a:extLst>
            </p:cNvPr>
            <p:cNvGrpSpPr/>
            <p:nvPr/>
          </p:nvGrpSpPr>
          <p:grpSpPr>
            <a:xfrm>
              <a:off x="2929920" y="1784494"/>
              <a:ext cx="9262080" cy="704706"/>
              <a:chOff x="2411760" y="1347614"/>
              <a:chExt cx="9780240" cy="704706"/>
            </a:xfrm>
          </p:grpSpPr>
          <p:sp>
            <p:nvSpPr>
              <p:cNvPr id="9" name="제목 1">
                <a:extLst>
                  <a:ext uri="{FF2B5EF4-FFF2-40B4-BE49-F238E27FC236}">
                    <a16:creationId xmlns:a16="http://schemas.microsoft.com/office/drawing/2014/main" id="{44A2FBF2-6092-4CB2-8171-187381948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Unit  01 </a:t>
                </a:r>
                <a:r>
                  <a:rPr lang="ko-KR" altLang="en-US" sz="24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ㅣ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SVM</a:t>
                </a: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BACCA40-37BF-4D6D-8755-E6FA739B6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6D52862-8BED-4B68-8FDF-6A99084D37F9}"/>
                </a:ext>
              </a:extLst>
            </p:cNvPr>
            <p:cNvGrpSpPr/>
            <p:nvPr/>
          </p:nvGrpSpPr>
          <p:grpSpPr>
            <a:xfrm>
              <a:off x="2929920" y="2664584"/>
              <a:ext cx="9262080" cy="704706"/>
              <a:chOff x="2411760" y="1347614"/>
              <a:chExt cx="9780240" cy="704706"/>
            </a:xfrm>
          </p:grpSpPr>
          <p:sp>
            <p:nvSpPr>
              <p:cNvPr id="47" name="제목 1">
                <a:extLst>
                  <a:ext uri="{FF2B5EF4-FFF2-40B4-BE49-F238E27FC236}">
                    <a16:creationId xmlns:a16="http://schemas.microsoft.com/office/drawing/2014/main" id="{7A5C544E-43CC-4D28-A824-52BD8E4645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Unit  02 </a:t>
                </a:r>
                <a:r>
                  <a:rPr lang="ko-KR" altLang="en-US" sz="24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ㅣ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Hard Margin &amp; Linearly separable</a:t>
                </a: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0F14E9BF-2023-4CC2-8B3B-4D3412F8D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90BA534-3615-433E-9FEE-51361DD55D2A}"/>
                </a:ext>
              </a:extLst>
            </p:cNvPr>
            <p:cNvGrpSpPr/>
            <p:nvPr/>
          </p:nvGrpSpPr>
          <p:grpSpPr>
            <a:xfrm>
              <a:off x="2929920" y="3544674"/>
              <a:ext cx="9262080" cy="704706"/>
              <a:chOff x="2411760" y="1347614"/>
              <a:chExt cx="9780240" cy="704706"/>
            </a:xfrm>
          </p:grpSpPr>
          <p:sp>
            <p:nvSpPr>
              <p:cNvPr id="50" name="제목 1">
                <a:extLst>
                  <a:ext uri="{FF2B5EF4-FFF2-40B4-BE49-F238E27FC236}">
                    <a16:creationId xmlns:a16="http://schemas.microsoft.com/office/drawing/2014/main" id="{1A7530AE-9758-4C4A-A159-87D760396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Unit  03 </a:t>
                </a:r>
                <a:r>
                  <a:rPr lang="ko-KR" altLang="en-US" sz="24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ㅣ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Soft Margin &amp; Linearly separable</a:t>
                </a: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494FE288-FAAD-43D9-8AC1-7D319C65D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C6B1281-EA45-4694-88A8-FDC1F6E1CE2D}"/>
                </a:ext>
              </a:extLst>
            </p:cNvPr>
            <p:cNvGrpSpPr/>
            <p:nvPr/>
          </p:nvGrpSpPr>
          <p:grpSpPr>
            <a:xfrm>
              <a:off x="2929920" y="4424764"/>
              <a:ext cx="9262080" cy="704706"/>
              <a:chOff x="2411760" y="1347614"/>
              <a:chExt cx="9780240" cy="704706"/>
            </a:xfrm>
          </p:grpSpPr>
          <p:sp>
            <p:nvSpPr>
              <p:cNvPr id="53" name="제목 1">
                <a:extLst>
                  <a:ext uri="{FF2B5EF4-FFF2-40B4-BE49-F238E27FC236}">
                    <a16:creationId xmlns:a16="http://schemas.microsoft.com/office/drawing/2014/main" id="{FADE99C0-471E-4EA4-9B0F-AD95B8DEB9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Unit  04 </a:t>
                </a:r>
                <a:r>
                  <a:rPr lang="ko-KR" altLang="en-US" sz="24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ㅣ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Soft Margin &amp;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non-Linearly separable  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EEF71443-2C50-4C95-8F67-D1353A25E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531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Hard margin &amp; Linearly separable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U자형 화살표 24"/>
          <p:cNvSpPr/>
          <p:nvPr/>
        </p:nvSpPr>
        <p:spPr>
          <a:xfrm>
            <a:off x="756116" y="2127903"/>
            <a:ext cx="45719" cy="45719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0280" y="1904111"/>
            <a:ext cx="4184543" cy="61555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Hard margin &amp; Linearly separable</a:t>
            </a:r>
          </a:p>
          <a:p>
            <a:r>
              <a:rPr lang="en-US" altLang="ko-KR" sz="1600" b="1" dirty="0">
                <a:latin typeface="나눔스퀘어라운드"/>
              </a:rPr>
              <a:t>  </a:t>
            </a:r>
            <a:r>
              <a:rPr lang="en-US" altLang="ko-KR" sz="1400" b="1" dirty="0">
                <a:latin typeface="나눔스퀘어라운드"/>
              </a:rPr>
              <a:t>   - KKT condition &amp; duality example</a:t>
            </a:r>
            <a:endParaRPr lang="en-US" altLang="ko-KR" sz="1600" b="1" dirty="0">
              <a:latin typeface="나눔스퀘어라운드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1030214" y="4958696"/>
                <a:ext cx="3724609" cy="36157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1" i="0" smtClean="0">
                            <a:latin typeface="Cambria Math" panose="02040503050406030204" pitchFamily="18" charset="0"/>
                          </a:rPr>
                          <m:t>𝛛</m:t>
                        </m:r>
                      </m:e>
                      <m:sub>
                        <m:r>
                          <a:rPr lang="en-US" altLang="ko-KR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sub>
                    </m:sSub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altLang="ko-KR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en-US" altLang="ko-KR" sz="16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ko-K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(x)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1" i="0" smtClean="0">
                                <a:latin typeface="Cambria Math" panose="02040503050406030204" pitchFamily="18" charset="0"/>
                              </a:rPr>
                              <m:t>𝛌</m:t>
                            </m:r>
                          </m:e>
                          <m:sub>
                            <m:r>
                              <a:rPr lang="en-US" altLang="ko-KR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𝐣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ko-KR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𝐣</m:t>
                        </m:r>
                      </m:sub>
                    </m:sSub>
                  </m:oMath>
                </a14:m>
                <a:r>
                  <a:rPr lang="en-US" altLang="ko-K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(x)) = 0</a:t>
                </a: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14" y="4958696"/>
                <a:ext cx="3724609" cy="361574"/>
              </a:xfrm>
              <a:prstGeom prst="rect">
                <a:avLst/>
              </a:prstGeom>
              <a:blipFill>
                <a:blip r:embed="rId3"/>
                <a:stretch>
                  <a:fillRect l="-655" t="-100000" b="-15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747" y="4626741"/>
            <a:ext cx="3935560" cy="139361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4729" y="2883659"/>
            <a:ext cx="2939982" cy="62045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2023" y="3715939"/>
            <a:ext cx="2065393" cy="35204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1030215" y="2992031"/>
            <a:ext cx="22386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Objective Function</a:t>
            </a:r>
            <a:endParaRPr lang="ko-KR" alt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30214" y="3693000"/>
            <a:ext cx="22386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Constraint</a:t>
            </a:r>
            <a:endParaRPr lang="ko-KR" altLang="en-US" i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5987" y="3107832"/>
            <a:ext cx="4143375" cy="792561"/>
          </a:xfrm>
          <a:prstGeom prst="rect">
            <a:avLst/>
          </a:prstGeom>
        </p:spPr>
      </p:pic>
      <p:sp>
        <p:nvSpPr>
          <p:cNvPr id="19" name="오른쪽 중괄호 18"/>
          <p:cNvSpPr/>
          <p:nvPr/>
        </p:nvSpPr>
        <p:spPr>
          <a:xfrm>
            <a:off x="6614422" y="3085105"/>
            <a:ext cx="543697" cy="792561"/>
          </a:xfrm>
          <a:prstGeom prst="rightBrace">
            <a:avLst>
              <a:gd name="adj1" fmla="val 12879"/>
              <a:gd name="adj2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10359" y="3155120"/>
            <a:ext cx="2079003" cy="722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530549" y="3877666"/>
            <a:ext cx="2238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>
                <a:solidFill>
                  <a:srgbClr val="FF0000"/>
                </a:solidFill>
              </a:rPr>
              <a:t>Lagrange Multiplier </a:t>
            </a:r>
            <a:endParaRPr lang="ko-KR" altLang="en-US" sz="1200" i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3897" y="4665175"/>
            <a:ext cx="223862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>
                <a:solidFill>
                  <a:srgbClr val="FF0000"/>
                </a:solidFill>
              </a:rPr>
              <a:t>KKT condition</a:t>
            </a:r>
            <a:endParaRPr lang="ko-KR" altLang="en-US" sz="1200" i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7C03BC-D6D9-440A-8A53-612567398ADE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5FB55-CBDC-43ED-A6CC-04CDE9450C4E}"/>
              </a:ext>
            </a:extLst>
          </p:cNvPr>
          <p:cNvSpPr txBox="1"/>
          <p:nvPr/>
        </p:nvSpPr>
        <p:spPr>
          <a:xfrm>
            <a:off x="7051717" y="2781986"/>
            <a:ext cx="28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&lt;Lagrange problem&gt;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691906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Hard margin &amp; Linearly separable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U자형 화살표 24"/>
          <p:cNvSpPr/>
          <p:nvPr/>
        </p:nvSpPr>
        <p:spPr>
          <a:xfrm>
            <a:off x="756116" y="2127903"/>
            <a:ext cx="45719" cy="45719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0280" y="1904111"/>
            <a:ext cx="4184543" cy="61555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Hard margin &amp; Linearly separable</a:t>
            </a:r>
          </a:p>
          <a:p>
            <a:r>
              <a:rPr lang="en-US" altLang="ko-KR" sz="1600" b="1" dirty="0">
                <a:latin typeface="나눔스퀘어라운드"/>
              </a:rPr>
              <a:t>  </a:t>
            </a:r>
            <a:r>
              <a:rPr lang="en-US" altLang="ko-KR" sz="1400" b="1" dirty="0">
                <a:latin typeface="나눔스퀘어라운드"/>
              </a:rPr>
              <a:t>   - KKT condition &amp; duality example</a:t>
            </a:r>
            <a:endParaRPr lang="en-US" altLang="ko-KR" sz="1600" b="1" dirty="0">
              <a:latin typeface="나눔스퀘어라운드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668" y="2743456"/>
            <a:ext cx="4143375" cy="7925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80" y="3923406"/>
            <a:ext cx="2886075" cy="2454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355" y="3923406"/>
            <a:ext cx="3958155" cy="2454514"/>
          </a:xfrm>
          <a:prstGeom prst="rect">
            <a:avLst/>
          </a:prstGeom>
          <a:ln w="28575">
            <a:solidFill>
              <a:srgbClr val="0C30FF"/>
            </a:solidFill>
          </a:ln>
        </p:spPr>
      </p:pic>
      <p:sp>
        <p:nvSpPr>
          <p:cNvPr id="26" name="직사각형 25"/>
          <p:cNvSpPr/>
          <p:nvPr/>
        </p:nvSpPr>
        <p:spPr>
          <a:xfrm>
            <a:off x="2793084" y="2754594"/>
            <a:ext cx="663272" cy="6331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456355" y="2747047"/>
            <a:ext cx="2071688" cy="640690"/>
          </a:xfrm>
          <a:prstGeom prst="rect">
            <a:avLst/>
          </a:prstGeom>
          <a:noFill/>
          <a:ln w="19050">
            <a:solidFill>
              <a:srgbClr val="0C3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3140" y="2815990"/>
            <a:ext cx="2638425" cy="581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28043" y="2886499"/>
            <a:ext cx="63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12337" y="3511648"/>
                <a:ext cx="3879663" cy="418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05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105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05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050" dirty="0" err="1">
                    <a:solidFill>
                      <a:srgbClr val="FF0000"/>
                    </a:solidFill>
                  </a:rPr>
                  <a:t>최고차항</a:t>
                </a:r>
                <a:r>
                  <a:rPr lang="ko-KR" altLang="en-US" sz="1050" dirty="0">
                    <a:solidFill>
                      <a:srgbClr val="FF0000"/>
                    </a:solidFill>
                  </a:rPr>
                  <a:t> 계수는 </a:t>
                </a:r>
                <a:r>
                  <a:rPr lang="en-US" altLang="ko-KR" sz="1050" dirty="0">
                    <a:solidFill>
                      <a:srgbClr val="FF0000"/>
                    </a:solidFill>
                  </a:rPr>
                  <a:t>(-)</a:t>
                </a:r>
                <a:r>
                  <a:rPr lang="ko-KR" altLang="en-US" sz="1050" dirty="0">
                    <a:solidFill>
                      <a:srgbClr val="FF0000"/>
                    </a:solidFill>
                  </a:rPr>
                  <a:t>임으로 </a:t>
                </a:r>
                <a:r>
                  <a:rPr lang="en-US" altLang="ko-KR" sz="1050" dirty="0">
                    <a:solidFill>
                      <a:srgbClr val="FF0000"/>
                    </a:solidFill>
                  </a:rPr>
                  <a:t>minimize</a:t>
                </a:r>
                <a:r>
                  <a:rPr lang="ko-KR" altLang="en-US" sz="1050" dirty="0">
                    <a:solidFill>
                      <a:srgbClr val="FF0000"/>
                    </a:solidFill>
                  </a:rPr>
                  <a:t>이 </a:t>
                </a:r>
                <a:r>
                  <a:rPr lang="en-US" altLang="ko-KR" sz="1050" dirty="0">
                    <a:solidFill>
                      <a:srgbClr val="FF0000"/>
                    </a:solidFill>
                  </a:rPr>
                  <a:t>maximize</a:t>
                </a:r>
                <a:r>
                  <a:rPr lang="ko-KR" altLang="en-US" sz="1050" dirty="0">
                    <a:solidFill>
                      <a:srgbClr val="FF0000"/>
                    </a:solidFill>
                  </a:rPr>
                  <a:t>로 변경</a:t>
                </a:r>
                <a:endParaRPr lang="en-US" altLang="ko-KR" sz="1050" dirty="0">
                  <a:solidFill>
                    <a:srgbClr val="FF0000"/>
                  </a:solidFill>
                </a:endParaRPr>
              </a:p>
              <a:p>
                <a:r>
                  <a:rPr lang="en-US" altLang="ko-KR" sz="1050" dirty="0">
                    <a:solidFill>
                      <a:srgbClr val="FF0000"/>
                    </a:solidFill>
                  </a:rPr>
                  <a:t>(page 17</a:t>
                </a:r>
                <a:r>
                  <a:rPr lang="ko-KR" altLang="en-US" sz="1050" dirty="0">
                    <a:solidFill>
                      <a:srgbClr val="FF0000"/>
                    </a:solidFill>
                  </a:rPr>
                  <a:t>의 최대 하한선 설정이유</a:t>
                </a:r>
                <a:r>
                  <a:rPr lang="en-US" altLang="ko-KR" sz="1050" dirty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sz="1050" dirty="0">
                    <a:solidFill>
                      <a:srgbClr val="FF0000"/>
                    </a:solidFill>
                  </a:rPr>
                  <a:t>뒤에 </a:t>
                </a:r>
                <a:r>
                  <a:rPr lang="en-US" altLang="ko-KR" sz="1050" dirty="0">
                    <a:solidFill>
                      <a:srgbClr val="FF0000"/>
                    </a:solidFill>
                  </a:rPr>
                  <a:t>reference </a:t>
                </a:r>
                <a:r>
                  <a:rPr lang="ko-KR" altLang="en-US" sz="1050" dirty="0">
                    <a:solidFill>
                      <a:srgbClr val="FF0000"/>
                    </a:solidFill>
                  </a:rPr>
                  <a:t>참조</a:t>
                </a:r>
                <a:r>
                  <a:rPr lang="en-US" altLang="ko-KR" sz="1050" dirty="0">
                    <a:solidFill>
                      <a:srgbClr val="FF0000"/>
                    </a:solidFill>
                  </a:rPr>
                  <a:t>)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37" y="3511648"/>
                <a:ext cx="3879663" cy="418576"/>
              </a:xfrm>
              <a:prstGeom prst="rect">
                <a:avLst/>
              </a:prstGeom>
              <a:blipFill rotWithShape="0">
                <a:blip r:embed="rId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1565" y="2743456"/>
            <a:ext cx="3423367" cy="6269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6E1CAD-7A11-4225-B110-9ED28BC470AA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85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Hard margin &amp; Linearly separable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U자형 화살표 24"/>
          <p:cNvSpPr/>
          <p:nvPr/>
        </p:nvSpPr>
        <p:spPr>
          <a:xfrm>
            <a:off x="756116" y="2127903"/>
            <a:ext cx="45719" cy="4571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0280" y="1904111"/>
            <a:ext cx="4184543" cy="6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Hard margin &amp; Linearly separable</a:t>
            </a:r>
          </a:p>
          <a:p>
            <a:r>
              <a:rPr lang="en-US" altLang="ko-KR" sz="1600" b="1" dirty="0">
                <a:latin typeface="나눔스퀘어라운드"/>
              </a:rPr>
              <a:t>  </a:t>
            </a:r>
            <a:r>
              <a:rPr lang="en-US" altLang="ko-KR" sz="1400" b="1" dirty="0">
                <a:latin typeface="나눔스퀘어라운드"/>
              </a:rPr>
              <a:t>   - KKT condition &amp; duality example</a:t>
            </a:r>
            <a:endParaRPr lang="en-US" altLang="ko-KR" sz="1600" b="1" dirty="0">
              <a:latin typeface="나눔스퀘어라운드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668" y="2743456"/>
            <a:ext cx="4143375" cy="7925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80" y="3923406"/>
            <a:ext cx="2886075" cy="2454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355" y="3923406"/>
            <a:ext cx="3958155" cy="2454514"/>
          </a:xfrm>
          <a:prstGeom prst="rect">
            <a:avLst/>
          </a:prstGeom>
          <a:ln w="28575">
            <a:solidFill>
              <a:srgbClr val="0C30FF"/>
            </a:solidFill>
          </a:ln>
        </p:spPr>
      </p:pic>
      <p:sp>
        <p:nvSpPr>
          <p:cNvPr id="26" name="직사각형 25"/>
          <p:cNvSpPr/>
          <p:nvPr/>
        </p:nvSpPr>
        <p:spPr>
          <a:xfrm>
            <a:off x="2793084" y="2754594"/>
            <a:ext cx="663272" cy="6331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456355" y="2747047"/>
            <a:ext cx="2071688" cy="640690"/>
          </a:xfrm>
          <a:prstGeom prst="rect">
            <a:avLst/>
          </a:prstGeom>
          <a:noFill/>
          <a:ln w="19050">
            <a:solidFill>
              <a:srgbClr val="0C3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3140" y="2815990"/>
            <a:ext cx="2638425" cy="581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28043" y="2886499"/>
            <a:ext cx="63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12337" y="3511648"/>
                <a:ext cx="3879663" cy="418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05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105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05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050" dirty="0" err="1">
                    <a:solidFill>
                      <a:srgbClr val="FF0000"/>
                    </a:solidFill>
                  </a:rPr>
                  <a:t>최고차항</a:t>
                </a:r>
                <a:r>
                  <a:rPr lang="ko-KR" altLang="en-US" sz="1050" dirty="0">
                    <a:solidFill>
                      <a:srgbClr val="FF0000"/>
                    </a:solidFill>
                  </a:rPr>
                  <a:t> 계수는 </a:t>
                </a:r>
                <a:r>
                  <a:rPr lang="en-US" altLang="ko-KR" sz="1050" dirty="0">
                    <a:solidFill>
                      <a:srgbClr val="FF0000"/>
                    </a:solidFill>
                  </a:rPr>
                  <a:t>(-)</a:t>
                </a:r>
                <a:r>
                  <a:rPr lang="ko-KR" altLang="en-US" sz="1050" dirty="0">
                    <a:solidFill>
                      <a:srgbClr val="FF0000"/>
                    </a:solidFill>
                  </a:rPr>
                  <a:t>임으로 </a:t>
                </a:r>
                <a:r>
                  <a:rPr lang="en-US" altLang="ko-KR" sz="1050" dirty="0">
                    <a:solidFill>
                      <a:srgbClr val="FF0000"/>
                    </a:solidFill>
                  </a:rPr>
                  <a:t>minimize</a:t>
                </a:r>
                <a:r>
                  <a:rPr lang="ko-KR" altLang="en-US" sz="1050" dirty="0">
                    <a:solidFill>
                      <a:srgbClr val="FF0000"/>
                    </a:solidFill>
                  </a:rPr>
                  <a:t>이 </a:t>
                </a:r>
                <a:r>
                  <a:rPr lang="en-US" altLang="ko-KR" sz="1050" dirty="0">
                    <a:solidFill>
                      <a:srgbClr val="FF0000"/>
                    </a:solidFill>
                  </a:rPr>
                  <a:t>maximize</a:t>
                </a:r>
                <a:r>
                  <a:rPr lang="ko-KR" altLang="en-US" sz="1050" dirty="0">
                    <a:solidFill>
                      <a:srgbClr val="FF0000"/>
                    </a:solidFill>
                  </a:rPr>
                  <a:t>로 변경</a:t>
                </a:r>
                <a:endParaRPr lang="en-US" altLang="ko-KR" sz="1050" dirty="0">
                  <a:solidFill>
                    <a:srgbClr val="FF0000"/>
                  </a:solidFill>
                </a:endParaRPr>
              </a:p>
              <a:p>
                <a:r>
                  <a:rPr lang="en-US" altLang="ko-KR" sz="1050" dirty="0">
                    <a:solidFill>
                      <a:srgbClr val="FF0000"/>
                    </a:solidFill>
                  </a:rPr>
                  <a:t>(page 17</a:t>
                </a:r>
                <a:r>
                  <a:rPr lang="ko-KR" altLang="en-US" sz="1050" dirty="0">
                    <a:solidFill>
                      <a:srgbClr val="FF0000"/>
                    </a:solidFill>
                  </a:rPr>
                  <a:t>의 최대 하한선 설정이유</a:t>
                </a:r>
                <a:r>
                  <a:rPr lang="en-US" altLang="ko-KR" sz="1050" dirty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sz="1050" dirty="0">
                    <a:solidFill>
                      <a:srgbClr val="FF0000"/>
                    </a:solidFill>
                  </a:rPr>
                  <a:t>뒤에 </a:t>
                </a:r>
                <a:r>
                  <a:rPr lang="en-US" altLang="ko-KR" sz="1050" dirty="0">
                    <a:solidFill>
                      <a:srgbClr val="FF0000"/>
                    </a:solidFill>
                  </a:rPr>
                  <a:t>reference </a:t>
                </a:r>
                <a:r>
                  <a:rPr lang="ko-KR" altLang="en-US" sz="1050" dirty="0">
                    <a:solidFill>
                      <a:srgbClr val="FF0000"/>
                    </a:solidFill>
                  </a:rPr>
                  <a:t>참조</a:t>
                </a:r>
                <a:r>
                  <a:rPr lang="en-US" altLang="ko-KR" sz="1050" dirty="0">
                    <a:solidFill>
                      <a:srgbClr val="FF0000"/>
                    </a:solidFill>
                  </a:rPr>
                  <a:t>)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37" y="3511648"/>
                <a:ext cx="3879663" cy="418576"/>
              </a:xfrm>
              <a:prstGeom prst="rect">
                <a:avLst/>
              </a:prstGeom>
              <a:blipFill rotWithShape="0">
                <a:blip r:embed="rId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1565" y="2743456"/>
            <a:ext cx="3423367" cy="62694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-282011" y="1367326"/>
            <a:ext cx="12656321" cy="5281301"/>
          </a:xfrm>
          <a:prstGeom prst="rect">
            <a:avLst/>
          </a:prstGeom>
          <a:solidFill>
            <a:schemeClr val="bg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en-US" altLang="ko-KR" sz="2400" dirty="0"/>
              <a:t>Margin</a:t>
            </a:r>
            <a:r>
              <a:rPr lang="ko-KR" altLang="en-US" sz="2400" dirty="0"/>
              <a:t>을 최대화 시키는 것이 오류를 줄이는데 도움이 됨</a:t>
            </a:r>
            <a:endParaRPr lang="en-US" altLang="ko-KR" sz="2400" dirty="0"/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ko-KR" altLang="en-US" sz="2400" dirty="0"/>
              <a:t>식 변형을 통해 </a:t>
            </a:r>
            <a:r>
              <a:rPr lang="en-US" altLang="ko-KR" sz="2400" dirty="0"/>
              <a:t>Margin</a:t>
            </a:r>
            <a:r>
              <a:rPr lang="ko-KR" altLang="en-US" sz="2400" dirty="0"/>
              <a:t>을 최소화 하고자 함</a:t>
            </a:r>
            <a:endParaRPr lang="en-US" altLang="ko-KR" sz="2400" dirty="0"/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en-US" altLang="ko-KR" sz="2400" dirty="0"/>
              <a:t>Primal problem</a:t>
            </a:r>
            <a:r>
              <a:rPr lang="ko-KR" altLang="en-US" sz="2400" dirty="0"/>
              <a:t>은 너무 복잡해 편안한 </a:t>
            </a:r>
            <a:r>
              <a:rPr lang="en-US" altLang="ko-KR" sz="2400" dirty="0"/>
              <a:t>Dual problem</a:t>
            </a:r>
            <a:r>
              <a:rPr lang="ko-KR" altLang="en-US" sz="2400" dirty="0"/>
              <a:t>으로 만듦</a:t>
            </a:r>
            <a:endParaRPr lang="en-US" altLang="ko-KR" sz="2400" dirty="0"/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en-US" altLang="ko-KR" sz="2400"/>
              <a:t>KKT condition,strong duality</a:t>
            </a:r>
            <a:r>
              <a:rPr lang="ko-KR" altLang="en-US" sz="2400"/>
              <a:t>에 </a:t>
            </a:r>
            <a:r>
              <a:rPr lang="ko-KR" altLang="en-US" sz="2400" dirty="0"/>
              <a:t>의해 </a:t>
            </a:r>
            <a:r>
              <a:rPr lang="en-US" altLang="ko-KR" sz="2400" dirty="0"/>
              <a:t>objective function</a:t>
            </a:r>
            <a:r>
              <a:rPr lang="ko-KR" altLang="en-US" sz="2400" dirty="0"/>
              <a:t>의 최소값을 최대화 시킴</a:t>
            </a:r>
            <a:endParaRPr lang="en-US" altLang="ko-KR" sz="2400" dirty="0"/>
          </a:p>
          <a:p>
            <a:pPr algn="ctr"/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1C26C3-494F-4E85-8A50-1BBC8F374AC7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14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Hard margin &amp; Linearly separable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U자형 화살표 24"/>
          <p:cNvSpPr/>
          <p:nvPr/>
        </p:nvSpPr>
        <p:spPr>
          <a:xfrm>
            <a:off x="756116" y="2127903"/>
            <a:ext cx="45719" cy="45719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0280" y="1904111"/>
            <a:ext cx="418454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Hard margin &amp; Linearly separable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257" y="2913295"/>
            <a:ext cx="4506647" cy="57926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931" y="4941692"/>
            <a:ext cx="1564004" cy="49816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3730" y="5668360"/>
            <a:ext cx="3603001" cy="74145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2257" y="3663642"/>
            <a:ext cx="4703596" cy="9036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33D0DC-ACAF-4704-8E3D-1C332CE6738C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024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Soft margin &amp; Linearly separable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U자형 화살표 24"/>
          <p:cNvSpPr/>
          <p:nvPr/>
        </p:nvSpPr>
        <p:spPr>
          <a:xfrm>
            <a:off x="756116" y="2127903"/>
            <a:ext cx="45719" cy="45719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0280" y="1904111"/>
            <a:ext cx="405566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Soft margin &amp; Linearly separable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576" y="2866164"/>
            <a:ext cx="4010025" cy="29990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611" y="3582517"/>
            <a:ext cx="3373394" cy="8153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4311" y="2273443"/>
            <a:ext cx="10295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Soft margin : margin </a:t>
            </a:r>
            <a:r>
              <a:rPr lang="ko-KR" altLang="en-US" sz="1400" dirty="0"/>
              <a:t>안쪽에도 존재할 수 있도록 </a:t>
            </a:r>
            <a:r>
              <a:rPr lang="en-US" altLang="ko-KR" sz="1400" dirty="0"/>
              <a:t>penalty</a:t>
            </a:r>
            <a:r>
              <a:rPr lang="ko-KR" altLang="en-US" sz="1400" dirty="0"/>
              <a:t>를 주어 예외를 허용해주는 방법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3611" y="4208345"/>
            <a:ext cx="3751151" cy="6491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79705" y="3787161"/>
            <a:ext cx="223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Objective Function</a:t>
            </a:r>
            <a:endParaRPr lang="ko-KR" alt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79704" y="4488130"/>
            <a:ext cx="223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Constraint</a:t>
            </a:r>
            <a:endParaRPr lang="ko-KR" altLang="en-US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D3CBF2-0BEC-450B-B003-43334AB50957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25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U자형 화살표 24"/>
          <p:cNvSpPr/>
          <p:nvPr/>
        </p:nvSpPr>
        <p:spPr>
          <a:xfrm>
            <a:off x="756116" y="2127903"/>
            <a:ext cx="45719" cy="45719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0280" y="1904111"/>
            <a:ext cx="4184543" cy="61555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Soft margin &amp; Linearly separable</a:t>
            </a:r>
          </a:p>
          <a:p>
            <a:r>
              <a:rPr lang="en-US" altLang="ko-KR" sz="1600" b="1" dirty="0">
                <a:latin typeface="나눔스퀘어라운드"/>
              </a:rPr>
              <a:t>  </a:t>
            </a:r>
            <a:r>
              <a:rPr lang="en-US" altLang="ko-KR" sz="1400" b="1" dirty="0">
                <a:latin typeface="나눔스퀘어라운드"/>
              </a:rPr>
              <a:t>   - KKT condition &amp; duality example</a:t>
            </a:r>
            <a:endParaRPr lang="en-US" altLang="ko-KR" sz="1600" b="1" dirty="0">
              <a:latin typeface="나눔스퀘어라운드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1030214" y="4958696"/>
                <a:ext cx="3724609" cy="36157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1" i="0" smtClean="0">
                            <a:latin typeface="Cambria Math" panose="02040503050406030204" pitchFamily="18" charset="0"/>
                          </a:rPr>
                          <m:t>𝛛</m:t>
                        </m:r>
                      </m:e>
                      <m:sub>
                        <m:r>
                          <a:rPr lang="en-US" altLang="ko-KR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sub>
                    </m:sSub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altLang="ko-KR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en-US" altLang="ko-KR" sz="16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ko-K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(x)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1" i="0" smtClean="0">
                                <a:latin typeface="Cambria Math" panose="02040503050406030204" pitchFamily="18" charset="0"/>
                              </a:rPr>
                              <m:t>𝛌</m:t>
                            </m:r>
                          </m:e>
                          <m:sub>
                            <m:r>
                              <a:rPr lang="en-US" altLang="ko-KR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𝐣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ko-KR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𝐣</m:t>
                        </m:r>
                      </m:sub>
                    </m:sSub>
                  </m:oMath>
                </a14:m>
                <a:r>
                  <a:rPr lang="en-US" altLang="ko-K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(x)) = 0</a:t>
                </a: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14" y="4958696"/>
                <a:ext cx="3724609" cy="361574"/>
              </a:xfrm>
              <a:prstGeom prst="rect">
                <a:avLst/>
              </a:prstGeom>
              <a:blipFill>
                <a:blip r:embed="rId3"/>
                <a:stretch>
                  <a:fillRect l="-655" t="-100000" b="-15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248360" y="2971498"/>
            <a:ext cx="22386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Objective Function</a:t>
            </a:r>
            <a:endParaRPr lang="ko-KR" alt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248359" y="3672467"/>
            <a:ext cx="22386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Constraint</a:t>
            </a:r>
            <a:endParaRPr lang="ko-KR" alt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96788" y="2589724"/>
            <a:ext cx="28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&lt;Lagrange problem&gt;</a:t>
            </a:r>
            <a:endParaRPr lang="ko-KR" altLang="en-US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3897" y="4665175"/>
            <a:ext cx="223862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>
                <a:solidFill>
                  <a:srgbClr val="FF0000"/>
                </a:solidFill>
              </a:rPr>
              <a:t>KKT condition</a:t>
            </a:r>
            <a:endParaRPr lang="ko-KR" altLang="en-US" sz="1200" i="1" dirty="0">
              <a:solidFill>
                <a:srgbClr val="FF000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817" y="2838691"/>
            <a:ext cx="2518410" cy="60869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8302" y="3674824"/>
            <a:ext cx="2301925" cy="39833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334" y="3013099"/>
            <a:ext cx="6715125" cy="10287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180031" y="2736100"/>
            <a:ext cx="2238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>
                <a:solidFill>
                  <a:srgbClr val="FF0000"/>
                </a:solidFill>
              </a:rPr>
              <a:t>Lagrange Multiplier </a:t>
            </a:r>
            <a:endParaRPr lang="ko-KR" altLang="en-US" sz="1200" i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861989" y="3027131"/>
            <a:ext cx="3204435" cy="620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중괄호 18"/>
          <p:cNvSpPr/>
          <p:nvPr/>
        </p:nvSpPr>
        <p:spPr>
          <a:xfrm>
            <a:off x="5253627" y="3064572"/>
            <a:ext cx="543697" cy="792561"/>
          </a:xfrm>
          <a:prstGeom prst="rightBrace">
            <a:avLst>
              <a:gd name="adj1" fmla="val 12879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3335" y="4539004"/>
            <a:ext cx="1805525" cy="3165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9706" y="4507836"/>
            <a:ext cx="1174380" cy="3477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3335" y="5118722"/>
            <a:ext cx="1649693" cy="4145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6511" y="5084107"/>
            <a:ext cx="1080769" cy="4477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13335" y="5796405"/>
            <a:ext cx="1945023" cy="38205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89706" y="5873140"/>
            <a:ext cx="1378902" cy="228588"/>
          </a:xfrm>
          <a:prstGeom prst="rect">
            <a:avLst/>
          </a:prstGeom>
        </p:spPr>
      </p:pic>
      <p:sp>
        <p:nvSpPr>
          <p:cNvPr id="30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Soft margin &amp; Linearly separable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3D3A15-EBCE-4D70-B28C-B8E246E7B3EF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929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4640" y="4337580"/>
            <a:ext cx="863677" cy="24190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Soft margin &amp; Linearly separable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U자형 화살표 24"/>
          <p:cNvSpPr/>
          <p:nvPr/>
        </p:nvSpPr>
        <p:spPr>
          <a:xfrm>
            <a:off x="756116" y="2127903"/>
            <a:ext cx="45719" cy="45719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0280" y="1904111"/>
            <a:ext cx="405566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Soft margin &amp; Linearly separable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125829" y="3748025"/>
            <a:ext cx="2772488" cy="831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950" y="2574961"/>
            <a:ext cx="4933950" cy="61912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8950" y="3363112"/>
            <a:ext cx="6029325" cy="5143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1862" y="4188559"/>
            <a:ext cx="4048125" cy="55245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9571" y="4317146"/>
            <a:ext cx="1895475" cy="295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9109058" y="4304644"/>
                <a:ext cx="19357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이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므</m:t>
                    </m:r>
                    <m:r>
                      <a:rPr lang="ko-KR" alt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로</m:t>
                    </m:r>
                    <m:r>
                      <a:rPr lang="en-US" altLang="ko-KR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058" y="4304644"/>
                <a:ext cx="1935723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그림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4233" y="5052106"/>
            <a:ext cx="4675395" cy="1304925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664820" y="5921903"/>
            <a:ext cx="1189049" cy="308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625942" y="6226226"/>
            <a:ext cx="2561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rgbClr val="FF0000"/>
                </a:solidFill>
              </a:rPr>
              <a:t>Hard margin</a:t>
            </a:r>
            <a:r>
              <a:rPr lang="ko-KR" altLang="en-US" sz="1100" i="1" dirty="0">
                <a:solidFill>
                  <a:srgbClr val="FF0000"/>
                </a:solidFill>
              </a:rPr>
              <a:t>과 다른 점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28379" y="3828729"/>
            <a:ext cx="1945023" cy="382058"/>
          </a:xfrm>
          <a:prstGeom prst="rect">
            <a:avLst/>
          </a:prstGeom>
        </p:spPr>
      </p:pic>
      <p:cxnSp>
        <p:nvCxnSpPr>
          <p:cNvPr id="36" name="꺾인 연결선 35"/>
          <p:cNvCxnSpPr>
            <a:stCxn id="13" idx="2"/>
          </p:cNvCxnSpPr>
          <p:nvPr/>
        </p:nvCxnSpPr>
        <p:spPr>
          <a:xfrm rot="5400000">
            <a:off x="7434544" y="2998808"/>
            <a:ext cx="1496854" cy="465820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049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Soft margin &amp; Linearly separable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U자형 화살표 24"/>
          <p:cNvSpPr/>
          <p:nvPr/>
        </p:nvSpPr>
        <p:spPr>
          <a:xfrm>
            <a:off x="756116" y="2127903"/>
            <a:ext cx="45719" cy="45719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0280" y="1904111"/>
            <a:ext cx="4055662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Soft margin &amp; Linearly separable</a:t>
            </a:r>
          </a:p>
          <a:p>
            <a:r>
              <a:rPr lang="en-US" altLang="ko-KR" b="1" dirty="0">
                <a:latin typeface="나눔스퀘어라운드"/>
              </a:rPr>
              <a:t> </a:t>
            </a:r>
            <a:r>
              <a:rPr lang="en-US" altLang="ko-KR" sz="1400" b="1" dirty="0">
                <a:latin typeface="나눔스퀘어라운드"/>
              </a:rPr>
              <a:t>- C parameter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342" y="2769292"/>
            <a:ext cx="2514600" cy="2409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524" y="2726363"/>
            <a:ext cx="2238375" cy="2371725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01835" y="5451920"/>
            <a:ext cx="5022529" cy="73866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C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가 크다면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, ξi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에 대한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penalty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를 크게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하여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ξi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를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최대한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축소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.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-</a:t>
            </a:r>
            <a:r>
              <a:rPr kumimoji="0" lang="en-US" altLang="ko-KR" sz="1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예외를 최대한 허용하지 않겠다는 의미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.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-</a:t>
            </a:r>
            <a:r>
              <a:rPr kumimoji="0" lang="en-US" altLang="ko-KR" sz="1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margin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의 크기가 작아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짐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443950" y="5451920"/>
            <a:ext cx="5506636" cy="73866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C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가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작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다면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, ξi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에 대한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penalty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를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적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게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하여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ξi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를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어느 정도 크게 함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.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-</a:t>
            </a:r>
            <a:r>
              <a:rPr kumimoji="0" lang="en-US" altLang="ko-KR" sz="1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예외를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어느 정도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허용하겠다는 의미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-</a:t>
            </a:r>
            <a:r>
              <a:rPr kumimoji="0" lang="en-US" altLang="ko-KR" sz="1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margin</a:t>
            </a:r>
            <a:r>
              <a:rPr kumimoji="0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의 크기가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커짐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6C2D9-DAE8-4AAA-ADFC-24ACCB9C62A3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097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Soft margin &amp; Linearly non-separable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U자형 화살표 24"/>
          <p:cNvSpPr/>
          <p:nvPr/>
        </p:nvSpPr>
        <p:spPr>
          <a:xfrm>
            <a:off x="756116" y="2127903"/>
            <a:ext cx="45719" cy="45719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0280" y="1904111"/>
            <a:ext cx="460068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Soft margin &amp; Linearly non-separable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EBE64-4796-4D4D-929D-B1403CAE259A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ECBCD2-B400-4D4B-859B-48967D6D46F8}"/>
              </a:ext>
            </a:extLst>
          </p:cNvPr>
          <p:cNvSpPr txBox="1"/>
          <p:nvPr/>
        </p:nvSpPr>
        <p:spPr>
          <a:xfrm>
            <a:off x="1134311" y="2273443"/>
            <a:ext cx="10295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Mapping function : </a:t>
            </a:r>
            <a:r>
              <a:rPr lang="ko-KR" altLang="en-US" sz="1400" dirty="0"/>
              <a:t>비선형 문제 해결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A64AB6-E488-49D3-8A74-21A1D143B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892" y="3429000"/>
            <a:ext cx="2257425" cy="2343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84D2405-5E3F-492D-BF4D-184317AB4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083" y="4207385"/>
            <a:ext cx="3838575" cy="6381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BD160BF-CF71-42C1-A383-15D002A13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658" y="3486150"/>
            <a:ext cx="2562225" cy="22288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FD6D02-C39A-4D6B-A259-ECFCF5D901DF}"/>
              </a:ext>
            </a:extLst>
          </p:cNvPr>
          <p:cNvSpPr txBox="1"/>
          <p:nvPr/>
        </p:nvSpPr>
        <p:spPr>
          <a:xfrm>
            <a:off x="4024731" y="3852021"/>
            <a:ext cx="2257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&lt;Mapping function&gt;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0174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U자형 화살표 24"/>
          <p:cNvSpPr/>
          <p:nvPr/>
        </p:nvSpPr>
        <p:spPr>
          <a:xfrm>
            <a:off x="756116" y="2127903"/>
            <a:ext cx="45719" cy="45719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0280" y="1904111"/>
            <a:ext cx="4362476" cy="61555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Soft margin &amp; Linearly non-separable</a:t>
            </a:r>
          </a:p>
          <a:p>
            <a:r>
              <a:rPr lang="en-US" altLang="ko-KR" sz="1600" b="1" dirty="0">
                <a:latin typeface="나눔스퀘어라운드"/>
              </a:rPr>
              <a:t>  </a:t>
            </a:r>
            <a:r>
              <a:rPr lang="en-US" altLang="ko-KR" sz="1400" b="1" dirty="0">
                <a:latin typeface="나눔스퀘어라운드"/>
              </a:rPr>
              <a:t>   - KKT condition &amp; duality example</a:t>
            </a:r>
            <a:endParaRPr lang="en-US" altLang="ko-KR" sz="1600" b="1" dirty="0">
              <a:latin typeface="나눔스퀘어라운드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360" y="2971498"/>
            <a:ext cx="22386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Objective Function</a:t>
            </a:r>
            <a:endParaRPr lang="ko-KR" alt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248359" y="3672467"/>
            <a:ext cx="22386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Constraint</a:t>
            </a:r>
            <a:endParaRPr lang="ko-KR" alt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26641" y="2708652"/>
            <a:ext cx="251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&lt;Lagrange problem&gt;</a:t>
            </a:r>
            <a:endParaRPr lang="ko-KR" altLang="en-US" i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817" y="2838691"/>
            <a:ext cx="2518410" cy="60869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7" name="TextBox 26"/>
          <p:cNvSpPr txBox="1"/>
          <p:nvPr/>
        </p:nvSpPr>
        <p:spPr>
          <a:xfrm>
            <a:off x="9180031" y="2736100"/>
            <a:ext cx="2238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>
                <a:solidFill>
                  <a:srgbClr val="FF0000"/>
                </a:solidFill>
              </a:rPr>
              <a:t>Lagrange Multiplier </a:t>
            </a:r>
            <a:endParaRPr lang="ko-KR" altLang="en-US" sz="1200" i="1" dirty="0">
              <a:solidFill>
                <a:srgbClr val="FF0000"/>
              </a:solidFill>
            </a:endParaRPr>
          </a:p>
        </p:txBody>
      </p:sp>
      <p:sp>
        <p:nvSpPr>
          <p:cNvPr id="19" name="오른쪽 중괄호 18"/>
          <p:cNvSpPr/>
          <p:nvPr/>
        </p:nvSpPr>
        <p:spPr>
          <a:xfrm>
            <a:off x="5253627" y="3064572"/>
            <a:ext cx="543697" cy="792561"/>
          </a:xfrm>
          <a:prstGeom prst="rightBrace">
            <a:avLst>
              <a:gd name="adj1" fmla="val 12879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Soft margin &amp; Linearly non-separable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3D3A15-EBCE-4D70-B28C-B8E246E7B3EF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F70A41B-00F4-4124-BAEA-3EE375E88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489" y="3614250"/>
            <a:ext cx="3075138" cy="42754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29C9F92-A3D5-4396-9CFF-7A9C773F34A3}"/>
              </a:ext>
            </a:extLst>
          </p:cNvPr>
          <p:cNvSpPr/>
          <p:nvPr/>
        </p:nvSpPr>
        <p:spPr>
          <a:xfrm>
            <a:off x="3004559" y="3771235"/>
            <a:ext cx="243055" cy="242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0024FD-7DC0-4C50-B6F6-F214A2E620EE}"/>
              </a:ext>
            </a:extLst>
          </p:cNvPr>
          <p:cNvSpPr txBox="1"/>
          <p:nvPr/>
        </p:nvSpPr>
        <p:spPr>
          <a:xfrm>
            <a:off x="2461817" y="4091868"/>
            <a:ext cx="2561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rgbClr val="FF0000"/>
                </a:solidFill>
              </a:rPr>
              <a:t>Soft margin</a:t>
            </a:r>
            <a:r>
              <a:rPr lang="ko-KR" altLang="en-US" sz="1100" i="1" dirty="0">
                <a:solidFill>
                  <a:srgbClr val="FF0000"/>
                </a:solidFill>
              </a:rPr>
              <a:t>과 다른 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3911A1-8219-4052-BDE4-6C4019C0E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530" y="3142541"/>
            <a:ext cx="5949894" cy="581025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8794941" y="3102596"/>
            <a:ext cx="3204435" cy="620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6A70241-B882-4D16-985D-5C76C53899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2863" y="4838023"/>
            <a:ext cx="4524375" cy="1257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F329566-878B-4DAE-A32F-18B10544BD2A}"/>
              </a:ext>
            </a:extLst>
          </p:cNvPr>
          <p:cNvSpPr txBox="1"/>
          <p:nvPr/>
        </p:nvSpPr>
        <p:spPr>
          <a:xfrm>
            <a:off x="5563511" y="4356639"/>
            <a:ext cx="251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&lt;Dual problem&gt;</a:t>
            </a:r>
            <a:endParaRPr lang="ko-KR" altLang="en-US" i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749C031-55BF-45F2-99AB-620F6B44C9C5}"/>
              </a:ext>
            </a:extLst>
          </p:cNvPr>
          <p:cNvSpPr/>
          <p:nvPr/>
        </p:nvSpPr>
        <p:spPr>
          <a:xfrm>
            <a:off x="9356271" y="4917293"/>
            <a:ext cx="1050967" cy="3913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E55E95-DB68-4F0A-B350-A7C84761723C}"/>
              </a:ext>
            </a:extLst>
          </p:cNvPr>
          <p:cNvSpPr txBox="1"/>
          <p:nvPr/>
        </p:nvSpPr>
        <p:spPr>
          <a:xfrm>
            <a:off x="9438305" y="5377705"/>
            <a:ext cx="2561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rgbClr val="FF0000"/>
                </a:solidFill>
              </a:rPr>
              <a:t>Soft margin</a:t>
            </a:r>
            <a:r>
              <a:rPr lang="ko-KR" altLang="en-US" sz="1100" i="1" dirty="0">
                <a:solidFill>
                  <a:srgbClr val="FF0000"/>
                </a:solidFill>
              </a:rPr>
              <a:t>과 다른 점</a:t>
            </a:r>
          </a:p>
        </p:txBody>
      </p:sp>
    </p:spTree>
    <p:extLst>
      <p:ext uri="{BB962C8B-B14F-4D97-AF65-F5344CB8AC3E}">
        <p14:creationId xmlns:p14="http://schemas.microsoft.com/office/powerpoint/2010/main" val="83363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SVM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605" y="2952134"/>
            <a:ext cx="7539790" cy="217060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28232" y="1825152"/>
            <a:ext cx="563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212121"/>
                </a:solidFill>
                <a:latin typeface="나눔스퀘어라운드"/>
                <a:ea typeface="나눔스퀘어" panose="020B0600000101010101" pitchFamily="50" charset="-127"/>
              </a:rPr>
              <a:t>Discriminant Function in binary classification</a:t>
            </a:r>
            <a:endParaRPr lang="en-US" altLang="ko-KR" b="1" i="0" dirty="0">
              <a:solidFill>
                <a:srgbClr val="212121"/>
              </a:solidFill>
              <a:effectLst/>
              <a:latin typeface="나눔스퀘어라운드"/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795" y="5352048"/>
            <a:ext cx="12287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9F86C6-4146-4A93-9D90-581EACD7289E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706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U자형 화살표 24"/>
          <p:cNvSpPr/>
          <p:nvPr/>
        </p:nvSpPr>
        <p:spPr>
          <a:xfrm>
            <a:off x="756116" y="2127903"/>
            <a:ext cx="45719" cy="45719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0280" y="1904111"/>
            <a:ext cx="4362476" cy="61555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Soft margin &amp; Linearly non-separable</a:t>
            </a:r>
          </a:p>
          <a:p>
            <a:r>
              <a:rPr lang="en-US" altLang="ko-KR" sz="1600" b="1" dirty="0">
                <a:latin typeface="나눔스퀘어라운드"/>
              </a:rPr>
              <a:t>  </a:t>
            </a:r>
            <a:r>
              <a:rPr lang="en-US" altLang="ko-KR" sz="1400" b="1" dirty="0">
                <a:latin typeface="나눔스퀘어라운드"/>
              </a:rPr>
              <a:t>   - Kernel function</a:t>
            </a:r>
            <a:endParaRPr lang="en-US" altLang="ko-KR" sz="1600" b="1" dirty="0">
              <a:latin typeface="나눔스퀘어라운드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Soft margin &amp; Linearly non-separable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3D3A15-EBCE-4D70-B28C-B8E246E7B3EF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E55E95-DB68-4F0A-B350-A7C84761723C}"/>
              </a:ext>
            </a:extLst>
          </p:cNvPr>
          <p:cNvSpPr txBox="1"/>
          <p:nvPr/>
        </p:nvSpPr>
        <p:spPr>
          <a:xfrm>
            <a:off x="5167156" y="2381164"/>
            <a:ext cx="4691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>
                <a:solidFill>
                  <a:srgbClr val="FF0000"/>
                </a:solidFill>
              </a:rPr>
              <a:t>식이 매우 복잡하여</a:t>
            </a:r>
            <a:r>
              <a:rPr lang="en-US" altLang="ko-KR" sz="1200" i="1" dirty="0">
                <a:solidFill>
                  <a:srgbClr val="FF0000"/>
                </a:solidFill>
              </a:rPr>
              <a:t>, </a:t>
            </a:r>
            <a:r>
              <a:rPr lang="ko-KR" altLang="en-US" sz="1200" i="1" dirty="0">
                <a:solidFill>
                  <a:srgbClr val="FF0000"/>
                </a:solidFill>
              </a:rPr>
              <a:t>서로 내적을 할 때 계산 시간이 많이 걸린다</a:t>
            </a:r>
            <a:r>
              <a:rPr lang="en-US" altLang="ko-KR" sz="1200" i="1" dirty="0">
                <a:solidFill>
                  <a:srgbClr val="FF0000"/>
                </a:solidFill>
              </a:rPr>
              <a:t>.</a:t>
            </a:r>
            <a:endParaRPr lang="ko-KR" altLang="en-US" sz="1200" i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B403A9-0191-4510-9FBA-8E970FB42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831" y="2676865"/>
            <a:ext cx="4880132" cy="752135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9749C031-55BF-45F2-99AB-620F6B44C9C5}"/>
              </a:ext>
            </a:extLst>
          </p:cNvPr>
          <p:cNvSpPr/>
          <p:nvPr/>
        </p:nvSpPr>
        <p:spPr>
          <a:xfrm>
            <a:off x="5301738" y="2820385"/>
            <a:ext cx="1187225" cy="432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D64B25-F560-40F9-8CA6-D2239DAA0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856" y="2810800"/>
            <a:ext cx="1070290" cy="417675"/>
          </a:xfrm>
          <a:prstGeom prst="rect">
            <a:avLst/>
          </a:prstGeom>
        </p:spPr>
      </p:pic>
      <p:sp>
        <p:nvSpPr>
          <p:cNvPr id="36" name="오른쪽 화살표 16">
            <a:extLst>
              <a:ext uri="{FF2B5EF4-FFF2-40B4-BE49-F238E27FC236}">
                <a16:creationId xmlns:a16="http://schemas.microsoft.com/office/drawing/2014/main" id="{494D64CC-C7FA-4C05-8DDA-652B3543259B}"/>
              </a:ext>
            </a:extLst>
          </p:cNvPr>
          <p:cNvSpPr/>
          <p:nvPr/>
        </p:nvSpPr>
        <p:spPr>
          <a:xfrm>
            <a:off x="6488963" y="2971195"/>
            <a:ext cx="293958" cy="96884"/>
          </a:xfrm>
          <a:prstGeom prst="rightArrow">
            <a:avLst>
              <a:gd name="adj1" fmla="val 50000"/>
              <a:gd name="adj2" fmla="val 1513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936541-E220-4817-987F-CFD838EC3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808" y="3348481"/>
            <a:ext cx="5611784" cy="68031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993C41E-C27C-43DD-B984-477AE76673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2939" y="4332578"/>
            <a:ext cx="990600" cy="3048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13B9DBD-13FA-420A-A3C2-952D9158F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1296" y="4317358"/>
            <a:ext cx="2886075" cy="33337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363F4BF-651F-494E-AA96-3A9A0BE35C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6910" y="4491808"/>
            <a:ext cx="5276850" cy="17145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948849-4C2E-4164-B73E-1F5A5FBE5686}"/>
              </a:ext>
            </a:extLst>
          </p:cNvPr>
          <p:cNvSpPr/>
          <p:nvPr/>
        </p:nvSpPr>
        <p:spPr>
          <a:xfrm>
            <a:off x="5045127" y="4332578"/>
            <a:ext cx="782244" cy="314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92FF8D-FBB2-4E22-86B3-3C0C225A62AF}"/>
              </a:ext>
            </a:extLst>
          </p:cNvPr>
          <p:cNvSpPr txBox="1"/>
          <p:nvPr/>
        </p:nvSpPr>
        <p:spPr>
          <a:xfrm>
            <a:off x="5045127" y="4054608"/>
            <a:ext cx="657911" cy="286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solidFill>
                  <a:srgbClr val="FF0000"/>
                </a:solidFill>
              </a:rPr>
              <a:t>Scalar</a:t>
            </a:r>
            <a:endParaRPr lang="ko-KR" altLang="en-US" sz="1200" i="1" dirty="0">
              <a:solidFill>
                <a:srgbClr val="FF0000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AF839DE5-5CC5-4B4E-B4D7-416F9D01D0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7202" y="4700409"/>
            <a:ext cx="4905375" cy="163830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87E77D4D-8F84-4140-B02F-2825543977FA}"/>
              </a:ext>
            </a:extLst>
          </p:cNvPr>
          <p:cNvSpPr/>
          <p:nvPr/>
        </p:nvSpPr>
        <p:spPr>
          <a:xfrm>
            <a:off x="885922" y="4066742"/>
            <a:ext cx="193104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나눔스퀘어라운드"/>
              </a:rPr>
              <a:t>- Mercer`s</a:t>
            </a:r>
            <a:r>
              <a:rPr lang="ko-KR" altLang="en-US" sz="1400" b="1" dirty="0">
                <a:latin typeface="나눔스퀘어라운드"/>
              </a:rPr>
              <a:t> </a:t>
            </a:r>
            <a:r>
              <a:rPr lang="en-US" altLang="ko-KR" sz="1400" b="1" dirty="0">
                <a:latin typeface="나눔스퀘어라운드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497113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U자형 화살표 24"/>
          <p:cNvSpPr/>
          <p:nvPr/>
        </p:nvSpPr>
        <p:spPr>
          <a:xfrm>
            <a:off x="756116" y="2127903"/>
            <a:ext cx="45719" cy="45719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0280" y="1904111"/>
            <a:ext cx="4362476" cy="61555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Soft margin &amp; Linearly non-separable</a:t>
            </a:r>
          </a:p>
          <a:p>
            <a:r>
              <a:rPr lang="en-US" altLang="ko-KR" sz="1600" b="1" dirty="0">
                <a:latin typeface="나눔스퀘어라운드"/>
              </a:rPr>
              <a:t>  </a:t>
            </a:r>
            <a:r>
              <a:rPr lang="en-US" altLang="ko-KR" sz="1400" b="1" dirty="0">
                <a:latin typeface="나눔스퀘어라운드"/>
              </a:rPr>
              <a:t>   - Kernel function</a:t>
            </a:r>
            <a:endParaRPr lang="en-US" altLang="ko-KR" sz="1600" b="1" dirty="0">
              <a:latin typeface="나눔스퀘어라운드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Soft margin &amp; Linearly non-separable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3D3A15-EBCE-4D70-B28C-B8E246E7B3EF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DEE5B4-2B44-4688-9D32-901B7565D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2962275"/>
            <a:ext cx="5848177" cy="711950"/>
          </a:xfrm>
          <a:prstGeom prst="rect">
            <a:avLst/>
          </a:prstGeom>
        </p:spPr>
      </p:pic>
      <p:sp>
        <p:nvSpPr>
          <p:cNvPr id="15" name="오른쪽 화살표 16">
            <a:extLst>
              <a:ext uri="{FF2B5EF4-FFF2-40B4-BE49-F238E27FC236}">
                <a16:creationId xmlns:a16="http://schemas.microsoft.com/office/drawing/2014/main" id="{89DB7A2B-728F-46A3-BC84-BE92AA83C883}"/>
              </a:ext>
            </a:extLst>
          </p:cNvPr>
          <p:cNvSpPr/>
          <p:nvPr/>
        </p:nvSpPr>
        <p:spPr>
          <a:xfrm>
            <a:off x="7503413" y="3332116"/>
            <a:ext cx="443554" cy="96884"/>
          </a:xfrm>
          <a:prstGeom prst="rightArrow">
            <a:avLst>
              <a:gd name="adj1" fmla="val 50000"/>
              <a:gd name="adj2" fmla="val 1513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809981-461E-4112-A83A-3075F6619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678" y="2999002"/>
            <a:ext cx="2360615" cy="6183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EE3328-0152-4201-8526-BD6231FB10C4}"/>
              </a:ext>
            </a:extLst>
          </p:cNvPr>
          <p:cNvSpPr txBox="1"/>
          <p:nvPr/>
        </p:nvSpPr>
        <p:spPr>
          <a:xfrm>
            <a:off x="1306519" y="2762127"/>
            <a:ext cx="1698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&lt;Polynomial Kernel&gt;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315BEE-C341-40DA-A6B7-E2E2D1E7C15F}"/>
              </a:ext>
            </a:extLst>
          </p:cNvPr>
          <p:cNvSpPr txBox="1"/>
          <p:nvPr/>
        </p:nvSpPr>
        <p:spPr>
          <a:xfrm>
            <a:off x="1306519" y="3847634"/>
            <a:ext cx="2550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&lt;Gaussian(RBF) Kernel&gt;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0C23FD1-9009-4ECC-9E3F-5827A02B2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820" y="4414437"/>
            <a:ext cx="4918570" cy="15892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A5F2D84-C4AD-4D0A-BAD5-6C318C324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6360" y="4684685"/>
            <a:ext cx="3905250" cy="638175"/>
          </a:xfrm>
          <a:prstGeom prst="rect">
            <a:avLst/>
          </a:prstGeom>
          <a:ln w="28575">
            <a:solidFill>
              <a:srgbClr val="0C30FF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BC8C52-DCB0-4CDF-9E03-3563FD65379F}"/>
              </a:ext>
            </a:extLst>
          </p:cNvPr>
          <p:cNvSpPr txBox="1"/>
          <p:nvPr/>
        </p:nvSpPr>
        <p:spPr>
          <a:xfrm>
            <a:off x="7043285" y="4350771"/>
            <a:ext cx="3574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C30FF"/>
                </a:solidFill>
              </a:rPr>
              <a:t>&lt;</a:t>
            </a:r>
            <a:r>
              <a:rPr lang="en-US" altLang="ko-KR" sz="1200" b="0" i="0" dirty="0">
                <a:solidFill>
                  <a:srgbClr val="0C30FF"/>
                </a:solidFill>
                <a:effectLst/>
                <a:latin typeface="Roboto" panose="02000000000000000000" pitchFamily="2" charset="0"/>
              </a:rPr>
              <a:t>Taylor expansion of exponential function</a:t>
            </a:r>
            <a:r>
              <a:rPr lang="en-US" altLang="ko-KR" sz="1200" dirty="0">
                <a:solidFill>
                  <a:srgbClr val="0C30FF"/>
                </a:solidFill>
              </a:rPr>
              <a:t>&gt;</a:t>
            </a:r>
            <a:endParaRPr lang="ko-KR" altLang="en-US" sz="1200" dirty="0">
              <a:solidFill>
                <a:srgbClr val="0C3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626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U자형 화살표 24"/>
          <p:cNvSpPr/>
          <p:nvPr/>
        </p:nvSpPr>
        <p:spPr>
          <a:xfrm>
            <a:off x="756116" y="2127903"/>
            <a:ext cx="45719" cy="45719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0280" y="1904111"/>
            <a:ext cx="4362476" cy="61555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Soft margin &amp; Linearly non-separable</a:t>
            </a:r>
          </a:p>
          <a:p>
            <a:r>
              <a:rPr lang="en-US" altLang="ko-KR" sz="1600" b="1" dirty="0">
                <a:latin typeface="나눔스퀘어라운드"/>
              </a:rPr>
              <a:t>  </a:t>
            </a:r>
            <a:r>
              <a:rPr lang="en-US" altLang="ko-KR" sz="1400" b="1" dirty="0">
                <a:latin typeface="나눔스퀘어라운드"/>
              </a:rPr>
              <a:t>   - Kernel function</a:t>
            </a:r>
            <a:endParaRPr lang="en-US" altLang="ko-KR" sz="1600" b="1" dirty="0">
              <a:latin typeface="나눔스퀘어라운드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Soft margin &amp; Linearly non-separable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3D3A15-EBCE-4D70-B28C-B8E246E7B3EF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DEE5B4-2B44-4688-9D32-901B7565D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2962275"/>
            <a:ext cx="5848177" cy="711950"/>
          </a:xfrm>
          <a:prstGeom prst="rect">
            <a:avLst/>
          </a:prstGeom>
        </p:spPr>
      </p:pic>
      <p:sp>
        <p:nvSpPr>
          <p:cNvPr id="15" name="오른쪽 화살표 16">
            <a:extLst>
              <a:ext uri="{FF2B5EF4-FFF2-40B4-BE49-F238E27FC236}">
                <a16:creationId xmlns:a16="http://schemas.microsoft.com/office/drawing/2014/main" id="{89DB7A2B-728F-46A3-BC84-BE92AA83C883}"/>
              </a:ext>
            </a:extLst>
          </p:cNvPr>
          <p:cNvSpPr/>
          <p:nvPr/>
        </p:nvSpPr>
        <p:spPr>
          <a:xfrm>
            <a:off x="7503413" y="3332116"/>
            <a:ext cx="443554" cy="96884"/>
          </a:xfrm>
          <a:prstGeom prst="rightArrow">
            <a:avLst>
              <a:gd name="adj1" fmla="val 50000"/>
              <a:gd name="adj2" fmla="val 1513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809981-461E-4112-A83A-3075F6619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678" y="2999002"/>
            <a:ext cx="2360615" cy="6183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EE3328-0152-4201-8526-BD6231FB10C4}"/>
              </a:ext>
            </a:extLst>
          </p:cNvPr>
          <p:cNvSpPr txBox="1"/>
          <p:nvPr/>
        </p:nvSpPr>
        <p:spPr>
          <a:xfrm>
            <a:off x="1306519" y="2762127"/>
            <a:ext cx="1698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&lt;Polynomial Kernel&gt;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315BEE-C341-40DA-A6B7-E2E2D1E7C15F}"/>
              </a:ext>
            </a:extLst>
          </p:cNvPr>
          <p:cNvSpPr txBox="1"/>
          <p:nvPr/>
        </p:nvSpPr>
        <p:spPr>
          <a:xfrm>
            <a:off x="1306519" y="3847634"/>
            <a:ext cx="2550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&lt;Gaussian(RBF) Kernel&gt;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0C23FD1-9009-4ECC-9E3F-5827A02B2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820" y="4414437"/>
            <a:ext cx="4918570" cy="15892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A5F2D84-C4AD-4D0A-BAD5-6C318C324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6360" y="4684685"/>
            <a:ext cx="3905250" cy="638175"/>
          </a:xfrm>
          <a:prstGeom prst="rect">
            <a:avLst/>
          </a:prstGeom>
          <a:ln w="28575">
            <a:solidFill>
              <a:srgbClr val="0C30FF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BC8C52-DCB0-4CDF-9E03-3563FD65379F}"/>
              </a:ext>
            </a:extLst>
          </p:cNvPr>
          <p:cNvSpPr txBox="1"/>
          <p:nvPr/>
        </p:nvSpPr>
        <p:spPr>
          <a:xfrm>
            <a:off x="7043285" y="4350771"/>
            <a:ext cx="3574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C30FF"/>
                </a:solidFill>
              </a:rPr>
              <a:t>&lt;</a:t>
            </a:r>
            <a:r>
              <a:rPr lang="en-US" altLang="ko-KR" sz="1200" b="0" i="0" dirty="0">
                <a:solidFill>
                  <a:srgbClr val="0C30FF"/>
                </a:solidFill>
                <a:effectLst/>
                <a:latin typeface="Roboto" panose="02000000000000000000" pitchFamily="2" charset="0"/>
              </a:rPr>
              <a:t>Taylor expansion of exponential function</a:t>
            </a:r>
            <a:r>
              <a:rPr lang="en-US" altLang="ko-KR" sz="1200" dirty="0">
                <a:solidFill>
                  <a:srgbClr val="0C30FF"/>
                </a:solidFill>
              </a:rPr>
              <a:t>&gt;</a:t>
            </a:r>
            <a:endParaRPr lang="ko-KR" altLang="en-US" sz="1200" dirty="0">
              <a:solidFill>
                <a:srgbClr val="0C30F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767A50-9E0C-4447-A07D-51BDBC028BE1}"/>
              </a:ext>
            </a:extLst>
          </p:cNvPr>
          <p:cNvSpPr/>
          <p:nvPr/>
        </p:nvSpPr>
        <p:spPr>
          <a:xfrm>
            <a:off x="-282011" y="1367326"/>
            <a:ext cx="12656321" cy="5281301"/>
          </a:xfrm>
          <a:prstGeom prst="rect">
            <a:avLst/>
          </a:prstGeom>
          <a:solidFill>
            <a:schemeClr val="bg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&lt;Kernel Function</a:t>
            </a:r>
            <a:r>
              <a:rPr lang="ko-KR" altLang="en-US" sz="2400" dirty="0"/>
              <a:t>의 장점</a:t>
            </a:r>
            <a:r>
              <a:rPr lang="en-US" altLang="ko-KR" sz="2400" dirty="0"/>
              <a:t>&gt;</a:t>
            </a:r>
          </a:p>
          <a:p>
            <a:pPr algn="ctr">
              <a:lnSpc>
                <a:spcPct val="150000"/>
              </a:lnSpc>
            </a:pPr>
            <a:endParaRPr lang="en-US" altLang="ko-KR" sz="2400" dirty="0"/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altLang="ko-KR" dirty="0"/>
              <a:t>Efficiency : </a:t>
            </a:r>
            <a:r>
              <a:rPr lang="ko-KR" altLang="en-US" dirty="0"/>
              <a:t>일반적으로 내적을 계산하는 것 보다 </a:t>
            </a:r>
            <a:r>
              <a:rPr lang="en-US" altLang="ko-KR" dirty="0"/>
              <a:t>Kernel function</a:t>
            </a:r>
            <a:r>
              <a:rPr lang="ko-KR" altLang="en-US" dirty="0"/>
              <a:t>을 사용해서 한번에 결과를 얻는 것이 효율적</a:t>
            </a:r>
            <a:r>
              <a:rPr lang="en-US" altLang="ko-KR" dirty="0"/>
              <a:t>.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altLang="ko-KR" dirty="0"/>
              <a:t>Flexibility : Mercer`s condition</a:t>
            </a:r>
            <a:r>
              <a:rPr lang="ko-KR" altLang="en-US" dirty="0"/>
              <a:t>을 만족하는 모든 함수를 </a:t>
            </a:r>
            <a:r>
              <a:rPr lang="en-US" altLang="ko-KR" dirty="0"/>
              <a:t>Kernel function</a:t>
            </a:r>
            <a:r>
              <a:rPr lang="ko-KR" altLang="en-US" dirty="0"/>
              <a:t>으로 사용할 수 있어 유연성이 높다</a:t>
            </a:r>
            <a:r>
              <a:rPr lang="en-US" altLang="ko-KR" dirty="0"/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2400" dirty="0"/>
          </a:p>
          <a:p>
            <a:pPr algn="ctr">
              <a:lnSpc>
                <a:spcPct val="150000"/>
              </a:lnSpc>
            </a:pPr>
            <a:endParaRPr lang="en-US" altLang="ko-KR" sz="2400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2210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Summary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6371" y="1484930"/>
            <a:ext cx="123174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6258" y="2100648"/>
            <a:ext cx="108657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분류를 잘하는 이진 선형 분류기를 선택해야 해 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/>
              <a:t>Margin</a:t>
            </a:r>
            <a:r>
              <a:rPr lang="ko-KR" altLang="en-US" dirty="0"/>
              <a:t>이 넓을 수록 </a:t>
            </a:r>
            <a:r>
              <a:rPr lang="en-US" altLang="ko-KR" dirty="0"/>
              <a:t>VC dimension</a:t>
            </a:r>
            <a:r>
              <a:rPr lang="ko-KR" altLang="en-US" dirty="0"/>
              <a:t>이 줄어 </a:t>
            </a:r>
            <a:r>
              <a:rPr lang="en-US" altLang="ko-KR" dirty="0"/>
              <a:t>test error</a:t>
            </a:r>
            <a:r>
              <a:rPr lang="ko-KR" altLang="en-US" dirty="0"/>
              <a:t>가 줄어들어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제약식이 있어 쉽게 해를 찾지 못해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err="1"/>
              <a:t>라그랑주</a:t>
            </a:r>
            <a:r>
              <a:rPr lang="ko-KR" altLang="en-US" dirty="0"/>
              <a:t> 승수를 사용해서 </a:t>
            </a:r>
            <a:r>
              <a:rPr lang="en-US" altLang="ko-KR" dirty="0"/>
              <a:t>dual problem</a:t>
            </a:r>
            <a:r>
              <a:rPr lang="ko-KR" altLang="en-US" dirty="0"/>
              <a:t>으로 식을 변형 해줘 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/>
              <a:t>KKT condition</a:t>
            </a:r>
            <a:r>
              <a:rPr lang="ko-KR" altLang="en-US" dirty="0"/>
              <a:t>과 </a:t>
            </a:r>
            <a:r>
              <a:rPr lang="en-US" altLang="ko-KR" dirty="0"/>
              <a:t>strong duality </a:t>
            </a:r>
            <a:r>
              <a:rPr lang="ko-KR" altLang="en-US" dirty="0"/>
              <a:t>성질을 이용해서 적절한 식으로 변형 시켜줘 </a:t>
            </a:r>
            <a:r>
              <a:rPr lang="en-US" altLang="ko-KR" dirty="0"/>
              <a:t>(minimize -&gt; maximize)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예외 허용과 비선형적 </a:t>
            </a:r>
            <a:r>
              <a:rPr lang="en-US" altLang="ko-KR" dirty="0"/>
              <a:t>condition</a:t>
            </a:r>
            <a:r>
              <a:rPr lang="ko-KR" altLang="en-US" dirty="0"/>
              <a:t>으로 인해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en-US" altLang="ko-KR" dirty="0"/>
              <a:t>case</a:t>
            </a:r>
            <a:r>
              <a:rPr lang="ko-KR" altLang="en-US" dirty="0"/>
              <a:t>로 분리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127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Summary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6371" y="1484930"/>
            <a:ext cx="123174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EE4CBE30-9FCB-4097-93D5-D3C70B1B2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3984"/>
              </p:ext>
            </p:extLst>
          </p:nvPr>
        </p:nvGraphicFramePr>
        <p:xfrm>
          <a:off x="638235" y="1854262"/>
          <a:ext cx="11153870" cy="45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656">
                  <a:extLst>
                    <a:ext uri="{9D8B030D-6E8A-4147-A177-3AD203B41FA5}">
                      <a16:colId xmlns:a16="http://schemas.microsoft.com/office/drawing/2014/main" val="3026620812"/>
                    </a:ext>
                  </a:extLst>
                </a:gridCol>
                <a:gridCol w="3242738">
                  <a:extLst>
                    <a:ext uri="{9D8B030D-6E8A-4147-A177-3AD203B41FA5}">
                      <a16:colId xmlns:a16="http://schemas.microsoft.com/office/drawing/2014/main" val="227243482"/>
                    </a:ext>
                  </a:extLst>
                </a:gridCol>
                <a:gridCol w="3242738">
                  <a:extLst>
                    <a:ext uri="{9D8B030D-6E8A-4147-A177-3AD203B41FA5}">
                      <a16:colId xmlns:a16="http://schemas.microsoft.com/office/drawing/2014/main" val="2429722890"/>
                    </a:ext>
                  </a:extLst>
                </a:gridCol>
                <a:gridCol w="3242738">
                  <a:extLst>
                    <a:ext uri="{9D8B030D-6E8A-4147-A177-3AD203B41FA5}">
                      <a16:colId xmlns:a16="http://schemas.microsoft.com/office/drawing/2014/main" val="3467204007"/>
                    </a:ext>
                  </a:extLst>
                </a:gridCol>
              </a:tblGrid>
              <a:tr h="44271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Hard Margin &amp; Linear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Soft Margin &amp; Linear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Soft Margin &amp; non-Linear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338145"/>
                  </a:ext>
                </a:extLst>
              </a:tr>
              <a:tr h="135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Summary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Margin</a:t>
                      </a:r>
                      <a:r>
                        <a:rPr lang="ko-KR" altLang="en-US" sz="1200" dirty="0"/>
                        <a:t>을 최대화 하여 </a:t>
                      </a:r>
                      <a:r>
                        <a:rPr lang="en-US" altLang="ko-KR" sz="1200" dirty="0"/>
                        <a:t>test</a:t>
                      </a:r>
                      <a:r>
                        <a:rPr lang="en-US" altLang="ko-KR" sz="1200" baseline="0" dirty="0"/>
                        <a:t> error</a:t>
                      </a:r>
                      <a:r>
                        <a:rPr lang="ko-KR" altLang="en-US" sz="1200" baseline="0" dirty="0"/>
                        <a:t>를 줄이는</a:t>
                      </a:r>
                      <a:endParaRPr lang="en-US" altLang="ko-KR" sz="1200" baseline="0" dirty="0"/>
                    </a:p>
                    <a:p>
                      <a:pPr algn="ctr" latinLnBrk="1"/>
                      <a:r>
                        <a:rPr lang="ko-KR" altLang="en-US" sz="1200" baseline="0" dirty="0"/>
                        <a:t>방법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Margin</a:t>
                      </a:r>
                      <a:r>
                        <a:rPr lang="ko-KR" altLang="en-US" sz="1200" dirty="0"/>
                        <a:t>을 최대화 하나</a:t>
                      </a:r>
                      <a:r>
                        <a:rPr lang="en-US" altLang="ko-KR" sz="1200" dirty="0"/>
                        <a:t>,margin </a:t>
                      </a:r>
                      <a:r>
                        <a:rPr lang="ko-KR" altLang="en-US" sz="1200" dirty="0"/>
                        <a:t>안쪽에도 </a:t>
                      </a:r>
                      <a:r>
                        <a:rPr lang="en-US" altLang="ko-KR" sz="1200" dirty="0"/>
                        <a:t>data </a:t>
                      </a:r>
                      <a:r>
                        <a:rPr lang="ko-KR" altLang="en-US" sz="1200" dirty="0"/>
                        <a:t>존재할 수 있도록 </a:t>
                      </a:r>
                      <a:r>
                        <a:rPr lang="en-US" altLang="ko-KR" sz="1200" dirty="0"/>
                        <a:t>penalty</a:t>
                      </a:r>
                      <a:r>
                        <a:rPr lang="ko-KR" altLang="en-US" sz="1200" dirty="0"/>
                        <a:t>를 주어 예외를 </a:t>
                      </a:r>
                      <a:endParaRPr lang="en-US" altLang="ko-KR" sz="12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허용해주는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Margin</a:t>
                      </a:r>
                      <a:r>
                        <a:rPr lang="ko-KR" altLang="en-US" sz="1200" dirty="0"/>
                        <a:t>을 최대화 하나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non-linear data</a:t>
                      </a:r>
                      <a:r>
                        <a:rPr lang="ko-KR" altLang="en-US" sz="1200" baseline="0" dirty="0"/>
                        <a:t>에 대해서 </a:t>
                      </a:r>
                      <a:r>
                        <a:rPr lang="en-US" altLang="ko-KR" sz="1200" baseline="0" dirty="0"/>
                        <a:t>linear data</a:t>
                      </a:r>
                      <a:r>
                        <a:rPr lang="ko-KR" altLang="en-US" sz="1200" baseline="0" dirty="0"/>
                        <a:t>으로 변형하는 방법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05148"/>
                  </a:ext>
                </a:extLst>
              </a:tr>
              <a:tr h="135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Objective function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561064"/>
                  </a:ext>
                </a:extLst>
              </a:tr>
              <a:tr h="135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Dual problem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609011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71E4DDAE-8431-4C71-A0EB-72BC36056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855" y="3784689"/>
            <a:ext cx="2939982" cy="62045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7BFF73-B923-4503-B0D9-358BD62D5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149" y="4518737"/>
            <a:ext cx="2065393" cy="30549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E7A0FD-C2E0-4FF3-BCD3-6196D17C7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5440" y="3784689"/>
            <a:ext cx="2933396" cy="6204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562E3E-4ABF-4FD5-8481-24CE271734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5439" y="4484937"/>
            <a:ext cx="2933397" cy="3392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E68585-46E5-44E0-9001-1A796F30A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7552" y="3784689"/>
            <a:ext cx="2518410" cy="60869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DE7723E-72F0-454A-AA62-7F257B03D1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9188" y="4484937"/>
            <a:ext cx="3075138" cy="3250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AFC3787-EBDF-4B4B-873A-13DAE5BB0E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9206" y="5452374"/>
            <a:ext cx="3129765" cy="6269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0755CA-BB89-4F61-9BB1-68123EF0F5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6995" y="5449819"/>
            <a:ext cx="3038475" cy="62694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A863C26-2F78-4607-BA73-6997669E79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20858" y="5449818"/>
            <a:ext cx="3038476" cy="62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24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Summary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147989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Assignment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5121-1472-4FD6-BC72-0585116B12A8}"/>
              </a:ext>
            </a:extLst>
          </p:cNvPr>
          <p:cNvSpPr txBox="1"/>
          <p:nvPr/>
        </p:nvSpPr>
        <p:spPr>
          <a:xfrm>
            <a:off x="363617" y="2317290"/>
            <a:ext cx="1165566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1. </a:t>
            </a:r>
            <a:r>
              <a:rPr lang="ko-KR" altLang="en-US" sz="1400" dirty="0" err="1">
                <a:solidFill>
                  <a:srgbClr val="FF0000"/>
                </a:solidFill>
              </a:rPr>
              <a:t>Multiclass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SVM을</a:t>
            </a:r>
            <a:r>
              <a:rPr lang="ko-KR" altLang="en-US" sz="1400" dirty="0">
                <a:solidFill>
                  <a:srgbClr val="FF0000"/>
                </a:solidFill>
              </a:rPr>
              <a:t> 직접 구현하시는 것입니다</a:t>
            </a:r>
            <a:r>
              <a:rPr lang="ko-KR" altLang="en-US" sz="1400" dirty="0"/>
              <a:t>. 기본적으로 </a:t>
            </a:r>
            <a:r>
              <a:rPr lang="ko-KR" altLang="en-US" sz="1400" dirty="0" err="1"/>
              <a:t>사이킷런에</a:t>
            </a:r>
            <a:r>
              <a:rPr lang="ko-KR" altLang="en-US" sz="1400" dirty="0"/>
              <a:t> 있는 </a:t>
            </a:r>
            <a:r>
              <a:rPr lang="ko-KR" altLang="en-US" sz="1400" dirty="0" err="1"/>
              <a:t>SVM은</a:t>
            </a:r>
            <a:r>
              <a:rPr lang="ko-KR" altLang="en-US" sz="1400" dirty="0"/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멀티클래스 </a:t>
            </a:r>
            <a:r>
              <a:rPr lang="ko-KR" altLang="en-US" sz="1400" dirty="0" err="1">
                <a:solidFill>
                  <a:srgbClr val="FF0000"/>
                </a:solidFill>
              </a:rPr>
              <a:t>SVM을</a:t>
            </a:r>
            <a:r>
              <a:rPr lang="ko-KR" altLang="en-US" sz="1400" dirty="0">
                <a:solidFill>
                  <a:srgbClr val="FF0000"/>
                </a:solidFill>
              </a:rPr>
              <a:t> 지원하지만 과제에서는 절대 쓰면 안됩니다</a:t>
            </a:r>
            <a:r>
              <a:rPr lang="ko-KR" altLang="en-US" sz="1400" dirty="0"/>
              <a:t>! </a:t>
            </a:r>
            <a:r>
              <a:rPr lang="ko-KR" altLang="en-US" sz="1400" dirty="0" err="1"/>
              <a:t>Iris</a:t>
            </a:r>
            <a:r>
              <a:rPr lang="ko-KR" altLang="en-US" sz="1400" dirty="0"/>
              <a:t> 데이터는 총 세 개의 클래스가 있으므로 이 클래스를 </a:t>
            </a:r>
            <a:r>
              <a:rPr lang="ko-KR" altLang="en-US" sz="1400" dirty="0" err="1"/>
              <a:t>one</a:t>
            </a:r>
            <a:r>
              <a:rPr lang="ko-KR" altLang="en-US" sz="1400" dirty="0"/>
              <a:t>- </a:t>
            </a:r>
            <a:r>
              <a:rPr lang="ko-KR" altLang="en-US" sz="1400" dirty="0" err="1"/>
              <a:t>hot인코딩한</a:t>
            </a:r>
            <a:r>
              <a:rPr lang="ko-KR" altLang="en-US" sz="1400" dirty="0"/>
              <a:t> 뒤, 각각 </a:t>
            </a:r>
            <a:r>
              <a:rPr lang="ko-KR" altLang="en-US" sz="1400" dirty="0" err="1"/>
              <a:t>binary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SVM을</a:t>
            </a:r>
            <a:r>
              <a:rPr lang="ko-KR" altLang="en-US" sz="1400" dirty="0"/>
              <a:t> 트레이닝하고 이 결과를 조합하여 </a:t>
            </a:r>
            <a:r>
              <a:rPr lang="ko-KR" altLang="en-US" sz="1400" dirty="0" err="1"/>
              <a:t>multiclass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SVM을</a:t>
            </a:r>
            <a:r>
              <a:rPr lang="ko-KR" altLang="en-US" sz="1400" dirty="0"/>
              <a:t> 구현하시면 됩니다</a:t>
            </a:r>
          </a:p>
          <a:p>
            <a:endParaRPr lang="ko-KR" altLang="en-US" sz="1400" dirty="0"/>
          </a:p>
          <a:p>
            <a:r>
              <a:rPr lang="ko-KR" altLang="en-US" sz="1400" dirty="0"/>
              <a:t>2. 기본적으로 </a:t>
            </a:r>
            <a:r>
              <a:rPr lang="ko-KR" altLang="en-US" sz="1400" dirty="0" err="1"/>
              <a:t>one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vs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one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one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vs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rest</a:t>
            </a:r>
            <a:r>
              <a:rPr lang="ko-KR" altLang="en-US" sz="1400" dirty="0"/>
              <a:t> 방법이 있으며 둘 중 자유롭게 구현해주세요. 만약 투표결과가 동점으로 나온 경우(예를 들어, 각각의 SVM 결과가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vs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</a:t>
            </a:r>
            <a:r>
              <a:rPr lang="ko-KR" altLang="en-US" sz="1400" dirty="0"/>
              <a:t> 의 경우 </a:t>
            </a:r>
            <a:r>
              <a:rPr lang="ko-KR" altLang="en-US" sz="1400" dirty="0" err="1"/>
              <a:t>A로</a:t>
            </a:r>
            <a:r>
              <a:rPr lang="ko-KR" altLang="en-US" sz="1400" dirty="0"/>
              <a:t> 판별, </a:t>
            </a:r>
            <a:r>
              <a:rPr lang="ko-KR" altLang="en-US" sz="1400" dirty="0" err="1"/>
              <a:t>B</a:t>
            </a:r>
            <a:r>
              <a:rPr lang="ko-KR" altLang="en-US" sz="1400" dirty="0"/>
              <a:t> </a:t>
            </a:r>
            <a:r>
              <a:rPr lang="ko-KR" altLang="en-US" sz="1400" dirty="0" err="1"/>
              <a:t>vs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의 경우 </a:t>
            </a:r>
            <a:r>
              <a:rPr lang="ko-KR" altLang="en-US" sz="1400" dirty="0" err="1"/>
              <a:t>B로</a:t>
            </a:r>
            <a:r>
              <a:rPr lang="ko-KR" altLang="en-US" sz="1400" dirty="0"/>
              <a:t> 판별, C </a:t>
            </a:r>
            <a:r>
              <a:rPr lang="ko-KR" altLang="en-US" sz="1400" dirty="0" err="1"/>
              <a:t>vs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의 경우 </a:t>
            </a:r>
            <a:r>
              <a:rPr lang="ko-KR" altLang="en-US" sz="1400" dirty="0" err="1"/>
              <a:t>C로</a:t>
            </a:r>
            <a:r>
              <a:rPr lang="ko-KR" altLang="en-US" sz="1400" dirty="0"/>
              <a:t> 판별한 경우 투표를 통해 </a:t>
            </a:r>
            <a:r>
              <a:rPr lang="ko-KR" altLang="en-US" sz="1400" dirty="0" err="1"/>
              <a:t>Class를</a:t>
            </a:r>
            <a:r>
              <a:rPr lang="ko-KR" altLang="en-US" sz="1400" dirty="0"/>
              <a:t> 결정할 수 없음)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ko-KR" altLang="en-US" sz="1400" dirty="0"/>
              <a:t>1) </a:t>
            </a:r>
            <a:r>
              <a:rPr lang="ko-KR" altLang="en-US" sz="1400" dirty="0" err="1"/>
              <a:t>decision_function을</a:t>
            </a:r>
            <a:r>
              <a:rPr lang="ko-KR" altLang="en-US" sz="1400" dirty="0"/>
              <a:t> 활용하시거나 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ko-KR" altLang="en-US" sz="1400" dirty="0"/>
              <a:t>2) 가장 개수가 많은 클래스를 사용하시거나 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ko-KR" altLang="en-US" sz="1400" dirty="0"/>
              <a:t>3) 랜덤으로 하나를 뽑거나 하는 방법 등을 이용해 동점자인 경우를 판별 해주시면 됩니다.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공식문서를 통해 </a:t>
            </a:r>
            <a:r>
              <a:rPr lang="ko-KR" altLang="en-US" sz="1400" dirty="0" err="1"/>
              <a:t>사이킷런이</a:t>
            </a:r>
            <a:r>
              <a:rPr lang="ko-KR" altLang="en-US" sz="1400" dirty="0"/>
              <a:t> 어떤 방법으로 구현했는지 참고하셔도 됩니다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/>
              <a:t>3. 과제코드에는 </a:t>
            </a:r>
            <a:r>
              <a:rPr lang="ko-KR" altLang="en-US" sz="1400" dirty="0" err="1"/>
              <a:t>iris</a:t>
            </a:r>
            <a:r>
              <a:rPr lang="ko-KR" altLang="en-US" sz="1400" dirty="0"/>
              <a:t> 데이터를 로드하고 스케일링 부분까지 구현되어 있습니다.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4. </a:t>
            </a:r>
            <a:r>
              <a:rPr lang="ko-KR" altLang="en-US" sz="1400" dirty="0" err="1"/>
              <a:t>Iris의</a:t>
            </a:r>
            <a:r>
              <a:rPr lang="ko-KR" altLang="en-US" sz="1400" dirty="0"/>
              <a:t> 클래스는 3개입니다. </a:t>
            </a:r>
            <a:r>
              <a:rPr lang="ko-KR" altLang="en-US" sz="1400" dirty="0" err="1"/>
              <a:t>Iris</a:t>
            </a:r>
            <a:r>
              <a:rPr lang="ko-KR" altLang="en-US" sz="1400" dirty="0"/>
              <a:t> 데이터셋 뿐만 아니라 다른 데이터셋에도 적용 가능한, 클래스의 수와 무관한 </a:t>
            </a:r>
            <a:r>
              <a:rPr lang="ko-KR" altLang="en-US" sz="1400" dirty="0" err="1"/>
              <a:t>Multiclass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SVM을</a:t>
            </a:r>
            <a:r>
              <a:rPr lang="ko-KR" altLang="en-US" sz="1400" dirty="0"/>
              <a:t> 만들어주세요.</a:t>
            </a:r>
          </a:p>
        </p:txBody>
      </p:sp>
    </p:spTree>
    <p:extLst>
      <p:ext uri="{BB962C8B-B14F-4D97-AF65-F5344CB8AC3E}">
        <p14:creationId xmlns:p14="http://schemas.microsoft.com/office/powerpoint/2010/main" val="3653170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Summary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617" y="1537684"/>
            <a:ext cx="147989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라운드"/>
              </a:rPr>
              <a:t>Assignment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78E6C-BB48-424B-ABC8-A7E4C84AE8E4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5121-1472-4FD6-BC72-0585116B12A8}"/>
              </a:ext>
            </a:extLst>
          </p:cNvPr>
          <p:cNvSpPr txBox="1"/>
          <p:nvPr/>
        </p:nvSpPr>
        <p:spPr>
          <a:xfrm>
            <a:off x="363617" y="2449175"/>
            <a:ext cx="1165566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• One vs One(OVO)</a:t>
            </a:r>
          </a:p>
          <a:p>
            <a:r>
              <a:rPr lang="en-US" altLang="ko-KR" sz="1600" dirty="0"/>
              <a:t>➔ </a:t>
            </a:r>
            <a:r>
              <a:rPr lang="ko-KR" altLang="en-US" sz="1600" dirty="0"/>
              <a:t>클래스가 </a:t>
            </a:r>
            <a:r>
              <a:rPr lang="en-US" altLang="ko-KR" sz="1600" dirty="0"/>
              <a:t>N</a:t>
            </a:r>
            <a:r>
              <a:rPr lang="ko-KR" altLang="en-US" sz="1600" dirty="0"/>
              <a:t>개 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모든 클래스에 대해 </a:t>
            </a:r>
            <a:r>
              <a:rPr lang="en-US" altLang="ko-KR" sz="1600" dirty="0"/>
              <a:t>1:1</a:t>
            </a:r>
            <a:r>
              <a:rPr lang="ko-KR" altLang="en-US" sz="1600" dirty="0"/>
              <a:t>로 </a:t>
            </a:r>
            <a:r>
              <a:rPr lang="en-US" altLang="ko-KR" sz="1600" dirty="0"/>
              <a:t>binary </a:t>
            </a:r>
            <a:r>
              <a:rPr lang="ko-KR" altLang="en-US" sz="1600" dirty="0"/>
              <a:t>분류를 하고</a:t>
            </a:r>
            <a:r>
              <a:rPr lang="en-US" altLang="ko-KR" sz="1600" dirty="0"/>
              <a:t>, </a:t>
            </a:r>
            <a:r>
              <a:rPr lang="ko-KR" altLang="en-US" sz="1600" dirty="0"/>
              <a:t>제일 많이 승리한 클래스에 대해 투표로 결정</a:t>
            </a:r>
            <a:r>
              <a:rPr lang="en-US" altLang="ko-KR" sz="1600" dirty="0"/>
              <a:t>!</a:t>
            </a:r>
          </a:p>
          <a:p>
            <a:r>
              <a:rPr lang="en-US" altLang="ko-KR" sz="1600" dirty="0"/>
              <a:t>➔ N</a:t>
            </a:r>
            <a:r>
              <a:rPr lang="ko-KR" altLang="en-US" sz="1600" dirty="0"/>
              <a:t>개의 클래스에 대해 서로 다른 </a:t>
            </a:r>
            <a:r>
              <a:rPr lang="en-US" altLang="ko-KR" sz="1600" dirty="0"/>
              <a:t>Classifier</a:t>
            </a:r>
            <a:r>
              <a:rPr lang="ko-KR" altLang="en-US" sz="1600" dirty="0"/>
              <a:t>를 가지고 있어야 하기 때문에 </a:t>
            </a:r>
            <a:r>
              <a:rPr lang="en-US" altLang="ko-KR" sz="1600" dirty="0"/>
              <a:t>n(n-1)/2 </a:t>
            </a:r>
            <a:r>
              <a:rPr lang="ko-KR" altLang="en-US" sz="1600" dirty="0"/>
              <a:t>개의</a:t>
            </a:r>
          </a:p>
          <a:p>
            <a:r>
              <a:rPr lang="en-US" altLang="ko-KR" sz="1600" dirty="0"/>
              <a:t>Classifier</a:t>
            </a:r>
            <a:r>
              <a:rPr lang="ko-KR" altLang="en-US" sz="1600" dirty="0"/>
              <a:t>가 필요함</a:t>
            </a:r>
          </a:p>
          <a:p>
            <a:endParaRPr lang="ko-KR" altLang="en-US" sz="1600" dirty="0"/>
          </a:p>
          <a:p>
            <a:r>
              <a:rPr lang="en-US" altLang="ko-KR" sz="1600" dirty="0"/>
              <a:t>• One vs Rest(OVR)</a:t>
            </a:r>
          </a:p>
          <a:p>
            <a:r>
              <a:rPr lang="en-US" altLang="ko-KR" sz="1600" dirty="0"/>
              <a:t>➔ </a:t>
            </a:r>
            <a:r>
              <a:rPr lang="ko-KR" altLang="en-US" sz="1600" dirty="0"/>
              <a:t>클래스가 </a:t>
            </a:r>
            <a:r>
              <a:rPr lang="en-US" altLang="ko-KR" sz="1600" dirty="0"/>
              <a:t>N</a:t>
            </a:r>
            <a:r>
              <a:rPr lang="ko-KR" altLang="en-US" sz="1600" dirty="0"/>
              <a:t>개 있으면 모든 클래스에 대해 </a:t>
            </a:r>
            <a:r>
              <a:rPr lang="en-US" altLang="ko-KR" sz="1600" dirty="0"/>
              <a:t>1:N-1 </a:t>
            </a:r>
            <a:r>
              <a:rPr lang="ko-KR" altLang="en-US" sz="1600" dirty="0"/>
              <a:t>로 </a:t>
            </a:r>
            <a:r>
              <a:rPr lang="en-US" altLang="ko-KR" sz="1600" dirty="0"/>
              <a:t>binary </a:t>
            </a:r>
            <a:r>
              <a:rPr lang="ko-KR" altLang="en-US" sz="1600" dirty="0"/>
              <a:t>분류하여 이 클래스가 맞는지 아닌지를 투표로 결정</a:t>
            </a:r>
            <a:r>
              <a:rPr lang="en-US" altLang="ko-KR" sz="1600" dirty="0"/>
              <a:t>!</a:t>
            </a:r>
          </a:p>
          <a:p>
            <a:r>
              <a:rPr lang="en-US" altLang="ko-KR" sz="1600" dirty="0"/>
              <a:t>➔ N</a:t>
            </a:r>
            <a:r>
              <a:rPr lang="ko-KR" altLang="en-US" sz="1600" dirty="0"/>
              <a:t>개의 </a:t>
            </a:r>
            <a:r>
              <a:rPr lang="en-US" altLang="ko-KR" sz="1600" dirty="0"/>
              <a:t>Classifier</a:t>
            </a:r>
            <a:r>
              <a:rPr lang="ko-KR" altLang="en-US" sz="1600" dirty="0"/>
              <a:t>가 필요함</a:t>
            </a:r>
          </a:p>
        </p:txBody>
      </p:sp>
    </p:spTree>
    <p:extLst>
      <p:ext uri="{BB962C8B-B14F-4D97-AF65-F5344CB8AC3E}">
        <p14:creationId xmlns:p14="http://schemas.microsoft.com/office/powerpoint/2010/main" val="3152810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993727"/>
            <a:ext cx="122990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https://ratsgo.github.io/convex%20optimization/2018/01/25/duality/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https://ratsgo.github.io/machine%20learning/2017/05/23/SVM/3</a:t>
            </a:r>
            <a:endParaRPr lang="en-US" altLang="ko-KR" dirty="0"/>
          </a:p>
          <a:p>
            <a:r>
              <a:rPr lang="en-US" altLang="ko-KR" dirty="0"/>
              <a:t>https://yngie-c.github.io/machine%20learning/2021/03/07/svm/#fn:1</a:t>
            </a:r>
          </a:p>
          <a:p>
            <a:r>
              <a:rPr lang="ko-KR" altLang="en-US" dirty="0"/>
              <a:t>https://yupsung.blogspot.com/2021/01/022-kernel-based-learning-support.html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45BDF-E4B7-44E3-A19E-1200B30A70A5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846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C1F866-E0C2-484F-A982-84D6B509B379}"/>
              </a:ext>
            </a:extLst>
          </p:cNvPr>
          <p:cNvGrpSpPr/>
          <p:nvPr/>
        </p:nvGrpSpPr>
        <p:grpSpPr>
          <a:xfrm>
            <a:off x="5224428" y="715407"/>
            <a:ext cx="5568451" cy="4442035"/>
            <a:chOff x="3551175" y="441813"/>
            <a:chExt cx="4286543" cy="354555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050BF8F-79F7-462E-AD12-EA849BBEEE36}"/>
                </a:ext>
              </a:extLst>
            </p:cNvPr>
            <p:cNvSpPr/>
            <p:nvPr/>
          </p:nvSpPr>
          <p:spPr>
            <a:xfrm>
              <a:off x="3551175" y="441813"/>
              <a:ext cx="4259168" cy="3545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46BB0B2-87C8-4124-A6A0-BF8487384537}"/>
                </a:ext>
              </a:extLst>
            </p:cNvPr>
            <p:cNvGrpSpPr/>
            <p:nvPr/>
          </p:nvGrpSpPr>
          <p:grpSpPr>
            <a:xfrm>
              <a:off x="5299700" y="483518"/>
              <a:ext cx="2448272" cy="3475680"/>
              <a:chOff x="2275364" y="915566"/>
              <a:chExt cx="2448272" cy="347568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307D54D-FD08-4597-9AAC-3DF999081C01}"/>
                  </a:ext>
                </a:extLst>
              </p:cNvPr>
              <p:cNvSpPr/>
              <p:nvPr/>
            </p:nvSpPr>
            <p:spPr>
              <a:xfrm>
                <a:off x="2275364" y="915566"/>
                <a:ext cx="2448272" cy="223224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23" name="사다리꼴 22">
                <a:extLst>
                  <a:ext uri="{FF2B5EF4-FFF2-40B4-BE49-F238E27FC236}">
                    <a16:creationId xmlns:a16="http://schemas.microsoft.com/office/drawing/2014/main" id="{FA5539A5-C038-48F3-9AC2-5820D108A092}"/>
                  </a:ext>
                </a:extLst>
              </p:cNvPr>
              <p:cNvSpPr/>
              <p:nvPr/>
            </p:nvSpPr>
            <p:spPr>
              <a:xfrm rot="11700000">
                <a:off x="3841153" y="3023094"/>
                <a:ext cx="720080" cy="1368152"/>
              </a:xfrm>
              <a:prstGeom prst="trapezoid">
                <a:avLst>
                  <a:gd name="adj" fmla="val 3604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</p:grpSp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D8231365-F64C-46C1-8F75-820775EFA1EB}"/>
                </a:ext>
              </a:extLst>
            </p:cNvPr>
            <p:cNvSpPr txBox="1">
              <a:spLocks/>
            </p:cNvSpPr>
            <p:nvPr/>
          </p:nvSpPr>
          <p:spPr>
            <a:xfrm>
              <a:off x="5234662" y="484355"/>
              <a:ext cx="2603056" cy="11025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0" spc="-30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Q &amp; A</a:t>
              </a:r>
              <a:endParaRPr lang="ko-KR" altLang="en-US" sz="8000" spc="-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996C020A-B6A4-4E0B-8F33-D6710800837B}"/>
                </a:ext>
              </a:extLst>
            </p:cNvPr>
            <p:cNvSpPr txBox="1">
              <a:spLocks/>
            </p:cNvSpPr>
            <p:nvPr/>
          </p:nvSpPr>
          <p:spPr>
            <a:xfrm>
              <a:off x="3551175" y="3591404"/>
              <a:ext cx="3238128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들어주셔서 감사합니다</a:t>
              </a:r>
              <a:r>
                <a:rPr lang="en-US" altLang="ko-KR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</a:t>
              </a:r>
              <a:endParaRPr lang="ko-KR" altLang="en-US" sz="28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44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SVM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8232" y="1825152"/>
            <a:ext cx="3859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212121"/>
                </a:solidFill>
                <a:latin typeface="나눔스퀘어라운드"/>
                <a:ea typeface="나눔스퀘어" panose="020B0600000101010101" pitchFamily="50" charset="-127"/>
              </a:rPr>
              <a:t>SVM (support vector machine)</a:t>
            </a:r>
            <a:endParaRPr lang="en-US" altLang="ko-KR" b="1" i="0" dirty="0">
              <a:solidFill>
                <a:srgbClr val="212121"/>
              </a:solidFill>
              <a:effectLst/>
              <a:latin typeface="나눔스퀘어라운드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345" y="2890390"/>
            <a:ext cx="3000375" cy="25812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521" y="2890390"/>
            <a:ext cx="3000375" cy="25812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531033" y="3290131"/>
            <a:ext cx="4614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6793907" y="3580688"/>
            <a:ext cx="1812212" cy="12220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AE4E7E-9788-49BA-ACB3-8CBCCCF178F3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49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SVM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8232" y="1825152"/>
            <a:ext cx="3859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212121"/>
                </a:solidFill>
                <a:latin typeface="나눔스퀘어라운드"/>
                <a:ea typeface="나눔스퀘어" panose="020B0600000101010101" pitchFamily="50" charset="-127"/>
              </a:rPr>
              <a:t>SVM (support vector machine)</a:t>
            </a:r>
            <a:endParaRPr lang="en-US" altLang="ko-KR" b="1" i="0" dirty="0">
              <a:solidFill>
                <a:srgbClr val="212121"/>
              </a:solidFill>
              <a:effectLst/>
              <a:latin typeface="나눔스퀘어라운드"/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921" y="2801062"/>
            <a:ext cx="2914650" cy="2781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72251" y="3144853"/>
            <a:ext cx="3418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060039" y="3452501"/>
            <a:ext cx="1879572" cy="135023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516085" y="5672640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212121"/>
                </a:solidFill>
                <a:latin typeface="나눔스퀘어라운드"/>
                <a:ea typeface="나눔스퀘어" panose="020B0600000101010101" pitchFamily="50" charset="-127"/>
              </a:rPr>
              <a:t>새로운 점이 추가 되었을 경우</a:t>
            </a:r>
            <a:endParaRPr lang="en-US" altLang="ko-KR" b="1" dirty="0">
              <a:solidFill>
                <a:srgbClr val="212121"/>
              </a:solidFill>
              <a:latin typeface="나눔스퀘어라운드"/>
              <a:ea typeface="나눔스퀘어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788" y="1825152"/>
            <a:ext cx="2241644" cy="185314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526" y="4435948"/>
            <a:ext cx="2341730" cy="1758329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 rot="19287960">
            <a:off x="4992208" y="3567202"/>
            <a:ext cx="683664" cy="222191"/>
          </a:xfrm>
          <a:prstGeom prst="rightArrow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2312040" flipV="1">
            <a:off x="5031130" y="4624710"/>
            <a:ext cx="683664" cy="222191"/>
          </a:xfrm>
          <a:prstGeom prst="rightArrow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915319" y="2460804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212121"/>
                </a:solidFill>
                <a:latin typeface="나눔스퀘어라운드"/>
                <a:ea typeface="나눔스퀘어" panose="020B0600000101010101" pitchFamily="50" charset="-127"/>
              </a:rPr>
              <a:t>동그라미를 분류 하지 못함</a:t>
            </a:r>
            <a:endParaRPr lang="en-US" altLang="ko-KR" b="1" dirty="0">
              <a:solidFill>
                <a:srgbClr val="212121"/>
              </a:solidFill>
              <a:latin typeface="나눔스퀘어라운드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94703" y="5035663"/>
            <a:ext cx="2271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212121"/>
                </a:solidFill>
                <a:latin typeface="나눔스퀘어라운드"/>
                <a:ea typeface="나눔스퀘어" panose="020B0600000101010101" pitchFamily="50" charset="-127"/>
              </a:rPr>
              <a:t>네모를 분류 하지 못함</a:t>
            </a:r>
            <a:endParaRPr lang="en-US" altLang="ko-KR" b="1" dirty="0">
              <a:solidFill>
                <a:srgbClr val="212121"/>
              </a:solidFill>
              <a:latin typeface="나눔스퀘어라운드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E280E1-954B-4B73-AFD9-23DA01826BEB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93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SVM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8232" y="1825152"/>
            <a:ext cx="3859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212121"/>
                </a:solidFill>
                <a:latin typeface="나눔스퀘어라운드"/>
                <a:ea typeface="나눔스퀘어" panose="020B0600000101010101" pitchFamily="50" charset="-127"/>
              </a:rPr>
              <a:t>SVM (support vector machine)</a:t>
            </a:r>
            <a:endParaRPr lang="en-US" altLang="ko-KR" b="1" i="0" dirty="0">
              <a:solidFill>
                <a:srgbClr val="212121"/>
              </a:solidFill>
              <a:effectLst/>
              <a:latin typeface="나눔스퀘어라운드"/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921" y="2801062"/>
            <a:ext cx="2914650" cy="2781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72251" y="3144853"/>
            <a:ext cx="3418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060039" y="3452501"/>
            <a:ext cx="1879572" cy="135023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516085" y="5672640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212121"/>
                </a:solidFill>
                <a:latin typeface="나눔스퀘어라운드"/>
                <a:ea typeface="나눔스퀘어" panose="020B0600000101010101" pitchFamily="50" charset="-127"/>
              </a:rPr>
              <a:t>새로운 점이 추가 되었을 경우</a:t>
            </a:r>
            <a:endParaRPr lang="en-US" altLang="ko-KR" b="1" dirty="0">
              <a:solidFill>
                <a:srgbClr val="212121"/>
              </a:solidFill>
              <a:latin typeface="나눔스퀘어라운드"/>
              <a:ea typeface="나눔스퀘어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788" y="1825152"/>
            <a:ext cx="2241644" cy="185314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526" y="4435948"/>
            <a:ext cx="2341730" cy="1758329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 rot="19287960">
            <a:off x="4992208" y="3567202"/>
            <a:ext cx="683664" cy="222191"/>
          </a:xfrm>
          <a:prstGeom prst="rightArrow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2312040" flipV="1">
            <a:off x="5031130" y="4624710"/>
            <a:ext cx="683664" cy="222191"/>
          </a:xfrm>
          <a:prstGeom prst="rightArrow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915319" y="2460804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212121"/>
                </a:solidFill>
                <a:latin typeface="나눔스퀘어라운드"/>
                <a:ea typeface="나눔스퀘어" panose="020B0600000101010101" pitchFamily="50" charset="-127"/>
              </a:rPr>
              <a:t>동그라미를 분류 하지 못함</a:t>
            </a:r>
            <a:endParaRPr lang="en-US" altLang="ko-KR" b="1" dirty="0">
              <a:solidFill>
                <a:srgbClr val="212121"/>
              </a:solidFill>
              <a:latin typeface="나눔스퀘어라운드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94703" y="5035663"/>
            <a:ext cx="2271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212121"/>
                </a:solidFill>
                <a:latin typeface="나눔스퀘어라운드"/>
                <a:ea typeface="나눔스퀘어" panose="020B0600000101010101" pitchFamily="50" charset="-127"/>
              </a:rPr>
              <a:t>네모를 분류 하지 못함</a:t>
            </a:r>
            <a:endParaRPr lang="en-US" altLang="ko-KR" b="1" dirty="0">
              <a:solidFill>
                <a:srgbClr val="212121"/>
              </a:solidFill>
              <a:latin typeface="나눔스퀘어라운드"/>
              <a:ea typeface="나눔스퀘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282011" y="1367326"/>
            <a:ext cx="12656321" cy="5281301"/>
          </a:xfrm>
          <a:prstGeom prst="rect">
            <a:avLst/>
          </a:prstGeom>
          <a:solidFill>
            <a:schemeClr val="bg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그렇다면 왜 </a:t>
            </a:r>
            <a:r>
              <a:rPr lang="en-US" altLang="ko-KR" dirty="0"/>
              <a:t>2</a:t>
            </a:r>
            <a:r>
              <a:rPr lang="ko-KR" altLang="en-US" dirty="0"/>
              <a:t>번 직선이 데이터를 가장 잘 나눈 선일까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원래 주어진 데이터들과 경계선이 충분히 많이 떨어져 있어서</a:t>
            </a:r>
            <a:endParaRPr lang="en-US" altLang="ko-KR" dirty="0"/>
          </a:p>
          <a:p>
            <a:pPr algn="ctr"/>
            <a:r>
              <a:rPr lang="ko-KR" altLang="en-US" dirty="0"/>
              <a:t>데이터가 새로 들어왔을 때 더 잘 분류할 가능성이 높다</a:t>
            </a:r>
            <a:r>
              <a:rPr lang="en-US" altLang="ko-KR" dirty="0"/>
              <a:t> (</a:t>
            </a:r>
            <a:r>
              <a:rPr lang="ko-KR" altLang="en-US" dirty="0"/>
              <a:t>일반화 성능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결정경계와 데이터의 거리가 넓어서 좋다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A7941-F38E-4589-BEF8-C0BACB3C9C26}"/>
              </a:ext>
            </a:extLst>
          </p:cNvPr>
          <p:cNvSpPr txBox="1"/>
          <p:nvPr/>
        </p:nvSpPr>
        <p:spPr>
          <a:xfrm>
            <a:off x="10939489" y="2207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315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SVM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8232" y="1825152"/>
            <a:ext cx="3859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212121"/>
                </a:solidFill>
                <a:latin typeface="나눔스퀘어라운드"/>
                <a:ea typeface="나눔스퀘어" panose="020B0600000101010101" pitchFamily="50" charset="-127"/>
              </a:rPr>
              <a:t>SVM (support vector machine)</a:t>
            </a:r>
            <a:endParaRPr lang="en-US" altLang="ko-KR" b="1" i="0" dirty="0">
              <a:solidFill>
                <a:srgbClr val="212121"/>
              </a:solidFill>
              <a:effectLst/>
              <a:latin typeface="나눔스퀘어라운드"/>
              <a:ea typeface="나눔스퀘어" panose="020B0600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249" y="2661372"/>
            <a:ext cx="3000375" cy="28098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863736" y="3221809"/>
            <a:ext cx="592335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EFCA64"/>
                </a:solidFill>
                <a:latin typeface="나눔스퀘어라운드"/>
                <a:ea typeface="나눔스퀘어" panose="020B0600000101010101" pitchFamily="50" charset="-127"/>
              </a:rPr>
              <a:t>Hyper plane(</a:t>
            </a:r>
            <a:r>
              <a:rPr lang="ko-KR" altLang="en-US" b="1" dirty="0" err="1">
                <a:solidFill>
                  <a:srgbClr val="EFCA64"/>
                </a:solidFill>
                <a:latin typeface="나눔스퀘어라운드"/>
                <a:ea typeface="나눔스퀘어" panose="020B0600000101010101" pitchFamily="50" charset="-127"/>
              </a:rPr>
              <a:t>초평면</a:t>
            </a:r>
            <a:r>
              <a:rPr lang="en-US" altLang="ko-KR" b="1" dirty="0">
                <a:solidFill>
                  <a:srgbClr val="EFCA64"/>
                </a:solidFill>
                <a:latin typeface="나눔스퀘어라운드"/>
                <a:ea typeface="나눔스퀘어" panose="020B0600000101010101" pitchFamily="50" charset="-127"/>
              </a:rPr>
              <a:t>)  </a:t>
            </a:r>
            <a:r>
              <a:rPr lang="en-US" altLang="ko-KR" b="1" dirty="0">
                <a:solidFill>
                  <a:srgbClr val="212121"/>
                </a:solidFill>
                <a:latin typeface="나눔스퀘어라운드"/>
                <a:ea typeface="나눔스퀘어" panose="020B0600000101010101" pitchFamily="50" charset="-127"/>
              </a:rPr>
              <a:t>: </a:t>
            </a:r>
            <a:r>
              <a:rPr lang="ko-KR" altLang="en-US" b="1" dirty="0">
                <a:solidFill>
                  <a:srgbClr val="212121"/>
                </a:solidFill>
                <a:latin typeface="나눔스퀘어라운드"/>
                <a:ea typeface="나눔스퀘어" panose="020B0600000101010101" pitchFamily="50" charset="-127"/>
              </a:rPr>
              <a:t>데이터를 나누는 기준이 되는 경계</a:t>
            </a:r>
            <a:endParaRPr lang="en-US" altLang="ko-KR" b="1" dirty="0">
              <a:solidFill>
                <a:srgbClr val="212121"/>
              </a:solidFill>
              <a:latin typeface="나눔스퀘어라운드"/>
              <a:ea typeface="나눔스퀘어" panose="020B0600000101010101" pitchFamily="50" charset="-127"/>
            </a:endParaRPr>
          </a:p>
          <a:p>
            <a:endParaRPr lang="en-US" altLang="ko-KR" b="1" dirty="0">
              <a:solidFill>
                <a:srgbClr val="212121"/>
              </a:solidFill>
              <a:latin typeface="나눔스퀘어라운드"/>
              <a:ea typeface="나눔스퀘어" panose="020B0600000101010101" pitchFamily="50" charset="-127"/>
            </a:endParaRPr>
          </a:p>
          <a:p>
            <a:r>
              <a:rPr lang="en-US" altLang="ko-KR" b="1" dirty="0">
                <a:solidFill>
                  <a:srgbClr val="BBD594"/>
                </a:solidFill>
                <a:latin typeface="나눔스퀘어라운드"/>
                <a:ea typeface="나눔스퀘어" panose="020B0600000101010101" pitchFamily="50" charset="-127"/>
              </a:rPr>
              <a:t>Support vector </a:t>
            </a:r>
            <a:r>
              <a:rPr lang="en-US" altLang="ko-KR" b="1" dirty="0">
                <a:solidFill>
                  <a:srgbClr val="212121"/>
                </a:solidFill>
                <a:latin typeface="나눔스퀘어라운드"/>
                <a:ea typeface="나눔스퀘어" panose="020B0600000101010101" pitchFamily="50" charset="-127"/>
              </a:rPr>
              <a:t>: Hyper plane</a:t>
            </a:r>
            <a:r>
              <a:rPr lang="ko-KR" altLang="en-US" b="1" dirty="0">
                <a:solidFill>
                  <a:srgbClr val="212121"/>
                </a:solidFill>
                <a:latin typeface="나눔스퀘어라운드"/>
                <a:ea typeface="나눔스퀘어" panose="020B0600000101010101" pitchFamily="50" charset="-127"/>
              </a:rPr>
              <a:t>과 가장 가까운 데이터</a:t>
            </a:r>
            <a:endParaRPr lang="en-US" altLang="ko-KR" b="1" dirty="0">
              <a:solidFill>
                <a:srgbClr val="212121"/>
              </a:solidFill>
              <a:latin typeface="나눔스퀘어라운드"/>
              <a:ea typeface="나눔스퀘어" panose="020B0600000101010101" pitchFamily="50" charset="-127"/>
            </a:endParaRPr>
          </a:p>
          <a:p>
            <a:endParaRPr lang="en-US" altLang="ko-KR" b="1" dirty="0">
              <a:solidFill>
                <a:srgbClr val="212121"/>
              </a:solidFill>
              <a:latin typeface="나눔스퀘어라운드"/>
              <a:ea typeface="나눔스퀘어" panose="020B0600000101010101" pitchFamily="50" charset="-127"/>
            </a:endParaRPr>
          </a:p>
          <a:p>
            <a:r>
              <a:rPr lang="en-US" altLang="ko-KR" b="1" dirty="0">
                <a:solidFill>
                  <a:srgbClr val="64A0C4"/>
                </a:solidFill>
                <a:latin typeface="나눔스퀘어라운드"/>
                <a:ea typeface="나눔스퀘어" panose="020B0600000101010101" pitchFamily="50" charset="-127"/>
              </a:rPr>
              <a:t>Margin</a:t>
            </a:r>
            <a:r>
              <a:rPr lang="en-US" altLang="ko-KR" b="1" dirty="0">
                <a:solidFill>
                  <a:srgbClr val="212121"/>
                </a:solidFill>
                <a:latin typeface="나눔스퀘어라운드"/>
                <a:ea typeface="나눔스퀘어" panose="020B0600000101010101" pitchFamily="50" charset="-127"/>
              </a:rPr>
              <a:t> : </a:t>
            </a:r>
            <a:r>
              <a:rPr lang="ko-KR" altLang="en-US" b="1" dirty="0">
                <a:solidFill>
                  <a:srgbClr val="212121"/>
                </a:solidFill>
                <a:latin typeface="나눔스퀘어라운드"/>
                <a:ea typeface="나눔스퀘어" panose="020B0600000101010101" pitchFamily="50" charset="-127"/>
              </a:rPr>
              <a:t>결정 경계 사이의 거리</a:t>
            </a:r>
            <a:r>
              <a:rPr lang="en-US" altLang="ko-KR" b="1" dirty="0">
                <a:solidFill>
                  <a:srgbClr val="212121"/>
                </a:solidFill>
                <a:latin typeface="나눔스퀘어라운드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07D05-FA69-44EC-AAE9-CF8FF90533DB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21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SVM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8232" y="1825152"/>
            <a:ext cx="3859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212121"/>
                </a:solidFill>
                <a:latin typeface="나눔스퀘어라운드"/>
                <a:ea typeface="나눔스퀘어" panose="020B0600000101010101" pitchFamily="50" charset="-127"/>
              </a:rPr>
              <a:t>SVM (support vector machine)</a:t>
            </a:r>
            <a:endParaRPr lang="en-US" altLang="ko-KR" b="1" i="0" dirty="0">
              <a:solidFill>
                <a:srgbClr val="212121"/>
              </a:solidFill>
              <a:effectLst/>
              <a:latin typeface="나눔스퀘어라운드"/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949" y="2798309"/>
            <a:ext cx="6541762" cy="657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019" y="3868508"/>
            <a:ext cx="6994243" cy="38380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255379" y="3126921"/>
            <a:ext cx="1136591" cy="328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61386" y="2998839"/>
            <a:ext cx="2162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수학적 계산을 위해서 </a:t>
            </a:r>
            <a:r>
              <a:rPr lang="en-US" altLang="ko-KR" sz="1600" dirty="0"/>
              <a:t>class</a:t>
            </a:r>
            <a:r>
              <a:rPr lang="ko-KR" altLang="en-US" sz="1600" dirty="0"/>
              <a:t>를 </a:t>
            </a:r>
            <a:r>
              <a:rPr lang="en-US" altLang="ko-KR" sz="1600" dirty="0"/>
              <a:t>-1</a:t>
            </a:r>
            <a:r>
              <a:rPr lang="ko-KR" altLang="en-US" sz="1600" dirty="0"/>
              <a:t>과 </a:t>
            </a:r>
            <a:r>
              <a:rPr lang="en-US" altLang="ko-KR" sz="1600" dirty="0"/>
              <a:t>1</a:t>
            </a:r>
            <a:r>
              <a:rPr lang="ko-KR" altLang="en-US" sz="1600" dirty="0"/>
              <a:t>로</a:t>
            </a:r>
            <a:r>
              <a:rPr lang="en-US" altLang="ko-KR" sz="1600" dirty="0"/>
              <a:t> </a:t>
            </a:r>
            <a:r>
              <a:rPr lang="ko-KR" altLang="en-US" sz="1600" dirty="0"/>
              <a:t>표시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8391970" y="3257043"/>
            <a:ext cx="760577" cy="67271"/>
          </a:xfrm>
          <a:prstGeom prst="rightArrow">
            <a:avLst>
              <a:gd name="adj1" fmla="val 50000"/>
              <a:gd name="adj2" fmla="val 1513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225988" y="3901934"/>
            <a:ext cx="631728" cy="328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43147" y="3768022"/>
            <a:ext cx="2812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Error R</a:t>
            </a:r>
            <a:r>
              <a:rPr lang="ko-KR" altLang="en-US" sz="1600" dirty="0"/>
              <a:t>을 최소화하는 </a:t>
            </a:r>
            <a:r>
              <a:rPr lang="en-US" altLang="ko-KR" sz="1600" dirty="0"/>
              <a:t>H classifier</a:t>
            </a:r>
            <a:r>
              <a:rPr lang="ko-KR" altLang="en-US" sz="1600" dirty="0"/>
              <a:t>를 만드는 것이 목표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8858589" y="4013831"/>
            <a:ext cx="293958" cy="96884"/>
          </a:xfrm>
          <a:prstGeom prst="rightArrow">
            <a:avLst>
              <a:gd name="adj1" fmla="val 50000"/>
              <a:gd name="adj2" fmla="val 1513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4605" y="4659771"/>
            <a:ext cx="5885242" cy="419351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8391969" y="4835810"/>
            <a:ext cx="760577" cy="67271"/>
          </a:xfrm>
          <a:prstGeom prst="rightArrow">
            <a:avLst>
              <a:gd name="adj1" fmla="val 50000"/>
              <a:gd name="adj2" fmla="val 1513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261386" y="4577057"/>
            <a:ext cx="2812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직선 그래프를 기준으로 위쪽은 </a:t>
            </a:r>
            <a:r>
              <a:rPr lang="en-US" altLang="ko-KR" sz="1600" dirty="0"/>
              <a:t>+1, </a:t>
            </a:r>
            <a:r>
              <a:rPr lang="ko-KR" altLang="en-US" sz="1600" dirty="0"/>
              <a:t>아래쪽은 </a:t>
            </a:r>
            <a:r>
              <a:rPr lang="en-US" altLang="ko-KR" sz="1600" dirty="0"/>
              <a:t>-1</a:t>
            </a:r>
            <a:r>
              <a:rPr lang="ko-KR" altLang="en-US" sz="1600" dirty="0"/>
              <a:t>을 반환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73B8D6-2468-46CE-8215-74F31566C05A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6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SVM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87089" y="68367"/>
            <a:ext cx="135878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8232" y="1825152"/>
            <a:ext cx="37532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212121"/>
                </a:solidFill>
                <a:latin typeface="나눔스퀘어라운드"/>
                <a:ea typeface="나눔스퀘어" panose="020B0600000101010101" pitchFamily="50" charset="-127"/>
              </a:rPr>
              <a:t>SVM (support vector machine)</a:t>
            </a:r>
          </a:p>
          <a:p>
            <a:r>
              <a:rPr lang="en-US" altLang="ko-KR" b="1" dirty="0">
                <a:solidFill>
                  <a:srgbClr val="212121"/>
                </a:solidFill>
                <a:latin typeface="나눔스퀘어라운드"/>
                <a:ea typeface="나눔스퀘어" panose="020B0600000101010101" pitchFamily="50" charset="-127"/>
              </a:rPr>
              <a:t>    - </a:t>
            </a:r>
            <a:r>
              <a:rPr lang="en-US" altLang="ko-KR" b="1" dirty="0">
                <a:latin typeface="나눔스퀘어라운드"/>
              </a:rPr>
              <a:t>VC dimension</a:t>
            </a:r>
          </a:p>
          <a:p>
            <a:endParaRPr lang="en-US" altLang="ko-KR" b="1" i="0" dirty="0">
              <a:solidFill>
                <a:srgbClr val="212121"/>
              </a:solidFill>
              <a:effectLst/>
              <a:latin typeface="나눔스퀘어라운드"/>
              <a:ea typeface="나눔스퀘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66927" y="2471483"/>
            <a:ext cx="9931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313131"/>
                </a:solidFill>
                <a:latin typeface="나눔스퀘어라운드"/>
              </a:rPr>
              <a:t>Shatter : </a:t>
            </a:r>
            <a:r>
              <a:rPr lang="ko-KR" altLang="en-US" sz="1200" b="1" dirty="0">
                <a:solidFill>
                  <a:srgbClr val="313131"/>
                </a:solidFill>
                <a:latin typeface="나눔스퀘어라운드"/>
              </a:rPr>
              <a:t> 개별 </a:t>
            </a:r>
            <a:r>
              <a:rPr lang="ko-KR" altLang="en-US" sz="1200" b="1" dirty="0" err="1">
                <a:solidFill>
                  <a:srgbClr val="313131"/>
                </a:solidFill>
                <a:latin typeface="나눔스퀘어라운드"/>
              </a:rPr>
              <a:t>인스턴스를</a:t>
            </a:r>
            <a:r>
              <a:rPr lang="ko-KR" altLang="en-US" sz="1200" b="1" dirty="0">
                <a:solidFill>
                  <a:srgbClr val="313131"/>
                </a:solidFill>
                <a:latin typeface="나눔스퀘어라운드"/>
              </a:rPr>
              <a:t> 가능한 모든 조합의 이진 레이블로 구분해 낼 수 있다는 것</a:t>
            </a:r>
            <a:endParaRPr lang="en-US" altLang="ko-KR" sz="1200" b="1" dirty="0">
              <a:solidFill>
                <a:srgbClr val="313131"/>
              </a:solidFill>
              <a:latin typeface="나눔스퀘어라운드"/>
            </a:endParaRPr>
          </a:p>
          <a:p>
            <a:r>
              <a:rPr lang="en-US" altLang="ko-KR" sz="1200" b="1" dirty="0">
                <a:solidFill>
                  <a:srgbClr val="313131"/>
                </a:solidFill>
                <a:latin typeface="나눔스퀘어라운드"/>
              </a:rPr>
              <a:t>VC dimension : n</a:t>
            </a:r>
            <a:r>
              <a:rPr lang="ko-KR" altLang="en-US" sz="1200" b="1" dirty="0">
                <a:solidFill>
                  <a:srgbClr val="313131"/>
                </a:solidFill>
                <a:latin typeface="나눔스퀘어라운드"/>
              </a:rPr>
              <a:t>차원이 최대 </a:t>
            </a:r>
            <a:r>
              <a:rPr lang="en-US" altLang="ko-KR" sz="1200" b="1" dirty="0">
                <a:solidFill>
                  <a:srgbClr val="313131"/>
                </a:solidFill>
                <a:latin typeface="나눔스퀘어라운드"/>
              </a:rPr>
              <a:t>shatter</a:t>
            </a:r>
            <a:r>
              <a:rPr lang="ko-KR" altLang="en-US" sz="1200" b="1" dirty="0">
                <a:solidFill>
                  <a:srgbClr val="313131"/>
                </a:solidFill>
                <a:latin typeface="나눔스퀘어라운드"/>
              </a:rPr>
              <a:t> 할</a:t>
            </a:r>
            <a:r>
              <a:rPr lang="en-US" altLang="ko-KR" sz="1200" b="1" dirty="0">
                <a:solidFill>
                  <a:srgbClr val="313131"/>
                </a:solidFill>
                <a:latin typeface="나눔스퀘어라운드"/>
              </a:rPr>
              <a:t> </a:t>
            </a:r>
            <a:r>
              <a:rPr lang="ko-KR" altLang="en-US" sz="1200" b="1" dirty="0">
                <a:solidFill>
                  <a:srgbClr val="313131"/>
                </a:solidFill>
                <a:latin typeface="나눔스퀘어라운드"/>
              </a:rPr>
              <a:t>수 있는 </a:t>
            </a:r>
            <a:r>
              <a:rPr lang="ko-KR" altLang="en-US" sz="1200" b="1" dirty="0">
                <a:latin typeface="나눔스퀘어라운드"/>
              </a:rPr>
              <a:t> 점의 수</a:t>
            </a:r>
            <a:r>
              <a:rPr lang="ko-KR" altLang="en-US" sz="1200" b="1" dirty="0">
                <a:solidFill>
                  <a:srgbClr val="313131"/>
                </a:solidFill>
                <a:latin typeface="나눔스퀘어라운드"/>
              </a:rPr>
              <a:t> </a:t>
            </a:r>
            <a:r>
              <a:rPr lang="en-US" altLang="ko-KR" sz="1200" b="1" dirty="0">
                <a:solidFill>
                  <a:srgbClr val="313131"/>
                </a:solidFill>
                <a:latin typeface="나눔스퀘어라운드"/>
              </a:rPr>
              <a:t>(input dimension +1)</a:t>
            </a:r>
            <a:endParaRPr lang="ko-KR" altLang="en-US" sz="1200" b="1" dirty="0">
              <a:latin typeface="나눔스퀘어라운드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746" y="3307222"/>
            <a:ext cx="4392698" cy="24982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680" y="3409772"/>
            <a:ext cx="3447782" cy="2145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391970" y="5153114"/>
            <a:ext cx="2181474" cy="652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0CC0B-772C-45C0-86F4-E10D1608BE45}"/>
              </a:ext>
            </a:extLst>
          </p:cNvPr>
          <p:cNvSpPr txBox="1"/>
          <p:nvPr/>
        </p:nvSpPr>
        <p:spPr>
          <a:xfrm>
            <a:off x="10787089" y="68367"/>
            <a:ext cx="135878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17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정규세션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SVM</a:t>
            </a:r>
            <a:br>
              <a:rPr lang="en-US" altLang="ko-KR" sz="1400" dirty="0">
                <a:solidFill>
                  <a:schemeClr val="bg1"/>
                </a:solidFill>
              </a:rPr>
            </a:b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7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7141</TotalTime>
  <Words>2462</Words>
  <Application>Microsoft Office PowerPoint</Application>
  <PresentationFormat>와이드스크린</PresentationFormat>
  <Paragraphs>458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50" baseType="lpstr">
      <vt:lpstr>12롯데마트드림Bold</vt:lpstr>
      <vt:lpstr>12롯데마트드림Medium</vt:lpstr>
      <vt:lpstr>Spoqa Han Sans</vt:lpstr>
      <vt:lpstr>나눔스퀘어_ac Bold</vt:lpstr>
      <vt:lpstr>나눔스퀘어라운드</vt:lpstr>
      <vt:lpstr>나눔스퀘어라운드 Bold</vt:lpstr>
      <vt:lpstr>나눔스퀘어라운드 ExtraBold</vt:lpstr>
      <vt:lpstr>맑은 고딕</vt:lpstr>
      <vt:lpstr>Arial</vt:lpstr>
      <vt:lpstr>Cambria Math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J</dc:creator>
  <cp:lastModifiedBy>김종우</cp:lastModifiedBy>
  <cp:revision>362</cp:revision>
  <dcterms:created xsi:type="dcterms:W3CDTF">2017-07-26T09:20:04Z</dcterms:created>
  <dcterms:modified xsi:type="dcterms:W3CDTF">2022-02-23T08:00:49Z</dcterms:modified>
</cp:coreProperties>
</file>