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326" r:id="rId3"/>
    <p:sldId id="327" r:id="rId4"/>
    <p:sldId id="328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element.php" TargetMode="External"/><Relationship Id="rId3" Type="http://schemas.openxmlformats.org/officeDocument/2006/relationships/hyperlink" Target="https://www.w3schools.com/cssref/sel_id.php" TargetMode="External"/><Relationship Id="rId7" Type="http://schemas.openxmlformats.org/officeDocument/2006/relationships/hyperlink" Target="https://www.w3schools.com/cssref/sel_element_comma.php" TargetMode="External"/><Relationship Id="rId2" Type="http://schemas.openxmlformats.org/officeDocument/2006/relationships/hyperlink" Target="https://www.w3schools.com/cssref/sel_class.php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cssref/sel_element_class.php" TargetMode="External"/><Relationship Id="rId11" Type="http://schemas.openxmlformats.org/officeDocument/2006/relationships/hyperlink" Target="https://www.w3schools.com/cssref/sel_gen_sibling.php" TargetMode="External"/><Relationship Id="rId5" Type="http://schemas.openxmlformats.org/officeDocument/2006/relationships/hyperlink" Target="https://www.w3schools.com/cssref/sel_element.php" TargetMode="External"/><Relationship Id="rId10" Type="http://schemas.openxmlformats.org/officeDocument/2006/relationships/hyperlink" Target="https://www.w3schools.com/cssref/sel_element_pluss.php" TargetMode="External"/><Relationship Id="rId4" Type="http://schemas.openxmlformats.org/officeDocument/2006/relationships/hyperlink" Target="https://www.w3schools.com/cssref/sel_all.php" TargetMode="External"/><Relationship Id="rId9" Type="http://schemas.openxmlformats.org/officeDocument/2006/relationships/hyperlink" Target="https://www.w3schools.com/cssref/sel_element_gt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52" y="225891"/>
            <a:ext cx="10671048" cy="768096"/>
          </a:xfrm>
        </p:spPr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Buổi 2: CSS UNIT, css SELECTOR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089AA-3240-5D61-F4D5-A4993834641D}"/>
              </a:ext>
            </a:extLst>
          </p:cNvPr>
          <p:cNvSpPr txBox="1"/>
          <p:nvPr/>
        </p:nvSpPr>
        <p:spPr>
          <a:xfrm>
            <a:off x="169334" y="139556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trong css: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1.1 Đơn vị tuyệt đối (</a:t>
            </a:r>
            <a:r>
              <a:rPr lang="vi-VN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length units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1.2 Đơn vị tuyệt đối (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units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23A814-0524-80B6-6CEA-BA156020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81949"/>
              </p:ext>
            </p:extLst>
          </p:nvPr>
        </p:nvGraphicFramePr>
        <p:xfrm>
          <a:off x="542674" y="2096346"/>
          <a:ext cx="9795126" cy="1097280"/>
        </p:xfrm>
        <a:graphic>
          <a:graphicData uri="http://schemas.openxmlformats.org/drawingml/2006/table">
            <a:tbl>
              <a:tblPr/>
              <a:tblGrid>
                <a:gridCol w="2513793">
                  <a:extLst>
                    <a:ext uri="{9D8B030D-6E8A-4147-A177-3AD203B41FA5}">
                      <a16:colId xmlns:a16="http://schemas.microsoft.com/office/drawing/2014/main" val="78568772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66800122"/>
                    </a:ext>
                  </a:extLst>
                </a:gridCol>
                <a:gridCol w="5350933">
                  <a:extLst>
                    <a:ext uri="{9D8B030D-6E8A-4147-A177-3AD203B41FA5}">
                      <a16:colId xmlns:a16="http://schemas.microsoft.com/office/drawing/2014/main" val="1517270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Centimeters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1cm = 37.8px = 25.2/64in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4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1mm = 1/10th of 1cm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7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vi-V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vi-V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(sử dụng nhiều nhất)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1px = 1/96th of 1in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61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C18715-7B78-07AC-C098-CE04BC648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56059"/>
              </p:ext>
            </p:extLst>
          </p:nvPr>
        </p:nvGraphicFramePr>
        <p:xfrm>
          <a:off x="542673" y="3711035"/>
          <a:ext cx="11022794" cy="1749411"/>
        </p:xfrm>
        <a:graphic>
          <a:graphicData uri="http://schemas.openxmlformats.org/drawingml/2006/table">
            <a:tbl>
              <a:tblPr/>
              <a:tblGrid>
                <a:gridCol w="786594">
                  <a:extLst>
                    <a:ext uri="{9D8B030D-6E8A-4147-A177-3AD203B41FA5}">
                      <a16:colId xmlns:a16="http://schemas.microsoft.com/office/drawing/2014/main" val="1276458276"/>
                    </a:ext>
                  </a:extLst>
                </a:gridCol>
                <a:gridCol w="10236200">
                  <a:extLst>
                    <a:ext uri="{9D8B030D-6E8A-4147-A177-3AD203B41FA5}">
                      <a16:colId xmlns:a16="http://schemas.microsoft.com/office/drawing/2014/main" val="3857442112"/>
                    </a:ext>
                  </a:extLst>
                </a:gridCol>
              </a:tblGrid>
              <a:tr h="457587">
                <a:tc>
                  <a:txBody>
                    <a:bodyPr/>
                    <a:lstStyle/>
                    <a:p>
                      <a:pPr fontAlgn="ctr"/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1% of the viewport's height. (1vh = 1% view height)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8417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 of the viewport's width. (1vw = 1% view width)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6176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ctr"/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Relative to the parent element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6191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ctr"/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Relative to the font-size of the element (2em means 2 times the size of the current font, 0.5em means 0.5 * the size)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09780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 size of the root element.</a:t>
                      </a:r>
                      <a:r>
                        <a:rPr lang="vi-V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(root element is &lt;html&gt;&lt;/html&gt;)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644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4FE0A2-D136-FEF0-4898-030480AD5A4D}"/>
              </a:ext>
            </a:extLst>
          </p:cNvPr>
          <p:cNvSpPr txBox="1"/>
          <p:nvPr/>
        </p:nvSpPr>
        <p:spPr>
          <a:xfrm>
            <a:off x="169334" y="5543777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chất %, em, rem đều giống nhau, đó là lấy giá trị và nhân với độ lớn của thẻ parent (đối với đơn vị em, %), với độ lớn thẻ root (đối với đơn vị rem)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F514-CF18-C78C-A418-DDE1651D1E58}"/>
              </a:ext>
            </a:extLst>
          </p:cNvPr>
          <p:cNvSpPr txBox="1"/>
          <p:nvPr/>
        </p:nvSpPr>
        <p:spPr>
          <a:xfrm>
            <a:off x="2158999" y="184666"/>
            <a:ext cx="924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Các CSS selector (CSS sẽ đọc selector từ trái qua phải):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A93871-4763-06E5-E869-E58B7A1C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79468"/>
              </p:ext>
            </p:extLst>
          </p:nvPr>
        </p:nvGraphicFramePr>
        <p:xfrm>
          <a:off x="855134" y="694699"/>
          <a:ext cx="10549467" cy="6163301"/>
        </p:xfrm>
        <a:graphic>
          <a:graphicData uri="http://schemas.openxmlformats.org/drawingml/2006/table">
            <a:tbl>
              <a:tblPr/>
              <a:tblGrid>
                <a:gridCol w="3516489">
                  <a:extLst>
                    <a:ext uri="{9D8B030D-6E8A-4147-A177-3AD203B41FA5}">
                      <a16:colId xmlns:a16="http://schemas.microsoft.com/office/drawing/2014/main" val="788672663"/>
                    </a:ext>
                  </a:extLst>
                </a:gridCol>
                <a:gridCol w="3516489">
                  <a:extLst>
                    <a:ext uri="{9D8B030D-6E8A-4147-A177-3AD203B41FA5}">
                      <a16:colId xmlns:a16="http://schemas.microsoft.com/office/drawing/2014/main" val="1876965835"/>
                    </a:ext>
                  </a:extLst>
                </a:gridCol>
                <a:gridCol w="3516489">
                  <a:extLst>
                    <a:ext uri="{9D8B030D-6E8A-4147-A177-3AD203B41FA5}">
                      <a16:colId xmlns:a16="http://schemas.microsoft.com/office/drawing/2014/main" val="638500593"/>
                    </a:ext>
                  </a:extLst>
                </a:gridCol>
              </a:tblGrid>
              <a:tr h="311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.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class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.intro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elements with class="intro"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2837"/>
                  </a:ext>
                </a:extLst>
              </a:tr>
              <a:tr h="7741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.class1.class2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.name1.name2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elements with both 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name1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name2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set within its class attribute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30715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.class1 .class2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.name1 .name2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elements with 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that is a descendant of an element with 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05594"/>
                  </a:ext>
                </a:extLst>
              </a:tr>
              <a:tr h="311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#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id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#firstname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element with id="firstname"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87958"/>
                  </a:ext>
                </a:extLst>
              </a:tr>
              <a:tr h="311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elements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28685"/>
                  </a:ext>
                </a:extLst>
              </a:tr>
              <a:tr h="311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element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&lt;p&gt; elements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96465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element.class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p.intro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&lt;p&gt; elements with class="intro"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57981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element,element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div, 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&lt;div&gt; elements and all &lt;p&gt; elements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108871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element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 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element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 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&lt;p&gt; elements inside &lt;div&gt; elements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49984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element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&gt;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element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 &gt; 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&lt;p&gt; elements where the parent is a &lt;div&gt; element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01724"/>
                  </a:ext>
                </a:extLst>
              </a:tr>
              <a:tr h="6027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element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+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element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 + 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&lt;p&gt; element that is placed immediately after &lt;div&gt; elements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1212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element1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~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element2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~ ul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every 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element that is preceded by a &lt;p&gt; element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0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75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9404D-F44E-AACC-79E0-2C0E26A3AFB8}"/>
              </a:ext>
            </a:extLst>
          </p:cNvPr>
          <p:cNvSpPr txBox="1"/>
          <p:nvPr/>
        </p:nvSpPr>
        <p:spPr>
          <a:xfrm>
            <a:off x="2421467" y="76200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Các CSS pseudo-classes và pseudo-element</a:t>
            </a:r>
          </a:p>
          <a:p>
            <a:pPr algn="l"/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3.1:</a:t>
            </a:r>
            <a:r>
              <a:rPr lang="vi-V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 Pseudo-classes</a:t>
            </a:r>
            <a:endParaRPr lang="vi-VN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trúc:  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selector:pseudo-class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3.2: CSS Pseudo-element</a:t>
            </a:r>
          </a:p>
          <a:p>
            <a:r>
              <a:rPr lang="vi-V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Cấu trúc: 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selector::pseudo-element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property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7FB008-6ECB-71E0-7E99-301ED9695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89334"/>
              </p:ext>
            </p:extLst>
          </p:nvPr>
        </p:nvGraphicFramePr>
        <p:xfrm>
          <a:off x="1261746" y="1404723"/>
          <a:ext cx="10671174" cy="2320230"/>
        </p:xfrm>
        <a:graphic>
          <a:graphicData uri="http://schemas.openxmlformats.org/drawingml/2006/table">
            <a:tbl>
              <a:tblPr/>
              <a:tblGrid>
                <a:gridCol w="2209587">
                  <a:extLst>
                    <a:ext uri="{9D8B030D-6E8A-4147-A177-3AD203B41FA5}">
                      <a16:colId xmlns:a16="http://schemas.microsoft.com/office/drawing/2014/main" val="3544853992"/>
                    </a:ext>
                  </a:extLst>
                </a:gridCol>
                <a:gridCol w="2455334">
                  <a:extLst>
                    <a:ext uri="{9D8B030D-6E8A-4147-A177-3AD203B41FA5}">
                      <a16:colId xmlns:a16="http://schemas.microsoft.com/office/drawing/2014/main" val="2942788292"/>
                    </a:ext>
                  </a:extLst>
                </a:gridCol>
                <a:gridCol w="6006253">
                  <a:extLst>
                    <a:ext uri="{9D8B030D-6E8A-4147-A177-3AD203B41FA5}">
                      <a16:colId xmlns:a16="http://schemas.microsoft.com/office/drawing/2014/main" val="4056798179"/>
                    </a:ext>
                  </a:extLst>
                </a:gridCol>
              </a:tblGrid>
              <a:tr h="378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:active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a:active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active link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59583"/>
                  </a:ext>
                </a:extLst>
              </a:tr>
              <a:tr h="378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:checked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input:checked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every checked &lt;input&gt;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77752"/>
                  </a:ext>
                </a:extLst>
              </a:tr>
              <a:tr h="429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:disabled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input:disabled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every disabled &lt;input&gt;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49269"/>
                  </a:ext>
                </a:extLst>
              </a:tr>
              <a:tr h="378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:empty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p:empty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Selects every &lt;p&gt; element that has no children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53062"/>
                  </a:ext>
                </a:extLst>
              </a:tr>
              <a:tr h="378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:hover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a:hover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Selects link on mouse hover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93060"/>
                  </a:ext>
                </a:extLst>
              </a:tr>
              <a:tr h="378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:visited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a:visited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visited links</a:t>
                      </a:r>
                    </a:p>
                  </a:txBody>
                  <a:tcPr marL="76200" marR="76200" marT="76200" marB="76200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2921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EC9819-52F0-6F5A-CE7F-032608E5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83220"/>
              </p:ext>
            </p:extLst>
          </p:nvPr>
        </p:nvGraphicFramePr>
        <p:xfrm>
          <a:off x="1261746" y="4653109"/>
          <a:ext cx="10671174" cy="1939016"/>
        </p:xfrm>
        <a:graphic>
          <a:graphicData uri="http://schemas.openxmlformats.org/drawingml/2006/table">
            <a:tbl>
              <a:tblPr/>
              <a:tblGrid>
                <a:gridCol w="3557058">
                  <a:extLst>
                    <a:ext uri="{9D8B030D-6E8A-4147-A177-3AD203B41FA5}">
                      <a16:colId xmlns:a16="http://schemas.microsoft.com/office/drawing/2014/main" val="1905337541"/>
                    </a:ext>
                  </a:extLst>
                </a:gridCol>
                <a:gridCol w="3557058">
                  <a:extLst>
                    <a:ext uri="{9D8B030D-6E8A-4147-A177-3AD203B41FA5}">
                      <a16:colId xmlns:a16="http://schemas.microsoft.com/office/drawing/2014/main" val="1409483907"/>
                    </a:ext>
                  </a:extLst>
                </a:gridCol>
                <a:gridCol w="3557058">
                  <a:extLst>
                    <a:ext uri="{9D8B030D-6E8A-4147-A177-3AD203B41FA5}">
                      <a16:colId xmlns:a16="http://schemas.microsoft.com/office/drawing/2014/main" val="3773325645"/>
                    </a:ext>
                  </a:extLst>
                </a:gridCol>
              </a:tblGrid>
              <a:tr h="358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::after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p::after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 something after the content of each &lt;p&gt;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6067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::before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p::before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 something before the content of each &lt;p&gt;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57568"/>
                  </a:ext>
                </a:extLst>
              </a:tr>
              <a:tr h="467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::first-letter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p::first-letter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letter of each &lt;p&gt;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23697"/>
                  </a:ext>
                </a:extLst>
              </a:tr>
              <a:tr h="2842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::first-line</a:t>
                      </a:r>
                    </a:p>
                  </a:txBody>
                  <a:tcPr marL="135018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p::first-line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line of each &lt;p&gt; element</a:t>
                      </a:r>
                    </a:p>
                  </a:txBody>
                  <a:tcPr marL="67509" marR="67509" marT="67509" marB="67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3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4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{58E0B003-1999-4695-A60E-5B47FAAFA668}tf78438558_win32</Template>
  <TotalTime>471</TotalTime>
  <Words>594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Sabon Next LT</vt:lpstr>
      <vt:lpstr>Times New Roman</vt:lpstr>
      <vt:lpstr>Office Theme</vt:lpstr>
      <vt:lpstr>Front-end </vt:lpstr>
      <vt:lpstr>Buổi 2: CSS UNIT, css SELECTOR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Nodejs</dc:title>
  <dc:subject/>
  <dc:creator>NGUYEN_CHI</dc:creator>
  <cp:lastModifiedBy>CUONG63</cp:lastModifiedBy>
  <cp:revision>18</cp:revision>
  <dcterms:created xsi:type="dcterms:W3CDTF">2023-03-21T03:19:33Z</dcterms:created>
  <dcterms:modified xsi:type="dcterms:W3CDTF">2023-10-15T12:41:41Z</dcterms:modified>
</cp:coreProperties>
</file>