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12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A59CE80-8741-4532-A39D-AC8874D6A504}" type="datetimeFigureOut">
              <a:rPr lang="en-US" smtClean="0"/>
              <a:t>10/28/15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8CC76E1-D0B2-433D-B41D-7D4E3721F73C}" type="slidenum">
              <a:rPr lang="en-US" smtClean="0"/>
              <a:t>‹#›</a:t>
            </a:fld>
            <a:endParaRPr lang="en-US"/>
          </a:p>
        </p:txBody>
      </p:sp>
    </p:spTree>
    <p:extLst>
      <p:ext uri="{BB962C8B-B14F-4D97-AF65-F5344CB8AC3E}">
        <p14:creationId xmlns:p14="http://schemas.microsoft.com/office/powerpoint/2010/main" val="619626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D86D8BE-7D5F-475F-B8B1-21F7FFE49F8D}" type="datetimeFigureOut">
              <a:rPr lang="en-US" smtClean="0"/>
              <a:t>10/28/15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7F6D6AB2-A5D9-491A-8B2C-405E9A48A5DA}" type="slidenum">
              <a:rPr lang="en-US" smtClean="0"/>
              <a:t>‹#›</a:t>
            </a:fld>
            <a:endParaRPr lang="en-US"/>
          </a:p>
        </p:txBody>
      </p:sp>
    </p:spTree>
    <p:extLst>
      <p:ext uri="{BB962C8B-B14F-4D97-AF65-F5344CB8AC3E}">
        <p14:creationId xmlns:p14="http://schemas.microsoft.com/office/powerpoint/2010/main" val="966576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6D6AB2-A5D9-491A-8B2C-405E9A48A5DA}" type="slidenum">
              <a:rPr lang="en-US" smtClean="0"/>
              <a:t>10</a:t>
            </a:fld>
            <a:endParaRPr lang="en-US"/>
          </a:p>
        </p:txBody>
      </p:sp>
    </p:spTree>
    <p:extLst>
      <p:ext uri="{BB962C8B-B14F-4D97-AF65-F5344CB8AC3E}">
        <p14:creationId xmlns:p14="http://schemas.microsoft.com/office/powerpoint/2010/main" val="311828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9CAD46-E16C-42E0-8C67-2B2D168BDEF1}" type="datetimeFigureOut">
              <a:rPr lang="en-US" smtClean="0"/>
              <a:pPr/>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CAD46-E16C-42E0-8C67-2B2D168BDEF1}" type="datetimeFigureOut">
              <a:rPr lang="en-US" smtClean="0"/>
              <a:pPr/>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CAD46-E16C-42E0-8C67-2B2D168BDEF1}" type="datetimeFigureOut">
              <a:rPr lang="en-US" smtClean="0"/>
              <a:pPr/>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CAD46-E16C-42E0-8C67-2B2D168BDEF1}" type="datetimeFigureOut">
              <a:rPr lang="en-US" smtClean="0"/>
              <a:pPr/>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CAD46-E16C-42E0-8C67-2B2D168BDEF1}" type="datetimeFigureOut">
              <a:rPr lang="en-US" smtClean="0"/>
              <a:pPr/>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9CAD46-E16C-42E0-8C67-2B2D168BDEF1}" type="datetimeFigureOut">
              <a:rPr lang="en-US" smtClean="0"/>
              <a:pPr/>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9CAD46-E16C-42E0-8C67-2B2D168BDEF1}" type="datetimeFigureOut">
              <a:rPr lang="en-US" smtClean="0"/>
              <a:pPr/>
              <a:t>10/28/15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9CAD46-E16C-42E0-8C67-2B2D168BDEF1}" type="datetimeFigureOut">
              <a:rPr lang="en-US" smtClean="0"/>
              <a:pPr/>
              <a:t>10/28/15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CAD46-E16C-42E0-8C67-2B2D168BDEF1}" type="datetimeFigureOut">
              <a:rPr lang="en-US" smtClean="0"/>
              <a:pPr/>
              <a:t>10/28/15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CAD46-E16C-42E0-8C67-2B2D168BDEF1}" type="datetimeFigureOut">
              <a:rPr lang="en-US" smtClean="0"/>
              <a:pPr/>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CAD46-E16C-42E0-8C67-2B2D168BDEF1}" type="datetimeFigureOut">
              <a:rPr lang="en-US" smtClean="0"/>
              <a:pPr/>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427969-B710-4319-B2FE-1C05DC4CC7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CAD46-E16C-42E0-8C67-2B2D168BDEF1}" type="datetimeFigureOut">
              <a:rPr lang="en-US" smtClean="0"/>
              <a:pPr/>
              <a:t>10/28/15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27969-B710-4319-B2FE-1C05DC4CC7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31.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24.gif"/><Relationship Id="rId4" Type="http://schemas.openxmlformats.org/officeDocument/2006/relationships/image" Target="../media/image25.jpeg"/><Relationship Id="rId5" Type="http://schemas.openxmlformats.org/officeDocument/2006/relationships/image" Target="../media/image26.jpeg"/><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
            <a:ext cx="7162800" cy="1066800"/>
          </a:xfrm>
        </p:spPr>
        <p:txBody>
          <a:bodyPr>
            <a:normAutofit/>
          </a:bodyPr>
          <a:lstStyle/>
          <a:p>
            <a:r>
              <a:rPr lang="en-US" sz="3200" b="1" dirty="0" smtClean="0">
                <a:solidFill>
                  <a:schemeClr val="bg1"/>
                </a:solidFill>
              </a:rPr>
              <a:t>FDSCI – Issues in Science</a:t>
            </a:r>
            <a:endParaRPr lang="en-US" sz="3200" b="1" dirty="0">
              <a:solidFill>
                <a:schemeClr val="bg1"/>
              </a:solidFill>
            </a:endParaRPr>
          </a:p>
        </p:txBody>
      </p:sp>
      <p:sp>
        <p:nvSpPr>
          <p:cNvPr id="3" name="Subtitle 2"/>
          <p:cNvSpPr>
            <a:spLocks noGrp="1"/>
          </p:cNvSpPr>
          <p:nvPr>
            <p:ph type="subTitle" idx="1"/>
          </p:nvPr>
        </p:nvSpPr>
        <p:spPr>
          <a:xfrm>
            <a:off x="1371600" y="2590800"/>
            <a:ext cx="6400800" cy="1752600"/>
          </a:xfrm>
        </p:spPr>
        <p:txBody>
          <a:bodyPr>
            <a:noAutofit/>
          </a:bodyPr>
          <a:lstStyle/>
          <a:p>
            <a:r>
              <a:rPr lang="en-US" sz="6000" dirty="0" smtClean="0"/>
              <a:t>Issues in Science Course Options and Brief Descriptions</a:t>
            </a:r>
            <a:endParaRPr lang="en-US" sz="60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514272"/>
            <a:ext cx="2546857" cy="24606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6618" y="4514272"/>
            <a:ext cx="3502028" cy="2451420"/>
          </a:xfrm>
          <a:prstGeom prst="rect">
            <a:avLst/>
          </a:prstGeom>
        </p:spPr>
      </p:pic>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209 - How to </a:t>
            </a:r>
            <a:r>
              <a:rPr lang="en-US" sz="3200" b="1" dirty="0" smtClean="0">
                <a:solidFill>
                  <a:schemeClr val="bg1"/>
                </a:solidFill>
              </a:rPr>
              <a:t>Build </a:t>
            </a:r>
            <a:r>
              <a:rPr lang="en-US" sz="3200" b="1" dirty="0" smtClean="0">
                <a:solidFill>
                  <a:schemeClr val="bg1"/>
                </a:solidFill>
              </a:rPr>
              <a:t/>
            </a:r>
            <a:br>
              <a:rPr lang="en-US" sz="3200" b="1" dirty="0" smtClean="0">
                <a:solidFill>
                  <a:schemeClr val="bg1"/>
                </a:solidFill>
              </a:rPr>
            </a:br>
            <a:r>
              <a:rPr lang="en-US" sz="3200" b="1" dirty="0" smtClean="0">
                <a:solidFill>
                  <a:schemeClr val="bg1"/>
                </a:solidFill>
              </a:rPr>
              <a:t>a Habitable Planet</a:t>
            </a:r>
            <a:endParaRPr lang="en-US" sz="3200" dirty="0">
              <a:solidFill>
                <a:schemeClr val="bg1"/>
              </a:solidFill>
            </a:endParaRPr>
          </a:p>
        </p:txBody>
      </p:sp>
      <p:sp>
        <p:nvSpPr>
          <p:cNvPr id="3" name="Content Placeholder 2"/>
          <p:cNvSpPr>
            <a:spLocks noGrp="1"/>
          </p:cNvSpPr>
          <p:nvPr>
            <p:ph idx="1"/>
          </p:nvPr>
        </p:nvSpPr>
        <p:spPr>
          <a:xfrm>
            <a:off x="304800" y="1066800"/>
            <a:ext cx="8382000" cy="3943927"/>
          </a:xfrm>
        </p:spPr>
        <p:txBody>
          <a:bodyPr>
            <a:noAutofit/>
          </a:bodyPr>
          <a:lstStyle/>
          <a:p>
            <a:pPr marL="347472" indent="-347472">
              <a:buNone/>
            </a:pPr>
            <a:r>
              <a:rPr lang="en-US" sz="2800" dirty="0"/>
              <a:t>The Holy </a:t>
            </a:r>
            <a:r>
              <a:rPr lang="en-US" sz="2800" dirty="0" smtClean="0"/>
              <a:t>Scriptures teach that God </a:t>
            </a:r>
            <a:r>
              <a:rPr lang="en-US" sz="2800" dirty="0"/>
              <a:t>made the world for us as a testing ground, so we could prove ourselves. </a:t>
            </a:r>
            <a:r>
              <a:rPr lang="en-US" sz="2800" dirty="0" smtClean="0"/>
              <a:t>In this course, we explore what is required to </a:t>
            </a:r>
            <a:r>
              <a:rPr lang="en-US" sz="2800" dirty="0"/>
              <a:t>create and maintain a habitable </a:t>
            </a:r>
            <a:r>
              <a:rPr lang="en-US" sz="2800" dirty="0" smtClean="0"/>
              <a:t>world as discovered by modern science. Understanding </a:t>
            </a:r>
            <a:r>
              <a:rPr lang="en-US" sz="2800" dirty="0"/>
              <a:t>the time and effort our Creator put into this world should motivate within us a deep sense of awe towards Him and His creations and deepen our sense of stewardship over this planet.  </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5164" y="4514272"/>
            <a:ext cx="3251200" cy="2438400"/>
          </a:xfrm>
          <a:prstGeom prst="rect">
            <a:avLst/>
          </a:prstGeom>
        </p:spPr>
      </p:pic>
      <p:pic>
        <p:nvPicPr>
          <p:cNvPr id="5" name="Picture 4"/>
          <p:cNvPicPr>
            <a:picLocks noChangeAspect="1"/>
          </p:cNvPicPr>
          <p:nvPr/>
        </p:nvPicPr>
        <p:blipFill rotWithShape="1">
          <a:blip r:embed="rId6" cstate="print">
            <a:extLst>
              <a:ext uri="{28A0092B-C50C-407E-A947-70E740481C1C}">
                <a14:useLocalDpi xmlns:a14="http://schemas.microsoft.com/office/drawing/2010/main" val="0"/>
              </a:ext>
            </a:extLst>
          </a:blip>
          <a:srcRect t="84" b="11630"/>
          <a:stretch/>
        </p:blipFill>
        <p:spPr>
          <a:xfrm>
            <a:off x="1849582" y="4514272"/>
            <a:ext cx="2497478" cy="246065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210 - Neanderthals </a:t>
            </a:r>
            <a:br>
              <a:rPr lang="en-US" sz="3200" b="1" dirty="0" smtClean="0">
                <a:solidFill>
                  <a:schemeClr val="bg1"/>
                </a:solidFill>
              </a:rPr>
            </a:br>
            <a:r>
              <a:rPr lang="en-US" sz="3200" b="1" dirty="0" smtClean="0">
                <a:solidFill>
                  <a:schemeClr val="bg1"/>
                </a:solidFill>
              </a:rPr>
              <a:t>and </a:t>
            </a:r>
            <a:r>
              <a:rPr lang="en-US" sz="3200" b="1" dirty="0" smtClean="0">
                <a:solidFill>
                  <a:schemeClr val="bg1"/>
                </a:solidFill>
              </a:rPr>
              <a:t>Other </a:t>
            </a:r>
            <a:r>
              <a:rPr lang="en-US" sz="3200" b="1" dirty="0" smtClean="0">
                <a:solidFill>
                  <a:schemeClr val="bg1"/>
                </a:solidFill>
              </a:rPr>
              <a:t>Successes</a:t>
            </a:r>
            <a:endParaRPr lang="en-US" sz="3200" dirty="0">
              <a:solidFill>
                <a:schemeClr val="bg1"/>
              </a:solidFill>
            </a:endParaRPr>
          </a:p>
        </p:txBody>
      </p:sp>
      <p:sp>
        <p:nvSpPr>
          <p:cNvPr id="3" name="Content Placeholder 2"/>
          <p:cNvSpPr>
            <a:spLocks noGrp="1"/>
          </p:cNvSpPr>
          <p:nvPr>
            <p:ph idx="1"/>
          </p:nvPr>
        </p:nvSpPr>
        <p:spPr>
          <a:xfrm>
            <a:off x="457200" y="1066800"/>
            <a:ext cx="8229600" cy="5410200"/>
          </a:xfrm>
        </p:spPr>
        <p:txBody>
          <a:bodyPr>
            <a:normAutofit/>
          </a:bodyPr>
          <a:lstStyle/>
          <a:p>
            <a:pPr>
              <a:buNone/>
            </a:pPr>
            <a:r>
              <a:rPr lang="en-US" sz="2500" dirty="0" smtClean="0"/>
              <a:t>Ours is a planet of life. Evidence from fossils and molecules suggests that organisms have thrived on Earth for billions of years. However, less than one percent of the species that have ever existed on our planet are still alive today. What caused some species to succeed while others failed, and how did life on Earth begin in the first place? From the earliest bacteria to humans and their civilizations, this course addresses the origin, evolution, and extinction of life on earth based on evidence from chemistry, biology, geology, and related sciences. </a:t>
            </a:r>
            <a:endParaRPr lang="en-US" sz="2500" dirty="0"/>
          </a:p>
        </p:txBody>
      </p:sp>
      <p:pic>
        <p:nvPicPr>
          <p:cNvPr id="10" name="Picture 9"/>
          <p:cNvPicPr>
            <a:picLocks noChangeAspect="1"/>
          </p:cNvPicPr>
          <p:nvPr/>
        </p:nvPicPr>
        <p:blipFill>
          <a:blip r:embed="rId2"/>
          <a:srcRect l="11475" r="7377"/>
          <a:stretch>
            <a:fillRect/>
          </a:stretch>
        </p:blipFill>
        <p:spPr>
          <a:xfrm>
            <a:off x="4077085" y="5010815"/>
            <a:ext cx="2514600" cy="1859280"/>
          </a:xfrm>
          <a:prstGeom prst="rect">
            <a:avLst/>
          </a:prstGeom>
        </p:spPr>
      </p:pic>
      <p:pic>
        <p:nvPicPr>
          <p:cNvPr id="16" name="Picture 15"/>
          <p:cNvPicPr>
            <a:picLocks noChangeAspect="1"/>
          </p:cNvPicPr>
          <p:nvPr/>
        </p:nvPicPr>
        <p:blipFill>
          <a:blip r:embed="rId3"/>
          <a:srcRect l="15385"/>
          <a:stretch>
            <a:fillRect/>
          </a:stretch>
        </p:blipFill>
        <p:spPr>
          <a:xfrm>
            <a:off x="6591905" y="5007911"/>
            <a:ext cx="2620165" cy="1899435"/>
          </a:xfrm>
          <a:prstGeom prst="rect">
            <a:avLst/>
          </a:prstGeom>
        </p:spPr>
      </p:pic>
      <p:pic>
        <p:nvPicPr>
          <p:cNvPr id="18" name="Picture 17"/>
          <p:cNvPicPr>
            <a:picLocks noChangeAspect="1"/>
          </p:cNvPicPr>
          <p:nvPr/>
        </p:nvPicPr>
        <p:blipFill>
          <a:blip r:embed="rId4"/>
          <a:srcRect l="27907"/>
          <a:stretch>
            <a:fillRect/>
          </a:stretch>
        </p:blipFill>
        <p:spPr>
          <a:xfrm>
            <a:off x="0" y="5021272"/>
            <a:ext cx="2362200" cy="1836728"/>
          </a:xfrm>
          <a:prstGeom prst="rect">
            <a:avLst/>
          </a:prstGeom>
        </p:spPr>
      </p:pic>
      <p:pic>
        <p:nvPicPr>
          <p:cNvPr id="19" name="Picture 18"/>
          <p:cNvPicPr>
            <a:picLocks noChangeAspect="1"/>
          </p:cNvPicPr>
          <p:nvPr/>
        </p:nvPicPr>
        <p:blipFill>
          <a:blip r:embed="rId5"/>
          <a:srcRect l="30075" t="2597"/>
          <a:stretch>
            <a:fillRect/>
          </a:stretch>
        </p:blipFill>
        <p:spPr>
          <a:xfrm>
            <a:off x="1752600" y="5015771"/>
            <a:ext cx="2438400" cy="1842229"/>
          </a:xfrm>
          <a:prstGeom prst="rect">
            <a:avLst/>
          </a:prstGeom>
        </p:spPr>
      </p:pic>
    </p:spTree>
    <p:extLst>
      <p:ext uri="{BB962C8B-B14F-4D97-AF65-F5344CB8AC3E}">
        <p14:creationId xmlns:p14="http://schemas.microsoft.com/office/powerpoint/2010/main" val="29567359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12056948"/>
              </p:ext>
            </p:extLst>
          </p:nvPr>
        </p:nvGraphicFramePr>
        <p:xfrm>
          <a:off x="990600" y="1254760"/>
          <a:ext cx="7162800" cy="4348480"/>
        </p:xfrm>
        <a:graphic>
          <a:graphicData uri="http://schemas.openxmlformats.org/drawingml/2006/table">
            <a:tbl>
              <a:tblPr firstRow="1" bandRow="1">
                <a:tableStyleId>{5C22544A-7EE6-4342-B048-85BDC9FD1C3A}</a:tableStyleId>
              </a:tblPr>
              <a:tblGrid>
                <a:gridCol w="4359965"/>
                <a:gridCol w="974035"/>
                <a:gridCol w="914400"/>
                <a:gridCol w="914400"/>
              </a:tblGrid>
              <a:tr h="370840">
                <a:tc>
                  <a:txBody>
                    <a:bodyPr/>
                    <a:lstStyle/>
                    <a:p>
                      <a:r>
                        <a:rPr lang="en-US" dirty="0" smtClean="0"/>
                        <a:t>Course</a:t>
                      </a:r>
                      <a:endParaRPr lang="en-US" dirty="0"/>
                    </a:p>
                  </a:txBody>
                  <a:tcPr/>
                </a:tc>
                <a:tc>
                  <a:txBody>
                    <a:bodyPr/>
                    <a:lstStyle/>
                    <a:p>
                      <a:pPr algn="ctr"/>
                      <a:r>
                        <a:rPr lang="en-US" dirty="0" smtClean="0"/>
                        <a:t>Physical Science</a:t>
                      </a:r>
                      <a:endParaRPr lang="en-US" dirty="0"/>
                    </a:p>
                  </a:txBody>
                  <a:tcPr/>
                </a:tc>
                <a:tc>
                  <a:txBody>
                    <a:bodyPr/>
                    <a:lstStyle/>
                    <a:p>
                      <a:pPr algn="ctr"/>
                      <a:r>
                        <a:rPr lang="en-US" dirty="0" smtClean="0"/>
                        <a:t>Life Science</a:t>
                      </a:r>
                      <a:endParaRPr lang="en-US" dirty="0"/>
                    </a:p>
                  </a:txBody>
                  <a:tcPr/>
                </a:tc>
                <a:tc>
                  <a:txBody>
                    <a:bodyPr/>
                    <a:lstStyle/>
                    <a:p>
                      <a:pPr algn="ctr"/>
                      <a:r>
                        <a:rPr lang="en-US" dirty="0" smtClean="0"/>
                        <a:t>Social Science</a:t>
                      </a:r>
                      <a:endParaRPr lang="en-US" dirty="0"/>
                    </a:p>
                  </a:txBody>
                  <a:tcPr/>
                </a:tc>
              </a:tr>
              <a:tr h="370840">
                <a:tc>
                  <a:txBody>
                    <a:bodyPr/>
                    <a:lstStyle/>
                    <a:p>
                      <a:r>
                        <a:rPr lang="en-US" baseline="0" dirty="0" smtClean="0"/>
                        <a:t>FDSCI 200: </a:t>
                      </a:r>
                      <a:r>
                        <a:rPr lang="en-US" dirty="0" smtClean="0"/>
                        <a:t>Energy</a:t>
                      </a:r>
                      <a:r>
                        <a:rPr lang="en-US" baseline="0" dirty="0" smtClean="0"/>
                        <a:t> in 21</a:t>
                      </a:r>
                      <a:r>
                        <a:rPr lang="en-US" baseline="30000" dirty="0" smtClean="0"/>
                        <a:t>st</a:t>
                      </a:r>
                      <a:r>
                        <a:rPr lang="en-US" baseline="0" dirty="0" smtClean="0"/>
                        <a:t> Century</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r>
                        <a:rPr lang="en-US" dirty="0" smtClean="0"/>
                        <a:t>FDSCI 201: Natural Disasters</a:t>
                      </a:r>
                      <a:endParaRPr lang="en-US" dirty="0"/>
                    </a:p>
                  </a:txBody>
                  <a:tcPr/>
                </a:tc>
                <a:tc>
                  <a:txBody>
                    <a:bodyPr/>
                    <a:lstStyle/>
                    <a:p>
                      <a:pPr algn="ctr"/>
                      <a:r>
                        <a:rPr lang="en-US" dirty="0" smtClean="0"/>
                        <a:t>X</a:t>
                      </a:r>
                      <a:endParaRPr lang="en-US" dirty="0"/>
                    </a:p>
                  </a:txBody>
                  <a:tcPr/>
                </a:tc>
                <a:tc>
                  <a:txBody>
                    <a:bodyPr/>
                    <a:lstStyle/>
                    <a:p>
                      <a:pPr algn="ctr"/>
                      <a:endParaRPr lang="en-US"/>
                    </a:p>
                  </a:txBody>
                  <a:tcPr/>
                </a:tc>
                <a:tc>
                  <a:txBody>
                    <a:bodyPr/>
                    <a:lstStyle/>
                    <a:p>
                      <a:pPr algn="ctr"/>
                      <a:endParaRPr lang="en-US" dirty="0"/>
                    </a:p>
                  </a:txBody>
                  <a:tcPr/>
                </a:tc>
              </a:tr>
              <a:tr h="370840">
                <a:tc>
                  <a:txBody>
                    <a:bodyPr/>
                    <a:lstStyle/>
                    <a:p>
                      <a:r>
                        <a:rPr lang="en-US" dirty="0" smtClean="0"/>
                        <a:t>FDSCI 202: </a:t>
                      </a:r>
                      <a:r>
                        <a:rPr lang="en-US" dirty="0" smtClean="0"/>
                        <a:t>Issues in Global Climate </a:t>
                      </a:r>
                      <a:r>
                        <a:rPr lang="en-US" dirty="0" smtClean="0"/>
                        <a:t>Change</a:t>
                      </a: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r>
                        <a:rPr lang="en-US" baseline="0" dirty="0" smtClean="0"/>
                        <a:t>FDSCI 203: </a:t>
                      </a:r>
                      <a:r>
                        <a:rPr lang="en-US" dirty="0" smtClean="0"/>
                        <a:t>Environmental Stewardship</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dirty="0" smtClean="0"/>
                        <a:t>FDSCI 204: The American Epidemic</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dirty="0" smtClean="0"/>
                        <a:t>FDSCI 205: </a:t>
                      </a:r>
                      <a:r>
                        <a:rPr lang="en-US" dirty="0" smtClean="0"/>
                        <a:t>DNA: Identity, Disease, Design</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r h="370840">
                <a:tc>
                  <a:txBody>
                    <a:bodyPr/>
                    <a:lstStyle/>
                    <a:p>
                      <a:r>
                        <a:rPr lang="en-US" dirty="0" smtClean="0"/>
                        <a:t>FDSCI 206: Light &amp; Sound</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FDSCI 208: Introduction to Robotics</a:t>
                      </a:r>
                      <a:endParaRPr lang="en-US" dirty="0"/>
                    </a:p>
                  </a:txBody>
                  <a:tcPr/>
                </a:tc>
                <a:tc>
                  <a:txBody>
                    <a:bodyPr/>
                    <a:lstStyle/>
                    <a:p>
                      <a:pPr algn="ctr"/>
                      <a:r>
                        <a:rPr lang="en-US" dirty="0" smtClean="0"/>
                        <a:t>X</a:t>
                      </a:r>
                      <a:endParaRPr lang="en-US" dirty="0"/>
                    </a:p>
                  </a:txBody>
                  <a:tcPr/>
                </a:tc>
                <a:tc>
                  <a:txBody>
                    <a:bodyPr/>
                    <a:lstStyle/>
                    <a:p>
                      <a:pPr algn="ctr"/>
                      <a:endParaRPr lang="en-US"/>
                    </a:p>
                  </a:txBody>
                  <a:tcPr/>
                </a:tc>
                <a:tc>
                  <a:txBody>
                    <a:bodyPr/>
                    <a:lstStyle/>
                    <a:p>
                      <a:pPr algn="ctr"/>
                      <a:endParaRPr lang="en-US" dirty="0"/>
                    </a:p>
                  </a:txBody>
                  <a:tcPr/>
                </a:tc>
              </a:tr>
              <a:tr h="370840">
                <a:tc>
                  <a:txBody>
                    <a:bodyPr/>
                    <a:lstStyle/>
                    <a:p>
                      <a:r>
                        <a:rPr lang="en-US" dirty="0" smtClean="0"/>
                        <a:t>FDSCI 209: How to Make</a:t>
                      </a:r>
                      <a:r>
                        <a:rPr lang="en-US" baseline="0" dirty="0" smtClean="0"/>
                        <a:t> a Habitable Planet</a:t>
                      </a:r>
                      <a:endParaRPr lang="en-US" dirty="0"/>
                    </a:p>
                  </a:txBody>
                  <a:tcPr/>
                </a:tc>
                <a:tc>
                  <a:txBody>
                    <a:bodyPr/>
                    <a:lstStyle/>
                    <a:p>
                      <a:pPr algn="ctr"/>
                      <a:r>
                        <a:rPr lang="en-US" dirty="0" smtClean="0"/>
                        <a:t>X</a:t>
                      </a:r>
                      <a:endParaRPr lang="en-US" dirty="0"/>
                    </a:p>
                  </a:txBody>
                  <a:tcPr/>
                </a:tc>
                <a:tc>
                  <a:txBody>
                    <a:bodyPr/>
                    <a:lstStyle/>
                    <a:p>
                      <a:pPr algn="ctr"/>
                      <a:endParaRPr lang="en-US"/>
                    </a:p>
                  </a:txBody>
                  <a:tcPr/>
                </a:tc>
                <a:tc>
                  <a:txBody>
                    <a:bodyPr/>
                    <a:lstStyle/>
                    <a:p>
                      <a:pPr algn="ctr"/>
                      <a:endParaRPr lang="en-US" dirty="0"/>
                    </a:p>
                  </a:txBody>
                  <a:tcPr/>
                </a:tc>
              </a:tr>
              <a:tr h="370840">
                <a:tc>
                  <a:txBody>
                    <a:bodyPr/>
                    <a:lstStyle/>
                    <a:p>
                      <a:r>
                        <a:rPr lang="en-US" dirty="0" smtClean="0"/>
                        <a:t>FDSCI 210: Neanderthals &amp; Other Successes</a:t>
                      </a:r>
                      <a:endParaRPr lang="en-US" dirty="0"/>
                    </a:p>
                  </a:txBody>
                  <a:tcPr/>
                </a:tc>
                <a:tc>
                  <a:txBody>
                    <a:bodyPr/>
                    <a:lstStyle/>
                    <a:p>
                      <a:pPr algn="ctr"/>
                      <a:endParaRPr lang="en-US" dirty="0"/>
                    </a:p>
                  </a:txBody>
                  <a:tcPr/>
                </a:tc>
                <a:tc>
                  <a:txBody>
                    <a:bodyPr/>
                    <a:lstStyle/>
                    <a:p>
                      <a:pPr algn="ctr"/>
                      <a:r>
                        <a:rPr lang="en-US" dirty="0" smtClean="0"/>
                        <a:t>X</a:t>
                      </a:r>
                      <a:endParaRPr lang="en-US" dirty="0"/>
                    </a:p>
                  </a:txBody>
                  <a:tcPr/>
                </a:tc>
                <a:tc>
                  <a:txBody>
                    <a:bodyPr/>
                    <a:lstStyle/>
                    <a:p>
                      <a:pPr algn="ctr"/>
                      <a:endParaRPr lang="en-US" dirty="0"/>
                    </a:p>
                  </a:txBody>
                  <a:tcPr/>
                </a:tc>
              </a:tr>
            </a:tbl>
          </a:graphicData>
        </a:graphic>
      </p:graphicFrame>
      <p:sp>
        <p:nvSpPr>
          <p:cNvPr id="5"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Issues in Science Course Categorization</a:t>
            </a:r>
            <a:endParaRPr lang="en-US" sz="3200" dirty="0">
              <a:solidFill>
                <a:schemeClr val="bg1"/>
              </a:solidFill>
            </a:endParaRPr>
          </a:p>
        </p:txBody>
      </p:sp>
      <p:sp>
        <p:nvSpPr>
          <p:cNvPr id="7" name="TextBox 6"/>
          <p:cNvSpPr txBox="1"/>
          <p:nvPr/>
        </p:nvSpPr>
        <p:spPr>
          <a:xfrm>
            <a:off x="762000" y="5867400"/>
            <a:ext cx="7620000" cy="830997"/>
          </a:xfrm>
          <a:prstGeom prst="rect">
            <a:avLst/>
          </a:prstGeom>
          <a:noFill/>
        </p:spPr>
        <p:txBody>
          <a:bodyPr wrap="square" rtlCol="0">
            <a:spAutoFit/>
          </a:bodyPr>
          <a:lstStyle/>
          <a:p>
            <a:r>
              <a:rPr lang="en-US" sz="2400" dirty="0" smtClean="0"/>
              <a:t>Students must complete Issues in Science courses in two of the three different categories.</a:t>
            </a:r>
            <a:endParaRPr lang="en-US" sz="2400" dirty="0"/>
          </a:p>
        </p:txBody>
      </p:sp>
    </p:spTree>
    <p:extLst>
      <p:ext uri="{BB962C8B-B14F-4D97-AF65-F5344CB8AC3E}">
        <p14:creationId xmlns:p14="http://schemas.microsoft.com/office/powerpoint/2010/main" val="56300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200 - Energy </a:t>
            </a:r>
            <a:r>
              <a:rPr lang="en-US" sz="3200" b="1" dirty="0" smtClean="0">
                <a:solidFill>
                  <a:schemeClr val="bg1"/>
                </a:solidFill>
              </a:rPr>
              <a:t/>
            </a:r>
            <a:br>
              <a:rPr lang="en-US" sz="3200" b="1" dirty="0" smtClean="0">
                <a:solidFill>
                  <a:schemeClr val="bg1"/>
                </a:solidFill>
              </a:rPr>
            </a:br>
            <a:r>
              <a:rPr lang="en-US" sz="3200" b="1" dirty="0" smtClean="0">
                <a:solidFill>
                  <a:schemeClr val="bg1"/>
                </a:solidFill>
              </a:rPr>
              <a:t>in the 21</a:t>
            </a:r>
            <a:r>
              <a:rPr lang="en-US" sz="3200" b="1" baseline="30000" dirty="0" smtClean="0">
                <a:solidFill>
                  <a:schemeClr val="bg1"/>
                </a:solidFill>
              </a:rPr>
              <a:t>st</a:t>
            </a:r>
            <a:r>
              <a:rPr lang="en-US" sz="3200" b="1" dirty="0" smtClean="0">
                <a:solidFill>
                  <a:schemeClr val="bg1"/>
                </a:solidFill>
              </a:rPr>
              <a:t> Century</a:t>
            </a:r>
            <a:endParaRPr lang="en-US" sz="3200" b="1" dirty="0">
              <a:solidFill>
                <a:schemeClr val="bg1"/>
              </a:solidFill>
            </a:endParaRPr>
          </a:p>
        </p:txBody>
      </p:sp>
      <p:sp>
        <p:nvSpPr>
          <p:cNvPr id="3" name="Content Placeholder 2"/>
          <p:cNvSpPr>
            <a:spLocks noGrp="1"/>
          </p:cNvSpPr>
          <p:nvPr>
            <p:ph idx="1"/>
          </p:nvPr>
        </p:nvSpPr>
        <p:spPr>
          <a:xfrm>
            <a:off x="457200" y="1371600"/>
            <a:ext cx="8229600" cy="5105400"/>
          </a:xfrm>
        </p:spPr>
        <p:txBody>
          <a:bodyPr>
            <a:normAutofit/>
          </a:bodyPr>
          <a:lstStyle/>
          <a:p>
            <a:pPr>
              <a:buNone/>
            </a:pPr>
            <a:r>
              <a:rPr lang="en-US" dirty="0" smtClean="0"/>
              <a:t>This course gives students opportunities to investigate and examine the costs, benefits, and options associated with the </a:t>
            </a:r>
            <a:r>
              <a:rPr lang="en-US" dirty="0"/>
              <a:t>technical, environmental, social, and economic issues related to the development </a:t>
            </a:r>
            <a:r>
              <a:rPr lang="en-US" dirty="0" smtClean="0"/>
              <a:t>of energy </a:t>
            </a:r>
            <a:r>
              <a:rPr lang="en-US" dirty="0"/>
              <a:t>resources.</a:t>
            </a:r>
          </a:p>
        </p:txBody>
      </p:sp>
      <p:pic>
        <p:nvPicPr>
          <p:cNvPr id="10242" name="Picture 2" descr="http://www.salem-news.com/stimg/may212009/nuclear_power_plant.jpg"/>
          <p:cNvPicPr>
            <a:picLocks noChangeAspect="1" noChangeArrowheads="1"/>
          </p:cNvPicPr>
          <p:nvPr/>
        </p:nvPicPr>
        <p:blipFill>
          <a:blip r:embed="rId2" cstate="print"/>
          <a:srcRect/>
          <a:stretch>
            <a:fillRect/>
          </a:stretch>
        </p:blipFill>
        <p:spPr bwMode="auto">
          <a:xfrm>
            <a:off x="6779491" y="4847031"/>
            <a:ext cx="2364508" cy="2012934"/>
          </a:xfrm>
          <a:prstGeom prst="rect">
            <a:avLst/>
          </a:prstGeom>
          <a:noFill/>
        </p:spPr>
      </p:pic>
      <p:pic>
        <p:nvPicPr>
          <p:cNvPr id="10244" name="Picture 4" descr="http://www.engineering.unl.edu/publications/blueprint/Fall2004/images/hooverdam.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481781" y="4850157"/>
            <a:ext cx="1359477" cy="2007843"/>
          </a:xfrm>
          <a:prstGeom prst="rect">
            <a:avLst/>
          </a:prstGeom>
          <a:noFill/>
        </p:spPr>
      </p:pic>
      <p:pic>
        <p:nvPicPr>
          <p:cNvPr id="9" name="Picture 8" descr="http://www.windturbinesnow.com/images/wind-farm.jpg"/>
          <p:cNvPicPr>
            <a:picLocks noChangeAspect="1" noChangeArrowheads="1"/>
          </p:cNvPicPr>
          <p:nvPr/>
        </p:nvPicPr>
        <p:blipFill>
          <a:blip r:embed="rId4" cstate="print"/>
          <a:srcRect/>
          <a:stretch>
            <a:fillRect/>
          </a:stretch>
        </p:blipFill>
        <p:spPr bwMode="auto">
          <a:xfrm>
            <a:off x="3810000" y="4842259"/>
            <a:ext cx="1656773" cy="2015741"/>
          </a:xfrm>
          <a:prstGeom prst="rect">
            <a:avLst/>
          </a:prstGeom>
          <a:noFill/>
        </p:spPr>
      </p:pic>
      <p:pic>
        <p:nvPicPr>
          <p:cNvPr id="10252" name="Picture 12" descr="http://www.planete-tp.com/en/IMG/jpg/steel29_cle2d1d15.jpg"/>
          <p:cNvPicPr>
            <a:picLocks noChangeAspect="1" noChangeArrowheads="1"/>
          </p:cNvPicPr>
          <p:nvPr/>
        </p:nvPicPr>
        <p:blipFill>
          <a:blip r:embed="rId5" cstate="print"/>
          <a:srcRect/>
          <a:stretch>
            <a:fillRect/>
          </a:stretch>
        </p:blipFill>
        <p:spPr bwMode="auto">
          <a:xfrm>
            <a:off x="2198255" y="4834276"/>
            <a:ext cx="1633970" cy="2031806"/>
          </a:xfrm>
          <a:prstGeom prst="rect">
            <a:avLst/>
          </a:prstGeom>
          <a:noFill/>
        </p:spPr>
      </p:pic>
      <p:pic>
        <p:nvPicPr>
          <p:cNvPr id="10254" name="Picture 14" descr="http://www.nrel.gov/learning/images/photo_01224.jpg"/>
          <p:cNvPicPr>
            <a:picLocks noChangeAspect="1" noChangeArrowheads="1"/>
          </p:cNvPicPr>
          <p:nvPr/>
        </p:nvPicPr>
        <p:blipFill>
          <a:blip r:embed="rId6" cstate="print"/>
          <a:srcRect/>
          <a:stretch>
            <a:fillRect/>
          </a:stretch>
        </p:blipFill>
        <p:spPr bwMode="auto">
          <a:xfrm>
            <a:off x="4618" y="4841875"/>
            <a:ext cx="2195080" cy="239019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elovecomments.files.wordpress.com/2009/08/sichuan-earthquake.jpg"/>
          <p:cNvPicPr>
            <a:picLocks noChangeAspect="1" noChangeArrowheads="1"/>
          </p:cNvPicPr>
          <p:nvPr/>
        </p:nvPicPr>
        <p:blipFill>
          <a:blip r:embed="rId2" cstate="print"/>
          <a:srcRect/>
          <a:stretch>
            <a:fillRect/>
          </a:stretch>
        </p:blipFill>
        <p:spPr bwMode="auto">
          <a:xfrm>
            <a:off x="6477000" y="4889004"/>
            <a:ext cx="2667000" cy="1968996"/>
          </a:xfrm>
          <a:prstGeom prst="rect">
            <a:avLst/>
          </a:prstGeom>
          <a:noFill/>
        </p:spPr>
      </p:pic>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201 - Natural </a:t>
            </a:r>
            <a:r>
              <a:rPr lang="en-US" sz="3200" b="1" dirty="0" smtClean="0">
                <a:solidFill>
                  <a:schemeClr val="bg1"/>
                </a:solidFill>
              </a:rPr>
              <a:t>Disasters</a:t>
            </a:r>
            <a:endParaRPr lang="en-US" sz="3200" dirty="0">
              <a:solidFill>
                <a:schemeClr val="bg1"/>
              </a:solidFill>
            </a:endParaRPr>
          </a:p>
        </p:txBody>
      </p:sp>
      <p:sp>
        <p:nvSpPr>
          <p:cNvPr id="3" name="Content Placeholder 2"/>
          <p:cNvSpPr>
            <a:spLocks noGrp="1"/>
          </p:cNvSpPr>
          <p:nvPr>
            <p:ph idx="1"/>
          </p:nvPr>
        </p:nvSpPr>
        <p:spPr>
          <a:xfrm>
            <a:off x="457200" y="1219200"/>
            <a:ext cx="8229600" cy="5257800"/>
          </a:xfrm>
        </p:spPr>
        <p:txBody>
          <a:bodyPr>
            <a:normAutofit/>
          </a:bodyPr>
          <a:lstStyle/>
          <a:p>
            <a:pPr>
              <a:buNone/>
            </a:pPr>
            <a:r>
              <a:rPr lang="en-US" dirty="0" smtClean="0"/>
              <a:t>This course gives students opportunities to examine causes </a:t>
            </a:r>
            <a:r>
              <a:rPr lang="en-US" dirty="0"/>
              <a:t>and </a:t>
            </a:r>
            <a:r>
              <a:rPr lang="en-US" dirty="0" smtClean="0"/>
              <a:t>effects of earthquakes, volcanoes</a:t>
            </a:r>
            <a:r>
              <a:rPr lang="en-US" dirty="0"/>
              <a:t>, landslides, </a:t>
            </a:r>
            <a:r>
              <a:rPr lang="en-US" dirty="0" smtClean="0"/>
              <a:t>floods</a:t>
            </a:r>
            <a:r>
              <a:rPr lang="en-US" dirty="0"/>
              <a:t>, and coastal </a:t>
            </a:r>
            <a:r>
              <a:rPr lang="en-US" dirty="0" smtClean="0"/>
              <a:t>hazards.  Students study ancient </a:t>
            </a:r>
            <a:r>
              <a:rPr lang="en-US" dirty="0"/>
              <a:t>and modern </a:t>
            </a:r>
            <a:r>
              <a:rPr lang="en-US" dirty="0" smtClean="0"/>
              <a:t>disasters and their impacts on science, engineering</a:t>
            </a:r>
            <a:r>
              <a:rPr lang="en-US" dirty="0"/>
              <a:t>, history, economics, politics, and the </a:t>
            </a:r>
            <a:r>
              <a:rPr lang="en-US" dirty="0" smtClean="0"/>
              <a:t>arts.  </a:t>
            </a:r>
            <a:endParaRPr lang="en-US" dirty="0"/>
          </a:p>
        </p:txBody>
      </p:sp>
      <p:pic>
        <p:nvPicPr>
          <p:cNvPr id="15366" name="Picture 6" descr="http://listverse.files.wordpress.com/2007/10/image-15.jpg"/>
          <p:cNvPicPr>
            <a:picLocks noChangeAspect="1" noChangeArrowheads="1"/>
          </p:cNvPicPr>
          <p:nvPr/>
        </p:nvPicPr>
        <p:blipFill>
          <a:blip r:embed="rId3" cstate="print"/>
          <a:srcRect/>
          <a:stretch>
            <a:fillRect/>
          </a:stretch>
        </p:blipFill>
        <p:spPr bwMode="auto">
          <a:xfrm>
            <a:off x="2514600" y="4875796"/>
            <a:ext cx="2876550" cy="1982204"/>
          </a:xfrm>
          <a:prstGeom prst="rect">
            <a:avLst/>
          </a:prstGeom>
          <a:noFill/>
        </p:spPr>
      </p:pic>
      <p:pic>
        <p:nvPicPr>
          <p:cNvPr id="15368" name="Picture 8" descr="http://www.jimhollisteragency.com/Flood.jpg"/>
          <p:cNvPicPr>
            <a:picLocks noChangeAspect="1" noChangeArrowheads="1"/>
          </p:cNvPicPr>
          <p:nvPr/>
        </p:nvPicPr>
        <p:blipFill>
          <a:blip r:embed="rId4" cstate="print"/>
          <a:srcRect/>
          <a:stretch>
            <a:fillRect/>
          </a:stretch>
        </p:blipFill>
        <p:spPr bwMode="auto">
          <a:xfrm>
            <a:off x="0" y="4862688"/>
            <a:ext cx="2562225" cy="1995312"/>
          </a:xfrm>
          <a:prstGeom prst="rect">
            <a:avLst/>
          </a:prstGeom>
          <a:noFill/>
        </p:spPr>
      </p:pic>
      <p:pic>
        <p:nvPicPr>
          <p:cNvPr id="15370" name="Picture 10" descr="http://i.ehow.com/images/GlobalPhoto/Articles/4568508/57980-main_Full.jpg"/>
          <p:cNvPicPr>
            <a:picLocks noChangeAspect="1" noChangeArrowheads="1"/>
          </p:cNvPicPr>
          <p:nvPr/>
        </p:nvPicPr>
        <p:blipFill>
          <a:blip r:embed="rId5" cstate="print"/>
          <a:srcRect/>
          <a:stretch>
            <a:fillRect/>
          </a:stretch>
        </p:blipFill>
        <p:spPr bwMode="auto">
          <a:xfrm>
            <a:off x="5105400" y="4899684"/>
            <a:ext cx="1482725" cy="195831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202 - </a:t>
            </a:r>
            <a:r>
              <a:rPr lang="en-US" sz="3200" b="1" dirty="0">
                <a:solidFill>
                  <a:schemeClr val="bg1"/>
                </a:solidFill>
              </a:rPr>
              <a:t>Issues in </a:t>
            </a:r>
            <a:r>
              <a:rPr lang="en-US" sz="3200" b="1" dirty="0" smtClean="0">
                <a:solidFill>
                  <a:schemeClr val="bg1"/>
                </a:solidFill>
              </a:rPr>
              <a:t/>
            </a:r>
            <a:br>
              <a:rPr lang="en-US" sz="3200" b="1" dirty="0" smtClean="0">
                <a:solidFill>
                  <a:schemeClr val="bg1"/>
                </a:solidFill>
              </a:rPr>
            </a:br>
            <a:r>
              <a:rPr lang="en-US" sz="3200" b="1" dirty="0" smtClean="0">
                <a:solidFill>
                  <a:schemeClr val="bg1"/>
                </a:solidFill>
              </a:rPr>
              <a:t>Global </a:t>
            </a:r>
            <a:r>
              <a:rPr lang="en-US" sz="3200" b="1" dirty="0">
                <a:solidFill>
                  <a:schemeClr val="bg1"/>
                </a:solidFill>
              </a:rPr>
              <a:t>Climate </a:t>
            </a:r>
            <a:r>
              <a:rPr lang="en-US" sz="3200" b="1" dirty="0" smtClean="0">
                <a:solidFill>
                  <a:schemeClr val="bg1"/>
                </a:solidFill>
              </a:rPr>
              <a:t>Change</a:t>
            </a:r>
          </a:p>
        </p:txBody>
      </p:sp>
      <p:sp>
        <p:nvSpPr>
          <p:cNvPr id="3" name="Content Placeholder 2"/>
          <p:cNvSpPr>
            <a:spLocks noGrp="1"/>
          </p:cNvSpPr>
          <p:nvPr>
            <p:ph idx="1"/>
          </p:nvPr>
        </p:nvSpPr>
        <p:spPr>
          <a:xfrm>
            <a:off x="152400" y="1066800"/>
            <a:ext cx="8839200" cy="5410200"/>
          </a:xfrm>
        </p:spPr>
        <p:txBody>
          <a:bodyPr>
            <a:noAutofit/>
          </a:bodyPr>
          <a:lstStyle/>
          <a:p>
            <a:pPr>
              <a:buNone/>
            </a:pPr>
            <a:r>
              <a:rPr lang="en-US" sz="2400" dirty="0" smtClean="0">
                <a:cs typeface="Times New Roman" pitchFamily="18" charset="0"/>
              </a:rPr>
              <a:t>In this class students explore the scientific consensus and skepticism of the theory of man-made global </a:t>
            </a:r>
            <a:r>
              <a:rPr lang="en-US" sz="2400" dirty="0">
                <a:cs typeface="Times New Roman" pitchFamily="18" charset="0"/>
              </a:rPr>
              <a:t>w</a:t>
            </a:r>
            <a:r>
              <a:rPr lang="en-US" sz="2400" dirty="0" smtClean="0">
                <a:cs typeface="Times New Roman" pitchFamily="18" charset="0"/>
              </a:rPr>
              <a:t>arming, including the arguments for and against the theory.  This exploration includes learning the science behind atmospheric and oceanic processes and chemistry related to climate change, as well as their potential effects on future climate change. The class also includes discussion on the role of the media, government, corporations, etc., in the debate.  The end goal is for the students to gain the skills necessary to evaluate whether claims from media sources are reliable or not.</a:t>
            </a:r>
            <a:endParaRPr lang="en-US" sz="2400" dirty="0"/>
          </a:p>
        </p:txBody>
      </p:sp>
      <p:pic>
        <p:nvPicPr>
          <p:cNvPr id="17410" name="Picture 2" descr="http://www.odec.ca/projects/2005/stro5c0/public_html/greenhouse_effect.jpg"/>
          <p:cNvPicPr>
            <a:picLocks noChangeAspect="1" noChangeArrowheads="1"/>
          </p:cNvPicPr>
          <p:nvPr/>
        </p:nvPicPr>
        <p:blipFill>
          <a:blip r:embed="rId2" cstate="print"/>
          <a:srcRect/>
          <a:stretch>
            <a:fillRect/>
          </a:stretch>
        </p:blipFill>
        <p:spPr bwMode="auto">
          <a:xfrm>
            <a:off x="0" y="4651248"/>
            <a:ext cx="3352800" cy="2206752"/>
          </a:xfrm>
          <a:prstGeom prst="rect">
            <a:avLst/>
          </a:prstGeom>
          <a:noFill/>
        </p:spPr>
      </p:pic>
      <p:pic>
        <p:nvPicPr>
          <p:cNvPr id="17412" name="Picture 4" descr="http://www.thedailygreen.com/cm/thedailygreen/images/o6/car-exhaust-lg.jpg"/>
          <p:cNvPicPr>
            <a:picLocks noChangeAspect="1" noChangeArrowheads="1"/>
          </p:cNvPicPr>
          <p:nvPr/>
        </p:nvPicPr>
        <p:blipFill>
          <a:blip r:embed="rId3" cstate="print"/>
          <a:srcRect/>
          <a:stretch>
            <a:fillRect/>
          </a:stretch>
        </p:blipFill>
        <p:spPr bwMode="auto">
          <a:xfrm>
            <a:off x="6324600" y="4651513"/>
            <a:ext cx="2819400" cy="2206487"/>
          </a:xfrm>
          <a:prstGeom prst="rect">
            <a:avLst/>
          </a:prstGeom>
          <a:noFill/>
        </p:spPr>
      </p:pic>
      <p:pic>
        <p:nvPicPr>
          <p:cNvPr id="17414" name="Picture 6" descr="http://www.sarcs.org/new/Interest/picture%20for%20capacity/carbon_cycle_diagram.jpg"/>
          <p:cNvPicPr>
            <a:picLocks noChangeAspect="1" noChangeArrowheads="1"/>
          </p:cNvPicPr>
          <p:nvPr/>
        </p:nvPicPr>
        <p:blipFill>
          <a:blip r:embed="rId4" cstate="print"/>
          <a:srcRect/>
          <a:stretch>
            <a:fillRect/>
          </a:stretch>
        </p:blipFill>
        <p:spPr bwMode="auto">
          <a:xfrm>
            <a:off x="3429000" y="4651375"/>
            <a:ext cx="2857500" cy="22066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203 - </a:t>
            </a:r>
            <a:r>
              <a:rPr lang="en-US" sz="3200" b="1" dirty="0">
                <a:solidFill>
                  <a:schemeClr val="bg1"/>
                </a:solidFill>
              </a:rPr>
              <a:t>Environmental </a:t>
            </a:r>
            <a:r>
              <a:rPr lang="en-US" sz="3200" b="1" dirty="0" smtClean="0">
                <a:solidFill>
                  <a:schemeClr val="bg1"/>
                </a:solidFill>
              </a:rPr>
              <a:t>Stewardship</a:t>
            </a:r>
            <a:endParaRPr lang="en-US" sz="3200" dirty="0">
              <a:solidFill>
                <a:schemeClr val="bg1"/>
              </a:solidFill>
            </a:endParaRPr>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sz="2800" dirty="0" smtClean="0"/>
              <a:t>In this course students examine the </a:t>
            </a:r>
            <a:r>
              <a:rPr lang="en-US" sz="2800" dirty="0"/>
              <a:t>effects </a:t>
            </a:r>
            <a:r>
              <a:rPr lang="en-US" sz="2800" dirty="0" smtClean="0"/>
              <a:t>of humans on local, regional</a:t>
            </a:r>
            <a:r>
              <a:rPr lang="en-US" sz="2800" dirty="0"/>
              <a:t>, and global </a:t>
            </a:r>
            <a:r>
              <a:rPr lang="en-US" sz="2800" dirty="0" smtClean="0"/>
              <a:t>scales by considering ecological</a:t>
            </a:r>
            <a:r>
              <a:rPr lang="en-US" sz="2800" dirty="0"/>
              <a:t>, biological, agricultural</a:t>
            </a:r>
            <a:r>
              <a:rPr lang="en-US" sz="2800" dirty="0" smtClean="0"/>
              <a:t>, technological</a:t>
            </a:r>
            <a:r>
              <a:rPr lang="en-US" sz="2800" dirty="0"/>
              <a:t>, socio-economic, political and other issues associated with human </a:t>
            </a:r>
            <a:r>
              <a:rPr lang="en-US" sz="2800" dirty="0" smtClean="0"/>
              <a:t>population trends</a:t>
            </a:r>
            <a:r>
              <a:rPr lang="en-US" sz="2800" dirty="0"/>
              <a:t>. </a:t>
            </a:r>
            <a:r>
              <a:rPr lang="en-US" sz="2800" dirty="0" smtClean="0"/>
              <a:t>The goal of this course is to help students learn to make </a:t>
            </a:r>
            <a:r>
              <a:rPr lang="en-US" sz="2800" dirty="0"/>
              <a:t>informed </a:t>
            </a:r>
            <a:r>
              <a:rPr lang="en-US" sz="2800" dirty="0" smtClean="0"/>
              <a:t>choices about </a:t>
            </a:r>
            <a:r>
              <a:rPr lang="en-US" sz="2800" dirty="0"/>
              <a:t>their lives, </a:t>
            </a:r>
            <a:r>
              <a:rPr lang="en-US" sz="2800" dirty="0" smtClean="0"/>
              <a:t>families, and communities </a:t>
            </a:r>
            <a:r>
              <a:rPr lang="en-US" sz="2800" dirty="0"/>
              <a:t>and be better stewards of </a:t>
            </a:r>
            <a:r>
              <a:rPr lang="en-US" sz="2800" dirty="0" smtClean="0"/>
              <a:t>the Earth’s resources.</a:t>
            </a:r>
            <a:endParaRPr lang="en-US" sz="2800" dirty="0"/>
          </a:p>
        </p:txBody>
      </p:sp>
      <p:pic>
        <p:nvPicPr>
          <p:cNvPr id="18438" name="Picture 6" descr="http://vastate.files.wordpress.com/2009/09/glass-of-water.jpg"/>
          <p:cNvPicPr>
            <a:picLocks noChangeAspect="1" noChangeArrowheads="1"/>
          </p:cNvPicPr>
          <p:nvPr/>
        </p:nvPicPr>
        <p:blipFill>
          <a:blip r:embed="rId2" cstate="print"/>
          <a:srcRect/>
          <a:stretch>
            <a:fillRect/>
          </a:stretch>
        </p:blipFill>
        <p:spPr bwMode="auto">
          <a:xfrm>
            <a:off x="4114800" y="4648200"/>
            <a:ext cx="1657350" cy="2209800"/>
          </a:xfrm>
          <a:prstGeom prst="rect">
            <a:avLst/>
          </a:prstGeom>
          <a:noFill/>
        </p:spPr>
      </p:pic>
      <p:pic>
        <p:nvPicPr>
          <p:cNvPr id="18440" name="Picture 8" descr="http://www.worldvision.org.sg/images/Mumbai-slum-web.jpg"/>
          <p:cNvPicPr>
            <a:picLocks noChangeAspect="1" noChangeArrowheads="1"/>
          </p:cNvPicPr>
          <p:nvPr/>
        </p:nvPicPr>
        <p:blipFill>
          <a:blip r:embed="rId3" cstate="print"/>
          <a:srcRect/>
          <a:stretch>
            <a:fillRect/>
          </a:stretch>
        </p:blipFill>
        <p:spPr bwMode="auto">
          <a:xfrm>
            <a:off x="5791200" y="4671822"/>
            <a:ext cx="1447800" cy="2186178"/>
          </a:xfrm>
          <a:prstGeom prst="rect">
            <a:avLst/>
          </a:prstGeom>
          <a:noFill/>
        </p:spPr>
      </p:pic>
      <p:pic>
        <p:nvPicPr>
          <p:cNvPr id="18442" name="Picture 10" descr="http://www.e85nj.org/media/corn_field.jpg"/>
          <p:cNvPicPr>
            <a:picLocks noChangeAspect="1" noChangeArrowheads="1"/>
          </p:cNvPicPr>
          <p:nvPr/>
        </p:nvPicPr>
        <p:blipFill>
          <a:blip r:embed="rId4" cstate="print"/>
          <a:srcRect/>
          <a:stretch>
            <a:fillRect/>
          </a:stretch>
        </p:blipFill>
        <p:spPr bwMode="auto">
          <a:xfrm>
            <a:off x="7212982" y="4664364"/>
            <a:ext cx="1931018" cy="2193636"/>
          </a:xfrm>
          <a:prstGeom prst="rect">
            <a:avLst/>
          </a:prstGeom>
          <a:noFill/>
        </p:spPr>
      </p:pic>
      <p:pic>
        <p:nvPicPr>
          <p:cNvPr id="18444" name="Picture 12" descr="http://www.thewe.cc/thewei/&amp;_/images6/environment/smog_beijing.jpe"/>
          <p:cNvPicPr>
            <a:picLocks noChangeAspect="1" noChangeArrowheads="1"/>
          </p:cNvPicPr>
          <p:nvPr/>
        </p:nvPicPr>
        <p:blipFill>
          <a:blip r:embed="rId5" cstate="print"/>
          <a:srcRect/>
          <a:stretch>
            <a:fillRect/>
          </a:stretch>
        </p:blipFill>
        <p:spPr bwMode="auto">
          <a:xfrm>
            <a:off x="1182256" y="4671870"/>
            <a:ext cx="3123044" cy="2186130"/>
          </a:xfrm>
          <a:prstGeom prst="rect">
            <a:avLst/>
          </a:prstGeom>
          <a:noFill/>
        </p:spPr>
      </p:pic>
      <p:pic>
        <p:nvPicPr>
          <p:cNvPr id="13" name="Picture 2" descr="http://www.aboutmyplanet.com/files/2009/06/Obvious_water_pollution-resized.jpe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0" y="4682344"/>
            <a:ext cx="1447800" cy="217565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2800" b="1" dirty="0" smtClean="0">
                <a:solidFill>
                  <a:schemeClr val="bg1"/>
                </a:solidFill>
              </a:rPr>
              <a:t>FDSCI 204 - </a:t>
            </a:r>
            <a:r>
              <a:rPr lang="en-US" sz="2800" b="1" dirty="0">
                <a:solidFill>
                  <a:schemeClr val="bg1"/>
                </a:solidFill>
              </a:rPr>
              <a:t>The American </a:t>
            </a:r>
            <a:r>
              <a:rPr lang="en-US" sz="2800" b="1" dirty="0" smtClean="0">
                <a:solidFill>
                  <a:schemeClr val="bg1"/>
                </a:solidFill>
              </a:rPr>
              <a:t>Epidemic</a:t>
            </a:r>
            <a:endParaRPr lang="en-US" sz="2800" dirty="0">
              <a:solidFill>
                <a:schemeClr val="bg1"/>
              </a:solidFill>
            </a:endParaRPr>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sz="2800" dirty="0" smtClean="0"/>
              <a:t>Cardiovascular </a:t>
            </a:r>
            <a:r>
              <a:rPr lang="en-US" sz="2800" dirty="0"/>
              <a:t>disease and </a:t>
            </a:r>
            <a:r>
              <a:rPr lang="en-US" sz="2800" dirty="0" smtClean="0"/>
              <a:t>diabetes are diseases that are highly correlated with lifestyle choices, and are leading </a:t>
            </a:r>
            <a:r>
              <a:rPr lang="en-US" sz="2800" dirty="0"/>
              <a:t>causes of death and morbidity in </a:t>
            </a:r>
            <a:r>
              <a:rPr lang="en-US" sz="2800" dirty="0" smtClean="0"/>
              <a:t>the U.S</a:t>
            </a:r>
            <a:r>
              <a:rPr lang="en-US" sz="2800" dirty="0"/>
              <a:t>. </a:t>
            </a:r>
            <a:r>
              <a:rPr lang="en-US" sz="2800" dirty="0" smtClean="0"/>
              <a:t>Students in this course study the physiological mechanisms and costs of these diseases. Students also develop and implement </a:t>
            </a:r>
            <a:r>
              <a:rPr lang="en-US" sz="2800" dirty="0"/>
              <a:t>personal programs to facilitate life-long health and wellness.</a:t>
            </a:r>
          </a:p>
        </p:txBody>
      </p:sp>
      <p:pic>
        <p:nvPicPr>
          <p:cNvPr id="19458" name="Picture 2" descr="http://homepages.wmich.edu/~p3morefi/heart.jpeg"/>
          <p:cNvPicPr>
            <a:picLocks noChangeAspect="1" noChangeArrowheads="1"/>
          </p:cNvPicPr>
          <p:nvPr/>
        </p:nvPicPr>
        <p:blipFill>
          <a:blip r:embed="rId2" cstate="print"/>
          <a:srcRect/>
          <a:stretch>
            <a:fillRect/>
          </a:stretch>
        </p:blipFill>
        <p:spPr bwMode="auto">
          <a:xfrm>
            <a:off x="152400" y="4267200"/>
            <a:ext cx="2556711" cy="2590800"/>
          </a:xfrm>
          <a:prstGeom prst="rect">
            <a:avLst/>
          </a:prstGeom>
          <a:noFill/>
        </p:spPr>
      </p:pic>
      <p:pic>
        <p:nvPicPr>
          <p:cNvPr id="19460" name="Picture 4" descr="http://www.shoprite.com/Cnt/images/diabetes.jpg"/>
          <p:cNvPicPr>
            <a:picLocks noChangeAspect="1" noChangeArrowheads="1"/>
          </p:cNvPicPr>
          <p:nvPr/>
        </p:nvPicPr>
        <p:blipFill>
          <a:blip r:embed="rId3" cstate="print"/>
          <a:srcRect/>
          <a:stretch>
            <a:fillRect/>
          </a:stretch>
        </p:blipFill>
        <p:spPr bwMode="auto">
          <a:xfrm>
            <a:off x="6172200" y="4236983"/>
            <a:ext cx="2533650" cy="2621017"/>
          </a:xfrm>
          <a:prstGeom prst="rect">
            <a:avLst/>
          </a:prstGeom>
          <a:noFill/>
        </p:spPr>
      </p:pic>
      <p:pic>
        <p:nvPicPr>
          <p:cNvPr id="19464" name="Picture 8" descr="http://hastiefitness.files.wordpress.com/2009/11/lazy_couch_potato.jpg"/>
          <p:cNvPicPr>
            <a:picLocks noChangeAspect="1" noChangeArrowheads="1"/>
          </p:cNvPicPr>
          <p:nvPr/>
        </p:nvPicPr>
        <p:blipFill>
          <a:blip r:embed="rId4" cstate="print"/>
          <a:srcRect/>
          <a:stretch>
            <a:fillRect/>
          </a:stretch>
        </p:blipFill>
        <p:spPr bwMode="auto">
          <a:xfrm>
            <a:off x="3200400" y="4267200"/>
            <a:ext cx="2734414" cy="2590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2800" b="1" dirty="0" smtClean="0">
                <a:solidFill>
                  <a:schemeClr val="bg1"/>
                </a:solidFill>
              </a:rPr>
              <a:t>FDSCI 205 - </a:t>
            </a:r>
            <a:r>
              <a:rPr lang="en-US" sz="2800" b="1" dirty="0">
                <a:solidFill>
                  <a:schemeClr val="bg1"/>
                </a:solidFill>
              </a:rPr>
              <a:t>DNA: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Identity</a:t>
            </a:r>
            <a:r>
              <a:rPr lang="en-US" sz="2800" b="1" dirty="0">
                <a:solidFill>
                  <a:schemeClr val="bg1"/>
                </a:solidFill>
              </a:rPr>
              <a:t>, Disease, Design</a:t>
            </a:r>
            <a:endParaRPr lang="en-US" sz="2800" dirty="0">
              <a:solidFill>
                <a:schemeClr val="bg1"/>
              </a:solidFill>
            </a:endParaRPr>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sz="2800" dirty="0" smtClean="0"/>
              <a:t>Students in this course study fundamental </a:t>
            </a:r>
            <a:r>
              <a:rPr lang="en-US" sz="2800" dirty="0"/>
              <a:t>concepts related to </a:t>
            </a:r>
            <a:r>
              <a:rPr lang="en-US" sz="2800" dirty="0" smtClean="0"/>
              <a:t>DNA: structure and function, regulation</a:t>
            </a:r>
            <a:r>
              <a:rPr lang="en-US" sz="2800" dirty="0"/>
              <a:t>, </a:t>
            </a:r>
            <a:r>
              <a:rPr lang="en-US" sz="2800" dirty="0" smtClean="0"/>
              <a:t>inheritance, genetic </a:t>
            </a:r>
            <a:r>
              <a:rPr lang="en-US" sz="2800" dirty="0"/>
              <a:t>disorders and </a:t>
            </a:r>
            <a:r>
              <a:rPr lang="en-US" sz="2800" dirty="0" smtClean="0"/>
              <a:t>connections to cancer</a:t>
            </a:r>
            <a:r>
              <a:rPr lang="en-US" sz="2800" dirty="0"/>
              <a:t>, the creation of genetically </a:t>
            </a:r>
            <a:r>
              <a:rPr lang="en-US" sz="2800" dirty="0" smtClean="0"/>
              <a:t>modified foods, DNA fingerprinting</a:t>
            </a:r>
            <a:r>
              <a:rPr lang="en-US" sz="2800" dirty="0"/>
              <a:t>, </a:t>
            </a:r>
            <a:r>
              <a:rPr lang="en-US" sz="2800" dirty="0" smtClean="0"/>
              <a:t>and cloning </a:t>
            </a:r>
            <a:r>
              <a:rPr lang="en-US" sz="2800" dirty="0"/>
              <a:t>and stem cell </a:t>
            </a:r>
            <a:r>
              <a:rPr lang="en-US" sz="2800" dirty="0" smtClean="0"/>
              <a:t>technology.  We also consider the role DNA plays in the </a:t>
            </a:r>
            <a:r>
              <a:rPr lang="en-US" sz="2800" dirty="0"/>
              <a:t>underlying mechanism of </a:t>
            </a:r>
            <a:r>
              <a:rPr lang="en-US" sz="2800" dirty="0" smtClean="0"/>
              <a:t>organic evolution, and other impacts of DNA and DNA technologies on human communities.</a:t>
            </a:r>
            <a:endParaRPr lang="en-US" sz="2800" dirty="0"/>
          </a:p>
        </p:txBody>
      </p:sp>
      <p:pic>
        <p:nvPicPr>
          <p:cNvPr id="20482" name="Picture 2" descr="http://puesoccurrences.files.wordpress.com/2009/07/dna_500.jpg"/>
          <p:cNvPicPr>
            <a:picLocks noChangeAspect="1" noChangeArrowheads="1"/>
          </p:cNvPicPr>
          <p:nvPr/>
        </p:nvPicPr>
        <p:blipFill>
          <a:blip r:embed="rId2" cstate="print"/>
          <a:srcRect/>
          <a:stretch>
            <a:fillRect/>
          </a:stretch>
        </p:blipFill>
        <p:spPr bwMode="auto">
          <a:xfrm>
            <a:off x="4419600" y="4572000"/>
            <a:ext cx="3176954" cy="206502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6934200" cy="762000"/>
          </a:xfrm>
        </p:spPr>
        <p:txBody>
          <a:bodyPr>
            <a:noAutofit/>
          </a:bodyPr>
          <a:lstStyle/>
          <a:p>
            <a:r>
              <a:rPr lang="en-US" sz="3200" b="1" dirty="0" smtClean="0">
                <a:solidFill>
                  <a:schemeClr val="bg1"/>
                </a:solidFill>
              </a:rPr>
              <a:t>FDSCI 206 - Light </a:t>
            </a:r>
            <a:r>
              <a:rPr lang="en-US" sz="3200" b="1" dirty="0">
                <a:solidFill>
                  <a:schemeClr val="bg1"/>
                </a:solidFill>
              </a:rPr>
              <a:t>&amp; </a:t>
            </a:r>
            <a:r>
              <a:rPr lang="en-US" sz="3200" b="1" dirty="0" smtClean="0">
                <a:solidFill>
                  <a:schemeClr val="bg1"/>
                </a:solidFill>
              </a:rPr>
              <a:t>Sound</a:t>
            </a:r>
            <a:endParaRPr lang="en-US" sz="3200" dirty="0">
              <a:solidFill>
                <a:schemeClr val="bg1"/>
              </a:solidFill>
            </a:endParaRPr>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sz="2800" dirty="0" smtClean="0"/>
              <a:t>Students in this course learn about the </a:t>
            </a:r>
            <a:r>
              <a:rPr lang="en-US" sz="2800" dirty="0"/>
              <a:t>physical characteristics of light and sound, the biological </a:t>
            </a:r>
            <a:r>
              <a:rPr lang="en-US" sz="2800" dirty="0" smtClean="0"/>
              <a:t>nature of </a:t>
            </a:r>
            <a:r>
              <a:rPr lang="en-US" sz="2800" dirty="0"/>
              <a:t>eyes and ears, and the </a:t>
            </a:r>
            <a:r>
              <a:rPr lang="en-US" sz="2800" dirty="0" smtClean="0"/>
              <a:t>sensations of </a:t>
            </a:r>
            <a:r>
              <a:rPr lang="en-US" sz="2800" dirty="0"/>
              <a:t>vision and </a:t>
            </a:r>
            <a:r>
              <a:rPr lang="en-US" sz="2800" dirty="0" smtClean="0"/>
              <a:t>hearing as integrated and interpreted by the brain. </a:t>
            </a:r>
            <a:r>
              <a:rPr lang="en-US" sz="2800" dirty="0"/>
              <a:t>Students </a:t>
            </a:r>
            <a:r>
              <a:rPr lang="en-US" sz="2800" dirty="0" smtClean="0"/>
              <a:t>also evaluate </a:t>
            </a:r>
            <a:r>
              <a:rPr lang="en-US" sz="2800" dirty="0"/>
              <a:t>the </a:t>
            </a:r>
            <a:r>
              <a:rPr lang="en-US" sz="2800" dirty="0" smtClean="0"/>
              <a:t>influence </a:t>
            </a:r>
            <a:r>
              <a:rPr lang="en-US" sz="2800" dirty="0"/>
              <a:t>of music, movies, advertising, and </a:t>
            </a:r>
            <a:r>
              <a:rPr lang="en-US" sz="2800" dirty="0" smtClean="0"/>
              <a:t>video games </a:t>
            </a:r>
            <a:r>
              <a:rPr lang="en-US" sz="2800" dirty="0"/>
              <a:t>on the human mind and behavior.</a:t>
            </a:r>
          </a:p>
        </p:txBody>
      </p:sp>
      <p:pic>
        <p:nvPicPr>
          <p:cNvPr id="21506" name="Picture 2" descr="http://bobbymercerbooks.com/nicole%20eyes.jpg"/>
          <p:cNvPicPr>
            <a:picLocks noChangeAspect="1" noChangeArrowheads="1"/>
          </p:cNvPicPr>
          <p:nvPr/>
        </p:nvPicPr>
        <p:blipFill>
          <a:blip r:embed="rId2" cstate="print"/>
          <a:srcRect/>
          <a:stretch>
            <a:fillRect/>
          </a:stretch>
        </p:blipFill>
        <p:spPr bwMode="auto">
          <a:xfrm>
            <a:off x="0" y="4953000"/>
            <a:ext cx="3886200" cy="1735312"/>
          </a:xfrm>
          <a:prstGeom prst="rect">
            <a:avLst/>
          </a:prstGeom>
          <a:noFill/>
        </p:spPr>
      </p:pic>
      <p:pic>
        <p:nvPicPr>
          <p:cNvPr id="21514" name="Picture 10" descr="http://tjnorris.net/blog/wp-content/uploads/2007/11/ii_light_spectrum.gif"/>
          <p:cNvPicPr>
            <a:picLocks noChangeAspect="1" noChangeArrowheads="1"/>
          </p:cNvPicPr>
          <p:nvPr/>
        </p:nvPicPr>
        <p:blipFill>
          <a:blip r:embed="rId3" cstate="print"/>
          <a:srcRect/>
          <a:stretch>
            <a:fillRect/>
          </a:stretch>
        </p:blipFill>
        <p:spPr bwMode="auto">
          <a:xfrm>
            <a:off x="3657600" y="4114800"/>
            <a:ext cx="2630204" cy="1773702"/>
          </a:xfrm>
          <a:prstGeom prst="rect">
            <a:avLst/>
          </a:prstGeom>
          <a:noFill/>
        </p:spPr>
      </p:pic>
      <p:pic>
        <p:nvPicPr>
          <p:cNvPr id="21516" name="Picture 12" descr="http://www.privateline.com/TelephoneHistory/speech.jpg"/>
          <p:cNvPicPr>
            <a:picLocks noChangeAspect="1" noChangeArrowheads="1"/>
          </p:cNvPicPr>
          <p:nvPr/>
        </p:nvPicPr>
        <p:blipFill>
          <a:blip r:embed="rId4" cstate="print"/>
          <a:srcRect/>
          <a:stretch>
            <a:fillRect/>
          </a:stretch>
        </p:blipFill>
        <p:spPr bwMode="auto">
          <a:xfrm>
            <a:off x="5410200" y="5181600"/>
            <a:ext cx="2381250" cy="1846792"/>
          </a:xfrm>
          <a:prstGeom prst="rect">
            <a:avLst/>
          </a:prstGeom>
          <a:noFill/>
        </p:spPr>
      </p:pic>
      <p:pic>
        <p:nvPicPr>
          <p:cNvPr id="11" name="Picture 4" descr="http://www.brightsideofnews.com/data/2009_6_10/MIT-uses-human-ear-as-model-for-an-RF-chip/MIT_Human_ear_300.jpg"/>
          <p:cNvPicPr>
            <a:picLocks noChangeAspect="1" noChangeArrowheads="1"/>
          </p:cNvPicPr>
          <p:nvPr/>
        </p:nvPicPr>
        <p:blipFill>
          <a:blip r:embed="rId5" cstate="print"/>
          <a:srcRect/>
          <a:stretch>
            <a:fillRect/>
          </a:stretch>
        </p:blipFill>
        <p:spPr bwMode="auto">
          <a:xfrm>
            <a:off x="7696200" y="4343400"/>
            <a:ext cx="1447800" cy="226822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520757"/>
            <a:ext cx="6400800" cy="1752600"/>
          </a:xfrm>
        </p:spPr>
        <p:txBody>
          <a:bodyPr/>
          <a:lstStyle/>
          <a:p>
            <a:pPr algn="l"/>
            <a:r>
              <a:rPr lang="en-US" dirty="0" smtClean="0"/>
              <a:t>Is there a robot in your future?</a:t>
            </a:r>
            <a:endParaRPr lang="en-US" dirty="0"/>
          </a:p>
        </p:txBody>
      </p:sp>
      <p:pic>
        <p:nvPicPr>
          <p:cNvPr id="1026" name="Picture 2" descr="http://www.canton.edu/news/wp-content/uploads/2012/03/lego1.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67400" y="1673157"/>
            <a:ext cx="2857500" cy="42957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2234148"/>
            <a:ext cx="5334000" cy="1569660"/>
          </a:xfrm>
          <a:prstGeom prst="rect">
            <a:avLst/>
          </a:prstGeom>
          <a:noFill/>
        </p:spPr>
        <p:txBody>
          <a:bodyPr wrap="square" rtlCol="0">
            <a:spAutoFit/>
          </a:bodyPr>
          <a:lstStyle/>
          <a:p>
            <a:pPr marL="342900" indent="-342900">
              <a:buFont typeface="Arial" pitchFamily="34" charset="0"/>
              <a:buChar char="•"/>
            </a:pPr>
            <a:r>
              <a:rPr lang="en-US" sz="2400" dirty="0" smtClean="0"/>
              <a:t>Hybrid course—online lecture and weekly two-hour lab</a:t>
            </a:r>
          </a:p>
          <a:p>
            <a:pPr marL="342900" indent="-342900">
              <a:buFont typeface="Arial" pitchFamily="34" charset="0"/>
              <a:buChar char="•"/>
            </a:pPr>
            <a:r>
              <a:rPr lang="en-US" sz="2400" dirty="0" smtClean="0"/>
              <a:t>Work in groups using Lego </a:t>
            </a:r>
            <a:r>
              <a:rPr lang="en-US" sz="2400" dirty="0" err="1" smtClean="0"/>
              <a:t>Mindstorm</a:t>
            </a:r>
            <a:r>
              <a:rPr lang="en-US" sz="2400" dirty="0" smtClean="0"/>
              <a:t> robot kits to win design competitions </a:t>
            </a:r>
          </a:p>
        </p:txBody>
      </p:sp>
      <p:sp>
        <p:nvSpPr>
          <p:cNvPr id="10" name="Title 1"/>
          <p:cNvSpPr txBox="1">
            <a:spLocks/>
          </p:cNvSpPr>
          <p:nvPr/>
        </p:nvSpPr>
        <p:spPr>
          <a:xfrm>
            <a:off x="2057400" y="152400"/>
            <a:ext cx="6934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chemeClr val="bg1"/>
                </a:solidFill>
              </a:rPr>
              <a:t>FDSCI 208 - Introduction to Robotics</a:t>
            </a:r>
            <a:endParaRPr lang="en-US" sz="3200" dirty="0">
              <a:solidFill>
                <a:schemeClr val="bg1"/>
              </a:solidFill>
            </a:endParaRPr>
          </a:p>
        </p:txBody>
      </p:sp>
    </p:spTree>
    <p:extLst>
      <p:ext uri="{BB962C8B-B14F-4D97-AF65-F5344CB8AC3E}">
        <p14:creationId xmlns:p14="http://schemas.microsoft.com/office/powerpoint/2010/main" val="27304091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834</Words>
  <Application>Microsoft Macintosh PowerPoint</Application>
  <PresentationFormat>On-screen Show (4:3)</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FDSCI – Issues in Science</vt:lpstr>
      <vt:lpstr>FDSCI 200 - Energy  in the 21st Century</vt:lpstr>
      <vt:lpstr>FDSCI 201 - Natural Disasters</vt:lpstr>
      <vt:lpstr>FDSCI 202 - Issues in  Global Climate Change</vt:lpstr>
      <vt:lpstr>FDSCI 203 - Environmental Stewardship</vt:lpstr>
      <vt:lpstr>FDSCI 204 - The American Epidemic</vt:lpstr>
      <vt:lpstr>FDSCI 205 - DNA:  Identity, Disease, Design</vt:lpstr>
      <vt:lpstr>FDSCI 206 - Light &amp; Sound</vt:lpstr>
      <vt:lpstr>PowerPoint Presentation</vt:lpstr>
      <vt:lpstr>FDSCI 209 - How to Build  a Habitable Planet</vt:lpstr>
      <vt:lpstr>FDSCI 210 - Neanderthals  and Other Successes</vt:lpstr>
      <vt:lpstr>Issues in Science Course Categorization</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FDSCI – Issues in Science</dc:title>
  <dc:creator>holyoaka</dc:creator>
  <cp:lastModifiedBy>Aaron M. Johnson</cp:lastModifiedBy>
  <cp:revision>36</cp:revision>
  <dcterms:created xsi:type="dcterms:W3CDTF">2010-03-09T20:41:14Z</dcterms:created>
  <dcterms:modified xsi:type="dcterms:W3CDTF">2015-10-28T14:46:11Z</dcterms:modified>
</cp:coreProperties>
</file>