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441" r:id="rId4"/>
    <p:sldId id="439" r:id="rId5"/>
    <p:sldId id="458" r:id="rId6"/>
    <p:sldId id="460" r:id="rId7"/>
    <p:sldId id="462" r:id="rId8"/>
    <p:sldId id="457" r:id="rId9"/>
    <p:sldId id="468" r:id="rId10"/>
    <p:sldId id="469" r:id="rId11"/>
    <p:sldId id="456" r:id="rId12"/>
    <p:sldId id="466" r:id="rId13"/>
    <p:sldId id="467" r:id="rId14"/>
    <p:sldId id="464" r:id="rId15"/>
    <p:sldId id="470" r:id="rId16"/>
    <p:sldId id="471" r:id="rId17"/>
    <p:sldId id="472" r:id="rId18"/>
    <p:sldId id="473" r:id="rId19"/>
    <p:sldId id="474" r:id="rId20"/>
    <p:sldId id="476" r:id="rId21"/>
    <p:sldId id="478" r:id="rId22"/>
    <p:sldId id="479" r:id="rId23"/>
    <p:sldId id="477" r:id="rId24"/>
    <p:sldId id="481" r:id="rId25"/>
    <p:sldId id="482" r:id="rId26"/>
    <p:sldId id="483" r:id="rId27"/>
    <p:sldId id="486" r:id="rId28"/>
    <p:sldId id="484" r:id="rId29"/>
    <p:sldId id="465" r:id="rId30"/>
    <p:sldId id="487" r:id="rId31"/>
    <p:sldId id="485" r:id="rId32"/>
    <p:sldId id="442" r:id="rId33"/>
    <p:sldId id="44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27624" autoAdjust="0"/>
  </p:normalViewPr>
  <p:slideViewPr>
    <p:cSldViewPr snapToGrid="0">
      <p:cViewPr varScale="1">
        <p:scale>
          <a:sx n="78" d="100"/>
          <a:sy n="78" d="100"/>
        </p:scale>
        <p:origin x="80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o Gefferson Almeida" userId="155049a5c7c23eff" providerId="LiveId" clId="{20EB323A-B6F7-4BA7-B128-66150FB82B4D}"/>
    <pc:docChg chg="undo custSel addSld delSld modSld sldOrd">
      <pc:chgData name="Kaio Gefferson Almeida" userId="155049a5c7c23eff" providerId="LiveId" clId="{20EB323A-B6F7-4BA7-B128-66150FB82B4D}" dt="2021-01-06T14:12:23.889" v="1097" actId="20577"/>
      <pc:docMkLst>
        <pc:docMk/>
      </pc:docMkLst>
      <pc:sldChg chg="modSp mod">
        <pc:chgData name="Kaio Gefferson Almeida" userId="155049a5c7c23eff" providerId="LiveId" clId="{20EB323A-B6F7-4BA7-B128-66150FB82B4D}" dt="2021-01-04T00:18:48.574" v="1027" actId="20577"/>
        <pc:sldMkLst>
          <pc:docMk/>
          <pc:sldMk cId="1266796049" sldId="439"/>
        </pc:sldMkLst>
        <pc:spChg chg="mod">
          <ac:chgData name="Kaio Gefferson Almeida" userId="155049a5c7c23eff" providerId="LiveId" clId="{20EB323A-B6F7-4BA7-B128-66150FB82B4D}" dt="2021-01-04T00:18:48.574" v="1027" actId="20577"/>
          <ac:spMkLst>
            <pc:docMk/>
            <pc:sldMk cId="1266796049" sldId="439"/>
            <ac:spMk id="10243" creationId="{00000000-0000-0000-0000-000000000000}"/>
          </ac:spMkLst>
        </pc:spChg>
      </pc:sldChg>
      <pc:sldChg chg="modSp mod ord">
        <pc:chgData name="Kaio Gefferson Almeida" userId="155049a5c7c23eff" providerId="LiveId" clId="{20EB323A-B6F7-4BA7-B128-66150FB82B4D}" dt="2020-11-20T12:10:35.023" v="6" actId="20577"/>
        <pc:sldMkLst>
          <pc:docMk/>
          <pc:sldMk cId="1219421809" sldId="456"/>
        </pc:sldMkLst>
        <pc:spChg chg="mod">
          <ac:chgData name="Kaio Gefferson Almeida" userId="155049a5c7c23eff" providerId="LiveId" clId="{20EB323A-B6F7-4BA7-B128-66150FB82B4D}" dt="2020-11-20T12:10:35.023" v="6" actId="20577"/>
          <ac:spMkLst>
            <pc:docMk/>
            <pc:sldMk cId="1219421809" sldId="456"/>
            <ac:spMk id="5123" creationId="{00000000-0000-0000-0000-000000000000}"/>
          </ac:spMkLst>
        </pc:spChg>
      </pc:sldChg>
      <pc:sldChg chg="modSp mod">
        <pc:chgData name="Kaio Gefferson Almeida" userId="155049a5c7c23eff" providerId="LiveId" clId="{20EB323A-B6F7-4BA7-B128-66150FB82B4D}" dt="2020-11-21T12:21:46.163" v="1000" actId="1035"/>
        <pc:sldMkLst>
          <pc:docMk/>
          <pc:sldMk cId="2664958187" sldId="460"/>
        </pc:sldMkLst>
        <pc:picChg chg="mod">
          <ac:chgData name="Kaio Gefferson Almeida" userId="155049a5c7c23eff" providerId="LiveId" clId="{20EB323A-B6F7-4BA7-B128-66150FB82B4D}" dt="2020-11-21T12:21:46.163" v="1000" actId="1035"/>
          <ac:picMkLst>
            <pc:docMk/>
            <pc:sldMk cId="2664958187" sldId="460"/>
            <ac:picMk id="3" creationId="{4BA661A8-193E-42DA-AF4D-74F291780C08}"/>
          </ac:picMkLst>
        </pc:picChg>
      </pc:sldChg>
      <pc:sldChg chg="modSp mod">
        <pc:chgData name="Kaio Gefferson Almeida" userId="155049a5c7c23eff" providerId="LiveId" clId="{20EB323A-B6F7-4BA7-B128-66150FB82B4D}" dt="2020-11-20T12:49:12.175" v="499" actId="20577"/>
        <pc:sldMkLst>
          <pc:docMk/>
          <pc:sldMk cId="3884786157" sldId="464"/>
        </pc:sldMkLst>
        <pc:spChg chg="mod">
          <ac:chgData name="Kaio Gefferson Almeida" userId="155049a5c7c23eff" providerId="LiveId" clId="{20EB323A-B6F7-4BA7-B128-66150FB82B4D}" dt="2020-11-20T12:49:12.175" v="499" actId="20577"/>
          <ac:spMkLst>
            <pc:docMk/>
            <pc:sldMk cId="3884786157" sldId="464"/>
            <ac:spMk id="10243" creationId="{00000000-0000-0000-0000-000000000000}"/>
          </ac:spMkLst>
        </pc:spChg>
      </pc:sldChg>
      <pc:sldChg chg="ord">
        <pc:chgData name="Kaio Gefferson Almeida" userId="155049a5c7c23eff" providerId="LiveId" clId="{20EB323A-B6F7-4BA7-B128-66150FB82B4D}" dt="2021-01-06T14:00:40.345" v="1035"/>
        <pc:sldMkLst>
          <pc:docMk/>
          <pc:sldMk cId="1794545450" sldId="468"/>
        </pc:sldMkLst>
      </pc:sldChg>
      <pc:sldChg chg="ord">
        <pc:chgData name="Kaio Gefferson Almeida" userId="155049a5c7c23eff" providerId="LiveId" clId="{20EB323A-B6F7-4BA7-B128-66150FB82B4D}" dt="2021-01-06T14:00:34.793" v="1033"/>
        <pc:sldMkLst>
          <pc:docMk/>
          <pc:sldMk cId="239107950" sldId="469"/>
        </pc:sldMkLst>
      </pc:sldChg>
      <pc:sldChg chg="modSp mod">
        <pc:chgData name="Kaio Gefferson Almeida" userId="155049a5c7c23eff" providerId="LiveId" clId="{20EB323A-B6F7-4BA7-B128-66150FB82B4D}" dt="2021-01-06T14:02:09.274" v="1040" actId="1076"/>
        <pc:sldMkLst>
          <pc:docMk/>
          <pc:sldMk cId="486392499" sldId="470"/>
        </pc:sldMkLst>
        <pc:spChg chg="mod">
          <ac:chgData name="Kaio Gefferson Almeida" userId="155049a5c7c23eff" providerId="LiveId" clId="{20EB323A-B6F7-4BA7-B128-66150FB82B4D}" dt="2021-01-06T14:02:09.274" v="1040" actId="1076"/>
          <ac:spMkLst>
            <pc:docMk/>
            <pc:sldMk cId="486392499" sldId="470"/>
            <ac:spMk id="3" creationId="{8296146E-602B-429F-9F84-24416283F393}"/>
          </ac:spMkLst>
        </pc:spChg>
      </pc:sldChg>
      <pc:sldChg chg="modSp mod">
        <pc:chgData name="Kaio Gefferson Almeida" userId="155049a5c7c23eff" providerId="LiveId" clId="{20EB323A-B6F7-4BA7-B128-66150FB82B4D}" dt="2021-01-06T14:02:56.327" v="1045" actId="1076"/>
        <pc:sldMkLst>
          <pc:docMk/>
          <pc:sldMk cId="2970163433" sldId="473"/>
        </pc:sldMkLst>
        <pc:spChg chg="mod">
          <ac:chgData name="Kaio Gefferson Almeida" userId="155049a5c7c23eff" providerId="LiveId" clId="{20EB323A-B6F7-4BA7-B128-66150FB82B4D}" dt="2021-01-06T14:02:51.374" v="1042" actId="20577"/>
          <ac:spMkLst>
            <pc:docMk/>
            <pc:sldMk cId="2970163433" sldId="473"/>
            <ac:spMk id="3" creationId="{8296146E-602B-429F-9F84-24416283F393}"/>
          </ac:spMkLst>
        </pc:spChg>
        <pc:picChg chg="mod">
          <ac:chgData name="Kaio Gefferson Almeida" userId="155049a5c7c23eff" providerId="LiveId" clId="{20EB323A-B6F7-4BA7-B128-66150FB82B4D}" dt="2021-01-06T14:02:56.327" v="1045" actId="1076"/>
          <ac:picMkLst>
            <pc:docMk/>
            <pc:sldMk cId="2970163433" sldId="473"/>
            <ac:picMk id="2" creationId="{E975F482-C0E7-4536-A4D7-9C4666730D48}"/>
          </ac:picMkLst>
        </pc:picChg>
      </pc:sldChg>
      <pc:sldChg chg="modSp mod">
        <pc:chgData name="Kaio Gefferson Almeida" userId="155049a5c7c23eff" providerId="LiveId" clId="{20EB323A-B6F7-4BA7-B128-66150FB82B4D}" dt="2021-01-06T14:04:42.176" v="1046" actId="1076"/>
        <pc:sldMkLst>
          <pc:docMk/>
          <pc:sldMk cId="1388368504" sldId="476"/>
        </pc:sldMkLst>
        <pc:spChg chg="mod">
          <ac:chgData name="Kaio Gefferson Almeida" userId="155049a5c7c23eff" providerId="LiveId" clId="{20EB323A-B6F7-4BA7-B128-66150FB82B4D}" dt="2021-01-06T14:04:42.176" v="1046" actId="1076"/>
          <ac:spMkLst>
            <pc:docMk/>
            <pc:sldMk cId="1388368504" sldId="476"/>
            <ac:spMk id="3" creationId="{8296146E-602B-429F-9F84-24416283F393}"/>
          </ac:spMkLst>
        </pc:spChg>
      </pc:sldChg>
      <pc:sldChg chg="ord">
        <pc:chgData name="Kaio Gefferson Almeida" userId="155049a5c7c23eff" providerId="LiveId" clId="{20EB323A-B6F7-4BA7-B128-66150FB82B4D}" dt="2020-11-20T12:12:01.389" v="87"/>
        <pc:sldMkLst>
          <pc:docMk/>
          <pc:sldMk cId="1421396090" sldId="477"/>
        </pc:sldMkLst>
      </pc:sldChg>
      <pc:sldChg chg="modSp mod">
        <pc:chgData name="Kaio Gefferson Almeida" userId="155049a5c7c23eff" providerId="LiveId" clId="{20EB323A-B6F7-4BA7-B128-66150FB82B4D}" dt="2021-01-06T14:08:32.007" v="1056" actId="1076"/>
        <pc:sldMkLst>
          <pc:docMk/>
          <pc:sldMk cId="3239126235" sldId="478"/>
        </pc:sldMkLst>
        <pc:spChg chg="mod">
          <ac:chgData name="Kaio Gefferson Almeida" userId="155049a5c7c23eff" providerId="LiveId" clId="{20EB323A-B6F7-4BA7-B128-66150FB82B4D}" dt="2021-01-06T14:08:24.450" v="1055" actId="20577"/>
          <ac:spMkLst>
            <pc:docMk/>
            <pc:sldMk cId="3239126235" sldId="478"/>
            <ac:spMk id="3" creationId="{8296146E-602B-429F-9F84-24416283F393}"/>
          </ac:spMkLst>
        </pc:spChg>
        <pc:picChg chg="mod">
          <ac:chgData name="Kaio Gefferson Almeida" userId="155049a5c7c23eff" providerId="LiveId" clId="{20EB323A-B6F7-4BA7-B128-66150FB82B4D}" dt="2021-01-06T14:08:32.007" v="1056" actId="1076"/>
          <ac:picMkLst>
            <pc:docMk/>
            <pc:sldMk cId="3239126235" sldId="478"/>
            <ac:picMk id="4" creationId="{8D1E559C-1039-4C00-8858-8A756406D5CA}"/>
          </ac:picMkLst>
        </pc:picChg>
      </pc:sldChg>
      <pc:sldChg chg="modSp mod">
        <pc:chgData name="Kaio Gefferson Almeida" userId="155049a5c7c23eff" providerId="LiveId" clId="{20EB323A-B6F7-4BA7-B128-66150FB82B4D}" dt="2021-01-06T14:08:54.600" v="1064" actId="20577"/>
        <pc:sldMkLst>
          <pc:docMk/>
          <pc:sldMk cId="3533665617" sldId="479"/>
        </pc:sldMkLst>
        <pc:spChg chg="mod">
          <ac:chgData name="Kaio Gefferson Almeida" userId="155049a5c7c23eff" providerId="LiveId" clId="{20EB323A-B6F7-4BA7-B128-66150FB82B4D}" dt="2021-01-06T14:08:54.600" v="1064" actId="20577"/>
          <ac:spMkLst>
            <pc:docMk/>
            <pc:sldMk cId="3533665617" sldId="479"/>
            <ac:spMk id="3" creationId="{8296146E-602B-429F-9F84-24416283F393}"/>
          </ac:spMkLst>
        </pc:spChg>
      </pc:sldChg>
      <pc:sldChg chg="modSp mod">
        <pc:chgData name="Kaio Gefferson Almeida" userId="155049a5c7c23eff" providerId="LiveId" clId="{20EB323A-B6F7-4BA7-B128-66150FB82B4D}" dt="2021-01-06T14:09:17.224" v="1065" actId="123"/>
        <pc:sldMkLst>
          <pc:docMk/>
          <pc:sldMk cId="4176797092" sldId="482"/>
        </pc:sldMkLst>
        <pc:spChg chg="mod">
          <ac:chgData name="Kaio Gefferson Almeida" userId="155049a5c7c23eff" providerId="LiveId" clId="{20EB323A-B6F7-4BA7-B128-66150FB82B4D}" dt="2021-01-06T14:09:17.224" v="1065" actId="123"/>
          <ac:spMkLst>
            <pc:docMk/>
            <pc:sldMk cId="4176797092" sldId="482"/>
            <ac:spMk id="3" creationId="{8296146E-602B-429F-9F84-24416283F393}"/>
          </ac:spMkLst>
        </pc:spChg>
      </pc:sldChg>
      <pc:sldChg chg="ord">
        <pc:chgData name="Kaio Gefferson Almeida" userId="155049a5c7c23eff" providerId="LiveId" clId="{20EB323A-B6F7-4BA7-B128-66150FB82B4D}" dt="2020-11-20T12:12:39.597" v="95"/>
        <pc:sldMkLst>
          <pc:docMk/>
          <pc:sldMk cId="2609760698" sldId="483"/>
        </pc:sldMkLst>
      </pc:sldChg>
      <pc:sldChg chg="modSp mod">
        <pc:chgData name="Kaio Gefferson Almeida" userId="155049a5c7c23eff" providerId="LiveId" clId="{20EB323A-B6F7-4BA7-B128-66150FB82B4D}" dt="2020-11-20T12:14:28.492" v="131" actId="20577"/>
        <pc:sldMkLst>
          <pc:docMk/>
          <pc:sldMk cId="3781943070" sldId="484"/>
        </pc:sldMkLst>
        <pc:spChg chg="mod">
          <ac:chgData name="Kaio Gefferson Almeida" userId="155049a5c7c23eff" providerId="LiveId" clId="{20EB323A-B6F7-4BA7-B128-66150FB82B4D}" dt="2020-11-20T12:14:28.492" v="131" actId="20577"/>
          <ac:spMkLst>
            <pc:docMk/>
            <pc:sldMk cId="3781943070" sldId="484"/>
            <ac:spMk id="10243" creationId="{00000000-0000-0000-0000-000000000000}"/>
          </ac:spMkLst>
        </pc:spChg>
      </pc:sldChg>
      <pc:sldChg chg="modSp mod">
        <pc:chgData name="Kaio Gefferson Almeida" userId="155049a5c7c23eff" providerId="LiveId" clId="{20EB323A-B6F7-4BA7-B128-66150FB82B4D}" dt="2020-11-20T14:49:29.028" v="993" actId="20577"/>
        <pc:sldMkLst>
          <pc:docMk/>
          <pc:sldMk cId="1068702053" sldId="485"/>
        </pc:sldMkLst>
        <pc:spChg chg="mod">
          <ac:chgData name="Kaio Gefferson Almeida" userId="155049a5c7c23eff" providerId="LiveId" clId="{20EB323A-B6F7-4BA7-B128-66150FB82B4D}" dt="2020-11-20T14:49:29.028" v="993" actId="20577"/>
          <ac:spMkLst>
            <pc:docMk/>
            <pc:sldMk cId="1068702053" sldId="485"/>
            <ac:spMk id="2" creationId="{668C772A-1A1F-45BD-AEB8-A846FF7CEB3A}"/>
          </ac:spMkLst>
        </pc:spChg>
      </pc:sldChg>
      <pc:sldChg chg="modSp add mod ord">
        <pc:chgData name="Kaio Gefferson Almeida" userId="155049a5c7c23eff" providerId="LiveId" clId="{20EB323A-B6F7-4BA7-B128-66150FB82B4D}" dt="2020-11-21T11:16:25.877" v="994" actId="20577"/>
        <pc:sldMkLst>
          <pc:docMk/>
          <pc:sldMk cId="326504066" sldId="486"/>
        </pc:sldMkLst>
        <pc:spChg chg="mod">
          <ac:chgData name="Kaio Gefferson Almeida" userId="155049a5c7c23eff" providerId="LiveId" clId="{20EB323A-B6F7-4BA7-B128-66150FB82B4D}" dt="2020-11-21T11:16:25.877" v="994" actId="20577"/>
          <ac:spMkLst>
            <pc:docMk/>
            <pc:sldMk cId="326504066" sldId="486"/>
            <ac:spMk id="10243" creationId="{00000000-0000-0000-0000-000000000000}"/>
          </ac:spMkLst>
        </pc:spChg>
      </pc:sldChg>
      <pc:sldChg chg="modSp add mod ord">
        <pc:chgData name="Kaio Gefferson Almeida" userId="155049a5c7c23eff" providerId="LiveId" clId="{20EB323A-B6F7-4BA7-B128-66150FB82B4D}" dt="2021-01-06T14:12:23.889" v="1097" actId="20577"/>
        <pc:sldMkLst>
          <pc:docMk/>
          <pc:sldMk cId="3894287610" sldId="487"/>
        </pc:sldMkLst>
        <pc:spChg chg="mod">
          <ac:chgData name="Kaio Gefferson Almeida" userId="155049a5c7c23eff" providerId="LiveId" clId="{20EB323A-B6F7-4BA7-B128-66150FB82B4D}" dt="2020-11-20T14:41:22.149" v="504" actId="20577"/>
          <ac:spMkLst>
            <pc:docMk/>
            <pc:sldMk cId="3894287610" sldId="487"/>
            <ac:spMk id="5123" creationId="{00000000-0000-0000-0000-000000000000}"/>
          </ac:spMkLst>
        </pc:spChg>
        <pc:spChg chg="mod">
          <ac:chgData name="Kaio Gefferson Almeida" userId="155049a5c7c23eff" providerId="LiveId" clId="{20EB323A-B6F7-4BA7-B128-66150FB82B4D}" dt="2021-01-06T14:12:23.889" v="1097" actId="20577"/>
          <ac:spMkLst>
            <pc:docMk/>
            <pc:sldMk cId="3894287610" sldId="487"/>
            <ac:spMk id="10243" creationId="{00000000-0000-0000-0000-000000000000}"/>
          </ac:spMkLst>
        </pc:spChg>
      </pc:sldChg>
      <pc:sldChg chg="add del">
        <pc:chgData name="Kaio Gefferson Almeida" userId="155049a5c7c23eff" providerId="LiveId" clId="{20EB323A-B6F7-4BA7-B128-66150FB82B4D}" dt="2021-01-06T14:10:13.209" v="1067" actId="2890"/>
        <pc:sldMkLst>
          <pc:docMk/>
          <pc:sldMk cId="982660084" sldId="4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09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95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06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0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87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49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26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43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3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62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87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90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49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95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34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71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3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00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56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17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1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5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7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7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7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7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udalairajkumar/novel-corona-virus-2019-dataset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/>
              <a:t>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/>
              <a:t>Prof. </a:t>
            </a:r>
            <a:r>
              <a:rPr lang="pt-BR" sz="2400" dirty="0" err="1"/>
              <a:t>Kaio</a:t>
            </a:r>
            <a:r>
              <a:rPr lang="pt-BR" sz="2400" dirty="0"/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Tabela de contingência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4F1740-1938-4D4C-AFBC-F7C612C5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501" y="1418775"/>
            <a:ext cx="6647499" cy="51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01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Utilizar os recursos da tabela dinâmica para extração rápida de informação da planilha covid_19_data.csv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Análise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Descritiva ( O que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Diagnóstica ( Como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Preditiva ( O que vai acontecer?)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Prescritiva ( O que pode ser feito?)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Descritiva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Medidas de tendência Central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Medidas de Dispersão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de Forma ( Análise gráfica)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9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Gráficos Dinâmicos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5.1. Contextualizando os Tipos de Gráficos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5.2. Gráficos e formatações no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5.3. Utilizando Gráficos Dinâmicos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Gráfico de Barras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96146E-602B-429F-9F84-24416283F393}"/>
              </a:ext>
            </a:extLst>
          </p:cNvPr>
          <p:cNvSpPr txBox="1"/>
          <p:nvPr/>
        </p:nvSpPr>
        <p:spPr>
          <a:xfrm>
            <a:off x="1667435" y="1443415"/>
            <a:ext cx="98371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0" i="0" dirty="0">
                <a:effectLst/>
                <a:latin typeface="Arial" panose="020B0604020202020204" pitchFamily="34" charset="0"/>
              </a:rPr>
              <a:t>O Gráfico de Barras apresenta a frequência absoluta ou relativa (NÃO cumulativa), ou  seja, quantas observações, ou a fração de observações para um dado valor da variável em estudo (ou classe de valores). A altura das barras representa o que foi mais observado.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6B439F-0901-48D1-97E0-F665B071B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389" y="2828591"/>
            <a:ext cx="7072762" cy="37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9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Gráfico de Barras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96146E-602B-429F-9F84-24416283F393}"/>
              </a:ext>
            </a:extLst>
          </p:cNvPr>
          <p:cNvSpPr txBox="1"/>
          <p:nvPr/>
        </p:nvSpPr>
        <p:spPr>
          <a:xfrm>
            <a:off x="1667435" y="1678193"/>
            <a:ext cx="983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b="1" dirty="0">
                <a:effectLst/>
                <a:latin typeface="Arial" panose="020B0604020202020204" pitchFamily="34" charset="0"/>
              </a:rPr>
              <a:t>Verticais:  </a:t>
            </a:r>
            <a:r>
              <a:rPr lang="pt-BR" dirty="0">
                <a:effectLst/>
                <a:latin typeface="Arial" panose="020B0604020202020204" pitchFamily="34" charset="0"/>
              </a:rPr>
              <a:t>também denominado gráfico de colunas</a:t>
            </a:r>
            <a:b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4CDC59-32C7-4F9B-8A13-402CB8EC2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142" y="2529110"/>
            <a:ext cx="6147716" cy="32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0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Gráfico de Barras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96146E-602B-429F-9F84-24416283F393}"/>
              </a:ext>
            </a:extLst>
          </p:cNvPr>
          <p:cNvSpPr txBox="1"/>
          <p:nvPr/>
        </p:nvSpPr>
        <p:spPr>
          <a:xfrm>
            <a:off x="1667435" y="1678193"/>
            <a:ext cx="983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effectLst/>
                <a:latin typeface="Arial" panose="020B0604020202020204" pitchFamily="34" charset="0"/>
              </a:rPr>
              <a:t>Horizontais:</a:t>
            </a:r>
            <a:r>
              <a:rPr lang="pt-BR" b="0" i="0" dirty="0">
                <a:effectLst/>
                <a:latin typeface="Arial" panose="020B0604020202020204" pitchFamily="34" charset="0"/>
              </a:rPr>
              <a:t> onde os valores ficam localizados no eixo das abscissas.</a:t>
            </a:r>
          </a:p>
          <a:p>
            <a:pPr rtl="0"/>
            <a:b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DE2FBB-4249-43FA-A2C6-14220639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553" y="2529110"/>
            <a:ext cx="8422012" cy="31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Gráfico de Pizza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96146E-602B-429F-9F84-24416283F393}"/>
              </a:ext>
            </a:extLst>
          </p:cNvPr>
          <p:cNvSpPr txBox="1"/>
          <p:nvPr/>
        </p:nvSpPr>
        <p:spPr>
          <a:xfrm>
            <a:off x="1667435" y="1678193"/>
            <a:ext cx="9837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Gráficos de pizza não são ideais para visualizar comparações ou evoluções temporais. </a:t>
            </a:r>
          </a:p>
          <a:p>
            <a:pPr algn="l"/>
            <a:r>
              <a:rPr lang="pt-B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 APENAS para fornecer a visualização de um caso, em um instante!</a:t>
            </a:r>
          </a:p>
          <a:p>
            <a:pPr algn="l"/>
            <a:endParaRPr lang="pt-BR" dirty="0">
              <a:latin typeface="Arial" panose="020B0604020202020204" pitchFamily="34" charset="0"/>
            </a:endParaRPr>
          </a:p>
          <a:p>
            <a:pPr rtl="0"/>
            <a:r>
              <a:rPr lang="pt-BR" dirty="0">
                <a:effectLst/>
                <a:latin typeface="Arial" panose="020B0604020202020204" pitchFamily="34" charset="0"/>
              </a:rPr>
              <a:t>Um gráfico de pizza é mais habitualmente utilizado para apresentar porcentagens, embora possa ser utilizado para exibir frequências ou frequências relativas. </a:t>
            </a:r>
            <a:b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b="0" i="0" dirty="0">
              <a:effectLst/>
              <a:latin typeface="Arial" panose="020B0604020202020204" pitchFamily="34" charset="0"/>
            </a:endParaRPr>
          </a:p>
          <a:p>
            <a:pPr rtl="0"/>
            <a:b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975F482-C0E7-4536-A4D7-9C4666730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844" y="3466983"/>
            <a:ext cx="3261540" cy="31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6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Gráfico de Pizza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F45F5E3-9A04-4733-B1B1-596DE003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1905000"/>
            <a:ext cx="7258050" cy="24479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93F724B-6B2C-4F56-972A-4F5F6E4FA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925" y="4352926"/>
            <a:ext cx="725805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2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Gráfico de Linha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96146E-602B-429F-9F84-24416283F393}"/>
              </a:ext>
            </a:extLst>
          </p:cNvPr>
          <p:cNvSpPr txBox="1"/>
          <p:nvPr/>
        </p:nvSpPr>
        <p:spPr>
          <a:xfrm>
            <a:off x="1667435" y="1597632"/>
            <a:ext cx="9837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dirty="0">
                <a:effectLst/>
                <a:latin typeface="Arial" panose="020B0604020202020204" pitchFamily="34" charset="0"/>
              </a:rPr>
              <a:t>Gráfico de Linha é</a:t>
            </a: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>
                <a:effectLst/>
                <a:latin typeface="Arial" panose="020B0604020202020204" pitchFamily="34" charset="0"/>
              </a:rPr>
              <a:t>um tipo de gráfico construído pela união dos pontos x e y formando uma espécie de reta, esse gráfico permite representar tendências e relacionamento entre variáveis. </a:t>
            </a:r>
          </a:p>
          <a:p>
            <a:b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316B44D-38D5-41F6-B923-57FC8EA4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2890615"/>
            <a:ext cx="8848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6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Histograma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96146E-602B-429F-9F84-24416283F393}"/>
              </a:ext>
            </a:extLst>
          </p:cNvPr>
          <p:cNvSpPr txBox="1"/>
          <p:nvPr/>
        </p:nvSpPr>
        <p:spPr>
          <a:xfrm>
            <a:off x="1667435" y="1397675"/>
            <a:ext cx="9837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effectLst/>
                <a:latin typeface="Arial" panose="020B0604020202020204" pitchFamily="34" charset="0"/>
              </a:rPr>
              <a:t>O propósito de um histograma, é oferecer uma descrição geral sobre os dados e não  sobre os dados individualmente. Um histograma pode resumir as características dos dados  Numéricos. O histograma se parece com um gráfico de barras, mas possui algumas diferenças. O objetivo é visualizar de que forma os dados se distribuem pelos diversos valores diferentes observados (onde é mais comum, onde é mais raro). </a:t>
            </a:r>
          </a:p>
          <a:p>
            <a:b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E559C-1039-4C00-8858-8A756406D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503" y="3075793"/>
            <a:ext cx="5939040" cy="37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Histograma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96146E-602B-429F-9F84-24416283F393}"/>
              </a:ext>
            </a:extLst>
          </p:cNvPr>
          <p:cNvSpPr txBox="1"/>
          <p:nvPr/>
        </p:nvSpPr>
        <p:spPr>
          <a:xfrm>
            <a:off x="1667435" y="1376979"/>
            <a:ext cx="9837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pt-BR" dirty="0">
                <a:effectLst/>
                <a:latin typeface="Arial" panose="020B0604020202020204" pitchFamily="34" charset="0"/>
              </a:rPr>
              <a:t>Um histograma pode ser desenhado para uma distribuição de frequências, uma  distribuição de frequências relativas ou uma distribuição de porcentagens.  Para desenhar um  histograma, primeiramente marcamos as classes no eixo horizontal e as frequências (ou frequências relativas, ou porcentagens) no eixo vertical. Depois disso, desenhamos uma barra para cada uma das classes, de maneira que a respectiva altura represente a frequência daquela classe. As barras em um histograma são desenhadas de forma adjacente, uma em relação à outra, sem nenhum espaço entre elas. Um histograma é chamado de histograma de frequências, histograma de frequências relativas ou histograma de porcentagens, dependendo  do fato de estarem marcadas no eixo vertical as frequências, as frequências relativas ou as  percentagens. O histograma é uma ótima forma de visualizar a densidade dos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60C613-BD1D-4CD0-9021-9BC9339F1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623" y="4399210"/>
            <a:ext cx="85248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6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Gráfico de Linha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2B9117F-6495-4494-9E47-ADFC4C232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1829696"/>
            <a:ext cx="7765399" cy="414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96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Gráfico de Dispersão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96146E-602B-429F-9F84-24416283F393}"/>
              </a:ext>
            </a:extLst>
          </p:cNvPr>
          <p:cNvSpPr txBox="1"/>
          <p:nvPr/>
        </p:nvSpPr>
        <p:spPr>
          <a:xfrm>
            <a:off x="1667435" y="1376979"/>
            <a:ext cx="983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dirty="0">
                <a:effectLst/>
                <a:latin typeface="Arial" panose="020B0604020202020204" pitchFamily="34" charset="0"/>
              </a:rPr>
              <a:t>Gráfico  de  Dispersão  ou  </a:t>
            </a:r>
            <a:r>
              <a:rPr lang="pt-BR" dirty="0" err="1">
                <a:effectLst/>
                <a:latin typeface="Arial" panose="020B0604020202020204" pitchFamily="34" charset="0"/>
              </a:rPr>
              <a:t>Scatter</a:t>
            </a:r>
            <a:r>
              <a:rPr lang="pt-BR" dirty="0">
                <a:effectLst/>
                <a:latin typeface="Arial" panose="020B0604020202020204" pitchFamily="34" charset="0"/>
              </a:rPr>
              <a:t>  </a:t>
            </a:r>
            <a:r>
              <a:rPr lang="pt-BR" dirty="0" err="1">
                <a:effectLst/>
                <a:latin typeface="Arial" panose="020B0604020202020204" pitchFamily="34" charset="0"/>
              </a:rPr>
              <a:t>Plot</a:t>
            </a:r>
            <a:r>
              <a:rPr lang="pt-BR" dirty="0">
                <a:effectLst/>
                <a:latin typeface="Arial" panose="020B0604020202020204" pitchFamily="34" charset="0"/>
              </a:rPr>
              <a:t>, mostra  a  relação  entre  duas  variáveis quantitativas. Cada par observado de duas variáveis (x, y) é marcado como um ponto a partir de suas coordenadas.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E980D1-122F-489A-A166-010C8264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232" y="2481264"/>
            <a:ext cx="7695416" cy="28334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DE0D577-94CD-4562-9172-3485D827E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779" y="5017265"/>
            <a:ext cx="68770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Boxplot</a:t>
            </a:r>
            <a:endParaRPr lang="pt-BR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96146E-602B-429F-9F84-24416283F393}"/>
              </a:ext>
            </a:extLst>
          </p:cNvPr>
          <p:cNvSpPr txBox="1"/>
          <p:nvPr/>
        </p:nvSpPr>
        <p:spPr>
          <a:xfrm>
            <a:off x="1667435" y="1376979"/>
            <a:ext cx="9837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pt-BR" dirty="0">
                <a:effectLst/>
                <a:latin typeface="Arial" panose="020B0604020202020204" pitchFamily="34" charset="0"/>
              </a:rPr>
              <a:t>O </a:t>
            </a:r>
            <a:r>
              <a:rPr lang="pt-BR" dirty="0" err="1">
                <a:effectLst/>
                <a:latin typeface="Arial" panose="020B0604020202020204" pitchFamily="34" charset="0"/>
              </a:rPr>
              <a:t>Boxplot</a:t>
            </a:r>
            <a:r>
              <a:rPr lang="pt-BR" dirty="0">
                <a:effectLst/>
                <a:latin typeface="Arial" panose="020B0604020202020204" pitchFamily="34" charset="0"/>
              </a:rPr>
              <a:t>(também chamado de </a:t>
            </a:r>
            <a:r>
              <a:rPr lang="pt-BR" dirty="0" err="1">
                <a:effectLst/>
                <a:latin typeface="Arial" panose="020B0604020202020204" pitchFamily="34" charset="0"/>
              </a:rPr>
              <a:t>whisker</a:t>
            </a:r>
            <a:r>
              <a:rPr lang="pt-BR" dirty="0">
                <a:effectLst/>
                <a:latin typeface="Arial" panose="020B0604020202020204" pitchFamily="34" charset="0"/>
              </a:rPr>
              <a:t> </a:t>
            </a:r>
            <a:r>
              <a:rPr lang="pt-BR" dirty="0" err="1">
                <a:effectLst/>
                <a:latin typeface="Arial" panose="020B0604020202020204" pitchFamily="34" charset="0"/>
              </a:rPr>
              <a:t>plot</a:t>
            </a:r>
            <a:r>
              <a:rPr lang="pt-BR" dirty="0">
                <a:effectLst/>
                <a:latin typeface="Arial" panose="020B0604020202020204" pitchFamily="34" charset="0"/>
              </a:rPr>
              <a:t>)exibe a distribuição de dados com base no resumo de cinco números: mínimo, primeiro quartil, mediana, terceiro quartil e máximo. Embora o Box </a:t>
            </a:r>
            <a:r>
              <a:rPr lang="pt-BR" dirty="0" err="1">
                <a:effectLst/>
                <a:latin typeface="Arial" panose="020B0604020202020204" pitchFamily="34" charset="0"/>
              </a:rPr>
              <a:t>plot</a:t>
            </a:r>
            <a:r>
              <a:rPr lang="pt-BR" dirty="0">
                <a:effectLst/>
                <a:latin typeface="Arial" panose="020B0604020202020204" pitchFamily="34" charset="0"/>
              </a:rPr>
              <a:t> forneça informação sobre localização e dispersão, seu verdadeiro valor está na informação que fornece sobre a cauda da distribuição. Pontos extremos(Outliers) podem afetar de forma adversa as decisões a serem tomadas a partir da análise dos dados se não forem devidamente considerados. O Box </a:t>
            </a:r>
            <a:r>
              <a:rPr lang="pt-BR" dirty="0" err="1">
                <a:effectLst/>
                <a:latin typeface="Arial" panose="020B0604020202020204" pitchFamily="34" charset="0"/>
              </a:rPr>
              <a:t>Plot</a:t>
            </a:r>
            <a:r>
              <a:rPr lang="pt-BR" dirty="0">
                <a:effectLst/>
                <a:latin typeface="Arial" panose="020B0604020202020204" pitchFamily="34" charset="0"/>
              </a:rPr>
              <a:t> é uma ferramenta gráfica que ajuda a identificar a existência de possíveis outliers no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4176797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Boxplot</a:t>
            </a:r>
            <a:endParaRPr lang="pt-BR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893A142-71CE-44DD-A646-82D6DC5BB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58" y="1845881"/>
            <a:ext cx="4396874" cy="43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60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02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Utilize a planilha de Atividade-02 e construa o modelo de tabela dinâmica.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Filtre o Valor de vendas apenas pelo 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Filtre o Valor de Vendas Por Vitória e Por São Paulo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Mostre o vendedor, ID e o valor da venda apenas de 2013 e 2014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A média de vendas de celulares em 2015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A média de vendas de segmentos domésticos em 2013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O valor máximo de vendas por nome de vendedor em 2012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03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Através da atividade 02 gerar análises de forma utilizando gráficos dinâmicos para montagem de um </a:t>
            </a:r>
            <a:r>
              <a:rPr lang="pt-BR" sz="2800" dirty="0" err="1"/>
              <a:t>DashBoard</a:t>
            </a: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43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Tipos de funções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6.1. Tipos de funções do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6.2. Funções Gerais e Condicional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6.3. Funções de Data e Hora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6.3. Funções Lógicas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6.4. Pesquisa e Referência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3. Filtro Avançado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4. Tabela Dinâmica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5. Gráfico Dinâmico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6. Funções (Aula 02)</a:t>
            </a:r>
          </a:p>
          <a:p>
            <a:pPr marL="0" lvl="0" indent="0">
              <a:buNone/>
            </a:pP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04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 fontScale="85000"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Verifique quais mensalidades estão acima de R$340,00;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As mensalidades com desconto devem ser subtraídas de 10% do valor. Faça esse cálculo e refaça a verificação anterior;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Retorne o nome dos alunos que pagam mensalidades de R$400,00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Calcule as medidas de dispersão das mensalidades (Desvio Padrão; variância e </a:t>
            </a:r>
            <a:r>
              <a:rPr lang="pt-BR" sz="2800" dirty="0" err="1"/>
              <a:t>Coef</a:t>
            </a:r>
            <a:r>
              <a:rPr lang="pt-BR" sz="2800" dirty="0"/>
              <a:t>. de variação)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Verifique se o aluno está no sexto ano e paga R$350,00 de mensalidade, caso contrário, mostre quanto ele está pagando a mais.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8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02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Baixar o arquivo completo do Banco de Dados de casos de </a:t>
            </a:r>
            <a:r>
              <a:rPr lang="pt-BR" dirty="0" err="1">
                <a:latin typeface="Arial" panose="020B0604020202020204" pitchFamily="34" charset="0"/>
              </a:rPr>
              <a:t>Coronavírus</a:t>
            </a:r>
            <a:r>
              <a:rPr lang="pt-BR" dirty="0">
                <a:latin typeface="Arial" panose="020B0604020202020204" pitchFamily="34" charset="0"/>
              </a:rPr>
              <a:t> em 2019 no seguinte link:</a:t>
            </a:r>
          </a:p>
          <a:p>
            <a:r>
              <a:rPr lang="pt-BR" dirty="0">
                <a:hlinkClick r:id="rId4"/>
              </a:rPr>
              <a:t>https://www.kaggle.com/sudalairajkumar/novel-corona-virus-2019-dataset</a:t>
            </a:r>
            <a:r>
              <a:rPr lang="pt-BR" dirty="0">
                <a:latin typeface="Arial" panose="020B0604020202020204" pitchFamily="34" charset="0"/>
              </a:rPr>
              <a:t> </a:t>
            </a:r>
          </a:p>
          <a:p>
            <a:endParaRPr lang="pt-BR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Arial" panose="020B0604020202020204" pitchFamily="34" charset="0"/>
              </a:rPr>
              <a:t>Limpar </a:t>
            </a:r>
            <a:r>
              <a:rPr lang="pt-BR" dirty="0">
                <a:latin typeface="Arial" panose="020B0604020202020204" pitchFamily="34" charset="0"/>
              </a:rPr>
              <a:t>os dados escolhidos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Formatar a tabela e tipos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Corrigir os valores acumulados para valores não acumulados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Realizar a análise descritiva(Medida de tendência central; Medida de dispersão; Análise de Forma) para ambos os países escolhidos.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Para as medidas de tendência central e dispersão, utilizar a tabela de contingência para um país, e as fórmulas do Excel para o outro.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Escolher um ou mais tipos de gráficos para representar sua análise.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Criar um dashboard com pelo menos 3 gráficos dinâmicos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02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9855820" cy="43986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7. Suplementos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8. Cenários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9. Atingir Metas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10. Análise de sensibilidade do Solver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11. Criando formulários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* Metodologia Científica - Relatórios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12. Macros no Excel </a:t>
            </a:r>
            <a:r>
              <a:rPr lang="pt-BR" sz="2400" dirty="0"/>
              <a:t>(Aula 05)</a:t>
            </a:r>
            <a:endParaRPr lang="pt-BR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13. </a:t>
            </a:r>
            <a:r>
              <a:rPr lang="pt-BR" sz="2600" dirty="0" err="1"/>
              <a:t>Programaçõ</a:t>
            </a:r>
            <a:r>
              <a:rPr lang="pt-BR" sz="2600" dirty="0"/>
              <a:t> VBA </a:t>
            </a:r>
            <a:r>
              <a:rPr lang="pt-BR" sz="2800" dirty="0"/>
              <a:t>(Aula 05)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*Trabalho Final (Aula 06)</a:t>
            </a:r>
            <a:endParaRPr lang="pt-BR" sz="32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01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</a:rPr>
              <a:t>O uso de cartão de crédito é bastante comum nos dias de hoje  e um uso correto dele </a:t>
            </a:r>
          </a:p>
          <a:p>
            <a:r>
              <a:rPr lang="pt-BR" b="1" dirty="0">
                <a:latin typeface="Arial" panose="020B0604020202020204" pitchFamily="34" charset="0"/>
              </a:rPr>
              <a:t>realmente ajuda na construção de uma boa pontuação de crédito. Quão importante é a </a:t>
            </a:r>
          </a:p>
          <a:p>
            <a:r>
              <a:rPr lang="pt-BR" b="1" dirty="0">
                <a:latin typeface="Arial" panose="020B0604020202020204" pitchFamily="34" charset="0"/>
              </a:rPr>
              <a:t>pontuação de crédito? Sempre que você precisa realizar uma compra a prazo, sua pontuação de crédito é consultada e pode ser o fator decisivo na aprovação da sua compra. No entanto, a inadimplência pode fazer com que a pontuação de crédito caia. Não apenas a pontuação de crédito cai, como também haverá um efeito adverso sobre o limite de crédito e empréstimos futuros de qualquer tipo.</a:t>
            </a:r>
          </a:p>
          <a:p>
            <a:endParaRPr lang="pt-BR" b="1" i="0" dirty="0">
              <a:effectLst/>
              <a:latin typeface="Arial" panose="020B0604020202020204" pitchFamily="34" charset="0"/>
            </a:endParaRPr>
          </a:p>
          <a:p>
            <a:r>
              <a:rPr lang="pt-BR" b="1" dirty="0"/>
              <a:t>Neste projeto, estaremos lidando com um histórico de pagamentos de clientes</a:t>
            </a:r>
          </a:p>
          <a:p>
            <a:r>
              <a:rPr lang="pt-BR" b="1" dirty="0"/>
              <a:t>em Taiwan. O conjunto de dados tem 24 atributos e um rótulo de classe e existem 30000 instâncias. </a:t>
            </a:r>
          </a:p>
          <a:p>
            <a:endParaRPr lang="pt-BR" b="1" i="0" dirty="0">
              <a:effectLst/>
              <a:latin typeface="Arial" panose="020B0604020202020204" pitchFamily="34" charset="0"/>
            </a:endParaRPr>
          </a:p>
          <a:p>
            <a:r>
              <a:rPr lang="pt-BR" dirty="0"/>
              <a:t>https://archive.ics.uci.edu/ml/datasets/default+of+credit+card+clients#</a:t>
            </a: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1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01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BA661A8-193E-42DA-AF4D-74F291780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221" y="0"/>
            <a:ext cx="7162914" cy="66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5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01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Agora imagine que você é um analista de dados dessa empresa. Antes de fazer qualquer análise preditiva, você deve tratar os dados. Segue abaixo algumas especificações de tratamento: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Passar o arquivo </a:t>
            </a:r>
            <a:r>
              <a:rPr lang="pt-BR" dirty="0" err="1">
                <a:latin typeface="Arial" panose="020B0604020202020204" pitchFamily="34" charset="0"/>
              </a:rPr>
              <a:t>csv</a:t>
            </a:r>
            <a:r>
              <a:rPr lang="pt-BR" dirty="0">
                <a:latin typeface="Arial" panose="020B0604020202020204" pitchFamily="34" charset="0"/>
              </a:rPr>
              <a:t>(Separado por vírgula) para </a:t>
            </a:r>
            <a:r>
              <a:rPr lang="pt-BR" dirty="0" err="1">
                <a:latin typeface="Arial" panose="020B0604020202020204" pitchFamily="34" charset="0"/>
              </a:rPr>
              <a:t>xls</a:t>
            </a:r>
            <a:r>
              <a:rPr lang="pt-BR" dirty="0">
                <a:latin typeface="Arial" panose="020B0604020202020204" pitchFamily="34" charset="0"/>
              </a:rPr>
              <a:t> (Separado por coluna)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Alterar o cabeçalho para nomes compreensíveis para as análises posteriores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Formatar o tipo de dado de cada coluna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Alterar valores numéricos para categóricos quando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Limpar dados </a:t>
            </a:r>
            <a:r>
              <a:rPr lang="pt-BR" dirty="0" err="1">
                <a:latin typeface="Arial" panose="020B0604020202020204" pitchFamily="34" charset="0"/>
              </a:rPr>
              <a:t>missing</a:t>
            </a:r>
            <a:r>
              <a:rPr lang="pt-BR" dirty="0">
                <a:latin typeface="Arial" panose="020B0604020202020204" pitchFamily="34" charset="0"/>
              </a:rPr>
              <a:t> (dados nulos) utilizando o filtro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Filtrar os 15 maiores inadimplentes do sexo masculino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Filtrar os 20 maiores inadimplentes com nível de escolaridade do ensino médio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Quantas pessoas estavam inadimplentes em julho?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Criar uma fórmula para qualquer análise que você julgue necessária e mostrar a precedência da fórmula e o fluxograma da precedência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Utilizar nomenclatura de células pras as manipulações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Para que os dados sejam verídicos, menos da metade dos clientes devem ser inadimplentes, caso contrário o banco estaria falido. Prove que os dados são verídicos.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Tabela Dinâmica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4.1. Relatório Dinâmico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4.2. Inserindo Dados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4.3 Analisando Dados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Tabela de contingência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9"/>
            <a:ext cx="8802757" cy="1889138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800" b="0" i="0" dirty="0">
                <a:effectLst/>
                <a:latin typeface="Arial" panose="020B0604020202020204" pitchFamily="34" charset="0"/>
              </a:rPr>
              <a:t>A Tabela de Contingência é outro tipo de ferramenta de análise de dados muito utilizada. </a:t>
            </a:r>
          </a:p>
          <a:p>
            <a:pPr algn="l"/>
            <a:r>
              <a:rPr lang="pt-BR" sz="2800" b="0" i="0" dirty="0">
                <a:effectLst/>
                <a:latin typeface="Arial" panose="020B0604020202020204" pitchFamily="34" charset="0"/>
              </a:rPr>
              <a:t>Seu objetivo é analisar dados com mais de uma variável envolvida.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D1C3FA2-995D-4CD8-85F6-2741D57AA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597" y="4049245"/>
            <a:ext cx="8753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4545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3472</TotalTime>
  <Words>1682</Words>
  <Application>Microsoft Office PowerPoint</Application>
  <PresentationFormat>Widescreen</PresentationFormat>
  <Paragraphs>209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Cacho</vt:lpstr>
      <vt:lpstr>Excel Avançado</vt:lpstr>
      <vt:lpstr>Objetivos do curso</vt:lpstr>
      <vt:lpstr>Programa de curso</vt:lpstr>
      <vt:lpstr>Programa de curso</vt:lpstr>
      <vt:lpstr>Projeto 01</vt:lpstr>
      <vt:lpstr>Projeto 01</vt:lpstr>
      <vt:lpstr>Projeto 01</vt:lpstr>
      <vt:lpstr>4. Tabela Dinâmica</vt:lpstr>
      <vt:lpstr>Tabela de contingência</vt:lpstr>
      <vt:lpstr>Tabela de contingência</vt:lpstr>
      <vt:lpstr>Atividade 01</vt:lpstr>
      <vt:lpstr>Tipos de Análise</vt:lpstr>
      <vt:lpstr>Análise Descritiva</vt:lpstr>
      <vt:lpstr>5. Gráficos Dinâmicos</vt:lpstr>
      <vt:lpstr>Gráfico de Barras</vt:lpstr>
      <vt:lpstr>Gráfico de Barras</vt:lpstr>
      <vt:lpstr>Gráfico de Barras</vt:lpstr>
      <vt:lpstr>Gráfico de Pizza</vt:lpstr>
      <vt:lpstr>Gráfico de Pizza</vt:lpstr>
      <vt:lpstr>Gráfico de Linha</vt:lpstr>
      <vt:lpstr>Histograma</vt:lpstr>
      <vt:lpstr>Histograma</vt:lpstr>
      <vt:lpstr>Gráfico de Linha</vt:lpstr>
      <vt:lpstr>Gráfico de Dispersão</vt:lpstr>
      <vt:lpstr>Boxplot</vt:lpstr>
      <vt:lpstr>Boxplot</vt:lpstr>
      <vt:lpstr>Atividade 02</vt:lpstr>
      <vt:lpstr>Atividade 03</vt:lpstr>
      <vt:lpstr>6. Tipos de funções</vt:lpstr>
      <vt:lpstr>Atividade 04</vt:lpstr>
      <vt:lpstr>Projeto 02</vt:lpstr>
      <vt:lpstr>Bibliografia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109</cp:revision>
  <dcterms:created xsi:type="dcterms:W3CDTF">2020-02-19T14:18:02Z</dcterms:created>
  <dcterms:modified xsi:type="dcterms:W3CDTF">2021-01-06T14:13:24Z</dcterms:modified>
</cp:coreProperties>
</file>