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8" r:id="rId3"/>
    <p:sldId id="441" r:id="rId4"/>
    <p:sldId id="439" r:id="rId5"/>
    <p:sldId id="458" r:id="rId6"/>
    <p:sldId id="460" r:id="rId7"/>
    <p:sldId id="462" r:id="rId8"/>
    <p:sldId id="457" r:id="rId9"/>
    <p:sldId id="466" r:id="rId10"/>
    <p:sldId id="467" r:id="rId11"/>
    <p:sldId id="468" r:id="rId12"/>
    <p:sldId id="469" r:id="rId13"/>
    <p:sldId id="456" r:id="rId14"/>
    <p:sldId id="464" r:id="rId15"/>
    <p:sldId id="470" r:id="rId16"/>
    <p:sldId id="471" r:id="rId17"/>
    <p:sldId id="472" r:id="rId18"/>
    <p:sldId id="473" r:id="rId19"/>
    <p:sldId id="474" r:id="rId20"/>
    <p:sldId id="476" r:id="rId21"/>
    <p:sldId id="477" r:id="rId22"/>
    <p:sldId id="478" r:id="rId23"/>
    <p:sldId id="479" r:id="rId24"/>
    <p:sldId id="480" r:id="rId25"/>
    <p:sldId id="481" r:id="rId26"/>
    <p:sldId id="482" r:id="rId27"/>
    <p:sldId id="483" r:id="rId28"/>
    <p:sldId id="484" r:id="rId29"/>
    <p:sldId id="465" r:id="rId30"/>
    <p:sldId id="485" r:id="rId31"/>
    <p:sldId id="442" r:id="rId32"/>
    <p:sldId id="44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377"/>
    <a:srgbClr val="6CC3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27624" autoAdjust="0"/>
  </p:normalViewPr>
  <p:slideViewPr>
    <p:cSldViewPr snapToGrid="0">
      <p:cViewPr varScale="1">
        <p:scale>
          <a:sx n="88" d="100"/>
          <a:sy n="88" d="100"/>
        </p:scale>
        <p:origin x="156" y="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57F8F-C2E1-4053-8162-094886265268}" type="datetimeFigureOut">
              <a:rPr lang="pt-BR" smtClean="0"/>
              <a:t>26/06/2020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05C623-B749-4199-AD79-EFE73A440804}" type="slidenum">
              <a:rPr lang="pt-BR" smtClean="0"/>
              <a:t>‹nº›</a:t>
            </a:fld>
            <a:endParaRPr lang="pt-BR"/>
          </a:p>
        </p:txBody>
      </p:sp>
    </p:spTree>
    <p:extLst>
      <p:ext uri="{BB962C8B-B14F-4D97-AF65-F5344CB8AC3E}">
        <p14:creationId xmlns:p14="http://schemas.microsoft.com/office/powerpoint/2010/main" val="569863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8E05C623-B749-4199-AD79-EFE73A440804}" type="slidenum">
              <a:rPr lang="pt-BR" smtClean="0"/>
              <a:t>1</a:t>
            </a:fld>
            <a:endParaRPr lang="pt-BR"/>
          </a:p>
        </p:txBody>
      </p:sp>
    </p:spTree>
    <p:extLst>
      <p:ext uri="{BB962C8B-B14F-4D97-AF65-F5344CB8AC3E}">
        <p14:creationId xmlns:p14="http://schemas.microsoft.com/office/powerpoint/2010/main" val="329420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10</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53070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11</a:t>
            </a:fld>
            <a:endParaRPr lang="pt-BR" altLang="pt-BR">
              <a:latin typeface="Times New Roman" panose="02020603050405020304" pitchFamily="18" charset="0"/>
            </a:endParaRPr>
          </a:p>
        </p:txBody>
      </p:sp>
    </p:spTree>
    <p:extLst>
      <p:ext uri="{BB962C8B-B14F-4D97-AF65-F5344CB8AC3E}">
        <p14:creationId xmlns:p14="http://schemas.microsoft.com/office/powerpoint/2010/main" val="2354073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12</a:t>
            </a:fld>
            <a:endParaRPr lang="pt-BR" altLang="pt-BR">
              <a:latin typeface="Times New Roman" panose="02020603050405020304" pitchFamily="18" charset="0"/>
            </a:endParaRPr>
          </a:p>
        </p:txBody>
      </p:sp>
    </p:spTree>
    <p:extLst>
      <p:ext uri="{BB962C8B-B14F-4D97-AF65-F5344CB8AC3E}">
        <p14:creationId xmlns:p14="http://schemas.microsoft.com/office/powerpoint/2010/main" val="610509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13</a:t>
            </a:fld>
            <a:endParaRPr lang="pt-BR" altLang="pt-BR">
              <a:latin typeface="Times New Roman" panose="02020603050405020304" pitchFamily="18" charset="0"/>
            </a:endParaRPr>
          </a:p>
        </p:txBody>
      </p:sp>
    </p:spTree>
    <p:extLst>
      <p:ext uri="{BB962C8B-B14F-4D97-AF65-F5344CB8AC3E}">
        <p14:creationId xmlns:p14="http://schemas.microsoft.com/office/powerpoint/2010/main" val="2750895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14</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610687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15</a:t>
            </a:fld>
            <a:endParaRPr lang="pt-BR" altLang="pt-BR">
              <a:latin typeface="Times New Roman" panose="02020603050405020304" pitchFamily="18" charset="0"/>
            </a:endParaRPr>
          </a:p>
        </p:txBody>
      </p:sp>
    </p:spTree>
    <p:extLst>
      <p:ext uri="{BB962C8B-B14F-4D97-AF65-F5344CB8AC3E}">
        <p14:creationId xmlns:p14="http://schemas.microsoft.com/office/powerpoint/2010/main" val="2737549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16</a:t>
            </a:fld>
            <a:endParaRPr lang="pt-BR" altLang="pt-BR">
              <a:latin typeface="Times New Roman" panose="02020603050405020304" pitchFamily="18" charset="0"/>
            </a:endParaRPr>
          </a:p>
        </p:txBody>
      </p:sp>
    </p:spTree>
    <p:extLst>
      <p:ext uri="{BB962C8B-B14F-4D97-AF65-F5344CB8AC3E}">
        <p14:creationId xmlns:p14="http://schemas.microsoft.com/office/powerpoint/2010/main" val="3844526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17</a:t>
            </a:fld>
            <a:endParaRPr lang="pt-BR" altLang="pt-BR">
              <a:latin typeface="Times New Roman" panose="02020603050405020304" pitchFamily="18" charset="0"/>
            </a:endParaRPr>
          </a:p>
        </p:txBody>
      </p:sp>
    </p:spTree>
    <p:extLst>
      <p:ext uri="{BB962C8B-B14F-4D97-AF65-F5344CB8AC3E}">
        <p14:creationId xmlns:p14="http://schemas.microsoft.com/office/powerpoint/2010/main" val="258625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18</a:t>
            </a:fld>
            <a:endParaRPr lang="pt-BR" altLang="pt-BR">
              <a:latin typeface="Times New Roman" panose="02020603050405020304" pitchFamily="18" charset="0"/>
            </a:endParaRPr>
          </a:p>
        </p:txBody>
      </p:sp>
    </p:spTree>
    <p:extLst>
      <p:ext uri="{BB962C8B-B14F-4D97-AF65-F5344CB8AC3E}">
        <p14:creationId xmlns:p14="http://schemas.microsoft.com/office/powerpoint/2010/main" val="41334380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19</a:t>
            </a:fld>
            <a:endParaRPr lang="pt-BR" altLang="pt-BR">
              <a:latin typeface="Times New Roman" panose="02020603050405020304" pitchFamily="18" charset="0"/>
            </a:endParaRPr>
          </a:p>
        </p:txBody>
      </p:sp>
    </p:spTree>
    <p:extLst>
      <p:ext uri="{BB962C8B-B14F-4D97-AF65-F5344CB8AC3E}">
        <p14:creationId xmlns:p14="http://schemas.microsoft.com/office/powerpoint/2010/main" val="3518833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2</a:t>
            </a:fld>
            <a:endParaRPr lang="pt-BR" altLang="pt-BR">
              <a:latin typeface="Times New Roman" panose="02020603050405020304" pitchFamily="18" charset="0"/>
            </a:endParaRPr>
          </a:p>
        </p:txBody>
      </p:sp>
    </p:spTree>
    <p:extLst>
      <p:ext uri="{BB962C8B-B14F-4D97-AF65-F5344CB8AC3E}">
        <p14:creationId xmlns:p14="http://schemas.microsoft.com/office/powerpoint/2010/main" val="3024308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20</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312762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21</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144549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22</a:t>
            </a:fld>
            <a:endParaRPr lang="pt-BR" altLang="pt-BR">
              <a:latin typeface="Times New Roman" panose="02020603050405020304" pitchFamily="18" charset="0"/>
            </a:endParaRPr>
          </a:p>
        </p:txBody>
      </p:sp>
    </p:spTree>
    <p:extLst>
      <p:ext uri="{BB962C8B-B14F-4D97-AF65-F5344CB8AC3E}">
        <p14:creationId xmlns:p14="http://schemas.microsoft.com/office/powerpoint/2010/main" val="42652874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23</a:t>
            </a:fld>
            <a:endParaRPr lang="pt-BR" altLang="pt-BR">
              <a:latin typeface="Times New Roman" panose="02020603050405020304" pitchFamily="18" charset="0"/>
            </a:endParaRPr>
          </a:p>
        </p:txBody>
      </p:sp>
    </p:spTree>
    <p:extLst>
      <p:ext uri="{BB962C8B-B14F-4D97-AF65-F5344CB8AC3E}">
        <p14:creationId xmlns:p14="http://schemas.microsoft.com/office/powerpoint/2010/main" val="2834890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24</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355492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25</a:t>
            </a:fld>
            <a:endParaRPr lang="pt-BR" altLang="pt-BR">
              <a:latin typeface="Times New Roman" panose="02020603050405020304" pitchFamily="18" charset="0"/>
            </a:endParaRPr>
          </a:p>
        </p:txBody>
      </p:sp>
    </p:spTree>
    <p:extLst>
      <p:ext uri="{BB962C8B-B14F-4D97-AF65-F5344CB8AC3E}">
        <p14:creationId xmlns:p14="http://schemas.microsoft.com/office/powerpoint/2010/main" val="4140395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26</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272334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27</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763671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28</a:t>
            </a:fld>
            <a:endParaRPr lang="pt-BR" altLang="pt-BR">
              <a:latin typeface="Times New Roman" panose="02020603050405020304" pitchFamily="18" charset="0"/>
            </a:endParaRPr>
          </a:p>
        </p:txBody>
      </p:sp>
    </p:spTree>
    <p:extLst>
      <p:ext uri="{BB962C8B-B14F-4D97-AF65-F5344CB8AC3E}">
        <p14:creationId xmlns:p14="http://schemas.microsoft.com/office/powerpoint/2010/main" val="873900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29</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797656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3</a:t>
            </a:fld>
            <a:endParaRPr lang="pt-BR" altLang="pt-BR">
              <a:latin typeface="Times New Roman" panose="02020603050405020304" pitchFamily="18" charset="0"/>
            </a:endParaRPr>
          </a:p>
        </p:txBody>
      </p:sp>
    </p:spTree>
    <p:extLst>
      <p:ext uri="{BB962C8B-B14F-4D97-AF65-F5344CB8AC3E}">
        <p14:creationId xmlns:p14="http://schemas.microsoft.com/office/powerpoint/2010/main" val="9363050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30</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8811912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31</a:t>
            </a:fld>
            <a:endParaRPr lang="pt-BR" altLang="pt-BR">
              <a:latin typeface="Times New Roman" panose="02020603050405020304" pitchFamily="18" charset="0"/>
            </a:endParaRPr>
          </a:p>
        </p:txBody>
      </p:sp>
    </p:spTree>
    <p:extLst>
      <p:ext uri="{BB962C8B-B14F-4D97-AF65-F5344CB8AC3E}">
        <p14:creationId xmlns:p14="http://schemas.microsoft.com/office/powerpoint/2010/main" val="7025066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32</a:t>
            </a:fld>
            <a:endParaRPr lang="pt-BR" altLang="pt-BR">
              <a:latin typeface="Times New Roman" panose="02020603050405020304" pitchFamily="18" charset="0"/>
            </a:endParaRPr>
          </a:p>
        </p:txBody>
      </p:sp>
    </p:spTree>
    <p:extLst>
      <p:ext uri="{BB962C8B-B14F-4D97-AF65-F5344CB8AC3E}">
        <p14:creationId xmlns:p14="http://schemas.microsoft.com/office/powerpoint/2010/main" val="973609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4</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231525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5</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271755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6</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390577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7</a:t>
            </a:fld>
            <a:endParaRPr lang="pt-BR" altLang="pt-BR">
              <a:latin typeface="Times New Roman" panose="02020603050405020304" pitchFamily="18" charset="0"/>
            </a:endParaRPr>
          </a:p>
        </p:txBody>
      </p:sp>
    </p:spTree>
    <p:extLst>
      <p:ext uri="{BB962C8B-B14F-4D97-AF65-F5344CB8AC3E}">
        <p14:creationId xmlns:p14="http://schemas.microsoft.com/office/powerpoint/2010/main" val="2145976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8</a:t>
            </a:fld>
            <a:endParaRPr lang="pt-BR" altLang="pt-BR">
              <a:latin typeface="Times New Roman" panose="02020603050405020304" pitchFamily="18" charset="0"/>
            </a:endParaRPr>
          </a:p>
        </p:txBody>
      </p:sp>
    </p:spTree>
    <p:extLst>
      <p:ext uri="{BB962C8B-B14F-4D97-AF65-F5344CB8AC3E}">
        <p14:creationId xmlns:p14="http://schemas.microsoft.com/office/powerpoint/2010/main" val="3115576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p:spPr>
        <p:txBody>
          <a:bodyPr/>
          <a:lstStyle/>
          <a:p>
            <a:pPr marL="0" indent="0">
              <a:buFont typeface="Arial" panose="020B0604020202020204" pitchFamily="34" charset="0"/>
              <a:buNone/>
            </a:pPr>
            <a:endParaRPr lang="pt-BR" altLang="pt-BR" baseline="0" dirty="0"/>
          </a:p>
        </p:txBody>
      </p:sp>
      <p:sp>
        <p:nvSpPr>
          <p:cNvPr id="112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CB83787-99F3-44CA-AF1A-C1DB4AE4F47B}" type="slidenum">
              <a:rPr lang="pt-BR" altLang="pt-BR" smtClean="0">
                <a:latin typeface="Times New Roman" panose="02020603050405020304" pitchFamily="18" charset="0"/>
              </a:rPr>
              <a:pPr/>
              <a:t>9</a:t>
            </a:fld>
            <a:endParaRPr lang="pt-BR" altLang="pt-BR">
              <a:latin typeface="Times New Roman" panose="02020603050405020304" pitchFamily="18" charset="0"/>
            </a:endParaRPr>
          </a:p>
        </p:txBody>
      </p:sp>
    </p:spTree>
    <p:extLst>
      <p:ext uri="{BB962C8B-B14F-4D97-AF65-F5344CB8AC3E}">
        <p14:creationId xmlns:p14="http://schemas.microsoft.com/office/powerpoint/2010/main" val="1458706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B61BEF0D-F0BB-DE4B-95CE-6DB70DBA9567}" type="datetimeFigureOut">
              <a:rPr lang="en-US" dirty="0"/>
              <a:pPr/>
              <a:t>6/26/2020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6/26/2020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www.kaggle.com/sudalairajkumar/novel-corona-virus-2019-dataset"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E3CC58-DF96-4331-BE91-14400479D457}"/>
              </a:ext>
            </a:extLst>
          </p:cNvPr>
          <p:cNvSpPr>
            <a:spLocks noGrp="1"/>
          </p:cNvSpPr>
          <p:nvPr>
            <p:ph type="ctrTitle"/>
          </p:nvPr>
        </p:nvSpPr>
        <p:spPr>
          <a:xfrm>
            <a:off x="1847090" y="2527850"/>
            <a:ext cx="10676214" cy="2262781"/>
          </a:xfrm>
        </p:spPr>
        <p:txBody>
          <a:bodyPr>
            <a:normAutofit/>
          </a:bodyPr>
          <a:lstStyle/>
          <a:p>
            <a:r>
              <a:rPr lang="pt-BR" sz="5200" dirty="0"/>
              <a:t>Excel Avançado</a:t>
            </a:r>
          </a:p>
        </p:txBody>
      </p:sp>
      <p:sp>
        <p:nvSpPr>
          <p:cNvPr id="3" name="Subtítulo 2">
            <a:extLst>
              <a:ext uri="{FF2B5EF4-FFF2-40B4-BE49-F238E27FC236}">
                <a16:creationId xmlns:a16="http://schemas.microsoft.com/office/drawing/2014/main" id="{E4D0FDC1-0BF2-4F20-93A2-60DF233D0275}"/>
              </a:ext>
            </a:extLst>
          </p:cNvPr>
          <p:cNvSpPr>
            <a:spLocks noGrp="1"/>
          </p:cNvSpPr>
          <p:nvPr>
            <p:ph type="subTitle" idx="1"/>
          </p:nvPr>
        </p:nvSpPr>
        <p:spPr>
          <a:xfrm>
            <a:off x="1847090" y="4671362"/>
            <a:ext cx="8915399" cy="1126283"/>
          </a:xfrm>
        </p:spPr>
        <p:txBody>
          <a:bodyPr>
            <a:normAutofit/>
          </a:bodyPr>
          <a:lstStyle/>
          <a:p>
            <a:r>
              <a:rPr lang="pt-BR" sz="2400" dirty="0"/>
              <a:t>Prof. </a:t>
            </a:r>
            <a:r>
              <a:rPr lang="pt-BR" sz="2400" dirty="0" err="1"/>
              <a:t>Kaio</a:t>
            </a:r>
            <a:r>
              <a:rPr lang="pt-BR" sz="2400" dirty="0"/>
              <a:t> Mesquita</a:t>
            </a:r>
          </a:p>
        </p:txBody>
      </p:sp>
      <p:pic>
        <p:nvPicPr>
          <p:cNvPr id="5" name="Imagem 4">
            <a:extLst>
              <a:ext uri="{FF2B5EF4-FFF2-40B4-BE49-F238E27FC236}">
                <a16:creationId xmlns:a16="http://schemas.microsoft.com/office/drawing/2014/main" id="{51C9C7FB-9A3C-4289-A7ED-3048E0E54A35}"/>
              </a:ext>
            </a:extLst>
          </p:cNvPr>
          <p:cNvPicPr>
            <a:picLocks noChangeAspect="1"/>
          </p:cNvPicPr>
          <p:nvPr/>
        </p:nvPicPr>
        <p:blipFill>
          <a:blip r:embed="rId3"/>
          <a:stretch>
            <a:fillRect/>
          </a:stretch>
        </p:blipFill>
        <p:spPr>
          <a:xfrm>
            <a:off x="11020425" y="0"/>
            <a:ext cx="1171575" cy="1162050"/>
          </a:xfrm>
          <a:prstGeom prst="rect">
            <a:avLst/>
          </a:prstGeom>
        </p:spPr>
      </p:pic>
    </p:spTree>
    <p:extLst>
      <p:ext uri="{BB962C8B-B14F-4D97-AF65-F5344CB8AC3E}">
        <p14:creationId xmlns:p14="http://schemas.microsoft.com/office/powerpoint/2010/main" val="528358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Análise Descritiva</a:t>
            </a:r>
          </a:p>
        </p:txBody>
      </p:sp>
      <p:sp>
        <p:nvSpPr>
          <p:cNvPr id="10243" name="Rectangle 5"/>
          <p:cNvSpPr>
            <a:spLocks noGrp="1" noChangeArrowheads="1"/>
          </p:cNvSpPr>
          <p:nvPr>
            <p:ph idx="1"/>
          </p:nvPr>
        </p:nvSpPr>
        <p:spPr>
          <a:xfrm>
            <a:off x="2209799" y="1876038"/>
            <a:ext cx="8802757" cy="4398637"/>
          </a:xfrm>
        </p:spPr>
        <p:txBody>
          <a:bodyPr>
            <a:normAutofit/>
          </a:bodyPr>
          <a:lstStyle/>
          <a:p>
            <a:pPr lvl="0">
              <a:buFont typeface="Wingdings" panose="05000000000000000000" pitchFamily="2" charset="2"/>
              <a:buChar char="q"/>
            </a:pPr>
            <a:r>
              <a:rPr lang="pt-BR" sz="2800" dirty="0"/>
              <a:t>Medidas de tendência Central</a:t>
            </a:r>
          </a:p>
          <a:p>
            <a:pPr lvl="0">
              <a:buFont typeface="Wingdings" panose="05000000000000000000" pitchFamily="2" charset="2"/>
              <a:buChar char="q"/>
            </a:pPr>
            <a:r>
              <a:rPr lang="pt-BR" sz="2800" dirty="0"/>
              <a:t>Medidas de Dispersão</a:t>
            </a:r>
          </a:p>
          <a:p>
            <a:pPr lvl="0">
              <a:buFont typeface="Wingdings" panose="05000000000000000000" pitchFamily="2" charset="2"/>
              <a:buChar char="q"/>
            </a:pPr>
            <a:r>
              <a:rPr lang="pt-BR" sz="2800" dirty="0"/>
              <a:t>Análise de Forma ( Análise gráfica)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10</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Tree>
    <p:extLst>
      <p:ext uri="{BB962C8B-B14F-4D97-AF65-F5344CB8AC3E}">
        <p14:creationId xmlns:p14="http://schemas.microsoft.com/office/powerpoint/2010/main" val="2715094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Tabela de contingência</a:t>
            </a:r>
          </a:p>
        </p:txBody>
      </p:sp>
      <p:sp>
        <p:nvSpPr>
          <p:cNvPr id="10243" name="Rectangle 5"/>
          <p:cNvSpPr>
            <a:spLocks noGrp="1" noChangeArrowheads="1"/>
          </p:cNvSpPr>
          <p:nvPr>
            <p:ph idx="1"/>
          </p:nvPr>
        </p:nvSpPr>
        <p:spPr>
          <a:xfrm>
            <a:off x="2209799" y="1876039"/>
            <a:ext cx="8802757" cy="1889138"/>
          </a:xfrm>
        </p:spPr>
        <p:txBody>
          <a:bodyPr>
            <a:normAutofit lnSpcReduction="10000"/>
          </a:bodyPr>
          <a:lstStyle/>
          <a:p>
            <a:pPr algn="l"/>
            <a:r>
              <a:rPr lang="pt-BR" sz="2800" b="0" i="0" dirty="0">
                <a:effectLst/>
                <a:latin typeface="Arial" panose="020B0604020202020204" pitchFamily="34" charset="0"/>
              </a:rPr>
              <a:t>A Tabela de Contingência é outro tipo de ferramenta de análise de dados muito utilizada. </a:t>
            </a:r>
          </a:p>
          <a:p>
            <a:pPr algn="l"/>
            <a:r>
              <a:rPr lang="pt-BR" sz="2800" b="0" i="0" dirty="0">
                <a:effectLst/>
                <a:latin typeface="Arial" panose="020B0604020202020204" pitchFamily="34" charset="0"/>
              </a:rPr>
              <a:t>Seu objetivo é analisar dados com mais de uma variável envolvida.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11</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pic>
        <p:nvPicPr>
          <p:cNvPr id="2" name="Imagem 1">
            <a:extLst>
              <a:ext uri="{FF2B5EF4-FFF2-40B4-BE49-F238E27FC236}">
                <a16:creationId xmlns:a16="http://schemas.microsoft.com/office/drawing/2014/main" id="{BD1C3FA2-995D-4CD8-85F6-2741D57AA293}"/>
              </a:ext>
            </a:extLst>
          </p:cNvPr>
          <p:cNvPicPr>
            <a:picLocks noChangeAspect="1"/>
          </p:cNvPicPr>
          <p:nvPr/>
        </p:nvPicPr>
        <p:blipFill>
          <a:blip r:embed="rId4"/>
          <a:stretch>
            <a:fillRect/>
          </a:stretch>
        </p:blipFill>
        <p:spPr>
          <a:xfrm>
            <a:off x="1837597" y="4049245"/>
            <a:ext cx="8753475" cy="1771650"/>
          </a:xfrm>
          <a:prstGeom prst="rect">
            <a:avLst/>
          </a:prstGeom>
        </p:spPr>
      </p:pic>
    </p:spTree>
    <p:extLst>
      <p:ext uri="{BB962C8B-B14F-4D97-AF65-F5344CB8AC3E}">
        <p14:creationId xmlns:p14="http://schemas.microsoft.com/office/powerpoint/2010/main" val="1794545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Tabela de contingência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12</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pic>
        <p:nvPicPr>
          <p:cNvPr id="3" name="Imagem 2">
            <a:extLst>
              <a:ext uri="{FF2B5EF4-FFF2-40B4-BE49-F238E27FC236}">
                <a16:creationId xmlns:a16="http://schemas.microsoft.com/office/drawing/2014/main" id="{424F1740-1938-4D4C-AFBC-F7C612C5D8DD}"/>
              </a:ext>
            </a:extLst>
          </p:cNvPr>
          <p:cNvPicPr>
            <a:picLocks noChangeAspect="1"/>
          </p:cNvPicPr>
          <p:nvPr/>
        </p:nvPicPr>
        <p:blipFill>
          <a:blip r:embed="rId4"/>
          <a:stretch>
            <a:fillRect/>
          </a:stretch>
        </p:blipFill>
        <p:spPr>
          <a:xfrm>
            <a:off x="2496501" y="1418775"/>
            <a:ext cx="6647499" cy="5149609"/>
          </a:xfrm>
          <a:prstGeom prst="rect">
            <a:avLst/>
          </a:prstGeom>
        </p:spPr>
      </p:pic>
    </p:spTree>
    <p:extLst>
      <p:ext uri="{BB962C8B-B14F-4D97-AF65-F5344CB8AC3E}">
        <p14:creationId xmlns:p14="http://schemas.microsoft.com/office/powerpoint/2010/main" val="239107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Atividade 02</a:t>
            </a:r>
          </a:p>
        </p:txBody>
      </p:sp>
      <p:sp>
        <p:nvSpPr>
          <p:cNvPr id="10243" name="Rectangle 5"/>
          <p:cNvSpPr>
            <a:spLocks noGrp="1" noChangeArrowheads="1"/>
          </p:cNvSpPr>
          <p:nvPr>
            <p:ph idx="1"/>
          </p:nvPr>
        </p:nvSpPr>
        <p:spPr>
          <a:xfrm>
            <a:off x="2209799" y="1876038"/>
            <a:ext cx="8802757" cy="4398637"/>
          </a:xfrm>
        </p:spPr>
        <p:txBody>
          <a:bodyPr>
            <a:normAutofit/>
          </a:bodyPr>
          <a:lstStyle/>
          <a:p>
            <a:pPr lvl="0">
              <a:buFont typeface="Wingdings" panose="05000000000000000000" pitchFamily="2" charset="2"/>
              <a:buChar char="q"/>
            </a:pPr>
            <a:r>
              <a:rPr lang="pt-BR" sz="2800" dirty="0"/>
              <a:t>Utilizar os recursos da tabela dinâmica para extração rápida de informação da planilha covid_19_data.csv</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13</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Tree>
    <p:extLst>
      <p:ext uri="{BB962C8B-B14F-4D97-AF65-F5344CB8AC3E}">
        <p14:creationId xmlns:p14="http://schemas.microsoft.com/office/powerpoint/2010/main" val="121942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5. Gráficos Dinâmicos</a:t>
            </a:r>
          </a:p>
        </p:txBody>
      </p:sp>
      <p:sp>
        <p:nvSpPr>
          <p:cNvPr id="10243" name="Rectangle 5"/>
          <p:cNvSpPr>
            <a:spLocks noGrp="1" noChangeArrowheads="1"/>
          </p:cNvSpPr>
          <p:nvPr>
            <p:ph idx="1"/>
          </p:nvPr>
        </p:nvSpPr>
        <p:spPr>
          <a:xfrm>
            <a:off x="2209799" y="1876038"/>
            <a:ext cx="8802757" cy="4398637"/>
          </a:xfrm>
        </p:spPr>
        <p:txBody>
          <a:bodyPr>
            <a:normAutofit/>
          </a:bodyPr>
          <a:lstStyle/>
          <a:p>
            <a:pPr lvl="0">
              <a:buFont typeface="Wingdings" panose="05000000000000000000" pitchFamily="2" charset="2"/>
              <a:buChar char="q"/>
            </a:pPr>
            <a:r>
              <a:rPr lang="pt-BR" sz="2800" dirty="0"/>
              <a:t>5.1. Contextualizando os Tipos de Gráficos</a:t>
            </a:r>
          </a:p>
          <a:p>
            <a:pPr lvl="0">
              <a:buFont typeface="Wingdings" panose="05000000000000000000" pitchFamily="2" charset="2"/>
              <a:buChar char="q"/>
            </a:pPr>
            <a:r>
              <a:rPr lang="pt-BR" sz="2800" dirty="0"/>
              <a:t>5.2. Gráficos Dinâmicos</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14</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Tree>
    <p:extLst>
      <p:ext uri="{BB962C8B-B14F-4D97-AF65-F5344CB8AC3E}">
        <p14:creationId xmlns:p14="http://schemas.microsoft.com/office/powerpoint/2010/main" val="3884786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Gráfico de Barras</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15</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3" name="CaixaDeTexto 2">
            <a:extLst>
              <a:ext uri="{FF2B5EF4-FFF2-40B4-BE49-F238E27FC236}">
                <a16:creationId xmlns:a16="http://schemas.microsoft.com/office/drawing/2014/main" id="{8296146E-602B-429F-9F84-24416283F393}"/>
              </a:ext>
            </a:extLst>
          </p:cNvPr>
          <p:cNvSpPr txBox="1"/>
          <p:nvPr/>
        </p:nvSpPr>
        <p:spPr>
          <a:xfrm>
            <a:off x="1667435" y="1678193"/>
            <a:ext cx="9837177" cy="1200329"/>
          </a:xfrm>
          <a:prstGeom prst="rect">
            <a:avLst/>
          </a:prstGeom>
          <a:noFill/>
        </p:spPr>
        <p:txBody>
          <a:bodyPr wrap="square" rtlCol="0">
            <a:spAutoFit/>
          </a:bodyPr>
          <a:lstStyle/>
          <a:p>
            <a:pPr algn="l"/>
            <a:r>
              <a:rPr lang="pt-BR" b="0" i="0" dirty="0">
                <a:effectLst/>
                <a:latin typeface="Arial" panose="020B0604020202020204" pitchFamily="34" charset="0"/>
              </a:rPr>
              <a:t>O Gráfico de Barras apresenta a frequência absoluta ou relativa (NÃO cumulativa), ou </a:t>
            </a:r>
          </a:p>
          <a:p>
            <a:pPr algn="l"/>
            <a:r>
              <a:rPr lang="pt-BR" b="0" i="0" dirty="0">
                <a:effectLst/>
                <a:latin typeface="Arial" panose="020B0604020202020204" pitchFamily="34" charset="0"/>
              </a:rPr>
              <a:t>seja, quantas observações, ou a fração de observações para um dado valor da variável em estudo (ou classe de valores). A altura das barras representa o que foi mais observado.</a:t>
            </a:r>
          </a:p>
          <a:p>
            <a:endParaRPr lang="pt-BR" dirty="0"/>
          </a:p>
        </p:txBody>
      </p:sp>
      <p:pic>
        <p:nvPicPr>
          <p:cNvPr id="4" name="Imagem 3">
            <a:extLst>
              <a:ext uri="{FF2B5EF4-FFF2-40B4-BE49-F238E27FC236}">
                <a16:creationId xmlns:a16="http://schemas.microsoft.com/office/drawing/2014/main" id="{A56B439F-0901-48D1-97E0-F665B071BCDD}"/>
              </a:ext>
            </a:extLst>
          </p:cNvPr>
          <p:cNvPicPr>
            <a:picLocks noChangeAspect="1"/>
          </p:cNvPicPr>
          <p:nvPr/>
        </p:nvPicPr>
        <p:blipFill>
          <a:blip r:embed="rId4"/>
          <a:stretch>
            <a:fillRect/>
          </a:stretch>
        </p:blipFill>
        <p:spPr>
          <a:xfrm>
            <a:off x="3295650" y="3300190"/>
            <a:ext cx="5600700" cy="2933700"/>
          </a:xfrm>
          <a:prstGeom prst="rect">
            <a:avLst/>
          </a:prstGeom>
        </p:spPr>
      </p:pic>
    </p:spTree>
    <p:extLst>
      <p:ext uri="{BB962C8B-B14F-4D97-AF65-F5344CB8AC3E}">
        <p14:creationId xmlns:p14="http://schemas.microsoft.com/office/powerpoint/2010/main" val="486392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Gráfico de Barras</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16</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3" name="CaixaDeTexto 2">
            <a:extLst>
              <a:ext uri="{FF2B5EF4-FFF2-40B4-BE49-F238E27FC236}">
                <a16:creationId xmlns:a16="http://schemas.microsoft.com/office/drawing/2014/main" id="{8296146E-602B-429F-9F84-24416283F393}"/>
              </a:ext>
            </a:extLst>
          </p:cNvPr>
          <p:cNvSpPr txBox="1"/>
          <p:nvPr/>
        </p:nvSpPr>
        <p:spPr>
          <a:xfrm>
            <a:off x="1667435" y="1678193"/>
            <a:ext cx="9837177" cy="646331"/>
          </a:xfrm>
          <a:prstGeom prst="rect">
            <a:avLst/>
          </a:prstGeom>
          <a:noFill/>
        </p:spPr>
        <p:txBody>
          <a:bodyPr wrap="square" rtlCol="0">
            <a:spAutoFit/>
          </a:bodyPr>
          <a:lstStyle/>
          <a:p>
            <a:pPr rtl="0"/>
            <a:r>
              <a:rPr lang="pt-BR" b="1" dirty="0">
                <a:effectLst/>
                <a:latin typeface="Arial" panose="020B0604020202020204" pitchFamily="34" charset="0"/>
              </a:rPr>
              <a:t>Verticais:  </a:t>
            </a:r>
            <a:r>
              <a:rPr lang="pt-BR" dirty="0">
                <a:effectLst/>
                <a:latin typeface="Arial" panose="020B0604020202020204" pitchFamily="34" charset="0"/>
              </a:rPr>
              <a:t>também denominado gráfico de colunas</a:t>
            </a:r>
            <a:br>
              <a:rPr lang="pt-BR" b="0" i="0" dirty="0">
                <a:solidFill>
                  <a:srgbClr val="000000"/>
                </a:solidFill>
                <a:effectLst/>
                <a:latin typeface="Arial" panose="020B0604020202020204" pitchFamily="34" charset="0"/>
              </a:rPr>
            </a:br>
            <a:endParaRPr lang="pt-BR" dirty="0"/>
          </a:p>
        </p:txBody>
      </p:sp>
      <p:pic>
        <p:nvPicPr>
          <p:cNvPr id="2" name="Imagem 1">
            <a:extLst>
              <a:ext uri="{FF2B5EF4-FFF2-40B4-BE49-F238E27FC236}">
                <a16:creationId xmlns:a16="http://schemas.microsoft.com/office/drawing/2014/main" id="{A44CDC59-32C7-4F9B-8A13-402CB8EC23F2}"/>
              </a:ext>
            </a:extLst>
          </p:cNvPr>
          <p:cNvPicPr>
            <a:picLocks noChangeAspect="1"/>
          </p:cNvPicPr>
          <p:nvPr/>
        </p:nvPicPr>
        <p:blipFill>
          <a:blip r:embed="rId4"/>
          <a:stretch>
            <a:fillRect/>
          </a:stretch>
        </p:blipFill>
        <p:spPr>
          <a:xfrm>
            <a:off x="3022142" y="2529110"/>
            <a:ext cx="6147716" cy="3291201"/>
          </a:xfrm>
          <a:prstGeom prst="rect">
            <a:avLst/>
          </a:prstGeom>
        </p:spPr>
      </p:pic>
    </p:spTree>
    <p:extLst>
      <p:ext uri="{BB962C8B-B14F-4D97-AF65-F5344CB8AC3E}">
        <p14:creationId xmlns:p14="http://schemas.microsoft.com/office/powerpoint/2010/main" val="712608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Gráfico de Barras</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17</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3" name="CaixaDeTexto 2">
            <a:extLst>
              <a:ext uri="{FF2B5EF4-FFF2-40B4-BE49-F238E27FC236}">
                <a16:creationId xmlns:a16="http://schemas.microsoft.com/office/drawing/2014/main" id="{8296146E-602B-429F-9F84-24416283F393}"/>
              </a:ext>
            </a:extLst>
          </p:cNvPr>
          <p:cNvSpPr txBox="1"/>
          <p:nvPr/>
        </p:nvSpPr>
        <p:spPr>
          <a:xfrm>
            <a:off x="1667435" y="1678193"/>
            <a:ext cx="9837177" cy="923330"/>
          </a:xfrm>
          <a:prstGeom prst="rect">
            <a:avLst/>
          </a:prstGeom>
          <a:noFill/>
        </p:spPr>
        <p:txBody>
          <a:bodyPr wrap="square" rtlCol="0">
            <a:spAutoFit/>
          </a:bodyPr>
          <a:lstStyle/>
          <a:p>
            <a:pPr algn="l"/>
            <a:r>
              <a:rPr lang="pt-BR" b="1" i="0" dirty="0">
                <a:effectLst/>
                <a:latin typeface="Arial" panose="020B0604020202020204" pitchFamily="34" charset="0"/>
              </a:rPr>
              <a:t>Horizontais:</a:t>
            </a:r>
            <a:r>
              <a:rPr lang="pt-BR" b="0" i="0" dirty="0">
                <a:effectLst/>
                <a:latin typeface="Arial" panose="020B0604020202020204" pitchFamily="34" charset="0"/>
              </a:rPr>
              <a:t> onde os valores ficam localizados no eixo das abscissas.</a:t>
            </a:r>
          </a:p>
          <a:p>
            <a:pPr rtl="0"/>
            <a:br>
              <a:rPr lang="pt-BR" b="0" i="0" dirty="0">
                <a:solidFill>
                  <a:srgbClr val="000000"/>
                </a:solidFill>
                <a:effectLst/>
                <a:latin typeface="Arial" panose="020B0604020202020204" pitchFamily="34" charset="0"/>
              </a:rPr>
            </a:br>
            <a:endParaRPr lang="pt-BR" dirty="0"/>
          </a:p>
        </p:txBody>
      </p:sp>
      <p:pic>
        <p:nvPicPr>
          <p:cNvPr id="4" name="Imagem 3">
            <a:extLst>
              <a:ext uri="{FF2B5EF4-FFF2-40B4-BE49-F238E27FC236}">
                <a16:creationId xmlns:a16="http://schemas.microsoft.com/office/drawing/2014/main" id="{3FDE2FBB-4249-43FA-A2C6-142206394E01}"/>
              </a:ext>
            </a:extLst>
          </p:cNvPr>
          <p:cNvPicPr>
            <a:picLocks noChangeAspect="1"/>
          </p:cNvPicPr>
          <p:nvPr/>
        </p:nvPicPr>
        <p:blipFill>
          <a:blip r:embed="rId4"/>
          <a:stretch>
            <a:fillRect/>
          </a:stretch>
        </p:blipFill>
        <p:spPr>
          <a:xfrm>
            <a:off x="2102553" y="2529110"/>
            <a:ext cx="8422012" cy="3160880"/>
          </a:xfrm>
          <a:prstGeom prst="rect">
            <a:avLst/>
          </a:prstGeom>
        </p:spPr>
      </p:pic>
    </p:spTree>
    <p:extLst>
      <p:ext uri="{BB962C8B-B14F-4D97-AF65-F5344CB8AC3E}">
        <p14:creationId xmlns:p14="http://schemas.microsoft.com/office/powerpoint/2010/main" val="3706485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Gráfico de Pizza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18</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3" name="CaixaDeTexto 2">
            <a:extLst>
              <a:ext uri="{FF2B5EF4-FFF2-40B4-BE49-F238E27FC236}">
                <a16:creationId xmlns:a16="http://schemas.microsoft.com/office/drawing/2014/main" id="{8296146E-602B-429F-9F84-24416283F393}"/>
              </a:ext>
            </a:extLst>
          </p:cNvPr>
          <p:cNvSpPr txBox="1"/>
          <p:nvPr/>
        </p:nvSpPr>
        <p:spPr>
          <a:xfrm>
            <a:off x="1667435" y="1678193"/>
            <a:ext cx="9837177" cy="3693319"/>
          </a:xfrm>
          <a:prstGeom prst="rect">
            <a:avLst/>
          </a:prstGeom>
          <a:noFill/>
        </p:spPr>
        <p:txBody>
          <a:bodyPr wrap="square" rtlCol="0">
            <a:spAutoFit/>
          </a:bodyPr>
          <a:lstStyle/>
          <a:p>
            <a:pPr algn="l"/>
            <a:r>
              <a:rPr lang="pt-BR" b="0" i="0" dirty="0">
                <a:effectLst/>
                <a:latin typeface="Arial" panose="020B0604020202020204" pitchFamily="34" charset="0"/>
              </a:rPr>
              <a:t>Gráficos de pizza não são ideais para visualizar comparações ou evoluções temporais. </a:t>
            </a:r>
          </a:p>
          <a:p>
            <a:pPr algn="l"/>
            <a:r>
              <a:rPr lang="pt-BR" b="0" i="0" dirty="0">
                <a:effectLst/>
                <a:latin typeface="Arial" panose="020B0604020202020204" pitchFamily="34" charset="0"/>
              </a:rPr>
              <a:t>Use APENAS para fornecer a visualização de um caso, em um instante!</a:t>
            </a:r>
          </a:p>
          <a:p>
            <a:pPr algn="l"/>
            <a:endParaRPr lang="pt-BR" dirty="0">
              <a:latin typeface="Arial" panose="020B0604020202020204" pitchFamily="34" charset="0"/>
            </a:endParaRPr>
          </a:p>
          <a:p>
            <a:pPr rtl="0"/>
            <a:r>
              <a:rPr lang="pt-BR" dirty="0">
                <a:effectLst/>
                <a:latin typeface="Arial" panose="020B0604020202020204" pitchFamily="34" charset="0"/>
              </a:rPr>
              <a:t>Um gráfico de pizza é mais habitualmente utilizado para apresentar porcentagens, embora possa ser utilizado para exibir frequências ou frequências relativas. A pizza (ou circunferência) completa representa a amostra total ou a população total. Em seguida, dividimos a pizza em diferentes porções, que representam as diferentes categorias. Conforme sabemos, um círculo compreende 360 graus. Para construir um gráfico de pizza, multiplicamos 360 pela frequência relativa de cada uma das categorias, para obter a medida em graus, ou tamanho do ângulo, para a categoria correspondente. </a:t>
            </a:r>
            <a:br>
              <a:rPr lang="pt-BR" b="0" i="0" dirty="0">
                <a:solidFill>
                  <a:srgbClr val="000000"/>
                </a:solidFill>
                <a:effectLst/>
                <a:latin typeface="Arial" panose="020B0604020202020204" pitchFamily="34" charset="0"/>
              </a:rPr>
            </a:br>
            <a:endParaRPr lang="pt-BR" b="0" i="0" dirty="0">
              <a:effectLst/>
              <a:latin typeface="Arial" panose="020B0604020202020204" pitchFamily="34" charset="0"/>
            </a:endParaRPr>
          </a:p>
          <a:p>
            <a:pPr rtl="0"/>
            <a:br>
              <a:rPr lang="pt-BR" b="0" i="0" dirty="0">
                <a:solidFill>
                  <a:srgbClr val="000000"/>
                </a:solidFill>
                <a:effectLst/>
                <a:latin typeface="Arial" panose="020B0604020202020204" pitchFamily="34" charset="0"/>
              </a:rPr>
            </a:br>
            <a:endParaRPr lang="pt-BR" dirty="0"/>
          </a:p>
        </p:txBody>
      </p:sp>
      <p:pic>
        <p:nvPicPr>
          <p:cNvPr id="2" name="Imagem 1">
            <a:extLst>
              <a:ext uri="{FF2B5EF4-FFF2-40B4-BE49-F238E27FC236}">
                <a16:creationId xmlns:a16="http://schemas.microsoft.com/office/drawing/2014/main" id="{E975F482-C0E7-4536-A4D7-9C4666730D48}"/>
              </a:ext>
            </a:extLst>
          </p:cNvPr>
          <p:cNvPicPr>
            <a:picLocks noChangeAspect="1"/>
          </p:cNvPicPr>
          <p:nvPr/>
        </p:nvPicPr>
        <p:blipFill>
          <a:blip r:embed="rId4"/>
          <a:stretch>
            <a:fillRect/>
          </a:stretch>
        </p:blipFill>
        <p:spPr>
          <a:xfrm>
            <a:off x="5466901" y="4378161"/>
            <a:ext cx="2472242" cy="2385598"/>
          </a:xfrm>
          <a:prstGeom prst="rect">
            <a:avLst/>
          </a:prstGeom>
        </p:spPr>
      </p:pic>
    </p:spTree>
    <p:extLst>
      <p:ext uri="{BB962C8B-B14F-4D97-AF65-F5344CB8AC3E}">
        <p14:creationId xmlns:p14="http://schemas.microsoft.com/office/powerpoint/2010/main" val="2970163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Gráfico de Pizza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19</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pic>
        <p:nvPicPr>
          <p:cNvPr id="4" name="Imagem 3">
            <a:extLst>
              <a:ext uri="{FF2B5EF4-FFF2-40B4-BE49-F238E27FC236}">
                <a16:creationId xmlns:a16="http://schemas.microsoft.com/office/drawing/2014/main" id="{FF45F5E3-9A04-4733-B1B1-596DE0036664}"/>
              </a:ext>
            </a:extLst>
          </p:cNvPr>
          <p:cNvPicPr>
            <a:picLocks noChangeAspect="1"/>
          </p:cNvPicPr>
          <p:nvPr/>
        </p:nvPicPr>
        <p:blipFill>
          <a:blip r:embed="rId4"/>
          <a:stretch>
            <a:fillRect/>
          </a:stretch>
        </p:blipFill>
        <p:spPr>
          <a:xfrm>
            <a:off x="2592925" y="1905000"/>
            <a:ext cx="7258050" cy="2447925"/>
          </a:xfrm>
          <a:prstGeom prst="rect">
            <a:avLst/>
          </a:prstGeom>
        </p:spPr>
      </p:pic>
      <p:pic>
        <p:nvPicPr>
          <p:cNvPr id="6" name="Imagem 5">
            <a:extLst>
              <a:ext uri="{FF2B5EF4-FFF2-40B4-BE49-F238E27FC236}">
                <a16:creationId xmlns:a16="http://schemas.microsoft.com/office/drawing/2014/main" id="{E93F724B-6B2C-4F56-972A-4F5F6E4FAC5B}"/>
              </a:ext>
            </a:extLst>
          </p:cNvPr>
          <p:cNvPicPr>
            <a:picLocks noChangeAspect="1"/>
          </p:cNvPicPr>
          <p:nvPr/>
        </p:nvPicPr>
        <p:blipFill>
          <a:blip r:embed="rId5"/>
          <a:stretch>
            <a:fillRect/>
          </a:stretch>
        </p:blipFill>
        <p:spPr>
          <a:xfrm>
            <a:off x="2592925" y="4352926"/>
            <a:ext cx="7258050" cy="1280890"/>
          </a:xfrm>
          <a:prstGeom prst="rect">
            <a:avLst/>
          </a:prstGeom>
        </p:spPr>
      </p:pic>
    </p:spTree>
    <p:extLst>
      <p:ext uri="{BB962C8B-B14F-4D97-AF65-F5344CB8AC3E}">
        <p14:creationId xmlns:p14="http://schemas.microsoft.com/office/powerpoint/2010/main" val="604522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Objetivos do curso</a:t>
            </a:r>
          </a:p>
        </p:txBody>
      </p:sp>
      <p:sp>
        <p:nvSpPr>
          <p:cNvPr id="10243" name="Rectangle 5"/>
          <p:cNvSpPr>
            <a:spLocks noGrp="1" noChangeArrowheads="1"/>
          </p:cNvSpPr>
          <p:nvPr>
            <p:ph idx="1"/>
          </p:nvPr>
        </p:nvSpPr>
        <p:spPr>
          <a:xfrm>
            <a:off x="531812" y="1835253"/>
            <a:ext cx="11582399" cy="4398637"/>
          </a:xfrm>
        </p:spPr>
        <p:txBody>
          <a:bodyPr>
            <a:normAutofit fontScale="92500" lnSpcReduction="10000"/>
          </a:bodyPr>
          <a:lstStyle/>
          <a:p>
            <a:pPr marL="0" lvl="0" indent="0">
              <a:buNone/>
            </a:pPr>
            <a:r>
              <a:rPr lang="pt-BR" sz="2800" dirty="0"/>
              <a:t>Ao final do curso o aluno estará apto a:</a:t>
            </a:r>
          </a:p>
          <a:p>
            <a:pPr>
              <a:buFont typeface="Wingdings" panose="05000000000000000000" pitchFamily="2" charset="2"/>
              <a:buChar char="q"/>
            </a:pPr>
            <a:r>
              <a:rPr lang="pt-BR" sz="2800" dirty="0"/>
              <a:t>Realizar diagnósticos a partir de dados para apoio à tomada de decisão; </a:t>
            </a:r>
          </a:p>
          <a:p>
            <a:pPr>
              <a:buFont typeface="Wingdings" panose="05000000000000000000" pitchFamily="2" charset="2"/>
              <a:buChar char="q"/>
            </a:pPr>
            <a:r>
              <a:rPr lang="pt-BR" sz="2800" dirty="0"/>
              <a:t>Utilizar a ferramenta para simulações financeiras e organizacionais; </a:t>
            </a:r>
          </a:p>
          <a:p>
            <a:pPr>
              <a:buFont typeface="Wingdings" panose="05000000000000000000" pitchFamily="2" charset="2"/>
              <a:buChar char="q"/>
            </a:pPr>
            <a:r>
              <a:rPr lang="pt-BR" sz="2800" dirty="0"/>
              <a:t>Registrar e controlar fluxos de entrada, saída e processamento;</a:t>
            </a:r>
          </a:p>
          <a:p>
            <a:pPr>
              <a:buFont typeface="Wingdings" panose="05000000000000000000" pitchFamily="2" charset="2"/>
              <a:buChar char="q"/>
            </a:pPr>
            <a:r>
              <a:rPr lang="pt-BR" sz="2800" dirty="0"/>
              <a:t>Automatizar tarefas a partir da programação de mecanismos de controle; </a:t>
            </a:r>
          </a:p>
          <a:p>
            <a:pPr>
              <a:buFont typeface="Wingdings" panose="05000000000000000000" pitchFamily="2" charset="2"/>
              <a:buChar char="q"/>
            </a:pPr>
            <a:r>
              <a:rPr lang="pt-BR" sz="2800" dirty="0"/>
              <a:t>Realizar análises estatísticas;  </a:t>
            </a:r>
          </a:p>
          <a:p>
            <a:pPr>
              <a:buFont typeface="Wingdings" panose="05000000000000000000" pitchFamily="2" charset="2"/>
              <a:buChar char="q"/>
            </a:pPr>
            <a:r>
              <a:rPr lang="pt-BR" sz="2800" dirty="0"/>
              <a:t>Utilizar os meios de visualização e impressão.</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2</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EF3757AB-E557-4988-9FC2-45565BF10BA6}"/>
              </a:ext>
            </a:extLst>
          </p:cNvPr>
          <p:cNvPicPr>
            <a:picLocks noChangeAspect="1"/>
          </p:cNvPicPr>
          <p:nvPr/>
        </p:nvPicPr>
        <p:blipFill>
          <a:blip r:embed="rId3"/>
          <a:stretch>
            <a:fillRect/>
          </a:stretch>
        </p:blipFill>
        <p:spPr>
          <a:xfrm>
            <a:off x="11020425" y="0"/>
            <a:ext cx="1171575" cy="11620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Gráfico de Linha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20</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3" name="CaixaDeTexto 2">
            <a:extLst>
              <a:ext uri="{FF2B5EF4-FFF2-40B4-BE49-F238E27FC236}">
                <a16:creationId xmlns:a16="http://schemas.microsoft.com/office/drawing/2014/main" id="{8296146E-602B-429F-9F84-24416283F393}"/>
              </a:ext>
            </a:extLst>
          </p:cNvPr>
          <p:cNvSpPr txBox="1"/>
          <p:nvPr/>
        </p:nvSpPr>
        <p:spPr>
          <a:xfrm>
            <a:off x="1667435" y="1678193"/>
            <a:ext cx="9837177" cy="1200329"/>
          </a:xfrm>
          <a:prstGeom prst="rect">
            <a:avLst/>
          </a:prstGeom>
          <a:noFill/>
        </p:spPr>
        <p:txBody>
          <a:bodyPr wrap="square" rtlCol="0">
            <a:spAutoFit/>
          </a:bodyPr>
          <a:lstStyle/>
          <a:p>
            <a:pPr rtl="0"/>
            <a:r>
              <a:rPr lang="pt-BR" dirty="0">
                <a:effectLst/>
                <a:latin typeface="Arial" panose="020B0604020202020204" pitchFamily="34" charset="0"/>
              </a:rPr>
              <a:t>Gráfico de Linha é</a:t>
            </a:r>
            <a:r>
              <a:rPr lang="pt-BR" dirty="0">
                <a:latin typeface="Arial" panose="020B0604020202020204" pitchFamily="34" charset="0"/>
              </a:rPr>
              <a:t> </a:t>
            </a:r>
            <a:r>
              <a:rPr lang="pt-BR" dirty="0">
                <a:effectLst/>
                <a:latin typeface="Arial" panose="020B0604020202020204" pitchFamily="34" charset="0"/>
              </a:rPr>
              <a:t>um tipo de gráfico construído pela união dos pontos x e y formando uma espécie de reta, esse gráfico permite representar tendências e relacionamento entre variáveis. </a:t>
            </a:r>
          </a:p>
          <a:p>
            <a:br>
              <a:rPr lang="pt-BR" b="0" i="0" dirty="0">
                <a:solidFill>
                  <a:srgbClr val="000000"/>
                </a:solidFill>
                <a:effectLst/>
                <a:latin typeface="Arial" panose="020B0604020202020204" pitchFamily="34" charset="0"/>
              </a:rPr>
            </a:br>
            <a:endParaRPr lang="pt-BR" dirty="0"/>
          </a:p>
        </p:txBody>
      </p:sp>
      <p:pic>
        <p:nvPicPr>
          <p:cNvPr id="2" name="Imagem 1">
            <a:extLst>
              <a:ext uri="{FF2B5EF4-FFF2-40B4-BE49-F238E27FC236}">
                <a16:creationId xmlns:a16="http://schemas.microsoft.com/office/drawing/2014/main" id="{6316B44D-38D5-41F6-B923-57FC8EA473FF}"/>
              </a:ext>
            </a:extLst>
          </p:cNvPr>
          <p:cNvPicPr>
            <a:picLocks noChangeAspect="1"/>
          </p:cNvPicPr>
          <p:nvPr/>
        </p:nvPicPr>
        <p:blipFill>
          <a:blip r:embed="rId4"/>
          <a:stretch>
            <a:fillRect/>
          </a:stretch>
        </p:blipFill>
        <p:spPr>
          <a:xfrm>
            <a:off x="2171700" y="2890615"/>
            <a:ext cx="8848725" cy="3343275"/>
          </a:xfrm>
          <a:prstGeom prst="rect">
            <a:avLst/>
          </a:prstGeom>
        </p:spPr>
      </p:pic>
    </p:spTree>
    <p:extLst>
      <p:ext uri="{BB962C8B-B14F-4D97-AF65-F5344CB8AC3E}">
        <p14:creationId xmlns:p14="http://schemas.microsoft.com/office/powerpoint/2010/main" val="1388368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Gráfico de Linha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21</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pic>
        <p:nvPicPr>
          <p:cNvPr id="4" name="Imagem 3">
            <a:extLst>
              <a:ext uri="{FF2B5EF4-FFF2-40B4-BE49-F238E27FC236}">
                <a16:creationId xmlns:a16="http://schemas.microsoft.com/office/drawing/2014/main" id="{22B9117F-6495-4494-9E47-ADFC4C2327AE}"/>
              </a:ext>
            </a:extLst>
          </p:cNvPr>
          <p:cNvPicPr>
            <a:picLocks noChangeAspect="1"/>
          </p:cNvPicPr>
          <p:nvPr/>
        </p:nvPicPr>
        <p:blipFill>
          <a:blip r:embed="rId4"/>
          <a:stretch>
            <a:fillRect/>
          </a:stretch>
        </p:blipFill>
        <p:spPr>
          <a:xfrm>
            <a:off x="2592925" y="1829696"/>
            <a:ext cx="7765399" cy="4140798"/>
          </a:xfrm>
          <a:prstGeom prst="rect">
            <a:avLst/>
          </a:prstGeom>
        </p:spPr>
      </p:pic>
    </p:spTree>
    <p:extLst>
      <p:ext uri="{BB962C8B-B14F-4D97-AF65-F5344CB8AC3E}">
        <p14:creationId xmlns:p14="http://schemas.microsoft.com/office/powerpoint/2010/main" val="1421396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Histograma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22</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3" name="CaixaDeTexto 2">
            <a:extLst>
              <a:ext uri="{FF2B5EF4-FFF2-40B4-BE49-F238E27FC236}">
                <a16:creationId xmlns:a16="http://schemas.microsoft.com/office/drawing/2014/main" id="{8296146E-602B-429F-9F84-24416283F393}"/>
              </a:ext>
            </a:extLst>
          </p:cNvPr>
          <p:cNvSpPr txBox="1"/>
          <p:nvPr/>
        </p:nvSpPr>
        <p:spPr>
          <a:xfrm>
            <a:off x="1667435" y="1678193"/>
            <a:ext cx="9837177" cy="2031325"/>
          </a:xfrm>
          <a:prstGeom prst="rect">
            <a:avLst/>
          </a:prstGeom>
          <a:noFill/>
        </p:spPr>
        <p:txBody>
          <a:bodyPr wrap="square" rtlCol="0">
            <a:spAutoFit/>
          </a:bodyPr>
          <a:lstStyle/>
          <a:p>
            <a:pPr algn="l"/>
            <a:r>
              <a:rPr lang="pt-BR" b="0" i="0" dirty="0">
                <a:effectLst/>
                <a:latin typeface="Arial" panose="020B0604020202020204" pitchFamily="34" charset="0"/>
              </a:rPr>
              <a:t>O propósito de um histograma, é oferecer uma descrição geral sobre os dados e não </a:t>
            </a:r>
          </a:p>
          <a:p>
            <a:pPr algn="l"/>
            <a:r>
              <a:rPr lang="pt-BR" b="0" i="0" dirty="0">
                <a:effectLst/>
                <a:latin typeface="Arial" panose="020B0604020202020204" pitchFamily="34" charset="0"/>
              </a:rPr>
              <a:t>sobre os dados individualmente. Um histograma pode resumir as características dos dados </a:t>
            </a:r>
          </a:p>
          <a:p>
            <a:pPr algn="l"/>
            <a:r>
              <a:rPr lang="pt-BR" b="0" i="0" dirty="0">
                <a:effectLst/>
                <a:latin typeface="Arial" panose="020B0604020202020204" pitchFamily="34" charset="0"/>
              </a:rPr>
              <a:t>Numéricos. O histograma se parece com um gráfico de barras, mas possui algumas diferenças. O objetivo é visualizar de que forma os dados se distribuem pelos diversos valores diferentes observados (onde é mais comum, onde é mais raro). </a:t>
            </a:r>
          </a:p>
          <a:p>
            <a:br>
              <a:rPr lang="pt-BR" b="0" i="0" dirty="0">
                <a:solidFill>
                  <a:srgbClr val="000000"/>
                </a:solidFill>
                <a:effectLst/>
                <a:latin typeface="Arial" panose="020B0604020202020204" pitchFamily="34" charset="0"/>
              </a:rPr>
            </a:br>
            <a:endParaRPr lang="pt-BR" dirty="0"/>
          </a:p>
        </p:txBody>
      </p:sp>
      <p:pic>
        <p:nvPicPr>
          <p:cNvPr id="4" name="Imagem 3">
            <a:extLst>
              <a:ext uri="{FF2B5EF4-FFF2-40B4-BE49-F238E27FC236}">
                <a16:creationId xmlns:a16="http://schemas.microsoft.com/office/drawing/2014/main" id="{8D1E559C-1039-4C00-8858-8A756406D5CA}"/>
              </a:ext>
            </a:extLst>
          </p:cNvPr>
          <p:cNvPicPr>
            <a:picLocks noChangeAspect="1"/>
          </p:cNvPicPr>
          <p:nvPr/>
        </p:nvPicPr>
        <p:blipFill>
          <a:blip r:embed="rId4"/>
          <a:stretch>
            <a:fillRect/>
          </a:stretch>
        </p:blipFill>
        <p:spPr>
          <a:xfrm>
            <a:off x="3933825" y="3586163"/>
            <a:ext cx="4324350" cy="2733675"/>
          </a:xfrm>
          <a:prstGeom prst="rect">
            <a:avLst/>
          </a:prstGeom>
        </p:spPr>
      </p:pic>
    </p:spTree>
    <p:extLst>
      <p:ext uri="{BB962C8B-B14F-4D97-AF65-F5344CB8AC3E}">
        <p14:creationId xmlns:p14="http://schemas.microsoft.com/office/powerpoint/2010/main" val="3239126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Histograma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23</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3" name="CaixaDeTexto 2">
            <a:extLst>
              <a:ext uri="{FF2B5EF4-FFF2-40B4-BE49-F238E27FC236}">
                <a16:creationId xmlns:a16="http://schemas.microsoft.com/office/drawing/2014/main" id="{8296146E-602B-429F-9F84-24416283F393}"/>
              </a:ext>
            </a:extLst>
          </p:cNvPr>
          <p:cNvSpPr txBox="1"/>
          <p:nvPr/>
        </p:nvSpPr>
        <p:spPr>
          <a:xfrm>
            <a:off x="1667435" y="1376979"/>
            <a:ext cx="9837177" cy="2862322"/>
          </a:xfrm>
          <a:prstGeom prst="rect">
            <a:avLst/>
          </a:prstGeom>
          <a:noFill/>
        </p:spPr>
        <p:txBody>
          <a:bodyPr wrap="square" rtlCol="0">
            <a:spAutoFit/>
          </a:bodyPr>
          <a:lstStyle/>
          <a:p>
            <a:pPr rtl="0"/>
            <a:r>
              <a:rPr lang="pt-BR" dirty="0">
                <a:effectLst/>
                <a:latin typeface="Arial" panose="020B0604020202020204" pitchFamily="34" charset="0"/>
              </a:rPr>
              <a:t>Um histograma pode ser desenhado para uma distribuição de frequências, uma </a:t>
            </a:r>
          </a:p>
          <a:p>
            <a:pPr rtl="0"/>
            <a:r>
              <a:rPr lang="pt-BR" dirty="0">
                <a:effectLst/>
                <a:latin typeface="Arial" panose="020B0604020202020204" pitchFamily="34" charset="0"/>
              </a:rPr>
              <a:t>distribuição de frequências relativas ou uma distribuição de porcentagens.  Para desenhar um </a:t>
            </a:r>
          </a:p>
          <a:p>
            <a:pPr rtl="0"/>
            <a:r>
              <a:rPr lang="pt-BR" dirty="0">
                <a:effectLst/>
                <a:latin typeface="Arial" panose="020B0604020202020204" pitchFamily="34" charset="0"/>
              </a:rPr>
              <a:t>histograma, primeiramente marcamos as classes no eixo horizontal e as frequências (ou frequências relativas, ou porcentagens) no eixo vertical. Depois disso, desenhamos uma barra para cada uma das classes, de maneira que a respectiva altura represente a frequência daquela classe. As barras em um histograma são desenhadas de forma adjacente, uma em relação à outra, sem nenhum espaço entre elas. Um histograma é chamado de histograma de frequências, histograma de frequências relativas ou histograma de porcentagens, dependendo </a:t>
            </a:r>
          </a:p>
          <a:p>
            <a:pPr rtl="0"/>
            <a:r>
              <a:rPr lang="pt-BR" dirty="0">
                <a:effectLst/>
                <a:latin typeface="Arial" panose="020B0604020202020204" pitchFamily="34" charset="0"/>
              </a:rPr>
              <a:t>do fato de estarem marcadas no eixo vertical as frequências, as frequências relativas ou as </a:t>
            </a:r>
          </a:p>
          <a:p>
            <a:pPr rtl="0"/>
            <a:r>
              <a:rPr lang="pt-BR" dirty="0">
                <a:effectLst/>
                <a:latin typeface="Arial" panose="020B0604020202020204" pitchFamily="34" charset="0"/>
              </a:rPr>
              <a:t>percentagens. O histograma é uma ótima forma de visualizar a densidade dos dados</a:t>
            </a:r>
          </a:p>
        </p:txBody>
      </p:sp>
      <p:pic>
        <p:nvPicPr>
          <p:cNvPr id="2" name="Imagem 1">
            <a:extLst>
              <a:ext uri="{FF2B5EF4-FFF2-40B4-BE49-F238E27FC236}">
                <a16:creationId xmlns:a16="http://schemas.microsoft.com/office/drawing/2014/main" id="{6860C613-BD1D-4CD0-9021-9BC9339F1B4C}"/>
              </a:ext>
            </a:extLst>
          </p:cNvPr>
          <p:cNvPicPr>
            <a:picLocks noChangeAspect="1"/>
          </p:cNvPicPr>
          <p:nvPr/>
        </p:nvPicPr>
        <p:blipFill>
          <a:blip r:embed="rId4"/>
          <a:stretch>
            <a:fillRect/>
          </a:stretch>
        </p:blipFill>
        <p:spPr>
          <a:xfrm>
            <a:off x="1919623" y="4399210"/>
            <a:ext cx="8524875" cy="2390775"/>
          </a:xfrm>
          <a:prstGeom prst="rect">
            <a:avLst/>
          </a:prstGeom>
        </p:spPr>
      </p:pic>
    </p:spTree>
    <p:extLst>
      <p:ext uri="{BB962C8B-B14F-4D97-AF65-F5344CB8AC3E}">
        <p14:creationId xmlns:p14="http://schemas.microsoft.com/office/powerpoint/2010/main" val="3533665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Histograma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24</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3" name="CaixaDeTexto 2">
            <a:extLst>
              <a:ext uri="{FF2B5EF4-FFF2-40B4-BE49-F238E27FC236}">
                <a16:creationId xmlns:a16="http://schemas.microsoft.com/office/drawing/2014/main" id="{8296146E-602B-429F-9F84-24416283F393}"/>
              </a:ext>
            </a:extLst>
          </p:cNvPr>
          <p:cNvSpPr txBox="1"/>
          <p:nvPr/>
        </p:nvSpPr>
        <p:spPr>
          <a:xfrm>
            <a:off x="1667435" y="1376979"/>
            <a:ext cx="9837177" cy="2862322"/>
          </a:xfrm>
          <a:prstGeom prst="rect">
            <a:avLst/>
          </a:prstGeom>
          <a:noFill/>
        </p:spPr>
        <p:txBody>
          <a:bodyPr wrap="square" rtlCol="0">
            <a:spAutoFit/>
          </a:bodyPr>
          <a:lstStyle/>
          <a:p>
            <a:pPr rtl="0"/>
            <a:r>
              <a:rPr lang="pt-BR" dirty="0">
                <a:effectLst/>
                <a:latin typeface="Arial" panose="020B0604020202020204" pitchFamily="34" charset="0"/>
              </a:rPr>
              <a:t>Um histograma pode ser desenhado para uma distribuição de frequências, uma </a:t>
            </a:r>
          </a:p>
          <a:p>
            <a:pPr rtl="0"/>
            <a:r>
              <a:rPr lang="pt-BR" dirty="0">
                <a:effectLst/>
                <a:latin typeface="Arial" panose="020B0604020202020204" pitchFamily="34" charset="0"/>
              </a:rPr>
              <a:t>distribuição de frequências relativas ou uma distribuição de porcentagens.  Para desenhar um </a:t>
            </a:r>
          </a:p>
          <a:p>
            <a:pPr rtl="0"/>
            <a:r>
              <a:rPr lang="pt-BR" dirty="0">
                <a:effectLst/>
                <a:latin typeface="Arial" panose="020B0604020202020204" pitchFamily="34" charset="0"/>
              </a:rPr>
              <a:t>histograma, primeiramente marcamos as classes no eixo horizontal e as frequências (ou frequências relativas, ou porcentagens) no eixo vertical. Depois disso, desenhamos uma barra para cada uma das classes, de maneira que a respectiva altura represente a frequência daquela classe. As barras em um histograma são desenhadas de forma adjacente, uma em relação à outra, sem nenhum espaço entre elas. Um histograma é chamado de histograma de frequências, histograma de frequências relativas ou histograma de porcentagens, dependendo </a:t>
            </a:r>
          </a:p>
          <a:p>
            <a:pPr rtl="0"/>
            <a:r>
              <a:rPr lang="pt-BR" dirty="0">
                <a:effectLst/>
                <a:latin typeface="Arial" panose="020B0604020202020204" pitchFamily="34" charset="0"/>
              </a:rPr>
              <a:t>do fato de estarem marcadas no eixo vertical as frequências, as frequências relativas ou as </a:t>
            </a:r>
          </a:p>
          <a:p>
            <a:pPr rtl="0"/>
            <a:r>
              <a:rPr lang="pt-BR" dirty="0">
                <a:effectLst/>
                <a:latin typeface="Arial" panose="020B0604020202020204" pitchFamily="34" charset="0"/>
              </a:rPr>
              <a:t>percentagens. O histograma é uma ótima forma de visualizar a densidade dos dados</a:t>
            </a:r>
          </a:p>
        </p:txBody>
      </p:sp>
      <p:pic>
        <p:nvPicPr>
          <p:cNvPr id="2" name="Imagem 1">
            <a:extLst>
              <a:ext uri="{FF2B5EF4-FFF2-40B4-BE49-F238E27FC236}">
                <a16:creationId xmlns:a16="http://schemas.microsoft.com/office/drawing/2014/main" id="{6860C613-BD1D-4CD0-9021-9BC9339F1B4C}"/>
              </a:ext>
            </a:extLst>
          </p:cNvPr>
          <p:cNvPicPr>
            <a:picLocks noChangeAspect="1"/>
          </p:cNvPicPr>
          <p:nvPr/>
        </p:nvPicPr>
        <p:blipFill>
          <a:blip r:embed="rId4"/>
          <a:stretch>
            <a:fillRect/>
          </a:stretch>
        </p:blipFill>
        <p:spPr>
          <a:xfrm>
            <a:off x="1919623" y="4399210"/>
            <a:ext cx="8524875" cy="2390775"/>
          </a:xfrm>
          <a:prstGeom prst="rect">
            <a:avLst/>
          </a:prstGeom>
        </p:spPr>
      </p:pic>
    </p:spTree>
    <p:extLst>
      <p:ext uri="{BB962C8B-B14F-4D97-AF65-F5344CB8AC3E}">
        <p14:creationId xmlns:p14="http://schemas.microsoft.com/office/powerpoint/2010/main" val="3119942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Gráfico de Dispersão</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25</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3" name="CaixaDeTexto 2">
            <a:extLst>
              <a:ext uri="{FF2B5EF4-FFF2-40B4-BE49-F238E27FC236}">
                <a16:creationId xmlns:a16="http://schemas.microsoft.com/office/drawing/2014/main" id="{8296146E-602B-429F-9F84-24416283F393}"/>
              </a:ext>
            </a:extLst>
          </p:cNvPr>
          <p:cNvSpPr txBox="1"/>
          <p:nvPr/>
        </p:nvSpPr>
        <p:spPr>
          <a:xfrm>
            <a:off x="1667435" y="1376979"/>
            <a:ext cx="9837177" cy="923330"/>
          </a:xfrm>
          <a:prstGeom prst="rect">
            <a:avLst/>
          </a:prstGeom>
          <a:noFill/>
        </p:spPr>
        <p:txBody>
          <a:bodyPr wrap="square" rtlCol="0">
            <a:spAutoFit/>
          </a:bodyPr>
          <a:lstStyle/>
          <a:p>
            <a:pPr rtl="0"/>
            <a:r>
              <a:rPr lang="pt-BR" dirty="0">
                <a:effectLst/>
                <a:latin typeface="Arial" panose="020B0604020202020204" pitchFamily="34" charset="0"/>
              </a:rPr>
              <a:t>Gráfico  de  Dispersão  ou  </a:t>
            </a:r>
            <a:r>
              <a:rPr lang="pt-BR" dirty="0" err="1">
                <a:effectLst/>
                <a:latin typeface="Arial" panose="020B0604020202020204" pitchFamily="34" charset="0"/>
              </a:rPr>
              <a:t>Scatter</a:t>
            </a:r>
            <a:r>
              <a:rPr lang="pt-BR" dirty="0">
                <a:effectLst/>
                <a:latin typeface="Arial" panose="020B0604020202020204" pitchFamily="34" charset="0"/>
              </a:rPr>
              <a:t>  </a:t>
            </a:r>
            <a:r>
              <a:rPr lang="pt-BR" dirty="0" err="1">
                <a:effectLst/>
                <a:latin typeface="Arial" panose="020B0604020202020204" pitchFamily="34" charset="0"/>
              </a:rPr>
              <a:t>Plot</a:t>
            </a:r>
            <a:r>
              <a:rPr lang="pt-BR" dirty="0">
                <a:effectLst/>
                <a:latin typeface="Arial" panose="020B0604020202020204" pitchFamily="34" charset="0"/>
              </a:rPr>
              <a:t>, mostra  a  relação  entre  duas  variáveis quantitativas. Cada par observado de duas variáveis (x, y) é marcado como um ponto a partir de suas coordenadas.</a:t>
            </a:r>
          </a:p>
        </p:txBody>
      </p:sp>
      <p:pic>
        <p:nvPicPr>
          <p:cNvPr id="4" name="Imagem 3">
            <a:extLst>
              <a:ext uri="{FF2B5EF4-FFF2-40B4-BE49-F238E27FC236}">
                <a16:creationId xmlns:a16="http://schemas.microsoft.com/office/drawing/2014/main" id="{CDE980D1-122F-489A-A166-010C8264408F}"/>
              </a:ext>
            </a:extLst>
          </p:cNvPr>
          <p:cNvPicPr>
            <a:picLocks noChangeAspect="1"/>
          </p:cNvPicPr>
          <p:nvPr/>
        </p:nvPicPr>
        <p:blipFill>
          <a:blip r:embed="rId4"/>
          <a:stretch>
            <a:fillRect/>
          </a:stretch>
        </p:blipFill>
        <p:spPr>
          <a:xfrm>
            <a:off x="2248292" y="2387197"/>
            <a:ext cx="7695416" cy="2833412"/>
          </a:xfrm>
          <a:prstGeom prst="rect">
            <a:avLst/>
          </a:prstGeom>
        </p:spPr>
      </p:pic>
      <p:pic>
        <p:nvPicPr>
          <p:cNvPr id="6" name="Imagem 5">
            <a:extLst>
              <a:ext uri="{FF2B5EF4-FFF2-40B4-BE49-F238E27FC236}">
                <a16:creationId xmlns:a16="http://schemas.microsoft.com/office/drawing/2014/main" id="{DDE0D577-94CD-4562-9172-3485D827E6C9}"/>
              </a:ext>
            </a:extLst>
          </p:cNvPr>
          <p:cNvPicPr>
            <a:picLocks noChangeAspect="1"/>
          </p:cNvPicPr>
          <p:nvPr/>
        </p:nvPicPr>
        <p:blipFill>
          <a:blip r:embed="rId5"/>
          <a:stretch>
            <a:fillRect/>
          </a:stretch>
        </p:blipFill>
        <p:spPr>
          <a:xfrm>
            <a:off x="2732779" y="5017265"/>
            <a:ext cx="6877050" cy="1685925"/>
          </a:xfrm>
          <a:prstGeom prst="rect">
            <a:avLst/>
          </a:prstGeom>
        </p:spPr>
      </p:pic>
    </p:spTree>
    <p:extLst>
      <p:ext uri="{BB962C8B-B14F-4D97-AF65-F5344CB8AC3E}">
        <p14:creationId xmlns:p14="http://schemas.microsoft.com/office/powerpoint/2010/main" val="361206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err="1">
                <a:solidFill>
                  <a:schemeClr val="tx1">
                    <a:lumMod val="75000"/>
                    <a:lumOff val="25000"/>
                  </a:schemeClr>
                </a:solidFill>
              </a:rPr>
              <a:t>Boxplot</a:t>
            </a:r>
            <a:endParaRPr lang="pt-BR" altLang="pt-BR" dirty="0">
              <a:solidFill>
                <a:schemeClr val="tx1">
                  <a:lumMod val="75000"/>
                  <a:lumOff val="25000"/>
                </a:schemeClr>
              </a:solidFill>
            </a:endParaRP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26</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3" name="CaixaDeTexto 2">
            <a:extLst>
              <a:ext uri="{FF2B5EF4-FFF2-40B4-BE49-F238E27FC236}">
                <a16:creationId xmlns:a16="http://schemas.microsoft.com/office/drawing/2014/main" id="{8296146E-602B-429F-9F84-24416283F393}"/>
              </a:ext>
            </a:extLst>
          </p:cNvPr>
          <p:cNvSpPr txBox="1"/>
          <p:nvPr/>
        </p:nvSpPr>
        <p:spPr>
          <a:xfrm>
            <a:off x="1667435" y="1376979"/>
            <a:ext cx="9837177" cy="2031325"/>
          </a:xfrm>
          <a:prstGeom prst="rect">
            <a:avLst/>
          </a:prstGeom>
          <a:noFill/>
        </p:spPr>
        <p:txBody>
          <a:bodyPr wrap="square" rtlCol="0">
            <a:spAutoFit/>
          </a:bodyPr>
          <a:lstStyle/>
          <a:p>
            <a:pPr rtl="0"/>
            <a:r>
              <a:rPr lang="pt-BR" dirty="0">
                <a:effectLst/>
                <a:latin typeface="Arial" panose="020B0604020202020204" pitchFamily="34" charset="0"/>
              </a:rPr>
              <a:t>O </a:t>
            </a:r>
            <a:r>
              <a:rPr lang="pt-BR" dirty="0" err="1">
                <a:effectLst/>
                <a:latin typeface="Arial" panose="020B0604020202020204" pitchFamily="34" charset="0"/>
              </a:rPr>
              <a:t>Boxplot</a:t>
            </a:r>
            <a:r>
              <a:rPr lang="pt-BR" dirty="0">
                <a:effectLst/>
                <a:latin typeface="Arial" panose="020B0604020202020204" pitchFamily="34" charset="0"/>
              </a:rPr>
              <a:t>(também chamado de </a:t>
            </a:r>
            <a:r>
              <a:rPr lang="pt-BR" dirty="0" err="1">
                <a:effectLst/>
                <a:latin typeface="Arial" panose="020B0604020202020204" pitchFamily="34" charset="0"/>
              </a:rPr>
              <a:t>whisker</a:t>
            </a:r>
            <a:r>
              <a:rPr lang="pt-BR" dirty="0">
                <a:effectLst/>
                <a:latin typeface="Arial" panose="020B0604020202020204" pitchFamily="34" charset="0"/>
              </a:rPr>
              <a:t> </a:t>
            </a:r>
            <a:r>
              <a:rPr lang="pt-BR" dirty="0" err="1">
                <a:effectLst/>
                <a:latin typeface="Arial" panose="020B0604020202020204" pitchFamily="34" charset="0"/>
              </a:rPr>
              <a:t>plot</a:t>
            </a:r>
            <a:r>
              <a:rPr lang="pt-BR" dirty="0">
                <a:effectLst/>
                <a:latin typeface="Arial" panose="020B0604020202020204" pitchFamily="34" charset="0"/>
              </a:rPr>
              <a:t>)exibe a distribuição de dados com base no resumo de cinco números: mínimo, primeiro quartil, mediana, terceiro quartil e máximo. Embora o Box </a:t>
            </a:r>
            <a:r>
              <a:rPr lang="pt-BR" dirty="0" err="1">
                <a:effectLst/>
                <a:latin typeface="Arial" panose="020B0604020202020204" pitchFamily="34" charset="0"/>
              </a:rPr>
              <a:t>plot</a:t>
            </a:r>
            <a:r>
              <a:rPr lang="pt-BR" dirty="0">
                <a:effectLst/>
                <a:latin typeface="Arial" panose="020B0604020202020204" pitchFamily="34" charset="0"/>
              </a:rPr>
              <a:t> forneça informação sobre localização e dispersão, seu verdadeiro valor está na informação que fornece sobre a cauda da distribuição. Pontos extremos(Outliers) podem afetar de forma adversa as decisões a serem tomadas a partir da análise dos dados se não forem devidamente considerados. O Box </a:t>
            </a:r>
            <a:r>
              <a:rPr lang="pt-BR" dirty="0" err="1">
                <a:effectLst/>
                <a:latin typeface="Arial" panose="020B0604020202020204" pitchFamily="34" charset="0"/>
              </a:rPr>
              <a:t>Plot</a:t>
            </a:r>
            <a:r>
              <a:rPr lang="pt-BR" dirty="0">
                <a:effectLst/>
                <a:latin typeface="Arial" panose="020B0604020202020204" pitchFamily="34" charset="0"/>
              </a:rPr>
              <a:t> é uma ferramenta gráfica que ajuda a identificar a existência de possíveis outliers no conjunto de dados.</a:t>
            </a:r>
          </a:p>
        </p:txBody>
      </p:sp>
    </p:spTree>
    <p:extLst>
      <p:ext uri="{BB962C8B-B14F-4D97-AF65-F5344CB8AC3E}">
        <p14:creationId xmlns:p14="http://schemas.microsoft.com/office/powerpoint/2010/main" val="4176797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err="1">
                <a:solidFill>
                  <a:schemeClr val="tx1">
                    <a:lumMod val="75000"/>
                    <a:lumOff val="25000"/>
                  </a:schemeClr>
                </a:solidFill>
              </a:rPr>
              <a:t>Boxplot</a:t>
            </a:r>
            <a:endParaRPr lang="pt-BR" altLang="pt-BR" dirty="0">
              <a:solidFill>
                <a:schemeClr val="tx1">
                  <a:lumMod val="75000"/>
                  <a:lumOff val="25000"/>
                </a:schemeClr>
              </a:solidFill>
            </a:endParaRP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27</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pic>
        <p:nvPicPr>
          <p:cNvPr id="2" name="Imagem 1">
            <a:extLst>
              <a:ext uri="{FF2B5EF4-FFF2-40B4-BE49-F238E27FC236}">
                <a16:creationId xmlns:a16="http://schemas.microsoft.com/office/drawing/2014/main" id="{3893A142-71CE-44DD-A646-82D6DC5BB445}"/>
              </a:ext>
            </a:extLst>
          </p:cNvPr>
          <p:cNvPicPr>
            <a:picLocks noChangeAspect="1"/>
          </p:cNvPicPr>
          <p:nvPr/>
        </p:nvPicPr>
        <p:blipFill>
          <a:blip r:embed="rId4"/>
          <a:stretch>
            <a:fillRect/>
          </a:stretch>
        </p:blipFill>
        <p:spPr>
          <a:xfrm>
            <a:off x="3841376" y="1905000"/>
            <a:ext cx="4724400" cy="4714875"/>
          </a:xfrm>
          <a:prstGeom prst="rect">
            <a:avLst/>
          </a:prstGeom>
        </p:spPr>
      </p:pic>
    </p:spTree>
    <p:extLst>
      <p:ext uri="{BB962C8B-B14F-4D97-AF65-F5344CB8AC3E}">
        <p14:creationId xmlns:p14="http://schemas.microsoft.com/office/powerpoint/2010/main" val="2609760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Atividade 03</a:t>
            </a:r>
          </a:p>
        </p:txBody>
      </p:sp>
      <p:sp>
        <p:nvSpPr>
          <p:cNvPr id="10243" name="Rectangle 5"/>
          <p:cNvSpPr>
            <a:spLocks noGrp="1" noChangeArrowheads="1"/>
          </p:cNvSpPr>
          <p:nvPr>
            <p:ph idx="1"/>
          </p:nvPr>
        </p:nvSpPr>
        <p:spPr>
          <a:xfrm>
            <a:off x="2209799" y="1876038"/>
            <a:ext cx="8802757" cy="4398637"/>
          </a:xfrm>
        </p:spPr>
        <p:txBody>
          <a:bodyPr>
            <a:normAutofit/>
          </a:bodyPr>
          <a:lstStyle/>
          <a:p>
            <a:pPr lvl="0">
              <a:buFont typeface="Wingdings" panose="05000000000000000000" pitchFamily="2" charset="2"/>
              <a:buChar char="q"/>
            </a:pPr>
            <a:r>
              <a:rPr lang="pt-BR" sz="2800" dirty="0"/>
              <a:t>Através da atividade 02 gerar análises de forma utilizando gráficos dinâmicos</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28</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Tree>
    <p:extLst>
      <p:ext uri="{BB962C8B-B14F-4D97-AF65-F5344CB8AC3E}">
        <p14:creationId xmlns:p14="http://schemas.microsoft.com/office/powerpoint/2010/main" val="3781943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6. Tipos de funções</a:t>
            </a:r>
          </a:p>
        </p:txBody>
      </p:sp>
      <p:sp>
        <p:nvSpPr>
          <p:cNvPr id="10243" name="Rectangle 5"/>
          <p:cNvSpPr>
            <a:spLocks noGrp="1" noChangeArrowheads="1"/>
          </p:cNvSpPr>
          <p:nvPr>
            <p:ph idx="1"/>
          </p:nvPr>
        </p:nvSpPr>
        <p:spPr>
          <a:xfrm>
            <a:off x="2209799" y="1876038"/>
            <a:ext cx="8802757" cy="4398637"/>
          </a:xfrm>
        </p:spPr>
        <p:txBody>
          <a:bodyPr>
            <a:normAutofit/>
          </a:bodyPr>
          <a:lstStyle/>
          <a:p>
            <a:pPr lvl="0">
              <a:buFont typeface="Wingdings" panose="05000000000000000000" pitchFamily="2" charset="2"/>
              <a:buChar char="q"/>
            </a:pPr>
            <a:r>
              <a:rPr lang="pt-BR" sz="2800" dirty="0"/>
              <a:t>6.1. Tipos de funções do Excel</a:t>
            </a:r>
          </a:p>
          <a:p>
            <a:pPr lvl="0">
              <a:buFont typeface="Wingdings" panose="05000000000000000000" pitchFamily="2" charset="2"/>
              <a:buChar char="q"/>
            </a:pPr>
            <a:r>
              <a:rPr lang="pt-BR" sz="2800" dirty="0"/>
              <a:t>6.2. Funções Gerais e Condicional</a:t>
            </a:r>
          </a:p>
          <a:p>
            <a:pPr lvl="0">
              <a:buFont typeface="Wingdings" panose="05000000000000000000" pitchFamily="2" charset="2"/>
              <a:buChar char="q"/>
            </a:pPr>
            <a:r>
              <a:rPr lang="pt-BR" sz="2800" dirty="0"/>
              <a:t>6.3. Funções de Data e Hora</a:t>
            </a:r>
          </a:p>
          <a:p>
            <a:pPr lvl="0">
              <a:buFont typeface="Wingdings" panose="05000000000000000000" pitchFamily="2" charset="2"/>
              <a:buChar char="q"/>
            </a:pPr>
            <a:r>
              <a:rPr lang="pt-BR" sz="2800" dirty="0"/>
              <a:t>6.3. Funções Lógicas</a:t>
            </a:r>
          </a:p>
          <a:p>
            <a:pPr lvl="0">
              <a:buFont typeface="Wingdings" panose="05000000000000000000" pitchFamily="2" charset="2"/>
              <a:buChar char="q"/>
            </a:pPr>
            <a:r>
              <a:rPr lang="pt-BR" sz="2800" dirty="0"/>
              <a:t>6.4. Pesquisa e Referência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29</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Tree>
    <p:extLst>
      <p:ext uri="{BB962C8B-B14F-4D97-AF65-F5344CB8AC3E}">
        <p14:creationId xmlns:p14="http://schemas.microsoft.com/office/powerpoint/2010/main" val="46291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Programa de curso</a:t>
            </a:r>
          </a:p>
        </p:txBody>
      </p:sp>
      <p:sp>
        <p:nvSpPr>
          <p:cNvPr id="10243" name="Rectangle 5"/>
          <p:cNvSpPr>
            <a:spLocks noGrp="1" noChangeArrowheads="1"/>
          </p:cNvSpPr>
          <p:nvPr>
            <p:ph idx="1"/>
          </p:nvPr>
        </p:nvSpPr>
        <p:spPr>
          <a:xfrm>
            <a:off x="2209800" y="1876038"/>
            <a:ext cx="8016766" cy="4398637"/>
          </a:xfrm>
        </p:spPr>
        <p:txBody>
          <a:bodyPr>
            <a:normAutofit/>
          </a:bodyPr>
          <a:lstStyle/>
          <a:p>
            <a:pPr lvl="0">
              <a:buFont typeface="Wingdings" panose="05000000000000000000" pitchFamily="2" charset="2"/>
              <a:buChar char="q"/>
            </a:pPr>
            <a:r>
              <a:rPr lang="pt-BR" sz="2800" dirty="0"/>
              <a:t>1. Personalizando células (Aula 01)</a:t>
            </a:r>
          </a:p>
          <a:p>
            <a:pPr>
              <a:buFont typeface="Wingdings" panose="05000000000000000000" pitchFamily="2" charset="2"/>
              <a:buChar char="q"/>
            </a:pPr>
            <a:r>
              <a:rPr lang="pt-BR" sz="2800" dirty="0"/>
              <a:t>2. Auditoria de células (Aula 01)</a:t>
            </a:r>
          </a:p>
          <a:p>
            <a:pPr>
              <a:buFont typeface="Wingdings" panose="05000000000000000000" pitchFamily="2" charset="2"/>
              <a:buChar char="q"/>
            </a:pPr>
            <a:r>
              <a:rPr lang="pt-BR" sz="2800" dirty="0"/>
              <a:t>3. Filtro Avançado (Aula 01)</a:t>
            </a:r>
          </a:p>
          <a:p>
            <a:pPr>
              <a:buFont typeface="Wingdings" panose="05000000000000000000" pitchFamily="2" charset="2"/>
              <a:buChar char="q"/>
            </a:pPr>
            <a:r>
              <a:rPr lang="pt-BR" sz="2800" b="1" dirty="0"/>
              <a:t>4. Tabela Dinâmica (Aula 02)</a:t>
            </a:r>
          </a:p>
          <a:p>
            <a:pPr>
              <a:buFont typeface="Wingdings" panose="05000000000000000000" pitchFamily="2" charset="2"/>
              <a:buChar char="q"/>
            </a:pPr>
            <a:r>
              <a:rPr lang="pt-BR" sz="2800" b="1" dirty="0"/>
              <a:t>5. Gráfico Dinâmico (Aula 02)</a:t>
            </a:r>
          </a:p>
          <a:p>
            <a:pPr>
              <a:buFont typeface="Wingdings" panose="05000000000000000000" pitchFamily="2" charset="2"/>
              <a:buChar char="q"/>
            </a:pPr>
            <a:r>
              <a:rPr lang="pt-BR" sz="2800" b="1" dirty="0"/>
              <a:t>6. Funções (Aula 02)</a:t>
            </a:r>
          </a:p>
          <a:p>
            <a:pPr marL="0" lvl="0" indent="0">
              <a:buNone/>
            </a:pPr>
            <a:endParaRPr lang="pt-BR" sz="2600" dirty="0"/>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3</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CF001B37-906D-4F32-8626-94BACECFE676}"/>
              </a:ext>
            </a:extLst>
          </p:cNvPr>
          <p:cNvPicPr>
            <a:picLocks noChangeAspect="1"/>
          </p:cNvPicPr>
          <p:nvPr/>
        </p:nvPicPr>
        <p:blipFill>
          <a:blip r:embed="rId3"/>
          <a:stretch>
            <a:fillRect/>
          </a:stretch>
        </p:blipFill>
        <p:spPr>
          <a:xfrm>
            <a:off x="11020425" y="0"/>
            <a:ext cx="1171575" cy="1162050"/>
          </a:xfrm>
          <a:prstGeom prst="rect">
            <a:avLst/>
          </a:prstGeom>
        </p:spPr>
      </p:pic>
    </p:spTree>
    <p:extLst>
      <p:ext uri="{BB962C8B-B14F-4D97-AF65-F5344CB8AC3E}">
        <p14:creationId xmlns:p14="http://schemas.microsoft.com/office/powerpoint/2010/main" val="1161797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Projeto 02</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30</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2" name="Retângulo 1">
            <a:extLst>
              <a:ext uri="{FF2B5EF4-FFF2-40B4-BE49-F238E27FC236}">
                <a16:creationId xmlns:a16="http://schemas.microsoft.com/office/drawing/2014/main" id="{668C772A-1A1F-45BD-AEB8-A846FF7CEB3A}"/>
              </a:ext>
            </a:extLst>
          </p:cNvPr>
          <p:cNvSpPr/>
          <p:nvPr/>
        </p:nvSpPr>
        <p:spPr>
          <a:xfrm>
            <a:off x="1642946" y="1438035"/>
            <a:ext cx="9675542" cy="4247317"/>
          </a:xfrm>
          <a:prstGeom prst="rect">
            <a:avLst/>
          </a:prstGeom>
        </p:spPr>
        <p:txBody>
          <a:bodyPr wrap="square">
            <a:spAutoFit/>
          </a:bodyPr>
          <a:lstStyle/>
          <a:p>
            <a:r>
              <a:rPr lang="pt-BR" dirty="0">
                <a:latin typeface="Arial" panose="020B0604020202020204" pitchFamily="34" charset="0"/>
              </a:rPr>
              <a:t>Baixar o arquivo completo do Banco de Dados de casos de </a:t>
            </a:r>
            <a:r>
              <a:rPr lang="pt-BR" dirty="0" err="1">
                <a:latin typeface="Arial" panose="020B0604020202020204" pitchFamily="34" charset="0"/>
              </a:rPr>
              <a:t>Coronavírus</a:t>
            </a:r>
            <a:r>
              <a:rPr lang="pt-BR" dirty="0">
                <a:latin typeface="Arial" panose="020B0604020202020204" pitchFamily="34" charset="0"/>
              </a:rPr>
              <a:t> em 2019 no seguinte link:</a:t>
            </a:r>
          </a:p>
          <a:p>
            <a:r>
              <a:rPr lang="pt-BR" dirty="0">
                <a:hlinkClick r:id="rId4"/>
              </a:rPr>
              <a:t>https://www.kaggle.com/sudalairajkumar/novel-corona-virus-2019-dataset</a:t>
            </a:r>
            <a:r>
              <a:rPr lang="pt-BR" dirty="0">
                <a:latin typeface="Arial" panose="020B0604020202020204" pitchFamily="34" charset="0"/>
              </a:rPr>
              <a:t> </a:t>
            </a:r>
          </a:p>
          <a:p>
            <a:endParaRPr lang="pt-BR" dirty="0">
              <a:latin typeface="Arial" panose="020B0604020202020204" pitchFamily="34" charset="0"/>
            </a:endParaRPr>
          </a:p>
          <a:p>
            <a:pPr marL="285750" indent="-285750">
              <a:buFont typeface="Arial" panose="020B0604020202020204" pitchFamily="34" charset="0"/>
              <a:buChar char="•"/>
            </a:pPr>
            <a:r>
              <a:rPr lang="pt-BR" dirty="0">
                <a:latin typeface="Arial" panose="020B0604020202020204" pitchFamily="34" charset="0"/>
              </a:rPr>
              <a:t>Escolher dois países/províncias</a:t>
            </a:r>
          </a:p>
          <a:p>
            <a:pPr marL="285750" indent="-285750">
              <a:buFont typeface="Arial" panose="020B0604020202020204" pitchFamily="34" charset="0"/>
              <a:buChar char="•"/>
            </a:pPr>
            <a:r>
              <a:rPr lang="pt-BR" dirty="0">
                <a:latin typeface="Arial" panose="020B0604020202020204" pitchFamily="34" charset="0"/>
              </a:rPr>
              <a:t>Limpar os dados escolhidos</a:t>
            </a:r>
          </a:p>
          <a:p>
            <a:pPr marL="285750" indent="-285750">
              <a:buFont typeface="Arial" panose="020B0604020202020204" pitchFamily="34" charset="0"/>
              <a:buChar char="•"/>
            </a:pPr>
            <a:r>
              <a:rPr lang="pt-BR" dirty="0">
                <a:latin typeface="Arial" panose="020B0604020202020204" pitchFamily="34" charset="0"/>
              </a:rPr>
              <a:t>Formatar a tabela e tipos de dados</a:t>
            </a:r>
          </a:p>
          <a:p>
            <a:pPr marL="285750" indent="-285750">
              <a:buFont typeface="Arial" panose="020B0604020202020204" pitchFamily="34" charset="0"/>
              <a:buChar char="•"/>
            </a:pPr>
            <a:r>
              <a:rPr lang="pt-BR" dirty="0">
                <a:latin typeface="Arial" panose="020B0604020202020204" pitchFamily="34" charset="0"/>
              </a:rPr>
              <a:t>Corrigir os valores acumulados para valores não acumulados</a:t>
            </a:r>
          </a:p>
          <a:p>
            <a:pPr marL="285750" indent="-285750">
              <a:buFont typeface="Arial" panose="020B0604020202020204" pitchFamily="34" charset="0"/>
              <a:buChar char="•"/>
            </a:pPr>
            <a:r>
              <a:rPr lang="pt-BR" dirty="0">
                <a:latin typeface="Arial" panose="020B0604020202020204" pitchFamily="34" charset="0"/>
              </a:rPr>
              <a:t>Realizar a análise descritiva(Medida de tendência central; Medida de dispersão; Análise de Forma) para ambos os países escolhidos.</a:t>
            </a:r>
          </a:p>
          <a:p>
            <a:pPr marL="285750" indent="-285750">
              <a:buFont typeface="Arial" panose="020B0604020202020204" pitchFamily="34" charset="0"/>
              <a:buChar char="•"/>
            </a:pPr>
            <a:r>
              <a:rPr lang="pt-BR" dirty="0">
                <a:latin typeface="Arial" panose="020B0604020202020204" pitchFamily="34" charset="0"/>
              </a:rPr>
              <a:t>Para as medidas de tendência central e dispersão, utilizar a tabela de contingência para um país, e as fórmulas do Excel para o outro.</a:t>
            </a:r>
          </a:p>
          <a:p>
            <a:pPr marL="285750" indent="-285750">
              <a:buFont typeface="Arial" panose="020B0604020202020204" pitchFamily="34" charset="0"/>
              <a:buChar char="•"/>
            </a:pPr>
            <a:r>
              <a:rPr lang="pt-BR" dirty="0">
                <a:latin typeface="Arial" panose="020B0604020202020204" pitchFamily="34" charset="0"/>
              </a:rPr>
              <a:t>Escolher um ou mais tipos de gráficos para representar sua análise.</a:t>
            </a:r>
          </a:p>
          <a:p>
            <a:pPr marL="285750" indent="-285750">
              <a:buFont typeface="Arial" panose="020B0604020202020204" pitchFamily="34" charset="0"/>
              <a:buChar char="•"/>
            </a:pPr>
            <a:r>
              <a:rPr lang="pt-BR" dirty="0">
                <a:latin typeface="Arial" panose="020B0604020202020204" pitchFamily="34" charset="0"/>
              </a:rPr>
              <a:t>Criar um dashboard com pelo menos 3 gráficos dinâmicos</a:t>
            </a:r>
          </a:p>
          <a:p>
            <a:pPr marL="285750" indent="-285750">
              <a:buFont typeface="Arial" panose="020B0604020202020204" pitchFamily="34" charset="0"/>
              <a:buChar char="•"/>
            </a:pPr>
            <a:endParaRPr lang="pt-BR" b="0" i="0" dirty="0">
              <a:effectLst/>
              <a:latin typeface="Arial" panose="020B0604020202020204" pitchFamily="34" charset="0"/>
            </a:endParaRPr>
          </a:p>
        </p:txBody>
      </p:sp>
    </p:spTree>
    <p:extLst>
      <p:ext uri="{BB962C8B-B14F-4D97-AF65-F5344CB8AC3E}">
        <p14:creationId xmlns:p14="http://schemas.microsoft.com/office/powerpoint/2010/main" val="1068702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a:xfrm>
            <a:off x="4821540" y="2651693"/>
            <a:ext cx="3503075" cy="1280890"/>
          </a:xfrm>
        </p:spPr>
        <p:txBody>
          <a:bodyPr/>
          <a:lstStyle/>
          <a:p>
            <a:pPr>
              <a:defRPr/>
            </a:pPr>
            <a:r>
              <a:rPr lang="pt-BR" altLang="pt-BR" dirty="0">
                <a:solidFill>
                  <a:schemeClr val="tx1">
                    <a:lumMod val="75000"/>
                    <a:lumOff val="25000"/>
                  </a:schemeClr>
                </a:solidFill>
              </a:rPr>
              <a:t>Bibliografia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31</a:t>
            </a:fld>
            <a:endParaRPr lang="pt-BR" altLang="pt-BR"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774869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Contatos</a:t>
            </a:r>
          </a:p>
        </p:txBody>
      </p:sp>
      <p:sp>
        <p:nvSpPr>
          <p:cNvPr id="10243" name="Rectangle 5"/>
          <p:cNvSpPr>
            <a:spLocks noGrp="1" noChangeArrowheads="1"/>
          </p:cNvSpPr>
          <p:nvPr>
            <p:ph idx="1"/>
          </p:nvPr>
        </p:nvSpPr>
        <p:spPr>
          <a:xfrm>
            <a:off x="2209799" y="1876038"/>
            <a:ext cx="8802757" cy="4398637"/>
          </a:xfrm>
        </p:spPr>
        <p:txBody>
          <a:bodyPr>
            <a:normAutofit/>
          </a:bodyPr>
          <a:lstStyle/>
          <a:p>
            <a:pPr marL="0" lvl="0" indent="0">
              <a:buNone/>
            </a:pPr>
            <a:r>
              <a:rPr lang="pt-BR" sz="2800" dirty="0"/>
              <a:t>	 maxlevel.cursos@gmail.com</a:t>
            </a:r>
          </a:p>
          <a:p>
            <a:pPr lvl="0">
              <a:buFont typeface="Wingdings" panose="05000000000000000000" pitchFamily="2" charset="2"/>
              <a:buChar char="q"/>
            </a:pPr>
            <a:r>
              <a:rPr lang="pt-BR" sz="2800" b="1" dirty="0"/>
              <a:t> </a:t>
            </a:r>
            <a:r>
              <a:rPr lang="pt-BR" sz="2800" dirty="0"/>
              <a:t>@</a:t>
            </a:r>
            <a:r>
              <a:rPr lang="pt-BR" sz="2800" dirty="0" err="1"/>
              <a:t>maxlevel.capacitaoes</a:t>
            </a:r>
            <a:endParaRPr lang="pt-BR" sz="2800" dirty="0"/>
          </a:p>
          <a:p>
            <a:pPr lvl="0">
              <a:buFont typeface="Wingdings" panose="05000000000000000000" pitchFamily="2" charset="2"/>
              <a:buChar char="q"/>
            </a:pPr>
            <a:r>
              <a:rPr lang="pt-BR" sz="2800" dirty="0"/>
              <a:t>  https://maxlevel.com.br/</a:t>
            </a:r>
          </a:p>
          <a:p>
            <a:pPr marL="0" lvl="0" indent="0">
              <a:buNone/>
            </a:pPr>
            <a:endParaRPr lang="pt-BR" sz="2800" dirty="0"/>
          </a:p>
          <a:p>
            <a:pPr lvl="0">
              <a:buFont typeface="Wingdings" panose="05000000000000000000" pitchFamily="2" charset="2"/>
              <a:buChar char="q"/>
            </a:pPr>
            <a:endParaRPr lang="pt-BR" sz="2800" dirty="0"/>
          </a:p>
          <a:p>
            <a:pPr marL="0" lvl="0" indent="0">
              <a:buNone/>
            </a:pPr>
            <a:r>
              <a:rPr lang="pt-BR" sz="2800" dirty="0"/>
              <a:t>	kaio@det.ufc.br</a:t>
            </a:r>
          </a:p>
          <a:p>
            <a:pPr lvl="0">
              <a:buFont typeface="Wingdings" panose="05000000000000000000" pitchFamily="2" charset="2"/>
              <a:buChar char="q"/>
            </a:pPr>
            <a:r>
              <a:rPr lang="pt-BR" sz="2800" dirty="0"/>
              <a:t> @</a:t>
            </a:r>
            <a:r>
              <a:rPr lang="pt-BR" sz="2800" dirty="0" err="1"/>
              <a:t>kaio_mesquitaa</a:t>
            </a:r>
            <a:endParaRPr lang="pt-BR" sz="2800" dirty="0"/>
          </a:p>
          <a:p>
            <a:pPr marL="457200" lvl="1" indent="0">
              <a:buNone/>
            </a:pPr>
            <a:r>
              <a:rPr lang="pt-BR" sz="2600" dirty="0"/>
              <a:t> https://github.com/kaiomesquita</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32</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85D6BF96-9211-40C0-A4A5-242E9C1D4A09}"/>
              </a:ext>
            </a:extLst>
          </p:cNvPr>
          <p:cNvPicPr>
            <a:picLocks noChangeAspect="1"/>
          </p:cNvPicPr>
          <p:nvPr/>
        </p:nvPicPr>
        <p:blipFill>
          <a:blip r:embed="rId3"/>
          <a:stretch>
            <a:fillRect/>
          </a:stretch>
        </p:blipFill>
        <p:spPr>
          <a:xfrm>
            <a:off x="2218983" y="1930405"/>
            <a:ext cx="465354" cy="465354"/>
          </a:xfrm>
          <a:prstGeom prst="rect">
            <a:avLst/>
          </a:prstGeom>
        </p:spPr>
      </p:pic>
      <p:pic>
        <p:nvPicPr>
          <p:cNvPr id="10" name="Imagem 9">
            <a:extLst>
              <a:ext uri="{FF2B5EF4-FFF2-40B4-BE49-F238E27FC236}">
                <a16:creationId xmlns:a16="http://schemas.microsoft.com/office/drawing/2014/main" id="{6347502A-2A53-4CB6-A188-A6C3EC6FCCD6}"/>
              </a:ext>
            </a:extLst>
          </p:cNvPr>
          <p:cNvPicPr>
            <a:picLocks noChangeAspect="1"/>
          </p:cNvPicPr>
          <p:nvPr/>
        </p:nvPicPr>
        <p:blipFill>
          <a:blip r:embed="rId3"/>
          <a:stretch>
            <a:fillRect/>
          </a:stretch>
        </p:blipFill>
        <p:spPr>
          <a:xfrm>
            <a:off x="2281639" y="4683490"/>
            <a:ext cx="465354" cy="465354"/>
          </a:xfrm>
          <a:prstGeom prst="rect">
            <a:avLst/>
          </a:prstGeom>
        </p:spPr>
      </p:pic>
      <p:pic>
        <p:nvPicPr>
          <p:cNvPr id="11" name="Imagem 10">
            <a:extLst>
              <a:ext uri="{FF2B5EF4-FFF2-40B4-BE49-F238E27FC236}">
                <a16:creationId xmlns:a16="http://schemas.microsoft.com/office/drawing/2014/main" id="{23B79AAA-712C-4C54-99C7-EC55A221C02D}"/>
              </a:ext>
            </a:extLst>
          </p:cNvPr>
          <p:cNvPicPr>
            <a:picLocks noChangeAspect="1"/>
          </p:cNvPicPr>
          <p:nvPr/>
        </p:nvPicPr>
        <p:blipFill>
          <a:blip r:embed="rId4"/>
          <a:stretch>
            <a:fillRect/>
          </a:stretch>
        </p:blipFill>
        <p:spPr>
          <a:xfrm>
            <a:off x="2261195" y="5770369"/>
            <a:ext cx="463521" cy="463521"/>
          </a:xfrm>
          <a:prstGeom prst="rect">
            <a:avLst/>
          </a:prstGeom>
        </p:spPr>
      </p:pic>
      <p:pic>
        <p:nvPicPr>
          <p:cNvPr id="13" name="Imagem 12">
            <a:extLst>
              <a:ext uri="{FF2B5EF4-FFF2-40B4-BE49-F238E27FC236}">
                <a16:creationId xmlns:a16="http://schemas.microsoft.com/office/drawing/2014/main" id="{25440BA8-C6C4-4DE1-9453-8EBCC595152F}"/>
              </a:ext>
            </a:extLst>
          </p:cNvPr>
          <p:cNvPicPr>
            <a:picLocks noChangeAspect="1"/>
          </p:cNvPicPr>
          <p:nvPr/>
        </p:nvPicPr>
        <p:blipFill>
          <a:blip r:embed="rId5"/>
          <a:stretch>
            <a:fillRect/>
          </a:stretch>
        </p:blipFill>
        <p:spPr>
          <a:xfrm>
            <a:off x="2234691" y="2421164"/>
            <a:ext cx="490025" cy="490025"/>
          </a:xfrm>
          <a:prstGeom prst="rect">
            <a:avLst/>
          </a:prstGeom>
        </p:spPr>
      </p:pic>
      <p:pic>
        <p:nvPicPr>
          <p:cNvPr id="17" name="Imagem 16">
            <a:extLst>
              <a:ext uri="{FF2B5EF4-FFF2-40B4-BE49-F238E27FC236}">
                <a16:creationId xmlns:a16="http://schemas.microsoft.com/office/drawing/2014/main" id="{5B9B49DF-26A8-4BAE-A96D-F8DBA6392D44}"/>
              </a:ext>
            </a:extLst>
          </p:cNvPr>
          <p:cNvPicPr>
            <a:picLocks noChangeAspect="1"/>
          </p:cNvPicPr>
          <p:nvPr/>
        </p:nvPicPr>
        <p:blipFill>
          <a:blip r:embed="rId5"/>
          <a:stretch>
            <a:fillRect/>
          </a:stretch>
        </p:blipFill>
        <p:spPr>
          <a:xfrm>
            <a:off x="2247942" y="5208680"/>
            <a:ext cx="490025" cy="490025"/>
          </a:xfrm>
          <a:prstGeom prst="rect">
            <a:avLst/>
          </a:prstGeom>
        </p:spPr>
      </p:pic>
      <p:pic>
        <p:nvPicPr>
          <p:cNvPr id="15" name="Imagem 14">
            <a:extLst>
              <a:ext uri="{FF2B5EF4-FFF2-40B4-BE49-F238E27FC236}">
                <a16:creationId xmlns:a16="http://schemas.microsoft.com/office/drawing/2014/main" id="{CB199632-D909-4FAB-AE1D-EE827EEB2313}"/>
              </a:ext>
            </a:extLst>
          </p:cNvPr>
          <p:cNvPicPr>
            <a:picLocks noChangeAspect="1"/>
          </p:cNvPicPr>
          <p:nvPr/>
        </p:nvPicPr>
        <p:blipFill>
          <a:blip r:embed="rId6"/>
          <a:stretch>
            <a:fillRect/>
          </a:stretch>
        </p:blipFill>
        <p:spPr>
          <a:xfrm>
            <a:off x="2218984" y="2948974"/>
            <a:ext cx="589406" cy="589406"/>
          </a:xfrm>
          <a:prstGeom prst="rect">
            <a:avLst/>
          </a:prstGeom>
        </p:spPr>
      </p:pic>
    </p:spTree>
    <p:extLst>
      <p:ext uri="{BB962C8B-B14F-4D97-AF65-F5344CB8AC3E}">
        <p14:creationId xmlns:p14="http://schemas.microsoft.com/office/powerpoint/2010/main" val="315788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Programa de curso</a:t>
            </a:r>
          </a:p>
        </p:txBody>
      </p:sp>
      <p:sp>
        <p:nvSpPr>
          <p:cNvPr id="10243" name="Rectangle 5"/>
          <p:cNvSpPr>
            <a:spLocks noGrp="1" noChangeArrowheads="1"/>
          </p:cNvSpPr>
          <p:nvPr>
            <p:ph idx="1"/>
          </p:nvPr>
        </p:nvSpPr>
        <p:spPr>
          <a:xfrm>
            <a:off x="2209800" y="1876038"/>
            <a:ext cx="9855820" cy="4398637"/>
          </a:xfrm>
        </p:spPr>
        <p:txBody>
          <a:bodyPr>
            <a:normAutofit/>
          </a:bodyPr>
          <a:lstStyle/>
          <a:p>
            <a:pPr>
              <a:buFont typeface="Wingdings" panose="05000000000000000000" pitchFamily="2" charset="2"/>
              <a:buChar char="q"/>
            </a:pPr>
            <a:r>
              <a:rPr lang="pt-BR" sz="2800" dirty="0"/>
              <a:t>7. Suplementos (Aula 03)</a:t>
            </a:r>
          </a:p>
          <a:p>
            <a:pPr>
              <a:buFont typeface="Wingdings" panose="05000000000000000000" pitchFamily="2" charset="2"/>
              <a:buChar char="q"/>
            </a:pPr>
            <a:r>
              <a:rPr lang="pt-BR" sz="2800" dirty="0"/>
              <a:t>8. Cenários (Aula 03)</a:t>
            </a:r>
          </a:p>
          <a:p>
            <a:pPr>
              <a:buFont typeface="Wingdings" panose="05000000000000000000" pitchFamily="2" charset="2"/>
              <a:buChar char="q"/>
            </a:pPr>
            <a:r>
              <a:rPr lang="pt-BR" sz="2800" dirty="0"/>
              <a:t>9. Atingir Metas (Aula 03)</a:t>
            </a:r>
          </a:p>
          <a:p>
            <a:pPr>
              <a:buFont typeface="Wingdings" panose="05000000000000000000" pitchFamily="2" charset="2"/>
              <a:buChar char="q"/>
            </a:pPr>
            <a:r>
              <a:rPr lang="pt-BR" sz="2800" dirty="0"/>
              <a:t>10. Análise de sensibilidade do Solver (Aula 03)</a:t>
            </a:r>
          </a:p>
          <a:p>
            <a:pPr>
              <a:buFont typeface="Wingdings" panose="05000000000000000000" pitchFamily="2" charset="2"/>
              <a:buChar char="q"/>
            </a:pPr>
            <a:r>
              <a:rPr lang="pt-BR" sz="2800" dirty="0"/>
              <a:t>11. Criando formulários (Aula 04)</a:t>
            </a:r>
          </a:p>
          <a:p>
            <a:pPr>
              <a:buFont typeface="Wingdings" panose="05000000000000000000" pitchFamily="2" charset="2"/>
              <a:buChar char="q"/>
            </a:pPr>
            <a:r>
              <a:rPr lang="pt-BR" sz="2800" dirty="0"/>
              <a:t>* Metodologia Científica - Relatórios (Aula 04)</a:t>
            </a:r>
          </a:p>
          <a:p>
            <a:pPr>
              <a:buFont typeface="Wingdings" panose="05000000000000000000" pitchFamily="2" charset="2"/>
              <a:buChar char="q"/>
            </a:pPr>
            <a:r>
              <a:rPr lang="pt-BR" sz="2600" dirty="0"/>
              <a:t>12. Macros no Excel </a:t>
            </a:r>
            <a:r>
              <a:rPr lang="pt-BR" sz="2400" dirty="0"/>
              <a:t>(Aula 05)</a:t>
            </a:r>
            <a:endParaRPr lang="pt-BR" sz="2600" dirty="0"/>
          </a:p>
          <a:p>
            <a:pPr>
              <a:buFont typeface="Wingdings" panose="05000000000000000000" pitchFamily="2" charset="2"/>
              <a:buChar char="q"/>
            </a:pPr>
            <a:r>
              <a:rPr lang="pt-BR" sz="2600" dirty="0"/>
              <a:t>13. </a:t>
            </a:r>
            <a:r>
              <a:rPr lang="pt-BR" sz="2600" dirty="0" err="1"/>
              <a:t>Programaçõ</a:t>
            </a:r>
            <a:r>
              <a:rPr lang="pt-BR" sz="2600" dirty="0"/>
              <a:t> VBA </a:t>
            </a:r>
            <a:r>
              <a:rPr lang="pt-BR" sz="2800" dirty="0"/>
              <a:t>(Aula 05)</a:t>
            </a:r>
            <a:endParaRPr lang="pt-BR" sz="3200" dirty="0"/>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4</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094A4AF0-284D-4465-99F1-6540C8107DF4}"/>
              </a:ext>
            </a:extLst>
          </p:cNvPr>
          <p:cNvPicPr>
            <a:picLocks noChangeAspect="1"/>
          </p:cNvPicPr>
          <p:nvPr/>
        </p:nvPicPr>
        <p:blipFill>
          <a:blip r:embed="rId3"/>
          <a:stretch>
            <a:fillRect/>
          </a:stretch>
        </p:blipFill>
        <p:spPr>
          <a:xfrm>
            <a:off x="11020425" y="0"/>
            <a:ext cx="1171575" cy="1162050"/>
          </a:xfrm>
          <a:prstGeom prst="rect">
            <a:avLst/>
          </a:prstGeom>
        </p:spPr>
      </p:pic>
    </p:spTree>
    <p:extLst>
      <p:ext uri="{BB962C8B-B14F-4D97-AF65-F5344CB8AC3E}">
        <p14:creationId xmlns:p14="http://schemas.microsoft.com/office/powerpoint/2010/main" val="1266796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Projeto 01</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5</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2" name="Retângulo 1">
            <a:extLst>
              <a:ext uri="{FF2B5EF4-FFF2-40B4-BE49-F238E27FC236}">
                <a16:creationId xmlns:a16="http://schemas.microsoft.com/office/drawing/2014/main" id="{668C772A-1A1F-45BD-AEB8-A846FF7CEB3A}"/>
              </a:ext>
            </a:extLst>
          </p:cNvPr>
          <p:cNvSpPr/>
          <p:nvPr/>
        </p:nvSpPr>
        <p:spPr>
          <a:xfrm>
            <a:off x="1642946" y="1438035"/>
            <a:ext cx="9675542" cy="3693319"/>
          </a:xfrm>
          <a:prstGeom prst="rect">
            <a:avLst/>
          </a:prstGeom>
        </p:spPr>
        <p:txBody>
          <a:bodyPr wrap="square">
            <a:spAutoFit/>
          </a:bodyPr>
          <a:lstStyle/>
          <a:p>
            <a:r>
              <a:rPr lang="pt-BR" b="1" dirty="0">
                <a:latin typeface="Arial" panose="020B0604020202020204" pitchFamily="34" charset="0"/>
              </a:rPr>
              <a:t>O uso de cartão de crédito é bastante comum nos dias de hoje  e um uso correto dele </a:t>
            </a:r>
          </a:p>
          <a:p>
            <a:r>
              <a:rPr lang="pt-BR" b="1" dirty="0">
                <a:latin typeface="Arial" panose="020B0604020202020204" pitchFamily="34" charset="0"/>
              </a:rPr>
              <a:t>realmente ajuda na construção de uma boa pontuação de crédito. Quão importante é a </a:t>
            </a:r>
          </a:p>
          <a:p>
            <a:r>
              <a:rPr lang="pt-BR" b="1" dirty="0">
                <a:latin typeface="Arial" panose="020B0604020202020204" pitchFamily="34" charset="0"/>
              </a:rPr>
              <a:t>pontuação de crédito? Sempre que você precisa realizar uma compra a prazo, sua pontuação de crédito é consultada e pode ser o fator decisivo na aprovação da sua compra. No entanto, a inadimplência pode fazer com que a pontuação de crédito caia. Não apenas a pontuação de crédito cai, como também haverá um efeito adverso sobre o limite de crédito e empréstimos futuros de qualquer tipo.</a:t>
            </a:r>
          </a:p>
          <a:p>
            <a:endParaRPr lang="pt-BR" b="1" i="0" dirty="0">
              <a:effectLst/>
              <a:latin typeface="Arial" panose="020B0604020202020204" pitchFamily="34" charset="0"/>
            </a:endParaRPr>
          </a:p>
          <a:p>
            <a:r>
              <a:rPr lang="pt-BR" b="1" dirty="0"/>
              <a:t>Neste projeto, estaremos lidando com um histórico de pagamentos de clientes</a:t>
            </a:r>
          </a:p>
          <a:p>
            <a:r>
              <a:rPr lang="pt-BR" b="1" dirty="0"/>
              <a:t>em Taiwan. O conjunto de dados tem 24 atributos e um rótulo de classe e existem 30000 instâncias. </a:t>
            </a:r>
          </a:p>
          <a:p>
            <a:endParaRPr lang="pt-BR" b="1" i="0" dirty="0">
              <a:effectLst/>
              <a:latin typeface="Arial" panose="020B0604020202020204" pitchFamily="34" charset="0"/>
            </a:endParaRPr>
          </a:p>
          <a:p>
            <a:r>
              <a:rPr lang="pt-BR" dirty="0"/>
              <a:t>https://archive.ics.uci.edu/ml/datasets/default+of+credit+card+clients#</a:t>
            </a:r>
            <a:endParaRPr lang="pt-BR" b="0" i="0" dirty="0">
              <a:effectLst/>
              <a:latin typeface="Arial" panose="020B0604020202020204" pitchFamily="34" charset="0"/>
            </a:endParaRPr>
          </a:p>
        </p:txBody>
      </p:sp>
    </p:spTree>
    <p:extLst>
      <p:ext uri="{BB962C8B-B14F-4D97-AF65-F5344CB8AC3E}">
        <p14:creationId xmlns:p14="http://schemas.microsoft.com/office/powerpoint/2010/main" val="180031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Projeto 01</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6</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pic>
        <p:nvPicPr>
          <p:cNvPr id="3" name="Imagem 2">
            <a:extLst>
              <a:ext uri="{FF2B5EF4-FFF2-40B4-BE49-F238E27FC236}">
                <a16:creationId xmlns:a16="http://schemas.microsoft.com/office/drawing/2014/main" id="{4BA661A8-193E-42DA-AF4D-74F291780C08}"/>
              </a:ext>
            </a:extLst>
          </p:cNvPr>
          <p:cNvPicPr>
            <a:picLocks noChangeAspect="1"/>
          </p:cNvPicPr>
          <p:nvPr/>
        </p:nvPicPr>
        <p:blipFill>
          <a:blip r:embed="rId4"/>
          <a:stretch>
            <a:fillRect/>
          </a:stretch>
        </p:blipFill>
        <p:spPr>
          <a:xfrm>
            <a:off x="3199064" y="1264555"/>
            <a:ext cx="5793872" cy="5351678"/>
          </a:xfrm>
          <a:prstGeom prst="rect">
            <a:avLst/>
          </a:prstGeom>
        </p:spPr>
      </p:pic>
    </p:spTree>
    <p:extLst>
      <p:ext uri="{BB962C8B-B14F-4D97-AF65-F5344CB8AC3E}">
        <p14:creationId xmlns:p14="http://schemas.microsoft.com/office/powerpoint/2010/main" val="2664958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Projeto 01</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7</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
        <p:nvSpPr>
          <p:cNvPr id="2" name="Retângulo 1">
            <a:extLst>
              <a:ext uri="{FF2B5EF4-FFF2-40B4-BE49-F238E27FC236}">
                <a16:creationId xmlns:a16="http://schemas.microsoft.com/office/drawing/2014/main" id="{668C772A-1A1F-45BD-AEB8-A846FF7CEB3A}"/>
              </a:ext>
            </a:extLst>
          </p:cNvPr>
          <p:cNvSpPr/>
          <p:nvPr/>
        </p:nvSpPr>
        <p:spPr>
          <a:xfrm>
            <a:off x="1642946" y="1438035"/>
            <a:ext cx="9675542" cy="4801314"/>
          </a:xfrm>
          <a:prstGeom prst="rect">
            <a:avLst/>
          </a:prstGeom>
        </p:spPr>
        <p:txBody>
          <a:bodyPr wrap="square">
            <a:spAutoFit/>
          </a:bodyPr>
          <a:lstStyle/>
          <a:p>
            <a:r>
              <a:rPr lang="pt-BR" dirty="0">
                <a:latin typeface="Arial" panose="020B0604020202020204" pitchFamily="34" charset="0"/>
              </a:rPr>
              <a:t>Agora imagine que você é um analista de dados dessa empresa. Antes de fazer qualquer análise preditiva, você deve tratar os dados. Segue abaixo algumas especificações de tratamento:</a:t>
            </a:r>
          </a:p>
          <a:p>
            <a:pPr marL="285750" indent="-285750">
              <a:buFont typeface="Arial" panose="020B0604020202020204" pitchFamily="34" charset="0"/>
              <a:buChar char="•"/>
            </a:pPr>
            <a:r>
              <a:rPr lang="pt-BR" dirty="0">
                <a:latin typeface="Arial" panose="020B0604020202020204" pitchFamily="34" charset="0"/>
              </a:rPr>
              <a:t>Passar o arquivo </a:t>
            </a:r>
            <a:r>
              <a:rPr lang="pt-BR" dirty="0" err="1">
                <a:latin typeface="Arial" panose="020B0604020202020204" pitchFamily="34" charset="0"/>
              </a:rPr>
              <a:t>csv</a:t>
            </a:r>
            <a:r>
              <a:rPr lang="pt-BR" dirty="0">
                <a:latin typeface="Arial" panose="020B0604020202020204" pitchFamily="34" charset="0"/>
              </a:rPr>
              <a:t>(Separado por vírgula) para </a:t>
            </a:r>
            <a:r>
              <a:rPr lang="pt-BR" dirty="0" err="1">
                <a:latin typeface="Arial" panose="020B0604020202020204" pitchFamily="34" charset="0"/>
              </a:rPr>
              <a:t>xls</a:t>
            </a:r>
            <a:r>
              <a:rPr lang="pt-BR" dirty="0">
                <a:latin typeface="Arial" panose="020B0604020202020204" pitchFamily="34" charset="0"/>
              </a:rPr>
              <a:t> (Separado por coluna)</a:t>
            </a:r>
          </a:p>
          <a:p>
            <a:pPr marL="285750" indent="-285750">
              <a:buFont typeface="Arial" panose="020B0604020202020204" pitchFamily="34" charset="0"/>
              <a:buChar char="•"/>
            </a:pPr>
            <a:r>
              <a:rPr lang="pt-BR" dirty="0">
                <a:latin typeface="Arial" panose="020B0604020202020204" pitchFamily="34" charset="0"/>
              </a:rPr>
              <a:t>Alterar o cabeçalho para nomes compreensíveis para as análises posteriores</a:t>
            </a:r>
          </a:p>
          <a:p>
            <a:pPr marL="285750" indent="-285750">
              <a:buFont typeface="Arial" panose="020B0604020202020204" pitchFamily="34" charset="0"/>
              <a:buChar char="•"/>
            </a:pPr>
            <a:r>
              <a:rPr lang="pt-BR" dirty="0">
                <a:latin typeface="Arial" panose="020B0604020202020204" pitchFamily="34" charset="0"/>
              </a:rPr>
              <a:t>Formatar o tipo de dado de cada coluna</a:t>
            </a:r>
          </a:p>
          <a:p>
            <a:pPr marL="285750" indent="-285750">
              <a:buFont typeface="Arial" panose="020B0604020202020204" pitchFamily="34" charset="0"/>
              <a:buChar char="•"/>
            </a:pPr>
            <a:r>
              <a:rPr lang="pt-BR" dirty="0">
                <a:latin typeface="Arial" panose="020B0604020202020204" pitchFamily="34" charset="0"/>
              </a:rPr>
              <a:t>Alterar valores numéricos para categóricos quando necessário</a:t>
            </a:r>
          </a:p>
          <a:p>
            <a:pPr marL="285750" indent="-285750">
              <a:buFont typeface="Arial" panose="020B0604020202020204" pitchFamily="34" charset="0"/>
              <a:buChar char="•"/>
            </a:pPr>
            <a:r>
              <a:rPr lang="pt-BR" dirty="0">
                <a:latin typeface="Arial" panose="020B0604020202020204" pitchFamily="34" charset="0"/>
              </a:rPr>
              <a:t>Limpar dados </a:t>
            </a:r>
            <a:r>
              <a:rPr lang="pt-BR" dirty="0" err="1">
                <a:latin typeface="Arial" panose="020B0604020202020204" pitchFamily="34" charset="0"/>
              </a:rPr>
              <a:t>missing</a:t>
            </a:r>
            <a:r>
              <a:rPr lang="pt-BR" dirty="0">
                <a:latin typeface="Arial" panose="020B0604020202020204" pitchFamily="34" charset="0"/>
              </a:rPr>
              <a:t> (dados nulos) utilizando o filtro</a:t>
            </a:r>
          </a:p>
          <a:p>
            <a:pPr marL="285750" indent="-285750">
              <a:buFont typeface="Arial" panose="020B0604020202020204" pitchFamily="34" charset="0"/>
              <a:buChar char="•"/>
            </a:pPr>
            <a:r>
              <a:rPr lang="pt-BR" dirty="0">
                <a:latin typeface="Arial" panose="020B0604020202020204" pitchFamily="34" charset="0"/>
              </a:rPr>
              <a:t>Filtrar os 15 maiores inadimplentes do sexo masculino</a:t>
            </a:r>
          </a:p>
          <a:p>
            <a:pPr marL="285750" indent="-285750">
              <a:buFont typeface="Arial" panose="020B0604020202020204" pitchFamily="34" charset="0"/>
              <a:buChar char="•"/>
            </a:pPr>
            <a:r>
              <a:rPr lang="pt-BR" dirty="0">
                <a:latin typeface="Arial" panose="020B0604020202020204" pitchFamily="34" charset="0"/>
              </a:rPr>
              <a:t>Filtrar os 20 maiores inadimplentes com nível de escolaridade do ensino médio</a:t>
            </a:r>
          </a:p>
          <a:p>
            <a:pPr marL="285750" indent="-285750">
              <a:buFont typeface="Arial" panose="020B0604020202020204" pitchFamily="34" charset="0"/>
              <a:buChar char="•"/>
            </a:pPr>
            <a:r>
              <a:rPr lang="pt-BR" dirty="0">
                <a:latin typeface="Arial" panose="020B0604020202020204" pitchFamily="34" charset="0"/>
              </a:rPr>
              <a:t>Quantas pessoas estavam inadimplentes em julho?</a:t>
            </a:r>
          </a:p>
          <a:p>
            <a:pPr marL="285750" indent="-285750">
              <a:buFont typeface="Arial" panose="020B0604020202020204" pitchFamily="34" charset="0"/>
              <a:buChar char="•"/>
            </a:pPr>
            <a:r>
              <a:rPr lang="pt-BR" dirty="0">
                <a:latin typeface="Arial" panose="020B0604020202020204" pitchFamily="34" charset="0"/>
              </a:rPr>
              <a:t>Criar uma fórmula para qualquer análise que você julgue necessária e mostrar a precedência da fórmula e o fluxograma da precedência</a:t>
            </a:r>
          </a:p>
          <a:p>
            <a:pPr marL="285750" indent="-285750">
              <a:buFont typeface="Arial" panose="020B0604020202020204" pitchFamily="34" charset="0"/>
              <a:buChar char="•"/>
            </a:pPr>
            <a:r>
              <a:rPr lang="pt-BR" dirty="0">
                <a:latin typeface="Arial" panose="020B0604020202020204" pitchFamily="34" charset="0"/>
              </a:rPr>
              <a:t>Utilizar nomenclatura de células pras as manipulações</a:t>
            </a:r>
          </a:p>
          <a:p>
            <a:pPr marL="285750" indent="-285750">
              <a:buFont typeface="Arial" panose="020B0604020202020204" pitchFamily="34" charset="0"/>
              <a:buChar char="•"/>
            </a:pPr>
            <a:r>
              <a:rPr lang="pt-BR" dirty="0">
                <a:latin typeface="Arial" panose="020B0604020202020204" pitchFamily="34" charset="0"/>
              </a:rPr>
              <a:t>Para que os dados sejam verídicos, menos da metade dos clientes devem ser inadimplentes, caso contrário o banco estaria falido. Prove que os dados são verídicos.</a:t>
            </a:r>
          </a:p>
          <a:p>
            <a:pPr marL="285750" indent="-285750">
              <a:buFont typeface="Arial" panose="020B0604020202020204" pitchFamily="34" charset="0"/>
              <a:buChar char="•"/>
            </a:pPr>
            <a:endParaRPr lang="pt-BR" b="0" i="0" dirty="0">
              <a:effectLst/>
              <a:latin typeface="Arial" panose="020B0604020202020204" pitchFamily="34" charset="0"/>
            </a:endParaRPr>
          </a:p>
        </p:txBody>
      </p:sp>
    </p:spTree>
    <p:extLst>
      <p:ext uri="{BB962C8B-B14F-4D97-AF65-F5344CB8AC3E}">
        <p14:creationId xmlns:p14="http://schemas.microsoft.com/office/powerpoint/2010/main" val="3849657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4. Tabela Dinâmica</a:t>
            </a:r>
          </a:p>
        </p:txBody>
      </p:sp>
      <p:sp>
        <p:nvSpPr>
          <p:cNvPr id="10243" name="Rectangle 5"/>
          <p:cNvSpPr>
            <a:spLocks noGrp="1" noChangeArrowheads="1"/>
          </p:cNvSpPr>
          <p:nvPr>
            <p:ph idx="1"/>
          </p:nvPr>
        </p:nvSpPr>
        <p:spPr>
          <a:xfrm>
            <a:off x="2209799" y="1876038"/>
            <a:ext cx="8802757" cy="4398637"/>
          </a:xfrm>
        </p:spPr>
        <p:txBody>
          <a:bodyPr>
            <a:normAutofit/>
          </a:bodyPr>
          <a:lstStyle/>
          <a:p>
            <a:pPr lvl="0">
              <a:buFont typeface="Wingdings" panose="05000000000000000000" pitchFamily="2" charset="2"/>
              <a:buChar char="q"/>
            </a:pPr>
            <a:r>
              <a:rPr lang="pt-BR" sz="2800" dirty="0"/>
              <a:t>4.1. Relatório Dinâmico</a:t>
            </a:r>
          </a:p>
          <a:p>
            <a:pPr lvl="0">
              <a:buFont typeface="Wingdings" panose="05000000000000000000" pitchFamily="2" charset="2"/>
              <a:buChar char="q"/>
            </a:pPr>
            <a:r>
              <a:rPr lang="pt-BR" sz="2800" dirty="0"/>
              <a:t>4.2. Inserindo Dados</a:t>
            </a:r>
          </a:p>
          <a:p>
            <a:pPr lvl="0">
              <a:buFont typeface="Wingdings" panose="05000000000000000000" pitchFamily="2" charset="2"/>
              <a:buChar char="q"/>
            </a:pPr>
            <a:r>
              <a:rPr lang="pt-BR" sz="2800" dirty="0"/>
              <a:t>4.3 Analisando Dados</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8</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Tree>
    <p:extLst>
      <p:ext uri="{BB962C8B-B14F-4D97-AF65-F5344CB8AC3E}">
        <p14:creationId xmlns:p14="http://schemas.microsoft.com/office/powerpoint/2010/main" val="32558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rgbClr val="42B377"/>
            </a:gs>
          </a:gsLst>
          <a:lin ang="5400000" scaled="0"/>
        </a:gradFill>
        <a:effectLst/>
      </p:bgPr>
    </p:bg>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a:defRPr/>
            </a:pPr>
            <a:r>
              <a:rPr lang="pt-BR" altLang="pt-BR" dirty="0">
                <a:solidFill>
                  <a:schemeClr val="tx1">
                    <a:lumMod val="75000"/>
                    <a:lumOff val="25000"/>
                  </a:schemeClr>
                </a:solidFill>
              </a:rPr>
              <a:t>Tipos de Análise</a:t>
            </a:r>
          </a:p>
        </p:txBody>
      </p:sp>
      <p:sp>
        <p:nvSpPr>
          <p:cNvPr id="10243" name="Rectangle 5"/>
          <p:cNvSpPr>
            <a:spLocks noGrp="1" noChangeArrowheads="1"/>
          </p:cNvSpPr>
          <p:nvPr>
            <p:ph idx="1"/>
          </p:nvPr>
        </p:nvSpPr>
        <p:spPr>
          <a:xfrm>
            <a:off x="2209799" y="1876038"/>
            <a:ext cx="8802757" cy="4398637"/>
          </a:xfrm>
        </p:spPr>
        <p:txBody>
          <a:bodyPr>
            <a:normAutofit/>
          </a:bodyPr>
          <a:lstStyle/>
          <a:p>
            <a:pPr lvl="0">
              <a:buFont typeface="Wingdings" panose="05000000000000000000" pitchFamily="2" charset="2"/>
              <a:buChar char="q"/>
            </a:pPr>
            <a:r>
              <a:rPr lang="pt-BR" sz="2800" dirty="0"/>
              <a:t>Análise Descritiva ( O que aconteceu?)</a:t>
            </a:r>
          </a:p>
          <a:p>
            <a:pPr lvl="0">
              <a:buFont typeface="Wingdings" panose="05000000000000000000" pitchFamily="2" charset="2"/>
              <a:buChar char="q"/>
            </a:pPr>
            <a:r>
              <a:rPr lang="pt-BR" sz="2800" dirty="0"/>
              <a:t>Análise Diagnóstica ( Como aconteceu?)</a:t>
            </a:r>
          </a:p>
          <a:p>
            <a:pPr lvl="0">
              <a:buFont typeface="Wingdings" panose="05000000000000000000" pitchFamily="2" charset="2"/>
              <a:buChar char="q"/>
            </a:pPr>
            <a:r>
              <a:rPr lang="pt-BR" sz="2800" dirty="0"/>
              <a:t>Análise Preditiva ( O que vai acontecer?)</a:t>
            </a:r>
          </a:p>
          <a:p>
            <a:pPr lvl="0">
              <a:buFont typeface="Wingdings" panose="05000000000000000000" pitchFamily="2" charset="2"/>
              <a:buChar char="q"/>
            </a:pPr>
            <a:r>
              <a:rPr lang="pt-BR" sz="2800" dirty="0"/>
              <a:t>Análise Prescritiva ( O que pode ser feito?)</a:t>
            </a:r>
          </a:p>
        </p:txBody>
      </p:sp>
      <p:sp>
        <p:nvSpPr>
          <p:cNvPr id="5122" name="Slide Number Placeholder 4"/>
          <p:cNvSpPr>
            <a:spLocks noGrp="1"/>
          </p:cNvSpPr>
          <p:nvPr>
            <p:ph type="sldNum" sz="quarter" idx="12"/>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fld id="{F27F704B-5CFE-4DC5-B632-53F95F161CC5}" type="slidenum">
              <a:rPr lang="pt-BR" altLang="pt-BR">
                <a:solidFill>
                  <a:schemeClr val="bg1"/>
                </a:solidFill>
                <a:latin typeface="Arial Black" panose="020B0A04020102020204" pitchFamily="34" charset="0"/>
              </a:rPr>
              <a:pPr>
                <a:defRPr/>
              </a:pPr>
              <a:t>9</a:t>
            </a:fld>
            <a:endParaRPr lang="pt-BR" altLang="pt-BR" dirty="0">
              <a:solidFill>
                <a:schemeClr val="bg1"/>
              </a:solidFill>
              <a:latin typeface="Arial Black" panose="020B0A04020102020204" pitchFamily="34" charset="0"/>
            </a:endParaRPr>
          </a:p>
        </p:txBody>
      </p:sp>
      <p:pic>
        <p:nvPicPr>
          <p:cNvPr id="5" name="Imagem 4">
            <a:extLst>
              <a:ext uri="{FF2B5EF4-FFF2-40B4-BE49-F238E27FC236}">
                <a16:creationId xmlns:a16="http://schemas.microsoft.com/office/drawing/2014/main" id="{A140E917-580F-4101-A73E-362339E81090}"/>
              </a:ext>
            </a:extLst>
          </p:cNvPr>
          <p:cNvPicPr>
            <a:picLocks noChangeAspect="1"/>
          </p:cNvPicPr>
          <p:nvPr/>
        </p:nvPicPr>
        <p:blipFill>
          <a:blip r:embed="rId3"/>
          <a:stretch>
            <a:fillRect/>
          </a:stretch>
        </p:blipFill>
        <p:spPr>
          <a:xfrm>
            <a:off x="11020425" y="0"/>
            <a:ext cx="1171575" cy="1162050"/>
          </a:xfrm>
          <a:prstGeom prst="rect">
            <a:avLst/>
          </a:prstGeom>
        </p:spPr>
      </p:pic>
    </p:spTree>
    <p:extLst>
      <p:ext uri="{BB962C8B-B14F-4D97-AF65-F5344CB8AC3E}">
        <p14:creationId xmlns:p14="http://schemas.microsoft.com/office/powerpoint/2010/main" val="4023490628"/>
      </p:ext>
    </p:extLst>
  </p:cSld>
  <p:clrMapOvr>
    <a:masterClrMapping/>
  </p:clrMapOvr>
</p:sld>
</file>

<file path=ppt/theme/theme1.xml><?xml version="1.0" encoding="utf-8"?>
<a:theme xmlns:a="http://schemas.openxmlformats.org/drawingml/2006/main" name="Cacho">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2919</TotalTime>
  <Words>1719</Words>
  <Application>Microsoft Office PowerPoint</Application>
  <PresentationFormat>Widescreen</PresentationFormat>
  <Paragraphs>205</Paragraphs>
  <Slides>32</Slides>
  <Notes>32</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32</vt:i4>
      </vt:variant>
    </vt:vector>
  </HeadingPairs>
  <TitlesOfParts>
    <vt:vector size="40" baseType="lpstr">
      <vt:lpstr>Arial</vt:lpstr>
      <vt:lpstr>Arial Black</vt:lpstr>
      <vt:lpstr>Calibri</vt:lpstr>
      <vt:lpstr>Century Gothic</vt:lpstr>
      <vt:lpstr>Times New Roman</vt:lpstr>
      <vt:lpstr>Wingdings</vt:lpstr>
      <vt:lpstr>Wingdings 3</vt:lpstr>
      <vt:lpstr>Cacho</vt:lpstr>
      <vt:lpstr>Excel Avançado</vt:lpstr>
      <vt:lpstr>Objetivos do curso</vt:lpstr>
      <vt:lpstr>Programa de curso</vt:lpstr>
      <vt:lpstr>Programa de curso</vt:lpstr>
      <vt:lpstr>Projeto 01</vt:lpstr>
      <vt:lpstr>Projeto 01</vt:lpstr>
      <vt:lpstr>Projeto 01</vt:lpstr>
      <vt:lpstr>4. Tabela Dinâmica</vt:lpstr>
      <vt:lpstr>Tipos de Análise</vt:lpstr>
      <vt:lpstr>Análise Descritiva</vt:lpstr>
      <vt:lpstr>Tabela de contingência</vt:lpstr>
      <vt:lpstr>Tabela de contingência</vt:lpstr>
      <vt:lpstr>Atividade 02</vt:lpstr>
      <vt:lpstr>5. Gráficos Dinâmicos</vt:lpstr>
      <vt:lpstr>Gráfico de Barras</vt:lpstr>
      <vt:lpstr>Gráfico de Barras</vt:lpstr>
      <vt:lpstr>Gráfico de Barras</vt:lpstr>
      <vt:lpstr>Gráfico de Pizza</vt:lpstr>
      <vt:lpstr>Gráfico de Pizza</vt:lpstr>
      <vt:lpstr>Gráfico de Linha</vt:lpstr>
      <vt:lpstr>Gráfico de Linha</vt:lpstr>
      <vt:lpstr>Histograma</vt:lpstr>
      <vt:lpstr>Histograma</vt:lpstr>
      <vt:lpstr>Histograma</vt:lpstr>
      <vt:lpstr>Gráfico de Dispersão</vt:lpstr>
      <vt:lpstr>Boxplot</vt:lpstr>
      <vt:lpstr>Boxplot</vt:lpstr>
      <vt:lpstr>Atividade 03</vt:lpstr>
      <vt:lpstr>6. Tipos de funções</vt:lpstr>
      <vt:lpstr>Projeto 02</vt:lpstr>
      <vt:lpstr>Bibliografia</vt:lpstr>
      <vt:lpstr>Contatos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DE PROBLEMAS E SOLUÇÕES EMPRESARIAIS</dc:title>
  <dc:creator>USER</dc:creator>
  <cp:lastModifiedBy>Kaio Gefferson Almeida</cp:lastModifiedBy>
  <cp:revision>98</cp:revision>
  <dcterms:created xsi:type="dcterms:W3CDTF">2020-02-19T14:18:02Z</dcterms:created>
  <dcterms:modified xsi:type="dcterms:W3CDTF">2020-06-27T01:55:27Z</dcterms:modified>
</cp:coreProperties>
</file>