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441" r:id="rId4"/>
    <p:sldId id="439" r:id="rId5"/>
    <p:sldId id="489" r:id="rId6"/>
    <p:sldId id="457" r:id="rId7"/>
    <p:sldId id="506" r:id="rId8"/>
    <p:sldId id="507" r:id="rId9"/>
    <p:sldId id="508" r:id="rId10"/>
    <p:sldId id="466" r:id="rId11"/>
    <p:sldId id="488" r:id="rId12"/>
    <p:sldId id="490" r:id="rId13"/>
    <p:sldId id="491" r:id="rId14"/>
    <p:sldId id="493" r:id="rId15"/>
    <p:sldId id="492" r:id="rId16"/>
    <p:sldId id="494" r:id="rId17"/>
    <p:sldId id="496" r:id="rId18"/>
    <p:sldId id="497" r:id="rId19"/>
    <p:sldId id="498" r:id="rId20"/>
    <p:sldId id="499" r:id="rId21"/>
    <p:sldId id="500" r:id="rId22"/>
    <p:sldId id="501" r:id="rId23"/>
    <p:sldId id="502" r:id="rId24"/>
    <p:sldId id="503" r:id="rId25"/>
    <p:sldId id="504" r:id="rId26"/>
    <p:sldId id="495" r:id="rId27"/>
    <p:sldId id="505" r:id="rId28"/>
    <p:sldId id="442" r:id="rId29"/>
    <p:sldId id="44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377"/>
    <a:srgbClr val="6CC3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44" autoAdjust="0"/>
    <p:restoredTop sz="27624" autoAdjust="0"/>
  </p:normalViewPr>
  <p:slideViewPr>
    <p:cSldViewPr snapToGrid="0">
      <p:cViewPr varScale="1">
        <p:scale>
          <a:sx n="74" d="100"/>
          <a:sy n="74" d="100"/>
        </p:scale>
        <p:origin x="92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io Gefferson Almeida" userId="155049a5c7c23eff" providerId="LiveId" clId="{BF6C9DC2-1ED9-4F59-A8C8-6716906A62EC}"/>
    <pc:docChg chg="custSel addSld modSld">
      <pc:chgData name="Kaio Gefferson Almeida" userId="155049a5c7c23eff" providerId="LiveId" clId="{BF6C9DC2-1ED9-4F59-A8C8-6716906A62EC}" dt="2021-01-13T11:52:15.601" v="499" actId="123"/>
      <pc:docMkLst>
        <pc:docMk/>
      </pc:docMkLst>
      <pc:sldChg chg="modSp mod">
        <pc:chgData name="Kaio Gefferson Almeida" userId="155049a5c7c23eff" providerId="LiveId" clId="{BF6C9DC2-1ED9-4F59-A8C8-6716906A62EC}" dt="2021-01-13T11:48:43.343" v="42" actId="5793"/>
        <pc:sldMkLst>
          <pc:docMk/>
          <pc:sldMk cId="1266796049" sldId="439"/>
        </pc:sldMkLst>
        <pc:spChg chg="mod">
          <ac:chgData name="Kaio Gefferson Almeida" userId="155049a5c7c23eff" providerId="LiveId" clId="{BF6C9DC2-1ED9-4F59-A8C8-6716906A62EC}" dt="2021-01-13T11:48:43.343" v="42" actId="5793"/>
          <ac:spMkLst>
            <pc:docMk/>
            <pc:sldMk cId="1266796049" sldId="439"/>
            <ac:spMk id="10243" creationId="{00000000-0000-0000-0000-000000000000}"/>
          </ac:spMkLst>
        </pc:spChg>
      </pc:sldChg>
      <pc:sldChg chg="delSp modSp add mod">
        <pc:chgData name="Kaio Gefferson Almeida" userId="155049a5c7c23eff" providerId="LiveId" clId="{BF6C9DC2-1ED9-4F59-A8C8-6716906A62EC}" dt="2021-01-13T11:52:15.601" v="499" actId="123"/>
        <pc:sldMkLst>
          <pc:docMk/>
          <pc:sldMk cId="3691179107" sldId="507"/>
        </pc:sldMkLst>
        <pc:spChg chg="mod">
          <ac:chgData name="Kaio Gefferson Almeida" userId="155049a5c7c23eff" providerId="LiveId" clId="{BF6C9DC2-1ED9-4F59-A8C8-6716906A62EC}" dt="2021-01-13T11:49:32.888" v="45" actId="20577"/>
          <ac:spMkLst>
            <pc:docMk/>
            <pc:sldMk cId="3691179107" sldId="507"/>
            <ac:spMk id="5123" creationId="{00000000-0000-0000-0000-000000000000}"/>
          </ac:spMkLst>
        </pc:spChg>
        <pc:spChg chg="mod">
          <ac:chgData name="Kaio Gefferson Almeida" userId="155049a5c7c23eff" providerId="LiveId" clId="{BF6C9DC2-1ED9-4F59-A8C8-6716906A62EC}" dt="2021-01-13T11:52:15.601" v="499" actId="123"/>
          <ac:spMkLst>
            <pc:docMk/>
            <pc:sldMk cId="3691179107" sldId="507"/>
            <ac:spMk id="10243" creationId="{00000000-0000-0000-0000-000000000000}"/>
          </ac:spMkLst>
        </pc:spChg>
        <pc:graphicFrameChg chg="del">
          <ac:chgData name="Kaio Gefferson Almeida" userId="155049a5c7c23eff" providerId="LiveId" clId="{BF6C9DC2-1ED9-4F59-A8C8-6716906A62EC}" dt="2021-01-13T11:50:00.119" v="139" actId="478"/>
          <ac:graphicFrameMkLst>
            <pc:docMk/>
            <pc:sldMk cId="3691179107" sldId="507"/>
            <ac:graphicFrameMk id="3" creationId="{7B1C7FF6-A0DF-4566-951D-AB330926AA03}"/>
          </ac:graphicFrameMkLst>
        </pc:graphicFrameChg>
      </pc:sldChg>
      <pc:sldChg chg="modSp add mod">
        <pc:chgData name="Kaio Gefferson Almeida" userId="155049a5c7c23eff" providerId="LiveId" clId="{BF6C9DC2-1ED9-4F59-A8C8-6716906A62EC}" dt="2021-01-13T11:51:27.715" v="338" actId="20577"/>
        <pc:sldMkLst>
          <pc:docMk/>
          <pc:sldMk cId="3143750129" sldId="508"/>
        </pc:sldMkLst>
        <pc:spChg chg="mod">
          <ac:chgData name="Kaio Gefferson Almeida" userId="155049a5c7c23eff" providerId="LiveId" clId="{BF6C9DC2-1ED9-4F59-A8C8-6716906A62EC}" dt="2021-01-13T11:51:27.715" v="338" actId="20577"/>
          <ac:spMkLst>
            <pc:docMk/>
            <pc:sldMk cId="3143750129" sldId="508"/>
            <ac:spMk id="512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57F8F-C2E1-4053-8162-094886265268}" type="datetimeFigureOut">
              <a:rPr lang="pt-BR" smtClean="0"/>
              <a:t>13/01/2021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5C623-B749-4199-AD79-EFE73A440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863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5C623-B749-4199-AD79-EFE73A44080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20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10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706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11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914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12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462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13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6391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14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0345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15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6333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16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1648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17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188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18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5571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19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052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2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3087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20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0300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21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9991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22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9072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23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6627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24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2161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25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1088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26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0607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27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8031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28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5066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29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609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3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305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4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525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5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732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6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576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7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611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8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789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9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702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E3CC58-DF96-4331-BE91-14400479D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7090" y="2527850"/>
            <a:ext cx="10676214" cy="2262781"/>
          </a:xfrm>
        </p:spPr>
        <p:txBody>
          <a:bodyPr>
            <a:normAutofit/>
          </a:bodyPr>
          <a:lstStyle/>
          <a:p>
            <a:r>
              <a:rPr lang="pt-BR" sz="5200" dirty="0"/>
              <a:t>Excel Avançado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D0FDC1-0BF2-4F20-93A2-60DF233D0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7090" y="4671362"/>
            <a:ext cx="8915399" cy="1126283"/>
          </a:xfrm>
        </p:spPr>
        <p:txBody>
          <a:bodyPr>
            <a:normAutofit/>
          </a:bodyPr>
          <a:lstStyle/>
          <a:p>
            <a:r>
              <a:rPr lang="pt-BR" sz="2400" dirty="0"/>
              <a:t>Prof. </a:t>
            </a:r>
            <a:r>
              <a:rPr lang="pt-BR" sz="2400" dirty="0" err="1"/>
              <a:t>Kaio</a:t>
            </a:r>
            <a:r>
              <a:rPr lang="pt-BR" sz="2400" dirty="0"/>
              <a:t> Mesquita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1C9C7FB-9A3C-4289-A7ED-3048E0E54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358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Tipos de Análise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Análise Descritiva ( O que aconteceu?)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Análise Diagnóstica ( Como aconteceu?)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Análise Preditiva ( O que vai acontecer?)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Análise Prescritiva ( O que pode ser feito?)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10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490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*Método para geração de relatórios e Textos Científicos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 fontScale="62500" lnSpcReduction="2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1. Tipos de Trabalho Científico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2. Características do Texto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3. Etapas da pesquisa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4. Definição do Tema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5. Problema da Pesquisa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6. Objetivo Da Pesquisa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7. Justificativa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8. Fundamentação Teórica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9. Metodologia e Método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10. Resultados e Discussão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11. Considerações Finais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12. Referências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11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002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1.Tipos de Trabalho Científico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1. Trabalhos de graduação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2. Trabalho de conclusão de curso (TCC)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3. Monografia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4. Dissertação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5. Tese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6. Artigo Científico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7.Relatório Técnico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12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94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1.Tipos de Trabalho Científico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13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0EFFEDD9-B6E8-4F2D-AC7F-60BB7B8B8E8B}"/>
              </a:ext>
            </a:extLst>
          </p:cNvPr>
          <p:cNvSpPr txBox="1"/>
          <p:nvPr/>
        </p:nvSpPr>
        <p:spPr>
          <a:xfrm>
            <a:off x="2230179" y="2088768"/>
            <a:ext cx="879024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/>
              <a:t>O texto técnico-científico se caracteriza por abordar temática referente à ciência, no qual se usa o instrumental teórico com o propósito de possibilitar a discussão científica na área para qual o texto se remete. Ressalta-se, ainda, que o estilo de redação usado em artigos científicos não segue as mesmas características dos artigos jornalísticos ou até mesmo dos textos literários e publicitários</a:t>
            </a:r>
          </a:p>
        </p:txBody>
      </p:sp>
    </p:spTree>
    <p:extLst>
      <p:ext uri="{BB962C8B-B14F-4D97-AF65-F5344CB8AC3E}">
        <p14:creationId xmlns:p14="http://schemas.microsoft.com/office/powerpoint/2010/main" val="889372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2.Características do texto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14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558267-6CA3-4CA7-90B6-76863C1DD0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b="1" dirty="0"/>
              <a:t>1. Coerência:</a:t>
            </a:r>
            <a:r>
              <a:rPr lang="pt-BR" dirty="0"/>
              <a:t> via de regra, ao artigo científico se imprime uma sequência que se repete em cada etapa do trabalho. A sequência de ideias que foi anunciada no resumo deve estar detalhada na introdução e seguir o mesmo ordenamento no desenvolvimento.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b="1" dirty="0"/>
              <a:t>2. Objetividade: </a:t>
            </a:r>
            <a:r>
              <a:rPr lang="pt-BR" dirty="0"/>
              <a:t>os assuntos em pauta, na linguagem científica, devem ser abordados de maneira simples, evitando expressões evasivas.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b="1" dirty="0"/>
              <a:t>3. Clareza: </a:t>
            </a:r>
            <a:r>
              <a:rPr lang="pt-BR" dirty="0"/>
              <a:t>o texto científico deve primar pela redação clara, não deixando margem à diversidade de interpretações.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b="1" dirty="0"/>
              <a:t>4. Precisão: </a:t>
            </a:r>
            <a:r>
              <a:rPr lang="pt-BR" dirty="0"/>
              <a:t>toda palavra utilizada deve traduzir exatamente a ideia a ser tratada.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b="1" dirty="0"/>
              <a:t>5. Imparcialidade: </a:t>
            </a:r>
            <a:r>
              <a:rPr lang="pt-BR" dirty="0"/>
              <a:t>o trabalho científico deve evitar ideias preconcebidas. Todo posicionamento adotado em um texto deve amparar-se em fatos e dados evidenciados pela pesquisa. </a:t>
            </a:r>
          </a:p>
          <a:p>
            <a:pPr lvl="0">
              <a:buFont typeface="Wingdings" panose="05000000000000000000" pitchFamily="2" charset="2"/>
              <a:buChar char="q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3215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2.Características do texto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15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558267-6CA3-4CA7-90B6-76863C1DD0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b="1" dirty="0"/>
              <a:t>6. Encadeamento: </a:t>
            </a:r>
            <a:r>
              <a:rPr lang="pt-BR" dirty="0"/>
              <a:t>Tornar cada frase uma sequência de outra.</a:t>
            </a:r>
            <a:endParaRPr lang="pt-BR" b="1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pt-BR" b="1" dirty="0"/>
              <a:t>7. Impessoalidade: </a:t>
            </a:r>
            <a:r>
              <a:rPr lang="pt-BR" dirty="0"/>
              <a:t>o texto deve ser impessoal, por isso, é conveniente que seja redigido na terceira pessoa.</a:t>
            </a:r>
          </a:p>
          <a:p>
            <a:pPr marL="0" lv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1082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3.Etapas da Pesquisa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16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71E0B90-841C-4F80-B4FC-D92144023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5793" y="2343149"/>
            <a:ext cx="8460413" cy="195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43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4.Definião do Tema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17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5DBE867-B094-4D24-A348-1674F43A964F}"/>
              </a:ext>
            </a:extLst>
          </p:cNvPr>
          <p:cNvSpPr txBox="1"/>
          <p:nvPr/>
        </p:nvSpPr>
        <p:spPr>
          <a:xfrm>
            <a:off x="1651479" y="1402912"/>
            <a:ext cx="995473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Após a escolha do assunto/temática a ser pesquisado(a), uma das tarefas iniciais na elaboração do artigo deve ser a delimitação do tema. Para a realização dessa etapa, não existem regras fixas. Porém, alguns encaminhamentos podem guiar você nesse momento: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8B29A298-FD3A-4D28-9E53-3834AF2885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4621" y="2683802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1. identificar as publicações mais recentes sobre o tema;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2. verificar os temas mais importantes para você não ficar com muitos temas.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3. conversar com seu orientador/empregador para concentrar-se nas informações mais relevantes.</a:t>
            </a:r>
          </a:p>
        </p:txBody>
      </p:sp>
    </p:spTree>
    <p:extLst>
      <p:ext uri="{BB962C8B-B14F-4D97-AF65-F5344CB8AC3E}">
        <p14:creationId xmlns:p14="http://schemas.microsoft.com/office/powerpoint/2010/main" val="3672962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5.Problema de Pesquisa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18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5DBE867-B094-4D24-A348-1674F43A964F}"/>
              </a:ext>
            </a:extLst>
          </p:cNvPr>
          <p:cNvSpPr txBox="1"/>
          <p:nvPr/>
        </p:nvSpPr>
        <p:spPr>
          <a:xfrm>
            <a:off x="1396298" y="1674674"/>
            <a:ext cx="1051216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O problema de uma pesquisa é algo a ser formulado pelo autor no início de seu processo. A partir de uma visão global do contexto, deve surgir a questão a ser pesquisada. Ela deve ser identificada claramente, delimitada em relação aos aspectos ou elementos que serão abordados e deve apresentar a situação problema da pesquisa que não necessariamente será uma limitação.</a:t>
            </a:r>
          </a:p>
          <a:p>
            <a:endParaRPr lang="pt-BR" dirty="0"/>
          </a:p>
          <a:p>
            <a:r>
              <a:rPr lang="pt-BR" dirty="0"/>
              <a:t>A palavra problema não significa uma dificuldade, um obstáculo real à ação ou à compreensão, mas sim o foco, o assunto, o tema específico delimitado.</a:t>
            </a:r>
          </a:p>
          <a:p>
            <a:endParaRPr lang="pt-BR" dirty="0"/>
          </a:p>
          <a:p>
            <a:r>
              <a:rPr lang="pt-BR" dirty="0"/>
              <a:t>Fazer perguntas motivadoras, ajuda a identificar o problema:</a:t>
            </a:r>
          </a:p>
          <a:p>
            <a:endParaRPr lang="pt-BR" dirty="0"/>
          </a:p>
          <a:p>
            <a:r>
              <a:rPr lang="pt-BR" b="1" dirty="0"/>
              <a:t>Exemplo 1: </a:t>
            </a:r>
            <a:r>
              <a:rPr lang="pt-BR" dirty="0"/>
              <a:t>Quais os fatores que geram dificuldades de aprendizagem aos alunos da turma abc da escola x? </a:t>
            </a:r>
          </a:p>
          <a:p>
            <a:endParaRPr lang="pt-BR" dirty="0"/>
          </a:p>
          <a:p>
            <a:r>
              <a:rPr lang="pt-BR" b="1" dirty="0"/>
              <a:t>Exemplo 2: </a:t>
            </a:r>
            <a:r>
              <a:rPr lang="pt-BR" dirty="0"/>
              <a:t>Quais os motivos da alta rotatividade de funcionários do setor Y da empresa B?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8813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6.Objetivo da Pesquisa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19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C767377-1D58-42AD-B7DD-C4721237EFC8}"/>
              </a:ext>
            </a:extLst>
          </p:cNvPr>
          <p:cNvSpPr txBox="1"/>
          <p:nvPr/>
        </p:nvSpPr>
        <p:spPr>
          <a:xfrm>
            <a:off x="1869833" y="1821410"/>
            <a:ext cx="939004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/>
              <a:t>A linguagem deve ser objetiva, precisa e clara. Do ponto de vista técnico, o objetivo deve sempre iniciar com um verbo no </a:t>
            </a:r>
            <a:r>
              <a:rPr lang="pt-BR" b="1" dirty="0"/>
              <a:t>infinitivo</a:t>
            </a:r>
            <a:r>
              <a:rPr lang="pt-BR" dirty="0"/>
              <a:t>, representando a ação que se quer atingir e concluir com o projeto, como: compreender, constatar, analisar, desenvolver, capacitar, entre outros. Os objetivos classificam-se em </a:t>
            </a:r>
            <a:r>
              <a:rPr lang="pt-BR" b="1" dirty="0"/>
              <a:t>objetivo geral </a:t>
            </a:r>
            <a:r>
              <a:rPr lang="pt-BR" dirty="0"/>
              <a:t>e </a:t>
            </a:r>
            <a:r>
              <a:rPr lang="pt-BR" b="1" dirty="0"/>
              <a:t>objetivos específicos</a:t>
            </a:r>
            <a:r>
              <a:rPr lang="pt-BR" dirty="0"/>
              <a:t>. </a:t>
            </a:r>
          </a:p>
          <a:p>
            <a:endParaRPr lang="pt-BR" dirty="0"/>
          </a:p>
          <a:p>
            <a:r>
              <a:rPr lang="pt-BR" dirty="0"/>
              <a:t>Exemplo:</a:t>
            </a:r>
          </a:p>
          <a:p>
            <a:endParaRPr lang="pt-BR" dirty="0"/>
          </a:p>
          <a:p>
            <a:r>
              <a:rPr lang="pt-BR" b="1" dirty="0"/>
              <a:t>Objetivo Geral: </a:t>
            </a:r>
            <a:r>
              <a:rPr lang="pt-BR" dirty="0"/>
              <a:t>Caracterizar os tipos de pedestres da Av. Bezerra de Menezes</a:t>
            </a:r>
          </a:p>
          <a:p>
            <a:endParaRPr lang="pt-BR" dirty="0"/>
          </a:p>
          <a:p>
            <a:r>
              <a:rPr lang="pt-BR" b="1" dirty="0"/>
              <a:t>Objetivos específicos: </a:t>
            </a:r>
            <a:r>
              <a:rPr lang="pt-BR" dirty="0"/>
              <a:t>Identificar o problema;</a:t>
            </a:r>
          </a:p>
          <a:p>
            <a:r>
              <a:rPr lang="pt-BR" dirty="0"/>
              <a:t>					  Caracterizar o problema;</a:t>
            </a:r>
          </a:p>
          <a:p>
            <a:r>
              <a:rPr lang="pt-BR" dirty="0"/>
              <a:t>					  Coletar Dados;</a:t>
            </a:r>
          </a:p>
          <a:p>
            <a:r>
              <a:rPr lang="pt-BR" dirty="0"/>
              <a:t>					  Avaliar os Dados.</a:t>
            </a:r>
          </a:p>
        </p:txBody>
      </p:sp>
    </p:spTree>
    <p:extLst>
      <p:ext uri="{BB962C8B-B14F-4D97-AF65-F5344CB8AC3E}">
        <p14:creationId xmlns:p14="http://schemas.microsoft.com/office/powerpoint/2010/main" val="1196441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Objetivos do curso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531812" y="1835253"/>
            <a:ext cx="11582399" cy="4398637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pt-BR" sz="2800" dirty="0"/>
              <a:t>Ao final do curso o aluno estará apto a: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Realizar diagnósticos a partir de dados para apoio à tomada de decisão;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Utilizar a ferramenta para simulações financeiras e organizacionais;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Registrar e controlar fluxos de entrada, saída e processamento;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Automatizar tarefas a partir da programação de mecanismos de controle;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Realizar análises estatísticas;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Utilizar os meios de visualização e impressão.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2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F3757AB-E557-4988-9FC2-45565BF10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7.Justificativa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20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C767377-1D58-42AD-B7DD-C4721237EFC8}"/>
              </a:ext>
            </a:extLst>
          </p:cNvPr>
          <p:cNvSpPr txBox="1"/>
          <p:nvPr/>
        </p:nvSpPr>
        <p:spPr>
          <a:xfrm>
            <a:off x="1869833" y="1821410"/>
            <a:ext cx="939004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Nesta etapa deve-se ficar claro o porque de seu trabalho ser relevante, ou porque é necessário esse tipo de análise. </a:t>
            </a:r>
          </a:p>
          <a:p>
            <a:endParaRPr lang="pt-BR" dirty="0"/>
          </a:p>
          <a:p>
            <a:r>
              <a:rPr lang="pt-BR" dirty="0"/>
              <a:t>Pode-se amparar em notícias, fatos comprovados, outras pesquisas, ou até mesmo comprovação de falta de pesquisas sobre dado assunto.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2932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8.Fundamentação Teórica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21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C25C89A-F3F0-4C97-9BD2-3DE2D4EC1B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4621" y="1641811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1. Pesquisar principais referências sobre o tema;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2. Delimitar outros canais de acesso ao tema;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3. Afunilar apenas informações relevantes;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4. Tentar apresentar essas informações em ordem cronológica;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5. Toda Fundamentação teórica deve ter informação “antiga” e “atual” para contrapô-las</a:t>
            </a: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pt-BR" dirty="0"/>
              <a:t>6. Não confundir Fundamentação teórica com revisão da literatura. Na primeira são transcrições das ideias de outros autores, na segunda a transcrição não é idêntica e o autor faz sempre alguma consideração sobre o que está sendo afirmado. </a:t>
            </a:r>
          </a:p>
        </p:txBody>
      </p:sp>
    </p:spTree>
    <p:extLst>
      <p:ext uri="{BB962C8B-B14F-4D97-AF65-F5344CB8AC3E}">
        <p14:creationId xmlns:p14="http://schemas.microsoft.com/office/powerpoint/2010/main" val="3215026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9.Metodologia e Método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22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C25C89A-F3F0-4C97-9BD2-3DE2D4EC1B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4621" y="1641811"/>
            <a:ext cx="8802757" cy="4398637"/>
          </a:xfrm>
        </p:spPr>
        <p:txBody>
          <a:bodyPr>
            <a:normAutofit lnSpcReduction="1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1. Metodologia é a ciência que estuda um método;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2. Método é o conjunto de regras, ou “passo-a-passo” para se alcançar um objetivo;</a:t>
            </a: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pt-BR" dirty="0"/>
              <a:t>3. Seu método deve alcançar o que foi proposto como objetivo geral, caso contrário não faz sentido realizar o trabalho. Por futuras dificuldades, costumam-se adaptar o objetivo geral para se adequar ao método já conhecido;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4.É nesse tópico que pode-se apresentar o ferramental e dados utilizados;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5. O “passo-a-passo” do método deve ser um espelho dos objetivos específicos;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6. Qualquer outra pessoa lendo seu método deve ser capaz de realizar a mesma atividade, ou seja, ele funciona como uma espécie de “receita”;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7. Peça para alguém ler seu método, caso haja dúvidas por parte dessa pessoa, refaça-o.</a:t>
            </a:r>
          </a:p>
        </p:txBody>
      </p:sp>
    </p:spTree>
    <p:extLst>
      <p:ext uri="{BB962C8B-B14F-4D97-AF65-F5344CB8AC3E}">
        <p14:creationId xmlns:p14="http://schemas.microsoft.com/office/powerpoint/2010/main" val="1832420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10.Resultados e Discussão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23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C25C89A-F3F0-4C97-9BD2-3DE2D4EC1B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4621" y="1641811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1. Apenas mostrar os resultados torna o trabalho pobre em perspectiva na quem esta lendo;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2. O correto é apresentar os resultados e discutir tudo que está sendo mostrado;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3. Nesse tópico que se apresentam as variadas análises como: Descritiva; Diagnóstica; Preditiva; Prescritiva; entre outras.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4. Não é aconselhável colocar um gráfico e uma tabela sobre uma mesma informação.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5. Não necessariamente precisa apresentar tudo que foi analisado, mas é interessante pelo menos citar.</a:t>
            </a:r>
          </a:p>
        </p:txBody>
      </p:sp>
    </p:spTree>
    <p:extLst>
      <p:ext uri="{BB962C8B-B14F-4D97-AF65-F5344CB8AC3E}">
        <p14:creationId xmlns:p14="http://schemas.microsoft.com/office/powerpoint/2010/main" val="427011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11.Considerações Finais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24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C25C89A-F3F0-4C97-9BD2-3DE2D4EC1B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4621" y="1641811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1. Não é um resumo de tudo que foi apresentado, isso é feito antes da introdução em um tópico específico de resumo (se necessário), que já inclui uma breve apresentação dos resultados;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2. A conclusão ou considerações finais, você deve apresentar os pontos positivos e negativos em sua análise, em sua problemática ou justificativa;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3. Pode apresentar algo que talvez não tenha ficado claro no texto e que valha a pena discutir;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4. Falar dos resultados, se foi alcançado o objetivo, o que poderia ter sido feito diferente para melhorar as análises;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5. Apresentar propostas de trabalhos futuros; É dessa forma que muitas pessoas procuram um tema de pesquisa, avaliando propostas de outros autores.</a:t>
            </a:r>
          </a:p>
        </p:txBody>
      </p:sp>
    </p:spTree>
    <p:extLst>
      <p:ext uri="{BB962C8B-B14F-4D97-AF65-F5344CB8AC3E}">
        <p14:creationId xmlns:p14="http://schemas.microsoft.com/office/powerpoint/2010/main" val="2811804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12.Citações e Referências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25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C25C89A-F3F0-4C97-9BD2-3DE2D4EC1B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4621" y="1641811"/>
            <a:ext cx="8802757" cy="4398637"/>
          </a:xfrm>
        </p:spPr>
        <p:txBody>
          <a:bodyPr>
            <a:normAutofit fontScale="92500" lnSpcReduction="1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1. Sempre que citar uma ideia de outro autor, deve-se colocar sua citação. Que consta no último nome desse ator e o ano de publicação.</a:t>
            </a:r>
          </a:p>
          <a:p>
            <a:pPr marL="0" lvl="0" indent="0">
              <a:buNone/>
            </a:pPr>
            <a:r>
              <a:rPr lang="pt-BR" dirty="0"/>
              <a:t>Exemplo: </a:t>
            </a:r>
          </a:p>
          <a:p>
            <a:pPr marL="0" lvl="0" indent="0">
              <a:buNone/>
            </a:pPr>
            <a:r>
              <a:rPr lang="pt-BR" dirty="0"/>
              <a:t>Pesquisa Aplicada: gera conhecimentos para aplicação prática, dirigidos à solução de problemas específicos. Envolve interesses locais. (GIL, 1999). </a:t>
            </a:r>
          </a:p>
          <a:p>
            <a:pPr marL="0" lvl="0" indent="0">
              <a:buNone/>
            </a:pPr>
            <a:r>
              <a:rPr lang="pt-BR" dirty="0"/>
              <a:t>Segundo Gil (1999), a pesquisa aplicada gera conhecimentos para aplicação prática, dirigidos à solução de problemas específicos. Envolve interesses locais.</a:t>
            </a: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pt-BR" dirty="0"/>
              <a:t>2. As referências são uma espécie de dicionário de todas as publicações que foram citadas. Deve conter o nome dos autores, o nome da publicação, onde foi publicado, número de páginas, edição (se tiver), e ano de publicação;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3. Também pode-se referenciar livros, sites, jornais, notas de aula, conversas de </a:t>
            </a:r>
            <a:r>
              <a:rPr lang="pt-BR" dirty="0" err="1"/>
              <a:t>whatsapp</a:t>
            </a:r>
            <a:r>
              <a:rPr lang="pt-BR" dirty="0"/>
              <a:t>, entre muitos outros;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4. </a:t>
            </a:r>
            <a:r>
              <a:rPr lang="pt-BR" b="1" dirty="0"/>
              <a:t>Cada referência tem sua característica própria, por isso vale a pena consultar o manual da ABNT para formatação e referências.</a:t>
            </a:r>
          </a:p>
        </p:txBody>
      </p:sp>
    </p:spTree>
    <p:extLst>
      <p:ext uri="{BB962C8B-B14F-4D97-AF65-F5344CB8AC3E}">
        <p14:creationId xmlns:p14="http://schemas.microsoft.com/office/powerpoint/2010/main" val="2080183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*Sites que ajudam no interesse em pesquisa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26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DF0FF4C-3A9B-4FDD-AD79-1E862C59B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2924" y="1761793"/>
            <a:ext cx="6015152" cy="481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0628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Projeto 04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27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52066D8-7678-4F7A-BA3C-CFECD286DF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4621" y="1641811"/>
            <a:ext cx="8802757" cy="4398637"/>
          </a:xfrm>
        </p:spPr>
        <p:txBody>
          <a:bodyPr>
            <a:normAutofit/>
          </a:bodyPr>
          <a:lstStyle/>
          <a:p>
            <a:pPr lvl="0" algn="just">
              <a:buFont typeface="Wingdings" panose="05000000000000000000" pitchFamily="2" charset="2"/>
              <a:buChar char="q"/>
            </a:pPr>
            <a:r>
              <a:rPr lang="pt-BR" dirty="0"/>
              <a:t>Através do Projeto 02, utilizar as mesmas análises já realizadas, ou adequá-las, e realizar um relatório científico sobre sua análise.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Não é necessário algo muito extenso, mas que contemple os principais pontos retratados.</a:t>
            </a:r>
          </a:p>
        </p:txBody>
      </p:sp>
    </p:spTree>
    <p:extLst>
      <p:ext uri="{BB962C8B-B14F-4D97-AF65-F5344CB8AC3E}">
        <p14:creationId xmlns:p14="http://schemas.microsoft.com/office/powerpoint/2010/main" val="14388834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4821540" y="2651693"/>
            <a:ext cx="3503075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Bibliografia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28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8692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Contatos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pt-BR" sz="2800" dirty="0"/>
              <a:t>	 maxlevel.cursos@gmail.com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b="1" dirty="0"/>
              <a:t> </a:t>
            </a:r>
            <a:r>
              <a:rPr lang="pt-BR" sz="2800" dirty="0"/>
              <a:t>@</a:t>
            </a:r>
            <a:r>
              <a:rPr lang="pt-BR" sz="2800" dirty="0" err="1"/>
              <a:t>maxlevel.capacitaoes</a:t>
            </a:r>
            <a:endParaRPr lang="pt-BR" sz="2800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  https://maxlevel.com.br/</a:t>
            </a:r>
          </a:p>
          <a:p>
            <a:pPr marL="0" lvl="0" indent="0">
              <a:buNone/>
            </a:pPr>
            <a:endParaRPr lang="pt-BR" sz="2800" dirty="0"/>
          </a:p>
          <a:p>
            <a:pPr lvl="0">
              <a:buFont typeface="Wingdings" panose="05000000000000000000" pitchFamily="2" charset="2"/>
              <a:buChar char="q"/>
            </a:pPr>
            <a:endParaRPr lang="pt-BR" sz="2800" dirty="0"/>
          </a:p>
          <a:p>
            <a:pPr marL="0" lvl="0" indent="0">
              <a:buNone/>
            </a:pPr>
            <a:r>
              <a:rPr lang="pt-BR" sz="2800" dirty="0"/>
              <a:t>	kaio@det.ufc.br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 @</a:t>
            </a:r>
            <a:r>
              <a:rPr lang="pt-BR" sz="2800" dirty="0" err="1"/>
              <a:t>kaio_mesquitaa</a:t>
            </a:r>
            <a:endParaRPr lang="pt-BR" sz="2800" dirty="0"/>
          </a:p>
          <a:p>
            <a:pPr marL="457200" lvl="1" indent="0">
              <a:buNone/>
            </a:pPr>
            <a:r>
              <a:rPr lang="pt-BR" sz="2600" dirty="0"/>
              <a:t> https://github.com/kaiomesquita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29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5D6BF96-9211-40C0-A4A5-242E9C1D4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983" y="1930405"/>
            <a:ext cx="465354" cy="46535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347502A-2A53-4CB6-A188-A6C3EC6FC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639" y="4683490"/>
            <a:ext cx="465354" cy="46535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3B79AAA-712C-4C54-99C7-EC55A221C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195" y="5770369"/>
            <a:ext cx="463521" cy="463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5440BA8-C6C4-4DE1-9453-8EBCC59515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4691" y="2421164"/>
            <a:ext cx="490025" cy="49002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5B9B49DF-26A8-4BAE-A96D-F8DBA6392D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7942" y="5208680"/>
            <a:ext cx="490025" cy="49002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CB199632-D909-4FAB-AE1D-EE827EEB23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8984" y="2948974"/>
            <a:ext cx="589406" cy="58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88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Programa de curso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800" y="1876038"/>
            <a:ext cx="8016766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1. Personalizando células (Aula 01)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2. Auditoria de células (Aula 01)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3. Filtro Avançado (Aula 01)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4. Tabela Dinâmica (Aula 02)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5. Gráfico Dinâmico (Aula 02)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6. Funções (Aula 02)</a:t>
            </a:r>
          </a:p>
          <a:p>
            <a:pPr marL="0" lvl="0" indent="0">
              <a:buNone/>
            </a:pPr>
            <a:endParaRPr lang="pt-BR" sz="2600" dirty="0"/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3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F001B37-906D-4F32-8626-94BACECFE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9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Programa de curso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800" y="1876038"/>
            <a:ext cx="9855820" cy="439863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7. Suplementos (Aula 03)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8. Cenários (Aula 03)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9. Atingir Metas (Aula 03)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10. Análise de sensibilidade do Solver (Aula 03)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b="1" dirty="0"/>
              <a:t>11. Criando formulários (Aula 04)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600" dirty="0"/>
              <a:t>12. Macros no Excel </a:t>
            </a:r>
            <a:r>
              <a:rPr lang="pt-BR" sz="2400" dirty="0"/>
              <a:t>(Aula 05)</a:t>
            </a:r>
            <a:endParaRPr lang="pt-BR" sz="2600" dirty="0"/>
          </a:p>
          <a:p>
            <a:pPr>
              <a:buFont typeface="Wingdings" panose="05000000000000000000" pitchFamily="2" charset="2"/>
              <a:buChar char="q"/>
            </a:pPr>
            <a:r>
              <a:rPr lang="pt-BR" sz="2600" dirty="0"/>
              <a:t>13. Programação VBA </a:t>
            </a:r>
            <a:r>
              <a:rPr lang="pt-BR" sz="2800" dirty="0"/>
              <a:t>(Aula 05)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* Trabalho Final (Aula 06)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3200" dirty="0"/>
              <a:t>*Metodologia Científica - Relatórios (Aula 06)</a:t>
            </a:r>
          </a:p>
          <a:p>
            <a:pPr marL="0" indent="0">
              <a:buNone/>
            </a:pPr>
            <a:endParaRPr lang="pt-BR" sz="3200" dirty="0"/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4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94A4AF0-284D-4465-99F1-6540C8107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96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Projeto 03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5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668C772A-1A1F-45BD-AEB8-A846FF7CEB3A}"/>
              </a:ext>
            </a:extLst>
          </p:cNvPr>
          <p:cNvSpPr/>
          <p:nvPr/>
        </p:nvSpPr>
        <p:spPr>
          <a:xfrm>
            <a:off x="1642946" y="1438035"/>
            <a:ext cx="96755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ial" panose="020B0604020202020204" pitchFamily="34" charset="0"/>
              </a:rPr>
              <a:t>Ler o arquivo de Problema Primal de Otimização no Excel (Projeto 03) e replicar a análise. Posteriormente fazer a análise dos relatórios do Solver para esse problema.</a:t>
            </a:r>
          </a:p>
        </p:txBody>
      </p:sp>
    </p:spTree>
    <p:extLst>
      <p:ext uri="{BB962C8B-B14F-4D97-AF65-F5344CB8AC3E}">
        <p14:creationId xmlns:p14="http://schemas.microsoft.com/office/powerpoint/2010/main" val="842851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11. Formulários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1. Habilitando Formulários no Excel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2. Criando o formulário (Front-</a:t>
            </a:r>
            <a:r>
              <a:rPr lang="pt-BR" sz="2800" dirty="0" err="1"/>
              <a:t>End</a:t>
            </a:r>
            <a:r>
              <a:rPr lang="pt-BR" sz="2800" dirty="0"/>
              <a:t>)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3. Tornando o formulário Dinâmico (Back-</a:t>
            </a:r>
            <a:r>
              <a:rPr lang="pt-BR" sz="2800" dirty="0" err="1"/>
              <a:t>End</a:t>
            </a:r>
            <a:r>
              <a:rPr lang="pt-BR" sz="2800" dirty="0"/>
              <a:t>)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6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82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Atividade Extra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Após colocar o campo do local de entrega, crie uma nova caixa que some ao valor total da compra uma taxa por entrega que varia de acordo com o local selecionado.</a:t>
            </a:r>
          </a:p>
          <a:p>
            <a:pPr lvl="0">
              <a:buFont typeface="Wingdings" panose="05000000000000000000" pitchFamily="2" charset="2"/>
              <a:buChar char="q"/>
            </a:pPr>
            <a:endParaRPr lang="pt-BR" sz="2800" dirty="0"/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7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7B1C7FF6-A0DF-4566-951D-AB330926A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37160"/>
              </p:ext>
            </p:extLst>
          </p:nvPr>
        </p:nvGraphicFramePr>
        <p:xfrm>
          <a:off x="4423848" y="3768295"/>
          <a:ext cx="3385622" cy="2506378"/>
        </p:xfrm>
        <a:graphic>
          <a:graphicData uri="http://schemas.openxmlformats.org/drawingml/2006/table">
            <a:tbl>
              <a:tblPr/>
              <a:tblGrid>
                <a:gridCol w="1734099">
                  <a:extLst>
                    <a:ext uri="{9D8B030D-6E8A-4147-A177-3AD203B41FA5}">
                      <a16:colId xmlns:a16="http://schemas.microsoft.com/office/drawing/2014/main" val="274606463"/>
                    </a:ext>
                  </a:extLst>
                </a:gridCol>
                <a:gridCol w="1651523">
                  <a:extLst>
                    <a:ext uri="{9D8B030D-6E8A-4147-A177-3AD203B41FA5}">
                      <a16:colId xmlns:a16="http://schemas.microsoft.com/office/drawing/2014/main" val="719170043"/>
                    </a:ext>
                  </a:extLst>
                </a:gridCol>
              </a:tblGrid>
              <a:tr h="35805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Local Entrega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Taxa de entrega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163897"/>
                  </a:ext>
                </a:extLst>
              </a:tr>
              <a:tr h="35805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Jussara - GO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R$150,00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576692"/>
                  </a:ext>
                </a:extLst>
              </a:tr>
              <a:tr h="35805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Jundiaí - SP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R$300,00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696620"/>
                  </a:ext>
                </a:extLst>
              </a:tr>
              <a:tr h="35805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Vitória - 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R$350,00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387942"/>
                  </a:ext>
                </a:extLst>
              </a:tr>
              <a:tr h="35805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Salvador - BA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R$100,00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833013"/>
                  </a:ext>
                </a:extLst>
              </a:tr>
              <a:tr h="35805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Porto Alegre - RS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R$450,00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647681"/>
                  </a:ext>
                </a:extLst>
              </a:tr>
              <a:tr h="35805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Paulo - SP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R$300,00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396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335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Atividade Extra 2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 algn="just">
              <a:buFont typeface="Wingdings" panose="05000000000000000000" pitchFamily="2" charset="2"/>
              <a:buChar char="q"/>
            </a:pPr>
            <a:r>
              <a:rPr lang="pt-BR" sz="2800" dirty="0"/>
              <a:t>Modifique todos os botões de opção para caixa de seleção, para se aproximar da realidade, permitindo que o consumidor escolha mais de um produto por tipo.</a:t>
            </a:r>
          </a:p>
          <a:p>
            <a:pPr lvl="0">
              <a:buFont typeface="Wingdings" panose="05000000000000000000" pitchFamily="2" charset="2"/>
              <a:buChar char="q"/>
            </a:pPr>
            <a:endParaRPr lang="pt-BR" sz="2800" dirty="0"/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8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179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Atividade Extra 3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Adicione mais um grupo de produtos com seus devidos valores e faça as correções necessárias.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Corrija todos os botões para um valor nulo quando a compra for a vista (Exceto o total da compra e o valor a vista da compra)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Verifique os cálculos para não permitir valores negativos.</a:t>
            </a:r>
          </a:p>
          <a:p>
            <a:pPr lvl="0">
              <a:buFont typeface="Wingdings" panose="05000000000000000000" pitchFamily="2" charset="2"/>
              <a:buChar char="q"/>
            </a:pPr>
            <a:endParaRPr lang="pt-BR" sz="2800" dirty="0"/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9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750129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4430</TotalTime>
  <Words>2048</Words>
  <Application>Microsoft Office PowerPoint</Application>
  <PresentationFormat>Widescreen</PresentationFormat>
  <Paragraphs>229</Paragraphs>
  <Slides>29</Slides>
  <Notes>29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7" baseType="lpstr">
      <vt:lpstr>Arial</vt:lpstr>
      <vt:lpstr>Arial Black</vt:lpstr>
      <vt:lpstr>Calibri</vt:lpstr>
      <vt:lpstr>Century Gothic</vt:lpstr>
      <vt:lpstr>Times New Roman</vt:lpstr>
      <vt:lpstr>Wingdings</vt:lpstr>
      <vt:lpstr>Wingdings 3</vt:lpstr>
      <vt:lpstr>Cacho</vt:lpstr>
      <vt:lpstr>Excel Avançado</vt:lpstr>
      <vt:lpstr>Objetivos do curso</vt:lpstr>
      <vt:lpstr>Programa de curso</vt:lpstr>
      <vt:lpstr>Programa de curso</vt:lpstr>
      <vt:lpstr>Projeto 03</vt:lpstr>
      <vt:lpstr>11. Formulários</vt:lpstr>
      <vt:lpstr>Atividade Extra</vt:lpstr>
      <vt:lpstr>Atividade Extra 2</vt:lpstr>
      <vt:lpstr>Atividade Extra 3</vt:lpstr>
      <vt:lpstr>Tipos de Análise</vt:lpstr>
      <vt:lpstr>*Método para geração de relatórios e Textos Científicos</vt:lpstr>
      <vt:lpstr>1.Tipos de Trabalho Científico</vt:lpstr>
      <vt:lpstr>1.Tipos de Trabalho Científico</vt:lpstr>
      <vt:lpstr>2.Características do texto</vt:lpstr>
      <vt:lpstr>2.Características do texto</vt:lpstr>
      <vt:lpstr>3.Etapas da Pesquisa</vt:lpstr>
      <vt:lpstr>4.Definião do Tema</vt:lpstr>
      <vt:lpstr>5.Problema de Pesquisa</vt:lpstr>
      <vt:lpstr>6.Objetivo da Pesquisa</vt:lpstr>
      <vt:lpstr>7.Justificativa</vt:lpstr>
      <vt:lpstr>8.Fundamentação Teórica</vt:lpstr>
      <vt:lpstr>9.Metodologia e Método</vt:lpstr>
      <vt:lpstr>10.Resultados e Discussão</vt:lpstr>
      <vt:lpstr>11.Considerações Finais</vt:lpstr>
      <vt:lpstr>12.Citações e Referências</vt:lpstr>
      <vt:lpstr>*Sites que ajudam no interesse em pesquisa</vt:lpstr>
      <vt:lpstr>Projeto 04</vt:lpstr>
      <vt:lpstr>Bibliografia</vt:lpstr>
      <vt:lpstr>Contatos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PROBLEMAS E SOLUÇÕES EMPRESARIAIS</dc:title>
  <dc:creator>USER</dc:creator>
  <cp:lastModifiedBy>Kaio Gefferson Almeida</cp:lastModifiedBy>
  <cp:revision>137</cp:revision>
  <dcterms:created xsi:type="dcterms:W3CDTF">2020-02-19T14:18:02Z</dcterms:created>
  <dcterms:modified xsi:type="dcterms:W3CDTF">2021-01-13T11:52:16Z</dcterms:modified>
</cp:coreProperties>
</file>