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454" r:id="rId2"/>
    <p:sldId id="456" r:id="rId3"/>
    <p:sldId id="455" r:id="rId4"/>
    <p:sldId id="441" r:id="rId5"/>
    <p:sldId id="439" r:id="rId6"/>
    <p:sldId id="440" r:id="rId7"/>
    <p:sldId id="445" r:id="rId8"/>
    <p:sldId id="446" r:id="rId9"/>
    <p:sldId id="447" r:id="rId10"/>
    <p:sldId id="448" r:id="rId11"/>
    <p:sldId id="449" r:id="rId12"/>
    <p:sldId id="450" r:id="rId13"/>
    <p:sldId id="451" r:id="rId14"/>
    <p:sldId id="457" r:id="rId15"/>
    <p:sldId id="458" r:id="rId16"/>
    <p:sldId id="459" r:id="rId17"/>
    <p:sldId id="452" r:id="rId18"/>
    <p:sldId id="460" r:id="rId19"/>
    <p:sldId id="453" r:id="rId20"/>
    <p:sldId id="461" r:id="rId21"/>
    <p:sldId id="442" r:id="rId22"/>
    <p:sldId id="44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377"/>
    <a:srgbClr val="6CC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27624" autoAdjust="0"/>
  </p:normalViewPr>
  <p:slideViewPr>
    <p:cSldViewPr snapToGrid="0">
      <p:cViewPr varScale="1">
        <p:scale>
          <a:sx n="78" d="100"/>
          <a:sy n="78" d="100"/>
        </p:scale>
        <p:origin x="4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o Gefferson Almeida" userId="155049a5c7c23eff" providerId="LiveId" clId="{E3D8D9B2-91F2-4F1C-AB33-C8B50A8D0CB2}"/>
    <pc:docChg chg="custSel addSld delSld modSld sldOrd">
      <pc:chgData name="Kaio Gefferson Almeida" userId="155049a5c7c23eff" providerId="LiveId" clId="{E3D8D9B2-91F2-4F1C-AB33-C8B50A8D0CB2}" dt="2020-11-27T16:39:23.871" v="1301" actId="20577"/>
      <pc:docMkLst>
        <pc:docMk/>
      </pc:docMkLst>
      <pc:sldChg chg="del">
        <pc:chgData name="Kaio Gefferson Almeida" userId="155049a5c7c23eff" providerId="LiveId" clId="{E3D8D9B2-91F2-4F1C-AB33-C8B50A8D0CB2}" dt="2020-11-27T14:32:33.024" v="0" actId="47"/>
        <pc:sldMkLst>
          <pc:docMk/>
          <pc:sldMk cId="528358534" sldId="256"/>
        </pc:sldMkLst>
      </pc:sldChg>
      <pc:sldChg chg="del">
        <pc:chgData name="Kaio Gefferson Almeida" userId="155049a5c7c23eff" providerId="LiveId" clId="{E3D8D9B2-91F2-4F1C-AB33-C8B50A8D0CB2}" dt="2020-11-27T14:57:23.337" v="9" actId="2696"/>
        <pc:sldMkLst>
          <pc:docMk/>
          <pc:sldMk cId="0" sldId="258"/>
        </pc:sldMkLst>
      </pc:sldChg>
      <pc:sldChg chg="modSp mod">
        <pc:chgData name="Kaio Gefferson Almeida" userId="155049a5c7c23eff" providerId="LiveId" clId="{E3D8D9B2-91F2-4F1C-AB33-C8B50A8D0CB2}" dt="2020-11-27T14:32:59.211" v="6" actId="113"/>
        <pc:sldMkLst>
          <pc:docMk/>
          <pc:sldMk cId="1266796049" sldId="439"/>
        </pc:sldMkLst>
        <pc:spChg chg="mod">
          <ac:chgData name="Kaio Gefferson Almeida" userId="155049a5c7c23eff" providerId="LiveId" clId="{E3D8D9B2-91F2-4F1C-AB33-C8B50A8D0CB2}" dt="2020-11-27T14:32:59.211" v="6" actId="113"/>
          <ac:spMkLst>
            <pc:docMk/>
            <pc:sldMk cId="1266796049" sldId="439"/>
            <ac:spMk id="10243" creationId="{00000000-0000-0000-0000-000000000000}"/>
          </ac:spMkLst>
        </pc:spChg>
      </pc:sldChg>
      <pc:sldChg chg="modSp add mod ord">
        <pc:chgData name="Kaio Gefferson Almeida" userId="155049a5c7c23eff" providerId="LiveId" clId="{E3D8D9B2-91F2-4F1C-AB33-C8B50A8D0CB2}" dt="2020-11-27T14:32:39.624" v="5" actId="20577"/>
        <pc:sldMkLst>
          <pc:docMk/>
          <pc:sldMk cId="649337002" sldId="454"/>
        </pc:sldMkLst>
        <pc:spChg chg="mod">
          <ac:chgData name="Kaio Gefferson Almeida" userId="155049a5c7c23eff" providerId="LiveId" clId="{E3D8D9B2-91F2-4F1C-AB33-C8B50A8D0CB2}" dt="2020-11-27T14:32:39.624" v="5" actId="20577"/>
          <ac:spMkLst>
            <pc:docMk/>
            <pc:sldMk cId="649337002" sldId="454"/>
            <ac:spMk id="2" creationId="{A6E3CC58-DF96-4331-BE91-14400479D457}"/>
          </ac:spMkLst>
        </pc:spChg>
      </pc:sldChg>
      <pc:sldChg chg="add">
        <pc:chgData name="Kaio Gefferson Almeida" userId="155049a5c7c23eff" providerId="LiveId" clId="{E3D8D9B2-91F2-4F1C-AB33-C8B50A8D0CB2}" dt="2020-11-27T14:36:35.158" v="7"/>
        <pc:sldMkLst>
          <pc:docMk/>
          <pc:sldMk cId="188789346" sldId="455"/>
        </pc:sldMkLst>
      </pc:sldChg>
      <pc:sldChg chg="add setBg">
        <pc:chgData name="Kaio Gefferson Almeida" userId="155049a5c7c23eff" providerId="LiveId" clId="{E3D8D9B2-91F2-4F1C-AB33-C8B50A8D0CB2}" dt="2020-11-27T14:37:41.840" v="8"/>
        <pc:sldMkLst>
          <pc:docMk/>
          <pc:sldMk cId="812925431" sldId="456"/>
        </pc:sldMkLst>
      </pc:sldChg>
      <pc:sldChg chg="modSp add mod">
        <pc:chgData name="Kaio Gefferson Almeida" userId="155049a5c7c23eff" providerId="LiveId" clId="{E3D8D9B2-91F2-4F1C-AB33-C8B50A8D0CB2}" dt="2020-11-27T14:58:33.122" v="136" actId="123"/>
        <pc:sldMkLst>
          <pc:docMk/>
          <pc:sldMk cId="3606910199" sldId="457"/>
        </pc:sldMkLst>
        <pc:spChg chg="mod">
          <ac:chgData name="Kaio Gefferson Almeida" userId="155049a5c7c23eff" providerId="LiveId" clId="{E3D8D9B2-91F2-4F1C-AB33-C8B50A8D0CB2}" dt="2020-11-27T14:57:44.663" v="26" actId="20577"/>
          <ac:spMkLst>
            <pc:docMk/>
            <pc:sldMk cId="3606910199" sldId="457"/>
            <ac:spMk id="5123" creationId="{00000000-0000-0000-0000-000000000000}"/>
          </ac:spMkLst>
        </pc:spChg>
        <pc:spChg chg="mod">
          <ac:chgData name="Kaio Gefferson Almeida" userId="155049a5c7c23eff" providerId="LiveId" clId="{E3D8D9B2-91F2-4F1C-AB33-C8B50A8D0CB2}" dt="2020-11-27T14:58:33.122" v="136" actId="123"/>
          <ac:spMkLst>
            <pc:docMk/>
            <pc:sldMk cId="3606910199" sldId="457"/>
            <ac:spMk id="10243" creationId="{00000000-0000-0000-0000-000000000000}"/>
          </ac:spMkLst>
        </pc:spChg>
      </pc:sldChg>
      <pc:sldChg chg="modSp add mod">
        <pc:chgData name="Kaio Gefferson Almeida" userId="155049a5c7c23eff" providerId="LiveId" clId="{E3D8D9B2-91F2-4F1C-AB33-C8B50A8D0CB2}" dt="2020-11-27T15:07:47.331" v="266" actId="20577"/>
        <pc:sldMkLst>
          <pc:docMk/>
          <pc:sldMk cId="1092374632" sldId="458"/>
        </pc:sldMkLst>
        <pc:spChg chg="mod">
          <ac:chgData name="Kaio Gefferson Almeida" userId="155049a5c7c23eff" providerId="LiveId" clId="{E3D8D9B2-91F2-4F1C-AB33-C8B50A8D0CB2}" dt="2020-11-27T15:07:08.618" v="139" actId="20577"/>
          <ac:spMkLst>
            <pc:docMk/>
            <pc:sldMk cId="1092374632" sldId="458"/>
            <ac:spMk id="5123" creationId="{00000000-0000-0000-0000-000000000000}"/>
          </ac:spMkLst>
        </pc:spChg>
        <pc:spChg chg="mod">
          <ac:chgData name="Kaio Gefferson Almeida" userId="155049a5c7c23eff" providerId="LiveId" clId="{E3D8D9B2-91F2-4F1C-AB33-C8B50A8D0CB2}" dt="2020-11-27T15:07:47.331" v="266" actId="20577"/>
          <ac:spMkLst>
            <pc:docMk/>
            <pc:sldMk cId="1092374632" sldId="458"/>
            <ac:spMk id="10243" creationId="{00000000-0000-0000-0000-000000000000}"/>
          </ac:spMkLst>
        </pc:spChg>
      </pc:sldChg>
      <pc:sldChg chg="modSp add mod">
        <pc:chgData name="Kaio Gefferson Almeida" userId="155049a5c7c23eff" providerId="LiveId" clId="{E3D8D9B2-91F2-4F1C-AB33-C8B50A8D0CB2}" dt="2020-11-27T15:18:09.073" v="457" actId="20577"/>
        <pc:sldMkLst>
          <pc:docMk/>
          <pc:sldMk cId="3172906420" sldId="459"/>
        </pc:sldMkLst>
        <pc:spChg chg="mod">
          <ac:chgData name="Kaio Gefferson Almeida" userId="155049a5c7c23eff" providerId="LiveId" clId="{E3D8D9B2-91F2-4F1C-AB33-C8B50A8D0CB2}" dt="2020-11-27T15:17:17.761" v="269" actId="20577"/>
          <ac:spMkLst>
            <pc:docMk/>
            <pc:sldMk cId="3172906420" sldId="459"/>
            <ac:spMk id="5123" creationId="{00000000-0000-0000-0000-000000000000}"/>
          </ac:spMkLst>
        </pc:spChg>
        <pc:spChg chg="mod">
          <ac:chgData name="Kaio Gefferson Almeida" userId="155049a5c7c23eff" providerId="LiveId" clId="{E3D8D9B2-91F2-4F1C-AB33-C8B50A8D0CB2}" dt="2020-11-27T15:18:09.073" v="457" actId="20577"/>
          <ac:spMkLst>
            <pc:docMk/>
            <pc:sldMk cId="3172906420" sldId="459"/>
            <ac:spMk id="10243" creationId="{00000000-0000-0000-0000-000000000000}"/>
          </ac:spMkLst>
        </pc:spChg>
      </pc:sldChg>
      <pc:sldChg chg="modSp add mod ord">
        <pc:chgData name="Kaio Gefferson Almeida" userId="155049a5c7c23eff" providerId="LiveId" clId="{E3D8D9B2-91F2-4F1C-AB33-C8B50A8D0CB2}" dt="2020-11-27T16:24:41.397" v="834" actId="20577"/>
        <pc:sldMkLst>
          <pc:docMk/>
          <pc:sldMk cId="3676240564" sldId="460"/>
        </pc:sldMkLst>
        <pc:spChg chg="mod">
          <ac:chgData name="Kaio Gefferson Almeida" userId="155049a5c7c23eff" providerId="LiveId" clId="{E3D8D9B2-91F2-4F1C-AB33-C8B50A8D0CB2}" dt="2020-11-27T16:10:20.014" v="462" actId="20577"/>
          <ac:spMkLst>
            <pc:docMk/>
            <pc:sldMk cId="3676240564" sldId="460"/>
            <ac:spMk id="5123" creationId="{00000000-0000-0000-0000-000000000000}"/>
          </ac:spMkLst>
        </pc:spChg>
        <pc:spChg chg="mod">
          <ac:chgData name="Kaio Gefferson Almeida" userId="155049a5c7c23eff" providerId="LiveId" clId="{E3D8D9B2-91F2-4F1C-AB33-C8B50A8D0CB2}" dt="2020-11-27T16:24:41.397" v="834" actId="20577"/>
          <ac:spMkLst>
            <pc:docMk/>
            <pc:sldMk cId="3676240564" sldId="460"/>
            <ac:spMk id="10243" creationId="{00000000-0000-0000-0000-000000000000}"/>
          </ac:spMkLst>
        </pc:spChg>
      </pc:sldChg>
      <pc:sldChg chg="modSp add mod ord">
        <pc:chgData name="Kaio Gefferson Almeida" userId="155049a5c7c23eff" providerId="LiveId" clId="{E3D8D9B2-91F2-4F1C-AB33-C8B50A8D0CB2}" dt="2020-11-27T16:39:23.871" v="1301" actId="20577"/>
        <pc:sldMkLst>
          <pc:docMk/>
          <pc:sldMk cId="1155692254" sldId="461"/>
        </pc:sldMkLst>
        <pc:spChg chg="mod">
          <ac:chgData name="Kaio Gefferson Almeida" userId="155049a5c7c23eff" providerId="LiveId" clId="{E3D8D9B2-91F2-4F1C-AB33-C8B50A8D0CB2}" dt="2020-11-27T16:34:43.045" v="839" actId="20577"/>
          <ac:spMkLst>
            <pc:docMk/>
            <pc:sldMk cId="1155692254" sldId="461"/>
            <ac:spMk id="5123" creationId="{00000000-0000-0000-0000-000000000000}"/>
          </ac:spMkLst>
        </pc:spChg>
        <pc:spChg chg="mod">
          <ac:chgData name="Kaio Gefferson Almeida" userId="155049a5c7c23eff" providerId="LiveId" clId="{E3D8D9B2-91F2-4F1C-AB33-C8B50A8D0CB2}" dt="2020-11-27T16:39:23.871" v="1301" actId="20577"/>
          <ac:spMkLst>
            <pc:docMk/>
            <pc:sldMk cId="1155692254" sldId="461"/>
            <ac:spMk id="1024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57F8F-C2E1-4053-8162-094886265268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5C623-B749-4199-AD79-EFE73A440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863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5C623-B749-4199-AD79-EFE73A44080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20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10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967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11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757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12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944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13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464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14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6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15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621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16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256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17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112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18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2782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19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06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4890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20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4354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21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5066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22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609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3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50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4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305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5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525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6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450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7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411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8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920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9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374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9D225FB-C230-4701-96F2-48CF0BAE4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94449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924E4218-A955-459D-85CC-5FD7326FE853}"/>
              </a:ext>
            </a:extLst>
          </p:cNvPr>
          <p:cNvSpPr/>
          <p:nvPr/>
        </p:nvSpPr>
        <p:spPr>
          <a:xfrm>
            <a:off x="0" y="0"/>
            <a:ext cx="12192000" cy="6944497"/>
          </a:xfrm>
          <a:prstGeom prst="rect">
            <a:avLst/>
          </a:prstGeom>
          <a:solidFill>
            <a:srgbClr val="00B050">
              <a:alpha val="8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E3CC58-DF96-4331-BE91-14400479D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090" y="2527850"/>
            <a:ext cx="10676214" cy="2262781"/>
          </a:xfrm>
        </p:spPr>
        <p:txBody>
          <a:bodyPr>
            <a:normAutofit/>
          </a:bodyPr>
          <a:lstStyle/>
          <a:p>
            <a:r>
              <a:rPr lang="pt-BR" sz="5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Programação Excel –VBA</a:t>
            </a:r>
            <a:br>
              <a:rPr lang="pt-BR" sz="5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</a:br>
            <a:r>
              <a:rPr lang="pt-BR" sz="5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Semana 04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D0FDC1-0BF2-4F20-93A2-60DF233D0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7090" y="4671362"/>
            <a:ext cx="8915399" cy="1126283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Prof. </a:t>
            </a:r>
            <a:r>
              <a:rPr lang="pt-BR" sz="2400" dirty="0" err="1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Kaio</a:t>
            </a:r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 Mesquita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C9C7FB-9A3C-4289-A7ED-3048E0E54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5E428D4-6AEF-41FB-B350-87F1634963BE}"/>
              </a:ext>
            </a:extLst>
          </p:cNvPr>
          <p:cNvSpPr/>
          <p:nvPr/>
        </p:nvSpPr>
        <p:spPr>
          <a:xfrm>
            <a:off x="571500" y="0"/>
            <a:ext cx="200025" cy="6944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9337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1710158" y="595148"/>
            <a:ext cx="9302398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Objeto Range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Introdução ao Objeto Range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Principais propriedades do Objeto Range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3. Principais Métodos do Objeto Range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10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56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1710158" y="595148"/>
            <a:ext cx="9302398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Funções no VBA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Funções Integradas no VBA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Funções de Planilha no VBA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3. Funções Personalizadas no VBA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11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53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1710158" y="595148"/>
            <a:ext cx="9302398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Controles de Fluxo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A estrutura IF THEN ELSE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SELECT CASE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3. IF com SELECT CASE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12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41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1710158" y="595148"/>
            <a:ext cx="9302398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Estruturas de Repetição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Loop For Next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Loop Do </a:t>
            </a:r>
            <a:r>
              <a:rPr lang="pt-BR" sz="2800" dirty="0" err="1"/>
              <a:t>While</a:t>
            </a:r>
            <a:endParaRPr lang="pt-BR" sz="28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3. Loop Do </a:t>
            </a:r>
            <a:r>
              <a:rPr lang="pt-BR" sz="2800" dirty="0" err="1"/>
              <a:t>Until</a:t>
            </a:r>
            <a:endParaRPr lang="pt-BR" sz="28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4. Loop For </a:t>
            </a:r>
            <a:r>
              <a:rPr lang="pt-BR" sz="2800" dirty="0" err="1"/>
              <a:t>Each</a:t>
            </a:r>
            <a:endParaRPr lang="pt-BR" sz="2800" dirty="0"/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13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55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1710158" y="595148"/>
            <a:ext cx="9302398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Atividade 01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q"/>
            </a:pPr>
            <a:r>
              <a:rPr lang="pt-BR" sz="2800" dirty="0"/>
              <a:t>1. Replicar o calendário de outubro, novembro e dezembro utilizando o Loop For e Condicionais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14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10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1710158" y="595148"/>
            <a:ext cx="9302398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Atividade 02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q"/>
            </a:pPr>
            <a:r>
              <a:rPr lang="pt-BR" sz="2800" dirty="0"/>
              <a:t>1. Recrie a macro utilizada no primeiro capítulo para cadastro de funcionários, mas dessa vez, apenas utilizando código VBA.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15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74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1710158" y="595148"/>
            <a:ext cx="9302398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Atividade 03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q"/>
            </a:pPr>
            <a:r>
              <a:rPr lang="pt-BR" sz="2800" dirty="0"/>
              <a:t>1. Dentro do formulário de cadastro coloque a opção para bloquear a planilha onde os dados estão sendo salvos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pt-BR" sz="2800" dirty="0"/>
              <a:t>Crie um botão para desbloquear a planilha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16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06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1710158" y="595148"/>
            <a:ext cx="9302398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Objeto Worksheet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Propriedades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Métodos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3. Eventos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17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91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1710158" y="595148"/>
            <a:ext cx="9302398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Atividade 04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q"/>
            </a:pPr>
            <a:r>
              <a:rPr lang="pt-BR" sz="2800" dirty="0"/>
              <a:t>Crie um botão que torna uma planilha visível e outro para torna-la invisível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pt-BR" sz="2800" dirty="0"/>
              <a:t>Copie a sua planilha de banco de dados (atividade de cadastro) para o final do seu arquivo de torne apenas a cópia invisível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pt-BR" sz="2800" dirty="0"/>
              <a:t>Crie um evento para avisar que você saiu da planilha de cadastro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pt-BR" sz="2800" dirty="0"/>
              <a:t>Coloque a opção de sempre tornar o cabeçalho do seu formulário maiúsculo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18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40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1710158" y="595148"/>
            <a:ext cx="9302398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Objeto </a:t>
            </a:r>
            <a:r>
              <a:rPr lang="pt-BR" alt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Workbook</a:t>
            </a:r>
            <a:endParaRPr lang="pt-BR" alt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Propriedades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Eventos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19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97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1710158" y="619862"/>
            <a:ext cx="9302398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Atividade 03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Crie uma função que calcule o valor da hipotenusa de um triângulo, tendo os catetos como parâmetros de entrada;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Crie uma função que peça a data de nascimento e o nome de uma pessoa e retorne uma frase dizendo o nome e idade dela, em ano, mês e dia.</a:t>
            </a:r>
            <a:endParaRPr lang="pt-BR" sz="2600" dirty="0"/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25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1710158" y="595148"/>
            <a:ext cx="9302398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Atividade 05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q"/>
            </a:pPr>
            <a:r>
              <a:rPr lang="pt-BR" sz="2800" dirty="0"/>
              <a:t>Modificar a criação de novas planilhas sempre para o final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pt-BR" sz="2800" dirty="0"/>
              <a:t>Criar um evento para proibir a digitação de valores acima de 1000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pt-BR" sz="2800" dirty="0"/>
              <a:t>Crie um botão que abre um novo arquivo, salva os dados do seu cadastro nesse novo arquivo, posteriormente fecha esse arquivo, e apaga os dados de cadastro do arquivo anterior.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20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92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4821540" y="2651693"/>
            <a:ext cx="3503075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Bibliografia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21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869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Contatos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sz="2800" dirty="0"/>
              <a:t>	 maxlevel.cursos@gmail.com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b="1" dirty="0"/>
              <a:t> </a:t>
            </a:r>
            <a:r>
              <a:rPr lang="pt-BR" sz="2800" dirty="0"/>
              <a:t>@</a:t>
            </a:r>
            <a:r>
              <a:rPr lang="pt-BR" sz="2800" dirty="0" err="1"/>
              <a:t>maxlevel.capacitaoes</a:t>
            </a:r>
            <a:endParaRPr lang="pt-BR" sz="28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  https://maxlevel.com.br/</a:t>
            </a:r>
          </a:p>
          <a:p>
            <a:pPr marL="0" lvl="0" indent="0">
              <a:buNone/>
            </a:pPr>
            <a:endParaRPr lang="pt-BR" sz="2800" dirty="0"/>
          </a:p>
          <a:p>
            <a:pPr lvl="0">
              <a:buFont typeface="Wingdings" panose="05000000000000000000" pitchFamily="2" charset="2"/>
              <a:buChar char="q"/>
            </a:pPr>
            <a:endParaRPr lang="pt-BR" sz="2800" dirty="0"/>
          </a:p>
          <a:p>
            <a:pPr marL="0" lvl="0" indent="0">
              <a:buNone/>
            </a:pPr>
            <a:r>
              <a:rPr lang="pt-BR" sz="2800" dirty="0"/>
              <a:t>	kaio@det.ufc.br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 @</a:t>
            </a:r>
            <a:r>
              <a:rPr lang="pt-BR" sz="2800" dirty="0" err="1"/>
              <a:t>kaio_mesquitaa</a:t>
            </a:r>
            <a:endParaRPr lang="pt-BR" sz="2800" dirty="0"/>
          </a:p>
          <a:p>
            <a:pPr marL="457200" lvl="1" indent="0">
              <a:buNone/>
            </a:pPr>
            <a:r>
              <a:rPr lang="pt-BR" sz="2600" dirty="0"/>
              <a:t> https://github.com/kaiomesquita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22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5D6BF96-9211-40C0-A4A5-242E9C1D4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983" y="1930405"/>
            <a:ext cx="465354" cy="46535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347502A-2A53-4CB6-A188-A6C3EC6FC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639" y="4683490"/>
            <a:ext cx="465354" cy="46535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B79AAA-712C-4C54-99C7-EC55A221C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195" y="5770369"/>
            <a:ext cx="463521" cy="463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5440BA8-C6C4-4DE1-9453-8EBCC59515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4691" y="2421164"/>
            <a:ext cx="490025" cy="49002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B9B49DF-26A8-4BAE-A96D-F8DBA6392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7942" y="5208680"/>
            <a:ext cx="490025" cy="49002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B199632-D909-4FAB-AE1D-EE827EEB23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8984" y="2948974"/>
            <a:ext cx="589406" cy="58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8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do curso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531812" y="1835253"/>
            <a:ext cx="11582399" cy="4398637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pt-BR" sz="2800" dirty="0"/>
              <a:t>Ao final do curso o aluno estará apto a: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Programar em VBA e outras linguagens que se assemelham ao VBA;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Compreender a mecânica por dentro do funcionamento do </a:t>
            </a:r>
            <a:r>
              <a:rPr lang="pt-BR" sz="2800" dirty="0" err="1"/>
              <a:t>excel</a:t>
            </a:r>
            <a:r>
              <a:rPr lang="pt-BR" sz="2800" dirty="0"/>
              <a:t>;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Utilizar o Visual Basic Editor por meio do modelo de objetos do </a:t>
            </a:r>
            <a:r>
              <a:rPr lang="pt-BR" sz="2800" dirty="0" err="1"/>
              <a:t>excel</a:t>
            </a:r>
            <a:r>
              <a:rPr lang="pt-BR" sz="2800" dirty="0"/>
              <a:t>;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Criação de planilhas personalizadas e automatizadas por programação;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Utilizar a ferramenta para simulações financeiras e organizacionais;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Registrar e controlar fluxos de entrada, saída e processamento;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Automatizar tarefas a partir da programação de mecanismos de controle; 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3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3757AB-E557-4988-9FC2-45565BF10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89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 de curso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800" y="1876038"/>
            <a:ext cx="8016766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Introdução ao VBA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Ambiente de Programação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3. Estrutura do modelo de objetos do Excel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4. Variáveis, constantes, vetores e matrizes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5. Objeto Range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600" dirty="0"/>
              <a:t>6. Funções no VBA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4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001B37-906D-4F32-8626-94BACECFE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9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 de curso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800" y="1876038"/>
            <a:ext cx="8016766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7. Controles de Fluxo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b="1" dirty="0"/>
              <a:t>8. Estruturas de Repetição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b="1" dirty="0"/>
              <a:t>9. Objeto Worksheet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b="1" dirty="0"/>
              <a:t>10. Objeto Workbook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11. Projeto 01: Formulário de Cadastro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600" dirty="0"/>
              <a:t>12. Projeto 02: Criando Gráficos Dinâmicos para controle de Faturamento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5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4A4AF0-284D-4465-99F1-6540C8107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9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 ao VBA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Apresentação do Planejamento de Curso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O que é o VBA?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3. Exemplo de Macro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4. Segurança de Macro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5. Visual Basic Editor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6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47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ambiente de programação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Trabalhando com a janela de projetos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Trabalhando com a janela de códigos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3. Personalizando o </a:t>
            </a:r>
            <a:r>
              <a:rPr lang="pt-BR" sz="2800"/>
              <a:t>ambiente VBA</a:t>
            </a:r>
            <a:endParaRPr lang="pt-BR" sz="2800" dirty="0"/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7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0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1710158" y="595148"/>
            <a:ext cx="9302398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Estrutura do modelo de objetos do Excel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Modelo do objeto de Excel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Procedimentos Sub e </a:t>
            </a:r>
            <a:r>
              <a:rPr lang="pt-BR" sz="2800" dirty="0" err="1"/>
              <a:t>Function</a:t>
            </a:r>
            <a:endParaRPr lang="pt-BR" sz="28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3. Referências Relativas e Absolutas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8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09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1710158" y="595148"/>
            <a:ext cx="9302398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Variáveis e Constantes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Usando comentários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Variáveis (</a:t>
            </a:r>
            <a:r>
              <a:rPr lang="pt-BR" sz="2800" dirty="0" err="1"/>
              <a:t>Strings</a:t>
            </a:r>
            <a:r>
              <a:rPr lang="pt-BR" sz="2800" dirty="0"/>
              <a:t>, dates, </a:t>
            </a:r>
            <a:r>
              <a:rPr lang="pt-BR" sz="2800" dirty="0" err="1"/>
              <a:t>objects</a:t>
            </a:r>
            <a:r>
              <a:rPr lang="pt-BR" sz="2800" dirty="0"/>
              <a:t>)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3. Constantes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4. Vetores e Matrizes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9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73238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1605</TotalTime>
  <Words>737</Words>
  <Application>Microsoft Office PowerPoint</Application>
  <PresentationFormat>Widescreen</PresentationFormat>
  <Paragraphs>140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1" baseType="lpstr">
      <vt:lpstr>Arial</vt:lpstr>
      <vt:lpstr>Arial Black</vt:lpstr>
      <vt:lpstr>Calibri</vt:lpstr>
      <vt:lpstr>Century Gothic</vt:lpstr>
      <vt:lpstr>Gill Sans MT</vt:lpstr>
      <vt:lpstr>Times New Roman</vt:lpstr>
      <vt:lpstr>Wingdings</vt:lpstr>
      <vt:lpstr>Wingdings 3</vt:lpstr>
      <vt:lpstr>Cacho</vt:lpstr>
      <vt:lpstr>Programação Excel –VBA Semana 04</vt:lpstr>
      <vt:lpstr>Atividade 03</vt:lpstr>
      <vt:lpstr>Objetivos do curso</vt:lpstr>
      <vt:lpstr>Programa de curso</vt:lpstr>
      <vt:lpstr>Programa de curso</vt:lpstr>
      <vt:lpstr>Introdução ao VBA</vt:lpstr>
      <vt:lpstr>O ambiente de programação</vt:lpstr>
      <vt:lpstr>Estrutura do modelo de objetos do Excel</vt:lpstr>
      <vt:lpstr>Variáveis e Constantes</vt:lpstr>
      <vt:lpstr>Objeto Range</vt:lpstr>
      <vt:lpstr>Funções no VBA</vt:lpstr>
      <vt:lpstr>Controles de Fluxo</vt:lpstr>
      <vt:lpstr>Estruturas de Repetição</vt:lpstr>
      <vt:lpstr>Atividade 01</vt:lpstr>
      <vt:lpstr>Atividade 02</vt:lpstr>
      <vt:lpstr>Atividade 03</vt:lpstr>
      <vt:lpstr>Objeto Worksheet</vt:lpstr>
      <vt:lpstr>Atividade 04</vt:lpstr>
      <vt:lpstr>Objeto Workbook</vt:lpstr>
      <vt:lpstr>Atividade 05</vt:lpstr>
      <vt:lpstr>Bibliografia</vt:lpstr>
      <vt:lpstr>Contatos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PROBLEMAS E SOLUÇÕES EMPRESARIAIS</dc:title>
  <dc:creator>USER</dc:creator>
  <cp:lastModifiedBy>Kaio Gefferson Almeida</cp:lastModifiedBy>
  <cp:revision>77</cp:revision>
  <dcterms:created xsi:type="dcterms:W3CDTF">2020-02-19T14:18:02Z</dcterms:created>
  <dcterms:modified xsi:type="dcterms:W3CDTF">2020-11-27T16:39:26Z</dcterms:modified>
</cp:coreProperties>
</file>