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456" r:id="rId2"/>
    <p:sldId id="258" r:id="rId3"/>
    <p:sldId id="441" r:id="rId4"/>
    <p:sldId id="439" r:id="rId5"/>
    <p:sldId id="440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42" r:id="rId18"/>
    <p:sldId id="457" r:id="rId19"/>
    <p:sldId id="44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377"/>
    <a:srgbClr val="6CC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6" autoAdjust="0"/>
    <p:restoredTop sz="27624" autoAdjust="0"/>
  </p:normalViewPr>
  <p:slideViewPr>
    <p:cSldViewPr snapToGrid="0">
      <p:cViewPr varScale="1">
        <p:scale>
          <a:sx n="78" d="100"/>
          <a:sy n="78" d="100"/>
        </p:scale>
        <p:origin x="4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o Gefferson Almeida" userId="155049a5c7c23eff" providerId="LiveId" clId="{9DB7C9A3-6358-44E3-A9E4-4CB8C124156D}"/>
    <pc:docChg chg="addSld delSld modSld sldOrd">
      <pc:chgData name="Kaio Gefferson Almeida" userId="155049a5c7c23eff" providerId="LiveId" clId="{9DB7C9A3-6358-44E3-A9E4-4CB8C124156D}" dt="2020-12-04T18:40:43.960" v="9"/>
      <pc:docMkLst>
        <pc:docMk/>
      </pc:docMkLst>
      <pc:sldChg chg="addSp delSp modSp del">
        <pc:chgData name="Kaio Gefferson Almeida" userId="155049a5c7c23eff" providerId="LiveId" clId="{9DB7C9A3-6358-44E3-A9E4-4CB8C124156D}" dt="2020-12-04T16:04:43.610" v="5" actId="47"/>
        <pc:sldMkLst>
          <pc:docMk/>
          <pc:sldMk cId="528358534" sldId="256"/>
        </pc:sldMkLst>
        <pc:graphicFrameChg chg="add del mod">
          <ac:chgData name="Kaio Gefferson Almeida" userId="155049a5c7c23eff" providerId="LiveId" clId="{9DB7C9A3-6358-44E3-A9E4-4CB8C124156D}" dt="2020-12-04T16:04:26.765" v="1"/>
          <ac:graphicFrameMkLst>
            <pc:docMk/>
            <pc:sldMk cId="528358534" sldId="256"/>
            <ac:graphicFrameMk id="4" creationId="{458F94D2-693A-44C4-8D65-D25B96D712BF}"/>
          </ac:graphicFrameMkLst>
        </pc:graphicFrameChg>
      </pc:sldChg>
      <pc:sldChg chg="modSp mod">
        <pc:chgData name="Kaio Gefferson Almeida" userId="155049a5c7c23eff" providerId="LiveId" clId="{9DB7C9A3-6358-44E3-A9E4-4CB8C124156D}" dt="2020-12-04T16:05:36.339" v="8" actId="113"/>
        <pc:sldMkLst>
          <pc:docMk/>
          <pc:sldMk cId="1266796049" sldId="439"/>
        </pc:sldMkLst>
        <pc:spChg chg="mod">
          <ac:chgData name="Kaio Gefferson Almeida" userId="155049a5c7c23eff" providerId="LiveId" clId="{9DB7C9A3-6358-44E3-A9E4-4CB8C124156D}" dt="2020-12-04T16:05:36.339" v="8" actId="113"/>
          <ac:spMkLst>
            <pc:docMk/>
            <pc:sldMk cId="1266796049" sldId="439"/>
            <ac:spMk id="10243" creationId="{00000000-0000-0000-0000-000000000000}"/>
          </ac:spMkLst>
        </pc:spChg>
      </pc:sldChg>
      <pc:sldChg chg="modSp add mod ord">
        <pc:chgData name="Kaio Gefferson Almeida" userId="155049a5c7c23eff" providerId="LiveId" clId="{9DB7C9A3-6358-44E3-A9E4-4CB8C124156D}" dt="2020-12-04T16:04:48.018" v="7" actId="20577"/>
        <pc:sldMkLst>
          <pc:docMk/>
          <pc:sldMk cId="649337002" sldId="456"/>
        </pc:sldMkLst>
        <pc:spChg chg="mod">
          <ac:chgData name="Kaio Gefferson Almeida" userId="155049a5c7c23eff" providerId="LiveId" clId="{9DB7C9A3-6358-44E3-A9E4-4CB8C124156D}" dt="2020-12-04T16:04:48.018" v="7" actId="20577"/>
          <ac:spMkLst>
            <pc:docMk/>
            <pc:sldMk cId="649337002" sldId="456"/>
            <ac:spMk id="2" creationId="{A6E3CC58-DF96-4331-BE91-14400479D457}"/>
          </ac:spMkLst>
        </pc:spChg>
      </pc:sldChg>
      <pc:sldChg chg="add setBg">
        <pc:chgData name="Kaio Gefferson Almeida" userId="155049a5c7c23eff" providerId="LiveId" clId="{9DB7C9A3-6358-44E3-A9E4-4CB8C124156D}" dt="2020-12-04T18:40:43.960" v="9"/>
        <pc:sldMkLst>
          <pc:docMk/>
          <pc:sldMk cId="3130287098" sldId="4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7F8F-C2E1-4053-8162-094886265268}" type="datetimeFigureOut">
              <a:rPr lang="pt-BR" smtClean="0"/>
              <a:t>04/12/2020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5C623-B749-4199-AD79-EFE73A4408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863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5C623-B749-4199-AD79-EFE73A44080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0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10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757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11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944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64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12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06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23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317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10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60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2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30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3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0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4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25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5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50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6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1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7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92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74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pt-BR" altLang="pt-BR" baseline="0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83787-99F3-44CA-AF1A-C1DB4AE4F47B}" type="slidenum">
              <a:rPr lang="pt-BR" altLang="pt-BR" smtClean="0">
                <a:latin typeface="Times New Roman" panose="02020603050405020304" pitchFamily="18" charset="0"/>
              </a:rPr>
              <a:pPr/>
              <a:t>9</a:t>
            </a:fld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6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9D225FB-C230-4701-96F2-48CF0BAE4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9444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924E4218-A955-459D-85CC-5FD7326FE853}"/>
              </a:ext>
            </a:extLst>
          </p:cNvPr>
          <p:cNvSpPr/>
          <p:nvPr/>
        </p:nvSpPr>
        <p:spPr>
          <a:xfrm>
            <a:off x="0" y="0"/>
            <a:ext cx="12192000" cy="6944497"/>
          </a:xfrm>
          <a:prstGeom prst="rect">
            <a:avLst/>
          </a:prstGeom>
          <a:solidFill>
            <a:srgbClr val="00B05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E3CC58-DF96-4331-BE91-14400479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7090" y="2527850"/>
            <a:ext cx="10676214" cy="2262781"/>
          </a:xfrm>
        </p:spPr>
        <p:txBody>
          <a:bodyPr>
            <a:normAutofit/>
          </a:bodyPr>
          <a:lstStyle/>
          <a:p>
            <a: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Programação Excel –VBA</a:t>
            </a:r>
            <a:b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pt-BR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Semana 05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0FDC1-0BF2-4F20-93A2-60DF233D0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7090" y="4671362"/>
            <a:ext cx="8915399" cy="1126283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Prof. </a:t>
            </a:r>
            <a:r>
              <a:rPr lang="pt-BR" sz="2400" dirty="0" err="1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Kaio</a:t>
            </a:r>
            <a:r>
              <a:rPr lang="pt-BR" sz="2400" dirty="0">
                <a:solidFill>
                  <a:schemeClr val="bg1">
                    <a:lumMod val="95000"/>
                  </a:schemeClr>
                </a:solidFill>
                <a:latin typeface="Gill Sans MT" panose="020B0502020104020203" pitchFamily="34" charset="0"/>
              </a:rPr>
              <a:t> Mesquita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C9C7FB-9A3C-4289-A7ED-3048E0E54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5E428D4-6AEF-41FB-B350-87F1634963BE}"/>
              </a:ext>
            </a:extLst>
          </p:cNvPr>
          <p:cNvSpPr/>
          <p:nvPr/>
        </p:nvSpPr>
        <p:spPr>
          <a:xfrm>
            <a:off x="571500" y="0"/>
            <a:ext cx="200025" cy="6944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33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Funções no VBA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Funções Integradas no VBA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Funções de Planilha no VBA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Funções Personalizadas no VBA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10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53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Controles de Fluxo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A estrutura IF THEN ELSE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SELECT CASE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IF com SELECT CASE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11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41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Estruturas de Repetição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Loop For Next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Loop Do </a:t>
            </a:r>
            <a:r>
              <a:rPr lang="pt-BR" sz="2800" dirty="0" err="1"/>
              <a:t>While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Loop Do </a:t>
            </a:r>
            <a:r>
              <a:rPr lang="pt-BR" sz="2800" dirty="0" err="1"/>
              <a:t>Until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Loop For </a:t>
            </a:r>
            <a:r>
              <a:rPr lang="pt-BR" sz="2800" dirty="0" err="1"/>
              <a:t>Each</a:t>
            </a: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5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Objeto Worksheet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Propriedades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Métodos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Eventos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9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Objeto </a:t>
            </a:r>
            <a:r>
              <a:rPr lang="pt-BR" alt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Workbook</a:t>
            </a:r>
            <a:endParaRPr lang="pt-BR" alt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Propriedades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Eventos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9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1: Formulário de Cadastro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7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2: Gráficos dinâmicos para controle de faturamento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4821540" y="2651693"/>
            <a:ext cx="3503075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Bibliografia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869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Programar em VBA e outras linguagens que se assemelham ao VBA;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Compreender a mecânica por dentro do funcionamento do </a:t>
            </a:r>
            <a:r>
              <a:rPr lang="pt-BR" sz="2800" dirty="0" err="1"/>
              <a:t>excel</a:t>
            </a:r>
            <a:r>
              <a:rPr lang="pt-BR" sz="2800" dirty="0"/>
              <a:t>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Utilizar o Visual Basic Editor por meio do modelo de objetos do </a:t>
            </a:r>
            <a:r>
              <a:rPr lang="pt-BR" sz="2800" dirty="0" err="1"/>
              <a:t>excel</a:t>
            </a:r>
            <a:r>
              <a:rPr lang="pt-BR" sz="2800" dirty="0"/>
              <a:t>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Criação de planilhas personalizadas e automatizadas por programação;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87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Contatos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sz="2800" dirty="0"/>
              <a:t>	 maxlevel.cursos@gmail.com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 </a:t>
            </a:r>
            <a:r>
              <a:rPr lang="pt-BR" sz="2800" dirty="0"/>
              <a:t>@</a:t>
            </a:r>
            <a:r>
              <a:rPr lang="pt-BR" sz="2800" dirty="0" err="1"/>
              <a:t>maxlevel.capacitaoes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 https://maxlevel.com.br/</a:t>
            </a:r>
          </a:p>
          <a:p>
            <a:pPr marL="0" lvl="0" indent="0">
              <a:buNone/>
            </a:pP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endParaRPr lang="pt-BR" sz="2800" dirty="0"/>
          </a:p>
          <a:p>
            <a:pPr marL="0" lvl="0" indent="0">
              <a:buNone/>
            </a:pPr>
            <a:r>
              <a:rPr lang="pt-BR" sz="2800" dirty="0"/>
              <a:t>	kaio@det.ufc.br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 @</a:t>
            </a:r>
            <a:r>
              <a:rPr lang="pt-BR" sz="2800" dirty="0" err="1"/>
              <a:t>kaio_mesquitaa</a:t>
            </a:r>
            <a:endParaRPr lang="pt-BR" sz="2800" dirty="0"/>
          </a:p>
          <a:p>
            <a:pPr marL="457200" lvl="1" indent="0">
              <a:buNone/>
            </a:pPr>
            <a:r>
              <a:rPr lang="pt-BR" sz="2600" dirty="0"/>
              <a:t> https://github.com/kaiomesquita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19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5D6BF96-9211-40C0-A4A5-242E9C1D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983" y="1930405"/>
            <a:ext cx="465354" cy="46535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47502A-2A53-4CB6-A188-A6C3EC6F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639" y="4683490"/>
            <a:ext cx="465354" cy="46535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B79AAA-712C-4C54-99C7-EC55A221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195" y="5770369"/>
            <a:ext cx="463521" cy="4635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25440BA8-C6C4-4DE1-9453-8EBCC595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691" y="2421164"/>
            <a:ext cx="490025" cy="4900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B9B49DF-26A8-4BAE-A96D-F8DBA6392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942" y="5208680"/>
            <a:ext cx="490025" cy="49002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B199632-D909-4FAB-AE1D-EE827EEB2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984" y="2948974"/>
            <a:ext cx="589406" cy="58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8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do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531812" y="1835253"/>
            <a:ext cx="11582399" cy="4398637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pt-BR" sz="2800" dirty="0"/>
              <a:t>Ao final do curso o aluno estará apto a: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800" dirty="0"/>
              <a:t>Programar em VBA e outras linguagens que se assemelham ao VBA;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Compreender a mecânica por dentro do funcionamento do </a:t>
            </a:r>
            <a:r>
              <a:rPr lang="pt-BR" sz="2800" dirty="0" err="1"/>
              <a:t>excel</a:t>
            </a:r>
            <a:r>
              <a:rPr lang="pt-BR" sz="2800" dirty="0"/>
              <a:t>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Utilizar o Visual Basic Editor por meio do modelo de objetos do </a:t>
            </a:r>
            <a:r>
              <a:rPr lang="pt-BR" sz="2800" dirty="0" err="1"/>
              <a:t>excel</a:t>
            </a:r>
            <a:r>
              <a:rPr lang="pt-BR" sz="2800" dirty="0"/>
              <a:t>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Criação de planilhas personalizadas e automatizadas por programação;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Utilizar a ferramenta para simulações financeiras e organizacionais;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Registrar e controlar fluxos de entrada, saída e processamento;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Automatizar tarefas a partir da programação de mecanismos de controle; 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2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3757AB-E557-4988-9FC2-45565BF1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Introdução ao VBA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Ambiente de Programação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Estrutura do modelo de objetos do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Variáveis, constantes, vetores e matrizes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Objeto Range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dirty="0"/>
              <a:t>6. Funções no VBA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3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001B37-906D-4F32-8626-94BACECFE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 de curso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800" y="1876038"/>
            <a:ext cx="8016766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7. Controles de Fluxo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8. Estruturas de Repetição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9. Objeto Worksheet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10. Objeto Workbook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b="1" dirty="0"/>
              <a:t>11. Projeto 01: Formulário de Cadastro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600" b="1" dirty="0"/>
              <a:t>12. Projeto 02: Criando Gráficos Dinâmicos para controle de Faturamento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4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4A4AF0-284D-4465-99F1-6540C8107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96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Introdução ao VBA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Apresentação do Planejamento de Curso 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O que é o VBA?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Exemplo de Macro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Segurança de Macro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5. Visual Basic Editor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5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47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 ambiente de programação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Trabalhando com a janela de projetos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Trabalhando com a janela de códigos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Personalizando o </a:t>
            </a:r>
            <a:r>
              <a:rPr lang="pt-BR" sz="2800"/>
              <a:t>ambiente VBA</a:t>
            </a:r>
            <a:endParaRPr lang="pt-BR" sz="2800" dirty="0"/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6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0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Estrutura do modelo de objetos do Excel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Modelo do objeto de Excel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Procedimentos Sub e </a:t>
            </a:r>
            <a:r>
              <a:rPr lang="pt-BR" sz="2800" dirty="0" err="1"/>
              <a:t>Function</a:t>
            </a:r>
            <a:endParaRPr lang="pt-BR" sz="28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Referências Relativas e Absolutas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7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0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Variáveis e Constantes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Usando comentários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Variáveis (</a:t>
            </a:r>
            <a:r>
              <a:rPr lang="pt-BR" sz="2800" dirty="0" err="1"/>
              <a:t>Strings</a:t>
            </a:r>
            <a:r>
              <a:rPr lang="pt-BR" sz="2800" dirty="0"/>
              <a:t>, dates, </a:t>
            </a:r>
            <a:r>
              <a:rPr lang="pt-BR" sz="2800" dirty="0" err="1"/>
              <a:t>objects</a:t>
            </a:r>
            <a:r>
              <a:rPr lang="pt-BR" sz="2800" dirty="0"/>
              <a:t>)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Constantes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4. Vetores e Matrizes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8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873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rgbClr val="42B37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>
          <a:xfrm>
            <a:off x="1710158" y="595148"/>
            <a:ext cx="9302398" cy="1280890"/>
          </a:xfrm>
        </p:spPr>
        <p:txBody>
          <a:bodyPr/>
          <a:lstStyle/>
          <a:p>
            <a:pPr>
              <a:defRPr/>
            </a:pP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Objeto Range</a:t>
            </a:r>
          </a:p>
        </p:txBody>
      </p:sp>
      <p:sp>
        <p:nvSpPr>
          <p:cNvPr id="10243" name="Rectangle 5"/>
          <p:cNvSpPr>
            <a:spLocks noGrp="1" noChangeArrowheads="1"/>
          </p:cNvSpPr>
          <p:nvPr>
            <p:ph idx="1"/>
          </p:nvPr>
        </p:nvSpPr>
        <p:spPr>
          <a:xfrm>
            <a:off x="2209799" y="1876038"/>
            <a:ext cx="8802757" cy="4398637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1. Introdução ao Objeto Range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2. Principais propriedades do Objeto Range</a:t>
            </a:r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2800" dirty="0"/>
              <a:t>3. Principais Métodos do Objeto Range</a:t>
            </a:r>
          </a:p>
        </p:txBody>
      </p:sp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F27F704B-5CFE-4DC5-B632-53F95F161CC5}" type="slidenum">
              <a:rPr lang="pt-BR" altLang="pt-BR">
                <a:solidFill>
                  <a:schemeClr val="bg1"/>
                </a:solidFill>
                <a:latin typeface="Arial Black" panose="020B0A04020102020204" pitchFamily="34" charset="0"/>
              </a:rPr>
              <a:pPr>
                <a:defRPr/>
              </a:pPr>
              <a:t>9</a:t>
            </a:fld>
            <a:endParaRPr lang="pt-BR" altLang="pt-BR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140E917-580F-4101-A73E-362339E8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0425" y="0"/>
            <a:ext cx="117157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6379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2012</TotalTime>
  <Words>584</Words>
  <Application>Microsoft Office PowerPoint</Application>
  <PresentationFormat>Widescreen</PresentationFormat>
  <Paragraphs>126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Arial</vt:lpstr>
      <vt:lpstr>Arial Black</vt:lpstr>
      <vt:lpstr>Calibri</vt:lpstr>
      <vt:lpstr>Century Gothic</vt:lpstr>
      <vt:lpstr>Gill Sans MT</vt:lpstr>
      <vt:lpstr>Times New Roman</vt:lpstr>
      <vt:lpstr>Wingdings</vt:lpstr>
      <vt:lpstr>Wingdings 3</vt:lpstr>
      <vt:lpstr>Cacho</vt:lpstr>
      <vt:lpstr>Programação Excel –VBA Semana 05</vt:lpstr>
      <vt:lpstr>Objetivos do curso</vt:lpstr>
      <vt:lpstr>Programa de curso</vt:lpstr>
      <vt:lpstr>Programa de curso</vt:lpstr>
      <vt:lpstr>Introdução ao VBA</vt:lpstr>
      <vt:lpstr>O ambiente de programação</vt:lpstr>
      <vt:lpstr>Estrutura do modelo de objetos do Excel</vt:lpstr>
      <vt:lpstr>Variáveis e Constantes</vt:lpstr>
      <vt:lpstr>Objeto Range</vt:lpstr>
      <vt:lpstr>Funções no VBA</vt:lpstr>
      <vt:lpstr>Controles de Fluxo</vt:lpstr>
      <vt:lpstr>Estruturas de Repetição</vt:lpstr>
      <vt:lpstr>Objeto Worksheet</vt:lpstr>
      <vt:lpstr>Objeto Workbook</vt:lpstr>
      <vt:lpstr>Projeto 1: Formulário de Cadastro</vt:lpstr>
      <vt:lpstr>Projeto 2: Gráficos dinâmicos para controle de faturamento</vt:lpstr>
      <vt:lpstr>Bibliografia</vt:lpstr>
      <vt:lpstr>Objetivos do curso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PROBLEMAS E SOLUÇÕES EMPRESARIAIS</dc:title>
  <dc:creator>USER</dc:creator>
  <cp:lastModifiedBy>Kaio Gefferson Almeida</cp:lastModifiedBy>
  <cp:revision>77</cp:revision>
  <dcterms:created xsi:type="dcterms:W3CDTF">2020-02-19T14:18:02Z</dcterms:created>
  <dcterms:modified xsi:type="dcterms:W3CDTF">2020-12-04T18:40:45Z</dcterms:modified>
</cp:coreProperties>
</file>