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441" r:id="rId4"/>
    <p:sldId id="439" r:id="rId5"/>
    <p:sldId id="440" r:id="rId6"/>
    <p:sldId id="456" r:id="rId7"/>
    <p:sldId id="445" r:id="rId8"/>
    <p:sldId id="457" r:id="rId9"/>
    <p:sldId id="458" r:id="rId10"/>
    <p:sldId id="459" r:id="rId11"/>
    <p:sldId id="460" r:id="rId12"/>
    <p:sldId id="462" r:id="rId13"/>
    <p:sldId id="442" r:id="rId14"/>
    <p:sldId id="44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27624" autoAdjust="0"/>
  </p:normalViewPr>
  <p:slideViewPr>
    <p:cSldViewPr snapToGrid="0">
      <p:cViewPr varScale="1">
        <p:scale>
          <a:sx n="86" d="100"/>
          <a:sy n="86" d="100"/>
        </p:scale>
        <p:origin x="10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7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7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7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5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9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2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5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</a:rPr>
              <a:t>O uso de cartão de crédito é bastante comum nos dias de hoje  e um uso correto dele </a:t>
            </a:r>
          </a:p>
          <a:p>
            <a:r>
              <a:rPr lang="pt-BR" b="1" dirty="0">
                <a:latin typeface="Arial" panose="020B0604020202020204" pitchFamily="34" charset="0"/>
              </a:rPr>
              <a:t>realmente ajuda na construção de uma boa pontuação de crédito. Quão importante é a </a:t>
            </a:r>
          </a:p>
          <a:p>
            <a:r>
              <a:rPr lang="pt-BR" b="1" dirty="0">
                <a:latin typeface="Arial" panose="020B0604020202020204" pitchFamily="34" charset="0"/>
              </a:rPr>
              <a:t>pontuação de crédito? Sempre que você precisa realizar uma compra a prazo, sua pontuação de crédito é consultada e pode ser o fator decisivo na aprovação da sua compra. No entanto, a inadimplência pode fazer com que a pontuação de crédito caia. Não apenas a pontuação de crédito cai, como também haverá um efeito adverso sobre o limite de crédito e empréstimos futuros de qualquer tipo.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b="1" dirty="0"/>
              <a:t>Neste projeto, estaremos lidando com um histórico de pagamentos de clientes</a:t>
            </a:r>
          </a:p>
          <a:p>
            <a:r>
              <a:rPr lang="pt-BR" b="1" dirty="0"/>
              <a:t>em Taiwan. O conjunto de dados tem 24 atributos e um rótulo de classe e existem 30000 instâncias. 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https://archive.ics.uci.edu/ml/datasets/default+of+credit+card+clients#</a:t>
            </a: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BA661A8-193E-42DA-AF4D-74F291780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64" y="1264555"/>
            <a:ext cx="5793872" cy="535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5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Agora imagine que você é um analista de dados dessa empresa. Antes de fazer qualquer análise preditiva, você deve tratar os dados. Segue abaixo algumas especificações de tratamento: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Passar o arquivo </a:t>
            </a:r>
            <a:r>
              <a:rPr lang="pt-BR" dirty="0" err="1">
                <a:latin typeface="Arial" panose="020B0604020202020204" pitchFamily="34" charset="0"/>
              </a:rPr>
              <a:t>csv</a:t>
            </a:r>
            <a:r>
              <a:rPr lang="pt-BR" dirty="0">
                <a:latin typeface="Arial" panose="020B0604020202020204" pitchFamily="34" charset="0"/>
              </a:rPr>
              <a:t>(Separado por vírgula) para </a:t>
            </a:r>
            <a:r>
              <a:rPr lang="pt-BR" dirty="0" err="1">
                <a:latin typeface="Arial" panose="020B0604020202020204" pitchFamily="34" charset="0"/>
              </a:rPr>
              <a:t>xls</a:t>
            </a:r>
            <a:r>
              <a:rPr lang="pt-BR" dirty="0">
                <a:latin typeface="Arial" panose="020B0604020202020204" pitchFamily="34" charset="0"/>
              </a:rPr>
              <a:t> (Separado por coluna)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Alterar o cabeçalho para nomes compreensíveis para as análises posteriores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Formatar o tipo de dado de cada coluna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Alterar valores numéricos para categóricos quando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Limpar dados </a:t>
            </a:r>
            <a:r>
              <a:rPr lang="pt-BR" dirty="0" err="1">
                <a:latin typeface="Arial" panose="020B0604020202020204" pitchFamily="34" charset="0"/>
              </a:rPr>
              <a:t>missing</a:t>
            </a:r>
            <a:r>
              <a:rPr lang="pt-BR" dirty="0">
                <a:latin typeface="Arial" panose="020B0604020202020204" pitchFamily="34" charset="0"/>
              </a:rPr>
              <a:t> (dados nulos) utilizando o filtro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Filtrar os 15 maiores inadimplentes do sexo masculino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Filtrar os 20 maiores inadimplentes com nível de escolaridade do ensino médio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Quantas pessoas estavam inadimplentes em julho?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Criar uma fórmula para qualquer análise que você julgue necessária e mostrar a precedência da fórmula e o fluxograma da precedência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Para que os dados sejam verídicos, menos da metade dos clientes devem ser inadimplentes, caso contrário o banco estaria falido. Prove que os dados são verídicos.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5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Filtro Avançado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Tabela Dinâmica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Gráfico Dinâmico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6. Funções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Suplementos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Cenários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Atingir Metas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Projeto 01: Análise de sensibilidade do Solver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Projeto 02: Criando formulários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12. Macros no Excel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1.Personalizando Células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1.1. Tipos de Personalização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1.2. Nomeando Intervalo de Células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1.3. Referências Relativas e Absolutas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01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Traçar o fluxograma para o total da compra da aba de lista de compras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Auditoria de Células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9610494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2.1. Rastrear Precedentes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2.2. Rastrear Dependentes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2.3. Remover Setas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2.4. Mostrar Fórmulas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2.5. Verificação de Erros e Avaliação de Fórmulas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3.Filtros e Caracteres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3.1. Filtros Avançados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3.2. Caracteres Curinga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01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</a:rPr>
              <a:t>O uso de cartão de crédito é bastante comum nos dias de hoje  e um uso correto dele </a:t>
            </a:r>
          </a:p>
          <a:p>
            <a:r>
              <a:rPr lang="pt-BR" b="1" dirty="0">
                <a:latin typeface="Arial" panose="020B0604020202020204" pitchFamily="34" charset="0"/>
              </a:rPr>
              <a:t>realmente ajuda na construção de uma boa pontuação de crédito. Quão importante é a </a:t>
            </a:r>
          </a:p>
          <a:p>
            <a:r>
              <a:rPr lang="pt-BR" b="1" dirty="0">
                <a:latin typeface="Arial" panose="020B0604020202020204" pitchFamily="34" charset="0"/>
              </a:rPr>
              <a:t>pontuação de crédito? Sempre que você precisa realizar uma compra a prazo, sua pontuação de crédito é consultada e pode ser o fator decisivo na aprovação da sua compra. No entanto, a inadimplência pode fazer com que a pontuação de crédito caia. Não apenas a pontuação de crédito cai, como também haverá um efeito adverso sobre o limite de crédito e empréstimos futuros de qualquer tipo.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b="1" dirty="0"/>
              <a:t>Neste projeto, estaremos lidando com um histórico de pagamentos de clientes</a:t>
            </a:r>
          </a:p>
          <a:p>
            <a:r>
              <a:rPr lang="pt-BR" b="1" dirty="0"/>
              <a:t>em Taiwan. O conjunto de dados tem 24 atributos e um rótulo de classe e existem 30000 instâncias. </a:t>
            </a:r>
          </a:p>
          <a:p>
            <a:endParaRPr lang="pt-BR" b="1" i="0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https://archive.ics.uci.edu/ml/datasets/default+of+credit+card+clients#</a:t>
            </a: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1734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1247</TotalTime>
  <Words>783</Words>
  <Application>Microsoft Office PowerPoint</Application>
  <PresentationFormat>Widescreen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1.Personalizando Células</vt:lpstr>
      <vt:lpstr>Atividade 01</vt:lpstr>
      <vt:lpstr>2. Auditoria de Células</vt:lpstr>
      <vt:lpstr>3.Filtros e Caracteres</vt:lpstr>
      <vt:lpstr>Projeto 01</vt:lpstr>
      <vt:lpstr>Projeto 01</vt:lpstr>
      <vt:lpstr>Projeto 01</vt:lpstr>
      <vt:lpstr>Projeto 01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79</cp:revision>
  <dcterms:created xsi:type="dcterms:W3CDTF">2020-02-19T14:18:02Z</dcterms:created>
  <dcterms:modified xsi:type="dcterms:W3CDTF">2020-06-19T15:26:46Z</dcterms:modified>
</cp:coreProperties>
</file>