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447" r:id="rId2"/>
    <p:sldId id="258" r:id="rId3"/>
    <p:sldId id="441" r:id="rId4"/>
    <p:sldId id="439" r:id="rId5"/>
    <p:sldId id="488" r:id="rId6"/>
    <p:sldId id="490" r:id="rId7"/>
    <p:sldId id="491" r:id="rId8"/>
    <p:sldId id="493" r:id="rId9"/>
    <p:sldId id="492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495" r:id="rId21"/>
    <p:sldId id="506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09" r:id="rId31"/>
    <p:sldId id="444" r:id="rId32"/>
    <p:sldId id="44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27624" autoAdjust="0"/>
  </p:normalViewPr>
  <p:slideViewPr>
    <p:cSldViewPr snapToGrid="0">
      <p:cViewPr varScale="1">
        <p:scale>
          <a:sx n="74" d="100"/>
          <a:sy n="74" d="100"/>
        </p:scale>
        <p:origin x="6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Gefferson Almeida" userId="155049a5c7c23eff" providerId="LiveId" clId="{9BA25D74-783A-4359-AC1F-2E8C2F5B8D0D}"/>
    <pc:docChg chg="undo custSel addSld modSld sldOrd">
      <pc:chgData name="Kaio Gefferson Almeida" userId="155049a5c7c23eff" providerId="LiveId" clId="{9BA25D74-783A-4359-AC1F-2E8C2F5B8D0D}" dt="2021-01-04T00:25:29.816" v="501" actId="113"/>
      <pc:docMkLst>
        <pc:docMk/>
      </pc:docMkLst>
      <pc:sldChg chg="modSp mod">
        <pc:chgData name="Kaio Gefferson Almeida" userId="155049a5c7c23eff" providerId="LiveId" clId="{9BA25D74-783A-4359-AC1F-2E8C2F5B8D0D}" dt="2021-01-04T00:25:29.816" v="501" actId="113"/>
        <pc:sldMkLst>
          <pc:docMk/>
          <pc:sldMk cId="1266796049" sldId="439"/>
        </pc:sldMkLst>
        <pc:spChg chg="mod">
          <ac:chgData name="Kaio Gefferson Almeida" userId="155049a5c7c23eff" providerId="LiveId" clId="{9BA25D74-783A-4359-AC1F-2E8C2F5B8D0D}" dt="2021-01-04T00:25:29.816" v="501" actId="113"/>
          <ac:spMkLst>
            <pc:docMk/>
            <pc:sldMk cId="1266796049" sldId="439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9BA25D74-783A-4359-AC1F-2E8C2F5B8D0D}" dt="2020-12-11T12:17:45.111" v="350" actId="20577"/>
        <pc:sldMkLst>
          <pc:docMk/>
          <pc:sldMk cId="3403297100" sldId="506"/>
        </pc:sldMkLst>
        <pc:spChg chg="mod">
          <ac:chgData name="Kaio Gefferson Almeida" userId="155049a5c7c23eff" providerId="LiveId" clId="{9BA25D74-783A-4359-AC1F-2E8C2F5B8D0D}" dt="2020-12-11T12:17:45.111" v="350" actId="20577"/>
          <ac:spMkLst>
            <pc:docMk/>
            <pc:sldMk cId="3403297100" sldId="506"/>
            <ac:spMk id="10243" creationId="{00000000-0000-0000-0000-000000000000}"/>
          </ac:spMkLst>
        </pc:spChg>
      </pc:sldChg>
      <pc:sldChg chg="modSp add mod ord">
        <pc:chgData name="Kaio Gefferson Almeida" userId="155049a5c7c23eff" providerId="LiveId" clId="{9BA25D74-783A-4359-AC1F-2E8C2F5B8D0D}" dt="2020-12-11T12:12:52.424" v="309" actId="20577"/>
        <pc:sldMkLst>
          <pc:docMk/>
          <pc:sldMk cId="620052753" sldId="510"/>
        </pc:sldMkLst>
        <pc:spChg chg="mod">
          <ac:chgData name="Kaio Gefferson Almeida" userId="155049a5c7c23eff" providerId="LiveId" clId="{9BA25D74-783A-4359-AC1F-2E8C2F5B8D0D}" dt="2020-12-11T12:10:46.829" v="4" actId="20577"/>
          <ac:spMkLst>
            <pc:docMk/>
            <pc:sldMk cId="620052753" sldId="510"/>
            <ac:spMk id="5123" creationId="{00000000-0000-0000-0000-000000000000}"/>
          </ac:spMkLst>
        </pc:spChg>
        <pc:spChg chg="mod">
          <ac:chgData name="Kaio Gefferson Almeida" userId="155049a5c7c23eff" providerId="LiveId" clId="{9BA25D74-783A-4359-AC1F-2E8C2F5B8D0D}" dt="2020-12-11T12:12:52.424" v="309" actId="20577"/>
          <ac:spMkLst>
            <pc:docMk/>
            <pc:sldMk cId="620052753" sldId="510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9BA25D74-783A-4359-AC1F-2E8C2F5B8D0D}" dt="2020-12-11T12:20:12.855" v="467" actId="20577"/>
        <pc:sldMkLst>
          <pc:docMk/>
          <pc:sldMk cId="571848947" sldId="511"/>
        </pc:sldMkLst>
        <pc:spChg chg="mod">
          <ac:chgData name="Kaio Gefferson Almeida" userId="155049a5c7c23eff" providerId="LiveId" clId="{9BA25D74-783A-4359-AC1F-2E8C2F5B8D0D}" dt="2020-12-11T12:19:32.643" v="353" actId="20577"/>
          <ac:spMkLst>
            <pc:docMk/>
            <pc:sldMk cId="571848947" sldId="511"/>
            <ac:spMk id="5123" creationId="{00000000-0000-0000-0000-000000000000}"/>
          </ac:spMkLst>
        </pc:spChg>
        <pc:spChg chg="mod">
          <ac:chgData name="Kaio Gefferson Almeida" userId="155049a5c7c23eff" providerId="LiveId" clId="{9BA25D74-783A-4359-AC1F-2E8C2F5B8D0D}" dt="2020-12-11T12:20:12.855" v="467" actId="20577"/>
          <ac:spMkLst>
            <pc:docMk/>
            <pc:sldMk cId="571848947" sldId="511"/>
            <ac:spMk id="10243" creationId="{00000000-0000-0000-0000-000000000000}"/>
          </ac:spMkLst>
        </pc:spChg>
      </pc:sldChg>
    </pc:docChg>
  </pc:docChgLst>
  <pc:docChgLst>
    <pc:chgData name="Kaio Gefferson Almeida" userId="155049a5c7c23eff" providerId="LiveId" clId="{CDEF5826-ED6C-4D0D-833F-F2A52FEFB3F4}"/>
    <pc:docChg chg="undo custSel addSld delSld modSld sldOrd">
      <pc:chgData name="Kaio Gefferson Almeida" userId="155049a5c7c23eff" providerId="LiveId" clId="{CDEF5826-ED6C-4D0D-833F-F2A52FEFB3F4}" dt="2021-01-17T15:29:43.447" v="5829" actId="20577"/>
      <pc:docMkLst>
        <pc:docMk/>
      </pc:docMkLst>
      <pc:sldChg chg="del">
        <pc:chgData name="Kaio Gefferson Almeida" userId="155049a5c7c23eff" providerId="LiveId" clId="{CDEF5826-ED6C-4D0D-833F-F2A52FEFB3F4}" dt="2021-01-17T14:16:39.501" v="6" actId="2696"/>
        <pc:sldMkLst>
          <pc:docMk/>
          <pc:sldMk cId="528358534" sldId="256"/>
        </pc:sldMkLst>
      </pc:sldChg>
      <pc:sldChg chg="addSp delSp modSp">
        <pc:chgData name="Kaio Gefferson Almeida" userId="155049a5c7c23eff" providerId="LiveId" clId="{CDEF5826-ED6C-4D0D-833F-F2A52FEFB3F4}" dt="2021-01-17T14:16:46.071" v="8"/>
        <pc:sldMkLst>
          <pc:docMk/>
          <pc:sldMk cId="0" sldId="258"/>
        </pc:sldMkLst>
        <pc:graphicFrameChg chg="add del mod">
          <ac:chgData name="Kaio Gefferson Almeida" userId="155049a5c7c23eff" providerId="LiveId" clId="{CDEF5826-ED6C-4D0D-833F-F2A52FEFB3F4}" dt="2021-01-17T14:16:46.071" v="8"/>
          <ac:graphicFrameMkLst>
            <pc:docMk/>
            <pc:sldMk cId="0" sldId="258"/>
            <ac:graphicFrameMk id="2" creationId="{3BFAB890-A086-4071-A3C7-2F772CB92955}"/>
          </ac:graphicFrameMkLst>
        </pc:graphicFrameChg>
      </pc:sldChg>
      <pc:sldChg chg="modSp mod">
        <pc:chgData name="Kaio Gefferson Almeida" userId="155049a5c7c23eff" providerId="LiveId" clId="{CDEF5826-ED6C-4D0D-833F-F2A52FEFB3F4}" dt="2021-01-17T14:09:12.619" v="1" actId="113"/>
        <pc:sldMkLst>
          <pc:docMk/>
          <pc:sldMk cId="1266796049" sldId="439"/>
        </pc:sldMkLst>
        <pc:spChg chg="mod">
          <ac:chgData name="Kaio Gefferson Almeida" userId="155049a5c7c23eff" providerId="LiveId" clId="{CDEF5826-ED6C-4D0D-833F-F2A52FEFB3F4}" dt="2021-01-17T14:09:12.619" v="1" actId="113"/>
          <ac:spMkLst>
            <pc:docMk/>
            <pc:sldMk cId="1266796049" sldId="439"/>
            <ac:spMk id="10243" creationId="{00000000-0000-0000-0000-000000000000}"/>
          </ac:spMkLst>
        </pc:spChg>
      </pc:sldChg>
      <pc:sldChg chg="add">
        <pc:chgData name="Kaio Gefferson Almeida" userId="155049a5c7c23eff" providerId="LiveId" clId="{CDEF5826-ED6C-4D0D-833F-F2A52FEFB3F4}" dt="2021-01-17T14:16:51.078" v="9"/>
        <pc:sldMkLst>
          <pc:docMk/>
          <pc:sldMk cId="649337002" sldId="447"/>
        </pc:sldMkLst>
      </pc:sldChg>
      <pc:sldChg chg="del">
        <pc:chgData name="Kaio Gefferson Almeida" userId="155049a5c7c23eff" providerId="LiveId" clId="{CDEF5826-ED6C-4D0D-833F-F2A52FEFB3F4}" dt="2021-01-17T14:09:40.264" v="2" actId="47"/>
        <pc:sldMkLst>
          <pc:docMk/>
          <pc:sldMk cId="1438883438" sldId="505"/>
        </pc:sldMkLst>
      </pc:sldChg>
      <pc:sldChg chg="modSp mod">
        <pc:chgData name="Kaio Gefferson Almeida" userId="155049a5c7c23eff" providerId="LiveId" clId="{CDEF5826-ED6C-4D0D-833F-F2A52FEFB3F4}" dt="2021-01-17T14:24:48.586" v="622" actId="1076"/>
        <pc:sldMkLst>
          <pc:docMk/>
          <pc:sldMk cId="3403297100" sldId="506"/>
        </pc:sldMkLst>
        <pc:spChg chg="mod">
          <ac:chgData name="Kaio Gefferson Almeida" userId="155049a5c7c23eff" providerId="LiveId" clId="{CDEF5826-ED6C-4D0D-833F-F2A52FEFB3F4}" dt="2021-01-17T14:17:10.637" v="26" actId="20577"/>
          <ac:spMkLst>
            <pc:docMk/>
            <pc:sldMk cId="3403297100" sldId="506"/>
            <ac:spMk id="5123" creationId="{00000000-0000-0000-0000-000000000000}"/>
          </ac:spMkLst>
        </pc:spChg>
        <pc:spChg chg="mod">
          <ac:chgData name="Kaio Gefferson Almeida" userId="155049a5c7c23eff" providerId="LiveId" clId="{CDEF5826-ED6C-4D0D-833F-F2A52FEFB3F4}" dt="2021-01-17T14:24:48.586" v="622" actId="1076"/>
          <ac:spMkLst>
            <pc:docMk/>
            <pc:sldMk cId="3403297100" sldId="506"/>
            <ac:spMk id="10243" creationId="{00000000-0000-0000-0000-000000000000}"/>
          </ac:spMkLst>
        </pc:spChg>
      </pc:sldChg>
      <pc:sldChg chg="del">
        <pc:chgData name="Kaio Gefferson Almeida" userId="155049a5c7c23eff" providerId="LiveId" clId="{CDEF5826-ED6C-4D0D-833F-F2A52FEFB3F4}" dt="2021-01-17T14:09:43.600" v="3" actId="47"/>
        <pc:sldMkLst>
          <pc:docMk/>
          <pc:sldMk cId="1681786828" sldId="507"/>
        </pc:sldMkLst>
      </pc:sldChg>
      <pc:sldChg chg="del">
        <pc:chgData name="Kaio Gefferson Almeida" userId="155049a5c7c23eff" providerId="LiveId" clId="{CDEF5826-ED6C-4D0D-833F-F2A52FEFB3F4}" dt="2021-01-17T14:17:01.537" v="10" actId="47"/>
        <pc:sldMkLst>
          <pc:docMk/>
          <pc:sldMk cId="1155209871" sldId="508"/>
        </pc:sldMkLst>
      </pc:sldChg>
      <pc:sldChg chg="addSp delSp modSp add mod">
        <pc:chgData name="Kaio Gefferson Almeida" userId="155049a5c7c23eff" providerId="LiveId" clId="{CDEF5826-ED6C-4D0D-833F-F2A52FEFB3F4}" dt="2021-01-17T14:20:11.161" v="37" actId="1076"/>
        <pc:sldMkLst>
          <pc:docMk/>
          <pc:sldMk cId="481875890" sldId="510"/>
        </pc:sldMkLst>
        <pc:spChg chg="add del mod">
          <ac:chgData name="Kaio Gefferson Almeida" userId="155049a5c7c23eff" providerId="LiveId" clId="{CDEF5826-ED6C-4D0D-833F-F2A52FEFB3F4}" dt="2021-01-17T14:19:33.440" v="32" actId="478"/>
          <ac:spMkLst>
            <pc:docMk/>
            <pc:sldMk cId="481875890" sldId="510"/>
            <ac:spMk id="3" creationId="{B5688C2F-C455-4F89-B86F-6CA6F9BE6E52}"/>
          </ac:spMkLst>
        </pc:spChg>
        <pc:spChg chg="add del mod">
          <ac:chgData name="Kaio Gefferson Almeida" userId="155049a5c7c23eff" providerId="LiveId" clId="{CDEF5826-ED6C-4D0D-833F-F2A52FEFB3F4}" dt="2021-01-17T14:20:08.693" v="36" actId="478"/>
          <ac:spMkLst>
            <pc:docMk/>
            <pc:sldMk cId="481875890" sldId="510"/>
            <ac:spMk id="6" creationId="{4FECC779-06EA-4763-8EB2-B5F4160BC21B}"/>
          </ac:spMkLst>
        </pc:spChg>
        <pc:spChg chg="del">
          <ac:chgData name="Kaio Gefferson Almeida" userId="155049a5c7c23eff" providerId="LiveId" clId="{CDEF5826-ED6C-4D0D-833F-F2A52FEFB3F4}" dt="2021-01-17T14:20:05.687" v="35" actId="478"/>
          <ac:spMkLst>
            <pc:docMk/>
            <pc:sldMk cId="481875890" sldId="510"/>
            <ac:spMk id="5123" creationId="{00000000-0000-0000-0000-000000000000}"/>
          </ac:spMkLst>
        </pc:spChg>
        <pc:spChg chg="del">
          <ac:chgData name="Kaio Gefferson Almeida" userId="155049a5c7c23eff" providerId="LiveId" clId="{CDEF5826-ED6C-4D0D-833F-F2A52FEFB3F4}" dt="2021-01-17T14:19:31.107" v="31" actId="478"/>
          <ac:spMkLst>
            <pc:docMk/>
            <pc:sldMk cId="481875890" sldId="510"/>
            <ac:spMk id="10243" creationId="{00000000-0000-0000-0000-000000000000}"/>
          </ac:spMkLst>
        </pc:spChg>
        <pc:picChg chg="add mod">
          <ac:chgData name="Kaio Gefferson Almeida" userId="155049a5c7c23eff" providerId="LiveId" clId="{CDEF5826-ED6C-4D0D-833F-F2A52FEFB3F4}" dt="2021-01-17T14:20:11.161" v="37" actId="1076"/>
          <ac:picMkLst>
            <pc:docMk/>
            <pc:sldMk cId="481875890" sldId="510"/>
            <ac:picMk id="8" creationId="{02486172-D053-4250-86FC-521AB515FE8A}"/>
          </ac:picMkLst>
        </pc:picChg>
      </pc:sldChg>
      <pc:sldChg chg="del">
        <pc:chgData name="Kaio Gefferson Almeida" userId="155049a5c7c23eff" providerId="LiveId" clId="{CDEF5826-ED6C-4D0D-833F-F2A52FEFB3F4}" dt="2021-01-17T14:09:44.584" v="4" actId="47"/>
        <pc:sldMkLst>
          <pc:docMk/>
          <pc:sldMk cId="620052753" sldId="510"/>
        </pc:sldMkLst>
      </pc:sldChg>
      <pc:sldChg chg="del">
        <pc:chgData name="Kaio Gefferson Almeida" userId="155049a5c7c23eff" providerId="LiveId" clId="{CDEF5826-ED6C-4D0D-833F-F2A52FEFB3F4}" dt="2021-01-17T14:09:46.077" v="5" actId="47"/>
        <pc:sldMkLst>
          <pc:docMk/>
          <pc:sldMk cId="571848947" sldId="511"/>
        </pc:sldMkLst>
      </pc:sldChg>
      <pc:sldChg chg="modSp add mod ord">
        <pc:chgData name="Kaio Gefferson Almeida" userId="155049a5c7c23eff" providerId="LiveId" clId="{CDEF5826-ED6C-4D0D-833F-F2A52FEFB3F4}" dt="2021-01-17T14:57:52.958" v="2709" actId="20577"/>
        <pc:sldMkLst>
          <pc:docMk/>
          <pc:sldMk cId="3583350734" sldId="511"/>
        </pc:sldMkLst>
        <pc:spChg chg="mod">
          <ac:chgData name="Kaio Gefferson Almeida" userId="155049a5c7c23eff" providerId="LiveId" clId="{CDEF5826-ED6C-4D0D-833F-F2A52FEFB3F4}" dt="2021-01-17T14:29:42.412" v="627" actId="20577"/>
          <ac:spMkLst>
            <pc:docMk/>
            <pc:sldMk cId="3583350734" sldId="511"/>
            <ac:spMk id="5123" creationId="{00000000-0000-0000-0000-000000000000}"/>
          </ac:spMkLst>
        </pc:spChg>
        <pc:spChg chg="mod">
          <ac:chgData name="Kaio Gefferson Almeida" userId="155049a5c7c23eff" providerId="LiveId" clId="{CDEF5826-ED6C-4D0D-833F-F2A52FEFB3F4}" dt="2021-01-17T14:57:52.958" v="2709" actId="20577"/>
          <ac:spMkLst>
            <pc:docMk/>
            <pc:sldMk cId="3583350734" sldId="511"/>
            <ac:spMk id="10243" creationId="{00000000-0000-0000-0000-000000000000}"/>
          </ac:spMkLst>
        </pc:spChg>
      </pc:sldChg>
      <pc:sldChg chg="addSp delSp modSp add del mod">
        <pc:chgData name="Kaio Gefferson Almeida" userId="155049a5c7c23eff" providerId="LiveId" clId="{CDEF5826-ED6C-4D0D-833F-F2A52FEFB3F4}" dt="2021-01-17T14:48:07.122" v="2035" actId="2696"/>
        <pc:sldMkLst>
          <pc:docMk/>
          <pc:sldMk cId="2587715035" sldId="512"/>
        </pc:sldMkLst>
        <pc:spChg chg="mod">
          <ac:chgData name="Kaio Gefferson Almeida" userId="155049a5c7c23eff" providerId="LiveId" clId="{CDEF5826-ED6C-4D0D-833F-F2A52FEFB3F4}" dt="2021-01-17T14:40:41.060" v="1536" actId="20577"/>
          <ac:spMkLst>
            <pc:docMk/>
            <pc:sldMk cId="2587715035" sldId="512"/>
            <ac:spMk id="5123" creationId="{00000000-0000-0000-0000-000000000000}"/>
          </ac:spMkLst>
        </pc:spChg>
        <pc:spChg chg="mod">
          <ac:chgData name="Kaio Gefferson Almeida" userId="155049a5c7c23eff" providerId="LiveId" clId="{CDEF5826-ED6C-4D0D-833F-F2A52FEFB3F4}" dt="2021-01-17T14:47:58.209" v="2029" actId="20577"/>
          <ac:spMkLst>
            <pc:docMk/>
            <pc:sldMk cId="2587715035" sldId="512"/>
            <ac:spMk id="10243" creationId="{00000000-0000-0000-0000-000000000000}"/>
          </ac:spMkLst>
        </pc:spChg>
        <pc:picChg chg="add del mod">
          <ac:chgData name="Kaio Gefferson Almeida" userId="155049a5c7c23eff" providerId="LiveId" clId="{CDEF5826-ED6C-4D0D-833F-F2A52FEFB3F4}" dt="2021-01-17T14:44:02.169" v="1837" actId="478"/>
          <ac:picMkLst>
            <pc:docMk/>
            <pc:sldMk cId="2587715035" sldId="512"/>
            <ac:picMk id="3" creationId="{187EF67B-B816-4931-94C1-2E9AFF55F1B0}"/>
          </ac:picMkLst>
        </pc:picChg>
        <pc:picChg chg="add mod">
          <ac:chgData name="Kaio Gefferson Almeida" userId="155049a5c7c23eff" providerId="LiveId" clId="{CDEF5826-ED6C-4D0D-833F-F2A52FEFB3F4}" dt="2021-01-17T14:48:03.467" v="2033" actId="1076"/>
          <ac:picMkLst>
            <pc:docMk/>
            <pc:sldMk cId="2587715035" sldId="512"/>
            <ac:picMk id="6" creationId="{89A19B9F-2A37-48BF-AD6E-258851274368}"/>
          </ac:picMkLst>
        </pc:picChg>
      </pc:sldChg>
      <pc:sldChg chg="delSp modSp add mod">
        <pc:chgData name="Kaio Gefferson Almeida" userId="155049a5c7c23eff" providerId="LiveId" clId="{CDEF5826-ED6C-4D0D-833F-F2A52FEFB3F4}" dt="2021-01-17T14:52:38.404" v="2630" actId="20577"/>
        <pc:sldMkLst>
          <pc:docMk/>
          <pc:sldMk cId="2496685197" sldId="513"/>
        </pc:sldMkLst>
        <pc:spChg chg="mod">
          <ac:chgData name="Kaio Gefferson Almeida" userId="155049a5c7c23eff" providerId="LiveId" clId="{CDEF5826-ED6C-4D0D-833F-F2A52FEFB3F4}" dt="2021-01-17T14:48:10.259" v="2038" actId="20577"/>
          <ac:spMkLst>
            <pc:docMk/>
            <pc:sldMk cId="2496685197" sldId="513"/>
            <ac:spMk id="5123" creationId="{00000000-0000-0000-0000-000000000000}"/>
          </ac:spMkLst>
        </pc:spChg>
        <pc:spChg chg="mod">
          <ac:chgData name="Kaio Gefferson Almeida" userId="155049a5c7c23eff" providerId="LiveId" clId="{CDEF5826-ED6C-4D0D-833F-F2A52FEFB3F4}" dt="2021-01-17T14:52:38.404" v="2630" actId="20577"/>
          <ac:spMkLst>
            <pc:docMk/>
            <pc:sldMk cId="2496685197" sldId="513"/>
            <ac:spMk id="10243" creationId="{00000000-0000-0000-0000-000000000000}"/>
          </ac:spMkLst>
        </pc:spChg>
        <pc:picChg chg="del">
          <ac:chgData name="Kaio Gefferson Almeida" userId="155049a5c7c23eff" providerId="LiveId" clId="{CDEF5826-ED6C-4D0D-833F-F2A52FEFB3F4}" dt="2021-01-17T14:48:55.654" v="2188" actId="478"/>
          <ac:picMkLst>
            <pc:docMk/>
            <pc:sldMk cId="2496685197" sldId="513"/>
            <ac:picMk id="6" creationId="{89A19B9F-2A37-48BF-AD6E-258851274368}"/>
          </ac:picMkLst>
        </pc:picChg>
      </pc:sldChg>
      <pc:sldChg chg="modSp add mod">
        <pc:chgData name="Kaio Gefferson Almeida" userId="155049a5c7c23eff" providerId="LiveId" clId="{CDEF5826-ED6C-4D0D-833F-F2A52FEFB3F4}" dt="2021-01-17T15:04:39.614" v="3407" actId="20577"/>
        <pc:sldMkLst>
          <pc:docMk/>
          <pc:sldMk cId="2505782120" sldId="514"/>
        </pc:sldMkLst>
        <pc:spChg chg="mod">
          <ac:chgData name="Kaio Gefferson Almeida" userId="155049a5c7c23eff" providerId="LiveId" clId="{CDEF5826-ED6C-4D0D-833F-F2A52FEFB3F4}" dt="2021-01-17T15:00:26.149" v="2712" actId="20577"/>
          <ac:spMkLst>
            <pc:docMk/>
            <pc:sldMk cId="2505782120" sldId="514"/>
            <ac:spMk id="5123" creationId="{00000000-0000-0000-0000-000000000000}"/>
          </ac:spMkLst>
        </pc:spChg>
        <pc:spChg chg="mod">
          <ac:chgData name="Kaio Gefferson Almeida" userId="155049a5c7c23eff" providerId="LiveId" clId="{CDEF5826-ED6C-4D0D-833F-F2A52FEFB3F4}" dt="2021-01-17T15:04:39.614" v="3407" actId="20577"/>
          <ac:spMkLst>
            <pc:docMk/>
            <pc:sldMk cId="2505782120" sldId="514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CDEF5826-ED6C-4D0D-833F-F2A52FEFB3F4}" dt="2021-01-17T15:18:07.101" v="4251" actId="13926"/>
        <pc:sldMkLst>
          <pc:docMk/>
          <pc:sldMk cId="2473112152" sldId="515"/>
        </pc:sldMkLst>
        <pc:spChg chg="mod">
          <ac:chgData name="Kaio Gefferson Almeida" userId="155049a5c7c23eff" providerId="LiveId" clId="{CDEF5826-ED6C-4D0D-833F-F2A52FEFB3F4}" dt="2021-01-17T15:05:40.386" v="3410" actId="20577"/>
          <ac:spMkLst>
            <pc:docMk/>
            <pc:sldMk cId="2473112152" sldId="515"/>
            <ac:spMk id="5123" creationId="{00000000-0000-0000-0000-000000000000}"/>
          </ac:spMkLst>
        </pc:spChg>
        <pc:spChg chg="mod">
          <ac:chgData name="Kaio Gefferson Almeida" userId="155049a5c7c23eff" providerId="LiveId" clId="{CDEF5826-ED6C-4D0D-833F-F2A52FEFB3F4}" dt="2021-01-17T15:18:07.101" v="4251" actId="13926"/>
          <ac:spMkLst>
            <pc:docMk/>
            <pc:sldMk cId="2473112152" sldId="515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CDEF5826-ED6C-4D0D-833F-F2A52FEFB3F4}" dt="2021-01-17T15:27:18.214" v="5466" actId="27636"/>
        <pc:sldMkLst>
          <pc:docMk/>
          <pc:sldMk cId="404505373" sldId="516"/>
        </pc:sldMkLst>
        <pc:spChg chg="mod">
          <ac:chgData name="Kaio Gefferson Almeida" userId="155049a5c7c23eff" providerId="LiveId" clId="{CDEF5826-ED6C-4D0D-833F-F2A52FEFB3F4}" dt="2021-01-17T15:19:13.605" v="4254" actId="20577"/>
          <ac:spMkLst>
            <pc:docMk/>
            <pc:sldMk cId="404505373" sldId="516"/>
            <ac:spMk id="5123" creationId="{00000000-0000-0000-0000-000000000000}"/>
          </ac:spMkLst>
        </pc:spChg>
        <pc:spChg chg="mod">
          <ac:chgData name="Kaio Gefferson Almeida" userId="155049a5c7c23eff" providerId="LiveId" clId="{CDEF5826-ED6C-4D0D-833F-F2A52FEFB3F4}" dt="2021-01-17T15:27:18.214" v="5466" actId="27636"/>
          <ac:spMkLst>
            <pc:docMk/>
            <pc:sldMk cId="404505373" sldId="516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CDEF5826-ED6C-4D0D-833F-F2A52FEFB3F4}" dt="2021-01-17T15:29:43.447" v="5829" actId="20577"/>
        <pc:sldMkLst>
          <pc:docMk/>
          <pc:sldMk cId="1642430928" sldId="517"/>
        </pc:sldMkLst>
        <pc:spChg chg="mod">
          <ac:chgData name="Kaio Gefferson Almeida" userId="155049a5c7c23eff" providerId="LiveId" clId="{CDEF5826-ED6C-4D0D-833F-F2A52FEFB3F4}" dt="2021-01-17T15:27:25.362" v="5469" actId="20577"/>
          <ac:spMkLst>
            <pc:docMk/>
            <pc:sldMk cId="1642430928" sldId="517"/>
            <ac:spMk id="5123" creationId="{00000000-0000-0000-0000-000000000000}"/>
          </ac:spMkLst>
        </pc:spChg>
        <pc:spChg chg="mod">
          <ac:chgData name="Kaio Gefferson Almeida" userId="155049a5c7c23eff" providerId="LiveId" clId="{CDEF5826-ED6C-4D0D-833F-F2A52FEFB3F4}" dt="2021-01-17T15:29:43.447" v="5829" actId="20577"/>
          <ac:spMkLst>
            <pc:docMk/>
            <pc:sldMk cId="1642430928" sldId="517"/>
            <ac:spMk id="102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17/01/2021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6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5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5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3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99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07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2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16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0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96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0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45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18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67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94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2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00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8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06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6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3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3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9D225FB-C230-4701-96F2-48CF0BAE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444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24E4218-A955-459D-85CC-5FD7326FE853}"/>
              </a:ext>
            </a:extLst>
          </p:cNvPr>
          <p:cNvSpPr/>
          <p:nvPr/>
        </p:nvSpPr>
        <p:spPr>
          <a:xfrm>
            <a:off x="0" y="0"/>
            <a:ext cx="12192000" cy="6944497"/>
          </a:xfrm>
          <a:prstGeom prst="rect">
            <a:avLst/>
          </a:prstGeom>
          <a:solidFill>
            <a:srgbClr val="00B05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Prof. </a:t>
            </a:r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Kaio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5E428D4-6AEF-41FB-B350-87F1634963BE}"/>
              </a:ext>
            </a:extLst>
          </p:cNvPr>
          <p:cNvSpPr/>
          <p:nvPr/>
        </p:nvSpPr>
        <p:spPr>
          <a:xfrm>
            <a:off x="571500" y="0"/>
            <a:ext cx="200025" cy="694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3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3.Etapas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1E0B90-841C-4F80-B4FC-D9214402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93" y="2343149"/>
            <a:ext cx="8460413" cy="19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4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4.Definião do Tema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651479" y="1402912"/>
            <a:ext cx="9954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Após a escolha do assunto/temática a ser pesquisado(a), uma das tarefas iniciais na elaboração do artigo deve ser a delimitação do tema. Para a realização dessa etapa, não existem regras fixas. Porém, alguns encaminhamentos podem guiar você nesse momento: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B29A298-FD3A-4D28-9E53-3834AF288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2683802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identificar as publicações mais recentes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verificar os temas mais importantes para você não ficar com muitos temas.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conversar com seu orientador/empregador para concentrar-se nas informações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367296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5.Problema de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396298" y="1674674"/>
            <a:ext cx="10512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problema de uma pesquisa é algo a ser formulado pelo autor no início de seu processo. A partir de uma visão global do contexto, deve surgir a questão a ser pesquisada. Ela deve ser identificar cada claramente, delimitada em relação aos aspectos ou elementos que serão abordados e deve apresentar a situação problema da pesquisa que não necessariamente será uma limitação.</a:t>
            </a:r>
          </a:p>
          <a:p>
            <a:endParaRPr lang="pt-BR" dirty="0"/>
          </a:p>
          <a:p>
            <a:r>
              <a:rPr lang="pt-BR" dirty="0"/>
              <a:t>A palavra problema não significa uma dificuldade, um obstáculo real à ação ou à compreensão, mas sim o foco, o assunto, o tema específico delimitado.</a:t>
            </a:r>
          </a:p>
          <a:p>
            <a:endParaRPr lang="pt-BR" dirty="0"/>
          </a:p>
          <a:p>
            <a:r>
              <a:rPr lang="pt-BR" dirty="0"/>
              <a:t>Fazer perguntas motivadoras, ajuda a identificar o problema:</a:t>
            </a:r>
          </a:p>
          <a:p>
            <a:endParaRPr lang="pt-BR" dirty="0"/>
          </a:p>
          <a:p>
            <a:r>
              <a:rPr lang="pt-BR" b="1" dirty="0"/>
              <a:t>Exemplo 1: </a:t>
            </a:r>
            <a:r>
              <a:rPr lang="pt-BR" dirty="0"/>
              <a:t>Quais os fatores que geram dificuldades de aprendizagem aos alunos da turma abc da escola x? </a:t>
            </a:r>
          </a:p>
          <a:p>
            <a:endParaRPr lang="pt-BR" dirty="0"/>
          </a:p>
          <a:p>
            <a:r>
              <a:rPr lang="pt-BR" b="1" dirty="0"/>
              <a:t>Exemplo 2: </a:t>
            </a:r>
            <a:r>
              <a:rPr lang="pt-BR" dirty="0"/>
              <a:t>Quais os motivos da alta rotatividade de funcionários do setor Y da empresa B?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81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6.Objetivo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linguagem deve ser objetiva, precisa e clara. Do ponto de vista técnico, o objetivo deve sempre iniciar com um verbo no </a:t>
            </a:r>
            <a:r>
              <a:rPr lang="pt-BR" b="1" dirty="0"/>
              <a:t>infinitivo</a:t>
            </a:r>
            <a:r>
              <a:rPr lang="pt-BR" dirty="0"/>
              <a:t>, representando a ação que se quer atingir e concluir com o projeto, como: compreender, constatar, analisar, desenvolver, capacitar, entre outros. Os objetivos classificam-se em </a:t>
            </a:r>
            <a:r>
              <a:rPr lang="pt-BR" b="1" dirty="0"/>
              <a:t>objetivo geral </a:t>
            </a:r>
            <a:r>
              <a:rPr lang="pt-BR" dirty="0"/>
              <a:t>e </a:t>
            </a:r>
            <a:r>
              <a:rPr lang="pt-BR" b="1" dirty="0"/>
              <a:t>objetivos específicos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b="1" dirty="0"/>
              <a:t>Objetivo Geral: </a:t>
            </a:r>
            <a:r>
              <a:rPr lang="pt-BR" dirty="0"/>
              <a:t>Caracterizar os tipos de pedestres da Av. Bezerra de Menezes</a:t>
            </a:r>
          </a:p>
          <a:p>
            <a:endParaRPr lang="pt-BR" dirty="0"/>
          </a:p>
          <a:p>
            <a:r>
              <a:rPr lang="pt-BR" b="1" dirty="0"/>
              <a:t>Objetivos específicos: </a:t>
            </a:r>
            <a:r>
              <a:rPr lang="pt-BR" dirty="0"/>
              <a:t>Identificar o problema;</a:t>
            </a:r>
          </a:p>
          <a:p>
            <a:r>
              <a:rPr lang="pt-BR" dirty="0"/>
              <a:t>					  Caracterizar o problema;</a:t>
            </a:r>
          </a:p>
          <a:p>
            <a:r>
              <a:rPr lang="pt-BR" dirty="0"/>
              <a:t>					  Coletar Dados;</a:t>
            </a:r>
          </a:p>
          <a:p>
            <a:r>
              <a:rPr lang="pt-BR" dirty="0"/>
              <a:t>					  Avaliar os Dados.</a:t>
            </a:r>
          </a:p>
        </p:txBody>
      </p:sp>
    </p:spTree>
    <p:extLst>
      <p:ext uri="{BB962C8B-B14F-4D97-AF65-F5344CB8AC3E}">
        <p14:creationId xmlns:p14="http://schemas.microsoft.com/office/powerpoint/2010/main" val="119644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7.Justificativa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Nesta etapa deve-se ficar claro o porque de seu trabalho ser relevante, ou porque é necessário esse tipo de análise. </a:t>
            </a:r>
          </a:p>
          <a:p>
            <a:endParaRPr lang="pt-BR" dirty="0"/>
          </a:p>
          <a:p>
            <a:r>
              <a:rPr lang="pt-BR" dirty="0"/>
              <a:t>Pode-se amparar em notícias, fatos comprovados, outras pesquisas, ou até mesmo comprovação de falta de pesquisas sobre dado assunto.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3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8.Fundamentação Teórica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Pesquisar principais referências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Delimitar outros canais de acesso ao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Afunilar apenas informações relevantes;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Tentar apresentar essas informações em ordem cronológica;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Toda Fundamentação teórica deve ter informação “antiga” e “atual” para contrapô-las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Não confundir Fundamentação teórica com revisão da literatura. Na primeira são transcrições das ideias de outros autores, na segunda a transcrição não é idêntica e o autor faz sempre alguma consideração sobre o que está sendo afirmado. </a:t>
            </a:r>
          </a:p>
        </p:txBody>
      </p:sp>
    </p:spTree>
    <p:extLst>
      <p:ext uri="{BB962C8B-B14F-4D97-AF65-F5344CB8AC3E}">
        <p14:creationId xmlns:p14="http://schemas.microsoft.com/office/powerpoint/2010/main" val="321502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9.Metodologia e Método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Metodologia é a ciência que estuda um método;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Método é o conjunto de regras, ou “passo-a-passo” para se alcançar um objetivo;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Seu método deve alcançar o que foi proposto como objetivo geral, caso contrário não faz sentido realizar o trabalho. Por futuras dificuldades, costumam-se adaptar o objetivo geral para se adequar ao método já conhecido;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4.É nesse tópico que pode-se apresentar o ferramental e dados utilizados;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O “passo-a-passo” do método deve ser um espelho dos objetivos específicos;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Qualquer outra pessoa lendo seu método deve ser capaz de realizar a mesma atividade, ou seja, ele funciona como uma espécie de “receita”;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Peça para alguém ler seu método, caso haja dúvidas por parte dessa pessoa, refaça-o.</a:t>
            </a:r>
          </a:p>
        </p:txBody>
      </p:sp>
    </p:spTree>
    <p:extLst>
      <p:ext uri="{BB962C8B-B14F-4D97-AF65-F5344CB8AC3E}">
        <p14:creationId xmlns:p14="http://schemas.microsoft.com/office/powerpoint/2010/main" val="183242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10.Resultados e Discussão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Apenas mostrar os resultados torna o trabalho pobre em perspectiva na quem esta lendo;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O correto é apresentar os resultados e discutir tudo que está sendo mostrado;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Nesse tópico que se apresentam as variadas análises como: Descritiva; Diagnóstica; Preditiva; Prescritiva; entre outras.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Não é aconselhável colocar um gráfico e uma tabela sobre uma mesma informação.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Não necessariamente precisa apresentar tudo que foi analisado, mas é interessante pelo menos citar.</a:t>
            </a:r>
          </a:p>
        </p:txBody>
      </p:sp>
    </p:spTree>
    <p:extLst>
      <p:ext uri="{BB962C8B-B14F-4D97-AF65-F5344CB8AC3E}">
        <p14:creationId xmlns:p14="http://schemas.microsoft.com/office/powerpoint/2010/main" val="42701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11.Considerações Finais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Não é um resumo de tudo que foi apresentado, isso é feito antes da introdução em um tópico específico de resumo (se necessário), que já inclui uma breve apresentação dos resultados;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 conclusão ou considerações finais, você deve apresentar os pontos positivos e negativos em sua análise, em sua problemática ou justificativa;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Pode apresentar algo que talvez não tenha ficado claro no texto e que valha a pena discutir;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Falar dos resultados, se foi alcançado o objetivo, o que poderia ter sido feito diferente para melhorar as análises;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Apresentar propostas de trabalhos futuros; É dessa forma que muitas pessoas procuram um tema de pesquisa, avaliando propostas de outros autores.</a:t>
            </a:r>
          </a:p>
        </p:txBody>
      </p:sp>
    </p:spTree>
    <p:extLst>
      <p:ext uri="{BB962C8B-B14F-4D97-AF65-F5344CB8AC3E}">
        <p14:creationId xmlns:p14="http://schemas.microsoft.com/office/powerpoint/2010/main" val="281180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12.Citações e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Sempre que citar uma ideia de outro autor, deve-se colocar sua citação. Que consta no último nome desse ator e o ano de publicação.</a:t>
            </a:r>
          </a:p>
          <a:p>
            <a:pPr marL="0" lvl="0" indent="0">
              <a:buNone/>
            </a:pPr>
            <a:r>
              <a:rPr lang="pt-BR" dirty="0"/>
              <a:t>Exemplo: </a:t>
            </a:r>
          </a:p>
          <a:p>
            <a:pPr marL="0" lvl="0" indent="0">
              <a:buNone/>
            </a:pPr>
            <a:r>
              <a:rPr lang="pt-BR" dirty="0"/>
              <a:t>Pesquisa Aplicada: gera conhecimentos para aplicação prática, dirigidos à solução de problemas específicos. Envolve interesses locais. (GIL, 1999). </a:t>
            </a:r>
          </a:p>
          <a:p>
            <a:pPr marL="0" lvl="0" indent="0">
              <a:buNone/>
            </a:pPr>
            <a:r>
              <a:rPr lang="pt-BR" dirty="0"/>
              <a:t>Segundo Gil (1999), a pesquisa aplicada gera conhecimentos para aplicação prática, dirigidos à solução de problemas específicos. Envolve interesses locais.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As referências são uma espécie de dicionário de todas as publicações que foram citadas. Deve conter o nome dos autores, o nome da publicação, onde foi publicado, número de páginas, edição (se tiver), e ano de publicação;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Também pode-se referenciar livros, sites, jornais, notas de aula, conversas de </a:t>
            </a:r>
            <a:r>
              <a:rPr lang="pt-BR" dirty="0" err="1"/>
              <a:t>whatsapp</a:t>
            </a:r>
            <a:r>
              <a:rPr lang="pt-BR" dirty="0"/>
              <a:t>, entre muitos outros;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</a:t>
            </a:r>
            <a:r>
              <a:rPr lang="pt-BR" b="1" dirty="0"/>
              <a:t>Cada referência tem sua característica própria, por isso vale a pena consultar o manual da ABNT para formatação e referências.</a:t>
            </a:r>
          </a:p>
        </p:txBody>
      </p:sp>
    </p:spTree>
    <p:extLst>
      <p:ext uri="{BB962C8B-B14F-4D97-AF65-F5344CB8AC3E}">
        <p14:creationId xmlns:p14="http://schemas.microsoft.com/office/powerpoint/2010/main" val="208018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*Sites que ajudam no interesse em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F0FF4C-3A9B-4FDD-AD79-1E862C59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351" y="2291759"/>
            <a:ext cx="4810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Questão 01.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874948" y="1229681"/>
            <a:ext cx="8802757" cy="4398637"/>
          </a:xfrm>
        </p:spPr>
        <p:txBody>
          <a:bodyPr>
            <a:normAutofit fontScale="85000" lnSpcReduction="20000"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Você trabalha para um banco multinacional que concede serviços de cartão de crédito. Seu líder direto precisa que você trate os dados para que o setor de desenvolvimento possa gerar os dashboards.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Utilize as </a:t>
            </a:r>
            <a:r>
              <a:rPr lang="pt-BR" sz="2800" dirty="0" err="1"/>
              <a:t>Smartarts</a:t>
            </a:r>
            <a:r>
              <a:rPr lang="pt-BR" sz="2800" dirty="0"/>
              <a:t> para montar um fluxo do que será feito no tratamento. Trate os dados de acordo com seu fluxo.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Exemplos de tratamentos: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400" dirty="0"/>
              <a:t>Correção de cabeçalho;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400" dirty="0"/>
              <a:t>Exclusão de valores nulos (</a:t>
            </a:r>
            <a:r>
              <a:rPr lang="pt-BR" sz="2400" dirty="0" err="1"/>
              <a:t>null</a:t>
            </a:r>
            <a:r>
              <a:rPr lang="pt-BR" sz="2400" dirty="0"/>
              <a:t>);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400" dirty="0"/>
              <a:t>Correção dos tipos de dados;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400" dirty="0"/>
              <a:t>Formatação da tabela (cores e fontes).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486172-D053-4250-86FC-521AB515F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153" y="250629"/>
            <a:ext cx="6881981" cy="63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Questão 02.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810553" y="1605967"/>
            <a:ext cx="8802757" cy="4398637"/>
          </a:xfrm>
        </p:spPr>
        <p:txBody>
          <a:bodyPr>
            <a:normAutofit fontScale="55000" lnSpcReduction="20000"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A equipe de desenvolvimento acabou perdendo o prazo de entrega e não conseguiram realizar as devidas análises. Você foi “convidado” para ajudar a equipe à entregar os devidos resultados.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Gráficos de dispersão para cada mês por valor pago no respectivo mês;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Gráficos de dispersão para cada mês por status de pagamento no respectivo mês;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Análise descritiva dos dados (Todas as medias de tendência central e de dispersão)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Tabela categorizando e identificando os 20 maiores devedores no último mês;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Tabela categorizando e identificando os 10 maiores devedores em todos os meses;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Informe ao seu líder direto quais os </a:t>
            </a:r>
            <a:r>
              <a:rPr lang="pt-BR" sz="2800" dirty="0" err="1"/>
              <a:t>IDs</a:t>
            </a:r>
            <a:r>
              <a:rPr lang="pt-BR" sz="2800" dirty="0"/>
              <a:t> (identificador) dos maiores devedores nesse banco.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Faça uma tabela dinâmica com o resumo das informações desse conjunto de dados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Questão 03.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913584" y="1229681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Após terminar todas as análises, seu líder direto falou que as taxas aplicadas nesses dados estão todas erradas. Então ele perguntou se você poderia corrigir sem perder as informações antigas a fins de comparação. Abaixo estão as taxas que devem ser aplicadas em cada mês: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O cenário 1 é o cenário após a correção; Os cenários 1 e 2 são as taxas aplicadas x2 a partir do cenário 1.  Os cenários 4 e 5 são as taxas aplicadas x-2 a partir do cenário 1.</a:t>
            </a:r>
          </a:p>
          <a:p>
            <a:pPr marL="0" lvl="0" indent="0" algn="just">
              <a:buNone/>
            </a:pPr>
            <a:endParaRPr lang="pt-BR" sz="2800" dirty="0"/>
          </a:p>
          <a:p>
            <a:pPr marL="0" lvl="0" indent="0" algn="just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A19B9F-2A37-48BF-AD6E-258851274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345" y="4081877"/>
            <a:ext cx="5217310" cy="19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1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Questão 04.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913584" y="1229681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O que seu líder realmente quer saber com essas aplicações de taxas é se o banco continuaria tendo lucro caso aplicasse essas novas taxas. Após criar cada um dos cenários, calcule o somatório dos valores pagos por mês, seguinte a seguinte regra: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Se a pessoa for inadimplente o valor será negativo no somatório;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Se a pessoa for não inadimplente o valor será positivo no somatório;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Após ter os valores finais para cada mês em cada cenário, faça o somatório do semestre, e fale para o seu líder em quais cenários o banco teria lucro.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0" lvl="0" indent="0" algn="just">
              <a:buNone/>
            </a:pPr>
            <a:endParaRPr lang="pt-BR" sz="2800" dirty="0"/>
          </a:p>
          <a:p>
            <a:pPr marL="0" lvl="0" indent="0" algn="just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8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Questão 05.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913584" y="1229681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Após seu excelente trabalho e ajuda para entregar os relatórios dentro do prazo, você foi promovido e agora é responsável pela equipe de desenvolvimento. Seu chefe acha que é possível prever se um cliente será inadimplente no próximo mês e que isso tem algo haver com seu histórico de pagamentos.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Prove que seu chefe está certo ou errado e justifique porque.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Se a resposta anterior for positiva, monte um modelo de previsão e teste com os dados originais se seu modelo está coerente, justifique também.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pt-BR" dirty="0"/>
              <a:t>Considere um modelo bom a partir de R</a:t>
            </a:r>
            <a:r>
              <a:rPr lang="pt-BR" baseline="30000" dirty="0"/>
              <a:t>2</a:t>
            </a:r>
            <a:r>
              <a:rPr lang="pt-BR" dirty="0"/>
              <a:t> = 0,7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0" lvl="0" indent="0" algn="just">
              <a:buNone/>
            </a:pPr>
            <a:endParaRPr lang="pt-BR" sz="2800" dirty="0"/>
          </a:p>
          <a:p>
            <a:pPr marL="0" lvl="0" indent="0" algn="just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82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Questão 06.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913584" y="1229681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Seu líder ainda não está satisfeito com os resultados do modelo de previsão, então ele gostaria que você monta-se uma apresentação para otimização do crédito dos clientes seguindo as seguintes informações e restrições: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Função objetivo: somatório dos créditos de todos os meses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Variáveis:  </a:t>
            </a:r>
            <a:r>
              <a:rPr lang="pt-BR" dirty="0">
                <a:highlight>
                  <a:srgbClr val="FFFF00"/>
                </a:highlight>
              </a:rPr>
              <a:t>Valor final do crédito </a:t>
            </a:r>
            <a:r>
              <a:rPr lang="pt-BR" dirty="0"/>
              <a:t>de abril a  setembro (cada um é uma variável)</a:t>
            </a:r>
          </a:p>
          <a:p>
            <a:pPr marL="1828800" lvl="4" indent="0" algn="just">
              <a:buNone/>
            </a:pPr>
            <a:r>
              <a:rPr lang="pt-BR" dirty="0"/>
              <a:t>Taxa extra para cada indivíduo = ? </a:t>
            </a:r>
          </a:p>
          <a:p>
            <a:pPr lvl="2" algn="just">
              <a:buFont typeface="Wingdings" panose="05000000000000000000" pitchFamily="2" charset="2"/>
              <a:buChar char="q"/>
            </a:pPr>
            <a:r>
              <a:rPr lang="pt-BR" dirty="0">
                <a:highlight>
                  <a:srgbClr val="FFFF00"/>
                </a:highlight>
              </a:rPr>
              <a:t>Valor final no mês </a:t>
            </a:r>
            <a:r>
              <a:rPr lang="pt-BR" dirty="0"/>
              <a:t>= (valor médio das idades)*Taxa extra + valor médio pago no mês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Restrições: Idade &lt;=40</a:t>
            </a:r>
          </a:p>
          <a:p>
            <a:pPr marL="1828800" lvl="4" indent="0" algn="just">
              <a:buNone/>
            </a:pPr>
            <a:r>
              <a:rPr lang="pt-BR" dirty="0"/>
              <a:t>Idade &gt;= 25</a:t>
            </a:r>
          </a:p>
          <a:p>
            <a:pPr marL="1828800" lvl="4" indent="0" algn="just">
              <a:buNone/>
            </a:pPr>
            <a:r>
              <a:rPr lang="pt-BR" dirty="0"/>
              <a:t>Valor final no mês &gt;= 5000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0" lvl="0" indent="0" algn="just">
              <a:buNone/>
            </a:pPr>
            <a:endParaRPr lang="pt-BR" sz="2800" dirty="0"/>
          </a:p>
          <a:p>
            <a:pPr marL="0" lvl="0" indent="0" algn="just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1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Questão 07.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862068" y="1358469"/>
            <a:ext cx="8802757" cy="4398637"/>
          </a:xfrm>
        </p:spPr>
        <p:txBody>
          <a:bodyPr>
            <a:normAutofit fontScale="92500" lnSpcReduction="20000"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O dono da empresa está muito satisfeito com seu trabalho nos últimos meses e principalmente por ter mostrado como o banco poderia aumentar seu lucro com a última análise. Ele lhe ofereceu o cargo do seu líder direto, mas para isso você deve demonstrar que é capacitado para tal.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Monte um protótipo de caixa de banco no </a:t>
            </a:r>
            <a:r>
              <a:rPr lang="pt-BR" dirty="0" err="1"/>
              <a:t>excel</a:t>
            </a:r>
            <a:r>
              <a:rPr lang="pt-BR" dirty="0"/>
              <a:t> para receber as informações de identificação do cliente e peça para ele escolher uma das opções: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Informações Gerais (Nome, idade, status, inadimplente)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Status de pagamento e o mês escolhido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Valor pago e o mês escolhido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Efetuar pagamento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Após escolher uma das opções retorne na tela as devidas informações necessárias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Se ele escolher a última opção, receba o valor e some com seu valor pago no último mês, caso ele estivesse inadimplente e pague um valor igual ou superior, mude o status dele para não inadimplente.</a:t>
            </a:r>
          </a:p>
          <a:p>
            <a:pPr marL="0" lvl="0" indent="0" algn="just">
              <a:buNone/>
            </a:pPr>
            <a:endParaRPr lang="pt-BR" sz="2800" dirty="0"/>
          </a:p>
          <a:p>
            <a:pPr marL="0" lvl="0" indent="0" algn="just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5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Questão 08.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1862068" y="1358469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Você conseguiu o emprego, mas está cansado de fazer a maioria dos trabalhos manual e repetidamente.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Crie uma macro que faça a análise descritiva e correlação dos seus dados;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Crie uma macro que gere todos os gráficos de valor pago por mês;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/>
              <a:t>Coloque cada uma delas em um botão para ser chamada.</a:t>
            </a:r>
          </a:p>
          <a:p>
            <a:pPr marL="0" lvl="0" indent="0" algn="just">
              <a:buNone/>
            </a:pPr>
            <a:endParaRPr lang="pt-BR" sz="2800" dirty="0"/>
          </a:p>
          <a:p>
            <a:pPr marL="0" lvl="0" indent="0" algn="just">
              <a:buNone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36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3099064" y="2566632"/>
            <a:ext cx="7980061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Muito obrigado pela Atenção!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 Metodologia Científica - Relatórios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12. Macros no Excel </a:t>
            </a:r>
            <a:r>
              <a:rPr lang="pt-BR" sz="2400" dirty="0"/>
              <a:t>(Aula 05)</a:t>
            </a:r>
            <a:endParaRPr lang="pt-BR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13. Programação VBA </a:t>
            </a:r>
            <a:r>
              <a:rPr lang="pt-BR" sz="2800" dirty="0"/>
              <a:t>(Aula 05)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*Trabalho Final (Aula 06)</a:t>
            </a:r>
            <a:endParaRPr lang="pt-BR" sz="3200" b="1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*Método para geração de relatórios e Textos Científicos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Tipos de Trabalho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Características do Texto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Etapas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Definição do Tema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Problema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Objetivo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Justificativa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Fundamentação Teórica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Metodologia e Método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Resultados e Discussão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Considerações Finais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12.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Trabalhos de graduação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Trabalho de conclusão de curso (TCC)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Monografia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Dissertação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Tese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Artigo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7.Relatório Técnico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FFEDD9-B6E8-4F2D-AC7F-60BB7B8B8E8B}"/>
              </a:ext>
            </a:extLst>
          </p:cNvPr>
          <p:cNvSpPr txBox="1"/>
          <p:nvPr/>
        </p:nvSpPr>
        <p:spPr>
          <a:xfrm>
            <a:off x="2230179" y="2088768"/>
            <a:ext cx="87902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texto técnico-científico se caracteriza por abordar temática referente à ciência, no qual se usa o instrumental teórico com o propósito de possibilitar a discussão científica na área para qual o texto se remete. Ressalta-se, ainda, que o estilo de redação usado em artigos científicos não segue as mesmas características dos artigos jornalísticos ou até mesmo dos textos literários e publicitários</a:t>
            </a:r>
          </a:p>
        </p:txBody>
      </p:sp>
    </p:spTree>
    <p:extLst>
      <p:ext uri="{BB962C8B-B14F-4D97-AF65-F5344CB8AC3E}">
        <p14:creationId xmlns:p14="http://schemas.microsoft.com/office/powerpoint/2010/main" val="88937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1. Coerência:</a:t>
            </a:r>
            <a:r>
              <a:rPr lang="pt-BR" dirty="0"/>
              <a:t> via de regra, ao artigo científico se imprime uma sequência que se repete em cada etapa do trabalho. A sequência de ideias que foi anunciada no resumo deve estar detalhada na introdução e seguir o mesmo ordenamento no desenvolvimento.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2. Objetividade: </a:t>
            </a:r>
            <a:r>
              <a:rPr lang="pt-BR" dirty="0"/>
              <a:t>os assuntos em pauta, na linguagem científica, devem ser abordados de maneira simples, evitando expressões evasivas.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3. Clareza: </a:t>
            </a:r>
            <a:r>
              <a:rPr lang="pt-BR" dirty="0"/>
              <a:t>o texto científico deve primar pela redação clara, não deixando margem à diversidade de interpretações.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4. Precisão: </a:t>
            </a:r>
            <a:r>
              <a:rPr lang="pt-BR" dirty="0"/>
              <a:t>toda palavra utilizada deve traduzir exatamente a ideia a ser tratada.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5. Imparcialidade: </a:t>
            </a:r>
            <a:r>
              <a:rPr lang="pt-BR" dirty="0"/>
              <a:t>o trabalho científico deve evitar ideias preconcebidas. Todo posicionamento adotado em um texto deve amparar-se em fatos e dados evidenciados pela pesquisa. 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1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6. Encadeamento: </a:t>
            </a:r>
            <a:r>
              <a:rPr lang="pt-BR" dirty="0"/>
              <a:t>Tornar cada frase uma sequência de outra.</a:t>
            </a:r>
            <a:endParaRPr lang="pt-BR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7. Impessoalidade: </a:t>
            </a:r>
            <a:r>
              <a:rPr lang="pt-BR" dirty="0"/>
              <a:t>o texto deve ser impessoal, por isso, é conveniente que seja redigido na terceira pessoa.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08222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4945</TotalTime>
  <Words>2612</Words>
  <Application>Microsoft Office PowerPoint</Application>
  <PresentationFormat>Widescreen</PresentationFormat>
  <Paragraphs>260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Century Gothic</vt:lpstr>
      <vt:lpstr>Gill Sans MT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*Método para geração de relatórios e Textos Científicos</vt:lpstr>
      <vt:lpstr>1.Tipos de Trabalho Científico</vt:lpstr>
      <vt:lpstr>1.Tipos de Trabalho Científico</vt:lpstr>
      <vt:lpstr>2.Características do texto</vt:lpstr>
      <vt:lpstr>2.Características do texto</vt:lpstr>
      <vt:lpstr>3.Etapas da Pesquisa</vt:lpstr>
      <vt:lpstr>4.Definião do Tema</vt:lpstr>
      <vt:lpstr>5.Problema de Pesquisa</vt:lpstr>
      <vt:lpstr>6.Objetivo da Pesquisa</vt:lpstr>
      <vt:lpstr>7.Justificativa</vt:lpstr>
      <vt:lpstr>8.Fundamentação Teórica</vt:lpstr>
      <vt:lpstr>9.Metodologia e Método</vt:lpstr>
      <vt:lpstr>10.Resultados e Discussão</vt:lpstr>
      <vt:lpstr>11.Considerações Finais</vt:lpstr>
      <vt:lpstr>12.Citações e Referências</vt:lpstr>
      <vt:lpstr>*Sites que ajudam no interesse em pesquisa</vt:lpstr>
      <vt:lpstr>Questão 01.</vt:lpstr>
      <vt:lpstr>Apresentação do PowerPoint</vt:lpstr>
      <vt:lpstr>Questão 02.</vt:lpstr>
      <vt:lpstr>Questão 03.</vt:lpstr>
      <vt:lpstr>Questão 04.</vt:lpstr>
      <vt:lpstr>Questão 05.</vt:lpstr>
      <vt:lpstr>Questão 06.</vt:lpstr>
      <vt:lpstr>Questão 07.</vt:lpstr>
      <vt:lpstr>Questão 08.</vt:lpstr>
      <vt:lpstr>Bibliografia</vt:lpstr>
      <vt:lpstr>Contatos</vt:lpstr>
      <vt:lpstr>Muito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147</cp:revision>
  <dcterms:created xsi:type="dcterms:W3CDTF">2020-02-19T14:18:02Z</dcterms:created>
  <dcterms:modified xsi:type="dcterms:W3CDTF">2021-01-17T15:29:57Z</dcterms:modified>
</cp:coreProperties>
</file>