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b="1" dirty="0" smtClean="0"/>
              <a:t>macroeconomia</a:t>
            </a:r>
            <a:endParaRPr lang="pt-BR" sz="8000" b="1" dirty="0"/>
          </a:p>
        </p:txBody>
      </p:sp>
      <p:sp>
        <p:nvSpPr>
          <p:cNvPr id="3" name="Subtítulo 2"/>
          <p:cNvSpPr>
            <a:spLocks noGrp="1"/>
          </p:cNvSpPr>
          <p:nvPr>
            <p:ph type="body" idx="4294967295"/>
          </p:nvPr>
        </p:nvSpPr>
        <p:spPr>
          <a:xfrm>
            <a:off x="1112916" y="2688476"/>
            <a:ext cx="10284427" cy="2301446"/>
          </a:xfrm>
        </p:spPr>
        <p:txBody>
          <a:bodyPr>
            <a:no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pt-BR" sz="3600" dirty="0" smtClean="0"/>
              <a:t>Considerações </a:t>
            </a:r>
            <a:r>
              <a:rPr lang="pt-BR" sz="3600" dirty="0" smtClean="0"/>
              <a:t>Iniciais sobre a </a:t>
            </a:r>
            <a:r>
              <a:rPr lang="pt-BR" sz="3600" dirty="0" smtClean="0"/>
              <a:t>Economia </a:t>
            </a:r>
            <a:r>
              <a:rPr lang="pt-BR" sz="3600" dirty="0" err="1" smtClean="0"/>
              <a:t>Keynesiana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6959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844" y="270163"/>
            <a:ext cx="9601200" cy="774866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Economia Keynesiana – Considerações iniciais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7844" y="1181594"/>
            <a:ext cx="9601200" cy="5563590"/>
          </a:xfrm>
        </p:spPr>
        <p:txBody>
          <a:bodyPr/>
          <a:lstStyle/>
          <a:p>
            <a:r>
              <a:rPr lang="pt-BR" dirty="0" smtClean="0"/>
              <a:t>A teoria Keynesiana – publicada em 1936 – revoluciona a teoria econômica ao apontar a </a:t>
            </a:r>
            <a:r>
              <a:rPr lang="pt-BR" b="1" dirty="0" smtClean="0"/>
              <a:t>‘insuficiência de demanda agregada’ </a:t>
            </a:r>
            <a:r>
              <a:rPr lang="pt-BR" dirty="0" smtClean="0"/>
              <a:t>como determinante da persistência das altas taxas de desemprego na Grã-Bretanha e nos EUA, durante a grande depressão, dos anos 1930.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Para Keynes, além das condições clássicas, a </a:t>
            </a:r>
            <a:r>
              <a:rPr lang="pt-BR" b="1" dirty="0" smtClean="0"/>
              <a:t>‘administração da demanda agregada’</a:t>
            </a:r>
            <a:r>
              <a:rPr lang="pt-BR" dirty="0" smtClean="0"/>
              <a:t>, </a:t>
            </a:r>
            <a:r>
              <a:rPr lang="pt-BR" b="1" dirty="0" smtClean="0"/>
              <a:t>via políticas fiscais e monetárias</a:t>
            </a:r>
            <a:r>
              <a:rPr lang="pt-BR" dirty="0" smtClean="0"/>
              <a:t>, é também uma condição geral para a acumulação de capital, no sistema capitalista.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Condições clássicas para a acumulação de capital:</a:t>
            </a:r>
          </a:p>
          <a:p>
            <a:pPr lvl="2"/>
            <a:r>
              <a:rPr lang="pt-BR" dirty="0" smtClean="0"/>
              <a:t>Educação, ciência e tecnologia</a:t>
            </a:r>
          </a:p>
          <a:p>
            <a:pPr lvl="2"/>
            <a:r>
              <a:rPr lang="pt-BR" dirty="0" smtClean="0"/>
              <a:t>Estabilidade da moeda nacional</a:t>
            </a:r>
          </a:p>
          <a:p>
            <a:pPr lvl="2"/>
            <a:r>
              <a:rPr lang="pt-BR" dirty="0" smtClean="0"/>
              <a:t>Instituições que garantam o bom funcionamento do mercado</a:t>
            </a:r>
          </a:p>
          <a:p>
            <a:pPr lvl="2"/>
            <a:r>
              <a:rPr lang="pt-BR" dirty="0" smtClean="0"/>
              <a:t>Planejamento e investimento direto e indireto em infraestrutura</a:t>
            </a:r>
          </a:p>
          <a:p>
            <a:pPr lvl="2"/>
            <a:r>
              <a:rPr lang="pt-BR" dirty="0" smtClean="0"/>
              <a:t>Sistema de financiamento (sistema de crédito) de longo prazo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08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9185" y="0"/>
            <a:ext cx="11458451" cy="6857999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A teoria Keynesiana defende o uso de políticas monetárias e fiscais para </a:t>
            </a:r>
            <a:r>
              <a:rPr lang="pt-BR" b="1" dirty="0" smtClean="0"/>
              <a:t>regular</a:t>
            </a:r>
            <a:r>
              <a:rPr lang="pt-BR" dirty="0" smtClean="0"/>
              <a:t> o nível de demanda agregada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Políticas fiscais</a:t>
            </a:r>
          </a:p>
          <a:p>
            <a:pPr lvl="2"/>
            <a:r>
              <a:rPr lang="pt-BR" dirty="0" smtClean="0"/>
              <a:t>Gastos Governamentais (G)</a:t>
            </a:r>
          </a:p>
          <a:p>
            <a:pPr lvl="2"/>
            <a:r>
              <a:rPr lang="pt-BR" dirty="0" smtClean="0"/>
              <a:t>Tributação (T)</a:t>
            </a:r>
          </a:p>
          <a:p>
            <a:pPr marL="987552" lvl="2" indent="0">
              <a:buNone/>
            </a:pPr>
            <a:endParaRPr lang="pt-BR" dirty="0" smtClean="0"/>
          </a:p>
          <a:p>
            <a:pPr marL="987552" lvl="2" indent="0">
              <a:buNone/>
            </a:pPr>
            <a:endParaRPr lang="pt-BR" dirty="0" smtClean="0"/>
          </a:p>
          <a:p>
            <a:pPr marL="987552" lvl="2" indent="0">
              <a:buNone/>
            </a:pPr>
            <a:endParaRPr lang="pt-BR" dirty="0"/>
          </a:p>
          <a:p>
            <a:pPr marL="987552" lvl="2" indent="0">
              <a:buNone/>
            </a:pPr>
            <a:endParaRPr lang="pt-BR" dirty="0" smtClean="0"/>
          </a:p>
          <a:p>
            <a:pPr marL="987552" lvl="2" indent="0">
              <a:buNone/>
            </a:pPr>
            <a:endParaRPr lang="pt-BR" dirty="0" smtClean="0"/>
          </a:p>
        </p:txBody>
      </p:sp>
      <p:sp>
        <p:nvSpPr>
          <p:cNvPr id="8" name="Retângulo 7"/>
          <p:cNvSpPr/>
          <p:nvPr/>
        </p:nvSpPr>
        <p:spPr>
          <a:xfrm>
            <a:off x="5146577" y="2794000"/>
            <a:ext cx="6753323" cy="37592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beve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tx1"/>
                </a:solidFill>
              </a:rPr>
              <a:t>As políticas  fiscais podem ser de dois tipos:</a:t>
            </a:r>
          </a:p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2000" b="1" dirty="0" smtClean="0">
                <a:solidFill>
                  <a:schemeClr val="tx1"/>
                </a:solidFill>
              </a:rPr>
              <a:t>Expansionista: Adoção de medidas que resultam no aumento da produção e do emprego</a:t>
            </a:r>
          </a:p>
          <a:p>
            <a:pPr lvl="1"/>
            <a:endParaRPr lang="pt-BR" sz="2000" b="1" dirty="0" smtClean="0">
              <a:solidFill>
                <a:schemeClr val="tx1"/>
              </a:solidFill>
            </a:endParaRPr>
          </a:p>
          <a:p>
            <a:pPr lvl="1" algn="ctr"/>
            <a:r>
              <a:rPr lang="pt-BR" sz="2000" b="1" dirty="0" smtClean="0">
                <a:solidFill>
                  <a:schemeClr val="tx1"/>
                </a:solidFill>
              </a:rPr>
              <a:t>Aumento dos ‘G’ e/ou  Redução dos ‘T’</a:t>
            </a:r>
          </a:p>
          <a:p>
            <a:pPr lvl="1"/>
            <a:endParaRPr lang="pt-BR" sz="20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2000" b="1" dirty="0" smtClean="0">
                <a:solidFill>
                  <a:schemeClr val="tx1"/>
                </a:solidFill>
              </a:rPr>
              <a:t>Restritiva: Adoção de medidas econômicas que resultam na redução da produção e do emprego</a:t>
            </a:r>
          </a:p>
          <a:p>
            <a:endParaRPr lang="pt-BR" sz="2000" b="1" dirty="0" smtClean="0">
              <a:solidFill>
                <a:schemeClr val="tx1"/>
              </a:solidFill>
            </a:endParaRPr>
          </a:p>
          <a:p>
            <a:pPr lvl="1" algn="ctr"/>
            <a:r>
              <a:rPr lang="pt-BR" sz="2000" b="1" dirty="0" smtClean="0">
                <a:solidFill>
                  <a:schemeClr val="tx1"/>
                </a:solidFill>
              </a:rPr>
              <a:t>Redução dos ‘G’ e/ou Aumento dos ‘T’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08076" y="3946213"/>
            <a:ext cx="332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Nesse momento, qual a política fiscal adotada pelo Ministério da Economia?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215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2685" y="419100"/>
            <a:ext cx="10514115" cy="914399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Políticas monetárias: Realizadas pela autoridade monetária de um país para controlar a quantidade de moeda em circulação, o nível da taxas de juros e do crédito.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marL="530352" lvl="1" indent="0">
              <a:buNone/>
            </a:pPr>
            <a:endParaRPr lang="pt-BR" dirty="0" smtClean="0"/>
          </a:p>
          <a:p>
            <a:pPr marL="987552" lvl="2" indent="0">
              <a:buNone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66683" y="1491049"/>
            <a:ext cx="6969003" cy="523632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rou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>
                <a:solidFill>
                  <a:schemeClr val="tx1"/>
                </a:solidFill>
              </a:rPr>
              <a:t>As políticas monetárias podem ser de dois tipos:</a:t>
            </a:r>
          </a:p>
          <a:p>
            <a:pPr algn="ctr"/>
            <a:endParaRPr lang="pt-BR" sz="1600" b="1" i="1" dirty="0" smtClean="0">
              <a:solidFill>
                <a:schemeClr val="tx1"/>
              </a:solidFill>
            </a:endParaRPr>
          </a:p>
          <a:p>
            <a:r>
              <a:rPr lang="pt-BR" sz="1600" b="1" i="1" dirty="0" smtClean="0">
                <a:solidFill>
                  <a:schemeClr val="tx1"/>
                </a:solidFill>
              </a:rPr>
              <a:t>1. Expansionista: Constituída por medidas que aumentam a quantidade de moeda em circulação e reduzem os custos dos empréstimos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pt-BR" sz="1600" b="1" dirty="0" smtClean="0">
                <a:solidFill>
                  <a:schemeClr val="tx1"/>
                </a:solidFill>
              </a:rPr>
              <a:t>Emissão de moeda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pt-BR" sz="1600" b="1" dirty="0" smtClean="0">
                <a:solidFill>
                  <a:schemeClr val="tx1"/>
                </a:solidFill>
              </a:rPr>
              <a:t>Redução da taxa de compulsório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pt-BR" sz="1600" b="1" dirty="0">
                <a:solidFill>
                  <a:schemeClr val="tx1"/>
                </a:solidFill>
              </a:rPr>
              <a:t>R</a:t>
            </a:r>
            <a:r>
              <a:rPr lang="pt-BR" sz="1600" b="1" dirty="0" smtClean="0">
                <a:solidFill>
                  <a:schemeClr val="tx1"/>
                </a:solidFill>
              </a:rPr>
              <a:t>edução da taxa de redesconto</a:t>
            </a:r>
          </a:p>
          <a:p>
            <a:pPr algn="ctr"/>
            <a:endParaRPr lang="pt-BR" sz="1600" b="1" dirty="0">
              <a:solidFill>
                <a:schemeClr val="tx1"/>
              </a:solidFill>
            </a:endParaRPr>
          </a:p>
          <a:p>
            <a:pPr algn="ctr"/>
            <a:endParaRPr lang="pt-BR" sz="1600" b="1" dirty="0" smtClean="0">
              <a:solidFill>
                <a:schemeClr val="tx1"/>
              </a:solidFill>
            </a:endParaRPr>
          </a:p>
          <a:p>
            <a:r>
              <a:rPr lang="pt-BR" sz="1600" b="1" dirty="0" smtClean="0">
                <a:solidFill>
                  <a:schemeClr val="tx1"/>
                </a:solidFill>
              </a:rPr>
              <a:t>2. Restritiva:  </a:t>
            </a:r>
            <a:r>
              <a:rPr lang="pt-BR" sz="1600" b="1" i="1" dirty="0" smtClean="0">
                <a:solidFill>
                  <a:schemeClr val="tx1"/>
                </a:solidFill>
              </a:rPr>
              <a:t>Constituída </a:t>
            </a:r>
            <a:r>
              <a:rPr lang="pt-BR" sz="1600" b="1" i="1" dirty="0">
                <a:solidFill>
                  <a:schemeClr val="tx1"/>
                </a:solidFill>
              </a:rPr>
              <a:t>por medidas que </a:t>
            </a:r>
            <a:r>
              <a:rPr lang="pt-BR" sz="1600" b="1" i="1" dirty="0" smtClean="0">
                <a:solidFill>
                  <a:schemeClr val="tx1"/>
                </a:solidFill>
              </a:rPr>
              <a:t>reduzem a </a:t>
            </a:r>
            <a:r>
              <a:rPr lang="pt-BR" sz="1600" b="1" i="1" dirty="0">
                <a:solidFill>
                  <a:schemeClr val="tx1"/>
                </a:solidFill>
              </a:rPr>
              <a:t>quantidade de moeda em circulação e </a:t>
            </a:r>
            <a:r>
              <a:rPr lang="pt-BR" sz="1600" b="1" i="1" dirty="0" smtClean="0">
                <a:solidFill>
                  <a:schemeClr val="tx1"/>
                </a:solidFill>
              </a:rPr>
              <a:t>aumentam os </a:t>
            </a:r>
            <a:r>
              <a:rPr lang="pt-BR" sz="1600" b="1" i="1" dirty="0">
                <a:solidFill>
                  <a:schemeClr val="tx1"/>
                </a:solidFill>
              </a:rPr>
              <a:t>custos dos </a:t>
            </a:r>
            <a:r>
              <a:rPr lang="pt-BR" sz="1600" b="1" i="1" dirty="0" smtClean="0">
                <a:solidFill>
                  <a:schemeClr val="tx1"/>
                </a:solidFill>
              </a:rPr>
              <a:t>empréstimos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pt-BR" sz="1600" b="1" dirty="0" smtClean="0">
                <a:solidFill>
                  <a:schemeClr val="tx1"/>
                </a:solidFill>
              </a:rPr>
              <a:t>Aumento da </a:t>
            </a:r>
            <a:r>
              <a:rPr lang="pt-BR" sz="1600" b="1" dirty="0">
                <a:solidFill>
                  <a:schemeClr val="tx1"/>
                </a:solidFill>
              </a:rPr>
              <a:t>taxa de compulsório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pt-BR" sz="1600" b="1" dirty="0" smtClean="0">
                <a:solidFill>
                  <a:schemeClr val="tx1"/>
                </a:solidFill>
              </a:rPr>
              <a:t>Aumento da </a:t>
            </a:r>
            <a:r>
              <a:rPr lang="pt-BR" sz="1600" b="1" dirty="0">
                <a:solidFill>
                  <a:schemeClr val="tx1"/>
                </a:solidFill>
              </a:rPr>
              <a:t>taxa de </a:t>
            </a:r>
            <a:r>
              <a:rPr lang="pt-BR" sz="1600" b="1" dirty="0" smtClean="0">
                <a:solidFill>
                  <a:schemeClr val="tx1"/>
                </a:solidFill>
              </a:rPr>
              <a:t>redesconto</a:t>
            </a:r>
          </a:p>
          <a:p>
            <a:pPr algn="ctr"/>
            <a:endParaRPr lang="pt-BR" sz="1600" b="1" dirty="0" smtClean="0">
              <a:solidFill>
                <a:schemeClr val="tx1"/>
              </a:solidFill>
            </a:endParaRPr>
          </a:p>
          <a:p>
            <a:pPr algn="ctr"/>
            <a:endParaRPr lang="pt-BR" sz="1600" b="1" dirty="0">
              <a:solidFill>
                <a:schemeClr val="tx1"/>
              </a:solidFill>
            </a:endParaRP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As políticas monetárias afetam os níveis de Demanda Agregada 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uma vez que influenciam, diretamente, nos custos dos empréstimos</a:t>
            </a:r>
            <a:r>
              <a:rPr lang="pt-B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341179" y="3023507"/>
            <a:ext cx="347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Nesse momento qual política monetária que vem sendo adotada pelo Ministério da Economia?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34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1585" y="1181101"/>
            <a:ext cx="11390415" cy="4432299"/>
          </a:xfrm>
        </p:spPr>
        <p:txBody>
          <a:bodyPr>
            <a:normAutofit fontScale="92500" lnSpcReduction="20000"/>
          </a:bodyPr>
          <a:lstStyle/>
          <a:p>
            <a:pPr marL="987552" lvl="2" indent="0">
              <a:buNone/>
            </a:pPr>
            <a:endParaRPr lang="pt-BR" dirty="0"/>
          </a:p>
          <a:p>
            <a:r>
              <a:rPr lang="pt-BR" dirty="0" smtClean="0"/>
              <a:t>Na visão Keynesiana, através da administração da demanda agregada controla-se o nível de emprego/desemprego de uma economia.</a:t>
            </a:r>
          </a:p>
          <a:p>
            <a:pPr lvl="1"/>
            <a:r>
              <a:rPr lang="pt-BR" dirty="0" smtClean="0"/>
              <a:t>Para reduzir desemprego:</a:t>
            </a:r>
          </a:p>
          <a:p>
            <a:pPr lvl="2"/>
            <a:r>
              <a:rPr lang="pt-BR" dirty="0" smtClean="0"/>
              <a:t>Aumento dos gastos públicos</a:t>
            </a:r>
          </a:p>
          <a:p>
            <a:pPr lvl="2"/>
            <a:r>
              <a:rPr lang="pt-BR" dirty="0" smtClean="0"/>
              <a:t>Redução da carga tributária</a:t>
            </a:r>
          </a:p>
          <a:p>
            <a:pPr lvl="2"/>
            <a:endParaRPr lang="pt-BR" dirty="0"/>
          </a:p>
          <a:p>
            <a:pPr lvl="2"/>
            <a:endParaRPr lang="pt-BR" dirty="0" smtClean="0"/>
          </a:p>
          <a:p>
            <a:pPr marL="987552" lvl="2" indent="0">
              <a:buNone/>
            </a:pPr>
            <a:endParaRPr lang="pt-BR" dirty="0"/>
          </a:p>
          <a:p>
            <a:r>
              <a:rPr lang="pt-BR" dirty="0" smtClean="0"/>
              <a:t>Isso porque, para Keynes, a teoria econômica ortodoxa clássica falhou ao dar muita importância para os fatores ‘do lado da oferta’ e subestimar o papel da demanda agregada.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Não havia, até então, uma teoria econômica explícita de demanda agregada e do seu papel na determinação da renda e da produção.  Lacuna esta preenchida pela Teoria Keynesiana.</a:t>
            </a:r>
          </a:p>
        </p:txBody>
      </p:sp>
    </p:spTree>
    <p:extLst>
      <p:ext uri="{BB962C8B-B14F-4D97-AF65-F5344CB8AC3E}">
        <p14:creationId xmlns:p14="http://schemas.microsoft.com/office/powerpoint/2010/main" val="18581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460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O MODELO KEYNESIANO SIMPLES DE DETERMINAÇÃO DA RENDA E DA PRODUÇÃO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184400"/>
            <a:ext cx="9601200" cy="29337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Para Economias Fechadas</a:t>
            </a:r>
          </a:p>
          <a:p>
            <a:pPr lvl="1"/>
            <a:r>
              <a:rPr lang="pt-BR" dirty="0" smtClean="0"/>
              <a:t>Sem comércio e sem fluxo de capitais com o resto do mundo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economias abertas</a:t>
            </a:r>
          </a:p>
          <a:p>
            <a:pPr lvl="1"/>
            <a:r>
              <a:rPr lang="pt-BR" dirty="0" smtClean="0"/>
              <a:t>Com </a:t>
            </a:r>
            <a:r>
              <a:rPr lang="pt-BR" dirty="0"/>
              <a:t>comércio e </a:t>
            </a:r>
            <a:r>
              <a:rPr lang="pt-BR" dirty="0" smtClean="0"/>
              <a:t>com fluxo </a:t>
            </a:r>
            <a:r>
              <a:rPr lang="pt-BR" dirty="0"/>
              <a:t>de capitais com o resto do </a:t>
            </a:r>
            <a:r>
              <a:rPr lang="pt-BR" dirty="0" smtClean="0"/>
              <a:t>mundo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1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500" y="457200"/>
            <a:ext cx="9601200" cy="63500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Pressupostos do Modelo para economias fechadas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1828800"/>
            <a:ext cx="9931400" cy="5029200"/>
          </a:xfrm>
        </p:spPr>
        <p:txBody>
          <a:bodyPr>
            <a:normAutofit/>
          </a:bodyPr>
          <a:lstStyle/>
          <a:p>
            <a:r>
              <a:rPr lang="pt-BR" dirty="0"/>
              <a:t>Pressupostos do modelo fechado</a:t>
            </a:r>
          </a:p>
          <a:p>
            <a:pPr lvl="1"/>
            <a:r>
              <a:rPr lang="pt-BR" dirty="0"/>
              <a:t>Não há comércio internacional (esse pressuposto será flexibilizado posteriormente)</a:t>
            </a:r>
          </a:p>
          <a:p>
            <a:pPr lvl="1"/>
            <a:r>
              <a:rPr lang="pt-BR" dirty="0"/>
              <a:t>Não há depreciação</a:t>
            </a:r>
          </a:p>
          <a:p>
            <a:pPr lvl="1"/>
            <a:r>
              <a:rPr lang="pt-BR" dirty="0"/>
              <a:t>Não há impostos indiretos</a:t>
            </a:r>
          </a:p>
          <a:p>
            <a:pPr lvl="1"/>
            <a:r>
              <a:rPr lang="pt-BR" dirty="0"/>
              <a:t>PNB = PIB = Y</a:t>
            </a:r>
          </a:p>
          <a:p>
            <a:pPr lvl="1"/>
            <a:r>
              <a:rPr lang="pt-BR" dirty="0"/>
              <a:t>Preços da economia são fixos</a:t>
            </a:r>
          </a:p>
          <a:p>
            <a:pPr lvl="1"/>
            <a:r>
              <a:rPr lang="pt-BR" dirty="0"/>
              <a:t>Todas as variáveis </a:t>
            </a:r>
            <a:r>
              <a:rPr lang="pt-BR" dirty="0" smtClean="0"/>
              <a:t>assim como suas variações </a:t>
            </a:r>
            <a:r>
              <a:rPr lang="pt-BR" dirty="0"/>
              <a:t>são medidas em termos reais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/>
          <p:cNvGrpSpPr/>
          <p:nvPr/>
        </p:nvGrpSpPr>
        <p:grpSpPr>
          <a:xfrm>
            <a:off x="2029031" y="1371600"/>
            <a:ext cx="9013371" cy="4964847"/>
            <a:chOff x="2054431" y="1879600"/>
            <a:chExt cx="9013371" cy="4964847"/>
          </a:xfrm>
        </p:grpSpPr>
        <p:grpSp>
          <p:nvGrpSpPr>
            <p:cNvPr id="92" name="Grupo 91"/>
            <p:cNvGrpSpPr/>
            <p:nvPr/>
          </p:nvGrpSpPr>
          <p:grpSpPr>
            <a:xfrm>
              <a:off x="2054431" y="1962240"/>
              <a:ext cx="9013371" cy="4126779"/>
              <a:chOff x="2054431" y="1962240"/>
              <a:chExt cx="9013371" cy="4126779"/>
            </a:xfrm>
          </p:grpSpPr>
          <p:grpSp>
            <p:nvGrpSpPr>
              <p:cNvPr id="85" name="Grupo 84"/>
              <p:cNvGrpSpPr/>
              <p:nvPr/>
            </p:nvGrpSpPr>
            <p:grpSpPr>
              <a:xfrm>
                <a:off x="2054431" y="2318361"/>
                <a:ext cx="9013371" cy="3726839"/>
                <a:chOff x="2054431" y="2318361"/>
                <a:chExt cx="9013371" cy="3726839"/>
              </a:xfrm>
            </p:grpSpPr>
            <p:sp>
              <p:nvSpPr>
                <p:cNvPr id="6" name="Retângulo 5"/>
                <p:cNvSpPr/>
                <p:nvPr/>
              </p:nvSpPr>
              <p:spPr>
                <a:xfrm>
                  <a:off x="5468191" y="4399412"/>
                  <a:ext cx="2743200" cy="523108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="1" dirty="0" smtClean="0">
                      <a:solidFill>
                        <a:schemeClr val="tx1"/>
                      </a:solidFill>
                    </a:rPr>
                    <a:t>MERCADO FINANCEIRO</a:t>
                  </a:r>
                  <a:endParaRPr lang="pt-BR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tângulo 6"/>
                <p:cNvSpPr/>
                <p:nvPr/>
              </p:nvSpPr>
              <p:spPr>
                <a:xfrm>
                  <a:off x="5468191" y="5522092"/>
                  <a:ext cx="2743200" cy="523108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="1" dirty="0" smtClean="0">
                      <a:solidFill>
                        <a:schemeClr val="tx1"/>
                      </a:solidFill>
                    </a:rPr>
                    <a:t>GOVERNO</a:t>
                  </a:r>
                  <a:endParaRPr lang="pt-BR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Retângulo 3"/>
                <p:cNvSpPr/>
                <p:nvPr/>
              </p:nvSpPr>
              <p:spPr>
                <a:xfrm>
                  <a:off x="2054431" y="2816333"/>
                  <a:ext cx="1923209" cy="523108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="1" dirty="0" smtClean="0">
                      <a:solidFill>
                        <a:schemeClr val="tx1"/>
                      </a:solidFill>
                    </a:rPr>
                    <a:t>FAMÍLIAS</a:t>
                  </a:r>
                  <a:endParaRPr lang="pt-BR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>
                  <a:off x="9144593" y="2841865"/>
                  <a:ext cx="1923209" cy="523108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5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="1" dirty="0" smtClean="0">
                      <a:solidFill>
                        <a:schemeClr val="tx1"/>
                      </a:solidFill>
                    </a:rPr>
                    <a:t>FIRMAS</a:t>
                  </a:r>
                  <a:endParaRPr lang="pt-BR" sz="2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Conector reto 10"/>
                <p:cNvCxnSpPr/>
                <p:nvPr/>
              </p:nvCxnSpPr>
              <p:spPr>
                <a:xfrm flipH="1" flipV="1">
                  <a:off x="3016035" y="2343893"/>
                  <a:ext cx="7156667" cy="1138"/>
                </a:xfrm>
                <a:prstGeom prst="line">
                  <a:avLst/>
                </a:prstGeom>
                <a:ln w="25400" cmpd="sng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/>
                <p:cNvCxnSpPr/>
                <p:nvPr/>
              </p:nvCxnSpPr>
              <p:spPr>
                <a:xfrm>
                  <a:off x="3016035" y="2318361"/>
                  <a:ext cx="0" cy="497972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/>
                <p:cNvCxnSpPr/>
                <p:nvPr/>
              </p:nvCxnSpPr>
              <p:spPr>
                <a:xfrm flipH="1" flipV="1">
                  <a:off x="3352800" y="3848100"/>
                  <a:ext cx="6583386" cy="5129"/>
                </a:xfrm>
                <a:prstGeom prst="line">
                  <a:avLst/>
                </a:prstGeom>
                <a:ln w="25400" cmpd="sng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/>
                <p:cNvCxnSpPr/>
                <p:nvPr/>
              </p:nvCxnSpPr>
              <p:spPr>
                <a:xfrm flipH="1" flipV="1">
                  <a:off x="3336547" y="3337561"/>
                  <a:ext cx="2" cy="515883"/>
                </a:xfrm>
                <a:prstGeom prst="line">
                  <a:avLst/>
                </a:prstGeom>
                <a:ln w="25400" cmpd="sng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to 46"/>
                <p:cNvCxnSpPr/>
                <p:nvPr/>
              </p:nvCxnSpPr>
              <p:spPr>
                <a:xfrm flipV="1">
                  <a:off x="2491162" y="3337561"/>
                  <a:ext cx="34041" cy="2446283"/>
                </a:xfrm>
                <a:prstGeom prst="line">
                  <a:avLst/>
                </a:prstGeom>
                <a:ln w="25400" cmpd="sng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to 48"/>
                <p:cNvCxnSpPr/>
                <p:nvPr/>
              </p:nvCxnSpPr>
              <p:spPr>
                <a:xfrm flipV="1">
                  <a:off x="2914925" y="3341256"/>
                  <a:ext cx="5047" cy="1307010"/>
                </a:xfrm>
                <a:prstGeom prst="line">
                  <a:avLst/>
                </a:prstGeom>
                <a:ln w="25400" cmpd="sng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de seta reta 51"/>
                <p:cNvCxnSpPr/>
                <p:nvPr/>
              </p:nvCxnSpPr>
              <p:spPr>
                <a:xfrm>
                  <a:off x="2921000" y="4635500"/>
                  <a:ext cx="2451034" cy="12022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de seta reta 52"/>
                <p:cNvCxnSpPr/>
                <p:nvPr/>
              </p:nvCxnSpPr>
              <p:spPr>
                <a:xfrm>
                  <a:off x="2476500" y="5778500"/>
                  <a:ext cx="2946400" cy="0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to 60"/>
                <p:cNvCxnSpPr>
                  <a:stCxn id="6" idx="3"/>
                </p:cNvCxnSpPr>
                <p:nvPr/>
              </p:nvCxnSpPr>
              <p:spPr>
                <a:xfrm flipV="1">
                  <a:off x="8211391" y="4648200"/>
                  <a:ext cx="2037509" cy="12766"/>
                </a:xfrm>
                <a:prstGeom prst="line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to 61"/>
                <p:cNvCxnSpPr/>
                <p:nvPr/>
              </p:nvCxnSpPr>
              <p:spPr>
                <a:xfrm flipV="1">
                  <a:off x="8206541" y="5802883"/>
                  <a:ext cx="2448759" cy="9137"/>
                </a:xfrm>
                <a:prstGeom prst="line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de seta reta 66"/>
                <p:cNvCxnSpPr/>
                <p:nvPr/>
              </p:nvCxnSpPr>
              <p:spPr>
                <a:xfrm flipV="1">
                  <a:off x="10680700" y="3365500"/>
                  <a:ext cx="0" cy="2437656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de seta reta 68"/>
                <p:cNvCxnSpPr/>
                <p:nvPr/>
              </p:nvCxnSpPr>
              <p:spPr>
                <a:xfrm flipV="1">
                  <a:off x="10285186" y="3363092"/>
                  <a:ext cx="0" cy="1297874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to 70"/>
                <p:cNvCxnSpPr/>
                <p:nvPr/>
              </p:nvCxnSpPr>
              <p:spPr>
                <a:xfrm flipH="1">
                  <a:off x="3016035" y="2324100"/>
                  <a:ext cx="7263345" cy="11695"/>
                </a:xfrm>
                <a:prstGeom prst="line">
                  <a:avLst/>
                </a:prstGeom>
                <a:ln w="25400" cmpd="sng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to 71"/>
                <p:cNvCxnSpPr/>
                <p:nvPr/>
              </p:nvCxnSpPr>
              <p:spPr>
                <a:xfrm flipH="1" flipV="1">
                  <a:off x="10253154" y="2331572"/>
                  <a:ext cx="2" cy="515883"/>
                </a:xfrm>
                <a:prstGeom prst="line">
                  <a:avLst/>
                </a:prstGeom>
                <a:ln w="25400" cmpd="sng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ector de seta reta 77"/>
                <p:cNvCxnSpPr/>
                <p:nvPr/>
              </p:nvCxnSpPr>
              <p:spPr>
                <a:xfrm flipV="1">
                  <a:off x="9936186" y="3363092"/>
                  <a:ext cx="0" cy="485008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CaixaDeTexto 85"/>
              <p:cNvSpPr txBox="1"/>
              <p:nvPr/>
            </p:nvSpPr>
            <p:spPr>
              <a:xfrm>
                <a:off x="5669149" y="1962240"/>
                <a:ext cx="3005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PNB = PIB = Y = A+ L + J + W</a:t>
                </a:r>
                <a:endParaRPr lang="pt-BR" dirty="0"/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6093926" y="3508110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Consumo (C)</a:t>
                </a:r>
                <a:endParaRPr lang="pt-BR" dirty="0"/>
              </a:p>
            </p:txBody>
          </p:sp>
          <p:sp>
            <p:nvSpPr>
              <p:cNvPr id="88" name="CaixaDeTexto 87"/>
              <p:cNvSpPr txBox="1"/>
              <p:nvPr/>
            </p:nvSpPr>
            <p:spPr>
              <a:xfrm>
                <a:off x="3178348" y="4336356"/>
                <a:ext cx="1479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Poupança (S)</a:t>
                </a:r>
                <a:endParaRPr lang="pt-BR" dirty="0"/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8488395" y="4322224"/>
                <a:ext cx="1684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Investimento (I)</a:t>
                </a:r>
                <a:endParaRPr lang="pt-BR" dirty="0"/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2962601" y="5442688"/>
                <a:ext cx="1378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Impostos (T)</a:t>
                </a:r>
                <a:endParaRPr lang="pt-BR" dirty="0"/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>
                <a:off x="8393531" y="5442688"/>
                <a:ext cx="2120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Gastos </a:t>
                </a:r>
              </a:p>
              <a:p>
                <a:pPr algn="ctr"/>
                <a:r>
                  <a:rPr lang="pt-BR" dirty="0" smtClean="0"/>
                  <a:t>Governamentais (G)</a:t>
                </a:r>
                <a:endParaRPr lang="pt-BR" dirty="0"/>
              </a:p>
            </p:txBody>
          </p:sp>
        </p:grpSp>
        <p:cxnSp>
          <p:nvCxnSpPr>
            <p:cNvPr id="96" name="Conector reto 95"/>
            <p:cNvCxnSpPr/>
            <p:nvPr/>
          </p:nvCxnSpPr>
          <p:spPr>
            <a:xfrm flipH="1">
              <a:off x="6781800" y="1879600"/>
              <a:ext cx="50800" cy="49403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/>
            <p:cNvSpPr/>
            <p:nvPr/>
          </p:nvSpPr>
          <p:spPr>
            <a:xfrm>
              <a:off x="3351175" y="6457434"/>
              <a:ext cx="2479574" cy="38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LADO DA OFERTA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7876909" y="6453138"/>
              <a:ext cx="2479574" cy="38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LADO DA DEMANDA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5" name="Título 104"/>
          <p:cNvSpPr>
            <a:spLocks noGrp="1"/>
          </p:cNvSpPr>
          <p:nvPr>
            <p:ph type="title"/>
          </p:nvPr>
        </p:nvSpPr>
        <p:spPr>
          <a:xfrm>
            <a:off x="1612900" y="466928"/>
            <a:ext cx="9601200" cy="696966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Fluxo Circular da Renda e da Produção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8593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1233</TotalTime>
  <Words>616</Words>
  <Application>Microsoft Office PowerPoint</Application>
  <PresentationFormat>Personalizar</PresentationFormat>
  <Paragraphs>93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Crop</vt:lpstr>
      <vt:lpstr>macroeconomia</vt:lpstr>
      <vt:lpstr>Economia Keynesiana – Considerações iniciais</vt:lpstr>
      <vt:lpstr>Apresentação do PowerPoint</vt:lpstr>
      <vt:lpstr>Apresentação do PowerPoint</vt:lpstr>
      <vt:lpstr>Apresentação do PowerPoint</vt:lpstr>
      <vt:lpstr>O MODELO KEYNESIANO SIMPLES DE DETERMINAÇÃO DA RENDA E DA PRODUÇÃO</vt:lpstr>
      <vt:lpstr>Pressupostos do Modelo para economias fechadas</vt:lpstr>
      <vt:lpstr>Fluxo Circular da Renda e da Produção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macroeconomia</dc:title>
  <dc:creator>Usuário do Windows</dc:creator>
  <cp:lastModifiedBy>Uenf</cp:lastModifiedBy>
  <cp:revision>105</cp:revision>
  <dcterms:created xsi:type="dcterms:W3CDTF">2020-06-10T18:41:03Z</dcterms:created>
  <dcterms:modified xsi:type="dcterms:W3CDTF">2022-04-28T10:38:30Z</dcterms:modified>
</cp:coreProperties>
</file>