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8" r:id="rId5"/>
    <p:sldId id="269" r:id="rId6"/>
    <p:sldId id="270" r:id="rId7"/>
    <p:sldId id="283" r:id="rId8"/>
    <p:sldId id="271" r:id="rId9"/>
    <p:sldId id="272" r:id="rId10"/>
    <p:sldId id="273" r:id="rId11"/>
    <p:sldId id="274" r:id="rId12"/>
    <p:sldId id="275" r:id="rId13"/>
    <p:sldId id="27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/>
              <a:t>macroeconomia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601200" cy="3581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AULA 2</a:t>
            </a:r>
          </a:p>
          <a:p>
            <a:pPr marL="0" indent="0" algn="ctr">
              <a:buNone/>
            </a:pPr>
            <a:r>
              <a:rPr lang="pt-BR" sz="2800" dirty="0" smtClean="0"/>
              <a:t>Modelo Keynesiano Simples de </a:t>
            </a:r>
          </a:p>
          <a:p>
            <a:pPr marL="0" indent="0" algn="ctr">
              <a:buNone/>
            </a:pPr>
            <a:r>
              <a:rPr lang="pt-BR" sz="2800" dirty="0" smtClean="0"/>
              <a:t>Determinação da Renda e da Produção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59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99" y="174171"/>
            <a:ext cx="9601200" cy="67491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DA = 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dirty="0"/>
              <a:t> + </a:t>
            </a:r>
            <a:r>
              <a:rPr lang="pt-BR" dirty="0">
                <a:solidFill>
                  <a:srgbClr val="FF0000"/>
                </a:solidFill>
              </a:rPr>
              <a:t>I</a:t>
            </a:r>
            <a:r>
              <a:rPr lang="pt-BR" dirty="0"/>
              <a:t> + 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3771" y="849086"/>
            <a:ext cx="9601200" cy="600891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pt-BR" dirty="0" smtClean="0"/>
              <a:t>Variáveis </a:t>
            </a:r>
            <a:r>
              <a:rPr lang="pt-BR" dirty="0"/>
              <a:t>determinantes dos investimentos</a:t>
            </a:r>
          </a:p>
          <a:p>
            <a:pPr lvl="1">
              <a:buFontTx/>
              <a:buChar char="-"/>
            </a:pPr>
            <a:r>
              <a:rPr lang="pt-BR" dirty="0"/>
              <a:t>Taxa de juros:  O nível de investimento varia inversamente com a taxa de juros.</a:t>
            </a:r>
          </a:p>
          <a:p>
            <a:pPr lvl="2">
              <a:buFontTx/>
              <a:buChar char="-"/>
            </a:pPr>
            <a:r>
              <a:rPr lang="pt-BR" dirty="0"/>
              <a:t>Taxas de juros altas </a:t>
            </a:r>
            <a:r>
              <a:rPr lang="pt-BR" dirty="0">
                <a:sym typeface="Wingdings" panose="05000000000000000000" pitchFamily="2" charset="2"/>
              </a:rPr>
              <a:t> baixo nível de investimento</a:t>
            </a:r>
          </a:p>
          <a:p>
            <a:pPr lvl="2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Taxas de juros baixas  alto nível de investimento</a:t>
            </a:r>
          </a:p>
          <a:p>
            <a:pPr lvl="3">
              <a:buFontTx/>
              <a:buChar char="-"/>
            </a:pPr>
            <a:r>
              <a:rPr lang="pt-BR" dirty="0"/>
              <a:t>Quanto mais alta for a taxa de juros, menos atraente será um empréstimo. À taxa de juros elevadas, o risco da taxa de lucro não cobrir o pagamento dos juros é também elevado. A firma, portanto, tenderá a não contrair o empréstimo para a realização do investimento.</a:t>
            </a:r>
          </a:p>
          <a:p>
            <a:pPr lvl="3">
              <a:buFontTx/>
              <a:buChar char="-"/>
            </a:pPr>
            <a:r>
              <a:rPr lang="pt-BR" dirty="0"/>
              <a:t>O mesmo argumento se aplica às empresas que possuem capital próprio. Para estas, a elevadas taxas de juros é mais vantajoso emprestar o capital do que usá-lo para investimentos próprios.</a:t>
            </a:r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r>
              <a:rPr lang="pt-BR" dirty="0" smtClean="0"/>
              <a:t>Expectativas das firmas (retornos esperados dos investimentos)</a:t>
            </a:r>
          </a:p>
          <a:p>
            <a:pPr lvl="2">
              <a:buFontTx/>
              <a:buChar char="-"/>
            </a:pPr>
            <a:r>
              <a:rPr lang="pt-BR" dirty="0" smtClean="0"/>
              <a:t>Expectativas adaptativas: extrapolação das tendências do passado para o futuro, ignorando possíveis mudanças futuras + ‘opinião da maioria’ ou ‘média’</a:t>
            </a:r>
          </a:p>
          <a:p>
            <a:pPr lvl="3">
              <a:buFontTx/>
              <a:buChar char="-"/>
            </a:pPr>
            <a:r>
              <a:rPr lang="pt-BR" dirty="0" smtClean="0"/>
              <a:t>Expectativas formadas de modo muito precário.</a:t>
            </a:r>
          </a:p>
          <a:p>
            <a:pPr lvl="3">
              <a:buFontTx/>
              <a:buChar char="-"/>
            </a:pPr>
            <a:r>
              <a:rPr lang="pt-BR" dirty="0" smtClean="0"/>
              <a:t>Sujeita a mudanças abruptas, a partir de novas informações e da ocorrência de novos eventos.</a:t>
            </a:r>
          </a:p>
          <a:p>
            <a:pPr lvl="4">
              <a:buFontTx/>
              <a:buChar char="-"/>
            </a:pPr>
            <a:r>
              <a:rPr lang="pt-BR" dirty="0" smtClean="0"/>
              <a:t>Esta fragilidade explica, pelo menos em parte, a variação significativa dos Investimentos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15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772" y="337456"/>
            <a:ext cx="9677400" cy="620486"/>
          </a:xfrm>
        </p:spPr>
        <p:txBody>
          <a:bodyPr>
            <a:normAutofit fontScale="90000"/>
          </a:bodyPr>
          <a:lstStyle/>
          <a:p>
            <a:r>
              <a:rPr lang="pt-BR" sz="2800" b="1" dirty="0"/>
              <a:t>Equação de determinação da renda para economia de </a:t>
            </a:r>
            <a:r>
              <a:rPr lang="pt-BR" sz="2800" b="1" dirty="0" smtClean="0"/>
              <a:t>dois setores 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21872" y="1341912"/>
                <a:ext cx="4058886" cy="54151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Y = DA</a:t>
                </a:r>
              </a:p>
              <a:p>
                <a:pPr marL="0" indent="0">
                  <a:buNone/>
                </a:pPr>
                <a:r>
                  <a:rPr lang="pt-BR" dirty="0"/>
                  <a:t>DA = </a:t>
                </a:r>
                <a:r>
                  <a:rPr lang="pt-BR" dirty="0" smtClean="0"/>
                  <a:t>C + I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Y = </a:t>
                </a:r>
                <a:r>
                  <a:rPr lang="pt-BR" dirty="0" smtClean="0"/>
                  <a:t>C + I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Y = C</a:t>
                </a:r>
                <a:r>
                  <a:rPr lang="pt-BR" sz="1100" dirty="0"/>
                  <a:t>0</a:t>
                </a:r>
                <a:r>
                  <a:rPr lang="pt-BR" dirty="0"/>
                  <a:t> + </a:t>
                </a:r>
                <a:r>
                  <a:rPr lang="pt-BR" sz="1600" dirty="0" err="1" smtClean="0"/>
                  <a:t>c</a:t>
                </a:r>
                <a:r>
                  <a:rPr lang="pt-BR" dirty="0" err="1" smtClean="0"/>
                  <a:t>Y</a:t>
                </a:r>
                <a:r>
                  <a:rPr lang="pt-BR" dirty="0" smtClean="0"/>
                  <a:t> + I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Y – </a:t>
                </a:r>
                <a:r>
                  <a:rPr lang="pt-BR" dirty="0" err="1"/>
                  <a:t>cY</a:t>
                </a:r>
                <a:r>
                  <a:rPr lang="pt-BR" dirty="0"/>
                  <a:t> = </a:t>
                </a:r>
                <a:r>
                  <a:rPr lang="pt-BR" dirty="0" smtClean="0"/>
                  <a:t>C</a:t>
                </a:r>
                <a:r>
                  <a:rPr lang="pt-BR" sz="1100" dirty="0" smtClean="0"/>
                  <a:t>0  </a:t>
                </a:r>
                <a:r>
                  <a:rPr lang="pt-BR" sz="1800" dirty="0" smtClean="0"/>
                  <a:t>+ I</a:t>
                </a:r>
                <a:endParaRPr lang="pt-BR" sz="1100" dirty="0"/>
              </a:p>
              <a:p>
                <a:pPr marL="0" indent="0">
                  <a:buNone/>
                </a:pPr>
                <a:r>
                  <a:rPr lang="pt-BR" dirty="0"/>
                  <a:t>Y (1 – c) = </a:t>
                </a:r>
                <a:r>
                  <a:rPr lang="pt-BR" dirty="0" smtClean="0"/>
                  <a:t>C</a:t>
                </a:r>
                <a:r>
                  <a:rPr lang="pt-BR" sz="1100" dirty="0" smtClean="0"/>
                  <a:t>0 </a:t>
                </a:r>
                <a:r>
                  <a:rPr lang="pt-BR" sz="1800" dirty="0"/>
                  <a:t>+ I</a:t>
                </a:r>
              </a:p>
              <a:p>
                <a:pPr marL="0" indent="0">
                  <a:buNone/>
                </a:pPr>
                <a:r>
                  <a:rPr lang="pt-BR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[C</a:t>
                </a:r>
                <a:r>
                  <a:rPr lang="pt-BR" sz="1200" dirty="0" smtClean="0"/>
                  <a:t>0 </a:t>
                </a:r>
                <a:r>
                  <a:rPr lang="pt-BR" dirty="0"/>
                  <a:t>+ </a:t>
                </a:r>
                <a:r>
                  <a:rPr lang="pt-BR" dirty="0" smtClean="0"/>
                  <a:t>I]</a:t>
                </a:r>
                <a:endParaRPr lang="pt-BR" dirty="0"/>
              </a:p>
              <a:p>
                <a:pPr marL="0" indent="0">
                  <a:buNone/>
                </a:pPr>
                <a:endParaRPr lang="pt-BR" sz="1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72" y="1341912"/>
                <a:ext cx="4058886" cy="5415148"/>
              </a:xfrm>
              <a:blipFill rotWithShape="0">
                <a:blip r:embed="rId2"/>
                <a:stretch>
                  <a:fillRect l="-1652" t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248894" y="1187532"/>
                <a:ext cx="6567053" cy="55695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= Multiplicador dos 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dispêndios autônomos</a:t>
                </a: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pt-BR" b="1" dirty="0">
                    <a:solidFill>
                      <a:schemeClr val="tx1"/>
                    </a:solidFill>
                  </a:rPr>
                  <a:t>É o valor que nos dá a magnitude de variação da renda, quando o consumo e/ou os investimentos variarem em uma unidade.</a:t>
                </a:r>
              </a:p>
              <a:p>
                <a:pPr lvl="1"/>
                <a:r>
                  <a:rPr lang="pt-BR" b="1" dirty="0">
                    <a:solidFill>
                      <a:schemeClr val="tx1"/>
                    </a:solidFill>
                  </a:rPr>
                  <a:t>Note que na economia de dois setores, o multiplicador depende apenas da propensão marginal a consumir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pt-BR" b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pt-BR" sz="1600" b="1" dirty="0">
                    <a:solidFill>
                      <a:schemeClr val="tx1"/>
                    </a:solidFill>
                  </a:rPr>
                  <a:t>Quanto </a:t>
                </a:r>
                <a:r>
                  <a:rPr lang="pt-BR" sz="1600" b="1" u="sng" dirty="0">
                    <a:solidFill>
                      <a:schemeClr val="tx1"/>
                    </a:solidFill>
                  </a:rPr>
                  <a:t>maior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 a propensão marginal a consumir, </a:t>
                </a:r>
                <a:r>
                  <a:rPr lang="pt-BR" sz="1600" b="1" u="sng" dirty="0">
                    <a:solidFill>
                      <a:schemeClr val="tx1"/>
                    </a:solidFill>
                  </a:rPr>
                  <a:t>maior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 o efeito multiplicador.</a:t>
                </a:r>
              </a:p>
              <a:p>
                <a:pPr lvl="1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pt-BR" b="1" dirty="0" smtClean="0">
                    <a:solidFill>
                      <a:schemeClr val="tx1"/>
                    </a:solidFill>
                  </a:rPr>
                  <a:t>Como </a:t>
                </a:r>
                <a:r>
                  <a:rPr lang="pt-BR" b="1" dirty="0">
                    <a:solidFill>
                      <a:schemeClr val="tx1"/>
                    </a:solidFill>
                  </a:rPr>
                  <a:t>a propensão marginal a consumir 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e </a:t>
                </a:r>
                <a:r>
                  <a:rPr lang="pt-BR" b="1" dirty="0">
                    <a:solidFill>
                      <a:schemeClr val="tx1"/>
                    </a:solidFill>
                  </a:rPr>
                  <a:t>a poupar somam 1, temos</a:t>
                </a:r>
              </a:p>
              <a:p>
                <a:pPr lvl="2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pt-BR" sz="1600" b="1" dirty="0" smtClean="0">
                    <a:solidFill>
                      <a:schemeClr val="tx1"/>
                    </a:solidFill>
                  </a:rPr>
                  <a:t>Quanto </a:t>
                </a:r>
                <a:r>
                  <a:rPr lang="pt-BR" sz="1600" b="1" u="sng" dirty="0">
                    <a:solidFill>
                      <a:schemeClr val="tx1"/>
                    </a:solidFill>
                  </a:rPr>
                  <a:t>menor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 a propensão marginal a poupar, </a:t>
                </a:r>
                <a:r>
                  <a:rPr lang="pt-BR" sz="1600" b="1" u="sng" dirty="0">
                    <a:solidFill>
                      <a:schemeClr val="tx1"/>
                    </a:solidFill>
                  </a:rPr>
                  <a:t>maior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 o 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efeito multiplicador</a:t>
                </a:r>
                <a:endParaRPr lang="pt-BR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94" y="1187532"/>
                <a:ext cx="6567053" cy="556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25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7058" y="1055914"/>
            <a:ext cx="9601200" cy="569322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b="1" dirty="0" smtClean="0"/>
              <a:t>GASTOS DO GOVERNO</a:t>
            </a:r>
          </a:p>
          <a:p>
            <a:r>
              <a:rPr lang="pt-BR" dirty="0" smtClean="0"/>
              <a:t>Governos não se comportam com a mesma regularidade dos consumidores.  Governos não se comportam como empresas. Significa que não há regras para descrevermos os gastos governamentais, tal como fizemos com consumo e com os investimentos.</a:t>
            </a:r>
          </a:p>
          <a:p>
            <a:r>
              <a:rPr lang="pt-BR" dirty="0" smtClean="0"/>
              <a:t>Os gastos governamentais e as alíquotas tributárias são ‘definidos’ e ‘controlados’ pelos </a:t>
            </a:r>
            <a:r>
              <a:rPr lang="pt-BR" dirty="0" smtClean="0"/>
              <a:t>formuladores </a:t>
            </a:r>
            <a:r>
              <a:rPr lang="pt-BR" dirty="0" smtClean="0"/>
              <a:t>de politicas públicas. São, portanto, variáveis exógenas ao modelo.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 que dependem os gastos governamentais?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3999" y="174171"/>
            <a:ext cx="9601200" cy="6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DA = </a:t>
            </a:r>
            <a:r>
              <a:rPr lang="pt-BR" dirty="0" smtClean="0">
                <a:solidFill>
                  <a:schemeClr val="tx1"/>
                </a:solidFill>
              </a:rPr>
              <a:t>C</a:t>
            </a:r>
            <a:r>
              <a:rPr lang="pt-BR" dirty="0" smtClean="0"/>
              <a:t> + </a:t>
            </a:r>
            <a:r>
              <a:rPr lang="pt-BR" dirty="0" smtClean="0">
                <a:solidFill>
                  <a:schemeClr val="tx1"/>
                </a:solidFill>
              </a:rPr>
              <a:t>I</a:t>
            </a:r>
            <a:r>
              <a:rPr lang="pt-BR" dirty="0" smtClean="0"/>
              <a:t> + </a:t>
            </a:r>
            <a:r>
              <a:rPr lang="pt-BR" dirty="0" smtClean="0">
                <a:solidFill>
                  <a:srgbClr val="FF0000"/>
                </a:solidFill>
              </a:rPr>
              <a:t>G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01585" y="1211283"/>
                <a:ext cx="4369130" cy="5510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Y = DA</a:t>
                </a:r>
              </a:p>
              <a:p>
                <a:pPr marL="0" indent="0">
                  <a:buNone/>
                </a:pPr>
                <a:r>
                  <a:rPr lang="pt-BR" dirty="0"/>
                  <a:t>DA = C + </a:t>
                </a:r>
                <a:r>
                  <a:rPr lang="pt-BR" dirty="0" smtClean="0"/>
                  <a:t>I + G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Y = C + </a:t>
                </a:r>
                <a:r>
                  <a:rPr lang="pt-BR" dirty="0" smtClean="0"/>
                  <a:t>I + G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Y = C</a:t>
                </a:r>
                <a:r>
                  <a:rPr lang="pt-BR" sz="1100" dirty="0"/>
                  <a:t>0</a:t>
                </a:r>
                <a:r>
                  <a:rPr lang="pt-BR" dirty="0"/>
                  <a:t> + </a:t>
                </a:r>
                <a:r>
                  <a:rPr lang="pt-BR" sz="1600" dirty="0" err="1" smtClean="0"/>
                  <a:t>c</a:t>
                </a:r>
                <a:r>
                  <a:rPr lang="pt-BR" dirty="0" err="1" smtClean="0"/>
                  <a:t>Y</a:t>
                </a:r>
                <a:r>
                  <a:rPr lang="pt-BR" sz="1200" b="1" dirty="0" err="1" smtClean="0"/>
                  <a:t>d</a:t>
                </a:r>
                <a:r>
                  <a:rPr lang="pt-BR" dirty="0" smtClean="0"/>
                  <a:t> </a:t>
                </a:r>
                <a:r>
                  <a:rPr lang="pt-BR" dirty="0"/>
                  <a:t>+ </a:t>
                </a:r>
                <a:r>
                  <a:rPr lang="pt-BR" dirty="0" smtClean="0"/>
                  <a:t>I + G</a:t>
                </a:r>
              </a:p>
              <a:p>
                <a:pPr marL="0" indent="0">
                  <a:buNone/>
                </a:pPr>
                <a:r>
                  <a:rPr lang="pt-BR" dirty="0" smtClean="0"/>
                  <a:t>Y = </a:t>
                </a:r>
                <a:r>
                  <a:rPr lang="pt-BR" dirty="0"/>
                  <a:t>C</a:t>
                </a:r>
                <a:r>
                  <a:rPr lang="pt-BR" sz="1100" dirty="0"/>
                  <a:t>0</a:t>
                </a:r>
                <a:r>
                  <a:rPr lang="pt-BR" dirty="0"/>
                  <a:t> + </a:t>
                </a:r>
                <a:r>
                  <a:rPr lang="pt-BR" sz="1600" dirty="0" smtClean="0"/>
                  <a:t>c(</a:t>
                </a:r>
                <a:r>
                  <a:rPr lang="pt-BR" dirty="0" smtClean="0"/>
                  <a:t>Y – T + TR) </a:t>
                </a:r>
                <a:r>
                  <a:rPr lang="pt-BR" dirty="0"/>
                  <a:t>+ I + </a:t>
                </a:r>
                <a:r>
                  <a:rPr lang="pt-BR" dirty="0" smtClean="0"/>
                  <a:t>G</a:t>
                </a:r>
              </a:p>
              <a:p>
                <a:pPr marL="0" indent="0">
                  <a:buNone/>
                </a:pPr>
                <a:r>
                  <a:rPr lang="pt-BR" dirty="0" smtClean="0"/>
                  <a:t>Sendo T = </a:t>
                </a:r>
                <a:r>
                  <a:rPr lang="pt-BR" sz="1600" dirty="0" err="1" smtClean="0"/>
                  <a:t>t</a:t>
                </a:r>
                <a:r>
                  <a:rPr lang="pt-BR" dirty="0" err="1" smtClean="0"/>
                  <a:t>Y</a:t>
                </a:r>
                <a:r>
                  <a:rPr lang="pt-BR" dirty="0" smtClean="0"/>
                  <a:t>, temos</a:t>
                </a:r>
              </a:p>
              <a:p>
                <a:pPr marL="0" indent="0">
                  <a:buNone/>
                </a:pPr>
                <a:r>
                  <a:rPr lang="pt-BR" dirty="0"/>
                  <a:t>Y = C</a:t>
                </a:r>
                <a:r>
                  <a:rPr lang="pt-BR" sz="1100" dirty="0"/>
                  <a:t>0</a:t>
                </a:r>
                <a:r>
                  <a:rPr lang="pt-BR" dirty="0"/>
                  <a:t> + </a:t>
                </a:r>
                <a:r>
                  <a:rPr lang="pt-BR" sz="1600" dirty="0"/>
                  <a:t>c(</a:t>
                </a:r>
                <a:r>
                  <a:rPr lang="pt-BR" dirty="0"/>
                  <a:t>Y – </a:t>
                </a:r>
                <a:r>
                  <a:rPr lang="pt-BR" sz="1400" dirty="0" err="1" smtClean="0"/>
                  <a:t>t</a:t>
                </a:r>
                <a:r>
                  <a:rPr lang="pt-BR" dirty="0" err="1" smtClean="0"/>
                  <a:t>Y</a:t>
                </a:r>
                <a:r>
                  <a:rPr lang="pt-BR" dirty="0" smtClean="0"/>
                  <a:t> </a:t>
                </a:r>
                <a:r>
                  <a:rPr lang="pt-BR" dirty="0"/>
                  <a:t>+ TR) + I + G</a:t>
                </a:r>
              </a:p>
              <a:p>
                <a:pPr marL="0" indent="0">
                  <a:buNone/>
                </a:pPr>
                <a:r>
                  <a:rPr lang="pt-BR" dirty="0" smtClean="0"/>
                  <a:t>Y = </a:t>
                </a:r>
                <a:r>
                  <a:rPr lang="pt-BR" dirty="0"/>
                  <a:t>C</a:t>
                </a:r>
                <a:r>
                  <a:rPr lang="pt-BR" sz="1100" dirty="0"/>
                  <a:t>0</a:t>
                </a:r>
                <a:r>
                  <a:rPr lang="pt-BR" dirty="0"/>
                  <a:t> </a:t>
                </a:r>
                <a:r>
                  <a:rPr lang="pt-BR" dirty="0" smtClean="0"/>
                  <a:t>+ </a:t>
                </a:r>
                <a:r>
                  <a:rPr lang="pt-BR" dirty="0" err="1" smtClean="0"/>
                  <a:t>cY</a:t>
                </a:r>
                <a:r>
                  <a:rPr lang="pt-BR" dirty="0" smtClean="0"/>
                  <a:t> – </a:t>
                </a:r>
                <a:r>
                  <a:rPr lang="pt-BR" dirty="0" err="1" smtClean="0"/>
                  <a:t>c</a:t>
                </a:r>
                <a:r>
                  <a:rPr lang="pt-BR" sz="1800" dirty="0" err="1" smtClean="0"/>
                  <a:t>t</a:t>
                </a:r>
                <a:r>
                  <a:rPr lang="pt-BR" dirty="0" err="1" smtClean="0"/>
                  <a:t>Y</a:t>
                </a:r>
                <a:r>
                  <a:rPr lang="pt-BR" dirty="0" smtClean="0"/>
                  <a:t> + </a:t>
                </a:r>
                <a:r>
                  <a:rPr lang="pt-BR" dirty="0" err="1" smtClean="0"/>
                  <a:t>cTR</a:t>
                </a:r>
                <a:r>
                  <a:rPr lang="pt-BR" dirty="0" smtClean="0"/>
                  <a:t> + I + G</a:t>
                </a:r>
              </a:p>
              <a:p>
                <a:pPr marL="0" indent="0">
                  <a:buNone/>
                </a:pPr>
                <a:r>
                  <a:rPr lang="pt-BR" dirty="0" smtClean="0"/>
                  <a:t>Y - </a:t>
                </a:r>
                <a:r>
                  <a:rPr lang="pt-BR" dirty="0" err="1"/>
                  <a:t>cY</a:t>
                </a:r>
                <a:r>
                  <a:rPr lang="pt-BR" dirty="0"/>
                  <a:t> </a:t>
                </a:r>
                <a:r>
                  <a:rPr lang="pt-BR" dirty="0" smtClean="0"/>
                  <a:t>+ </a:t>
                </a:r>
                <a:r>
                  <a:rPr lang="pt-BR" dirty="0" err="1"/>
                  <a:t>c</a:t>
                </a:r>
                <a:r>
                  <a:rPr lang="pt-BR" sz="1800" dirty="0" err="1"/>
                  <a:t>t</a:t>
                </a:r>
                <a:r>
                  <a:rPr lang="pt-BR" dirty="0" err="1"/>
                  <a:t>Y</a:t>
                </a:r>
                <a:r>
                  <a:rPr lang="pt-BR" dirty="0"/>
                  <a:t> </a:t>
                </a:r>
                <a:r>
                  <a:rPr lang="pt-BR" dirty="0" smtClean="0"/>
                  <a:t>= </a:t>
                </a:r>
                <a:r>
                  <a:rPr lang="pt-BR" dirty="0"/>
                  <a:t>C</a:t>
                </a:r>
                <a:r>
                  <a:rPr lang="pt-BR" sz="1100" dirty="0"/>
                  <a:t>0</a:t>
                </a:r>
                <a:r>
                  <a:rPr lang="pt-BR" dirty="0"/>
                  <a:t> </a:t>
                </a:r>
                <a:r>
                  <a:rPr lang="pt-BR" dirty="0" smtClean="0"/>
                  <a:t>+ </a:t>
                </a:r>
                <a:r>
                  <a:rPr lang="pt-BR" dirty="0" err="1"/>
                  <a:t>cTR</a:t>
                </a:r>
                <a:r>
                  <a:rPr lang="pt-BR" dirty="0"/>
                  <a:t> + I + G</a:t>
                </a:r>
              </a:p>
              <a:p>
                <a:pPr marL="0" indent="0">
                  <a:buNone/>
                </a:pPr>
                <a:r>
                  <a:rPr lang="pt-BR" dirty="0" smtClean="0"/>
                  <a:t>Y[1-c(1-t)] =  </a:t>
                </a:r>
                <a:r>
                  <a:rPr lang="pt-BR" dirty="0"/>
                  <a:t>C</a:t>
                </a:r>
                <a:r>
                  <a:rPr lang="pt-BR" sz="1100" dirty="0"/>
                  <a:t>0</a:t>
                </a:r>
                <a:r>
                  <a:rPr lang="pt-BR" dirty="0"/>
                  <a:t> + </a:t>
                </a:r>
                <a:r>
                  <a:rPr lang="pt-BR" dirty="0" err="1"/>
                  <a:t>cTR</a:t>
                </a:r>
                <a:r>
                  <a:rPr lang="pt-BR" dirty="0"/>
                  <a:t> + I + G</a:t>
                </a:r>
              </a:p>
              <a:p>
                <a:pPr marL="0" indent="0">
                  <a:buNone/>
                </a:pPr>
                <a:r>
                  <a:rPr lang="pt-BR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 smtClean="0"/>
                  <a:t> [C</a:t>
                </a:r>
                <a:r>
                  <a:rPr lang="pt-BR" sz="1100" dirty="0" smtClean="0"/>
                  <a:t>0</a:t>
                </a:r>
                <a:r>
                  <a:rPr lang="pt-BR" dirty="0" smtClean="0"/>
                  <a:t> </a:t>
                </a:r>
                <a:r>
                  <a:rPr lang="pt-BR" dirty="0"/>
                  <a:t>+ </a:t>
                </a:r>
                <a:r>
                  <a:rPr lang="pt-BR" dirty="0" err="1"/>
                  <a:t>cTR</a:t>
                </a:r>
                <a:r>
                  <a:rPr lang="pt-BR" dirty="0"/>
                  <a:t> + I + </a:t>
                </a:r>
                <a:r>
                  <a:rPr lang="pt-BR" dirty="0" smtClean="0"/>
                  <a:t>G]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585" y="1211283"/>
                <a:ext cx="4369130" cy="5510151"/>
              </a:xfrm>
              <a:blipFill rotWithShape="0">
                <a:blip r:embed="rId2"/>
                <a:stretch>
                  <a:fillRect l="-1395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01584" y="88074"/>
            <a:ext cx="9677400" cy="529443"/>
          </a:xfrm>
        </p:spPr>
        <p:txBody>
          <a:bodyPr>
            <a:normAutofit fontScale="90000"/>
          </a:bodyPr>
          <a:lstStyle/>
          <a:p>
            <a:r>
              <a:rPr lang="pt-BR" sz="2800" b="1" dirty="0"/>
              <a:t>Equação de determinação da renda para economia de </a:t>
            </a:r>
            <a:r>
              <a:rPr lang="pt-BR" sz="2800" b="1" dirty="0" smtClean="0"/>
              <a:t>três setores 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 rot="10800000" flipH="1" flipV="1">
                <a:off x="5344886" y="617517"/>
                <a:ext cx="6494813" cy="62404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b="1" dirty="0" smtClean="0">
                    <a:solidFill>
                      <a:schemeClr val="tx1"/>
                    </a:solidFill>
                  </a:rPr>
                  <a:t> = Multiplicador </a:t>
                </a:r>
              </a:p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Observe que com a introdução do governo, o multiplicador passa a ser determinado pela propensão marginal a consumir e pela alíquota tributária (t).</a:t>
                </a:r>
              </a:p>
              <a:p>
                <a:endParaRPr lang="pt-BR" b="1" dirty="0">
                  <a:solidFill>
                    <a:schemeClr val="tx1"/>
                  </a:solidFill>
                </a:endParaRPr>
              </a:p>
              <a:p>
                <a:endParaRPr lang="pt-BR" b="1" dirty="0" smtClean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Como já sabemos, quanto </a:t>
                </a:r>
                <a:r>
                  <a:rPr lang="pt-BR" b="1" u="sng" dirty="0" smtClean="0">
                    <a:solidFill>
                      <a:schemeClr val="tx1"/>
                    </a:solidFill>
                  </a:rPr>
                  <a:t>maior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a PMgC, </a:t>
                </a:r>
                <a:r>
                  <a:rPr lang="pt-BR" b="1" u="sng" dirty="0" smtClean="0">
                    <a:solidFill>
                      <a:schemeClr val="tx1"/>
                    </a:solidFill>
                  </a:rPr>
                  <a:t>maior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o multiplicador.</a:t>
                </a:r>
              </a:p>
              <a:p>
                <a:endParaRPr lang="pt-BR" b="1" dirty="0" smtClean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E agora temos:</a:t>
                </a:r>
              </a:p>
              <a:p>
                <a:endParaRPr lang="pt-BR" b="1" dirty="0" smtClean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Quanto </a:t>
                </a:r>
                <a:r>
                  <a:rPr lang="pt-BR" b="1" u="sng" dirty="0" smtClean="0">
                    <a:solidFill>
                      <a:schemeClr val="tx1"/>
                    </a:solidFill>
                  </a:rPr>
                  <a:t>maior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a alíquota tributária, </a:t>
                </a:r>
                <a:r>
                  <a:rPr lang="pt-BR" b="1" u="sng" dirty="0" smtClean="0">
                    <a:solidFill>
                      <a:schemeClr val="tx1"/>
                    </a:solidFill>
                  </a:rPr>
                  <a:t>menor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o multiplicador. Isso porque a tributação tem impacto direto na renda disponível. </a:t>
                </a:r>
              </a:p>
              <a:p>
                <a:endParaRPr lang="pt-BR" b="1" dirty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Note:</a:t>
                </a:r>
              </a:p>
              <a:p>
                <a:r>
                  <a:rPr lang="pt-BR" b="1" dirty="0">
                    <a:solidFill>
                      <a:schemeClr val="tx1"/>
                    </a:solidFill>
                  </a:rPr>
                  <a:t>Q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ue as TRANSFERÊNCIAS (TR) aumentam o consumo e a variação do consumo devido às mesmas é dada pela PMgC:</a:t>
                </a:r>
                <a:r>
                  <a:rPr lang="pt-BR" dirty="0"/>
                  <a:t> </a:t>
                </a:r>
                <a:r>
                  <a:rPr lang="pt-BR" b="1" dirty="0" err="1">
                    <a:solidFill>
                      <a:schemeClr val="tx1"/>
                    </a:solidFill>
                  </a:rPr>
                  <a:t>cTR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. </a:t>
                </a: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Que os tributos reduzem o consumo </a:t>
                </a:r>
                <a:r>
                  <a:rPr lang="pt-BR" sz="1600" dirty="0" smtClean="0"/>
                  <a:t>t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- </a:t>
                </a:r>
                <a:r>
                  <a:rPr lang="pt-BR" b="1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="1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pt-BR" b="1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 - e esta redução depende, também, da PMgC.</a:t>
                </a:r>
              </a:p>
              <a:p>
                <a:endParaRPr lang="pt-BR" b="1" dirty="0" smtClean="0">
                  <a:solidFill>
                    <a:schemeClr val="tx1"/>
                  </a:solidFill>
                </a:endParaRPr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T = Arrecadação tributária; t = alíquota tributária</a:t>
                </a:r>
              </a:p>
              <a:p>
                <a:endParaRPr lang="pt-BR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344886" y="617517"/>
                <a:ext cx="6494813" cy="6240483"/>
              </a:xfrm>
              <a:prstGeom prst="rect">
                <a:avLst/>
              </a:prstGeom>
              <a:blipFill rotWithShape="0">
                <a:blip r:embed="rId3"/>
                <a:stretch>
                  <a:fillRect l="-560" r="-467" b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2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3515" y="304800"/>
            <a:ext cx="10406742" cy="64770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600" b="1" dirty="0" smtClean="0"/>
              <a:t>Pontos centrais do modelo</a:t>
            </a:r>
          </a:p>
          <a:p>
            <a:endParaRPr lang="pt-BR" sz="2600" b="1" dirty="0"/>
          </a:p>
          <a:p>
            <a:pPr lvl="1">
              <a:lnSpc>
                <a:spcPct val="120000"/>
              </a:lnSpc>
            </a:pPr>
            <a:r>
              <a:rPr lang="pt-BR" dirty="0" smtClean="0"/>
              <a:t>O consumo é uma função estável da renda, ou seja, a propensão marginal a consumir é estável.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As mudanças na renda resultam principalmente de mudanças nos investimentos, o componente mais instável da </a:t>
            </a:r>
            <a:r>
              <a:rPr lang="pt-BR" dirty="0" err="1" smtClean="0"/>
              <a:t>DA</a:t>
            </a:r>
            <a:r>
              <a:rPr lang="pt-B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Uma mudança em quaisquer um dos componentes autônomos da </a:t>
            </a:r>
            <a:r>
              <a:rPr lang="pt-BR" dirty="0" err="1" smtClean="0"/>
              <a:t>DA</a:t>
            </a:r>
            <a:r>
              <a:rPr lang="pt-BR" dirty="0" smtClean="0"/>
              <a:t> (Consumo autônomo, investimentos e gastos governamentais) implica em uma mudança ainda maior no nível de renda de equilíbrio, devido ao multiplicador dos dispêndios autônomos.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Na ausência de políticas públicas para estabilizar a economia, a economia ficará instável, refletindo a instabilidade dos investimentos.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O governo, através de políticas econômicas pode neutralizar os efeitos de mudanças nos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21287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5500" y="977900"/>
            <a:ext cx="7112000" cy="58801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Identidades fundamentais: a partir do fluxo circular, temos</a:t>
            </a:r>
            <a:endParaRPr lang="pt-BR" dirty="0"/>
          </a:p>
          <a:p>
            <a:pPr marL="530352" lvl="1" indent="0">
              <a:buNone/>
            </a:pPr>
            <a:r>
              <a:rPr lang="pt-BR" dirty="0" smtClean="0"/>
              <a:t>Y </a:t>
            </a:r>
            <a:r>
              <a:rPr lang="pt-BR" dirty="0"/>
              <a:t>= OA </a:t>
            </a:r>
            <a:r>
              <a:rPr lang="pt-BR" dirty="0" smtClean="0"/>
              <a:t> </a:t>
            </a:r>
            <a:endParaRPr lang="pt-BR" dirty="0"/>
          </a:p>
          <a:p>
            <a:pPr marL="530352" lvl="1" indent="0">
              <a:buNone/>
            </a:pPr>
            <a:r>
              <a:rPr lang="pt-BR" dirty="0"/>
              <a:t>Y = DA</a:t>
            </a:r>
          </a:p>
          <a:p>
            <a:r>
              <a:rPr lang="pt-BR" dirty="0" smtClean="0"/>
              <a:t>Pelo lado da oferta</a:t>
            </a:r>
          </a:p>
          <a:p>
            <a:pPr marL="530352" lvl="1" indent="0">
              <a:buNone/>
            </a:pPr>
            <a:r>
              <a:rPr lang="pt-BR" dirty="0" smtClean="0"/>
              <a:t>Y = OA</a:t>
            </a:r>
          </a:p>
          <a:p>
            <a:pPr marL="530352" lvl="1" indent="0">
              <a:buNone/>
            </a:pPr>
            <a:r>
              <a:rPr lang="pt-BR" dirty="0" smtClean="0"/>
              <a:t>Y = C + S + T</a:t>
            </a:r>
          </a:p>
          <a:p>
            <a:r>
              <a:rPr lang="pt-BR" dirty="0" smtClean="0"/>
              <a:t>Pelo lado da Demanda</a:t>
            </a:r>
          </a:p>
          <a:p>
            <a:pPr marL="530352" lvl="1" indent="0">
              <a:buNone/>
            </a:pPr>
            <a:r>
              <a:rPr lang="pt-BR" dirty="0" smtClean="0"/>
              <a:t>Y = DA</a:t>
            </a:r>
          </a:p>
          <a:p>
            <a:pPr marL="530352" lvl="1" indent="0">
              <a:buNone/>
            </a:pPr>
            <a:r>
              <a:rPr lang="pt-BR" dirty="0" smtClean="0"/>
              <a:t>Y = C + I + G</a:t>
            </a:r>
            <a:endParaRPr lang="pt-BR" dirty="0"/>
          </a:p>
          <a:p>
            <a:r>
              <a:rPr lang="pt-BR" dirty="0" smtClean="0"/>
              <a:t> Então, no equilíbrio:</a:t>
            </a:r>
          </a:p>
          <a:p>
            <a:pPr marL="530352" lvl="1" indent="0">
              <a:buNone/>
            </a:pPr>
            <a:r>
              <a:rPr lang="pt-BR" dirty="0" smtClean="0"/>
              <a:t>OA = DA</a:t>
            </a:r>
          </a:p>
          <a:p>
            <a:pPr marL="530352" lvl="1" indent="0">
              <a:buNone/>
            </a:pPr>
            <a:r>
              <a:rPr lang="pt-BR" dirty="0" smtClean="0"/>
              <a:t>C + S + T = C + I + G</a:t>
            </a:r>
          </a:p>
          <a:p>
            <a:r>
              <a:rPr lang="pt-BR" dirty="0" smtClean="0"/>
              <a:t>Simplificando:</a:t>
            </a:r>
          </a:p>
          <a:p>
            <a:pPr marL="530352" lvl="1" indent="0">
              <a:buNone/>
            </a:pPr>
            <a:r>
              <a:rPr lang="pt-BR" dirty="0" smtClean="0"/>
              <a:t>S + T = I + G</a:t>
            </a:r>
          </a:p>
          <a:p>
            <a:r>
              <a:rPr lang="pt-BR" dirty="0" smtClean="0"/>
              <a:t>Sendo o orçamento equilibrado (T = G) temos:</a:t>
            </a:r>
          </a:p>
          <a:p>
            <a:pPr marL="530352" lvl="1" indent="0">
              <a:buNone/>
            </a:pPr>
            <a:r>
              <a:rPr lang="pt-BR" dirty="0" smtClean="0"/>
              <a:t>S = I</a:t>
            </a:r>
            <a:endParaRPr lang="pt-BR" sz="1000" dirty="0" smtClean="0"/>
          </a:p>
          <a:p>
            <a:r>
              <a:rPr lang="pt-BR" sz="1900" dirty="0" smtClean="0"/>
              <a:t>Sendo o Investimento igual ao Investimento realizado</a:t>
            </a:r>
          </a:p>
          <a:p>
            <a:r>
              <a:rPr lang="pt-BR" sz="1900" dirty="0" smtClean="0"/>
              <a:t>S = I = I</a:t>
            </a:r>
            <a:r>
              <a:rPr lang="pt-BR" sz="1300" dirty="0" smtClean="0"/>
              <a:t>r</a:t>
            </a:r>
            <a:endParaRPr lang="pt-BR" sz="43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5500" y="114300"/>
            <a:ext cx="9601200" cy="6350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Identidades do Modelo para economias fechadas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7937500" y="1092200"/>
            <a:ext cx="3365500" cy="543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1"/>
                </a:solidFill>
              </a:rPr>
              <a:t>Conceitos importantes:</a:t>
            </a:r>
          </a:p>
          <a:p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Poupança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Poupança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Investimento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Investimento privado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Investimento planejado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Investimento realizado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Equilíbrio Orçamentário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Injeções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Vazamentos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6600" y="127000"/>
            <a:ext cx="11455400" cy="6731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O significado da diferença entre investimentos planejados e realizados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Na contabilidade nacional, ‘Investimentos’ correspondem ao volume total de dispêndios das firmas com plantas e equipamentos, mais os investimentos em estoque</a:t>
            </a:r>
          </a:p>
          <a:p>
            <a:pPr lvl="2">
              <a:lnSpc>
                <a:spcPct val="120000"/>
              </a:lnSpc>
            </a:pPr>
            <a:r>
              <a:rPr lang="pt-BR" dirty="0" smtClean="0"/>
              <a:t>Todos os bens que são produzidos, mas não são vendidos pelas firmas são considerados Investimentos – planejado ou não - em estoques. </a:t>
            </a:r>
          </a:p>
          <a:p>
            <a:pPr marL="987552" lvl="2" indent="0">
              <a:buNone/>
            </a:pPr>
            <a:endParaRPr lang="pt-BR" dirty="0" smtClean="0"/>
          </a:p>
          <a:p>
            <a:r>
              <a:rPr lang="pt-BR" dirty="0" smtClean="0"/>
              <a:t>Matematicamente, quando há excesso de produção em relação à demanda agregada:</a:t>
            </a:r>
          </a:p>
          <a:p>
            <a:pPr marL="530352" lvl="1" indent="0">
              <a:buNone/>
            </a:pPr>
            <a:r>
              <a:rPr lang="pt-BR" dirty="0" smtClean="0"/>
              <a:t>Y &gt; DA</a:t>
            </a:r>
          </a:p>
          <a:p>
            <a:pPr marL="530352" lvl="1" indent="0">
              <a:buNone/>
            </a:pPr>
            <a:r>
              <a:rPr lang="pt-BR" dirty="0" smtClean="0"/>
              <a:t>C + I</a:t>
            </a:r>
            <a:r>
              <a:rPr lang="pt-BR" sz="1300" dirty="0" smtClean="0"/>
              <a:t>r</a:t>
            </a:r>
            <a:r>
              <a:rPr lang="pt-BR" dirty="0" smtClean="0"/>
              <a:t> + G &gt; C + I + G</a:t>
            </a:r>
          </a:p>
          <a:p>
            <a:r>
              <a:rPr lang="pt-BR" dirty="0" smtClean="0"/>
              <a:t>Simplificando</a:t>
            </a:r>
          </a:p>
          <a:p>
            <a:pPr marL="530352" lvl="1" indent="0">
              <a:buNone/>
            </a:pPr>
            <a:r>
              <a:rPr lang="pt-BR" dirty="0" smtClean="0"/>
              <a:t>I</a:t>
            </a:r>
            <a:r>
              <a:rPr lang="pt-BR" sz="1300" dirty="0" smtClean="0"/>
              <a:t>r</a:t>
            </a:r>
            <a:r>
              <a:rPr lang="pt-BR" dirty="0" smtClean="0"/>
              <a:t> &gt; I</a:t>
            </a:r>
          </a:p>
          <a:p>
            <a:r>
              <a:rPr lang="pt-BR" dirty="0" smtClean="0"/>
              <a:t>Considerando que a variação do estoque é dada pela equação:</a:t>
            </a:r>
          </a:p>
          <a:p>
            <a:pPr marL="530352" lvl="1" indent="0">
              <a:buNone/>
            </a:pPr>
            <a:r>
              <a:rPr lang="pt-BR" dirty="0" smtClean="0"/>
              <a:t>∆</a:t>
            </a:r>
            <a:r>
              <a:rPr lang="pt-BR" sz="1500" dirty="0"/>
              <a:t>estoque</a:t>
            </a:r>
            <a:r>
              <a:rPr lang="pt-BR" dirty="0"/>
              <a:t> = I</a:t>
            </a:r>
            <a:r>
              <a:rPr lang="pt-BR" sz="1300" dirty="0"/>
              <a:t>r</a:t>
            </a:r>
            <a:r>
              <a:rPr lang="pt-BR" dirty="0"/>
              <a:t> – </a:t>
            </a:r>
            <a:r>
              <a:rPr lang="pt-BR" dirty="0" smtClean="0"/>
              <a:t>I</a:t>
            </a:r>
          </a:p>
          <a:p>
            <a:pPr marL="530352" lvl="1" indent="0">
              <a:buNone/>
            </a:pPr>
            <a:r>
              <a:rPr lang="pt-BR" dirty="0" smtClean="0">
                <a:sym typeface="Wingdings" panose="05000000000000000000" pitchFamily="2" charset="2"/>
              </a:rPr>
              <a:t>Nesse caso temos um acumulo indesejado de estoque e o produto tende a cair...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Quando a demanda agregada excede a produção, temos:</a:t>
            </a:r>
          </a:p>
          <a:p>
            <a:pPr marL="530352" lvl="1" indent="0">
              <a:buNone/>
            </a:pPr>
            <a:r>
              <a:rPr lang="pt-BR" dirty="0" smtClean="0">
                <a:sym typeface="Wingdings" panose="05000000000000000000" pitchFamily="2" charset="2"/>
              </a:rPr>
              <a:t>Y &lt; DA</a:t>
            </a:r>
          </a:p>
          <a:p>
            <a:pPr marL="530352" lvl="1" indent="0">
              <a:buNone/>
            </a:pPr>
            <a:r>
              <a:rPr lang="pt-BR" dirty="0"/>
              <a:t>C + I</a:t>
            </a:r>
            <a:r>
              <a:rPr lang="pt-BR" sz="1300" dirty="0"/>
              <a:t>r</a:t>
            </a:r>
            <a:r>
              <a:rPr lang="pt-BR" dirty="0"/>
              <a:t> + G &lt; C + I + G</a:t>
            </a:r>
          </a:p>
          <a:p>
            <a:pPr marL="530352" lvl="1" indent="0">
              <a:buNone/>
            </a:pPr>
            <a:r>
              <a:rPr lang="pt-BR" dirty="0"/>
              <a:t>I</a:t>
            </a:r>
            <a:r>
              <a:rPr lang="pt-BR" sz="1300" dirty="0"/>
              <a:t>r</a:t>
            </a:r>
            <a:r>
              <a:rPr lang="pt-BR" dirty="0"/>
              <a:t> </a:t>
            </a:r>
            <a:r>
              <a:rPr lang="pt-BR" dirty="0" smtClean="0"/>
              <a:t>&lt; </a:t>
            </a:r>
            <a:r>
              <a:rPr lang="pt-BR" dirty="0"/>
              <a:t>I</a:t>
            </a:r>
          </a:p>
          <a:p>
            <a:pPr marL="530352" lvl="1" indent="0">
              <a:buNone/>
            </a:pPr>
            <a:r>
              <a:rPr lang="pt-BR" dirty="0" smtClean="0"/>
              <a:t>Nesse caso haverá redução do estoque e a produção terá que aumentar</a:t>
            </a:r>
          </a:p>
          <a:p>
            <a:pPr marL="530352" lvl="1" indent="0">
              <a:buNone/>
            </a:pPr>
            <a:endParaRPr lang="pt-BR" dirty="0" smtClean="0"/>
          </a:p>
          <a:p>
            <a:r>
              <a:rPr lang="pt-BR" dirty="0" smtClean="0"/>
              <a:t>No equilíbrio : I</a:t>
            </a:r>
            <a:r>
              <a:rPr lang="pt-BR" sz="1300" dirty="0" smtClean="0"/>
              <a:t>r</a:t>
            </a:r>
            <a:r>
              <a:rPr lang="pt-BR" dirty="0" smtClean="0"/>
              <a:t> = I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1743" y="250372"/>
            <a:ext cx="9601200" cy="859971"/>
          </a:xfrm>
        </p:spPr>
        <p:txBody>
          <a:bodyPr/>
          <a:lstStyle/>
          <a:p>
            <a:pPr algn="ctr"/>
            <a:r>
              <a:rPr lang="pt-BR" dirty="0" smtClean="0"/>
              <a:t>DA = 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+ I + G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81743" y="1349828"/>
                <a:ext cx="9601200" cy="5431971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pt-BR" sz="2800" b="1" dirty="0" smtClean="0"/>
                  <a:t>CONSUMO</a:t>
                </a:r>
              </a:p>
              <a:p>
                <a:pPr>
                  <a:buFontTx/>
                  <a:buChar char="-"/>
                </a:pPr>
                <a:r>
                  <a:rPr lang="pt-BR" dirty="0" smtClean="0"/>
                  <a:t>É, para Keynes, uma função estável da renda disponível (Y</a:t>
                </a:r>
                <a:r>
                  <a:rPr lang="pt-BR" sz="1400" dirty="0" smtClean="0"/>
                  <a:t>d</a:t>
                </a:r>
                <a:r>
                  <a:rPr lang="pt-BR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pt-BR" dirty="0" smtClean="0"/>
                  <a:t>A renda, mais precisamente a renda disponível, é o fator dominante para a determinação do consumo</a:t>
                </a:r>
              </a:p>
              <a:p>
                <a:pPr>
                  <a:buFontTx/>
                  <a:buChar char="-"/>
                </a:pPr>
                <a:r>
                  <a:rPr lang="pt-BR" dirty="0" smtClean="0"/>
                  <a:t>Única variável endógena ao modelo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>
                  <a:buFontTx/>
                  <a:buChar char="-"/>
                </a:pPr>
                <a:r>
                  <a:rPr lang="pt-BR" dirty="0" smtClean="0"/>
                  <a:t>Função consumo:</a:t>
                </a:r>
              </a:p>
              <a:p>
                <a:pPr marL="530352" lvl="1" indent="0">
                  <a:buNone/>
                </a:pPr>
                <a:r>
                  <a:rPr lang="pt-BR" dirty="0" smtClean="0"/>
                  <a:t>C = C</a:t>
                </a:r>
                <a:r>
                  <a:rPr lang="pt-BR" sz="1000" dirty="0" smtClean="0"/>
                  <a:t>0</a:t>
                </a:r>
                <a:r>
                  <a:rPr lang="pt-BR" dirty="0" smtClean="0"/>
                  <a:t> + </a:t>
                </a:r>
                <a:r>
                  <a:rPr lang="pt-BR" dirty="0" err="1"/>
                  <a:t>c</a:t>
                </a:r>
                <a:r>
                  <a:rPr lang="pt-BR" dirty="0" err="1" smtClean="0"/>
                  <a:t>Y</a:t>
                </a:r>
                <a:r>
                  <a:rPr lang="pt-BR" sz="1400" dirty="0" err="1" smtClean="0"/>
                  <a:t>d</a:t>
                </a:r>
                <a:endParaRPr lang="pt-BR" sz="1400" dirty="0" smtClean="0"/>
              </a:p>
              <a:p>
                <a:pPr marL="530352" lvl="1" indent="0">
                  <a:buNone/>
                </a:pPr>
                <a:r>
                  <a:rPr lang="pt-BR" dirty="0" smtClean="0"/>
                  <a:t>	C</a:t>
                </a:r>
                <a:r>
                  <a:rPr lang="pt-BR" sz="1000" dirty="0" smtClean="0"/>
                  <a:t>0 = </a:t>
                </a:r>
                <a:r>
                  <a:rPr lang="pt-BR" sz="1800" dirty="0" smtClean="0"/>
                  <a:t>Consumo autônomo</a:t>
                </a:r>
              </a:p>
              <a:p>
                <a:pPr marL="987552" lvl="2" indent="0">
                  <a:buNone/>
                </a:pPr>
                <a:r>
                  <a:rPr lang="pt-BR" dirty="0" smtClean="0"/>
                  <a:t>c = Propensão marginal a consumir; </a:t>
                </a:r>
              </a:p>
              <a:p>
                <a:pPr marL="987552" lvl="2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c &gt; </a:t>
                </a:r>
              </a:p>
              <a:p>
                <a:pPr marL="987552" lvl="2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0 &lt; c &lt; 1</a:t>
                </a:r>
              </a:p>
              <a:p>
                <a:pPr>
                  <a:buFontTx/>
                  <a:buChar char="-"/>
                </a:pPr>
                <a:r>
                  <a:rPr lang="pt-BR" dirty="0"/>
                  <a:t>Y</a:t>
                </a:r>
                <a:r>
                  <a:rPr lang="pt-BR" sz="1200" dirty="0"/>
                  <a:t>d</a:t>
                </a:r>
                <a:r>
                  <a:rPr lang="pt-BR" dirty="0"/>
                  <a:t> = Renda </a:t>
                </a:r>
                <a:r>
                  <a:rPr lang="pt-BR" dirty="0" smtClean="0"/>
                  <a:t>disponível é aquela que permanece com o consumidor após o pagamento dos impostos diretos e outras contribuições descontadas em folha e o recebimento das transferências.</a:t>
                </a:r>
              </a:p>
              <a:p>
                <a:pPr marL="530352" lvl="1" indent="0">
                  <a:buNone/>
                </a:pPr>
                <a:r>
                  <a:rPr lang="pt-BR" dirty="0" smtClean="0"/>
                  <a:t>Y</a:t>
                </a:r>
                <a:r>
                  <a:rPr lang="pt-BR" sz="1200" dirty="0" smtClean="0"/>
                  <a:t>d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pt-BR" sz="1800" dirty="0" smtClean="0"/>
                  <a:t> Y – T + TR</a:t>
                </a:r>
              </a:p>
              <a:p>
                <a:pPr marL="530352" lvl="1" indent="0">
                  <a:buNone/>
                </a:pPr>
                <a:r>
                  <a:rPr lang="pt-BR" dirty="0" smtClean="0"/>
                  <a:t>T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sz="1800" dirty="0" err="1" smtClean="0"/>
                  <a:t>t</a:t>
                </a:r>
                <a:r>
                  <a:rPr lang="pt-BR" dirty="0" err="1" smtClean="0"/>
                  <a:t>Y</a:t>
                </a:r>
                <a:endParaRPr lang="pt-BR" dirty="0"/>
              </a:p>
              <a:p>
                <a:pPr marL="530352" lvl="1" indent="0">
                  <a:buNone/>
                </a:pPr>
                <a:endParaRPr lang="pt-BR" sz="4400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743" y="1349828"/>
                <a:ext cx="9601200" cy="5431971"/>
              </a:xfrm>
              <a:blipFill rotWithShape="0">
                <a:blip r:embed="rId2"/>
                <a:stretch>
                  <a:fillRect l="-1016" t="-2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5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29342" y="185056"/>
                <a:ext cx="5889172" cy="66729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Consumo autônomo: </a:t>
                </a:r>
              </a:p>
              <a:p>
                <a:pPr lvl="1"/>
                <a:r>
                  <a:rPr lang="pt-BR" sz="1700" dirty="0" smtClean="0"/>
                  <a:t>O valor do consumo quando a renda disponível é zero. Parcela do consumo que não depende da renda, ou seja, existe mesmo que a renda seja zero.</a:t>
                </a:r>
              </a:p>
              <a:p>
                <a:pPr lvl="1"/>
                <a:r>
                  <a:rPr lang="pt-BR" sz="1700" dirty="0" smtClean="0"/>
                  <a:t>Intercepto da função consumo, no eixo das ordenadas</a:t>
                </a:r>
              </a:p>
              <a:p>
                <a:pPr lvl="1"/>
                <a:r>
                  <a:rPr lang="pt-BR" sz="1700" dirty="0"/>
                  <a:t>consumo financiado por venda de ativos anteriormente acumulados ou por </a:t>
                </a:r>
                <a:r>
                  <a:rPr lang="pt-BR" sz="1700" dirty="0" smtClean="0"/>
                  <a:t>empréstimos.</a:t>
                </a:r>
              </a:p>
              <a:p>
                <a:pPr lvl="1"/>
                <a:r>
                  <a:rPr lang="pt-BR" sz="1700" dirty="0" smtClean="0"/>
                  <a:t>É sempre um valor positivo.</a:t>
                </a:r>
              </a:p>
              <a:p>
                <a:pPr lvl="1"/>
                <a:endParaRPr lang="pt-BR" sz="1700" dirty="0" smtClean="0"/>
              </a:p>
              <a:p>
                <a:pPr lvl="1"/>
                <a:endParaRPr lang="pt-BR" sz="1700" dirty="0"/>
              </a:p>
              <a:p>
                <a:r>
                  <a:rPr lang="pt-BR" dirty="0" smtClean="0"/>
                  <a:t>Propensão marginal a consumir:</a:t>
                </a:r>
              </a:p>
              <a:p>
                <a:pPr lvl="1"/>
                <a:r>
                  <a:rPr lang="pt-BR" sz="1700" dirty="0" smtClean="0"/>
                  <a:t>Corresponde ao aumento nos dispêndios com consumo, por unidade de aumento da renda disponível.</a:t>
                </a:r>
              </a:p>
              <a:p>
                <a:pPr marL="1444752" lvl="3" indent="0">
                  <a:buNone/>
                </a:pPr>
                <a:r>
                  <a:rPr lang="pt-BR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∆</m:t>
                        </m:r>
                        <m:r>
                          <m:rPr>
                            <m:nor/>
                          </m:rPr>
                          <a:rPr lang="pt-BR" dirty="0"/>
                          <m:t>c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𝑌𝑑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1444752" lvl="3" indent="0">
                  <a:buNone/>
                </a:pPr>
                <a:endParaRPr lang="pt-BR" dirty="0" smtClean="0"/>
              </a:p>
              <a:p>
                <a:pPr marL="530352" lvl="1" indent="0">
                  <a:lnSpc>
                    <a:spcPct val="104000"/>
                  </a:lnSpc>
                  <a:buNone/>
                </a:pPr>
                <a:r>
                  <a:rPr lang="pt-BR" sz="1700" dirty="0" smtClean="0"/>
                  <a:t>-  </a:t>
                </a:r>
                <a:r>
                  <a:rPr lang="pt-BR" sz="1700" dirty="0"/>
                  <a:t>É sempre um valor </a:t>
                </a:r>
                <a:r>
                  <a:rPr lang="pt-BR" sz="1700" dirty="0" smtClean="0"/>
                  <a:t>positivo, porque o aumento da renda tende a causar a elevação do consumo. É sempre  menor que 1, porque as pessoas tendem a consumir apenas uma parte de qualquer aumento na renda e poupar o restante.</a:t>
                </a:r>
                <a:endParaRPr lang="pt-BR" sz="1700" dirty="0"/>
              </a:p>
              <a:p>
                <a:pPr lvl="1">
                  <a:buFontTx/>
                  <a:buChar char="-"/>
                </a:pPr>
                <a:r>
                  <a:rPr lang="pt-BR" sz="1700" dirty="0" smtClean="0"/>
                  <a:t>Significa que o consumo aumenta com a renda disponível, mas o aumento do consumo é proporcionalmente menor do que o aumento da renda.</a:t>
                </a:r>
              </a:p>
              <a:p>
                <a:pPr marL="530352" lvl="1" indent="0">
                  <a:buNone/>
                </a:pPr>
                <a:r>
                  <a:rPr lang="pt-BR" sz="1800" dirty="0" smtClean="0"/>
                  <a:t>		0 </a:t>
                </a:r>
                <a:r>
                  <a:rPr lang="pt-BR" sz="1800" dirty="0"/>
                  <a:t>&lt; c &lt; </a:t>
                </a:r>
                <a:r>
                  <a:rPr lang="pt-BR" sz="1800" dirty="0" smtClean="0"/>
                  <a:t>1</a:t>
                </a:r>
                <a:endParaRPr lang="pt-BR" sz="17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342" y="185056"/>
                <a:ext cx="5889172" cy="6672943"/>
              </a:xfrm>
              <a:blipFill rotWithShape="0">
                <a:blip r:embed="rId2"/>
                <a:stretch>
                  <a:fillRect l="-932" t="-1187" r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7343400" y="624444"/>
            <a:ext cx="4698178" cy="2083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Um exemplo: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Calcule o nível de Consumo para cada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momento de tempo e trace o gráfico da função consumo</a:t>
            </a:r>
            <a:r>
              <a:rPr lang="pt-B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 = 10 + 0,8Yd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3722"/>
              </p:ext>
            </p:extLst>
          </p:nvPr>
        </p:nvGraphicFramePr>
        <p:xfrm>
          <a:off x="7343400" y="2707574"/>
          <a:ext cx="4698180" cy="2518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636"/>
                <a:gridCol w="939636"/>
                <a:gridCol w="939636"/>
                <a:gridCol w="939636"/>
                <a:gridCol w="939636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Tempo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C</a:t>
                      </a:r>
                      <a:r>
                        <a:rPr lang="pt-BR" sz="800" b="1" u="none" strike="noStrike" dirty="0" smtClean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c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Y</a:t>
                      </a:r>
                      <a:r>
                        <a:rPr lang="pt-BR" sz="1050" b="1" u="none" strike="noStrike" dirty="0" smtClean="0">
                          <a:effectLst/>
                        </a:rPr>
                        <a:t>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500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579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7299611" y="5296396"/>
            <a:ext cx="4785755" cy="156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 que observamos?</a:t>
            </a:r>
          </a:p>
          <a:p>
            <a:pPr algn="ctr"/>
            <a:endParaRPr lang="pt-BR" sz="1600" b="1" dirty="0" smtClean="0">
              <a:solidFill>
                <a:schemeClr val="tx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Inclinação da </a:t>
            </a:r>
            <a:r>
              <a:rPr lang="pt-BR" sz="1600" b="1" dirty="0" smtClean="0">
                <a:solidFill>
                  <a:schemeClr val="tx1"/>
                </a:solidFill>
              </a:rPr>
              <a:t>função: POSITIVAMENTE INCLINADA</a:t>
            </a:r>
            <a:endParaRPr lang="pt-BR" sz="1600" b="1" dirty="0" smtClean="0">
              <a:solidFill>
                <a:schemeClr val="tx1"/>
              </a:solidFill>
            </a:endParaRPr>
          </a:p>
          <a:p>
            <a:endParaRPr lang="pt-BR" sz="1600" b="1" dirty="0" smtClean="0">
              <a:solidFill>
                <a:schemeClr val="tx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Variação do consumo com a variação da </a:t>
            </a:r>
            <a:r>
              <a:rPr lang="pt-BR" sz="1600" b="1" dirty="0" smtClean="0">
                <a:solidFill>
                  <a:schemeClr val="tx1"/>
                </a:solidFill>
              </a:rPr>
              <a:t>renda: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4084" y="195941"/>
                <a:ext cx="6406738" cy="6662059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 smtClean="0"/>
                  <a:t>Poupança (S)</a:t>
                </a:r>
              </a:p>
              <a:p>
                <a:pPr lvl="1"/>
                <a:r>
                  <a:rPr lang="pt-BR" sz="1800" dirty="0" smtClean="0"/>
                  <a:t>Parcela da renda disponível que não é gasta com consumo.</a:t>
                </a:r>
              </a:p>
              <a:p>
                <a:pPr lvl="1"/>
                <a:r>
                  <a:rPr lang="pt-BR" sz="1800" dirty="0" smtClean="0"/>
                  <a:t>Renúncia ao consumo.</a:t>
                </a:r>
              </a:p>
              <a:p>
                <a:r>
                  <a:rPr lang="pt-BR" sz="1800" i="1" dirty="0" smtClean="0"/>
                  <a:t>Assim como o Consumo, </a:t>
                </a:r>
                <a:r>
                  <a:rPr lang="pt-BR" sz="1800" dirty="0" smtClean="0"/>
                  <a:t>a poupança também aumenta com o aumento da renda. E esse aumento depende da Propensão marginal a poupar.</a:t>
                </a:r>
              </a:p>
              <a:p>
                <a:r>
                  <a:rPr lang="pt-BR" sz="1800" dirty="0" smtClean="0"/>
                  <a:t>Propensão marginal a poupar:  </a:t>
                </a:r>
                <a:r>
                  <a:rPr lang="pt-BR" sz="1800" dirty="0"/>
                  <a:t>Corresponde ao aumento </a:t>
                </a:r>
                <a:r>
                  <a:rPr lang="pt-BR" sz="1800" dirty="0" smtClean="0"/>
                  <a:t>da poupança, </a:t>
                </a:r>
                <a:r>
                  <a:rPr lang="pt-BR" sz="1800" dirty="0"/>
                  <a:t>por unidade de aumento da renda disponível</a:t>
                </a:r>
                <a:r>
                  <a:rPr lang="pt-BR" sz="1800" dirty="0" smtClean="0"/>
                  <a:t>.</a:t>
                </a:r>
              </a:p>
              <a:p>
                <a:pPr marL="1444752" lvl="3" indent="0">
                  <a:buNone/>
                </a:pPr>
                <a:r>
                  <a:rPr lang="pt-BR" sz="2000" dirty="0">
                    <a:latin typeface="Gigi" panose="04040504061007020D02" pitchFamily="82" charset="0"/>
                  </a:rPr>
                  <a:t>s</a:t>
                </a:r>
                <a:r>
                  <a:rPr lang="pt-BR" dirty="0" smtClean="0">
                    <a:latin typeface="Gigi" panose="04040504061007020D02" pitchFamily="82" charset="0"/>
                  </a:rPr>
                  <a:t>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∆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𝑌𝑑</m:t>
                        </m:r>
                      </m:den>
                    </m:f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 marL="1444752" lvl="3" indent="0">
                  <a:buNone/>
                </a:pPr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sz="1800" dirty="0" smtClean="0"/>
                  <a:t>Se </a:t>
                </a:r>
                <a:r>
                  <a:rPr lang="pt-BR" sz="1800" dirty="0"/>
                  <a:t>o </a:t>
                </a:r>
                <a:r>
                  <a:rPr lang="pt-BR" sz="1800" dirty="0" smtClean="0"/>
                  <a:t>consumidor só pode consumir ou poupar sua renda, então:</a:t>
                </a:r>
              </a:p>
              <a:p>
                <a:pPr marL="1444752" lvl="3" indent="0">
                  <a:buNone/>
                </a:pPr>
                <a:r>
                  <a:rPr lang="pt-BR" sz="2000" dirty="0" smtClean="0"/>
                  <a:t>c + </a:t>
                </a:r>
                <a:r>
                  <a:rPr lang="pt-BR" sz="2000" dirty="0" smtClean="0">
                    <a:latin typeface="Gigi" panose="04040504061007020D02" pitchFamily="82" charset="0"/>
                  </a:rPr>
                  <a:t>s</a:t>
                </a:r>
                <a:r>
                  <a:rPr lang="pt-BR" sz="2000" dirty="0" smtClean="0"/>
                  <a:t> = 1</a:t>
                </a:r>
              </a:p>
              <a:p>
                <a:pPr marL="1444752" lvl="3" indent="0">
                  <a:buNone/>
                </a:pPr>
                <a:r>
                  <a:rPr lang="pt-BR" sz="2000" dirty="0" smtClean="0">
                    <a:latin typeface="Gigi" panose="04040504061007020D02" pitchFamily="82" charset="0"/>
                  </a:rPr>
                  <a:t>s  </a:t>
                </a:r>
                <a:r>
                  <a:rPr lang="pt-BR" sz="2000" dirty="0" smtClean="0"/>
                  <a:t>= 1 – c</a:t>
                </a:r>
              </a:p>
              <a:p>
                <a:pPr marL="1444752" lvl="3" indent="0">
                  <a:buNone/>
                </a:pPr>
                <a:endParaRPr lang="pt-BR" sz="2000" dirty="0" smtClean="0"/>
              </a:p>
              <a:p>
                <a:r>
                  <a:rPr lang="pt-BR" sz="1800" dirty="0"/>
                  <a:t>Sendo assim, a função poupança pode ser escrita:</a:t>
                </a:r>
              </a:p>
              <a:p>
                <a:pPr marL="530352" lvl="1" indent="0">
                  <a:buNone/>
                </a:pPr>
                <a:r>
                  <a:rPr lang="pt-BR" sz="2200" dirty="0" smtClean="0"/>
                  <a:t>S = - C</a:t>
                </a:r>
                <a:r>
                  <a:rPr lang="pt-BR" sz="1100" dirty="0" smtClean="0"/>
                  <a:t>0</a:t>
                </a:r>
                <a:r>
                  <a:rPr lang="pt-BR" sz="2200" dirty="0" smtClean="0"/>
                  <a:t> + </a:t>
                </a:r>
                <a:r>
                  <a:rPr lang="pt-BR" sz="2400" dirty="0">
                    <a:latin typeface="Gigi" panose="04040504061007020D02" pitchFamily="82" charset="0"/>
                  </a:rPr>
                  <a:t>s </a:t>
                </a:r>
                <a:r>
                  <a:rPr lang="pt-BR" sz="2400" dirty="0" smtClean="0"/>
                  <a:t>Y</a:t>
                </a:r>
                <a:r>
                  <a:rPr lang="pt-BR" sz="1600" dirty="0" smtClean="0"/>
                  <a:t>d</a:t>
                </a:r>
                <a:endParaRPr lang="pt-BR" sz="2200" dirty="0"/>
              </a:p>
              <a:p>
                <a:pPr marL="1444752" lvl="3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084" y="195941"/>
                <a:ext cx="6406738" cy="6662059"/>
              </a:xfrm>
              <a:blipFill rotWithShape="0">
                <a:blip r:embed="rId2"/>
                <a:stretch>
                  <a:fillRect l="-666" t="-640" r="-1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34008"/>
              </p:ext>
            </p:extLst>
          </p:nvPr>
        </p:nvGraphicFramePr>
        <p:xfrm>
          <a:off x="7319651" y="2393621"/>
          <a:ext cx="4698180" cy="230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030"/>
                <a:gridCol w="783030"/>
                <a:gridCol w="783030"/>
                <a:gridCol w="783030"/>
                <a:gridCol w="783030"/>
                <a:gridCol w="783030"/>
              </a:tblGrid>
              <a:tr h="2565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Tempo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C0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  <a:latin typeface="Gigi" panose="04040504061007020D02" pitchFamily="82" charset="0"/>
                        </a:rPr>
                        <a:t>s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Gigi" panose="04040504061007020D02" pitchFamily="8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Yd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0,8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556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319651" y="195941"/>
            <a:ext cx="4698178" cy="2083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Um exemplo: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Calcule o nível de Consumo para cada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momento de tempo e trace o gráfico da função consumo.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75862" y="5106391"/>
            <a:ext cx="4785755" cy="156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 que observamos?</a:t>
            </a:r>
          </a:p>
          <a:p>
            <a:pPr algn="ctr"/>
            <a:endParaRPr lang="pt-BR" sz="1600" b="1" dirty="0" smtClean="0">
              <a:solidFill>
                <a:schemeClr val="tx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Inclinação da função poupança</a:t>
            </a:r>
          </a:p>
          <a:p>
            <a:endParaRPr lang="pt-BR" sz="1600" b="1" dirty="0" smtClean="0">
              <a:solidFill>
                <a:schemeClr val="tx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Variação da poupança com a variação da renda</a:t>
            </a:r>
          </a:p>
        </p:txBody>
      </p:sp>
    </p:spTree>
    <p:extLst>
      <p:ext uri="{BB962C8B-B14F-4D97-AF65-F5344CB8AC3E}">
        <p14:creationId xmlns:p14="http://schemas.microsoft.com/office/powerpoint/2010/main" val="42017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857" y="130629"/>
            <a:ext cx="9601200" cy="762000"/>
          </a:xfrm>
        </p:spPr>
        <p:txBody>
          <a:bodyPr/>
          <a:lstStyle/>
          <a:p>
            <a:r>
              <a:rPr lang="pt-BR" dirty="0" smtClean="0"/>
              <a:t>PARADOXO DA PARCIMÔNIA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857" y="892630"/>
            <a:ext cx="9891878" cy="37411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Se por alguma razão a sociedade brasileira decidir consumir menos e poupar uma parcela maior de sua renda, isso resultaria na redução do nível de renda, se os empresários desejassem manter o nível de investimentos constante.</a:t>
            </a:r>
          </a:p>
          <a:p>
            <a:endParaRPr lang="pt-BR" dirty="0" smtClean="0"/>
          </a:p>
          <a:p>
            <a:r>
              <a:rPr lang="pt-BR" dirty="0" smtClean="0"/>
              <a:t>Entenda o motivo:</a:t>
            </a:r>
          </a:p>
          <a:p>
            <a:pPr lvl="1"/>
            <a:r>
              <a:rPr lang="pt-BR" dirty="0" smtClean="0"/>
              <a:t>Inicialmente o nível de poupança excederia o nível de investimento.</a:t>
            </a:r>
          </a:p>
          <a:p>
            <a:pPr lvl="1"/>
            <a:r>
              <a:rPr lang="pt-BR" dirty="0" smtClean="0"/>
              <a:t>Haverá uma produção excedente e, portanto, uma formação indesejada de estoques.</a:t>
            </a:r>
          </a:p>
          <a:p>
            <a:pPr lvl="1"/>
            <a:r>
              <a:rPr lang="pt-BR" dirty="0" smtClean="0"/>
              <a:t>Para eliminar ou reduzir o nível de estoques, as firmas produzirão menos.</a:t>
            </a:r>
          </a:p>
          <a:p>
            <a:pPr lvl="1"/>
            <a:r>
              <a:rPr lang="pt-BR" dirty="0" smtClean="0"/>
              <a:t>Uma renda menor implicará em menor consumo e também em menor poupança.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93465" y="4754115"/>
            <a:ext cx="8251371" cy="210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ATENÇÃO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A tentativa de aumentar a poupança pela redução do consumo acaba reduzindo a renda, o consumo e a poupança.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A melhor maneira de aumentar o nível de poupança da economia é através do aumento do nível de renda.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8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49085" y="348342"/>
                <a:ext cx="4471060" cy="628105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Equação de determinação da renda para economia de um setor </a:t>
                </a:r>
              </a:p>
              <a:p>
                <a:pPr marL="0" indent="0">
                  <a:buNone/>
                </a:pPr>
                <a:r>
                  <a:rPr lang="pt-BR" dirty="0" smtClean="0"/>
                  <a:t>Y = DA</a:t>
                </a:r>
              </a:p>
              <a:p>
                <a:pPr marL="0" indent="0">
                  <a:buNone/>
                </a:pPr>
                <a:r>
                  <a:rPr lang="pt-BR" dirty="0" smtClean="0"/>
                  <a:t>DA = C</a:t>
                </a:r>
                <a:endParaRPr lang="pt-BR" sz="1600" dirty="0" smtClean="0"/>
              </a:p>
              <a:p>
                <a:pPr marL="0" indent="0">
                  <a:buNone/>
                </a:pPr>
                <a:r>
                  <a:rPr lang="pt-BR" sz="1600" dirty="0" smtClean="0"/>
                  <a:t>Y = C</a:t>
                </a:r>
              </a:p>
              <a:p>
                <a:pPr marL="0" indent="0">
                  <a:buNone/>
                </a:pPr>
                <a:r>
                  <a:rPr lang="pt-BR" sz="1600" dirty="0" smtClean="0"/>
                  <a:t>Y = C</a:t>
                </a:r>
                <a:r>
                  <a:rPr lang="pt-BR" sz="1000" dirty="0" smtClean="0"/>
                  <a:t>0</a:t>
                </a:r>
                <a:r>
                  <a:rPr lang="pt-BR" sz="1600" dirty="0" smtClean="0"/>
                  <a:t> + </a:t>
                </a:r>
                <a:r>
                  <a:rPr lang="pt-BR" sz="1200" dirty="0" err="1" smtClean="0"/>
                  <a:t>c</a:t>
                </a:r>
                <a:r>
                  <a:rPr lang="pt-BR" sz="1600" dirty="0" err="1" smtClean="0"/>
                  <a:t>Y</a:t>
                </a:r>
                <a:endParaRPr lang="pt-BR" sz="1600" dirty="0" smtClean="0"/>
              </a:p>
              <a:p>
                <a:pPr marL="0" indent="0">
                  <a:buNone/>
                </a:pPr>
                <a:r>
                  <a:rPr lang="pt-BR" sz="1600" dirty="0" smtClean="0"/>
                  <a:t>Y – </a:t>
                </a:r>
                <a:r>
                  <a:rPr lang="pt-BR" sz="1600" dirty="0" err="1" smtClean="0"/>
                  <a:t>cY</a:t>
                </a:r>
                <a:r>
                  <a:rPr lang="pt-BR" sz="1600" dirty="0" smtClean="0"/>
                  <a:t> = C</a:t>
                </a:r>
                <a:r>
                  <a:rPr lang="pt-BR" sz="1000" dirty="0" smtClean="0"/>
                  <a:t>0</a:t>
                </a:r>
              </a:p>
              <a:p>
                <a:pPr marL="0" indent="0">
                  <a:buNone/>
                </a:pPr>
                <a:r>
                  <a:rPr lang="pt-BR" sz="1600" dirty="0" smtClean="0"/>
                  <a:t>Y (1 – c) = </a:t>
                </a:r>
                <a:r>
                  <a:rPr lang="pt-BR" sz="1600" dirty="0"/>
                  <a:t>C</a:t>
                </a:r>
                <a:r>
                  <a:rPr lang="pt-BR" sz="1000" dirty="0"/>
                  <a:t>0</a:t>
                </a:r>
              </a:p>
              <a:p>
                <a:pPr marL="0" indent="0">
                  <a:buNone/>
                </a:pPr>
                <a:r>
                  <a:rPr lang="pt-BR" sz="1600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sz="1600" dirty="0" smtClean="0"/>
                  <a:t> C</a:t>
                </a:r>
                <a:r>
                  <a:rPr lang="pt-BR" sz="1050" dirty="0" smtClean="0"/>
                  <a:t>0</a:t>
                </a:r>
              </a:p>
              <a:p>
                <a:pPr marL="0" indent="0">
                  <a:buNone/>
                </a:pPr>
                <a:endParaRPr lang="pt-BR" sz="1050" dirty="0"/>
              </a:p>
              <a:p>
                <a:pPr marL="0" indent="0">
                  <a:buNone/>
                </a:pPr>
                <a:r>
                  <a:rPr lang="pt-BR" sz="1800" dirty="0" smtClean="0"/>
                  <a:t>Atenção: como não há governo, não há impostos nem transferências. Por isso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Y</a:t>
                </a:r>
                <a:r>
                  <a:rPr lang="pt-BR" sz="1050" dirty="0" smtClean="0"/>
                  <a:t>d</a:t>
                </a:r>
                <a:r>
                  <a:rPr lang="pt-BR" sz="1800" dirty="0" smtClean="0"/>
                  <a:t> = Y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085" y="348342"/>
                <a:ext cx="4471060" cy="6281057"/>
              </a:xfrm>
              <a:blipFill rotWithShape="0">
                <a:blip r:embed="rId2"/>
                <a:stretch>
                  <a:fillRect l="-1362" t="-777" r="-1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6317674" y="201881"/>
                <a:ext cx="5652654" cy="65433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= Multiplicador dos 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dispêndios autônomos</a:t>
                </a:r>
              </a:p>
              <a:p>
                <a:endParaRPr lang="pt-BR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pt-BR" b="1" dirty="0">
                    <a:solidFill>
                      <a:schemeClr val="tx1"/>
                    </a:solidFill>
                  </a:rPr>
                  <a:t>É o valor que nos dá a magnitude de variação da renda, quando o consumo autônomo variar em uma unidade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pt-BR" b="1" dirty="0">
                  <a:solidFill>
                    <a:schemeClr val="tx1"/>
                  </a:solidFill>
                </a:endParaRPr>
              </a:p>
              <a:p>
                <a:pPr lvl="1"/>
                <a:endParaRPr lang="pt-BR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pt-BR" b="1" dirty="0">
                    <a:solidFill>
                      <a:schemeClr val="tx1"/>
                    </a:solidFill>
                  </a:rPr>
                  <a:t>Como funciona o multiplicador:  O aumento do consumo autônomo aumenta a demanda agregada. O aumento da demanda agregada leva ao aumento da produção e da renda. Mas a elevação da renda faz com que o consumo aumente ainda mais, causando nova elevação da demanda e assim por diante</a:t>
                </a:r>
                <a:r>
                  <a:rPr lang="pt-BR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pt-BR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pt-BR" b="1" dirty="0">
                    <a:solidFill>
                      <a:schemeClr val="tx1"/>
                    </a:solidFill>
                  </a:rPr>
                  <a:t>Note que,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por ora</a:t>
                </a:r>
                <a:r>
                  <a:rPr lang="pt-BR" b="1" dirty="0">
                    <a:solidFill>
                      <a:schemeClr val="tx1"/>
                    </a:solidFill>
                  </a:rPr>
                  <a:t>, o Multiplicador depende apenas da propensão marginal a consumir</a:t>
                </a:r>
              </a:p>
              <a:p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4" y="201881"/>
                <a:ext cx="5652654" cy="6543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99" y="174171"/>
            <a:ext cx="9601200" cy="67491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DA = 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dirty="0"/>
              <a:t> + </a:t>
            </a:r>
            <a:r>
              <a:rPr lang="pt-BR" dirty="0">
                <a:solidFill>
                  <a:srgbClr val="FF0000"/>
                </a:solidFill>
              </a:rPr>
              <a:t>I</a:t>
            </a:r>
            <a:r>
              <a:rPr lang="pt-BR" dirty="0"/>
              <a:t> + 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3771" y="849086"/>
            <a:ext cx="9601200" cy="600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2. </a:t>
            </a:r>
            <a:r>
              <a:rPr lang="pt-BR" b="1" dirty="0" smtClean="0"/>
              <a:t>INVESTIMENTO</a:t>
            </a:r>
          </a:p>
          <a:p>
            <a:pPr>
              <a:buFontTx/>
              <a:buChar char="-"/>
            </a:pPr>
            <a:r>
              <a:rPr lang="pt-BR" dirty="0" smtClean="0"/>
              <a:t>Variável exógena, ou seja, não é determinada pelo modelo</a:t>
            </a:r>
          </a:p>
          <a:p>
            <a:pPr lvl="1">
              <a:buFontTx/>
              <a:buChar char="-"/>
            </a:pPr>
            <a:r>
              <a:rPr lang="pt-BR" dirty="0"/>
              <a:t>Atenção: a teoria keynesiana ignora o efeito da renda (produção) sobre os investimentos. </a:t>
            </a:r>
          </a:p>
          <a:p>
            <a:pPr lvl="1"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Para Keynes, o componente da demanda agregada que apresenta a maior variância sendo esta a principal responsável pela instabilidade da renda.</a:t>
            </a:r>
          </a:p>
          <a:p>
            <a:pPr>
              <a:buFontTx/>
              <a:buChar char="-"/>
            </a:pPr>
            <a:r>
              <a:rPr lang="pt-BR" dirty="0" smtClean="0"/>
              <a:t>Em macroeconomia o termo investimento refere-se ao investimento produtivo, ou seja, àquele realizado pelas empresas para garantir a produção de bens e serviços.</a:t>
            </a:r>
          </a:p>
          <a:p>
            <a:pPr lvl="1">
              <a:buFontTx/>
              <a:buChar char="-"/>
            </a:pPr>
            <a:r>
              <a:rPr lang="pt-BR" dirty="0" smtClean="0"/>
              <a:t>Compra de máquinas e equipamentos</a:t>
            </a:r>
          </a:p>
          <a:p>
            <a:pPr lvl="1">
              <a:buFontTx/>
              <a:buChar char="-"/>
            </a:pPr>
            <a:r>
              <a:rPr lang="pt-BR" dirty="0" smtClean="0"/>
              <a:t>Aquisição de matérias primas e outros insumos </a:t>
            </a:r>
          </a:p>
        </p:txBody>
      </p:sp>
    </p:spTree>
    <p:extLst>
      <p:ext uri="{BB962C8B-B14F-4D97-AF65-F5344CB8AC3E}">
        <p14:creationId xmlns:p14="http://schemas.microsoft.com/office/powerpoint/2010/main" val="2393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1555</TotalTime>
  <Words>1534</Words>
  <Application>Microsoft Office PowerPoint</Application>
  <PresentationFormat>Widescreen</PresentationFormat>
  <Paragraphs>333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Gigi</vt:lpstr>
      <vt:lpstr>Wingdings</vt:lpstr>
      <vt:lpstr>Crop</vt:lpstr>
      <vt:lpstr>macroeconomia</vt:lpstr>
      <vt:lpstr>Identidades do Modelo para economias fechadas</vt:lpstr>
      <vt:lpstr>Apresentação do PowerPoint</vt:lpstr>
      <vt:lpstr>DA = C + I + G</vt:lpstr>
      <vt:lpstr>Apresentação do PowerPoint</vt:lpstr>
      <vt:lpstr>Apresentação do PowerPoint</vt:lpstr>
      <vt:lpstr>PARADOXO DA PARCIMÔNIA</vt:lpstr>
      <vt:lpstr>Apresentação do PowerPoint</vt:lpstr>
      <vt:lpstr>DA = C + I + G</vt:lpstr>
      <vt:lpstr>DA = C + I + G</vt:lpstr>
      <vt:lpstr>Equação de determinação da renda para economia de dois setores </vt:lpstr>
      <vt:lpstr>Apresentação do PowerPoint</vt:lpstr>
      <vt:lpstr>Equação de determinação da renda para economia de três setores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macroeconomia</dc:title>
  <dc:creator>Usuário do Windows</dc:creator>
  <cp:lastModifiedBy>Mulheres na Pesca</cp:lastModifiedBy>
  <cp:revision>105</cp:revision>
  <dcterms:created xsi:type="dcterms:W3CDTF">2020-06-10T18:41:03Z</dcterms:created>
  <dcterms:modified xsi:type="dcterms:W3CDTF">2020-08-17T20:53:31Z</dcterms:modified>
</cp:coreProperties>
</file>