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Libre Frankl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164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Google Shape;25;p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385887" y="2028825"/>
            <a:ext cx="960120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b="1"/>
              <a:t>A MOEDA NO SISTEMA KEYNESIANO</a:t>
            </a:r>
            <a:endParaRPr/>
          </a:p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b="1"/>
          </a:p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b="1"/>
              <a:t>MODELO IS-LM PARA ECONOMIAS FECHADAS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2"/>
          <p:cNvGrpSpPr/>
          <p:nvPr/>
        </p:nvGrpSpPr>
        <p:grpSpPr>
          <a:xfrm>
            <a:off x="3363513" y="2445194"/>
            <a:ext cx="3857348" cy="3091409"/>
            <a:chOff x="2279431" y="2652584"/>
            <a:chExt cx="3857348" cy="3091409"/>
          </a:xfrm>
        </p:grpSpPr>
        <p:grpSp>
          <p:nvGrpSpPr>
            <p:cNvPr id="219" name="Google Shape;219;p22"/>
            <p:cNvGrpSpPr/>
            <p:nvPr/>
          </p:nvGrpSpPr>
          <p:grpSpPr>
            <a:xfrm>
              <a:off x="2279431" y="2652584"/>
              <a:ext cx="3857348" cy="2759675"/>
              <a:chOff x="2279431" y="2652584"/>
              <a:chExt cx="3857348" cy="2759675"/>
            </a:xfrm>
          </p:grpSpPr>
          <p:cxnSp>
            <p:nvCxnSpPr>
              <p:cNvPr id="220" name="Google Shape;220;p22"/>
              <p:cNvCxnSpPr/>
              <p:nvPr/>
            </p:nvCxnSpPr>
            <p:spPr>
              <a:xfrm rot="10800000">
                <a:off x="2669059" y="2652584"/>
                <a:ext cx="8238" cy="2759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1" name="Google Shape;221;p22"/>
              <p:cNvCxnSpPr/>
              <p:nvPr/>
            </p:nvCxnSpPr>
            <p:spPr>
              <a:xfrm rot="10800000" flipH="1">
                <a:off x="2677297" y="5395784"/>
                <a:ext cx="3064476" cy="164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2" name="Google Shape;222;p22"/>
              <p:cNvCxnSpPr/>
              <p:nvPr/>
            </p:nvCxnSpPr>
            <p:spPr>
              <a:xfrm>
                <a:off x="2669059" y="4028303"/>
                <a:ext cx="284562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22"/>
              <p:cNvCxnSpPr/>
              <p:nvPr/>
            </p:nvCxnSpPr>
            <p:spPr>
              <a:xfrm>
                <a:off x="2941163" y="3283585"/>
                <a:ext cx="1545996" cy="14894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" name="Google Shape;224;p22"/>
              <p:cNvSpPr txBox="1"/>
              <p:nvPr/>
            </p:nvSpPr>
            <p:spPr>
              <a:xfrm>
                <a:off x="4465003" y="4645739"/>
                <a:ext cx="5359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</a:t>
                </a:r>
                <a:r>
                  <a:rPr lang="pt-BR" sz="105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225" name="Google Shape;225;p22"/>
              <p:cNvCxnSpPr/>
              <p:nvPr/>
            </p:nvCxnSpPr>
            <p:spPr>
              <a:xfrm>
                <a:off x="4091869" y="3156304"/>
                <a:ext cx="1545996" cy="14894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26" name="Google Shape;226;p22"/>
              <p:cNvSpPr txBox="1"/>
              <p:nvPr/>
            </p:nvSpPr>
            <p:spPr>
              <a:xfrm>
                <a:off x="5600863" y="4504820"/>
                <a:ext cx="5359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</a:t>
                </a:r>
                <a:r>
                  <a:rPr lang="pt-BR" sz="105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4896518" y="4874153"/>
                <a:ext cx="1080075" cy="358342"/>
              </a:xfrm>
              <a:prstGeom prst="curvedUp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2"/>
              </a:solidFill>
              <a:ln w="349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28" name="Google Shape;228;p22"/>
              <p:cNvSpPr txBox="1"/>
              <p:nvPr/>
            </p:nvSpPr>
            <p:spPr>
              <a:xfrm>
                <a:off x="2279431" y="3843636"/>
                <a:ext cx="3978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P</a:t>
                </a:r>
                <a:r>
                  <a:rPr lang="pt-BR" sz="105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229" name="Google Shape;229;p22"/>
              <p:cNvCxnSpPr/>
              <p:nvPr/>
            </p:nvCxnSpPr>
            <p:spPr>
              <a:xfrm>
                <a:off x="2340747" y="3908772"/>
                <a:ext cx="27523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0" name="Google Shape;230;p22"/>
              <p:cNvSpPr txBox="1"/>
              <p:nvPr/>
            </p:nvSpPr>
            <p:spPr>
              <a:xfrm>
                <a:off x="5483416" y="3821081"/>
                <a:ext cx="4498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OA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cxnSp>
          <p:nvCxnSpPr>
            <p:cNvPr id="231" name="Google Shape;231;p22"/>
            <p:cNvCxnSpPr/>
            <p:nvPr/>
          </p:nvCxnSpPr>
          <p:spPr>
            <a:xfrm>
              <a:off x="3714161" y="4049679"/>
              <a:ext cx="0" cy="13461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5000919" y="4049678"/>
              <a:ext cx="0" cy="13461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22"/>
            <p:cNvSpPr txBox="1"/>
            <p:nvPr/>
          </p:nvSpPr>
          <p:spPr>
            <a:xfrm>
              <a:off x="3527716" y="5371809"/>
              <a:ext cx="391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1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805192" y="5374661"/>
              <a:ext cx="391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1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5" name="Google Shape;235;p22"/>
          <p:cNvSpPr txBox="1"/>
          <p:nvPr/>
        </p:nvSpPr>
        <p:spPr>
          <a:xfrm>
            <a:off x="820836" y="982449"/>
            <a:ext cx="96153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AutoNum type="arabicPeriod"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Oferta agregada completamente elástica.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AutoNum type="arabicPeriod"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Estoque real de moeda determinado apenas pela oferta monetária.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850004" y="336118"/>
            <a:ext cx="70461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Implicações do pressuposto </a:t>
            </a:r>
            <a:r>
              <a:rPr lang="pt-BR" sz="24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</a:t>
            </a:r>
            <a:r>
              <a:rPr lang="pt-BR" sz="24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Preço Fixo</a:t>
            </a:r>
            <a:endParaRPr sz="24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779814" y="245406"/>
            <a:ext cx="7632848" cy="74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3600" b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Entendo a CURVA LM</a:t>
            </a:r>
            <a:endParaRPr sz="3600" b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833831" y="960327"/>
            <a:ext cx="5717798" cy="5922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■"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Definição:  Combinações de renda e taxas de juros que equilibram o mercado monetário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Mercado monetário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 x Y</a:t>
            </a:r>
            <a:endParaRPr/>
          </a:p>
          <a:p>
            <a:pPr marL="384048" marR="0" lvl="0" indent="-2697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■"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Observe que a curva LM é positivamente inclinada.</a:t>
            </a:r>
            <a:endParaRPr/>
          </a:p>
          <a:p>
            <a:pPr marL="384048" marR="0" lvl="0" indent="-2697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■"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PONTOS:  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Sobre a LM: Equilíbrio no mercado monetário.</a:t>
            </a:r>
            <a:endParaRPr/>
          </a:p>
          <a:p>
            <a:pPr marL="530352" marR="0" lvl="1" indent="0" algn="ctr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pt-BR" sz="1800" b="0" i="1" u="none" strike="noStrike" cap="none" baseline="3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M</a:t>
            </a:r>
            <a:r>
              <a:rPr lang="pt-BR" sz="1800" b="0" i="1" u="none" strike="noStrike" cap="none" baseline="3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 sz="1800" b="0" i="1" u="none" strike="noStrike" cap="none" baseline="30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30352" marR="0" lvl="1" indent="0" algn="ctr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pt-BR" sz="1800" b="0" i="1" u="none" strike="noStrike" cap="none" baseline="3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c</a:t>
            </a:r>
            <a:r>
              <a:rPr lang="pt-BR" sz="105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+ c</a:t>
            </a:r>
            <a:r>
              <a:rPr lang="pt-BR" sz="105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– c</a:t>
            </a:r>
            <a:r>
              <a:rPr lang="pt-BR" sz="6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pt-BR" sz="24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endParaRPr sz="1800" b="0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2697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 b="0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Abaixo da LM:  Excesso de Demanda por moeda</a:t>
            </a:r>
            <a:endParaRPr/>
          </a:p>
          <a:p>
            <a:pPr marL="914400" marR="0" lvl="1" indent="-2697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 b="0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</a:pPr>
            <a:r>
              <a:rPr lang="pt-BR" sz="18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Acima da LM: Excesso de Oferta Monetária</a:t>
            </a:r>
            <a:endParaRPr sz="1800" b="0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43" name="Google Shape;243;p23"/>
          <p:cNvGrpSpPr/>
          <p:nvPr/>
        </p:nvGrpSpPr>
        <p:grpSpPr>
          <a:xfrm>
            <a:off x="8351384" y="180562"/>
            <a:ext cx="3230961" cy="2885493"/>
            <a:chOff x="1100499" y="3140968"/>
            <a:chExt cx="2637469" cy="2304256"/>
          </a:xfrm>
        </p:grpSpPr>
        <p:cxnSp>
          <p:nvCxnSpPr>
            <p:cNvPr id="244" name="Google Shape;244;p23"/>
            <p:cNvCxnSpPr/>
            <p:nvPr/>
          </p:nvCxnSpPr>
          <p:spPr>
            <a:xfrm rot="10800000">
              <a:off x="1403648" y="3140968"/>
              <a:ext cx="0" cy="230425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5" name="Google Shape;245;p23"/>
            <p:cNvCxnSpPr/>
            <p:nvPr/>
          </p:nvCxnSpPr>
          <p:spPr>
            <a:xfrm>
              <a:off x="1403648" y="5445224"/>
              <a:ext cx="223224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6" name="Google Shape;246;p23"/>
            <p:cNvCxnSpPr/>
            <p:nvPr/>
          </p:nvCxnSpPr>
          <p:spPr>
            <a:xfrm rot="10800000">
              <a:off x="1979712" y="3717032"/>
              <a:ext cx="0" cy="172819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1547664" y="4725144"/>
              <a:ext cx="1438424" cy="52313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1547664" y="4149080"/>
              <a:ext cx="1584176" cy="57606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23"/>
            <p:cNvCxnSpPr/>
            <p:nvPr/>
          </p:nvCxnSpPr>
          <p:spPr>
            <a:xfrm rot="10800000">
              <a:off x="1389361" y="4883447"/>
              <a:ext cx="576064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23"/>
            <p:cNvCxnSpPr/>
            <p:nvPr/>
          </p:nvCxnSpPr>
          <p:spPr>
            <a:xfrm rot="10800000">
              <a:off x="1389361" y="4311947"/>
              <a:ext cx="576064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23"/>
            <p:cNvSpPr txBox="1"/>
            <p:nvPr/>
          </p:nvSpPr>
          <p:spPr>
            <a:xfrm>
              <a:off x="1100499" y="46969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1100499" y="415499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3" name="Google Shape;253;p23"/>
            <p:cNvCxnSpPr/>
            <p:nvPr/>
          </p:nvCxnSpPr>
          <p:spPr>
            <a:xfrm>
              <a:off x="1619672" y="3717032"/>
              <a:ext cx="1584176" cy="57606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23"/>
            <p:cNvSpPr txBox="1"/>
            <p:nvPr/>
          </p:nvSpPr>
          <p:spPr>
            <a:xfrm>
              <a:off x="1116547" y="368070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5" name="Google Shape;255;p23"/>
            <p:cNvCxnSpPr/>
            <p:nvPr/>
          </p:nvCxnSpPr>
          <p:spPr>
            <a:xfrm rot="10800000">
              <a:off x="1389361" y="3849985"/>
              <a:ext cx="576064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23"/>
            <p:cNvSpPr txBox="1"/>
            <p:nvPr/>
          </p:nvSpPr>
          <p:spPr>
            <a:xfrm>
              <a:off x="2989536" y="5094386"/>
              <a:ext cx="534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</a:t>
              </a:r>
              <a:r>
                <a:rPr lang="pt-BR" sz="1400" baseline="30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(y</a:t>
              </a:r>
              <a:r>
                <a:rPr lang="pt-BR" sz="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)</a:t>
              </a:r>
              <a:endParaRPr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3125414" y="4571255"/>
              <a:ext cx="534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</a:t>
              </a:r>
              <a:r>
                <a:rPr lang="pt-BR" sz="1400" baseline="30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(y</a:t>
              </a:r>
              <a:r>
                <a:rPr lang="pt-BR" sz="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)</a:t>
              </a:r>
              <a:endParaRPr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8" name="Google Shape;258;p23"/>
            <p:cNvSpPr txBox="1"/>
            <p:nvPr/>
          </p:nvSpPr>
          <p:spPr>
            <a:xfrm>
              <a:off x="3203847" y="4139207"/>
              <a:ext cx="534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</a:t>
              </a:r>
              <a:r>
                <a:rPr lang="pt-BR" sz="1400" baseline="30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(y</a:t>
              </a:r>
              <a:r>
                <a:rPr lang="pt-BR" sz="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r>
                <a:rPr lang="pt-BR"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)</a:t>
              </a:r>
              <a:endParaRPr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1787191" y="3409254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</a:t>
              </a:r>
              <a:r>
                <a:rPr lang="pt-BR" sz="1400" baseline="30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</a:t>
              </a:r>
              <a:endParaRPr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3"/>
            <p:cNvSpPr txBox="1"/>
            <p:nvPr/>
          </p:nvSpPr>
          <p:spPr>
            <a:xfrm>
              <a:off x="1954840" y="4709710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1965425" y="4131773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/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1974808" y="3680708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8412662" y="3574728"/>
            <a:ext cx="3341210" cy="3314103"/>
            <a:chOff x="4246180" y="3140968"/>
            <a:chExt cx="2558068" cy="2625277"/>
          </a:xfrm>
        </p:grpSpPr>
        <p:cxnSp>
          <p:nvCxnSpPr>
            <p:cNvPr id="264" name="Google Shape;264;p23"/>
            <p:cNvCxnSpPr/>
            <p:nvPr/>
          </p:nvCxnSpPr>
          <p:spPr>
            <a:xfrm rot="10800000">
              <a:off x="4572000" y="3140968"/>
              <a:ext cx="0" cy="230425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5" name="Google Shape;265;p23"/>
            <p:cNvCxnSpPr/>
            <p:nvPr/>
          </p:nvCxnSpPr>
          <p:spPr>
            <a:xfrm>
              <a:off x="4572000" y="5445224"/>
              <a:ext cx="223224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10800000" flipH="1">
              <a:off x="4788024" y="3717031"/>
              <a:ext cx="1296144" cy="153124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7" name="Google Shape;267;p23"/>
            <p:cNvSpPr txBox="1"/>
            <p:nvPr/>
          </p:nvSpPr>
          <p:spPr>
            <a:xfrm>
              <a:off x="6084168" y="3421476"/>
              <a:ext cx="486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LM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68" name="Google Shape;268;p23"/>
            <p:cNvCxnSpPr/>
            <p:nvPr/>
          </p:nvCxnSpPr>
          <p:spPr>
            <a:xfrm>
              <a:off x="4572000" y="4725144"/>
              <a:ext cx="648072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4572000" y="4325012"/>
              <a:ext cx="985838" cy="886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23"/>
            <p:cNvCxnSpPr/>
            <p:nvPr/>
          </p:nvCxnSpPr>
          <p:spPr>
            <a:xfrm rot="10800000" flipH="1">
              <a:off x="4572000" y="3957638"/>
              <a:ext cx="1304925" cy="6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p23"/>
            <p:cNvCxnSpPr/>
            <p:nvPr/>
          </p:nvCxnSpPr>
          <p:spPr>
            <a:xfrm>
              <a:off x="5224462" y="4725144"/>
              <a:ext cx="0" cy="72008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23"/>
            <p:cNvCxnSpPr/>
            <p:nvPr/>
          </p:nvCxnSpPr>
          <p:spPr>
            <a:xfrm>
              <a:off x="5557838" y="4349670"/>
              <a:ext cx="0" cy="109555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5876925" y="3964228"/>
              <a:ext cx="0" cy="148099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sp>
          <p:nvSpPr>
            <p:cNvPr id="274" name="Google Shape;274;p23"/>
            <p:cNvSpPr txBox="1"/>
            <p:nvPr/>
          </p:nvSpPr>
          <p:spPr>
            <a:xfrm>
              <a:off x="4246180" y="455368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4246180" y="4131773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4262228" y="372396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5064919" y="5453384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5436096" y="5453384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5724479" y="5458468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0" name="Google Shape;280;p23"/>
            <p:cNvSpPr txBox="1"/>
            <p:nvPr/>
          </p:nvSpPr>
          <p:spPr>
            <a:xfrm>
              <a:off x="5090250" y="4546708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5410887" y="4154455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/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5731526" y="3790405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83" name="Google Shape;283;p23"/>
            <p:cNvCxnSpPr/>
            <p:nvPr/>
          </p:nvCxnSpPr>
          <p:spPr>
            <a:xfrm>
              <a:off x="5233802" y="4722959"/>
              <a:ext cx="648072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sp>
          <p:nvSpPr>
            <p:cNvPr id="284" name="Google Shape;284;p23"/>
            <p:cNvSpPr txBox="1"/>
            <p:nvPr/>
          </p:nvSpPr>
          <p:spPr>
            <a:xfrm>
              <a:off x="5883337" y="4551588"/>
              <a:ext cx="3209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5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85" name="Google Shape;285;p23"/>
            <p:cNvCxnSpPr/>
            <p:nvPr/>
          </p:nvCxnSpPr>
          <p:spPr>
            <a:xfrm>
              <a:off x="4585730" y="3957638"/>
              <a:ext cx="648072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23"/>
            <p:cNvSpPr txBox="1"/>
            <p:nvPr/>
          </p:nvSpPr>
          <p:spPr>
            <a:xfrm>
              <a:off x="5153108" y="3790405"/>
              <a:ext cx="3209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4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1919536" y="116632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3100" b="1"/>
              <a:t>Fatores que influenciam a inclinação da curva LM</a:t>
            </a:r>
            <a:endParaRPr b="1"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877119" y="1124745"/>
            <a:ext cx="10981506" cy="573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10" t="-888" r="-554" b="-2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757238" y="260351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3200" b="1"/>
              <a:t>Fatores que influenciam a inclinação da Curva LM</a:t>
            </a:r>
            <a:endParaRPr sz="3200" b="1"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757238" y="1243012"/>
            <a:ext cx="9453562" cy="549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pt-BR" sz="2200"/>
              <a:t>(2) Para um determinado aumento da demanda por moeda induzido pelo aumento da renda o quanto a taxa de juros terá que subir para restabelecer o equilíbrio no mercado monetário dependerá da sensibilidade da demanda por moeda em relação à taxa de juros </a:t>
            </a:r>
            <a:r>
              <a:rPr lang="pt-BR" sz="2200">
                <a:solidFill>
                  <a:srgbClr val="FF0000"/>
                </a:solidFill>
              </a:rPr>
              <a:t>(c2)</a:t>
            </a:r>
            <a:r>
              <a:rPr lang="pt-BR" sz="2200"/>
              <a:t>, ou seja, da elasticidade-juro da demanda por moeda. 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pt-BR" sz="2200"/>
              <a:t>De modo geral: 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pt-BR" sz="2200"/>
              <a:t>quanto maior a sensibilidade da demanda por moeda em relação à taxa de juros, menor a variação da taxa de juros para garantir o reequilíbrio do mercado monetário.</a:t>
            </a:r>
            <a:endParaRPr/>
          </a:p>
          <a:p>
            <a:pPr marL="914400" lvl="1" indent="-2443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pt-BR" sz="2200"/>
              <a:t>Quanto menor a sensibilidade da demanda por moeda em relação à taxa de juros, maior a variação da taxa de juros para garantir o reequilíbrio do mercado monetário.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Analisando a inclinação CURVA LM</a:t>
            </a:r>
            <a:endParaRPr b="1"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3580159" y="2003076"/>
            <a:ext cx="4078507" cy="3354737"/>
            <a:chOff x="2011010" y="2988163"/>
            <a:chExt cx="3562996" cy="2890536"/>
          </a:xfrm>
        </p:grpSpPr>
        <p:sp>
          <p:nvSpPr>
            <p:cNvPr id="305" name="Google Shape;305;p26"/>
            <p:cNvSpPr txBox="1"/>
            <p:nvPr/>
          </p:nvSpPr>
          <p:spPr>
            <a:xfrm>
              <a:off x="2021585" y="4806920"/>
              <a:ext cx="252351" cy="291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6" name="Google Shape;306;p26"/>
            <p:cNvSpPr txBox="1"/>
            <p:nvPr/>
          </p:nvSpPr>
          <p:spPr>
            <a:xfrm>
              <a:off x="2013584" y="3885031"/>
              <a:ext cx="252351" cy="291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2011010" y="4530144"/>
              <a:ext cx="297163" cy="291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r’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308" name="Google Shape;308;p26"/>
            <p:cNvGrpSpPr/>
            <p:nvPr/>
          </p:nvGrpSpPr>
          <p:grpSpPr>
            <a:xfrm>
              <a:off x="2360273" y="2988163"/>
              <a:ext cx="3213733" cy="2890536"/>
              <a:chOff x="2091833" y="2091295"/>
              <a:chExt cx="3213733" cy="2890536"/>
            </a:xfrm>
          </p:grpSpPr>
          <p:cxnSp>
            <p:nvCxnSpPr>
              <p:cNvPr id="309" name="Google Shape;309;p26"/>
              <p:cNvCxnSpPr/>
              <p:nvPr/>
            </p:nvCxnSpPr>
            <p:spPr>
              <a:xfrm rot="10800000">
                <a:off x="2106120" y="2091295"/>
                <a:ext cx="0" cy="26411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10" name="Google Shape;310;p26"/>
              <p:cNvCxnSpPr/>
              <p:nvPr/>
            </p:nvCxnSpPr>
            <p:spPr>
              <a:xfrm>
                <a:off x="2106120" y="4732413"/>
                <a:ext cx="27895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11" name="Google Shape;311;p26"/>
              <p:cNvCxnSpPr/>
              <p:nvPr/>
            </p:nvCxnSpPr>
            <p:spPr>
              <a:xfrm rot="10800000" flipH="1">
                <a:off x="2654379" y="2411556"/>
                <a:ext cx="896518" cy="20499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6"/>
              <p:cNvCxnSpPr/>
              <p:nvPr/>
            </p:nvCxnSpPr>
            <p:spPr>
              <a:xfrm rot="10800000">
                <a:off x="2091833" y="3164038"/>
                <a:ext cx="113553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13" name="Google Shape;313;p26"/>
              <p:cNvSpPr txBox="1"/>
              <p:nvPr/>
            </p:nvSpPr>
            <p:spPr>
              <a:xfrm>
                <a:off x="3551450" y="2235170"/>
                <a:ext cx="404992" cy="265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LM</a:t>
                </a:r>
                <a:r>
                  <a:rPr lang="pt-BR" sz="6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4" name="Google Shape;314;p26"/>
              <p:cNvSpPr txBox="1"/>
              <p:nvPr/>
            </p:nvSpPr>
            <p:spPr>
              <a:xfrm>
                <a:off x="3232705" y="3023440"/>
                <a:ext cx="267754" cy="2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E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2</a:t>
                </a:r>
                <a:endParaRPr/>
              </a:p>
            </p:txBody>
          </p:sp>
          <p:sp>
            <p:nvSpPr>
              <p:cNvPr id="315" name="Google Shape;315;p26"/>
              <p:cNvSpPr txBox="1"/>
              <p:nvPr/>
            </p:nvSpPr>
            <p:spPr>
              <a:xfrm>
                <a:off x="2721631" y="4716642"/>
                <a:ext cx="273356" cy="265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6" name="Google Shape;316;p26"/>
              <p:cNvSpPr txBox="1"/>
              <p:nvPr/>
            </p:nvSpPr>
            <p:spPr>
              <a:xfrm>
                <a:off x="2771800" y="3945329"/>
                <a:ext cx="267754" cy="2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E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17" name="Google Shape;317;p26"/>
              <p:cNvCxnSpPr/>
              <p:nvPr/>
            </p:nvCxnSpPr>
            <p:spPr>
              <a:xfrm rot="10800000" flipH="1">
                <a:off x="2204496" y="3212976"/>
                <a:ext cx="2655536" cy="10639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18" name="Google Shape;318;p26"/>
              <p:cNvSpPr txBox="1"/>
              <p:nvPr/>
            </p:nvSpPr>
            <p:spPr>
              <a:xfrm>
                <a:off x="3227372" y="4716642"/>
                <a:ext cx="273356" cy="265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19" name="Google Shape;319;p26"/>
              <p:cNvCxnSpPr/>
              <p:nvPr/>
            </p:nvCxnSpPr>
            <p:spPr>
              <a:xfrm rot="10800000">
                <a:off x="2105025" y="3867150"/>
                <a:ext cx="1107292" cy="44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26"/>
              <p:cNvCxnSpPr/>
              <p:nvPr/>
            </p:nvCxnSpPr>
            <p:spPr>
              <a:xfrm>
                <a:off x="2841481" y="4002784"/>
                <a:ext cx="1732" cy="7263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26"/>
              <p:cNvCxnSpPr/>
              <p:nvPr/>
            </p:nvCxnSpPr>
            <p:spPr>
              <a:xfrm flipH="1">
                <a:off x="2105025" y="4014789"/>
                <a:ext cx="742950" cy="142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6"/>
              <p:cNvCxnSpPr/>
              <p:nvPr/>
            </p:nvCxnSpPr>
            <p:spPr>
              <a:xfrm>
                <a:off x="3220910" y="3164038"/>
                <a:ext cx="0" cy="1568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23" name="Google Shape;323;p26"/>
              <p:cNvSpPr txBox="1"/>
              <p:nvPr/>
            </p:nvSpPr>
            <p:spPr>
              <a:xfrm>
                <a:off x="3220910" y="3753043"/>
                <a:ext cx="301363" cy="2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E’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2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24" name="Google Shape;324;p26"/>
              <p:cNvSpPr txBox="1"/>
              <p:nvPr/>
            </p:nvSpPr>
            <p:spPr>
              <a:xfrm>
                <a:off x="4861363" y="3059087"/>
                <a:ext cx="444203" cy="265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LM’</a:t>
                </a:r>
                <a:r>
                  <a:rPr lang="pt-BR" sz="6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cxnSp>
        <p:nvCxnSpPr>
          <p:cNvPr id="325" name="Google Shape;325;p26"/>
          <p:cNvCxnSpPr/>
          <p:nvPr/>
        </p:nvCxnSpPr>
        <p:spPr>
          <a:xfrm rot="10800000" flipH="1">
            <a:off x="4230201" y="3754335"/>
            <a:ext cx="3101418" cy="606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6" name="Google Shape;326;p26"/>
          <p:cNvSpPr txBox="1"/>
          <p:nvPr/>
        </p:nvSpPr>
        <p:spPr>
          <a:xfrm>
            <a:off x="7216839" y="3574779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LM’’</a:t>
            </a:r>
            <a:r>
              <a:rPr lang="pt-BR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CURVA LM – Casos Especiais</a:t>
            </a:r>
            <a:endParaRPr b="1"/>
          </a:p>
        </p:txBody>
      </p:sp>
      <p:sp>
        <p:nvSpPr>
          <p:cNvPr id="332" name="Google Shape;332;p27"/>
          <p:cNvSpPr txBox="1">
            <a:spLocks noGrp="1"/>
          </p:cNvSpPr>
          <p:nvPr>
            <p:ph type="body" idx="1"/>
          </p:nvPr>
        </p:nvSpPr>
        <p:spPr>
          <a:xfrm>
            <a:off x="1063866" y="959049"/>
            <a:ext cx="5748405" cy="561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arenBoth"/>
            </a:pPr>
            <a:r>
              <a:rPr lang="pt-BR" b="1"/>
              <a:t>LM Clássica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pt-BR" sz="2200"/>
              <a:t>Para os clássicos, a demanda por moeda é completamente insensível aos juros 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c</a:t>
            </a:r>
            <a:r>
              <a:rPr lang="pt-BR" sz="1050"/>
              <a:t>2</a:t>
            </a:r>
            <a:r>
              <a:rPr lang="pt-BR" sz="1800"/>
              <a:t> é igual a zero</a:t>
            </a:r>
            <a:endParaRPr/>
          </a:p>
          <a:p>
            <a:pPr marL="914400" lvl="1" indent="-3078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2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pt-BR" sz="2200"/>
              <a:t>A demanda por moeda depende exclusivamente do nível de renda.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pt-BR" sz="2200"/>
              <a:t>Observe que para um dado nível de renda (constante, no curto prazo), a demanda por moeda será sempre a mesma – e igual à oferta monetária – independentemente do valor da taxa de juros.</a:t>
            </a:r>
            <a:endParaRPr/>
          </a:p>
          <a:p>
            <a:pPr marL="384048" lvl="0" indent="-244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/>
          </a:p>
          <a:p>
            <a:pPr marL="9144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800"/>
              <a:buNone/>
            </a:pPr>
            <a:endParaRPr sz="6800"/>
          </a:p>
        </p:txBody>
      </p:sp>
      <p:grpSp>
        <p:nvGrpSpPr>
          <p:cNvPr id="333" name="Google Shape;333;p27"/>
          <p:cNvGrpSpPr/>
          <p:nvPr/>
        </p:nvGrpSpPr>
        <p:grpSpPr>
          <a:xfrm>
            <a:off x="7271320" y="1986028"/>
            <a:ext cx="3034527" cy="2883591"/>
            <a:chOff x="5754233" y="3430239"/>
            <a:chExt cx="2535397" cy="2596494"/>
          </a:xfrm>
        </p:grpSpPr>
        <p:grpSp>
          <p:nvGrpSpPr>
            <p:cNvPr id="334" name="Google Shape;334;p27"/>
            <p:cNvGrpSpPr/>
            <p:nvPr/>
          </p:nvGrpSpPr>
          <p:grpSpPr>
            <a:xfrm>
              <a:off x="5754233" y="3430239"/>
              <a:ext cx="2535397" cy="2304258"/>
              <a:chOff x="1100499" y="3140968"/>
              <a:chExt cx="2535397" cy="2304258"/>
            </a:xfrm>
          </p:grpSpPr>
          <p:cxnSp>
            <p:nvCxnSpPr>
              <p:cNvPr id="335" name="Google Shape;335;p27"/>
              <p:cNvCxnSpPr/>
              <p:nvPr/>
            </p:nvCxnSpPr>
            <p:spPr>
              <a:xfrm rot="10800000">
                <a:off x="1403648" y="3140968"/>
                <a:ext cx="0" cy="2304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36" name="Google Shape;336;p27"/>
              <p:cNvCxnSpPr/>
              <p:nvPr/>
            </p:nvCxnSpPr>
            <p:spPr>
              <a:xfrm>
                <a:off x="1403648" y="5445224"/>
                <a:ext cx="22322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37" name="Google Shape;337;p27"/>
              <p:cNvCxnSpPr/>
              <p:nvPr/>
            </p:nvCxnSpPr>
            <p:spPr>
              <a:xfrm rot="10800000">
                <a:off x="1979712" y="3680708"/>
                <a:ext cx="0" cy="17645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27"/>
              <p:cNvCxnSpPr/>
              <p:nvPr/>
            </p:nvCxnSpPr>
            <p:spPr>
              <a:xfrm rot="10800000">
                <a:off x="1389361" y="4883447"/>
                <a:ext cx="5760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27"/>
              <p:cNvCxnSpPr/>
              <p:nvPr/>
            </p:nvCxnSpPr>
            <p:spPr>
              <a:xfrm rot="10800000">
                <a:off x="1389361" y="4441061"/>
                <a:ext cx="5760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40" name="Google Shape;340;p27"/>
              <p:cNvSpPr txBox="1"/>
              <p:nvPr/>
            </p:nvSpPr>
            <p:spPr>
              <a:xfrm>
                <a:off x="1100499" y="4696974"/>
                <a:ext cx="241349" cy="304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41" name="Google Shape;341;p27"/>
              <p:cNvSpPr txBox="1"/>
              <p:nvPr/>
            </p:nvSpPr>
            <p:spPr>
              <a:xfrm>
                <a:off x="1100499" y="4242574"/>
                <a:ext cx="241349" cy="304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42" name="Google Shape;342;p27"/>
              <p:cNvSpPr txBox="1"/>
              <p:nvPr/>
            </p:nvSpPr>
            <p:spPr>
              <a:xfrm>
                <a:off x="1116547" y="3680708"/>
                <a:ext cx="241349" cy="304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2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343" name="Google Shape;343;p27"/>
              <p:cNvCxnSpPr/>
              <p:nvPr/>
            </p:nvCxnSpPr>
            <p:spPr>
              <a:xfrm rot="10800000">
                <a:off x="1389361" y="3849985"/>
                <a:ext cx="5760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344" name="Google Shape;344;p27"/>
              <p:cNvSpPr txBox="1"/>
              <p:nvPr/>
            </p:nvSpPr>
            <p:spPr>
              <a:xfrm>
                <a:off x="1787191" y="3266493"/>
                <a:ext cx="349834" cy="277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LM</a:t>
                </a:r>
                <a:endParaRPr sz="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45" name="Google Shape;345;p27"/>
              <p:cNvSpPr txBox="1"/>
              <p:nvPr/>
            </p:nvSpPr>
            <p:spPr>
              <a:xfrm>
                <a:off x="1965425" y="4273351"/>
                <a:ext cx="256081" cy="249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E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2</a:t>
                </a:r>
                <a:endParaRPr/>
              </a:p>
            </p:txBody>
          </p:sp>
          <p:sp>
            <p:nvSpPr>
              <p:cNvPr id="346" name="Google Shape;346;p27"/>
              <p:cNvSpPr txBox="1"/>
              <p:nvPr/>
            </p:nvSpPr>
            <p:spPr>
              <a:xfrm>
                <a:off x="1974808" y="3680708"/>
                <a:ext cx="256081" cy="249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E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3</a:t>
                </a:r>
                <a:endParaRPr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347" name="Google Shape;347;p27"/>
            <p:cNvSpPr txBox="1"/>
            <p:nvPr/>
          </p:nvSpPr>
          <p:spPr>
            <a:xfrm>
              <a:off x="5782124" y="5749599"/>
              <a:ext cx="261438" cy="277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6647216" y="5034218"/>
              <a:ext cx="256081" cy="24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b="1"/>
              <a:t>CURVA LM – Casos Especiais</a:t>
            </a:r>
            <a:endParaRPr b="1"/>
          </a:p>
        </p:txBody>
      </p:sp>
      <p:sp>
        <p:nvSpPr>
          <p:cNvPr id="354" name="Google Shape;354;p28"/>
          <p:cNvSpPr txBox="1">
            <a:spLocks noGrp="1"/>
          </p:cNvSpPr>
          <p:nvPr>
            <p:ph type="body" idx="1"/>
          </p:nvPr>
        </p:nvSpPr>
        <p:spPr>
          <a:xfrm>
            <a:off x="839416" y="957476"/>
            <a:ext cx="7344816" cy="55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BR" sz="1400" b="1" dirty="0"/>
              <a:t>(2) LM Armadilha da Liquidez</a:t>
            </a:r>
            <a:endParaRPr sz="1400" dirty="0"/>
          </a:p>
          <a:p>
            <a:pPr marL="384048" lvl="0" indent="-3840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1200" dirty="0"/>
              <a:t>Neste caso a elasticidade da demanda por moeda em relação aos juros (c2) se torna muito grande e  se aproxima do infinito.  </a:t>
            </a:r>
            <a:endParaRPr sz="1200" dirty="0"/>
          </a:p>
          <a:p>
            <a:pPr marL="384048" lvl="0" indent="-3840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1200" dirty="0"/>
              <a:t>Só ocorre com taxas de juros extremamente baixas, tão baixas que </a:t>
            </a:r>
            <a:r>
              <a:rPr lang="pt-BR" sz="1200" dirty="0" smtClean="0"/>
              <a:t> </a:t>
            </a:r>
            <a:r>
              <a:rPr lang="pt-BR" sz="1200" b="1" dirty="0" smtClean="0"/>
              <a:t>todos</a:t>
            </a:r>
            <a:r>
              <a:rPr lang="pt-BR" sz="1200" dirty="0" smtClean="0"/>
              <a:t> </a:t>
            </a:r>
            <a:r>
              <a:rPr lang="pt-BR" sz="1200" dirty="0"/>
              <a:t>os indivíduos passam a esperar sua elevação. Em outras palavras, todos os indivíduos têm expectativas de perdas futuras de capital e de que estas perdas excederão as rendas com juros dos  títulos. Nessa situação todos os indivíduos preferirão moeda a títulos. Em outras palavras, nessa faixa da curva LM  a elasticidade da demanda por moeda em relação aos juros torna-se extremamente alta.</a:t>
            </a:r>
            <a:endParaRPr sz="1200" dirty="0"/>
          </a:p>
          <a:p>
            <a:pPr marL="384048" lvl="0" indent="-3840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1200" dirty="0"/>
              <a:t>Cenário macroeconômico para sua ocorrência: recessão + desemprego +  deflação +  juros baixos.</a:t>
            </a:r>
            <a:endParaRPr sz="1200" dirty="0"/>
          </a:p>
          <a:p>
            <a:pPr marL="384048" lvl="0" indent="-3840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1200" dirty="0"/>
              <a:t>Casos  reais  de armadilha de liquidez:   crise de 1929 e  crise do Japão dos anos 1990.  Ambas duraram uma década ou mais. Nos EUA a Armadilha da Liquidez evoluiu para um quadro de longa depressão e, no Japão, para um quadro de longa estagnação.  (Neto e Cruz, 2009)</a:t>
            </a:r>
            <a:endParaRPr sz="12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6200" dirty="0"/>
          </a:p>
        </p:txBody>
      </p:sp>
      <p:grpSp>
        <p:nvGrpSpPr>
          <p:cNvPr id="355" name="Google Shape;355;p28"/>
          <p:cNvGrpSpPr/>
          <p:nvPr/>
        </p:nvGrpSpPr>
        <p:grpSpPr>
          <a:xfrm>
            <a:off x="8338247" y="1850553"/>
            <a:ext cx="3096938" cy="2896821"/>
            <a:chOff x="4246180" y="3140968"/>
            <a:chExt cx="2664567" cy="2592997"/>
          </a:xfrm>
        </p:grpSpPr>
        <p:cxnSp>
          <p:nvCxnSpPr>
            <p:cNvPr id="356" name="Google Shape;356;p28"/>
            <p:cNvCxnSpPr/>
            <p:nvPr/>
          </p:nvCxnSpPr>
          <p:spPr>
            <a:xfrm rot="10800000">
              <a:off x="4572000" y="3140968"/>
              <a:ext cx="0" cy="230425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57" name="Google Shape;357;p28"/>
            <p:cNvCxnSpPr/>
            <p:nvPr/>
          </p:nvCxnSpPr>
          <p:spPr>
            <a:xfrm>
              <a:off x="4572000" y="5445224"/>
              <a:ext cx="223224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58" name="Google Shape;358;p28"/>
            <p:cNvCxnSpPr/>
            <p:nvPr/>
          </p:nvCxnSpPr>
          <p:spPr>
            <a:xfrm>
              <a:off x="4657507" y="4784436"/>
              <a:ext cx="1821771" cy="168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" name="Google Shape;359;p28"/>
            <p:cNvSpPr txBox="1"/>
            <p:nvPr/>
          </p:nvSpPr>
          <p:spPr>
            <a:xfrm>
              <a:off x="6492573" y="4648243"/>
              <a:ext cx="418174" cy="330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LM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60" name="Google Shape;360;p28"/>
            <p:cNvCxnSpPr/>
            <p:nvPr/>
          </p:nvCxnSpPr>
          <p:spPr>
            <a:xfrm>
              <a:off x="5224462" y="4828587"/>
              <a:ext cx="0" cy="61663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28"/>
            <p:cNvCxnSpPr/>
            <p:nvPr/>
          </p:nvCxnSpPr>
          <p:spPr>
            <a:xfrm>
              <a:off x="5557838" y="4784435"/>
              <a:ext cx="0" cy="66078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28"/>
            <p:cNvCxnSpPr/>
            <p:nvPr/>
          </p:nvCxnSpPr>
          <p:spPr>
            <a:xfrm>
              <a:off x="5876925" y="4832909"/>
              <a:ext cx="0" cy="61231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sp>
          <p:nvSpPr>
            <p:cNvPr id="363" name="Google Shape;363;p28"/>
            <p:cNvSpPr txBox="1"/>
            <p:nvPr/>
          </p:nvSpPr>
          <p:spPr>
            <a:xfrm>
              <a:off x="4246180" y="4553682"/>
              <a:ext cx="248533" cy="303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4" name="Google Shape;364;p28"/>
            <p:cNvSpPr txBox="1"/>
            <p:nvPr/>
          </p:nvSpPr>
          <p:spPr>
            <a:xfrm>
              <a:off x="4246180" y="4131773"/>
              <a:ext cx="248533" cy="303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5" name="Google Shape;365;p28"/>
            <p:cNvSpPr txBox="1"/>
            <p:nvPr/>
          </p:nvSpPr>
          <p:spPr>
            <a:xfrm>
              <a:off x="4262228" y="3723968"/>
              <a:ext cx="248533" cy="303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6" name="Google Shape;366;p28"/>
            <p:cNvSpPr txBox="1"/>
            <p:nvPr/>
          </p:nvSpPr>
          <p:spPr>
            <a:xfrm>
              <a:off x="5064919" y="5453384"/>
              <a:ext cx="269220" cy="275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7" name="Google Shape;367;p28"/>
            <p:cNvSpPr txBox="1"/>
            <p:nvPr/>
          </p:nvSpPr>
          <p:spPr>
            <a:xfrm>
              <a:off x="5436096" y="5453384"/>
              <a:ext cx="269220" cy="275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8" name="Google Shape;368;p28"/>
            <p:cNvSpPr txBox="1"/>
            <p:nvPr/>
          </p:nvSpPr>
          <p:spPr>
            <a:xfrm>
              <a:off x="5724479" y="5458468"/>
              <a:ext cx="269220" cy="275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9" name="Google Shape;369;p28"/>
            <p:cNvSpPr txBox="1"/>
            <p:nvPr/>
          </p:nvSpPr>
          <p:spPr>
            <a:xfrm>
              <a:off x="5004048" y="4544265"/>
              <a:ext cx="263704" cy="24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0" name="Google Shape;370;p28"/>
            <p:cNvSpPr txBox="1"/>
            <p:nvPr/>
          </p:nvSpPr>
          <p:spPr>
            <a:xfrm>
              <a:off x="5386212" y="4544264"/>
              <a:ext cx="263704" cy="24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</a:t>
              </a:r>
              <a:endParaRPr/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5724479" y="4544265"/>
              <a:ext cx="263704" cy="247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</a:t>
              </a:r>
              <a:endParaRPr sz="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695400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1800" b="1" dirty="0"/>
              <a:t>Fatores que deslocam a curva LM</a:t>
            </a:r>
            <a:endParaRPr sz="1800" b="1" dirty="0"/>
          </a:p>
        </p:txBody>
      </p:sp>
      <p:sp>
        <p:nvSpPr>
          <p:cNvPr id="377" name="Google Shape;377;p29"/>
          <p:cNvSpPr txBox="1">
            <a:spLocks noGrp="1"/>
          </p:cNvSpPr>
          <p:nvPr>
            <p:ph type="body" idx="1"/>
          </p:nvPr>
        </p:nvSpPr>
        <p:spPr>
          <a:xfrm>
            <a:off x="800100" y="985838"/>
            <a:ext cx="9410700" cy="575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514350" lvl="0" indent="-5143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arenBoth"/>
            </a:pPr>
            <a:r>
              <a:rPr lang="pt-BR" b="1" dirty="0"/>
              <a:t>Mudanças no estoque de moeda: Aumento da Oferta monetária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26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26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BR" sz="2600" dirty="0"/>
              <a:t>Em linhas gerais: 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dirty="0"/>
              <a:t>Se o estoque de moeda aumentar a LM se desloca para baixo e para a direita.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dirty="0"/>
              <a:t>Se o estoque de moeda reduzir a LM se desloca para cima e para a esquerda.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2400"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sz="2400" dirty="0"/>
              <a:t>ATENÇÃO: lembre-se que por hora, para simplificar, estamos admitindo que os preços estão fixos. Esse pressuposto será flexibilizado posteriormente.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/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2803" y="1413917"/>
            <a:ext cx="6048672" cy="321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839416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2000" b="1" dirty="0"/>
              <a:t>Fatores que deslocam a curva LM</a:t>
            </a:r>
            <a:endParaRPr sz="2000" b="1"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728663" y="1052736"/>
            <a:ext cx="10344149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pt-BR" sz="1900" b="1" dirty="0"/>
              <a:t>(2) Mudanças na função demanda por moeda: perda de confiança nos títulos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pt-BR" sz="2200" dirty="0"/>
              <a:t>Em linhas gerais:</a:t>
            </a:r>
            <a:endParaRPr dirty="0"/>
          </a:p>
          <a:p>
            <a:pPr marL="685800" lvl="1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 dirty="0"/>
              <a:t>Quando, a um determinado nível de renda, os indivíduos passam a preferir moeda em relação a outros ativos haverá, </a:t>
            </a:r>
            <a:r>
              <a:rPr lang="pt-BR" sz="1800" dirty="0" err="1"/>
              <a:t>ceteris</a:t>
            </a:r>
            <a:r>
              <a:rPr lang="pt-BR" sz="1800" dirty="0"/>
              <a:t> </a:t>
            </a:r>
            <a:r>
              <a:rPr lang="pt-BR" sz="1800" dirty="0" err="1"/>
              <a:t>paribus</a:t>
            </a:r>
            <a:r>
              <a:rPr lang="pt-BR" sz="1800" dirty="0"/>
              <a:t>, um aumento da taxa de juros.</a:t>
            </a:r>
            <a:endParaRPr dirty="0"/>
          </a:p>
          <a:p>
            <a:pPr marL="685800" lvl="1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 dirty="0"/>
              <a:t>Quando, a um determinado nível de renda, os indivíduos passam a preferir outros ativos haverá, </a:t>
            </a:r>
            <a:r>
              <a:rPr lang="pt-BR" sz="1800" dirty="0" err="1"/>
              <a:t>ceteris</a:t>
            </a:r>
            <a:r>
              <a:rPr lang="pt-BR" sz="1800" dirty="0"/>
              <a:t> </a:t>
            </a:r>
            <a:r>
              <a:rPr lang="pt-BR" sz="1800" dirty="0" err="1"/>
              <a:t>paribus</a:t>
            </a:r>
            <a:r>
              <a:rPr lang="pt-BR" sz="1800" dirty="0"/>
              <a:t>, uma redução da taxa de juros.</a:t>
            </a:r>
            <a:endParaRPr dirty="0"/>
          </a:p>
          <a:p>
            <a:pPr marL="685800" lvl="1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6570" y="1556793"/>
            <a:ext cx="4962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7541443" y="782595"/>
            <a:ext cx="3549474" cy="4075332"/>
            <a:chOff x="7507141" y="1222533"/>
            <a:chExt cx="4045690" cy="3771152"/>
          </a:xfrm>
        </p:grpSpPr>
        <p:grpSp>
          <p:nvGrpSpPr>
            <p:cNvPr id="99" name="Google Shape;99;p14"/>
            <p:cNvGrpSpPr/>
            <p:nvPr/>
          </p:nvGrpSpPr>
          <p:grpSpPr>
            <a:xfrm>
              <a:off x="7507141" y="2018270"/>
              <a:ext cx="3324436" cy="2975415"/>
              <a:chOff x="7507141" y="2018270"/>
              <a:chExt cx="3324436" cy="2975415"/>
            </a:xfrm>
          </p:grpSpPr>
          <p:cxnSp>
            <p:nvCxnSpPr>
              <p:cNvPr id="100" name="Google Shape;100;p14"/>
              <p:cNvCxnSpPr/>
              <p:nvPr/>
            </p:nvCxnSpPr>
            <p:spPr>
              <a:xfrm rot="10800000" flipH="1">
                <a:off x="7801232" y="2018270"/>
                <a:ext cx="16476" cy="26690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>
                <a:off x="7801232" y="4679092"/>
                <a:ext cx="2858530" cy="82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 rot="10800000" flipH="1">
                <a:off x="7809470" y="2496065"/>
                <a:ext cx="1837038" cy="219126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 rot="10800000" flipH="1">
                <a:off x="7801232" y="3196281"/>
                <a:ext cx="2108887" cy="6590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 rot="10800000" flipH="1">
                <a:off x="7801232" y="2627870"/>
                <a:ext cx="2108887" cy="6590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7A02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4"/>
              <p:cNvSpPr txBox="1"/>
              <p:nvPr/>
            </p:nvSpPr>
            <p:spPr>
              <a:xfrm>
                <a:off x="9867281" y="3056065"/>
                <a:ext cx="36740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9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</a:t>
                </a:r>
                <a:r>
                  <a:rPr lang="pt-BR" sz="500" b="0" i="0" u="none" strike="noStrike" cap="none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9836802" y="2487654"/>
                <a:ext cx="36740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9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DA</a:t>
                </a:r>
                <a:r>
                  <a:rPr lang="pt-BR" sz="5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107" name="Google Shape;107;p14"/>
              <p:cNvCxnSpPr/>
              <p:nvPr/>
            </p:nvCxnSpPr>
            <p:spPr>
              <a:xfrm>
                <a:off x="8769178" y="3550508"/>
                <a:ext cx="0" cy="11532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4"/>
              <p:cNvCxnSpPr/>
              <p:nvPr/>
            </p:nvCxnSpPr>
            <p:spPr>
              <a:xfrm flipH="1">
                <a:off x="9398524" y="2788508"/>
                <a:ext cx="3821" cy="19060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4"/>
              <p:cNvSpPr txBox="1"/>
              <p:nvPr/>
            </p:nvSpPr>
            <p:spPr>
              <a:xfrm>
                <a:off x="8607114" y="4715102"/>
                <a:ext cx="3241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</a:t>
                </a:r>
                <a:r>
                  <a:rPr lang="pt-BR" sz="7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9243830" y="4716686"/>
                <a:ext cx="3241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Y</a:t>
                </a:r>
                <a:r>
                  <a:rPr lang="pt-BR" sz="7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 flipH="1">
                <a:off x="7824247" y="3544478"/>
                <a:ext cx="933254" cy="188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 flipH="1">
                <a:off x="7795967" y="2773051"/>
                <a:ext cx="1594701" cy="78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13" name="Google Shape;113;p14"/>
              <p:cNvSpPr txBox="1"/>
              <p:nvPr/>
            </p:nvSpPr>
            <p:spPr>
              <a:xfrm rot="-5400000">
                <a:off x="7303880" y="2269004"/>
                <a:ext cx="65274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 + I + G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4" name="Google Shape;114;p14"/>
              <p:cNvSpPr txBox="1"/>
              <p:nvPr/>
            </p:nvSpPr>
            <p:spPr>
              <a:xfrm>
                <a:off x="10226347" y="4630993"/>
                <a:ext cx="605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Renda</a:t>
                </a:r>
                <a:endParaRPr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rot="10800000">
                <a:off x="10175463" y="2532667"/>
                <a:ext cx="375679" cy="704802"/>
              </a:xfrm>
              <a:prstGeom prst="curvedRight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6">
                  <a:alpha val="38823"/>
                </a:schemeClr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7740184" y="1222533"/>
              <a:ext cx="38126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Efeito de uma queda da taxa de juros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sobre os níveis de Renda e DA.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78475" y="175054"/>
            <a:ext cx="9601200" cy="6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/>
              <a:t>A moeda no sistema Keynesiano</a:t>
            </a: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707010" y="914400"/>
            <a:ext cx="6204124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Duas questões importantes: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A moeda afeta a renda através da taxa de juros.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A taxa de juros afeta a demanda agregada e o nível de renda</a:t>
            </a:r>
            <a:endParaRPr/>
          </a:p>
          <a:p>
            <a:pPr marL="914400" lvl="1" indent="-266573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Taxa de juros e Demanda Agregada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Relação inversa entre taxa de juros e investimentos autônomos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i="1"/>
              <a:t>Ceteris paribus</a:t>
            </a:r>
            <a:r>
              <a:rPr lang="pt-BR"/>
              <a:t>, um aumento da taxa de juros reduz a taxa de lucro.</a:t>
            </a:r>
            <a:endParaRPr/>
          </a:p>
          <a:p>
            <a:pPr marL="914400" lvl="1" indent="-266573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Relação inversa entre taxa de juros e consumo das famílias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 i="1"/>
              <a:t>Ceteris paribus</a:t>
            </a:r>
            <a:r>
              <a:rPr lang="pt-BR"/>
              <a:t>, altas taxas de juros reduzem as compras parceladas, como a compra de bens duráveis (imóveis, carros e eletrodomésticos, por exemplo).</a:t>
            </a:r>
            <a:endParaRPr/>
          </a:p>
          <a:p>
            <a:pPr marL="914400" lvl="1" indent="-266573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Os gastos governamentais não dependem da taxa de juros.</a:t>
            </a:r>
            <a:endParaRPr/>
          </a:p>
          <a:p>
            <a:pPr marL="384048" lvl="0" indent="-26657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7359455" y="4983540"/>
            <a:ext cx="4580468" cy="16004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Atenção: quanto maior a sensibilidade dos componentes da DA em relação à ‘r’, maior será a distância deste deslocamento e maior será o impacto da redução da ‘r’ sobre o nível de renda.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Significa dizer que a sensibilidade da DA em relação à taxa de juros é determinante do sucesso (ou insucesso) da política monetária.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9269457" y="1961092"/>
            <a:ext cx="380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45º</a:t>
            </a:r>
            <a:endParaRPr sz="1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7359455" y="3389002"/>
            <a:ext cx="500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0,0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313243" y="277321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0,</a:t>
            </a:r>
            <a:r>
              <a:rPr lang="pt-BR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770748" y="0"/>
            <a:ext cx="9601200" cy="82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A teoria keynesiana da taxa de juros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853125" y="822488"/>
            <a:ext cx="10572755" cy="603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Segundo a teoria keynesiana, os indivíduos mantém sua riqueza sob a forma de moeda e/ou de títulos.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Moeda e títulos são Ativos Financeiros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Moeda  (Papel moeda + depósitos à vista nos bancos comerciais)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Ativo que não paga juros. Retorno da moeda é ‘nulo’.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Há pagamento de juros sobre certos componentes do M1. (Trata-se de uma simplificação do modelo).</a:t>
            </a: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Títulos (todos os ativos não monetários: títulos, ações)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Ativo que paga juros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Para simplificar, supõe-se que títulos homogêneos, de renda fixa e perpetuidades.</a:t>
            </a: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Agentes econômicos são racionais e maximizadores de utilidade.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Significa dizer que buscam manter sua riqueza entre moeda e títulos de maneira ótima.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taxa de juros é determinante desta escolha.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834272" y="189470"/>
            <a:ext cx="6534916" cy="666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Taxa de juros de equilíbrio...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É aquela que iguala a oferta à demanda por títulos.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É aquela que iguala a oferta de Moeda à demanda por moeda. (perspectiva keynesiana)</a:t>
            </a:r>
            <a:endParaRPr/>
          </a:p>
          <a:p>
            <a:pPr marL="914400" lvl="1" indent="-27609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27609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27609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27609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Determinação da taxa de juros de equilíbrio (teoria keynesiana)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Oferta monetária: 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Inelástica, pois é estabelecida pela autoridade monetária (BACEN). Por isso a curva Ms, no gráfico ao lado, é vertical.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Só o BACEN pode alterar a oferta monetária.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A oferta monetária ‘independe’ da taxa de juros. Ela é determinante da taxa de juros.</a:t>
            </a:r>
            <a:endParaRPr/>
          </a:p>
          <a:p>
            <a:pPr marL="1371600" lvl="2" indent="-286892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27609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pt-BR"/>
              <a:t>Demanda por moeda 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Demanda por transação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Demanda por precaução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pt-BR"/>
              <a:t>Demanda por especulação (ou demanda especulativa).</a:t>
            </a:r>
            <a:endParaRPr/>
          </a:p>
          <a:p>
            <a:pPr marL="987552" lvl="2" indent="0" algn="ctr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i="1"/>
          </a:p>
          <a:p>
            <a:pPr marL="987552" lvl="2" indent="0" algn="ctr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BR" i="1"/>
              <a:t>Na teoria keynesiana a demanda por moeda tem relação direta com a renda e inversa com a taxa de juros. Por isso a curva Md, no gráfico ao lado, é negativamente inclinada.</a:t>
            </a:r>
            <a:endParaRPr i="1"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8078770" y="417773"/>
            <a:ext cx="4113230" cy="3946837"/>
            <a:chOff x="7859262" y="992808"/>
            <a:chExt cx="3163366" cy="3164413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8220073" y="1752823"/>
              <a:ext cx="2498203" cy="2404398"/>
              <a:chOff x="8116378" y="2704930"/>
              <a:chExt cx="2498203" cy="2404398"/>
            </a:xfrm>
          </p:grpSpPr>
          <p:cxnSp>
            <p:nvCxnSpPr>
              <p:cNvPr id="136" name="Google Shape;136;p16"/>
              <p:cNvCxnSpPr>
                <a:endCxn id="137" idx="3"/>
              </p:cNvCxnSpPr>
              <p:nvPr/>
            </p:nvCxnSpPr>
            <p:spPr>
              <a:xfrm rot="10800000">
                <a:off x="8342722" y="2828041"/>
                <a:ext cx="0" cy="228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 rot="10800000" flipH="1">
                <a:off x="8352148" y="5099901"/>
                <a:ext cx="2262433" cy="94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9" name="Google Shape;139;p16"/>
              <p:cNvCxnSpPr/>
              <p:nvPr/>
            </p:nvCxnSpPr>
            <p:spPr>
              <a:xfrm>
                <a:off x="9205276" y="3190004"/>
                <a:ext cx="4712" cy="19193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>
                <a:off x="8578392" y="3827282"/>
                <a:ext cx="1517716" cy="867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6"/>
              <p:cNvCxnSpPr/>
              <p:nvPr/>
            </p:nvCxnSpPr>
            <p:spPr>
              <a:xfrm flipH="1">
                <a:off x="8352148" y="4204355"/>
                <a:ext cx="857840" cy="94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37" name="Google Shape;137;p16"/>
              <p:cNvSpPr txBox="1"/>
              <p:nvPr/>
            </p:nvSpPr>
            <p:spPr>
              <a:xfrm>
                <a:off x="8116378" y="2704930"/>
                <a:ext cx="2263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>
                <a:off x="8125804" y="4081244"/>
                <a:ext cx="27122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r>
                  <a:rPr lang="pt-BR" sz="5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>
                <a:off x="8970179" y="2887066"/>
                <a:ext cx="3481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Ms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0077255" y="4582878"/>
                <a:ext cx="435763" cy="203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5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Md (y</a:t>
                </a:r>
                <a:r>
                  <a:rPr lang="pt-BR" sz="4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0</a:t>
                </a:r>
                <a:r>
                  <a:rPr lang="pt-BR" sz="105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)</a:t>
                </a:r>
                <a:endParaRPr sz="18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145" name="Google Shape;145;p16"/>
            <p:cNvSpPr txBox="1"/>
            <p:nvPr/>
          </p:nvSpPr>
          <p:spPr>
            <a:xfrm>
              <a:off x="7859262" y="992808"/>
              <a:ext cx="31633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Determinação da taxa de juros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 equilíbrio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8547922" y="4828754"/>
            <a:ext cx="3632012" cy="91440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Variações na M</a:t>
            </a:r>
            <a:r>
              <a:rPr lang="pt-BR" sz="11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e/ou na M</a:t>
            </a:r>
            <a:r>
              <a:rPr lang="pt-BR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pt-BR" sz="1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influenciam na taxa de juros</a:t>
            </a:r>
            <a:endParaRPr sz="18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522042" y="1567065"/>
            <a:ext cx="5048142" cy="807308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taxa de juros de equilíbrio é aquela que equilibra, simultaneamente, os mercados monetário e de títulos.</a:t>
            </a:r>
            <a:endParaRPr sz="14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740003" y="0"/>
            <a:ext cx="878106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O caso da demanda especulativa por moeda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Novidade trazida pela teoria keynesiana.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Por que um indivíduo guardaria uma quantidade de moeda superior àquela correspondente à demanda por transação + demanda por precaução?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incerteza em relação às taxas de juros futuras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Relação entre taxa de juros e valor (preço) dos títulos.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Expectativas.</a:t>
            </a:r>
            <a:endParaRPr/>
          </a:p>
          <a:p>
            <a:pPr marL="914400" lvl="1" indent="-257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Como funciona a especulação?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Suponha uma perpetuidade que </a:t>
            </a:r>
            <a:r>
              <a:rPr lang="pt-BR" b="1"/>
              <a:t>normalmente</a:t>
            </a:r>
            <a:r>
              <a:rPr lang="pt-BR"/>
              <a:t> custa $1.000,00 e que paga um cupom de $50,00 ao ano.</a:t>
            </a:r>
            <a:endParaRPr/>
          </a:p>
          <a:p>
            <a:pPr marL="1901951" lvl="4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Atenção: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Preço da perpetuidade não é fixo. O que é fixo é a remuneração dela a seu portador.</a:t>
            </a:r>
            <a:endParaRPr/>
          </a:p>
          <a:p>
            <a:pPr marL="1828800" lvl="3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/>
              <a:t>A taxa de juros de mercado também não é fixa.</a:t>
            </a:r>
            <a:endParaRPr/>
          </a:p>
          <a:p>
            <a:pPr marL="987552" lvl="2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O que você faria se você fosse um investidor e esperasse uma aumento da taxa de juros de mercado para 7,5%, demandaria mais título ou mais moeda? E se tivesse a expectativa de uma redução futura na taxa de juros para 3,0%, o que você faria? Justifique sua resposta</a:t>
            </a: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9605913" y="886119"/>
            <a:ext cx="2450969" cy="42043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749431" y="230956"/>
            <a:ext cx="9601200" cy="650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O caso da Armadilha da Liquidez: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Taxa de juros extremamente baixa, a ponto de garantir que todos os investidores tenham exatamente a expectativa de perda de capitais com os títulos excederão os montantes de ganhos com juros.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essa taxa de juros, todos os investidores demandam moeda. Todos os investidores desejarão reter toda sua riqueza sob a forma de moeda.</a:t>
            </a:r>
            <a:endParaRPr/>
          </a:p>
          <a:p>
            <a:pPr marL="914400" lvl="1" indent="-257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Essa situação foi verificada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Durante a crise de 1929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Deflação.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Taxa de juros próxima a 0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Investimento insensível à taxa de juros.</a:t>
            </a: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Japão, no início dos anos 2000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Deflação,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Taxa de juros próxima a 0.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/>
              <a:t>Investimento insensível à taxa de juros.</a:t>
            </a: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  <a:p>
            <a:pPr marL="1371600" lvl="2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768285" y="221530"/>
            <a:ext cx="9601200" cy="64620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70" t="-7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853126" y="233314"/>
            <a:ext cx="9601200" cy="73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pt-BR" sz="2800"/>
              <a:t>Efeitos de um aumento do estoque de moeda (M</a:t>
            </a:r>
            <a:r>
              <a:rPr lang="pt-BR" sz="2800" baseline="30000"/>
              <a:t>S</a:t>
            </a:r>
            <a:r>
              <a:rPr lang="pt-BR" sz="2800"/>
              <a:t>)</a:t>
            </a:r>
            <a:endParaRPr sz="280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53125" y="970960"/>
            <a:ext cx="6312083" cy="562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No gráfico 1 – Mercado monetário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pt-BR"/>
              <a:t>Deslocamento da curva de oferta de moeda para frente e para a direita.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pt-BR"/>
              <a:t>Ceteris paribus (considerando constante a demanda por moeda), à taxa de juros inicial (r</a:t>
            </a:r>
            <a:r>
              <a:rPr lang="pt-BR" sz="1050"/>
              <a:t>0</a:t>
            </a:r>
            <a:r>
              <a:rPr lang="pt-BR"/>
              <a:t>), haverá um excesso de oferta de moeda em relação à demanda.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pt-BR"/>
              <a:t>Como consequência do excesso de moeda, haverá uma redução da taxa de juros até que Ms = Md.</a:t>
            </a:r>
            <a:endParaRPr/>
          </a:p>
          <a:p>
            <a:pPr marL="1371600" lvl="2" indent="-384047" algn="l" rtl="0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t-BR"/>
              <a:t>Consequências da variação da taxa de juros?</a:t>
            </a:r>
            <a:endParaRPr/>
          </a:p>
          <a:p>
            <a:pPr marL="457200" lvl="0" indent="-330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No gráfico 2 – Demanda agregada x produção.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 redução da taxa de juros eleva a demanda agregada (deslocamento da curva DA</a:t>
            </a:r>
            <a:r>
              <a:rPr lang="pt-BR" sz="1050"/>
              <a:t>0</a:t>
            </a:r>
            <a:r>
              <a:rPr lang="pt-BR"/>
              <a:t> para DA</a:t>
            </a:r>
            <a:r>
              <a:rPr lang="pt-BR" sz="1200"/>
              <a:t>1</a:t>
            </a:r>
            <a:r>
              <a:rPr lang="pt-BR"/>
              <a:t>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pt-BR"/>
              <a:t>Ao nível de renda inicial haverá um excesso de DA em relação à oferta agregada (Y).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7762156" y="741037"/>
            <a:ext cx="3135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Efeitos de um aumento da M</a:t>
            </a:r>
            <a:r>
              <a:rPr lang="pt-BR" sz="1800" baseline="3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r>
              <a:rPr lang="pt-B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7726676" y="4351318"/>
            <a:ext cx="2991600" cy="2247444"/>
            <a:chOff x="7507141" y="2018270"/>
            <a:chExt cx="3324436" cy="2975415"/>
          </a:xfrm>
        </p:grpSpPr>
        <p:cxnSp>
          <p:nvCxnSpPr>
            <p:cNvPr id="172" name="Google Shape;172;p20"/>
            <p:cNvCxnSpPr/>
            <p:nvPr/>
          </p:nvCxnSpPr>
          <p:spPr>
            <a:xfrm rot="10800000" flipH="1">
              <a:off x="7801232" y="2018270"/>
              <a:ext cx="16476" cy="266906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3" name="Google Shape;173;p20"/>
            <p:cNvCxnSpPr/>
            <p:nvPr/>
          </p:nvCxnSpPr>
          <p:spPr>
            <a:xfrm>
              <a:off x="7801232" y="4679092"/>
              <a:ext cx="2858530" cy="823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4" name="Google Shape;174;p20"/>
            <p:cNvCxnSpPr/>
            <p:nvPr/>
          </p:nvCxnSpPr>
          <p:spPr>
            <a:xfrm rot="10800000" flipH="1">
              <a:off x="7809470" y="2496065"/>
              <a:ext cx="1837038" cy="219126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20"/>
            <p:cNvCxnSpPr/>
            <p:nvPr/>
          </p:nvCxnSpPr>
          <p:spPr>
            <a:xfrm rot="10800000" flipH="1">
              <a:off x="7801232" y="3196281"/>
              <a:ext cx="2108887" cy="659027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0"/>
            <p:cNvCxnSpPr/>
            <p:nvPr/>
          </p:nvCxnSpPr>
          <p:spPr>
            <a:xfrm rot="10800000" flipH="1">
              <a:off x="7801232" y="2627870"/>
              <a:ext cx="2108887" cy="659027"/>
            </a:xfrm>
            <a:prstGeom prst="straightConnector1">
              <a:avLst/>
            </a:prstGeom>
            <a:noFill/>
            <a:ln w="9525" cap="flat" cmpd="sng">
              <a:solidFill>
                <a:srgbClr val="D7A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0"/>
            <p:cNvSpPr txBox="1"/>
            <p:nvPr/>
          </p:nvSpPr>
          <p:spPr>
            <a:xfrm>
              <a:off x="9867281" y="3056065"/>
              <a:ext cx="3674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9836802" y="2487654"/>
              <a:ext cx="3674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</a:t>
              </a:r>
              <a:r>
                <a:rPr lang="pt-BR" sz="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79" name="Google Shape;179;p20"/>
            <p:cNvCxnSpPr/>
            <p:nvPr/>
          </p:nvCxnSpPr>
          <p:spPr>
            <a:xfrm>
              <a:off x="8769178" y="3550508"/>
              <a:ext cx="0" cy="115329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20"/>
            <p:cNvCxnSpPr/>
            <p:nvPr/>
          </p:nvCxnSpPr>
          <p:spPr>
            <a:xfrm flipH="1">
              <a:off x="9398524" y="2788508"/>
              <a:ext cx="3821" cy="190604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20"/>
            <p:cNvSpPr txBox="1"/>
            <p:nvPr/>
          </p:nvSpPr>
          <p:spPr>
            <a:xfrm>
              <a:off x="8607114" y="4715102"/>
              <a:ext cx="324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7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0</a:t>
              </a:r>
              <a:endPara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9243830" y="4716686"/>
              <a:ext cx="324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pt-BR" sz="7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</a:t>
              </a:r>
              <a:endPara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183" name="Google Shape;183;p20"/>
            <p:cNvCxnSpPr/>
            <p:nvPr/>
          </p:nvCxnSpPr>
          <p:spPr>
            <a:xfrm flipH="1">
              <a:off x="7824247" y="3544478"/>
              <a:ext cx="933254" cy="1885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20"/>
            <p:cNvCxnSpPr/>
            <p:nvPr/>
          </p:nvCxnSpPr>
          <p:spPr>
            <a:xfrm flipH="1">
              <a:off x="7795967" y="2773051"/>
              <a:ext cx="1594701" cy="785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85" name="Google Shape;185;p20"/>
            <p:cNvSpPr txBox="1"/>
            <p:nvPr/>
          </p:nvSpPr>
          <p:spPr>
            <a:xfrm rot="-5400000">
              <a:off x="7303880" y="2269004"/>
              <a:ext cx="65274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 + I + G</a:t>
              </a:r>
              <a:endParaRPr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0226347" y="4630993"/>
              <a:ext cx="6052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Renda</a:t>
              </a:r>
              <a:endParaRPr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rot="10800000">
              <a:off x="10175463" y="2532667"/>
              <a:ext cx="375679" cy="704802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6">
                <a:alpha val="38823"/>
              </a:scheme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7705901" y="1280081"/>
            <a:ext cx="2934601" cy="2635177"/>
            <a:chOff x="7705901" y="1280081"/>
            <a:chExt cx="2934601" cy="2635177"/>
          </a:xfrm>
        </p:grpSpPr>
        <p:grpSp>
          <p:nvGrpSpPr>
            <p:cNvPr id="189" name="Google Shape;189;p20"/>
            <p:cNvGrpSpPr/>
            <p:nvPr/>
          </p:nvGrpSpPr>
          <p:grpSpPr>
            <a:xfrm>
              <a:off x="7705901" y="1280081"/>
              <a:ext cx="2882416" cy="2635177"/>
              <a:chOff x="7571910" y="1553459"/>
              <a:chExt cx="2882416" cy="2635177"/>
            </a:xfrm>
          </p:grpSpPr>
          <p:grpSp>
            <p:nvGrpSpPr>
              <p:cNvPr id="190" name="Google Shape;190;p20"/>
              <p:cNvGrpSpPr/>
              <p:nvPr/>
            </p:nvGrpSpPr>
            <p:grpSpPr>
              <a:xfrm>
                <a:off x="7579148" y="1553459"/>
                <a:ext cx="2875178" cy="2358666"/>
                <a:chOff x="8116378" y="2704930"/>
                <a:chExt cx="2498203" cy="2404398"/>
              </a:xfrm>
            </p:grpSpPr>
            <p:cxnSp>
              <p:nvCxnSpPr>
                <p:cNvPr id="191" name="Google Shape;191;p20"/>
                <p:cNvCxnSpPr>
                  <a:endCxn id="192" idx="3"/>
                </p:cNvCxnSpPr>
                <p:nvPr/>
              </p:nvCxnSpPr>
              <p:spPr>
                <a:xfrm rot="10800000">
                  <a:off x="8342722" y="2828041"/>
                  <a:ext cx="0" cy="228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93" name="Google Shape;193;p20"/>
                <p:cNvCxnSpPr/>
                <p:nvPr/>
              </p:nvCxnSpPr>
              <p:spPr>
                <a:xfrm rot="10800000" flipH="1">
                  <a:off x="8352148" y="5099901"/>
                  <a:ext cx="2262433" cy="94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94" name="Google Shape;194;p20"/>
                <p:cNvCxnSpPr/>
                <p:nvPr/>
              </p:nvCxnSpPr>
              <p:spPr>
                <a:xfrm flipH="1">
                  <a:off x="9209988" y="3205113"/>
                  <a:ext cx="9426" cy="19042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5" name="Google Shape;195;p20"/>
                <p:cNvCxnSpPr/>
                <p:nvPr/>
              </p:nvCxnSpPr>
              <p:spPr>
                <a:xfrm>
                  <a:off x="8578392" y="3827282"/>
                  <a:ext cx="1517716" cy="8672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6" name="Google Shape;196;p20"/>
                <p:cNvCxnSpPr/>
                <p:nvPr/>
              </p:nvCxnSpPr>
              <p:spPr>
                <a:xfrm rot="10800000">
                  <a:off x="8352149" y="4213782"/>
                  <a:ext cx="1554182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2" name="Google Shape;192;p20"/>
                <p:cNvSpPr txBox="1"/>
                <p:nvPr/>
              </p:nvSpPr>
              <p:spPr>
                <a:xfrm>
                  <a:off x="8116378" y="2704930"/>
                  <a:ext cx="22634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r</a:t>
                  </a:r>
                  <a:endParaRPr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197" name="Google Shape;197;p20"/>
                <p:cNvSpPr txBox="1"/>
                <p:nvPr/>
              </p:nvSpPr>
              <p:spPr>
                <a:xfrm>
                  <a:off x="8125804" y="4081244"/>
                  <a:ext cx="27122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r</a:t>
                  </a:r>
                  <a:r>
                    <a:rPr lang="pt-BR" sz="5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0</a:t>
                  </a:r>
                  <a:endParaRPr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198" name="Google Shape;198;p20"/>
                <p:cNvSpPr txBox="1"/>
                <p:nvPr/>
              </p:nvSpPr>
              <p:spPr>
                <a:xfrm>
                  <a:off x="9058727" y="2923539"/>
                  <a:ext cx="395842" cy="250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Ms,0</a:t>
                  </a:r>
                  <a:endParaRPr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199" name="Google Shape;199;p20"/>
                <p:cNvSpPr/>
                <p:nvPr/>
              </p:nvSpPr>
              <p:spPr>
                <a:xfrm>
                  <a:off x="10077255" y="4582878"/>
                  <a:ext cx="435763" cy="2035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5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Md (y</a:t>
                  </a:r>
                  <a:r>
                    <a:rPr lang="pt-BR" sz="40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0</a:t>
                  </a:r>
                  <a:r>
                    <a:rPr lang="pt-BR" sz="1050" b="1">
                      <a:solidFill>
                        <a:schemeClr val="dk1"/>
                      </a:solidFill>
                      <a:latin typeface="Libre Franklin"/>
                      <a:ea typeface="Libre Franklin"/>
                      <a:cs typeface="Libre Franklin"/>
                      <a:sym typeface="Libre Franklin"/>
                    </a:rPr>
                    <a:t>)</a:t>
                  </a:r>
                  <a:endParaRPr sz="18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cxnSp>
            <p:nvCxnSpPr>
              <p:cNvPr id="200" name="Google Shape;200;p20"/>
              <p:cNvCxnSpPr/>
              <p:nvPr/>
            </p:nvCxnSpPr>
            <p:spPr>
              <a:xfrm flipH="1">
                <a:off x="9624201" y="2034880"/>
                <a:ext cx="10848" cy="18679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1" name="Google Shape;201;p20"/>
              <p:cNvSpPr/>
              <p:nvPr/>
            </p:nvSpPr>
            <p:spPr>
              <a:xfrm>
                <a:off x="9411669" y="1719690"/>
                <a:ext cx="42672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9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Ms,1</a:t>
                </a:r>
                <a:endParaRPr sz="9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cxnSp>
            <p:nvCxnSpPr>
              <p:cNvPr id="202" name="Google Shape;202;p20"/>
              <p:cNvCxnSpPr/>
              <p:nvPr/>
            </p:nvCxnSpPr>
            <p:spPr>
              <a:xfrm flipH="1">
                <a:off x="7767687" y="3412401"/>
                <a:ext cx="1852361" cy="283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203" name="Google Shape;203;p20"/>
              <p:cNvSpPr txBox="1"/>
              <p:nvPr/>
            </p:nvSpPr>
            <p:spPr>
              <a:xfrm>
                <a:off x="7571910" y="3291632"/>
                <a:ext cx="2632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r</a:t>
                </a:r>
                <a:r>
                  <a:rPr lang="pt-BR" sz="5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1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8609995" y="3923683"/>
                <a:ext cx="45557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Ms,0</a:t>
                </a: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9380344" y="3942415"/>
                <a:ext cx="45557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b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Ms,1</a:t>
                </a:r>
                <a:endParaRPr sz="10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206" name="Google Shape;206;p20"/>
            <p:cNvSpPr/>
            <p:nvPr/>
          </p:nvSpPr>
          <p:spPr>
            <a:xfrm>
              <a:off x="9732706" y="2733237"/>
              <a:ext cx="80974" cy="101723"/>
            </a:xfrm>
            <a:prstGeom prst="ellipse">
              <a:avLst/>
            </a:prstGeom>
            <a:solidFill>
              <a:srgbClr val="D13A55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 rot="3410168">
              <a:off x="10024640" y="2074425"/>
              <a:ext cx="332012" cy="85782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349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795829" y="1096740"/>
            <a:ext cx="10912262" cy="57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Char char="■"/>
            </a:pPr>
            <a:r>
              <a:rPr lang="pt-BR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 um modelo econômico capaz de determinar os valores da taxa de juros e do nível de renda que equilibram, simultaneamente, o mercado de bens e serviços e o mercado monetário.</a:t>
            </a:r>
            <a:endParaRPr/>
          </a:p>
          <a:p>
            <a:pPr marL="384048" marR="0" lvl="0" indent="-20783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Char char="■"/>
            </a:pPr>
            <a:r>
              <a:rPr lang="pt-BR" sz="3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CURVA IS:  </a:t>
            </a:r>
            <a:r>
              <a:rPr lang="pt-BR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I: investimento; S: poupança</a:t>
            </a:r>
            <a:endParaRPr/>
          </a:p>
          <a:p>
            <a:pPr marL="384048" marR="0" lvl="0" indent="-20783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Char char="■"/>
            </a:pPr>
            <a:r>
              <a:rPr lang="pt-BR" sz="3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CURVA LM:  </a:t>
            </a:r>
            <a:r>
              <a:rPr lang="pt-BR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Liquidez monetária</a:t>
            </a:r>
            <a:endParaRPr/>
          </a:p>
          <a:p>
            <a:pPr marL="384048" marR="0" lvl="0" indent="-20783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Char char="■"/>
            </a:pPr>
            <a:r>
              <a:rPr lang="pt-BR" sz="3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ATENÇÃO:</a:t>
            </a:r>
            <a:r>
              <a:rPr lang="pt-BR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Por hora, para simplificar, consideremos:</a:t>
            </a:r>
            <a:endParaRPr/>
          </a:p>
          <a:p>
            <a:pPr marL="914400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6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Preços fixos</a:t>
            </a:r>
            <a:endParaRPr/>
          </a:p>
          <a:p>
            <a:pPr marL="914400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6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Economia fechada</a:t>
            </a:r>
            <a:endParaRPr sz="2000" b="0" i="1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marR="0" lvl="0" indent="-26657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050852" y="232645"/>
            <a:ext cx="10016216" cy="86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pt-BR" sz="3600" b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 IS-LM  PARA ECONOMIAS FECHADAS</a:t>
            </a:r>
            <a:endParaRPr sz="3600" b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Personalizar</PresentationFormat>
  <Paragraphs>284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Libre Franklin</vt:lpstr>
      <vt:lpstr>Crop</vt:lpstr>
      <vt:lpstr>Apresentação do PowerPoint</vt:lpstr>
      <vt:lpstr>A moeda no sistema Keynesiano</vt:lpstr>
      <vt:lpstr>A teoria keynesiana da taxa de juros</vt:lpstr>
      <vt:lpstr>Apresentação do PowerPoint</vt:lpstr>
      <vt:lpstr>Apresentação do PowerPoint</vt:lpstr>
      <vt:lpstr>Apresentação do PowerPoint</vt:lpstr>
      <vt:lpstr>Apresentação do PowerPoint</vt:lpstr>
      <vt:lpstr>Efeitos de um aumento do estoque de moeda (MS)</vt:lpstr>
      <vt:lpstr>Apresentação do PowerPoint</vt:lpstr>
      <vt:lpstr>Apresentação do PowerPoint</vt:lpstr>
      <vt:lpstr>Apresentação do PowerPoint</vt:lpstr>
      <vt:lpstr>Fatores que influenciam a inclinação da curva LM</vt:lpstr>
      <vt:lpstr>Fatores que influenciam a inclinação da Curva LM</vt:lpstr>
      <vt:lpstr>Analisando a inclinação CURVA LM</vt:lpstr>
      <vt:lpstr>CURVA LM – Casos Especiais</vt:lpstr>
      <vt:lpstr>CURVA LM – Casos Especiais</vt:lpstr>
      <vt:lpstr>Fatores que deslocam a curva LM</vt:lpstr>
      <vt:lpstr>Fatores que deslocam a curva 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Uenf</cp:lastModifiedBy>
  <cp:revision>1</cp:revision>
  <dcterms:modified xsi:type="dcterms:W3CDTF">2022-04-28T10:42:50Z</dcterms:modified>
</cp:coreProperties>
</file>